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79" r:id="rId3"/>
    <p:sldId id="289" r:id="rId4"/>
    <p:sldId id="276" r:id="rId5"/>
    <p:sldId id="264" r:id="rId6"/>
    <p:sldId id="280" r:id="rId7"/>
    <p:sldId id="278" r:id="rId8"/>
    <p:sldId id="282" r:id="rId9"/>
    <p:sldId id="265" r:id="rId10"/>
    <p:sldId id="286" r:id="rId11"/>
    <p:sldId id="284" r:id="rId12"/>
    <p:sldId id="285" r:id="rId13"/>
    <p:sldId id="290" r:id="rId14"/>
    <p:sldId id="281" r:id="rId15"/>
    <p:sldId id="256" r:id="rId16"/>
    <p:sldId id="291" r:id="rId1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hlending, Antje" initials="UA" lastIdx="1" clrIdx="0">
    <p:extLst>
      <p:ext uri="{19B8F6BF-5375-455C-9EA6-DF929625EA0E}">
        <p15:presenceInfo xmlns:p15="http://schemas.microsoft.com/office/powerpoint/2012/main" userId="S-1-5-21-1242093649-1116342798-1595003929-4864" providerId="AD"/>
      </p:ext>
    </p:extLst>
  </p:cmAuthor>
  <p:cmAuthor id="2" name="Hugenberg, Verena" initials="HV" lastIdx="5" clrIdx="1">
    <p:extLst>
      <p:ext uri="{19B8F6BF-5375-455C-9EA6-DF929625EA0E}">
        <p15:presenceInfo xmlns:p15="http://schemas.microsoft.com/office/powerpoint/2012/main" userId="Hugenberg, Ve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E6E6E6"/>
    <a:srgbClr val="4F81BD"/>
    <a:srgbClr val="FAFCB6"/>
    <a:srgbClr val="F9FCD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5116" autoAdjust="0"/>
  </p:normalViewPr>
  <p:slideViewPr>
    <p:cSldViewPr>
      <p:cViewPr varScale="1">
        <p:scale>
          <a:sx n="71" d="100"/>
          <a:sy n="71" d="100"/>
        </p:scale>
        <p:origin x="5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992D9-7403-48B4-90AA-81A4595E0BA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3100E47-F810-43AC-B42B-B3A14CBA64B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dirty="0"/>
            <a:t>1.</a:t>
          </a:r>
        </a:p>
      </dgm:t>
    </dgm:pt>
    <dgm:pt modelId="{F5D89A6A-D185-4D98-B5D8-878FF80E5024}" type="parTrans" cxnId="{0031E5A1-24E1-4C1B-8959-9E8D660A4878}">
      <dgm:prSet/>
      <dgm:spPr/>
      <dgm:t>
        <a:bodyPr/>
        <a:lstStyle/>
        <a:p>
          <a:endParaRPr lang="de-DE"/>
        </a:p>
      </dgm:t>
    </dgm:pt>
    <dgm:pt modelId="{D5F4622A-6AA4-4DE4-B09A-E346C7C5768D}" type="sibTrans" cxnId="{0031E5A1-24E1-4C1B-8959-9E8D660A4878}">
      <dgm:prSet/>
      <dgm:spPr/>
      <dgm:t>
        <a:bodyPr/>
        <a:lstStyle/>
        <a:p>
          <a:endParaRPr lang="de-DE"/>
        </a:p>
      </dgm:t>
    </dgm:pt>
    <dgm:pt modelId="{B6FF2B3F-FB5B-407E-80E3-CCF058EEC52D}">
      <dgm:prSet phldrT="[Text]" custT="1"/>
      <dgm:spPr/>
      <dgm:t>
        <a:bodyPr/>
        <a:lstStyle/>
        <a:p>
          <a:pPr marL="0" algn="l">
            <a:lnSpc>
              <a:spcPct val="90000"/>
            </a:lnSpc>
            <a:spcAft>
              <a:spcPts val="0"/>
            </a:spcAft>
            <a:buFontTx/>
            <a:buNone/>
          </a:pPr>
          <a:r>
            <a:rPr lang="en-US" sz="1800" dirty="0"/>
            <a:t>Collect SAX waste</a:t>
          </a:r>
          <a:endParaRPr lang="de-DE" sz="1800" dirty="0"/>
        </a:p>
      </dgm:t>
    </dgm:pt>
    <dgm:pt modelId="{BF62B379-0F60-423B-B602-DA453994B103}" type="parTrans" cxnId="{ED3F25A7-2409-4308-B9DF-4738C7D5A6C0}">
      <dgm:prSet/>
      <dgm:spPr/>
      <dgm:t>
        <a:bodyPr/>
        <a:lstStyle/>
        <a:p>
          <a:endParaRPr lang="de-DE"/>
        </a:p>
      </dgm:t>
    </dgm:pt>
    <dgm:pt modelId="{DD67C721-D5DA-4EA9-B5BB-633EEC8321C7}" type="sibTrans" cxnId="{ED3F25A7-2409-4308-B9DF-4738C7D5A6C0}">
      <dgm:prSet/>
      <dgm:spPr/>
      <dgm:t>
        <a:bodyPr/>
        <a:lstStyle/>
        <a:p>
          <a:endParaRPr lang="de-DE"/>
        </a:p>
      </dgm:t>
    </dgm:pt>
    <dgm:pt modelId="{AF3285E0-3646-4FD3-9582-6B408D505840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AA4D7398-78DE-4381-9C66-B3114BF601D4}" type="parTrans" cxnId="{79150F91-961E-46B6-85BC-9712E59E91FC}">
      <dgm:prSet/>
      <dgm:spPr/>
      <dgm:t>
        <a:bodyPr/>
        <a:lstStyle/>
        <a:p>
          <a:endParaRPr lang="de-DE"/>
        </a:p>
      </dgm:t>
    </dgm:pt>
    <dgm:pt modelId="{DB727A6B-285C-472E-A637-F3A9F96CA5CC}" type="sibTrans" cxnId="{79150F91-961E-46B6-85BC-9712E59E91FC}">
      <dgm:prSet/>
      <dgm:spPr/>
      <dgm:t>
        <a:bodyPr/>
        <a:lstStyle/>
        <a:p>
          <a:endParaRPr lang="de-DE"/>
        </a:p>
      </dgm:t>
    </dgm:pt>
    <dgm:pt modelId="{50D78B2C-5CD6-473C-8D36-521552111A79}">
      <dgm:prSet phldrT="[Text]" custT="1"/>
      <dgm:spPr/>
      <dgm:t>
        <a:bodyPr/>
        <a:lstStyle/>
        <a:p>
          <a:pPr marL="0">
            <a:buFontTx/>
            <a:buNone/>
          </a:pPr>
          <a:r>
            <a:rPr lang="en-US" sz="1800" dirty="0"/>
            <a:t>Dissolve the residue </a:t>
          </a:r>
          <a:r>
            <a:rPr lang="en-US" sz="1800" dirty="0" err="1"/>
            <a:t>Zinksalt</a:t>
          </a:r>
          <a:r>
            <a:rPr lang="en-US" sz="1800" dirty="0"/>
            <a:t> in</a:t>
          </a:r>
          <a:endParaRPr lang="de-DE" sz="1800" dirty="0"/>
        </a:p>
      </dgm:t>
    </dgm:pt>
    <dgm:pt modelId="{F6CC4FB7-E2BA-4678-8E30-2FD4BA3B00D2}" type="parTrans" cxnId="{1EB40259-B125-4B41-BB63-3C9AEF7194F8}">
      <dgm:prSet/>
      <dgm:spPr/>
      <dgm:t>
        <a:bodyPr/>
        <a:lstStyle/>
        <a:p>
          <a:endParaRPr lang="de-DE"/>
        </a:p>
      </dgm:t>
    </dgm:pt>
    <dgm:pt modelId="{4018FE17-9892-4642-894B-F2053D9285C5}" type="sibTrans" cxnId="{1EB40259-B125-4B41-BB63-3C9AEF7194F8}">
      <dgm:prSet/>
      <dgm:spPr/>
      <dgm:t>
        <a:bodyPr/>
        <a:lstStyle/>
        <a:p>
          <a:endParaRPr lang="de-DE"/>
        </a:p>
      </dgm:t>
    </dgm:pt>
    <dgm:pt modelId="{73C363E8-B8F8-4095-98DA-775C5C369DE7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5976A7D6-AF02-483C-A0F3-0D197DFD9743}" type="parTrans" cxnId="{3F1EEDB6-CA35-4F36-B4D8-46F25B1EF4D3}">
      <dgm:prSet/>
      <dgm:spPr/>
      <dgm:t>
        <a:bodyPr/>
        <a:lstStyle/>
        <a:p>
          <a:endParaRPr lang="de-DE"/>
        </a:p>
      </dgm:t>
    </dgm:pt>
    <dgm:pt modelId="{E3E91D32-5BCE-401D-90C3-397E62099FD2}" type="sibTrans" cxnId="{3F1EEDB6-CA35-4F36-B4D8-46F25B1EF4D3}">
      <dgm:prSet/>
      <dgm:spPr/>
      <dgm:t>
        <a:bodyPr/>
        <a:lstStyle/>
        <a:p>
          <a:endParaRPr lang="de-DE"/>
        </a:p>
      </dgm:t>
    </dgm:pt>
    <dgm:pt modelId="{A8604F39-FE41-4561-9CBB-BA846EA98CA0}">
      <dgm:prSet phldrT="[Text]"/>
      <dgm:spPr>
        <a:noFill/>
      </dgm:spPr>
      <dgm:t>
        <a:bodyPr/>
        <a:lstStyle/>
        <a:p>
          <a:pPr>
            <a:buFontTx/>
            <a:buNone/>
          </a:pPr>
          <a:r>
            <a:rPr lang="de-DE" sz="1900" dirty="0"/>
            <a:t>Precipitating</a:t>
          </a:r>
        </a:p>
      </dgm:t>
    </dgm:pt>
    <dgm:pt modelId="{DCDE726D-15F7-4FE0-A007-4A247BA46637}" type="parTrans" cxnId="{BFA686F9-BD8A-4B4D-A443-B069DD37AE6B}">
      <dgm:prSet/>
      <dgm:spPr/>
      <dgm:t>
        <a:bodyPr/>
        <a:lstStyle/>
        <a:p>
          <a:endParaRPr lang="de-DE"/>
        </a:p>
      </dgm:t>
    </dgm:pt>
    <dgm:pt modelId="{8CE18CBF-092F-49FD-9CEB-AA05AEBD49B1}" type="sibTrans" cxnId="{BFA686F9-BD8A-4B4D-A443-B069DD37AE6B}">
      <dgm:prSet/>
      <dgm:spPr/>
      <dgm:t>
        <a:bodyPr/>
        <a:lstStyle/>
        <a:p>
          <a:endParaRPr lang="de-DE"/>
        </a:p>
      </dgm:t>
    </dgm:pt>
    <dgm:pt modelId="{7B3F25E3-E536-420E-B117-9CD5E9B82643}">
      <dgm:prSet phldrT="[Text]"/>
      <dgm:spPr/>
      <dgm:t>
        <a:bodyPr/>
        <a:lstStyle/>
        <a:p>
          <a:r>
            <a:rPr lang="de-DE" dirty="0"/>
            <a:t>4.</a:t>
          </a:r>
        </a:p>
      </dgm:t>
    </dgm:pt>
    <dgm:pt modelId="{9A66D6CC-2B8E-43CF-A620-D33EEB6922B5}" type="parTrans" cxnId="{2A8CE603-B480-41FF-8A78-DA4B5167B372}">
      <dgm:prSet/>
      <dgm:spPr/>
      <dgm:t>
        <a:bodyPr/>
        <a:lstStyle/>
        <a:p>
          <a:endParaRPr lang="de-DE"/>
        </a:p>
      </dgm:t>
    </dgm:pt>
    <dgm:pt modelId="{A86AE674-6947-4537-9D01-4EE5CC17DA32}" type="sibTrans" cxnId="{2A8CE603-B480-41FF-8A78-DA4B5167B372}">
      <dgm:prSet/>
      <dgm:spPr/>
      <dgm:t>
        <a:bodyPr/>
        <a:lstStyle/>
        <a:p>
          <a:endParaRPr lang="de-DE"/>
        </a:p>
      </dgm:t>
    </dgm:pt>
    <dgm:pt modelId="{D71E551E-B027-4829-B7A2-A297CADF6AD9}">
      <dgm:prSet/>
      <dgm:spPr/>
      <dgm:t>
        <a:bodyPr/>
        <a:lstStyle/>
        <a:p>
          <a:pPr marL="0">
            <a:spcAft>
              <a:spcPts val="0"/>
            </a:spcAft>
            <a:buFontTx/>
            <a:buNone/>
          </a:pPr>
          <a:r>
            <a:rPr lang="en-US" dirty="0"/>
            <a:t>Dissolve ZnS in cons. HCl</a:t>
          </a:r>
          <a:r>
            <a:rPr lang="en-US" baseline="0" dirty="0"/>
            <a:t> and </a:t>
          </a:r>
          <a:endParaRPr lang="de-DE" dirty="0"/>
        </a:p>
      </dgm:t>
    </dgm:pt>
    <dgm:pt modelId="{C87102EA-911A-490A-9580-FE04FF6CAE0E}" type="sibTrans" cxnId="{89D40A62-21D0-4764-B483-E9EC5528D53B}">
      <dgm:prSet/>
      <dgm:spPr/>
      <dgm:t>
        <a:bodyPr/>
        <a:lstStyle/>
        <a:p>
          <a:endParaRPr lang="de-DE"/>
        </a:p>
      </dgm:t>
    </dgm:pt>
    <dgm:pt modelId="{5830F6A0-D640-4D8F-99F7-28B434F05D6E}" type="parTrans" cxnId="{89D40A62-21D0-4764-B483-E9EC5528D53B}">
      <dgm:prSet/>
      <dgm:spPr/>
      <dgm:t>
        <a:bodyPr/>
        <a:lstStyle/>
        <a:p>
          <a:endParaRPr lang="de-DE"/>
        </a:p>
      </dgm:t>
    </dgm:pt>
    <dgm:pt modelId="{9751722A-9F42-41E1-8429-A64C363ADF3B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E2709F2D-75D8-4DF3-9BC8-CC19330774C6}" type="parTrans" cxnId="{FE376D15-052D-484D-A80A-5B1EE1569B50}">
      <dgm:prSet/>
      <dgm:spPr/>
      <dgm:t>
        <a:bodyPr/>
        <a:lstStyle/>
        <a:p>
          <a:endParaRPr lang="de-DE"/>
        </a:p>
      </dgm:t>
    </dgm:pt>
    <dgm:pt modelId="{B6479FF7-FEB9-4595-8C1C-E3A88D242489}" type="sibTrans" cxnId="{FE376D15-052D-484D-A80A-5B1EE1569B50}">
      <dgm:prSet/>
      <dgm:spPr/>
      <dgm:t>
        <a:bodyPr/>
        <a:lstStyle/>
        <a:p>
          <a:endParaRPr lang="de-DE"/>
        </a:p>
      </dgm:t>
    </dgm:pt>
    <dgm:pt modelId="{7FCF2C76-A74F-422A-BBED-BBD670007726}">
      <dgm:prSet phldrT="[Text]"/>
      <dgm:spPr/>
      <dgm:t>
        <a:bodyPr/>
        <a:lstStyle/>
        <a:p>
          <a:pPr marL="114300"/>
          <a:endParaRPr lang="de-DE" sz="1500" dirty="0"/>
        </a:p>
      </dgm:t>
    </dgm:pt>
    <dgm:pt modelId="{FE153052-1A5F-4BCB-99DD-0C16ACCC54CD}" type="parTrans" cxnId="{11289A00-C3F9-4BF7-A03A-7EB8C093B350}">
      <dgm:prSet/>
      <dgm:spPr/>
      <dgm:t>
        <a:bodyPr/>
        <a:lstStyle/>
        <a:p>
          <a:endParaRPr lang="de-DE"/>
        </a:p>
      </dgm:t>
    </dgm:pt>
    <dgm:pt modelId="{0117112A-2C15-4D0A-855C-47F368BB6CBA}" type="sibTrans" cxnId="{11289A00-C3F9-4BF7-A03A-7EB8C093B350}">
      <dgm:prSet/>
      <dgm:spPr/>
      <dgm:t>
        <a:bodyPr/>
        <a:lstStyle/>
        <a:p>
          <a:endParaRPr lang="de-DE"/>
        </a:p>
      </dgm:t>
    </dgm:pt>
    <dgm:pt modelId="{49FF63E6-FFD2-456E-A5D7-3E3A8D51BD3B}">
      <dgm:prSet phldrT="[Text]"/>
      <dgm:spPr>
        <a:noFill/>
      </dgm:spPr>
      <dgm:t>
        <a:bodyPr/>
        <a:lstStyle/>
        <a:p>
          <a:pPr>
            <a:buFontTx/>
            <a:buNone/>
          </a:pPr>
          <a:endParaRPr lang="de-DE" sz="1900" dirty="0"/>
        </a:p>
      </dgm:t>
    </dgm:pt>
    <dgm:pt modelId="{B0E10AA5-A667-4BC0-9CBC-B3027EA8288A}" type="parTrans" cxnId="{D0B4ED22-FF6D-4171-9907-4265B68AD670}">
      <dgm:prSet/>
      <dgm:spPr/>
      <dgm:t>
        <a:bodyPr/>
        <a:lstStyle/>
        <a:p>
          <a:endParaRPr lang="de-DE"/>
        </a:p>
      </dgm:t>
    </dgm:pt>
    <dgm:pt modelId="{3003EF20-B446-4937-9AE9-E6E2C2F8F216}" type="sibTrans" cxnId="{D0B4ED22-FF6D-4171-9907-4265B68AD670}">
      <dgm:prSet/>
      <dgm:spPr/>
      <dgm:t>
        <a:bodyPr/>
        <a:lstStyle/>
        <a:p>
          <a:endParaRPr lang="de-DE"/>
        </a:p>
      </dgm:t>
    </dgm:pt>
    <dgm:pt modelId="{45BF5D23-6155-45E7-9446-EB08D360C25E}">
      <dgm:prSet phldrT="[Text]" custT="1"/>
      <dgm:spPr>
        <a:noFill/>
      </dgm:spPr>
      <dgm:t>
        <a:bodyPr/>
        <a:lstStyle/>
        <a:p>
          <a:pPr>
            <a:buFontTx/>
            <a:buNone/>
          </a:pPr>
          <a:endParaRPr lang="de-DE" sz="800" dirty="0"/>
        </a:p>
      </dgm:t>
    </dgm:pt>
    <dgm:pt modelId="{19684FCB-5E6A-4265-AB01-03117FE443BC}" type="parTrans" cxnId="{BBFCF5AF-300D-4446-9ACA-E98C889D7D1E}">
      <dgm:prSet/>
      <dgm:spPr/>
      <dgm:t>
        <a:bodyPr/>
        <a:lstStyle/>
        <a:p>
          <a:endParaRPr lang="de-DE"/>
        </a:p>
      </dgm:t>
    </dgm:pt>
    <dgm:pt modelId="{C0EB52A4-4678-4016-B94A-2BBF1921C427}" type="sibTrans" cxnId="{BBFCF5AF-300D-4446-9ACA-E98C889D7D1E}">
      <dgm:prSet/>
      <dgm:spPr/>
      <dgm:t>
        <a:bodyPr/>
        <a:lstStyle/>
        <a:p>
          <a:endParaRPr lang="de-DE"/>
        </a:p>
      </dgm:t>
    </dgm:pt>
    <dgm:pt modelId="{ACFF9651-AF72-4395-9AA1-950B8E84A070}">
      <dgm:prSet/>
      <dgm:spPr/>
      <dgm:t>
        <a:bodyPr/>
        <a:lstStyle/>
        <a:p>
          <a:pPr marL="0">
            <a:buFont typeface="Arial" panose="020B0604020202020204" pitchFamily="34" charset="0"/>
            <a:buNone/>
          </a:pPr>
          <a:r>
            <a:rPr lang="de-DE" dirty="0" err="1"/>
            <a:t>Dissolve</a:t>
          </a:r>
          <a:r>
            <a:rPr lang="de-DE" dirty="0"/>
            <a:t> </a:t>
          </a:r>
          <a:r>
            <a:rPr lang="de-DE" dirty="0" err="1"/>
            <a:t>ZnCl</a:t>
          </a:r>
          <a:r>
            <a:rPr lang="de-DE" dirty="0"/>
            <a:t> in</a:t>
          </a:r>
        </a:p>
      </dgm:t>
    </dgm:pt>
    <dgm:pt modelId="{9170856F-81CA-4E05-B9FF-091BF50CBA84}" type="parTrans" cxnId="{118C4867-7B5A-4B9D-967A-1461B488A435}">
      <dgm:prSet/>
      <dgm:spPr/>
      <dgm:t>
        <a:bodyPr/>
        <a:lstStyle/>
        <a:p>
          <a:endParaRPr lang="de-DE"/>
        </a:p>
      </dgm:t>
    </dgm:pt>
    <dgm:pt modelId="{85B5C9B6-94CB-4F74-9A01-7AF9E78021F4}" type="sibTrans" cxnId="{118C4867-7B5A-4B9D-967A-1461B488A435}">
      <dgm:prSet/>
      <dgm:spPr/>
      <dgm:t>
        <a:bodyPr/>
        <a:lstStyle/>
        <a:p>
          <a:endParaRPr lang="de-DE"/>
        </a:p>
      </dgm:t>
    </dgm:pt>
    <dgm:pt modelId="{B29F3A55-20C6-4B85-A56F-F5F0AE74EA91}">
      <dgm:prSet/>
      <dgm:spPr/>
      <dgm:t>
        <a:bodyPr/>
        <a:lstStyle/>
        <a:p>
          <a:pPr marL="0">
            <a:spcAft>
              <a:spcPts val="0"/>
            </a:spcAft>
            <a:buFontTx/>
            <a:buNone/>
          </a:pPr>
          <a:r>
            <a:rPr lang="de-DE" dirty="0" err="1"/>
            <a:t>evaporate</a:t>
          </a:r>
          <a:endParaRPr lang="de-DE" dirty="0"/>
        </a:p>
      </dgm:t>
    </dgm:pt>
    <dgm:pt modelId="{2734C16D-9FA0-4FFB-9338-02924D9146EE}" type="parTrans" cxnId="{2039ABBF-7538-4C48-B7EB-C9C0ECB220AC}">
      <dgm:prSet/>
      <dgm:spPr/>
      <dgm:t>
        <a:bodyPr/>
        <a:lstStyle/>
        <a:p>
          <a:endParaRPr lang="de-DE"/>
        </a:p>
      </dgm:t>
    </dgm:pt>
    <dgm:pt modelId="{0434595E-9A39-4620-9B98-7C917F61DE63}" type="sibTrans" cxnId="{2039ABBF-7538-4C48-B7EB-C9C0ECB220AC}">
      <dgm:prSet/>
      <dgm:spPr/>
      <dgm:t>
        <a:bodyPr/>
        <a:lstStyle/>
        <a:p>
          <a:endParaRPr lang="de-DE"/>
        </a:p>
      </dgm:t>
    </dgm:pt>
    <dgm:pt modelId="{0342E288-A7FC-4DCC-A682-DE56948A6C64}">
      <dgm:prSet phldrT="[Text]" custT="1"/>
      <dgm:spPr/>
      <dgm:t>
        <a:bodyPr/>
        <a:lstStyle/>
        <a:p>
          <a:pPr marL="0" algn="l">
            <a:lnSpc>
              <a:spcPct val="90000"/>
            </a:lnSpc>
            <a:spcAft>
              <a:spcPts val="0"/>
            </a:spcAft>
            <a:buFontTx/>
            <a:buNone/>
          </a:pPr>
          <a:r>
            <a:rPr lang="en-US" sz="1800" dirty="0"/>
            <a:t>(Zn</a:t>
          </a:r>
          <a:r>
            <a:rPr lang="en-US" sz="1800" baseline="30000" dirty="0"/>
            <a:t>2+</a:t>
          </a:r>
          <a:r>
            <a:rPr lang="en-US" sz="1800" baseline="0" dirty="0"/>
            <a:t> in </a:t>
          </a:r>
          <a:r>
            <a:rPr lang="en-US" sz="1800" dirty="0"/>
            <a:t>HNO</a:t>
          </a:r>
          <a:r>
            <a:rPr lang="en-US" sz="1800" baseline="-25000" dirty="0"/>
            <a:t>3</a:t>
          </a:r>
          <a:r>
            <a:rPr lang="en-US" sz="1800" baseline="0" dirty="0"/>
            <a:t>)</a:t>
          </a:r>
          <a:r>
            <a:rPr lang="en-US" sz="1800" baseline="30000" dirty="0"/>
            <a:t> </a:t>
          </a:r>
          <a:r>
            <a:rPr lang="en-US" sz="1800" dirty="0"/>
            <a:t>and evaporate till dry</a:t>
          </a:r>
          <a:endParaRPr lang="de-DE" sz="1800" dirty="0"/>
        </a:p>
      </dgm:t>
    </dgm:pt>
    <dgm:pt modelId="{8AF2BEC0-1AE8-4904-96CF-6B3B7B6557A4}" type="parTrans" cxnId="{96892C9C-A5BA-4964-81CE-7B3A0A457CDB}">
      <dgm:prSet/>
      <dgm:spPr/>
      <dgm:t>
        <a:bodyPr/>
        <a:lstStyle/>
        <a:p>
          <a:endParaRPr lang="de-DE"/>
        </a:p>
      </dgm:t>
    </dgm:pt>
    <dgm:pt modelId="{30525749-5A28-46CE-B0B6-81D9A6CE622C}" type="sibTrans" cxnId="{96892C9C-A5BA-4964-81CE-7B3A0A457CDB}">
      <dgm:prSet/>
      <dgm:spPr/>
      <dgm:t>
        <a:bodyPr/>
        <a:lstStyle/>
        <a:p>
          <a:endParaRPr lang="de-DE"/>
        </a:p>
      </dgm:t>
    </dgm:pt>
    <dgm:pt modelId="{E7BE7454-6965-4C68-9DC2-BA1C17BC5986}">
      <dgm:prSet phldrT="[Text]" custT="1"/>
      <dgm:spPr/>
      <dgm:t>
        <a:bodyPr/>
        <a:lstStyle/>
        <a:p>
          <a:pPr marL="0">
            <a:buFontTx/>
            <a:buNone/>
          </a:pPr>
          <a:r>
            <a:rPr lang="en-US" sz="1800" dirty="0"/>
            <a:t>2 mol/l HCl</a:t>
          </a:r>
          <a:endParaRPr lang="de-DE" sz="1800" dirty="0"/>
        </a:p>
      </dgm:t>
    </dgm:pt>
    <dgm:pt modelId="{FD4751A3-2DFA-4200-976C-8B97E3713A77}" type="parTrans" cxnId="{2AECEB5C-8B59-4E9A-A0A6-8276D6F8D4D3}">
      <dgm:prSet/>
      <dgm:spPr/>
      <dgm:t>
        <a:bodyPr/>
        <a:lstStyle/>
        <a:p>
          <a:endParaRPr lang="de-DE"/>
        </a:p>
      </dgm:t>
    </dgm:pt>
    <dgm:pt modelId="{14E67DF6-6D93-4C04-AB5A-86932931B842}" type="sibTrans" cxnId="{2AECEB5C-8B59-4E9A-A0A6-8276D6F8D4D3}">
      <dgm:prSet/>
      <dgm:spPr/>
      <dgm:t>
        <a:bodyPr/>
        <a:lstStyle/>
        <a:p>
          <a:endParaRPr lang="de-DE"/>
        </a:p>
      </dgm:t>
    </dgm:pt>
    <dgm:pt modelId="{A33D3ACB-8495-40FD-996A-E8B9E70BF5C5}">
      <dgm:prSet/>
      <dgm:spPr/>
      <dgm:t>
        <a:bodyPr/>
        <a:lstStyle/>
        <a:p>
          <a:pPr marL="0">
            <a:buFont typeface="Arial" panose="020B0604020202020204" pitchFamily="34" charset="0"/>
            <a:buNone/>
          </a:pPr>
          <a:r>
            <a:rPr lang="de-DE" dirty="0"/>
            <a:t>0.2 </a:t>
          </a:r>
          <a:r>
            <a:rPr lang="de-DE" dirty="0" err="1"/>
            <a:t>mol</a:t>
          </a:r>
          <a:r>
            <a:rPr lang="de-DE" dirty="0"/>
            <a:t>/l HNO3</a:t>
          </a:r>
        </a:p>
      </dgm:t>
    </dgm:pt>
    <dgm:pt modelId="{7024FE37-F8D1-4D8F-8958-FC2159D3E873}" type="parTrans" cxnId="{A8D312D3-E094-4B96-B698-1A350465C63D}">
      <dgm:prSet/>
      <dgm:spPr/>
      <dgm:t>
        <a:bodyPr/>
        <a:lstStyle/>
        <a:p>
          <a:endParaRPr lang="de-DE"/>
        </a:p>
      </dgm:t>
    </dgm:pt>
    <dgm:pt modelId="{7C0114F9-D97B-4AB1-A542-7D2D538616D4}" type="sibTrans" cxnId="{A8D312D3-E094-4B96-B698-1A350465C63D}">
      <dgm:prSet/>
      <dgm:spPr/>
      <dgm:t>
        <a:bodyPr/>
        <a:lstStyle/>
        <a:p>
          <a:endParaRPr lang="de-DE"/>
        </a:p>
      </dgm:t>
    </dgm:pt>
    <dgm:pt modelId="{42834B2B-60D4-452A-8A96-7D48C34E2742}">
      <dgm:prSet/>
      <dgm:spPr/>
      <dgm:t>
        <a:bodyPr/>
        <a:lstStyle/>
        <a:p>
          <a:pPr marL="0">
            <a:buFont typeface="Arial" panose="020B0604020202020204" pitchFamily="34" charset="0"/>
            <a:buNone/>
          </a:pPr>
          <a:r>
            <a:rPr lang="de-DE" dirty="0"/>
            <a:t>and sterile </a:t>
          </a:r>
          <a:r>
            <a:rPr lang="de-DE" dirty="0" err="1"/>
            <a:t>filtration</a:t>
          </a:r>
          <a:endParaRPr lang="de-DE" dirty="0"/>
        </a:p>
      </dgm:t>
    </dgm:pt>
    <dgm:pt modelId="{F6C415FC-F4D7-4E30-A9C5-F3BB6CA8C15F}" type="parTrans" cxnId="{D9744959-2752-44FF-8328-AC9B50F458CE}">
      <dgm:prSet/>
      <dgm:spPr/>
      <dgm:t>
        <a:bodyPr/>
        <a:lstStyle/>
        <a:p>
          <a:endParaRPr lang="de-DE"/>
        </a:p>
      </dgm:t>
    </dgm:pt>
    <dgm:pt modelId="{9D14BB7D-DB8F-4AFE-8C10-58241836F680}" type="sibTrans" cxnId="{D9744959-2752-44FF-8328-AC9B50F458CE}">
      <dgm:prSet/>
      <dgm:spPr/>
      <dgm:t>
        <a:bodyPr/>
        <a:lstStyle/>
        <a:p>
          <a:endParaRPr lang="de-DE"/>
        </a:p>
      </dgm:t>
    </dgm:pt>
    <dgm:pt modelId="{4F546150-8FE4-4FA6-891D-58FBD9F86823}">
      <dgm:prSet phldrT="[Text]"/>
      <dgm:spPr>
        <a:noFill/>
      </dgm:spPr>
      <dgm:t>
        <a:bodyPr/>
        <a:lstStyle/>
        <a:p>
          <a:pPr>
            <a:buFontTx/>
            <a:buNone/>
          </a:pPr>
          <a:r>
            <a:rPr lang="de-DE" sz="1900" dirty="0"/>
            <a:t>Zn</a:t>
          </a:r>
          <a:r>
            <a:rPr lang="de-DE" sz="1900" baseline="30000" dirty="0"/>
            <a:t>2+ </a:t>
          </a:r>
          <a:r>
            <a:rPr lang="de-DE" sz="1900" baseline="0" dirty="0"/>
            <a:t> +</a:t>
          </a:r>
          <a:endParaRPr lang="de-DE" sz="1900" dirty="0"/>
        </a:p>
      </dgm:t>
    </dgm:pt>
    <dgm:pt modelId="{5A062D4E-F48C-40B1-AC59-B58E113B315A}" type="sibTrans" cxnId="{27F169B9-0594-40D9-9666-58CC016FB25B}">
      <dgm:prSet/>
      <dgm:spPr/>
      <dgm:t>
        <a:bodyPr/>
        <a:lstStyle/>
        <a:p>
          <a:endParaRPr lang="de-DE"/>
        </a:p>
      </dgm:t>
    </dgm:pt>
    <dgm:pt modelId="{807A327E-8E92-4195-8C0E-FBC283BF42EB}" type="parTrans" cxnId="{27F169B9-0594-40D9-9666-58CC016FB25B}">
      <dgm:prSet/>
      <dgm:spPr/>
      <dgm:t>
        <a:bodyPr/>
        <a:lstStyle/>
        <a:p>
          <a:endParaRPr lang="de-DE"/>
        </a:p>
      </dgm:t>
    </dgm:pt>
    <dgm:pt modelId="{4DF5EFDF-BB21-4DF2-8B77-D36A3B94E636}">
      <dgm:prSet phldrT="[Text]"/>
      <dgm:spPr>
        <a:noFill/>
      </dgm:spPr>
      <dgm:t>
        <a:bodyPr/>
        <a:lstStyle/>
        <a:p>
          <a:pPr>
            <a:buFontTx/>
            <a:buNone/>
          </a:pPr>
          <a:r>
            <a:rPr lang="de-DE" sz="1900" baseline="30000" dirty="0"/>
            <a:t>	pH 8 -9	</a:t>
          </a:r>
          <a:r>
            <a:rPr lang="de-DE" sz="1900" dirty="0" err="1"/>
            <a:t>ZnS</a:t>
          </a:r>
          <a:endParaRPr lang="de-DE" sz="1900" dirty="0"/>
        </a:p>
      </dgm:t>
    </dgm:pt>
    <dgm:pt modelId="{0D2F363A-E145-43DB-B3D1-6208D1591BA8}" type="sibTrans" cxnId="{4F7086D0-FEAE-4139-A760-2C20657B0743}">
      <dgm:prSet/>
      <dgm:spPr/>
      <dgm:t>
        <a:bodyPr/>
        <a:lstStyle/>
        <a:p>
          <a:endParaRPr lang="de-DE"/>
        </a:p>
      </dgm:t>
    </dgm:pt>
    <dgm:pt modelId="{8D0192DE-1D33-46D8-8836-B60D62C47017}" type="parTrans" cxnId="{4F7086D0-FEAE-4139-A760-2C20657B0743}">
      <dgm:prSet/>
      <dgm:spPr/>
      <dgm:t>
        <a:bodyPr/>
        <a:lstStyle/>
        <a:p>
          <a:endParaRPr lang="de-DE"/>
        </a:p>
      </dgm:t>
    </dgm:pt>
    <dgm:pt modelId="{60B0846B-3196-45D6-9CFB-42DF4A1CF43E}" type="pres">
      <dgm:prSet presAssocID="{E7D992D9-7403-48B4-90AA-81A4595E0BA0}" presName="Name0" presStyleCnt="0">
        <dgm:presLayoutVars>
          <dgm:dir/>
          <dgm:animLvl val="lvl"/>
          <dgm:resizeHandles val="exact"/>
        </dgm:presLayoutVars>
      </dgm:prSet>
      <dgm:spPr/>
    </dgm:pt>
    <dgm:pt modelId="{9C337126-1C77-4261-BD39-7C9E3A094BE3}" type="pres">
      <dgm:prSet presAssocID="{E7D992D9-7403-48B4-90AA-81A4595E0BA0}" presName="tSp" presStyleCnt="0"/>
      <dgm:spPr/>
    </dgm:pt>
    <dgm:pt modelId="{86E69E78-3AC8-4433-9DFA-E4ED0B3AFA8A}" type="pres">
      <dgm:prSet presAssocID="{E7D992D9-7403-48B4-90AA-81A4595E0BA0}" presName="bSp" presStyleCnt="0"/>
      <dgm:spPr/>
    </dgm:pt>
    <dgm:pt modelId="{2E8CDC8B-639C-4408-B739-290E11838F63}" type="pres">
      <dgm:prSet presAssocID="{E7D992D9-7403-48B4-90AA-81A4595E0BA0}" presName="process" presStyleCnt="0"/>
      <dgm:spPr/>
    </dgm:pt>
    <dgm:pt modelId="{85BB344F-6404-4306-850D-671758AC06DA}" type="pres">
      <dgm:prSet presAssocID="{93100E47-F810-43AC-B42B-B3A14CBA64B7}" presName="composite1" presStyleCnt="0"/>
      <dgm:spPr/>
    </dgm:pt>
    <dgm:pt modelId="{D245EBA4-CBA0-4C56-AEB6-C13C73A749D4}" type="pres">
      <dgm:prSet presAssocID="{93100E47-F810-43AC-B42B-B3A14CBA64B7}" presName="dummyNode1" presStyleLbl="node1" presStyleIdx="0" presStyleCnt="5"/>
      <dgm:spPr/>
    </dgm:pt>
    <dgm:pt modelId="{83C455E9-2F18-47D5-93EB-52069542DD15}" type="pres">
      <dgm:prSet presAssocID="{93100E47-F810-43AC-B42B-B3A14CBA64B7}" presName="childNode1" presStyleLbl="bgAcc1" presStyleIdx="0" presStyleCnt="5" custScaleX="125303" custScaleY="231352" custLinFactNeighborX="-246" custLinFactNeighborY="-2657">
        <dgm:presLayoutVars>
          <dgm:bulletEnabled val="1"/>
        </dgm:presLayoutVars>
      </dgm:prSet>
      <dgm:spPr/>
    </dgm:pt>
    <dgm:pt modelId="{7760D98D-2EF0-4492-A385-09059B456E22}" type="pres">
      <dgm:prSet presAssocID="{93100E47-F810-43AC-B42B-B3A14CBA64B7}" presName="childNode1tx" presStyleLbl="bgAcc1" presStyleIdx="0" presStyleCnt="5">
        <dgm:presLayoutVars>
          <dgm:bulletEnabled val="1"/>
        </dgm:presLayoutVars>
      </dgm:prSet>
      <dgm:spPr/>
    </dgm:pt>
    <dgm:pt modelId="{2D54E1DF-015E-47B1-B874-E3E723FD5E48}" type="pres">
      <dgm:prSet presAssocID="{93100E47-F810-43AC-B42B-B3A14CBA64B7}" presName="parentNode1" presStyleLbl="node1" presStyleIdx="0" presStyleCnt="5" custLinFactY="32617" custLinFactNeighborX="2647" custLinFactNeighborY="100000">
        <dgm:presLayoutVars>
          <dgm:chMax val="1"/>
          <dgm:bulletEnabled val="1"/>
        </dgm:presLayoutVars>
      </dgm:prSet>
      <dgm:spPr/>
    </dgm:pt>
    <dgm:pt modelId="{332962AE-0D29-4E7B-B1B8-F601D71437E9}" type="pres">
      <dgm:prSet presAssocID="{93100E47-F810-43AC-B42B-B3A14CBA64B7}" presName="connSite1" presStyleCnt="0"/>
      <dgm:spPr/>
    </dgm:pt>
    <dgm:pt modelId="{B6374E03-357A-4B18-97A1-AEEDA809756B}" type="pres">
      <dgm:prSet presAssocID="{D5F4622A-6AA4-4DE4-B09A-E346C7C5768D}" presName="Name9" presStyleLbl="sibTrans2D1" presStyleIdx="0" presStyleCnt="4" custAng="1353089" custLinFactNeighborX="8454" custLinFactNeighborY="19684"/>
      <dgm:spPr/>
    </dgm:pt>
    <dgm:pt modelId="{4CB6B1D5-3769-4AEC-A8BF-7E0266301850}" type="pres">
      <dgm:prSet presAssocID="{AF3285E0-3646-4FD3-9582-6B408D505840}" presName="composite2" presStyleCnt="0"/>
      <dgm:spPr/>
    </dgm:pt>
    <dgm:pt modelId="{7EBC0865-CE82-4E42-BCF4-7C4E41C277D3}" type="pres">
      <dgm:prSet presAssocID="{AF3285E0-3646-4FD3-9582-6B408D505840}" presName="dummyNode2" presStyleLbl="node1" presStyleIdx="0" presStyleCnt="5"/>
      <dgm:spPr/>
    </dgm:pt>
    <dgm:pt modelId="{424B49D2-317F-4534-80DC-F75E08CA7706}" type="pres">
      <dgm:prSet presAssocID="{AF3285E0-3646-4FD3-9582-6B408D505840}" presName="childNode2" presStyleLbl="bgAcc1" presStyleIdx="1" presStyleCnt="5" custScaleY="232205">
        <dgm:presLayoutVars>
          <dgm:bulletEnabled val="1"/>
        </dgm:presLayoutVars>
      </dgm:prSet>
      <dgm:spPr/>
    </dgm:pt>
    <dgm:pt modelId="{F6C45123-C1C3-4B27-8354-DEF04C0B8F0B}" type="pres">
      <dgm:prSet presAssocID="{AF3285E0-3646-4FD3-9582-6B408D505840}" presName="childNode2tx" presStyleLbl="bgAcc1" presStyleIdx="1" presStyleCnt="5">
        <dgm:presLayoutVars>
          <dgm:bulletEnabled val="1"/>
        </dgm:presLayoutVars>
      </dgm:prSet>
      <dgm:spPr/>
    </dgm:pt>
    <dgm:pt modelId="{AB78FCE8-CB20-4696-93C5-9E30860657DB}" type="pres">
      <dgm:prSet presAssocID="{AF3285E0-3646-4FD3-9582-6B408D505840}" presName="parentNode2" presStyleLbl="node1" presStyleIdx="1" presStyleCnt="5" custLinFactY="-47094" custLinFactNeighborX="7596" custLinFactNeighborY="-100000">
        <dgm:presLayoutVars>
          <dgm:chMax val="0"/>
          <dgm:bulletEnabled val="1"/>
        </dgm:presLayoutVars>
      </dgm:prSet>
      <dgm:spPr/>
    </dgm:pt>
    <dgm:pt modelId="{62AD2BC3-5DCC-4DCB-BE01-94147EC58A6F}" type="pres">
      <dgm:prSet presAssocID="{AF3285E0-3646-4FD3-9582-6B408D505840}" presName="connSite2" presStyleCnt="0"/>
      <dgm:spPr/>
    </dgm:pt>
    <dgm:pt modelId="{6D1EBC1A-C2C7-4CBF-B817-28E0DE3DE39C}" type="pres">
      <dgm:prSet presAssocID="{DB727A6B-285C-472E-A637-F3A9F96CA5CC}" presName="Name18" presStyleLbl="sibTrans2D1" presStyleIdx="1" presStyleCnt="4" custAng="20731861" custLinFactNeighborX="1676" custLinFactNeighborY="-21195"/>
      <dgm:spPr/>
    </dgm:pt>
    <dgm:pt modelId="{3166C4E1-4FF5-4101-8037-7AFFC2EED514}" type="pres">
      <dgm:prSet presAssocID="{73C363E8-B8F8-4095-98DA-775C5C369DE7}" presName="composite1" presStyleCnt="0"/>
      <dgm:spPr/>
    </dgm:pt>
    <dgm:pt modelId="{8AB6E5E7-E599-4FC1-86D8-C045A5374B53}" type="pres">
      <dgm:prSet presAssocID="{73C363E8-B8F8-4095-98DA-775C5C369DE7}" presName="dummyNode1" presStyleLbl="node1" presStyleIdx="1" presStyleCnt="5"/>
      <dgm:spPr/>
    </dgm:pt>
    <dgm:pt modelId="{99CBAF61-1106-4D86-B1E3-18C881B57338}" type="pres">
      <dgm:prSet presAssocID="{73C363E8-B8F8-4095-98DA-775C5C369DE7}" presName="childNode1" presStyleLbl="bgAcc1" presStyleIdx="2" presStyleCnt="5" custScaleX="120948" custScaleY="231352" custLinFactNeighborX="1305" custLinFactNeighborY="0">
        <dgm:presLayoutVars>
          <dgm:bulletEnabled val="1"/>
        </dgm:presLayoutVars>
      </dgm:prSet>
      <dgm:spPr/>
    </dgm:pt>
    <dgm:pt modelId="{D05F5496-7086-4E2C-8461-810F09C1D02C}" type="pres">
      <dgm:prSet presAssocID="{73C363E8-B8F8-4095-98DA-775C5C369DE7}" presName="childNode1tx" presStyleLbl="bgAcc1" presStyleIdx="2" presStyleCnt="5">
        <dgm:presLayoutVars>
          <dgm:bulletEnabled val="1"/>
        </dgm:presLayoutVars>
      </dgm:prSet>
      <dgm:spPr/>
    </dgm:pt>
    <dgm:pt modelId="{03DF70DB-83E0-49D8-AE23-64909D1EAA1A}" type="pres">
      <dgm:prSet presAssocID="{73C363E8-B8F8-4095-98DA-775C5C369DE7}" presName="parentNode1" presStyleLbl="node1" presStyleIdx="2" presStyleCnt="5" custLinFactY="54333" custLinFactNeighborX="9410" custLinFactNeighborY="100000">
        <dgm:presLayoutVars>
          <dgm:chMax val="1"/>
          <dgm:bulletEnabled val="1"/>
        </dgm:presLayoutVars>
      </dgm:prSet>
      <dgm:spPr/>
    </dgm:pt>
    <dgm:pt modelId="{DBA28633-53D7-4A58-ABA1-365E014EED8B}" type="pres">
      <dgm:prSet presAssocID="{73C363E8-B8F8-4095-98DA-775C5C369DE7}" presName="connSite1" presStyleCnt="0"/>
      <dgm:spPr/>
    </dgm:pt>
    <dgm:pt modelId="{6FDBAAC0-C7FC-4B21-B361-FF9C1A5B336A}" type="pres">
      <dgm:prSet presAssocID="{E3E91D32-5BCE-401D-90C3-397E62099FD2}" presName="Name9" presStyleLbl="sibTrans2D1" presStyleIdx="2" presStyleCnt="4" custAng="1740062" custLinFactNeighborX="8551" custLinFactNeighborY="22451"/>
      <dgm:spPr/>
    </dgm:pt>
    <dgm:pt modelId="{2FA166E1-4572-44D4-A2E6-BE42943853E0}" type="pres">
      <dgm:prSet presAssocID="{7B3F25E3-E536-420E-B117-9CD5E9B82643}" presName="composite2" presStyleCnt="0"/>
      <dgm:spPr/>
    </dgm:pt>
    <dgm:pt modelId="{06A7B5C4-4205-465A-8C41-59D549CE71B1}" type="pres">
      <dgm:prSet presAssocID="{7B3F25E3-E536-420E-B117-9CD5E9B82643}" presName="dummyNode2" presStyleLbl="node1" presStyleIdx="2" presStyleCnt="5"/>
      <dgm:spPr/>
    </dgm:pt>
    <dgm:pt modelId="{6CA2C386-76A5-427B-9439-BA3B5590F933}" type="pres">
      <dgm:prSet presAssocID="{7B3F25E3-E536-420E-B117-9CD5E9B82643}" presName="childNode2" presStyleLbl="bgAcc1" presStyleIdx="3" presStyleCnt="5" custScaleY="244733">
        <dgm:presLayoutVars>
          <dgm:bulletEnabled val="1"/>
        </dgm:presLayoutVars>
      </dgm:prSet>
      <dgm:spPr/>
    </dgm:pt>
    <dgm:pt modelId="{A57D1842-3DD0-4576-BBD0-79C217094950}" type="pres">
      <dgm:prSet presAssocID="{7B3F25E3-E536-420E-B117-9CD5E9B82643}" presName="childNode2tx" presStyleLbl="bgAcc1" presStyleIdx="3" presStyleCnt="5">
        <dgm:presLayoutVars>
          <dgm:bulletEnabled val="1"/>
        </dgm:presLayoutVars>
      </dgm:prSet>
      <dgm:spPr/>
    </dgm:pt>
    <dgm:pt modelId="{30638264-B68D-4480-969F-E0A396E70552}" type="pres">
      <dgm:prSet presAssocID="{7B3F25E3-E536-420E-B117-9CD5E9B82643}" presName="parentNode2" presStyleLbl="node1" presStyleIdx="3" presStyleCnt="5" custLinFactY="-90079" custLinFactNeighborX="9279" custLinFactNeighborY="-100000">
        <dgm:presLayoutVars>
          <dgm:chMax val="0"/>
          <dgm:bulletEnabled val="1"/>
        </dgm:presLayoutVars>
      </dgm:prSet>
      <dgm:spPr/>
    </dgm:pt>
    <dgm:pt modelId="{D7F39F90-44E8-4B31-A221-18B6F8362C27}" type="pres">
      <dgm:prSet presAssocID="{7B3F25E3-E536-420E-B117-9CD5E9B82643}" presName="connSite2" presStyleCnt="0"/>
      <dgm:spPr/>
    </dgm:pt>
    <dgm:pt modelId="{94C76413-A873-44F8-974B-8DF0C89B7934}" type="pres">
      <dgm:prSet presAssocID="{A86AE674-6947-4537-9D01-4EE5CC17DA32}" presName="Name18" presStyleLbl="sibTrans2D1" presStyleIdx="3" presStyleCnt="4" custAng="20460066" custScaleY="99870" custLinFactNeighborX="8544" custLinFactNeighborY="-15738"/>
      <dgm:spPr/>
    </dgm:pt>
    <dgm:pt modelId="{B373A0B1-2BBE-4D92-80A9-DA62EB1ACBE9}" type="pres">
      <dgm:prSet presAssocID="{9751722A-9F42-41E1-8429-A64C363ADF3B}" presName="composite1" presStyleCnt="0"/>
      <dgm:spPr/>
    </dgm:pt>
    <dgm:pt modelId="{FB63D7E4-F8CC-457E-BE35-FE76DD52CC7A}" type="pres">
      <dgm:prSet presAssocID="{9751722A-9F42-41E1-8429-A64C363ADF3B}" presName="dummyNode1" presStyleLbl="node1" presStyleIdx="3" presStyleCnt="5"/>
      <dgm:spPr/>
    </dgm:pt>
    <dgm:pt modelId="{CEB12C4F-D111-4DA0-8F38-E986B99B3E0C}" type="pres">
      <dgm:prSet presAssocID="{9751722A-9F42-41E1-8429-A64C363ADF3B}" presName="childNode1" presStyleLbl="bgAcc1" presStyleIdx="4" presStyleCnt="5" custScaleY="231352">
        <dgm:presLayoutVars>
          <dgm:bulletEnabled val="1"/>
        </dgm:presLayoutVars>
      </dgm:prSet>
      <dgm:spPr/>
    </dgm:pt>
    <dgm:pt modelId="{25B691AE-CECC-48F5-AC5E-3497373A464B}" type="pres">
      <dgm:prSet presAssocID="{9751722A-9F42-41E1-8429-A64C363ADF3B}" presName="childNode1tx" presStyleLbl="bgAcc1" presStyleIdx="4" presStyleCnt="5">
        <dgm:presLayoutVars>
          <dgm:bulletEnabled val="1"/>
        </dgm:presLayoutVars>
      </dgm:prSet>
      <dgm:spPr/>
    </dgm:pt>
    <dgm:pt modelId="{166026E3-FA90-4444-9964-9538B0011F07}" type="pres">
      <dgm:prSet presAssocID="{9751722A-9F42-41E1-8429-A64C363ADF3B}" presName="parentNode1" presStyleLbl="node1" presStyleIdx="4" presStyleCnt="5" custLinFactY="45772" custLinFactNeighborX="1401" custLinFactNeighborY="100000">
        <dgm:presLayoutVars>
          <dgm:chMax val="1"/>
          <dgm:bulletEnabled val="1"/>
        </dgm:presLayoutVars>
      </dgm:prSet>
      <dgm:spPr/>
    </dgm:pt>
    <dgm:pt modelId="{F26FD35D-4501-48DB-84EA-7E7AD0086784}" type="pres">
      <dgm:prSet presAssocID="{9751722A-9F42-41E1-8429-A64C363ADF3B}" presName="connSite1" presStyleCnt="0"/>
      <dgm:spPr/>
    </dgm:pt>
  </dgm:ptLst>
  <dgm:cxnLst>
    <dgm:cxn modelId="{11289A00-C3F9-4BF7-A03A-7EB8C093B350}" srcId="{AF3285E0-3646-4FD3-9582-6B408D505840}" destId="{7FCF2C76-A74F-422A-BBED-BBD670007726}" srcOrd="0" destOrd="0" parTransId="{FE153052-1A5F-4BCB-99DD-0C16ACCC54CD}" sibTransId="{0117112A-2C15-4D0A-855C-47F368BB6CBA}"/>
    <dgm:cxn modelId="{2A8CE603-B480-41FF-8A78-DA4B5167B372}" srcId="{E7D992D9-7403-48B4-90AA-81A4595E0BA0}" destId="{7B3F25E3-E536-420E-B117-9CD5E9B82643}" srcOrd="3" destOrd="0" parTransId="{9A66D6CC-2B8E-43CF-A620-D33EEB6922B5}" sibTransId="{A86AE674-6947-4537-9D01-4EE5CC17DA32}"/>
    <dgm:cxn modelId="{93F6520B-BCB0-4598-9E22-BBC9D0C51C50}" type="presOf" srcId="{93100E47-F810-43AC-B42B-B3A14CBA64B7}" destId="{2D54E1DF-015E-47B1-B874-E3E723FD5E48}" srcOrd="0" destOrd="0" presId="urn:microsoft.com/office/officeart/2005/8/layout/hProcess4"/>
    <dgm:cxn modelId="{87CAA810-6335-45AE-A734-9EDEDD4495A7}" type="presOf" srcId="{DB727A6B-285C-472E-A637-F3A9F96CA5CC}" destId="{6D1EBC1A-C2C7-4CBF-B817-28E0DE3DE39C}" srcOrd="0" destOrd="0" presId="urn:microsoft.com/office/officeart/2005/8/layout/hProcess4"/>
    <dgm:cxn modelId="{FE376D15-052D-484D-A80A-5B1EE1569B50}" srcId="{E7D992D9-7403-48B4-90AA-81A4595E0BA0}" destId="{9751722A-9F42-41E1-8429-A64C363ADF3B}" srcOrd="4" destOrd="0" parTransId="{E2709F2D-75D8-4DF3-9BC8-CC19330774C6}" sibTransId="{B6479FF7-FEB9-4595-8C1C-E3A88D242489}"/>
    <dgm:cxn modelId="{28ECF51E-28CA-4C48-B82E-933C85FB51BA}" type="presOf" srcId="{7FCF2C76-A74F-422A-BBED-BBD670007726}" destId="{F6C45123-C1C3-4B27-8354-DEF04C0B8F0B}" srcOrd="1" destOrd="0" presId="urn:microsoft.com/office/officeart/2005/8/layout/hProcess4"/>
    <dgm:cxn modelId="{D0B4ED22-FF6D-4171-9907-4265B68AD670}" srcId="{73C363E8-B8F8-4095-98DA-775C5C369DE7}" destId="{49FF63E6-FFD2-456E-A5D7-3E3A8D51BD3B}" srcOrd="1" destOrd="0" parTransId="{B0E10AA5-A667-4BC0-9CBC-B3027EA8288A}" sibTransId="{3003EF20-B446-4937-9AE9-E6E2C2F8F216}"/>
    <dgm:cxn modelId="{EA373F2E-AEB7-4A83-8686-9979BF795598}" type="presOf" srcId="{B6FF2B3F-FB5B-407E-80E3-CCF058EEC52D}" destId="{7760D98D-2EF0-4492-A385-09059B456E22}" srcOrd="1" destOrd="0" presId="urn:microsoft.com/office/officeart/2005/8/layout/hProcess4"/>
    <dgm:cxn modelId="{AAC6782E-05C0-422F-B04B-99B59CF9420B}" type="presOf" srcId="{4DF5EFDF-BB21-4DF2-8B77-D36A3B94E636}" destId="{D05F5496-7086-4E2C-8461-810F09C1D02C}" srcOrd="1" destOrd="4" presId="urn:microsoft.com/office/officeart/2005/8/layout/hProcess4"/>
    <dgm:cxn modelId="{6333FF31-D590-4C27-84FB-F1E5562F8A8B}" type="presOf" srcId="{73C363E8-B8F8-4095-98DA-775C5C369DE7}" destId="{03DF70DB-83E0-49D8-AE23-64909D1EAA1A}" srcOrd="0" destOrd="0" presId="urn:microsoft.com/office/officeart/2005/8/layout/hProcess4"/>
    <dgm:cxn modelId="{47E1513E-5DB7-4CE2-8523-E1A9D263BA4C}" type="presOf" srcId="{42834B2B-60D4-452A-8A96-7D48C34E2742}" destId="{CEB12C4F-D111-4DA0-8F38-E986B99B3E0C}" srcOrd="0" destOrd="2" presId="urn:microsoft.com/office/officeart/2005/8/layout/hProcess4"/>
    <dgm:cxn modelId="{2AECEB5C-8B59-4E9A-A0A6-8276D6F8D4D3}" srcId="{AF3285E0-3646-4FD3-9582-6B408D505840}" destId="{E7BE7454-6965-4C68-9DC2-BA1C17BC5986}" srcOrd="2" destOrd="0" parTransId="{FD4751A3-2DFA-4200-976C-8B97E3713A77}" sibTransId="{14E67DF6-6D93-4C04-AB5A-86932931B842}"/>
    <dgm:cxn modelId="{F058C95E-166B-4069-BEE7-CCECD574A4C4}" type="presOf" srcId="{49FF63E6-FFD2-456E-A5D7-3E3A8D51BD3B}" destId="{D05F5496-7086-4E2C-8461-810F09C1D02C}" srcOrd="1" destOrd="1" presId="urn:microsoft.com/office/officeart/2005/8/layout/hProcess4"/>
    <dgm:cxn modelId="{AFB1A55F-2193-4C6C-9A63-C9FCD7DE4195}" type="presOf" srcId="{4DF5EFDF-BB21-4DF2-8B77-D36A3B94E636}" destId="{99CBAF61-1106-4D86-B1E3-18C881B57338}" srcOrd="0" destOrd="4" presId="urn:microsoft.com/office/officeart/2005/8/layout/hProcess4"/>
    <dgm:cxn modelId="{7BD1B860-97AC-46FD-953E-22567AE3D2CE}" type="presOf" srcId="{A33D3ACB-8495-40FD-996A-E8B9E70BF5C5}" destId="{25B691AE-CECC-48F5-AC5E-3497373A464B}" srcOrd="1" destOrd="1" presId="urn:microsoft.com/office/officeart/2005/8/layout/hProcess4"/>
    <dgm:cxn modelId="{4ECF7A61-636A-48DA-86FE-238C7352F523}" type="presOf" srcId="{D71E551E-B027-4829-B7A2-A297CADF6AD9}" destId="{6CA2C386-76A5-427B-9439-BA3B5590F933}" srcOrd="0" destOrd="0" presId="urn:microsoft.com/office/officeart/2005/8/layout/hProcess4"/>
    <dgm:cxn modelId="{89D40A62-21D0-4764-B483-E9EC5528D53B}" srcId="{7B3F25E3-E536-420E-B117-9CD5E9B82643}" destId="{D71E551E-B027-4829-B7A2-A297CADF6AD9}" srcOrd="0" destOrd="0" parTransId="{5830F6A0-D640-4D8F-99F7-28B434F05D6E}" sibTransId="{C87102EA-911A-490A-9580-FE04FF6CAE0E}"/>
    <dgm:cxn modelId="{118C4867-7B5A-4B9D-967A-1461B488A435}" srcId="{9751722A-9F42-41E1-8429-A64C363ADF3B}" destId="{ACFF9651-AF72-4395-9AA1-950B8E84A070}" srcOrd="0" destOrd="0" parTransId="{9170856F-81CA-4E05-B9FF-091BF50CBA84}" sibTransId="{85B5C9B6-94CB-4F74-9A01-7AF9E78021F4}"/>
    <dgm:cxn modelId="{5DB20169-DFF5-4E67-BC5C-66C049465A77}" type="presOf" srcId="{B29F3A55-20C6-4B85-A56F-F5F0AE74EA91}" destId="{6CA2C386-76A5-427B-9439-BA3B5590F933}" srcOrd="0" destOrd="1" presId="urn:microsoft.com/office/officeart/2005/8/layout/hProcess4"/>
    <dgm:cxn modelId="{AD2F0351-01B2-4DB3-8FA9-6A9C1B89F911}" type="presOf" srcId="{A86AE674-6947-4537-9D01-4EE5CC17DA32}" destId="{94C76413-A873-44F8-974B-8DF0C89B7934}" srcOrd="0" destOrd="0" presId="urn:microsoft.com/office/officeart/2005/8/layout/hProcess4"/>
    <dgm:cxn modelId="{4B4A0857-EDB0-4B72-B7A3-33D6A0000318}" type="presOf" srcId="{4F546150-8FE4-4FA6-891D-58FBD9F86823}" destId="{99CBAF61-1106-4D86-B1E3-18C881B57338}" srcOrd="0" destOrd="2" presId="urn:microsoft.com/office/officeart/2005/8/layout/hProcess4"/>
    <dgm:cxn modelId="{F7122678-CD28-430D-8641-40BFDAEBF8BF}" type="presOf" srcId="{45BF5D23-6155-45E7-9446-EB08D360C25E}" destId="{99CBAF61-1106-4D86-B1E3-18C881B57338}" srcOrd="0" destOrd="3" presId="urn:microsoft.com/office/officeart/2005/8/layout/hProcess4"/>
    <dgm:cxn modelId="{1EB40259-B125-4B41-BB63-3C9AEF7194F8}" srcId="{AF3285E0-3646-4FD3-9582-6B408D505840}" destId="{50D78B2C-5CD6-473C-8D36-521552111A79}" srcOrd="1" destOrd="0" parTransId="{F6CC4FB7-E2BA-4678-8E30-2FD4BA3B00D2}" sibTransId="{4018FE17-9892-4642-894B-F2053D9285C5}"/>
    <dgm:cxn modelId="{D9744959-2752-44FF-8328-AC9B50F458CE}" srcId="{9751722A-9F42-41E1-8429-A64C363ADF3B}" destId="{42834B2B-60D4-452A-8A96-7D48C34E2742}" srcOrd="2" destOrd="0" parTransId="{F6C415FC-F4D7-4E30-A9C5-F3BB6CA8C15F}" sibTransId="{9D14BB7D-DB8F-4AFE-8C10-58241836F680}"/>
    <dgm:cxn modelId="{13B97C59-25DD-47C4-BC38-B193361FC24F}" type="presOf" srcId="{B29F3A55-20C6-4B85-A56F-F5F0AE74EA91}" destId="{A57D1842-3DD0-4576-BBD0-79C217094950}" srcOrd="1" destOrd="1" presId="urn:microsoft.com/office/officeart/2005/8/layout/hProcess4"/>
    <dgm:cxn modelId="{3E779E59-276B-4C5B-8A8D-58E5CD1120BB}" type="presOf" srcId="{45BF5D23-6155-45E7-9446-EB08D360C25E}" destId="{D05F5496-7086-4E2C-8461-810F09C1D02C}" srcOrd="1" destOrd="3" presId="urn:microsoft.com/office/officeart/2005/8/layout/hProcess4"/>
    <dgm:cxn modelId="{7B144E5A-5D3A-47F0-BABE-73071E9BBFCD}" type="presOf" srcId="{0342E288-A7FC-4DCC-A682-DE56948A6C64}" destId="{7760D98D-2EF0-4492-A385-09059B456E22}" srcOrd="1" destOrd="1" presId="urn:microsoft.com/office/officeart/2005/8/layout/hProcess4"/>
    <dgm:cxn modelId="{A92A707E-5212-4327-A76A-92FCB9EF49DE}" type="presOf" srcId="{D5F4622A-6AA4-4DE4-B09A-E346C7C5768D}" destId="{B6374E03-357A-4B18-97A1-AEEDA809756B}" srcOrd="0" destOrd="0" presId="urn:microsoft.com/office/officeart/2005/8/layout/hProcess4"/>
    <dgm:cxn modelId="{4BEBEE7F-B7C3-4537-AAB5-0DC8D7FE95B2}" type="presOf" srcId="{E7BE7454-6965-4C68-9DC2-BA1C17BC5986}" destId="{424B49D2-317F-4534-80DC-F75E08CA7706}" srcOrd="0" destOrd="2" presId="urn:microsoft.com/office/officeart/2005/8/layout/hProcess4"/>
    <dgm:cxn modelId="{BFFE868A-B3B2-4404-A8E3-389B7EF5027F}" type="presOf" srcId="{A8604F39-FE41-4561-9CBB-BA846EA98CA0}" destId="{D05F5496-7086-4E2C-8461-810F09C1D02C}" srcOrd="1" destOrd="0" presId="urn:microsoft.com/office/officeart/2005/8/layout/hProcess4"/>
    <dgm:cxn modelId="{07E5878B-B112-464A-9BF2-32EC3D4519B5}" type="presOf" srcId="{50D78B2C-5CD6-473C-8D36-521552111A79}" destId="{F6C45123-C1C3-4B27-8354-DEF04C0B8F0B}" srcOrd="1" destOrd="1" presId="urn:microsoft.com/office/officeart/2005/8/layout/hProcess4"/>
    <dgm:cxn modelId="{4C820E8E-3B24-44A0-B480-C0873A0C729D}" type="presOf" srcId="{49FF63E6-FFD2-456E-A5D7-3E3A8D51BD3B}" destId="{99CBAF61-1106-4D86-B1E3-18C881B57338}" srcOrd="0" destOrd="1" presId="urn:microsoft.com/office/officeart/2005/8/layout/hProcess4"/>
    <dgm:cxn modelId="{79150F91-961E-46B6-85BC-9712E59E91FC}" srcId="{E7D992D9-7403-48B4-90AA-81A4595E0BA0}" destId="{AF3285E0-3646-4FD3-9582-6B408D505840}" srcOrd="1" destOrd="0" parTransId="{AA4D7398-78DE-4381-9C66-B3114BF601D4}" sibTransId="{DB727A6B-285C-472E-A637-F3A9F96CA5CC}"/>
    <dgm:cxn modelId="{C4AE8691-7F8B-44C3-BDC1-A880843EEC3C}" type="presOf" srcId="{A33D3ACB-8495-40FD-996A-E8B9E70BF5C5}" destId="{CEB12C4F-D111-4DA0-8F38-E986B99B3E0C}" srcOrd="0" destOrd="1" presId="urn:microsoft.com/office/officeart/2005/8/layout/hProcess4"/>
    <dgm:cxn modelId="{6EB48896-7236-485A-8D88-23CDD1CC2D9B}" type="presOf" srcId="{7B3F25E3-E536-420E-B117-9CD5E9B82643}" destId="{30638264-B68D-4480-969F-E0A396E70552}" srcOrd="0" destOrd="0" presId="urn:microsoft.com/office/officeart/2005/8/layout/hProcess4"/>
    <dgm:cxn modelId="{96892C9C-A5BA-4964-81CE-7B3A0A457CDB}" srcId="{93100E47-F810-43AC-B42B-B3A14CBA64B7}" destId="{0342E288-A7FC-4DCC-A682-DE56948A6C64}" srcOrd="1" destOrd="0" parTransId="{8AF2BEC0-1AE8-4904-96CF-6B3B7B6557A4}" sibTransId="{30525749-5A28-46CE-B0B6-81D9A6CE622C}"/>
    <dgm:cxn modelId="{0031E5A1-24E1-4C1B-8959-9E8D660A4878}" srcId="{E7D992D9-7403-48B4-90AA-81A4595E0BA0}" destId="{93100E47-F810-43AC-B42B-B3A14CBA64B7}" srcOrd="0" destOrd="0" parTransId="{F5D89A6A-D185-4D98-B5D8-878FF80E5024}" sibTransId="{D5F4622A-6AA4-4DE4-B09A-E346C7C5768D}"/>
    <dgm:cxn modelId="{ED3F25A7-2409-4308-B9DF-4738C7D5A6C0}" srcId="{93100E47-F810-43AC-B42B-B3A14CBA64B7}" destId="{B6FF2B3F-FB5B-407E-80E3-CCF058EEC52D}" srcOrd="0" destOrd="0" parTransId="{BF62B379-0F60-423B-B602-DA453994B103}" sibTransId="{DD67C721-D5DA-4EA9-B5BB-633EEC8321C7}"/>
    <dgm:cxn modelId="{55511AAF-1EF5-4DCC-98AD-BB8FF927BE8C}" type="presOf" srcId="{9751722A-9F42-41E1-8429-A64C363ADF3B}" destId="{166026E3-FA90-4444-9964-9538B0011F07}" srcOrd="0" destOrd="0" presId="urn:microsoft.com/office/officeart/2005/8/layout/hProcess4"/>
    <dgm:cxn modelId="{BBFCF5AF-300D-4446-9ACA-E98C889D7D1E}" srcId="{73C363E8-B8F8-4095-98DA-775C5C369DE7}" destId="{45BF5D23-6155-45E7-9446-EB08D360C25E}" srcOrd="3" destOrd="0" parTransId="{19684FCB-5E6A-4265-AB01-03117FE443BC}" sibTransId="{C0EB52A4-4678-4016-B94A-2BBF1921C427}"/>
    <dgm:cxn modelId="{3F1EEDB6-CA35-4F36-B4D8-46F25B1EF4D3}" srcId="{E7D992D9-7403-48B4-90AA-81A4595E0BA0}" destId="{73C363E8-B8F8-4095-98DA-775C5C369DE7}" srcOrd="2" destOrd="0" parTransId="{5976A7D6-AF02-483C-A0F3-0D197DFD9743}" sibTransId="{E3E91D32-5BCE-401D-90C3-397E62099FD2}"/>
    <dgm:cxn modelId="{27F169B9-0594-40D9-9666-58CC016FB25B}" srcId="{73C363E8-B8F8-4095-98DA-775C5C369DE7}" destId="{4F546150-8FE4-4FA6-891D-58FBD9F86823}" srcOrd="2" destOrd="0" parTransId="{807A327E-8E92-4195-8C0E-FBC283BF42EB}" sibTransId="{5A062D4E-F48C-40B1-AC59-B58E113B315A}"/>
    <dgm:cxn modelId="{FB53B8BD-00B9-4D93-A4B4-EC4A29AC7F10}" type="presOf" srcId="{7FCF2C76-A74F-422A-BBED-BBD670007726}" destId="{424B49D2-317F-4534-80DC-F75E08CA7706}" srcOrd="0" destOrd="0" presId="urn:microsoft.com/office/officeart/2005/8/layout/hProcess4"/>
    <dgm:cxn modelId="{2039ABBF-7538-4C48-B7EB-C9C0ECB220AC}" srcId="{7B3F25E3-E536-420E-B117-9CD5E9B82643}" destId="{B29F3A55-20C6-4B85-A56F-F5F0AE74EA91}" srcOrd="1" destOrd="0" parTransId="{2734C16D-9FA0-4FFB-9338-02924D9146EE}" sibTransId="{0434595E-9A39-4620-9B98-7C917F61DE63}"/>
    <dgm:cxn modelId="{18CC65C0-E855-4251-A357-358EC31A213C}" type="presOf" srcId="{4F546150-8FE4-4FA6-891D-58FBD9F86823}" destId="{D05F5496-7086-4E2C-8461-810F09C1D02C}" srcOrd="1" destOrd="2" presId="urn:microsoft.com/office/officeart/2005/8/layout/hProcess4"/>
    <dgm:cxn modelId="{1C7EC0C1-7A4C-4B29-BEFD-9789BC339A6F}" type="presOf" srcId="{AF3285E0-3646-4FD3-9582-6B408D505840}" destId="{AB78FCE8-CB20-4696-93C5-9E30860657DB}" srcOrd="0" destOrd="0" presId="urn:microsoft.com/office/officeart/2005/8/layout/hProcess4"/>
    <dgm:cxn modelId="{0754ADCA-926C-458C-A726-0C27CCC405BA}" type="presOf" srcId="{A8604F39-FE41-4561-9CBB-BA846EA98CA0}" destId="{99CBAF61-1106-4D86-B1E3-18C881B57338}" srcOrd="0" destOrd="0" presId="urn:microsoft.com/office/officeart/2005/8/layout/hProcess4"/>
    <dgm:cxn modelId="{32EDE4CE-835A-4425-9A08-645398CEC3DA}" type="presOf" srcId="{0342E288-A7FC-4DCC-A682-DE56948A6C64}" destId="{83C455E9-2F18-47D5-93EB-52069542DD15}" srcOrd="0" destOrd="1" presId="urn:microsoft.com/office/officeart/2005/8/layout/hProcess4"/>
    <dgm:cxn modelId="{4F7086D0-FEAE-4139-A760-2C20657B0743}" srcId="{73C363E8-B8F8-4095-98DA-775C5C369DE7}" destId="{4DF5EFDF-BB21-4DF2-8B77-D36A3B94E636}" srcOrd="4" destOrd="0" parTransId="{8D0192DE-1D33-46D8-8836-B60D62C47017}" sibTransId="{0D2F363A-E145-43DB-B3D1-6208D1591BA8}"/>
    <dgm:cxn modelId="{A8D312D3-E094-4B96-B698-1A350465C63D}" srcId="{9751722A-9F42-41E1-8429-A64C363ADF3B}" destId="{A33D3ACB-8495-40FD-996A-E8B9E70BF5C5}" srcOrd="1" destOrd="0" parTransId="{7024FE37-F8D1-4D8F-8958-FC2159D3E873}" sibTransId="{7C0114F9-D97B-4AB1-A542-7D2D538616D4}"/>
    <dgm:cxn modelId="{D047B7D9-36B3-43F8-A59A-F9127443E392}" type="presOf" srcId="{42834B2B-60D4-452A-8A96-7D48C34E2742}" destId="{25B691AE-CECC-48F5-AC5E-3497373A464B}" srcOrd="1" destOrd="2" presId="urn:microsoft.com/office/officeart/2005/8/layout/hProcess4"/>
    <dgm:cxn modelId="{51F53EDA-CF51-4706-86E3-75133893A29B}" type="presOf" srcId="{E3E91D32-5BCE-401D-90C3-397E62099FD2}" destId="{6FDBAAC0-C7FC-4B21-B361-FF9C1A5B336A}" srcOrd="0" destOrd="0" presId="urn:microsoft.com/office/officeart/2005/8/layout/hProcess4"/>
    <dgm:cxn modelId="{302571E7-3979-4493-8C50-BD3ADFCF6819}" type="presOf" srcId="{B6FF2B3F-FB5B-407E-80E3-CCF058EEC52D}" destId="{83C455E9-2F18-47D5-93EB-52069542DD15}" srcOrd="0" destOrd="0" presId="urn:microsoft.com/office/officeart/2005/8/layout/hProcess4"/>
    <dgm:cxn modelId="{09E31AEF-87F6-43C7-9709-A99A0ADD1DBA}" type="presOf" srcId="{ACFF9651-AF72-4395-9AA1-950B8E84A070}" destId="{25B691AE-CECC-48F5-AC5E-3497373A464B}" srcOrd="1" destOrd="0" presId="urn:microsoft.com/office/officeart/2005/8/layout/hProcess4"/>
    <dgm:cxn modelId="{B63173EF-3E8A-4E9E-9DE1-7D045E93DFF1}" type="presOf" srcId="{E7D992D9-7403-48B4-90AA-81A4595E0BA0}" destId="{60B0846B-3196-45D6-9CFB-42DF4A1CF43E}" srcOrd="0" destOrd="0" presId="urn:microsoft.com/office/officeart/2005/8/layout/hProcess4"/>
    <dgm:cxn modelId="{1AA87AF0-2048-4F6A-82C9-49BED8A78236}" type="presOf" srcId="{ACFF9651-AF72-4395-9AA1-950B8E84A070}" destId="{CEB12C4F-D111-4DA0-8F38-E986B99B3E0C}" srcOrd="0" destOrd="0" presId="urn:microsoft.com/office/officeart/2005/8/layout/hProcess4"/>
    <dgm:cxn modelId="{BED37EF2-F07D-46F7-8AE2-BB1FDDC8FC59}" type="presOf" srcId="{E7BE7454-6965-4C68-9DC2-BA1C17BC5986}" destId="{F6C45123-C1C3-4B27-8354-DEF04C0B8F0B}" srcOrd="1" destOrd="2" presId="urn:microsoft.com/office/officeart/2005/8/layout/hProcess4"/>
    <dgm:cxn modelId="{BFA686F9-BD8A-4B4D-A443-B069DD37AE6B}" srcId="{73C363E8-B8F8-4095-98DA-775C5C369DE7}" destId="{A8604F39-FE41-4561-9CBB-BA846EA98CA0}" srcOrd="0" destOrd="0" parTransId="{DCDE726D-15F7-4FE0-A007-4A247BA46637}" sibTransId="{8CE18CBF-092F-49FD-9CEB-AA05AEBD49B1}"/>
    <dgm:cxn modelId="{AC4FFDFA-ADB0-457B-ABA3-BE2F56BCB3EC}" type="presOf" srcId="{50D78B2C-5CD6-473C-8D36-521552111A79}" destId="{424B49D2-317F-4534-80DC-F75E08CA7706}" srcOrd="0" destOrd="1" presId="urn:microsoft.com/office/officeart/2005/8/layout/hProcess4"/>
    <dgm:cxn modelId="{3F3686FB-148C-4D44-AD38-B061C1E883F2}" type="presOf" srcId="{D71E551E-B027-4829-B7A2-A297CADF6AD9}" destId="{A57D1842-3DD0-4576-BBD0-79C217094950}" srcOrd="1" destOrd="0" presId="urn:microsoft.com/office/officeart/2005/8/layout/hProcess4"/>
    <dgm:cxn modelId="{AAFED25E-22EB-451B-B9DB-78967515621D}" type="presParOf" srcId="{60B0846B-3196-45D6-9CFB-42DF4A1CF43E}" destId="{9C337126-1C77-4261-BD39-7C9E3A094BE3}" srcOrd="0" destOrd="0" presId="urn:microsoft.com/office/officeart/2005/8/layout/hProcess4"/>
    <dgm:cxn modelId="{C2E56B2F-410F-430C-B24E-2E887E2F69D0}" type="presParOf" srcId="{60B0846B-3196-45D6-9CFB-42DF4A1CF43E}" destId="{86E69E78-3AC8-4433-9DFA-E4ED0B3AFA8A}" srcOrd="1" destOrd="0" presId="urn:microsoft.com/office/officeart/2005/8/layout/hProcess4"/>
    <dgm:cxn modelId="{A3C0C701-5843-48F9-80B0-F83E3F4D4616}" type="presParOf" srcId="{60B0846B-3196-45D6-9CFB-42DF4A1CF43E}" destId="{2E8CDC8B-639C-4408-B739-290E11838F63}" srcOrd="2" destOrd="0" presId="urn:microsoft.com/office/officeart/2005/8/layout/hProcess4"/>
    <dgm:cxn modelId="{DD56B399-1488-4268-9C1B-82F6AD60790E}" type="presParOf" srcId="{2E8CDC8B-639C-4408-B739-290E11838F63}" destId="{85BB344F-6404-4306-850D-671758AC06DA}" srcOrd="0" destOrd="0" presId="urn:microsoft.com/office/officeart/2005/8/layout/hProcess4"/>
    <dgm:cxn modelId="{25B12837-A8C1-403F-8EBD-A3A6AD0F332A}" type="presParOf" srcId="{85BB344F-6404-4306-850D-671758AC06DA}" destId="{D245EBA4-CBA0-4C56-AEB6-C13C73A749D4}" srcOrd="0" destOrd="0" presId="urn:microsoft.com/office/officeart/2005/8/layout/hProcess4"/>
    <dgm:cxn modelId="{75145B97-BAA3-4297-A38A-1513B597DE69}" type="presParOf" srcId="{85BB344F-6404-4306-850D-671758AC06DA}" destId="{83C455E9-2F18-47D5-93EB-52069542DD15}" srcOrd="1" destOrd="0" presId="urn:microsoft.com/office/officeart/2005/8/layout/hProcess4"/>
    <dgm:cxn modelId="{78935A3D-F520-4E69-9AC8-D6C223A1EAAD}" type="presParOf" srcId="{85BB344F-6404-4306-850D-671758AC06DA}" destId="{7760D98D-2EF0-4492-A385-09059B456E22}" srcOrd="2" destOrd="0" presId="urn:microsoft.com/office/officeart/2005/8/layout/hProcess4"/>
    <dgm:cxn modelId="{7A80F437-7D38-46E0-A693-5BB276FE50A9}" type="presParOf" srcId="{85BB344F-6404-4306-850D-671758AC06DA}" destId="{2D54E1DF-015E-47B1-B874-E3E723FD5E48}" srcOrd="3" destOrd="0" presId="urn:microsoft.com/office/officeart/2005/8/layout/hProcess4"/>
    <dgm:cxn modelId="{D94E4A9D-BE54-48F4-BEC6-5A24D6AFC7BD}" type="presParOf" srcId="{85BB344F-6404-4306-850D-671758AC06DA}" destId="{332962AE-0D29-4E7B-B1B8-F601D71437E9}" srcOrd="4" destOrd="0" presId="urn:microsoft.com/office/officeart/2005/8/layout/hProcess4"/>
    <dgm:cxn modelId="{1E4A32BA-D721-48BB-8393-128E843CE1DB}" type="presParOf" srcId="{2E8CDC8B-639C-4408-B739-290E11838F63}" destId="{B6374E03-357A-4B18-97A1-AEEDA809756B}" srcOrd="1" destOrd="0" presId="urn:microsoft.com/office/officeart/2005/8/layout/hProcess4"/>
    <dgm:cxn modelId="{B7348B07-220B-4E75-9929-54C3ADA8450A}" type="presParOf" srcId="{2E8CDC8B-639C-4408-B739-290E11838F63}" destId="{4CB6B1D5-3769-4AEC-A8BF-7E0266301850}" srcOrd="2" destOrd="0" presId="urn:microsoft.com/office/officeart/2005/8/layout/hProcess4"/>
    <dgm:cxn modelId="{882E1374-AF1E-4EEA-9E96-805A08EA5A17}" type="presParOf" srcId="{4CB6B1D5-3769-4AEC-A8BF-7E0266301850}" destId="{7EBC0865-CE82-4E42-BCF4-7C4E41C277D3}" srcOrd="0" destOrd="0" presId="urn:microsoft.com/office/officeart/2005/8/layout/hProcess4"/>
    <dgm:cxn modelId="{5D8B65A9-ADA6-4E54-8A36-C5871BAB2877}" type="presParOf" srcId="{4CB6B1D5-3769-4AEC-A8BF-7E0266301850}" destId="{424B49D2-317F-4534-80DC-F75E08CA7706}" srcOrd="1" destOrd="0" presId="urn:microsoft.com/office/officeart/2005/8/layout/hProcess4"/>
    <dgm:cxn modelId="{1636BF74-5CF4-4ABE-843F-A6B9722079FB}" type="presParOf" srcId="{4CB6B1D5-3769-4AEC-A8BF-7E0266301850}" destId="{F6C45123-C1C3-4B27-8354-DEF04C0B8F0B}" srcOrd="2" destOrd="0" presId="urn:microsoft.com/office/officeart/2005/8/layout/hProcess4"/>
    <dgm:cxn modelId="{F5F250E1-6E2E-4EB7-8116-49CC9E0C2A99}" type="presParOf" srcId="{4CB6B1D5-3769-4AEC-A8BF-7E0266301850}" destId="{AB78FCE8-CB20-4696-93C5-9E30860657DB}" srcOrd="3" destOrd="0" presId="urn:microsoft.com/office/officeart/2005/8/layout/hProcess4"/>
    <dgm:cxn modelId="{EC6CB353-71B5-4F78-8FB3-92E5081E7DC7}" type="presParOf" srcId="{4CB6B1D5-3769-4AEC-A8BF-7E0266301850}" destId="{62AD2BC3-5DCC-4DCB-BE01-94147EC58A6F}" srcOrd="4" destOrd="0" presId="urn:microsoft.com/office/officeart/2005/8/layout/hProcess4"/>
    <dgm:cxn modelId="{7AE78127-90C2-41CF-883E-17986B86A720}" type="presParOf" srcId="{2E8CDC8B-639C-4408-B739-290E11838F63}" destId="{6D1EBC1A-C2C7-4CBF-B817-28E0DE3DE39C}" srcOrd="3" destOrd="0" presId="urn:microsoft.com/office/officeart/2005/8/layout/hProcess4"/>
    <dgm:cxn modelId="{047E03F0-7539-4DC1-A7B2-ECA7300A0AAA}" type="presParOf" srcId="{2E8CDC8B-639C-4408-B739-290E11838F63}" destId="{3166C4E1-4FF5-4101-8037-7AFFC2EED514}" srcOrd="4" destOrd="0" presId="urn:microsoft.com/office/officeart/2005/8/layout/hProcess4"/>
    <dgm:cxn modelId="{5F8541F9-6B35-451C-98A0-0D703E7C8892}" type="presParOf" srcId="{3166C4E1-4FF5-4101-8037-7AFFC2EED514}" destId="{8AB6E5E7-E599-4FC1-86D8-C045A5374B53}" srcOrd="0" destOrd="0" presId="urn:microsoft.com/office/officeart/2005/8/layout/hProcess4"/>
    <dgm:cxn modelId="{EC8FF627-7028-4DD6-B759-81E3B4F02B88}" type="presParOf" srcId="{3166C4E1-4FF5-4101-8037-7AFFC2EED514}" destId="{99CBAF61-1106-4D86-B1E3-18C881B57338}" srcOrd="1" destOrd="0" presId="urn:microsoft.com/office/officeart/2005/8/layout/hProcess4"/>
    <dgm:cxn modelId="{C695B597-8808-4A3E-9013-38DC17772741}" type="presParOf" srcId="{3166C4E1-4FF5-4101-8037-7AFFC2EED514}" destId="{D05F5496-7086-4E2C-8461-810F09C1D02C}" srcOrd="2" destOrd="0" presId="urn:microsoft.com/office/officeart/2005/8/layout/hProcess4"/>
    <dgm:cxn modelId="{16C3C7E6-6246-4F7A-9310-1EEE3A4EA4E1}" type="presParOf" srcId="{3166C4E1-4FF5-4101-8037-7AFFC2EED514}" destId="{03DF70DB-83E0-49D8-AE23-64909D1EAA1A}" srcOrd="3" destOrd="0" presId="urn:microsoft.com/office/officeart/2005/8/layout/hProcess4"/>
    <dgm:cxn modelId="{4F29A17C-9EF2-42AD-B59A-84CE58F7491D}" type="presParOf" srcId="{3166C4E1-4FF5-4101-8037-7AFFC2EED514}" destId="{DBA28633-53D7-4A58-ABA1-365E014EED8B}" srcOrd="4" destOrd="0" presId="urn:microsoft.com/office/officeart/2005/8/layout/hProcess4"/>
    <dgm:cxn modelId="{D6C32BD7-AFE1-45C0-BA63-260C05509C42}" type="presParOf" srcId="{2E8CDC8B-639C-4408-B739-290E11838F63}" destId="{6FDBAAC0-C7FC-4B21-B361-FF9C1A5B336A}" srcOrd="5" destOrd="0" presId="urn:microsoft.com/office/officeart/2005/8/layout/hProcess4"/>
    <dgm:cxn modelId="{DA23066F-60B0-4875-B31D-89D376DA4C05}" type="presParOf" srcId="{2E8CDC8B-639C-4408-B739-290E11838F63}" destId="{2FA166E1-4572-44D4-A2E6-BE42943853E0}" srcOrd="6" destOrd="0" presId="urn:microsoft.com/office/officeart/2005/8/layout/hProcess4"/>
    <dgm:cxn modelId="{6B0B8998-0407-4AB4-B1B6-69666116F949}" type="presParOf" srcId="{2FA166E1-4572-44D4-A2E6-BE42943853E0}" destId="{06A7B5C4-4205-465A-8C41-59D549CE71B1}" srcOrd="0" destOrd="0" presId="urn:microsoft.com/office/officeart/2005/8/layout/hProcess4"/>
    <dgm:cxn modelId="{5208778A-7159-4101-A2AD-980592630131}" type="presParOf" srcId="{2FA166E1-4572-44D4-A2E6-BE42943853E0}" destId="{6CA2C386-76A5-427B-9439-BA3B5590F933}" srcOrd="1" destOrd="0" presId="urn:microsoft.com/office/officeart/2005/8/layout/hProcess4"/>
    <dgm:cxn modelId="{8365C456-7205-4526-86C3-13EE7474D6FC}" type="presParOf" srcId="{2FA166E1-4572-44D4-A2E6-BE42943853E0}" destId="{A57D1842-3DD0-4576-BBD0-79C217094950}" srcOrd="2" destOrd="0" presId="urn:microsoft.com/office/officeart/2005/8/layout/hProcess4"/>
    <dgm:cxn modelId="{E3BA8C1B-3F8D-479B-A39A-1F5DD0DD2826}" type="presParOf" srcId="{2FA166E1-4572-44D4-A2E6-BE42943853E0}" destId="{30638264-B68D-4480-969F-E0A396E70552}" srcOrd="3" destOrd="0" presId="urn:microsoft.com/office/officeart/2005/8/layout/hProcess4"/>
    <dgm:cxn modelId="{F5771A7C-39F5-4769-A767-3C36D0B87472}" type="presParOf" srcId="{2FA166E1-4572-44D4-A2E6-BE42943853E0}" destId="{D7F39F90-44E8-4B31-A221-18B6F8362C27}" srcOrd="4" destOrd="0" presId="urn:microsoft.com/office/officeart/2005/8/layout/hProcess4"/>
    <dgm:cxn modelId="{AD244A29-6770-41F8-9D46-F0C1B7608FC8}" type="presParOf" srcId="{2E8CDC8B-639C-4408-B739-290E11838F63}" destId="{94C76413-A873-44F8-974B-8DF0C89B7934}" srcOrd="7" destOrd="0" presId="urn:microsoft.com/office/officeart/2005/8/layout/hProcess4"/>
    <dgm:cxn modelId="{E642C064-F7A9-46C5-8707-CA83654A5B7F}" type="presParOf" srcId="{2E8CDC8B-639C-4408-B739-290E11838F63}" destId="{B373A0B1-2BBE-4D92-80A9-DA62EB1ACBE9}" srcOrd="8" destOrd="0" presId="urn:microsoft.com/office/officeart/2005/8/layout/hProcess4"/>
    <dgm:cxn modelId="{0774E617-6CFE-4870-95F6-53B10B68397E}" type="presParOf" srcId="{B373A0B1-2BBE-4D92-80A9-DA62EB1ACBE9}" destId="{FB63D7E4-F8CC-457E-BE35-FE76DD52CC7A}" srcOrd="0" destOrd="0" presId="urn:microsoft.com/office/officeart/2005/8/layout/hProcess4"/>
    <dgm:cxn modelId="{C4049050-DED1-43F5-9FBE-D2F63A57ED7A}" type="presParOf" srcId="{B373A0B1-2BBE-4D92-80A9-DA62EB1ACBE9}" destId="{CEB12C4F-D111-4DA0-8F38-E986B99B3E0C}" srcOrd="1" destOrd="0" presId="urn:microsoft.com/office/officeart/2005/8/layout/hProcess4"/>
    <dgm:cxn modelId="{C62B35C5-A0C8-4BF5-BAC8-F42AB79DB152}" type="presParOf" srcId="{B373A0B1-2BBE-4D92-80A9-DA62EB1ACBE9}" destId="{25B691AE-CECC-48F5-AC5E-3497373A464B}" srcOrd="2" destOrd="0" presId="urn:microsoft.com/office/officeart/2005/8/layout/hProcess4"/>
    <dgm:cxn modelId="{C0E621FF-1BD7-4C67-BD66-673B958F3B5F}" type="presParOf" srcId="{B373A0B1-2BBE-4D92-80A9-DA62EB1ACBE9}" destId="{166026E3-FA90-4444-9964-9538B0011F07}" srcOrd="3" destOrd="0" presId="urn:microsoft.com/office/officeart/2005/8/layout/hProcess4"/>
    <dgm:cxn modelId="{BEACC36A-8860-4F28-8F2D-B3F63AEFB52A}" type="presParOf" srcId="{B373A0B1-2BBE-4D92-80A9-DA62EB1ACBE9}" destId="{F26FD35D-4501-48DB-84EA-7E7AD00867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455E9-2F18-47D5-93EB-52069542DD15}">
      <dsp:nvSpPr>
        <dsp:cNvPr id="0" name=""/>
        <dsp:cNvSpPr/>
      </dsp:nvSpPr>
      <dsp:spPr>
        <a:xfrm>
          <a:off x="0" y="1141201"/>
          <a:ext cx="1678688" cy="2556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800" kern="1200" dirty="0"/>
            <a:t>Collect SAX waste</a:t>
          </a:r>
          <a:endParaRPr lang="de-DE" sz="1800" kern="1200" dirty="0"/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800" kern="1200" dirty="0"/>
            <a:t>(Zn</a:t>
          </a:r>
          <a:r>
            <a:rPr lang="en-US" sz="1800" kern="1200" baseline="30000" dirty="0"/>
            <a:t>2+</a:t>
          </a:r>
          <a:r>
            <a:rPr lang="en-US" sz="1800" kern="1200" baseline="0" dirty="0"/>
            <a:t> in </a:t>
          </a:r>
          <a:r>
            <a:rPr lang="en-US" sz="1800" kern="1200" dirty="0"/>
            <a:t>HNO</a:t>
          </a:r>
          <a:r>
            <a:rPr lang="en-US" sz="1800" kern="1200" baseline="-25000" dirty="0"/>
            <a:t>3</a:t>
          </a:r>
          <a:r>
            <a:rPr lang="en-US" sz="1800" kern="1200" baseline="0" dirty="0"/>
            <a:t>)</a:t>
          </a:r>
          <a:r>
            <a:rPr lang="en-US" sz="1800" kern="1200" baseline="30000" dirty="0"/>
            <a:t> </a:t>
          </a:r>
          <a:r>
            <a:rPr lang="en-US" sz="1800" kern="1200" dirty="0"/>
            <a:t>and evaporate till dry</a:t>
          </a:r>
          <a:endParaRPr lang="de-DE" sz="1800" kern="1200" dirty="0"/>
        </a:p>
      </dsp:txBody>
      <dsp:txXfrm>
        <a:off x="49167" y="1190368"/>
        <a:ext cx="1580354" cy="1910252"/>
      </dsp:txXfrm>
    </dsp:sp>
    <dsp:sp modelId="{B6374E03-357A-4B18-97A1-AEEDA809756B}">
      <dsp:nvSpPr>
        <dsp:cNvPr id="0" name=""/>
        <dsp:cNvSpPr/>
      </dsp:nvSpPr>
      <dsp:spPr>
        <a:xfrm rot="1353089">
          <a:off x="837024" y="2741670"/>
          <a:ext cx="1602465" cy="1602465"/>
        </a:xfrm>
        <a:prstGeom prst="leftCircularArrow">
          <a:avLst>
            <a:gd name="adj1" fmla="val 2585"/>
            <a:gd name="adj2" fmla="val 313941"/>
            <a:gd name="adj3" fmla="val 409312"/>
            <a:gd name="adj4" fmla="val 7344350"/>
            <a:gd name="adj5" fmla="val 30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4E1DF-015E-47B1-B874-E3E723FD5E48}">
      <dsp:nvSpPr>
        <dsp:cNvPr id="0" name=""/>
        <dsp:cNvSpPr/>
      </dsp:nvSpPr>
      <dsp:spPr>
        <a:xfrm>
          <a:off x="502021" y="3392480"/>
          <a:ext cx="1190847" cy="47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400" kern="1200" dirty="0"/>
            <a:t>1.</a:t>
          </a:r>
        </a:p>
      </dsp:txBody>
      <dsp:txXfrm>
        <a:off x="515891" y="3406350"/>
        <a:ext cx="1163107" cy="445820"/>
      </dsp:txXfrm>
    </dsp:sp>
    <dsp:sp modelId="{424B49D2-317F-4534-80DC-F75E08CA7706}">
      <dsp:nvSpPr>
        <dsp:cNvPr id="0" name=""/>
        <dsp:cNvSpPr/>
      </dsp:nvSpPr>
      <dsp:spPr>
        <a:xfrm>
          <a:off x="1879262" y="1165847"/>
          <a:ext cx="1339703" cy="2565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500" kern="1200" dirty="0"/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kern="1200" dirty="0"/>
            <a:t>Dissolve the residue </a:t>
          </a:r>
          <a:r>
            <a:rPr lang="en-US" sz="1800" kern="1200" dirty="0" err="1"/>
            <a:t>Zinksalt</a:t>
          </a:r>
          <a:r>
            <a:rPr lang="en-US" sz="1800" kern="1200" dirty="0"/>
            <a:t> in</a:t>
          </a:r>
          <a:endParaRPr lang="de-DE" sz="1800" kern="1200" dirty="0"/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kern="1200" dirty="0"/>
            <a:t>2 mol/l HCl</a:t>
          </a:r>
          <a:endParaRPr lang="de-DE" sz="1800" kern="1200" dirty="0"/>
        </a:p>
      </dsp:txBody>
      <dsp:txXfrm>
        <a:off x="1918501" y="1754902"/>
        <a:ext cx="1261225" cy="1937513"/>
      </dsp:txXfrm>
    </dsp:sp>
    <dsp:sp modelId="{6D1EBC1A-C2C7-4CBF-B817-28E0DE3DE39C}">
      <dsp:nvSpPr>
        <dsp:cNvPr id="0" name=""/>
        <dsp:cNvSpPr/>
      </dsp:nvSpPr>
      <dsp:spPr>
        <a:xfrm rot="20731861">
          <a:off x="2458166" y="368289"/>
          <a:ext cx="1870883" cy="1870883"/>
        </a:xfrm>
        <a:prstGeom prst="circularArrow">
          <a:avLst>
            <a:gd name="adj1" fmla="val 2214"/>
            <a:gd name="adj2" fmla="val 266604"/>
            <a:gd name="adj3" fmla="val 21135843"/>
            <a:gd name="adj4" fmla="val 14153469"/>
            <a:gd name="adj5" fmla="val 25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8FCE8-CB20-4696-93C5-9E30860657DB}">
      <dsp:nvSpPr>
        <dsp:cNvPr id="0" name=""/>
        <dsp:cNvSpPr/>
      </dsp:nvSpPr>
      <dsp:spPr>
        <a:xfrm>
          <a:off x="2267431" y="962903"/>
          <a:ext cx="1190847" cy="47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2.</a:t>
          </a:r>
        </a:p>
      </dsp:txBody>
      <dsp:txXfrm>
        <a:off x="2281301" y="976773"/>
        <a:ext cx="1163107" cy="445820"/>
      </dsp:txXfrm>
    </dsp:sp>
    <dsp:sp modelId="{99CBAF61-1106-4D86-B1E3-18C881B57338}">
      <dsp:nvSpPr>
        <dsp:cNvPr id="0" name=""/>
        <dsp:cNvSpPr/>
      </dsp:nvSpPr>
      <dsp:spPr>
        <a:xfrm>
          <a:off x="3582583" y="1170560"/>
          <a:ext cx="1620344" cy="255638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900" kern="1200" dirty="0"/>
            <a:t>Precipitating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900" kern="1200" dirty="0"/>
            <a:t>Zn</a:t>
          </a:r>
          <a:r>
            <a:rPr lang="de-DE" sz="1900" kern="1200" baseline="30000" dirty="0"/>
            <a:t>2+ </a:t>
          </a:r>
          <a:r>
            <a:rPr lang="de-DE" sz="1900" kern="1200" baseline="0" dirty="0"/>
            <a:t> +</a:t>
          </a:r>
          <a:endParaRPr lang="de-DE" sz="19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e-DE" sz="8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1900" kern="1200" baseline="30000" dirty="0"/>
            <a:t>	pH 8 -9	</a:t>
          </a:r>
          <a:r>
            <a:rPr lang="de-DE" sz="1900" kern="1200" dirty="0" err="1"/>
            <a:t>ZnS</a:t>
          </a:r>
          <a:endParaRPr lang="de-DE" sz="1900" kern="1200" dirty="0"/>
        </a:p>
      </dsp:txBody>
      <dsp:txXfrm>
        <a:off x="3630041" y="1218018"/>
        <a:ext cx="1525428" cy="1913670"/>
      </dsp:txXfrm>
    </dsp:sp>
    <dsp:sp modelId="{6FDBAAC0-C7FC-4B21-B361-FF9C1A5B336A}">
      <dsp:nvSpPr>
        <dsp:cNvPr id="0" name=""/>
        <dsp:cNvSpPr/>
      </dsp:nvSpPr>
      <dsp:spPr>
        <a:xfrm rot="1740062">
          <a:off x="4388504" y="2877461"/>
          <a:ext cx="1563229" cy="1563229"/>
        </a:xfrm>
        <a:prstGeom prst="leftCircularArrow">
          <a:avLst>
            <a:gd name="adj1" fmla="val 2650"/>
            <a:gd name="adj2" fmla="val 322307"/>
            <a:gd name="adj3" fmla="val 48240"/>
            <a:gd name="adj4" fmla="val 6974912"/>
            <a:gd name="adj5" fmla="val 30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F70DB-83E0-49D8-AE23-64909D1EAA1A}">
      <dsp:nvSpPr>
        <dsp:cNvPr id="0" name=""/>
        <dsp:cNvSpPr/>
      </dsp:nvSpPr>
      <dsp:spPr>
        <a:xfrm>
          <a:off x="4115191" y="3495319"/>
          <a:ext cx="1190847" cy="47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3.</a:t>
          </a:r>
        </a:p>
      </dsp:txBody>
      <dsp:txXfrm>
        <a:off x="4129061" y="3509189"/>
        <a:ext cx="1163107" cy="445820"/>
      </dsp:txXfrm>
    </dsp:sp>
    <dsp:sp modelId="{6CA2C386-76A5-427B-9439-BA3B5590F933}">
      <dsp:nvSpPr>
        <dsp:cNvPr id="0" name=""/>
        <dsp:cNvSpPr/>
      </dsp:nvSpPr>
      <dsp:spPr>
        <a:xfrm>
          <a:off x="5391258" y="1096632"/>
          <a:ext cx="1339703" cy="2704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1" indent="-17145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-US" sz="1900" kern="1200" dirty="0"/>
            <a:t>Dissolve ZnS in cons. HCl</a:t>
          </a:r>
          <a:r>
            <a:rPr lang="en-US" sz="1900" kern="1200" baseline="0" dirty="0"/>
            <a:t> and </a:t>
          </a:r>
          <a:endParaRPr lang="de-DE" sz="1900" kern="1200" dirty="0"/>
        </a:p>
        <a:p>
          <a:pPr marL="0" lvl="1" indent="-17145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de-DE" sz="1900" kern="1200" dirty="0" err="1"/>
            <a:t>evaporate</a:t>
          </a:r>
          <a:endParaRPr lang="de-DE" sz="1900" kern="1200" dirty="0"/>
        </a:p>
      </dsp:txBody>
      <dsp:txXfrm>
        <a:off x="5430497" y="1715350"/>
        <a:ext cx="1261225" cy="2046281"/>
      </dsp:txXfrm>
    </dsp:sp>
    <dsp:sp modelId="{94C76413-A873-44F8-974B-8DF0C89B7934}">
      <dsp:nvSpPr>
        <dsp:cNvPr id="0" name=""/>
        <dsp:cNvSpPr/>
      </dsp:nvSpPr>
      <dsp:spPr>
        <a:xfrm rot="20460066">
          <a:off x="5994073" y="354329"/>
          <a:ext cx="1817576" cy="1815213"/>
        </a:xfrm>
        <a:prstGeom prst="circularArrow">
          <a:avLst>
            <a:gd name="adj1" fmla="val 2279"/>
            <a:gd name="adj2" fmla="val 274834"/>
            <a:gd name="adj3" fmla="val 128518"/>
            <a:gd name="adj4" fmla="val 14754373"/>
            <a:gd name="adj5" fmla="val 26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38264-B68D-4480-969F-E0A396E70552}">
      <dsp:nvSpPr>
        <dsp:cNvPr id="0" name=""/>
        <dsp:cNvSpPr/>
      </dsp:nvSpPr>
      <dsp:spPr>
        <a:xfrm>
          <a:off x="5799469" y="759343"/>
          <a:ext cx="1190847" cy="47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4.</a:t>
          </a:r>
        </a:p>
      </dsp:txBody>
      <dsp:txXfrm>
        <a:off x="5813339" y="773213"/>
        <a:ext cx="1163107" cy="445820"/>
      </dsp:txXfrm>
    </dsp:sp>
    <dsp:sp modelId="{CEB12C4F-D111-4DA0-8F38-E986B99B3E0C}">
      <dsp:nvSpPr>
        <dsp:cNvPr id="0" name=""/>
        <dsp:cNvSpPr/>
      </dsp:nvSpPr>
      <dsp:spPr>
        <a:xfrm>
          <a:off x="7077096" y="1170560"/>
          <a:ext cx="1339703" cy="2556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800" kern="1200" dirty="0" err="1"/>
            <a:t>Dissolve</a:t>
          </a:r>
          <a:r>
            <a:rPr lang="de-DE" sz="1800" kern="1200" dirty="0"/>
            <a:t> </a:t>
          </a:r>
          <a:r>
            <a:rPr lang="de-DE" sz="1800" kern="1200" dirty="0" err="1"/>
            <a:t>ZnCl</a:t>
          </a:r>
          <a:r>
            <a:rPr lang="de-DE" sz="1800" kern="1200" dirty="0"/>
            <a:t> in</a:t>
          </a:r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800" kern="1200" dirty="0"/>
            <a:t>0.2 </a:t>
          </a:r>
          <a:r>
            <a:rPr lang="de-DE" sz="1800" kern="1200" dirty="0" err="1"/>
            <a:t>mol</a:t>
          </a:r>
          <a:r>
            <a:rPr lang="de-DE" sz="1800" kern="1200" dirty="0"/>
            <a:t>/l HNO3</a:t>
          </a:r>
        </a:p>
        <a:p>
          <a:pPr marL="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800" kern="1200" dirty="0"/>
            <a:t>and sterile </a:t>
          </a:r>
          <a:r>
            <a:rPr lang="de-DE" sz="1800" kern="1200" dirty="0" err="1"/>
            <a:t>filtration</a:t>
          </a:r>
          <a:endParaRPr lang="de-DE" sz="1800" kern="1200" dirty="0"/>
        </a:p>
      </dsp:txBody>
      <dsp:txXfrm>
        <a:off x="7116335" y="1209799"/>
        <a:ext cx="1261225" cy="1930108"/>
      </dsp:txXfrm>
    </dsp:sp>
    <dsp:sp modelId="{166026E3-FA90-4444-9964-9538B0011F07}">
      <dsp:nvSpPr>
        <dsp:cNvPr id="0" name=""/>
        <dsp:cNvSpPr/>
      </dsp:nvSpPr>
      <dsp:spPr>
        <a:xfrm>
          <a:off x="7378104" y="3454777"/>
          <a:ext cx="1190847" cy="47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5.</a:t>
          </a:r>
        </a:p>
      </dsp:txBody>
      <dsp:txXfrm>
        <a:off x="7391974" y="3468647"/>
        <a:ext cx="1163107" cy="44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A5F5B-2098-422A-B929-3FC57B28DF75}" type="datetimeFigureOut">
              <a:rPr lang="de-DE" smtClean="0"/>
              <a:t>09.08.2022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0A22-4BDE-4148-B928-773FAE32CC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275AF-E33A-4C33-8AB0-C14CD5631ED0}" type="datetimeFigureOut">
              <a:rPr lang="de-DE" smtClean="0"/>
              <a:t>09.08.2022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4F0A0-C30F-4DAA-B35E-6CA1E86DD2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2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168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6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25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381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74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68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48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97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92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20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07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1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F0A0-C30F-4DAA-B35E-6CA1E86DD24B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42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536" y="692696"/>
            <a:ext cx="8280920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2699792" y="2780928"/>
            <a:ext cx="914400" cy="914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Diagramm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3707904" y="2780928"/>
            <a:ext cx="914400" cy="914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6"/>
          </p:nvPr>
        </p:nvSpPr>
        <p:spPr>
          <a:xfrm>
            <a:off x="2699792" y="3861048"/>
            <a:ext cx="936104" cy="93610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Tabelle durch Klicken auf Symbol hinzufügen</a:t>
            </a:r>
          </a:p>
        </p:txBody>
      </p:sp>
      <p:sp>
        <p:nvSpPr>
          <p:cNvPr id="15" name="Medienplatzhalter 14"/>
          <p:cNvSpPr>
            <a:spLocks noGrp="1"/>
          </p:cNvSpPr>
          <p:nvPr>
            <p:ph type="media" sz="quarter" idx="17"/>
          </p:nvPr>
        </p:nvSpPr>
        <p:spPr>
          <a:xfrm>
            <a:off x="3707904" y="3861048"/>
            <a:ext cx="914400" cy="93610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Mediaclip durch Klicken auf Symbol hinzufügen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22" name="SmartArt-Platzhalter 21"/>
          <p:cNvSpPr>
            <a:spLocks noGrp="1"/>
          </p:cNvSpPr>
          <p:nvPr>
            <p:ph type="dgm" sz="quarter" idx="19"/>
          </p:nvPr>
        </p:nvSpPr>
        <p:spPr>
          <a:xfrm>
            <a:off x="4716016" y="3861048"/>
            <a:ext cx="936104" cy="93610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Klicken Sie auf das Symbol, um die SmartArt-Grafik hinzuzufügen</a:t>
            </a:r>
          </a:p>
        </p:txBody>
      </p:sp>
      <p:sp>
        <p:nvSpPr>
          <p:cNvPr id="24" name="ClipArt-Platzhalter 23"/>
          <p:cNvSpPr>
            <a:spLocks noGrp="1"/>
          </p:cNvSpPr>
          <p:nvPr>
            <p:ph type="clipArt" sz="quarter" idx="20"/>
          </p:nvPr>
        </p:nvSpPr>
        <p:spPr>
          <a:xfrm>
            <a:off x="4716016" y="2780929"/>
            <a:ext cx="936104" cy="93610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ClipArt durch Klicken auf Symbol hinzufügen</a:t>
            </a:r>
          </a:p>
        </p:txBody>
      </p:sp>
      <p:sp>
        <p:nvSpPr>
          <p:cNvPr id="14" name="Titel 8"/>
          <p:cNvSpPr>
            <a:spLocks noGrp="1"/>
          </p:cNvSpPr>
          <p:nvPr>
            <p:ph type="title"/>
          </p:nvPr>
        </p:nvSpPr>
        <p:spPr>
          <a:xfrm>
            <a:off x="2123728" y="0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862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4" name="Titel 8"/>
          <p:cNvSpPr>
            <a:spLocks noGrp="1"/>
          </p:cNvSpPr>
          <p:nvPr>
            <p:ph type="title"/>
          </p:nvPr>
        </p:nvSpPr>
        <p:spPr>
          <a:xfrm>
            <a:off x="2123728" y="17367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536" y="692696"/>
            <a:ext cx="8280920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2699792" y="2780928"/>
            <a:ext cx="914400" cy="914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Diagramm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3707904" y="2780928"/>
            <a:ext cx="914400" cy="914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6"/>
          </p:nvPr>
        </p:nvSpPr>
        <p:spPr>
          <a:xfrm>
            <a:off x="2699792" y="3861048"/>
            <a:ext cx="936104" cy="93610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Tabelle durch Klicken auf Symbol hinzufügen</a:t>
            </a:r>
          </a:p>
        </p:txBody>
      </p:sp>
      <p:sp>
        <p:nvSpPr>
          <p:cNvPr id="15" name="Medienplatzhalter 14"/>
          <p:cNvSpPr>
            <a:spLocks noGrp="1"/>
          </p:cNvSpPr>
          <p:nvPr>
            <p:ph type="media" sz="quarter" idx="17"/>
          </p:nvPr>
        </p:nvSpPr>
        <p:spPr>
          <a:xfrm>
            <a:off x="3707904" y="3861048"/>
            <a:ext cx="914400" cy="93610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Mediaclip durch Klicken auf Symbol hinzufügen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22" name="SmartArt-Platzhalter 21"/>
          <p:cNvSpPr>
            <a:spLocks noGrp="1"/>
          </p:cNvSpPr>
          <p:nvPr>
            <p:ph type="dgm" sz="quarter" idx="19"/>
          </p:nvPr>
        </p:nvSpPr>
        <p:spPr>
          <a:xfrm>
            <a:off x="4716016" y="3861048"/>
            <a:ext cx="936104" cy="93610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Klicken Sie auf das Symbol, um die SmartArt-Grafik hinzuzufügen</a:t>
            </a:r>
          </a:p>
        </p:txBody>
      </p:sp>
      <p:sp>
        <p:nvSpPr>
          <p:cNvPr id="24" name="ClipArt-Platzhalter 23"/>
          <p:cNvSpPr>
            <a:spLocks noGrp="1"/>
          </p:cNvSpPr>
          <p:nvPr>
            <p:ph type="clipArt" sz="quarter" idx="20"/>
          </p:nvPr>
        </p:nvSpPr>
        <p:spPr>
          <a:xfrm>
            <a:off x="4716016" y="2780929"/>
            <a:ext cx="936104" cy="93610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ClipArt durch Klicken auf Symbol hinzufügen</a:t>
            </a:r>
          </a:p>
        </p:txBody>
      </p:sp>
      <p:sp>
        <p:nvSpPr>
          <p:cNvPr id="14" name="Titel 8"/>
          <p:cNvSpPr>
            <a:spLocks noGrp="1"/>
          </p:cNvSpPr>
          <p:nvPr>
            <p:ph type="title"/>
          </p:nvPr>
        </p:nvSpPr>
        <p:spPr>
          <a:xfrm>
            <a:off x="2123728" y="17367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8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536" y="692696"/>
            <a:ext cx="8280920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Medienplatzhalter 14"/>
          <p:cNvSpPr>
            <a:spLocks noGrp="1"/>
          </p:cNvSpPr>
          <p:nvPr>
            <p:ph type="media" sz="quarter" idx="17"/>
          </p:nvPr>
        </p:nvSpPr>
        <p:spPr>
          <a:xfrm>
            <a:off x="3635896" y="3068960"/>
            <a:ext cx="914400" cy="93610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Mediaclip durch Klicken auf Symbol hinzufügen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7" name="Titel 8"/>
          <p:cNvSpPr>
            <a:spLocks noGrp="1"/>
          </p:cNvSpPr>
          <p:nvPr>
            <p:ph type="title"/>
          </p:nvPr>
        </p:nvSpPr>
        <p:spPr>
          <a:xfrm>
            <a:off x="2123728" y="17367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0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536" y="692696"/>
            <a:ext cx="8280920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3491880" y="2996952"/>
            <a:ext cx="914400" cy="914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7" name="Titel 8"/>
          <p:cNvSpPr>
            <a:spLocks noGrp="1"/>
          </p:cNvSpPr>
          <p:nvPr>
            <p:ph type="title"/>
          </p:nvPr>
        </p:nvSpPr>
        <p:spPr>
          <a:xfrm>
            <a:off x="2123728" y="17367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28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4499992" y="692696"/>
            <a:ext cx="3888432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536" y="692696"/>
            <a:ext cx="3888432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1331640" y="2852936"/>
            <a:ext cx="914400" cy="914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21"/>
          </p:nvPr>
        </p:nvSpPr>
        <p:spPr>
          <a:xfrm>
            <a:off x="5940152" y="2924944"/>
            <a:ext cx="914400" cy="914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Titel 8"/>
          <p:cNvSpPr>
            <a:spLocks noGrp="1"/>
          </p:cNvSpPr>
          <p:nvPr>
            <p:ph type="title"/>
          </p:nvPr>
        </p:nvSpPr>
        <p:spPr>
          <a:xfrm>
            <a:off x="2123728" y="17367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35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4499992" y="692696"/>
            <a:ext cx="3888432" cy="5256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536" y="692696"/>
            <a:ext cx="3888432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1331640" y="2852936"/>
            <a:ext cx="914400" cy="914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123728" y="17367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37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536" y="692696"/>
            <a:ext cx="8280920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3995936" y="2636912"/>
            <a:ext cx="914400" cy="914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6" name="Titel 8"/>
          <p:cNvSpPr>
            <a:spLocks noGrp="1"/>
          </p:cNvSpPr>
          <p:nvPr>
            <p:ph type="title"/>
          </p:nvPr>
        </p:nvSpPr>
        <p:spPr>
          <a:xfrm>
            <a:off x="2123728" y="17367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4499992" y="692696"/>
            <a:ext cx="3888432" cy="52565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536" y="692696"/>
            <a:ext cx="3888432" cy="52565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7" name="Titel 8"/>
          <p:cNvSpPr>
            <a:spLocks noGrp="1"/>
          </p:cNvSpPr>
          <p:nvPr>
            <p:ph type="title"/>
          </p:nvPr>
        </p:nvSpPr>
        <p:spPr>
          <a:xfrm>
            <a:off x="2123728" y="17367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03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405880" y="701006"/>
            <a:ext cx="4040188" cy="6397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395536" y="1412777"/>
            <a:ext cx="4040188" cy="4536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9"/>
          </p:nvPr>
        </p:nvSpPr>
        <p:spPr>
          <a:xfrm>
            <a:off x="4520680" y="701006"/>
            <a:ext cx="4040188" cy="6397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0"/>
          </p:nvPr>
        </p:nvSpPr>
        <p:spPr>
          <a:xfrm>
            <a:off x="4510336" y="1412777"/>
            <a:ext cx="4040188" cy="45365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123728" y="17367"/>
            <a:ext cx="6552728" cy="288032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074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3E0886-13B1-47CD-9BD1-ADA15272886C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25" name="Titel 24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80920" cy="77809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01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8A13-3ACC-48A7-BDB0-A85D567D7360}" type="datetime1">
              <a:rPr lang="de-DE" smtClean="0"/>
              <a:t>09.08.2022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63713" y="-15875"/>
            <a:ext cx="7380287" cy="37782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0" dirty="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-15875"/>
            <a:ext cx="1763713" cy="377825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0" dirty="0"/>
          </a:p>
        </p:txBody>
      </p:sp>
      <p:pic>
        <p:nvPicPr>
          <p:cNvPr id="10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2" y="6237312"/>
            <a:ext cx="14859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857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0" r:id="rId6"/>
    <p:sldLayoutId id="2147483668" r:id="rId7"/>
    <p:sldLayoutId id="2147483671" r:id="rId8"/>
    <p:sldLayoutId id="2147483667" r:id="rId9"/>
    <p:sldLayoutId id="2147483669" r:id="rId10"/>
    <p:sldLayoutId id="214748366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r="18259"/>
          <a:stretch/>
        </p:blipFill>
        <p:spPr bwMode="auto">
          <a:xfrm>
            <a:off x="323528" y="836712"/>
            <a:ext cx="3089430" cy="29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54227" y="836712"/>
            <a:ext cx="54726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Preliminary results of Zinc recycling for </a:t>
            </a:r>
            <a:r>
              <a:rPr lang="en-US" sz="4000" b="1" baseline="30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68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Gallium liquid target routine production</a:t>
            </a:r>
          </a:p>
          <a:p>
            <a:pPr algn="ctr"/>
            <a:endParaRPr lang="de-DE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Antje Uhlending </a:t>
            </a:r>
          </a:p>
          <a:p>
            <a:pPr algn="ctr"/>
            <a:r>
              <a:rPr lang="de-DE" sz="2000" b="1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Cyclotron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Engineer</a:t>
            </a:r>
          </a:p>
        </p:txBody>
      </p:sp>
      <p:pic>
        <p:nvPicPr>
          <p:cNvPr id="1026" name="Picture 2" descr="http://intranet.aki/uploads/tx_dmfgalleria/MV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51520" y="4293096"/>
            <a:ext cx="4176464" cy="1224136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457735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Radiology, Nuclear medicine and Molecular Imaging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8"/>
          <p:cNvSpPr>
            <a:spLocks noGrp="1"/>
          </p:cNvSpPr>
          <p:nvPr>
            <p:ph type="title"/>
          </p:nvPr>
        </p:nvSpPr>
        <p:spPr>
          <a:xfrm>
            <a:off x="1691680" y="3977"/>
            <a:ext cx="6336704" cy="432048"/>
          </a:xfrm>
        </p:spPr>
        <p:txBody>
          <a:bodyPr/>
          <a:lstStyle/>
          <a:p>
            <a:r>
              <a:rPr lang="en-US" dirty="0"/>
              <a:t>18th Conference on Targets and Target Chemistry  </a:t>
            </a:r>
          </a:p>
        </p:txBody>
      </p:sp>
    </p:spTree>
    <p:extLst>
      <p:ext uri="{BB962C8B-B14F-4D97-AF65-F5344CB8AC3E}">
        <p14:creationId xmlns:p14="http://schemas.microsoft.com/office/powerpoint/2010/main" val="291338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A537837-9DA8-405C-8CD6-0AD82FF7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681" y="3622926"/>
            <a:ext cx="828092" cy="9481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938A721-5461-4C77-8934-7EE0ADFBE0DF}"/>
              </a:ext>
            </a:extLst>
          </p:cNvPr>
          <p:cNvSpPr/>
          <p:nvPr/>
        </p:nvSpPr>
        <p:spPr>
          <a:xfrm>
            <a:off x="82247" y="36138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Recycling process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8" name="Titel 8">
            <a:extLst>
              <a:ext uri="{FF2B5EF4-FFF2-40B4-BE49-F238E27FC236}">
                <a16:creationId xmlns:a16="http://schemas.microsoft.com/office/drawing/2014/main" id="{A6648D31-6F48-4C17-B024-CCEE87926700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597666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56F44E7-4E84-45AA-8181-FC2C315912CE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C3FEBBB1-5953-4B97-9739-63187A7F9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566903"/>
              </p:ext>
            </p:extLst>
          </p:nvPr>
        </p:nvGraphicFramePr>
        <p:xfrm>
          <a:off x="395536" y="941794"/>
          <a:ext cx="8568952" cy="489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4A941680-600C-4E4D-A23E-CAA657FE82D1}"/>
              </a:ext>
            </a:extLst>
          </p:cNvPr>
          <p:cNvSpPr/>
          <p:nvPr/>
        </p:nvSpPr>
        <p:spPr>
          <a:xfrm>
            <a:off x="4240697" y="3429000"/>
            <a:ext cx="5400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C3F078-7B46-40E1-8874-C1436D3B6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0727" y="2563640"/>
            <a:ext cx="953750" cy="647880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3DBF9CE7-525B-49EE-AC82-B11BF2CE5CE4}"/>
              </a:ext>
            </a:extLst>
          </p:cNvPr>
          <p:cNvSpPr/>
          <p:nvPr/>
        </p:nvSpPr>
        <p:spPr>
          <a:xfrm rot="5400000">
            <a:off x="5096979" y="3381719"/>
            <a:ext cx="4236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5991FE1-D278-43CF-A796-16E7F2D77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982" y="3351858"/>
            <a:ext cx="794457" cy="9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3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938A721-5461-4C77-8934-7EE0ADFBE0DF}"/>
              </a:ext>
            </a:extLst>
          </p:cNvPr>
          <p:cNvSpPr/>
          <p:nvPr/>
        </p:nvSpPr>
        <p:spPr>
          <a:xfrm>
            <a:off x="82247" y="36138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Results Recycling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7A992EC3-D2F0-44E3-B167-C55216615EF7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828092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C63117F-4237-4DE9-BD40-5A4CF10B2597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89C38B-EEBA-4D4E-BAE2-A02CA1916C57}"/>
              </a:ext>
            </a:extLst>
          </p:cNvPr>
          <p:cNvSpPr txBox="1"/>
          <p:nvPr/>
        </p:nvSpPr>
        <p:spPr>
          <a:xfrm>
            <a:off x="89614" y="2591834"/>
            <a:ext cx="621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Quality of [</a:t>
            </a:r>
            <a:r>
              <a:rPr lang="en-US" b="1" baseline="30000" dirty="0">
                <a:solidFill>
                  <a:srgbClr val="002060"/>
                </a:solidFill>
              </a:rPr>
              <a:t>68</a:t>
            </a:r>
            <a:r>
              <a:rPr lang="en-US" b="1" dirty="0">
                <a:solidFill>
                  <a:srgbClr val="002060"/>
                </a:solidFill>
              </a:rPr>
              <a:t>Ga]GaCl</a:t>
            </a:r>
            <a:r>
              <a:rPr lang="en-US" b="1" baseline="-25000" dirty="0">
                <a:solidFill>
                  <a:srgbClr val="002060"/>
                </a:solidFill>
              </a:rPr>
              <a:t>3</a:t>
            </a:r>
            <a:r>
              <a:rPr lang="en-US" b="1" dirty="0">
                <a:solidFill>
                  <a:srgbClr val="002060"/>
                </a:solidFill>
              </a:rPr>
              <a:t> after post processing:</a:t>
            </a:r>
            <a:endParaRPr lang="en-GB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01496D-2D4E-4DCB-8B45-6F68CA81E370}"/>
              </a:ext>
            </a:extLst>
          </p:cNvPr>
          <p:cNvSpPr txBox="1"/>
          <p:nvPr/>
        </p:nvSpPr>
        <p:spPr>
          <a:xfrm>
            <a:off x="91320" y="754293"/>
            <a:ext cx="621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Recycling yield of </a:t>
            </a:r>
            <a:r>
              <a:rPr lang="en-US" b="1" baseline="30000" dirty="0">
                <a:solidFill>
                  <a:srgbClr val="002060"/>
                </a:solidFill>
              </a:rPr>
              <a:t>68</a:t>
            </a:r>
            <a:r>
              <a:rPr lang="en-US" b="1" dirty="0">
                <a:solidFill>
                  <a:srgbClr val="002060"/>
                </a:solidFill>
              </a:rPr>
              <a:t>Zn:</a:t>
            </a:r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15B36A-D9B7-44AA-9302-6FD1C4B9DC8C}"/>
              </a:ext>
            </a:extLst>
          </p:cNvPr>
          <p:cNvSpPr txBox="1"/>
          <p:nvPr/>
        </p:nvSpPr>
        <p:spPr>
          <a:xfrm>
            <a:off x="82247" y="1077881"/>
            <a:ext cx="9055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Callculated</a:t>
            </a:r>
            <a:r>
              <a:rPr lang="de-DE" dirty="0"/>
              <a:t> </a:t>
            </a:r>
            <a:r>
              <a:rPr lang="de-DE" baseline="30000" dirty="0"/>
              <a:t>68</a:t>
            </a:r>
            <a:r>
              <a:rPr lang="de-DE" dirty="0"/>
              <a:t>Zn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60 </a:t>
            </a:r>
            <a:r>
              <a:rPr lang="de-DE" dirty="0" err="1"/>
              <a:t>runs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45 mg/ml			2700 mg </a:t>
            </a:r>
            <a:r>
              <a:rPr lang="de-DE" baseline="30000" dirty="0"/>
              <a:t>68</a:t>
            </a:r>
            <a:r>
              <a:rPr lang="de-DE" dirty="0"/>
              <a:t>Zn </a:t>
            </a:r>
          </a:p>
          <a:p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aseline="30000" dirty="0"/>
              <a:t>68</a:t>
            </a:r>
            <a:r>
              <a:rPr lang="de-DE" dirty="0"/>
              <a:t>Zn in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( EDTA </a:t>
            </a:r>
            <a:r>
              <a:rPr lang="de-DE" dirty="0" err="1"/>
              <a:t>titrated</a:t>
            </a:r>
            <a:r>
              <a:rPr lang="de-DE" dirty="0"/>
              <a:t>)			2600 mg </a:t>
            </a:r>
            <a:r>
              <a:rPr lang="de-DE" baseline="30000" dirty="0"/>
              <a:t>68</a:t>
            </a:r>
            <a:r>
              <a:rPr lang="de-DE" dirty="0"/>
              <a:t>Zn </a:t>
            </a:r>
          </a:p>
          <a:p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aseline="30000" dirty="0"/>
              <a:t>68</a:t>
            </a:r>
            <a:r>
              <a:rPr lang="de-DE" dirty="0"/>
              <a:t>Zn in </a:t>
            </a:r>
            <a:r>
              <a:rPr lang="de-DE" baseline="30000" dirty="0"/>
              <a:t>68</a:t>
            </a:r>
            <a:r>
              <a:rPr lang="de-DE" dirty="0"/>
              <a:t>ZnS 					2590 mg </a:t>
            </a:r>
            <a:r>
              <a:rPr lang="de-DE" baseline="30000" dirty="0"/>
              <a:t>68</a:t>
            </a:r>
            <a:r>
              <a:rPr lang="de-DE" dirty="0"/>
              <a:t>Zn</a:t>
            </a:r>
          </a:p>
          <a:p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aseline="30000" dirty="0"/>
              <a:t>68</a:t>
            </a:r>
            <a:r>
              <a:rPr lang="de-DE" dirty="0"/>
              <a:t>Zn in </a:t>
            </a:r>
            <a:r>
              <a:rPr lang="de-DE" dirty="0" err="1"/>
              <a:t>recycled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soultion</a:t>
            </a:r>
            <a:r>
              <a:rPr lang="de-DE" dirty="0"/>
              <a:t>			2585 mg </a:t>
            </a:r>
            <a:r>
              <a:rPr lang="de-DE" baseline="30000" dirty="0"/>
              <a:t>68</a:t>
            </a:r>
            <a:r>
              <a:rPr lang="de-DE" dirty="0"/>
              <a:t>Zn 	 Recovery </a:t>
            </a:r>
            <a:r>
              <a:rPr lang="de-DE" dirty="0" err="1"/>
              <a:t>yield</a:t>
            </a:r>
            <a:r>
              <a:rPr lang="de-DE" dirty="0"/>
              <a:t> 						</a:t>
            </a:r>
            <a:r>
              <a:rPr lang="de-DE" b="1" dirty="0"/>
              <a:t>95.7 % </a:t>
            </a:r>
            <a:r>
              <a:rPr lang="de-DE" dirty="0"/>
              <a:t>	            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D8DB06E-6D80-4A7F-940A-CE1D56BE6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19297"/>
              </p:ext>
            </p:extLst>
          </p:nvPr>
        </p:nvGraphicFramePr>
        <p:xfrm>
          <a:off x="683568" y="2997791"/>
          <a:ext cx="814555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964">
                  <a:extLst>
                    <a:ext uri="{9D8B030D-6E8A-4147-A177-3AD203B41FA5}">
                      <a16:colId xmlns:a16="http://schemas.microsoft.com/office/drawing/2014/main" val="12387620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499086399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5221672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Quality [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68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Ga]GaCl</a:t>
                      </a:r>
                      <a:r>
                        <a:rPr lang="en-US" b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Original [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68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Zn]Zn(NO</a:t>
                      </a:r>
                      <a:r>
                        <a:rPr lang="en-US" b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b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Recycled [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68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Zn]Zn(NO</a:t>
                      </a:r>
                      <a:r>
                        <a:rPr lang="en-US" b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en-US" b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0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5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Zn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0.1 µg/ml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0.1 µg/ml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992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Fe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0.1 µg/ml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0.1 µg/ml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2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Endotoxin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0.25 EU/ml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&lt; 0.25 EU/ml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78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30000" dirty="0"/>
                        <a:t>67</a:t>
                      </a:r>
                      <a:r>
                        <a:rPr lang="de-DE" dirty="0"/>
                        <a:t>Ga (EOP)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0.59 %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0.48 %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6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30000" dirty="0"/>
                        <a:t>67</a:t>
                      </a:r>
                      <a:r>
                        <a:rPr lang="de-DE" dirty="0"/>
                        <a:t>Ga (1h EOS)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1.12 %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0.87 %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3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30000" dirty="0"/>
                        <a:t>67</a:t>
                      </a:r>
                      <a:r>
                        <a:rPr lang="de-DE" dirty="0"/>
                        <a:t>Ga (2h EOS) 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de-DE" sz="1200" b="1" u="sng" dirty="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 2% Pharm. </a:t>
                      </a:r>
                      <a:r>
                        <a:rPr lang="de-DE" sz="1200" b="1" dirty="0" err="1">
                          <a:solidFill>
                            <a:srgbClr val="FF0000"/>
                          </a:solidFill>
                        </a:rPr>
                        <a:t>Eu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1.80 %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1.35 %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5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84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938A721-5461-4C77-8934-7EE0ADFBE0DF}"/>
              </a:ext>
            </a:extLst>
          </p:cNvPr>
          <p:cNvSpPr/>
          <p:nvPr/>
        </p:nvSpPr>
        <p:spPr>
          <a:xfrm>
            <a:off x="35823" y="466657"/>
            <a:ext cx="5785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solidFill>
                  <a:srgbClr val="002060"/>
                </a:solidFill>
              </a:rPr>
              <a:t>68</a:t>
            </a:r>
            <a:r>
              <a:rPr lang="en-US" sz="2400" b="1" dirty="0">
                <a:solidFill>
                  <a:srgbClr val="002060"/>
                </a:solidFill>
              </a:rPr>
              <a:t>Ga-Peptide labeling results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9908619-C1FA-498C-818E-2600B3550656}"/>
              </a:ext>
            </a:extLst>
          </p:cNvPr>
          <p:cNvSpPr/>
          <p:nvPr/>
        </p:nvSpPr>
        <p:spPr>
          <a:xfrm>
            <a:off x="7786417" y="4149080"/>
            <a:ext cx="2094600" cy="64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[</a:t>
            </a:r>
            <a:r>
              <a:rPr lang="en-US" sz="1200" baseline="30000" dirty="0"/>
              <a:t>68</a:t>
            </a:r>
            <a:r>
              <a:rPr lang="en-US" sz="1200" dirty="0"/>
              <a:t>Ga]Ga-PSMA-11    </a:t>
            </a:r>
          </a:p>
          <a:p>
            <a:endParaRPr lang="en-US" sz="1200" dirty="0"/>
          </a:p>
          <a:p>
            <a:r>
              <a:rPr lang="en-US" sz="1200" dirty="0"/>
              <a:t>[</a:t>
            </a:r>
            <a:r>
              <a:rPr lang="en-US" sz="1200" baseline="30000" dirty="0"/>
              <a:t>68</a:t>
            </a:r>
            <a:r>
              <a:rPr lang="en-US" sz="1200" dirty="0"/>
              <a:t>Ga]DOTA-TOC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D8F9A65-5AF8-4FE0-BE06-410AD1DC5F83}"/>
              </a:ext>
            </a:extLst>
          </p:cNvPr>
          <p:cNvSpPr/>
          <p:nvPr/>
        </p:nvSpPr>
        <p:spPr>
          <a:xfrm>
            <a:off x="7526102" y="4595672"/>
            <a:ext cx="284484" cy="973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74DCC41-8838-48A1-BAF1-15CE29CF190F}"/>
              </a:ext>
            </a:extLst>
          </p:cNvPr>
          <p:cNvSpPr/>
          <p:nvPr/>
        </p:nvSpPr>
        <p:spPr>
          <a:xfrm>
            <a:off x="7525920" y="4256843"/>
            <a:ext cx="284484" cy="973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402639-9D8D-46A0-8E37-FAA1428A4760}"/>
              </a:ext>
            </a:extLst>
          </p:cNvPr>
          <p:cNvSpPr/>
          <p:nvPr/>
        </p:nvSpPr>
        <p:spPr>
          <a:xfrm>
            <a:off x="7668344" y="1770160"/>
            <a:ext cx="1747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[</a:t>
            </a:r>
            <a:r>
              <a:rPr lang="en-US" sz="1200" baseline="30000" dirty="0"/>
              <a:t>68</a:t>
            </a:r>
            <a:r>
              <a:rPr lang="en-US" sz="1200" dirty="0"/>
              <a:t>Ga]Ga-PSMA-11   </a:t>
            </a:r>
          </a:p>
          <a:p>
            <a:endParaRPr lang="en-US" sz="1200" dirty="0"/>
          </a:p>
          <a:p>
            <a:r>
              <a:rPr lang="en-US" sz="1200" dirty="0"/>
              <a:t>[</a:t>
            </a:r>
            <a:r>
              <a:rPr lang="en-US" sz="1200" baseline="30000" dirty="0"/>
              <a:t>68</a:t>
            </a:r>
            <a:r>
              <a:rPr lang="en-US" sz="1200" dirty="0"/>
              <a:t>Ga]DOTA-TOC</a:t>
            </a:r>
          </a:p>
          <a:p>
            <a:r>
              <a:rPr lang="en-US" sz="1200" dirty="0"/>
              <a:t> 	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64EBF7-DEE7-4261-9C57-E76C6415A758}"/>
              </a:ext>
            </a:extLst>
          </p:cNvPr>
          <p:cNvSpPr/>
          <p:nvPr/>
        </p:nvSpPr>
        <p:spPr>
          <a:xfrm flipV="1">
            <a:off x="7446167" y="2232336"/>
            <a:ext cx="216024" cy="973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7F8684D-2844-408A-A485-60ED9F93F1DD}"/>
              </a:ext>
            </a:extLst>
          </p:cNvPr>
          <p:cNvSpPr/>
          <p:nvPr/>
        </p:nvSpPr>
        <p:spPr>
          <a:xfrm>
            <a:off x="7446167" y="1893508"/>
            <a:ext cx="216024" cy="973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itel 8">
            <a:extLst>
              <a:ext uri="{FF2B5EF4-FFF2-40B4-BE49-F238E27FC236}">
                <a16:creationId xmlns:a16="http://schemas.microsoft.com/office/drawing/2014/main" id="{FE61A8D9-DB82-42B8-BC64-2258E3F60EA5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597666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F67FA07-96BA-4ED9-8812-1B873290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10" y="4005064"/>
            <a:ext cx="5216777" cy="264644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3B90B83-30EB-4223-AE71-3FB7A790D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510" y="1117564"/>
            <a:ext cx="5152372" cy="2646446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7915E123-A3E1-4FD5-B6D6-9BC76637938B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0160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938A721-5461-4C77-8934-7EE0ADFBE0DF}"/>
              </a:ext>
            </a:extLst>
          </p:cNvPr>
          <p:cNvSpPr/>
          <p:nvPr/>
        </p:nvSpPr>
        <p:spPr>
          <a:xfrm>
            <a:off x="82247" y="36138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Results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E9BC1C8-AF88-442F-A546-9EE382C38186}"/>
              </a:ext>
            </a:extLst>
          </p:cNvPr>
          <p:cNvSpPr/>
          <p:nvPr/>
        </p:nvSpPr>
        <p:spPr>
          <a:xfrm>
            <a:off x="108524" y="786185"/>
            <a:ext cx="864037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Since January 2021: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300 </a:t>
            </a:r>
            <a:r>
              <a:rPr lang="en-US" sz="2000" dirty="0"/>
              <a:t>successful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aseline="30000" dirty="0"/>
              <a:t>68</a:t>
            </a:r>
            <a:r>
              <a:rPr lang="en-US" sz="2000" dirty="0"/>
              <a:t>Ga-Radiotracer-production 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100</a:t>
            </a:r>
            <a:r>
              <a:rPr lang="en-US" sz="2000" dirty="0"/>
              <a:t> successful </a:t>
            </a:r>
            <a:r>
              <a:rPr lang="en-US" sz="2000" baseline="30000" dirty="0"/>
              <a:t>68</a:t>
            </a:r>
            <a:r>
              <a:rPr lang="en-US" sz="2000" dirty="0"/>
              <a:t>Ga-Radiotracer-production with recycled Zinc solution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1.2 - 3.0 </a:t>
            </a:r>
            <a:r>
              <a:rPr lang="en-US" sz="2000" b="1" dirty="0" err="1">
                <a:solidFill>
                  <a:schemeClr val="tx2"/>
                </a:solidFill>
              </a:rPr>
              <a:t>GBq</a:t>
            </a:r>
            <a:r>
              <a:rPr lang="en-US" sz="2000" b="1" dirty="0">
                <a:solidFill>
                  <a:schemeClr val="tx2"/>
                </a:solidFill>
              </a:rPr>
              <a:t> (EOS) </a:t>
            </a:r>
            <a:r>
              <a:rPr lang="en-US" sz="2000" dirty="0"/>
              <a:t>produced Activity of</a:t>
            </a:r>
          </a:p>
          <a:p>
            <a:pPr>
              <a:tabLst>
                <a:tab pos="1076325" algn="l"/>
              </a:tabLst>
            </a:pPr>
            <a:r>
              <a:rPr lang="en-US" sz="2000" dirty="0"/>
              <a:t>	[</a:t>
            </a:r>
            <a:r>
              <a:rPr lang="en-US" sz="2000" baseline="30000" dirty="0"/>
              <a:t>68</a:t>
            </a:r>
            <a:r>
              <a:rPr lang="en-US" sz="2000" dirty="0"/>
              <a:t>Ga]Ga-PSMA-11 </a:t>
            </a:r>
          </a:p>
          <a:p>
            <a:pPr defTabSz="1076325"/>
            <a:r>
              <a:rPr lang="en-US" sz="2000" dirty="0"/>
              <a:t>	[</a:t>
            </a:r>
            <a:r>
              <a:rPr lang="en-US" sz="2000" baseline="30000" dirty="0"/>
              <a:t>68</a:t>
            </a:r>
            <a:r>
              <a:rPr lang="en-US" sz="2000" dirty="0"/>
              <a:t>Ga]DOTA-TOC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err="1">
                <a:solidFill>
                  <a:schemeClr val="tx2"/>
                </a:solidFill>
              </a:rPr>
              <a:t>Radiochemical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purity</a:t>
            </a:r>
            <a:endParaRPr lang="de-DE" sz="2000" b="1" dirty="0">
              <a:solidFill>
                <a:schemeClr val="tx2"/>
              </a:solidFill>
            </a:endParaRPr>
          </a:p>
          <a:p>
            <a:pPr marL="179388" defTabSz="1076325"/>
            <a:r>
              <a:rPr lang="en-US" sz="2000" dirty="0"/>
              <a:t>	</a:t>
            </a:r>
            <a:r>
              <a:rPr lang="en-US" sz="2000" u="sng" dirty="0"/>
              <a:t>&gt;</a:t>
            </a:r>
            <a:r>
              <a:rPr lang="en-US" sz="2000" dirty="0"/>
              <a:t> 95%	[</a:t>
            </a:r>
            <a:r>
              <a:rPr lang="en-US" sz="2000" baseline="30000" dirty="0"/>
              <a:t>68</a:t>
            </a:r>
            <a:r>
              <a:rPr lang="en-US" sz="2000" dirty="0"/>
              <a:t>Ga]Ga-PSMA-11</a:t>
            </a:r>
            <a:endParaRPr lang="de-DE" sz="2000" dirty="0"/>
          </a:p>
          <a:p>
            <a:pPr marL="179388" defTabSz="1074738">
              <a:tabLst>
                <a:tab pos="1076325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&gt;</a:t>
            </a:r>
            <a:r>
              <a:rPr lang="en-US" sz="2000" dirty="0"/>
              <a:t> 90% 	[</a:t>
            </a:r>
            <a:r>
              <a:rPr lang="en-US" sz="2000" baseline="30000" dirty="0"/>
              <a:t>68</a:t>
            </a:r>
            <a:r>
              <a:rPr lang="en-US" sz="2000" dirty="0"/>
              <a:t>Ga]DOTA-TOC</a:t>
            </a:r>
          </a:p>
          <a:p>
            <a:pPr marL="179388" defTabSz="1104900">
              <a:tabLst>
                <a:tab pos="1076325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&lt;</a:t>
            </a:r>
            <a:r>
              <a:rPr lang="en-US" sz="2000" dirty="0"/>
              <a:t> 2 %	free </a:t>
            </a:r>
            <a:r>
              <a:rPr lang="en-US" sz="2000" baseline="30000" dirty="0"/>
              <a:t>68</a:t>
            </a:r>
            <a:r>
              <a:rPr lang="en-US" sz="2000" dirty="0"/>
              <a:t>Ga</a:t>
            </a:r>
          </a:p>
          <a:p>
            <a:pPr marL="179388" defTabSz="1076325"/>
            <a:r>
              <a:rPr lang="en-US" sz="2000" dirty="0"/>
              <a:t>	</a:t>
            </a:r>
            <a:r>
              <a:rPr lang="en-US" sz="2000" u="sng" dirty="0"/>
              <a:t>&lt;</a:t>
            </a:r>
            <a:r>
              <a:rPr lang="en-US" sz="2000" dirty="0"/>
              <a:t> 2 %	</a:t>
            </a:r>
            <a:r>
              <a:rPr lang="en-US" sz="2000" baseline="30000" dirty="0"/>
              <a:t>67</a:t>
            </a:r>
            <a:r>
              <a:rPr lang="en-US" sz="2000" dirty="0"/>
              <a:t>Ga 2h EOS</a:t>
            </a:r>
          </a:p>
          <a:p>
            <a:endParaRPr lang="de-DE" b="1" dirty="0">
              <a:solidFill>
                <a:schemeClr val="tx2"/>
              </a:solidFill>
            </a:endParaRPr>
          </a:p>
          <a:p>
            <a:endParaRPr lang="de-DE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3" name="Titel 8">
            <a:extLst>
              <a:ext uri="{FF2B5EF4-FFF2-40B4-BE49-F238E27FC236}">
                <a16:creationId xmlns:a16="http://schemas.microsoft.com/office/drawing/2014/main" id="{FE61A8D9-DB82-42B8-BC64-2258E3F60EA5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597666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915E123-A3E1-4FD5-B6D6-9BC76637938B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9402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938A721-5461-4C77-8934-7EE0ADFBE0DF}"/>
              </a:ext>
            </a:extLst>
          </p:cNvPr>
          <p:cNvSpPr/>
          <p:nvPr/>
        </p:nvSpPr>
        <p:spPr>
          <a:xfrm>
            <a:off x="143508" y="45550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Conclusion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B02740-2071-47B2-8287-FE9AE1A99163}"/>
              </a:ext>
            </a:extLst>
          </p:cNvPr>
          <p:cNvSpPr txBox="1"/>
          <p:nvPr/>
        </p:nvSpPr>
        <p:spPr>
          <a:xfrm>
            <a:off x="863588" y="1572155"/>
            <a:ext cx="89649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/>
              <a:t>Implementing of a stable, routine suitable </a:t>
            </a:r>
            <a:r>
              <a:rPr lang="en-US" sz="2000" baseline="30000" dirty="0"/>
              <a:t>68</a:t>
            </a:r>
            <a:r>
              <a:rPr lang="en-US" sz="2000" dirty="0"/>
              <a:t>Ga-radiotracer routine production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/>
              <a:t>Collecting only Zinc waste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/>
              <a:t>Metal free process by using ultra pure chemical quality 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/>
              <a:t>Sufficient recovery yield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/>
              <a:t>Equal quality of [</a:t>
            </a:r>
            <a:r>
              <a:rPr lang="en-US" sz="2000" baseline="30000" dirty="0"/>
              <a:t>68</a:t>
            </a:r>
            <a:r>
              <a:rPr lang="en-US" sz="2000" dirty="0"/>
              <a:t>Ga]GaCl</a:t>
            </a:r>
            <a:r>
              <a:rPr lang="en-US" sz="2000" baseline="-25000" dirty="0"/>
              <a:t>3 </a:t>
            </a:r>
            <a:r>
              <a:rPr lang="en-US" sz="2000" dirty="0"/>
              <a:t>after purification 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/>
              <a:t>Good </a:t>
            </a:r>
            <a:r>
              <a:rPr lang="en-US" sz="2000" baseline="30000" dirty="0"/>
              <a:t>68</a:t>
            </a:r>
            <a:r>
              <a:rPr lang="en-US" sz="2000" dirty="0"/>
              <a:t>Ga-Peptide labeling results and quality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itel 8">
            <a:extLst>
              <a:ext uri="{FF2B5EF4-FFF2-40B4-BE49-F238E27FC236}">
                <a16:creationId xmlns:a16="http://schemas.microsoft.com/office/drawing/2014/main" id="{38817ACA-1AA6-49FC-9ABC-CC78994FFA86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597666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6DE2E1-1B90-4B8E-B4AA-AA55D8E36F6C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7E826A-7518-4050-8AA6-31DC878FF502}"/>
              </a:ext>
            </a:extLst>
          </p:cNvPr>
          <p:cNvSpPr txBox="1"/>
          <p:nvPr/>
        </p:nvSpPr>
        <p:spPr>
          <a:xfrm>
            <a:off x="196816" y="1002635"/>
            <a:ext cx="8623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Checklist: Zinc recycling in </a:t>
            </a:r>
            <a:r>
              <a:rPr lang="en-US" sz="2000" b="1" i="1" baseline="30000" dirty="0">
                <a:solidFill>
                  <a:schemeClr val="accent6">
                    <a:lumMod val="50000"/>
                  </a:schemeClr>
                </a:solidFill>
              </a:rPr>
              <a:t>68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Ga radiotracer production from </a:t>
            </a:r>
            <a:r>
              <a:rPr lang="en-US" sz="2000" b="1" i="1" baseline="30000" dirty="0">
                <a:solidFill>
                  <a:schemeClr val="accent6">
                    <a:lumMod val="50000"/>
                  </a:schemeClr>
                </a:solidFill>
              </a:rPr>
              <a:t>68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Ga liquid target</a:t>
            </a:r>
          </a:p>
        </p:txBody>
      </p:sp>
      <p:pic>
        <p:nvPicPr>
          <p:cNvPr id="10" name="Grafik 9" descr="Häkchen">
            <a:extLst>
              <a:ext uri="{FF2B5EF4-FFF2-40B4-BE49-F238E27FC236}">
                <a16:creationId xmlns:a16="http://schemas.microsoft.com/office/drawing/2014/main" id="{7CFEE947-AB8B-414D-A1A8-E84B799E6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536" y="1660487"/>
            <a:ext cx="468052" cy="481290"/>
          </a:xfrm>
          <a:prstGeom prst="rect">
            <a:avLst/>
          </a:prstGeom>
        </p:spPr>
      </p:pic>
      <p:pic>
        <p:nvPicPr>
          <p:cNvPr id="13" name="Grafik 12" descr="Häkchen">
            <a:extLst>
              <a:ext uri="{FF2B5EF4-FFF2-40B4-BE49-F238E27FC236}">
                <a16:creationId xmlns:a16="http://schemas.microsoft.com/office/drawing/2014/main" id="{67EB5FC6-8782-4B16-8C32-C22D62B9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536" y="2235026"/>
            <a:ext cx="468052" cy="481290"/>
          </a:xfrm>
          <a:prstGeom prst="rect">
            <a:avLst/>
          </a:prstGeom>
        </p:spPr>
      </p:pic>
      <p:pic>
        <p:nvPicPr>
          <p:cNvPr id="15" name="Grafik 14" descr="Häkchen">
            <a:extLst>
              <a:ext uri="{FF2B5EF4-FFF2-40B4-BE49-F238E27FC236}">
                <a16:creationId xmlns:a16="http://schemas.microsoft.com/office/drawing/2014/main" id="{842D5E58-39A0-4169-A011-893F1A037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184" y="2809565"/>
            <a:ext cx="468052" cy="481290"/>
          </a:xfrm>
          <a:prstGeom prst="rect">
            <a:avLst/>
          </a:prstGeom>
        </p:spPr>
      </p:pic>
      <p:pic>
        <p:nvPicPr>
          <p:cNvPr id="16" name="Grafik 15" descr="Häkchen">
            <a:extLst>
              <a:ext uri="{FF2B5EF4-FFF2-40B4-BE49-F238E27FC236}">
                <a16:creationId xmlns:a16="http://schemas.microsoft.com/office/drawing/2014/main" id="{D120D1DB-E41F-4652-A355-53F46AB8D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09" y="3384104"/>
            <a:ext cx="468052" cy="481290"/>
          </a:xfrm>
          <a:prstGeom prst="rect">
            <a:avLst/>
          </a:prstGeom>
        </p:spPr>
      </p:pic>
      <p:pic>
        <p:nvPicPr>
          <p:cNvPr id="17" name="Grafik 16" descr="Häkchen">
            <a:extLst>
              <a:ext uri="{FF2B5EF4-FFF2-40B4-BE49-F238E27FC236}">
                <a16:creationId xmlns:a16="http://schemas.microsoft.com/office/drawing/2014/main" id="{ABE0E6C0-0C9A-43B7-8BA7-A6350F110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184" y="3958643"/>
            <a:ext cx="468052" cy="481290"/>
          </a:xfrm>
          <a:prstGeom prst="rect">
            <a:avLst/>
          </a:prstGeom>
        </p:spPr>
      </p:pic>
      <p:pic>
        <p:nvPicPr>
          <p:cNvPr id="18" name="Grafik 17" descr="Häkchen">
            <a:extLst>
              <a:ext uri="{FF2B5EF4-FFF2-40B4-BE49-F238E27FC236}">
                <a16:creationId xmlns:a16="http://schemas.microsoft.com/office/drawing/2014/main" id="{26DBA1E0-FFC8-4FE8-91F5-18BF4F083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184" y="4533184"/>
            <a:ext cx="468052" cy="4812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70C8BC-D4EA-4C28-ACC2-9F7A5B44E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4533184"/>
            <a:ext cx="2099702" cy="16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9FC97DE-4F85-409F-A891-50A2C9AD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822" y="2836555"/>
            <a:ext cx="3681577" cy="236726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725185" y="5203822"/>
            <a:ext cx="4176464" cy="1224136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69201" y="522762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Heart and Diabetes Center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North Rhine-Westphalia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Bad Oeynhausen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Germany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FFBF6B-048B-42B4-9161-D766392B12D0}"/>
              </a:ext>
            </a:extLst>
          </p:cNvPr>
          <p:cNvSpPr/>
          <p:nvPr/>
        </p:nvSpPr>
        <p:spPr>
          <a:xfrm>
            <a:off x="395536" y="717350"/>
            <a:ext cx="269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Acknowledgements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44EEDB-A189-41AA-8BB4-0A198984683A}"/>
              </a:ext>
            </a:extLst>
          </p:cNvPr>
          <p:cNvSpPr txBox="1"/>
          <p:nvPr/>
        </p:nvSpPr>
        <p:spPr>
          <a:xfrm>
            <a:off x="229308" y="1466989"/>
            <a:ext cx="7799076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/>
              <a:t>IBA Ion Beam </a:t>
            </a:r>
            <a:r>
              <a:rPr lang="de-DE" sz="2800" dirty="0" err="1"/>
              <a:t>Applications</a:t>
            </a:r>
            <a:endParaRPr lang="de-DE" sz="2800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 err="1"/>
              <a:t>Fluidomica</a:t>
            </a:r>
            <a:r>
              <a:rPr lang="de-DE" sz="2800" dirty="0"/>
              <a:t>, </a:t>
            </a:r>
            <a:r>
              <a:rPr lang="de-DE" sz="2800" dirty="0" err="1"/>
              <a:t>target</a:t>
            </a:r>
            <a:r>
              <a:rPr lang="de-DE" sz="2800" dirty="0"/>
              <a:t> </a:t>
            </a:r>
            <a:r>
              <a:rPr lang="de-DE" sz="2800" dirty="0" err="1"/>
              <a:t>solutions</a:t>
            </a:r>
            <a:endParaRPr lang="de-DE" sz="2800" dirty="0"/>
          </a:p>
        </p:txBody>
      </p:sp>
      <p:sp>
        <p:nvSpPr>
          <p:cNvPr id="11" name="Titel 8">
            <a:extLst>
              <a:ext uri="{FF2B5EF4-FFF2-40B4-BE49-F238E27FC236}">
                <a16:creationId xmlns:a16="http://schemas.microsoft.com/office/drawing/2014/main" id="{07FDC6A0-10D9-4FCF-9C91-A5FB4C46525C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597666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75A8DB-2DD6-4325-B3D6-D2D8F3432997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4087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8">
            <a:extLst>
              <a:ext uri="{FF2B5EF4-FFF2-40B4-BE49-F238E27FC236}">
                <a16:creationId xmlns:a16="http://schemas.microsoft.com/office/drawing/2014/main" id="{07FDC6A0-10D9-4FCF-9C91-A5FB4C46525C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597666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28B1F9-A782-4F05-8B36-CD6FBB03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2304"/>
            <a:ext cx="5360628" cy="43940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AEF756-CEC3-4137-AAAA-B9FFEBE6B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76582">
            <a:off x="4023618" y="3166416"/>
            <a:ext cx="4822277" cy="24709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7940B3-2FCF-44D0-B177-59EA6712656C}"/>
              </a:ext>
            </a:extLst>
          </p:cNvPr>
          <p:cNvSpPr txBox="1"/>
          <p:nvPr/>
        </p:nvSpPr>
        <p:spPr>
          <a:xfrm rot="20009271">
            <a:off x="6205324" y="3743095"/>
            <a:ext cx="1710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E2001A"/>
                </a:solidFill>
              </a:rPr>
              <a:t>any</a:t>
            </a:r>
            <a:r>
              <a:rPr lang="de-DE" sz="2800" b="1" dirty="0">
                <a:solidFill>
                  <a:srgbClr val="E2001A"/>
                </a:solidFill>
              </a:rPr>
              <a:t> </a:t>
            </a:r>
            <a:r>
              <a:rPr lang="de-DE" sz="2800" b="1" dirty="0" err="1">
                <a:solidFill>
                  <a:srgbClr val="E2001A"/>
                </a:solidFill>
              </a:rPr>
              <a:t>questions</a:t>
            </a:r>
            <a:endParaRPr lang="de-DE" sz="2800" b="1" dirty="0">
              <a:solidFill>
                <a:srgbClr val="E2001A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1687D0-31D3-430D-AF3E-19D86E25FAFB}"/>
              </a:ext>
            </a:extLst>
          </p:cNvPr>
          <p:cNvSpPr txBox="1"/>
          <p:nvPr/>
        </p:nvSpPr>
        <p:spPr>
          <a:xfrm rot="19989048">
            <a:off x="7664958" y="3453919"/>
            <a:ext cx="35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E2001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3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4AD97696-CA08-41E1-990E-1E531740C631}"/>
              </a:ext>
            </a:extLst>
          </p:cNvPr>
          <p:cNvSpPr/>
          <p:nvPr/>
        </p:nvSpPr>
        <p:spPr>
          <a:xfrm>
            <a:off x="196816" y="37903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Content </a:t>
            </a:r>
            <a:endParaRPr lang="en-GB" sz="2400" dirty="0"/>
          </a:p>
        </p:txBody>
      </p:sp>
      <p:sp>
        <p:nvSpPr>
          <p:cNvPr id="16" name="Titel 8">
            <a:extLst>
              <a:ext uri="{FF2B5EF4-FFF2-40B4-BE49-F238E27FC236}">
                <a16:creationId xmlns:a16="http://schemas.microsoft.com/office/drawing/2014/main" id="{1F38C469-D68F-4270-A32C-DA694BEA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9222"/>
            <a:ext cx="6551613" cy="287338"/>
          </a:xfrm>
        </p:spPr>
        <p:txBody>
          <a:bodyPr/>
          <a:lstStyle/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FA92A2-AC97-4280-AAAF-D87EBA5B8F0A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2BF260-DE9B-4257-A627-354E56884272}"/>
              </a:ext>
            </a:extLst>
          </p:cNvPr>
          <p:cNvSpPr txBox="1"/>
          <p:nvPr/>
        </p:nvSpPr>
        <p:spPr>
          <a:xfrm>
            <a:off x="251520" y="1028343"/>
            <a:ext cx="8712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baseline="30000" dirty="0">
                <a:solidFill>
                  <a:srgbClr val="002060"/>
                </a:solidFill>
              </a:rPr>
              <a:t>68</a:t>
            </a:r>
            <a:r>
              <a:rPr lang="de-DE" sz="2000" b="1" dirty="0">
                <a:solidFill>
                  <a:srgbClr val="002060"/>
                </a:solidFill>
              </a:rPr>
              <a:t>Ga </a:t>
            </a:r>
            <a:r>
              <a:rPr lang="de-DE" sz="2000" b="1" dirty="0" err="1">
                <a:solidFill>
                  <a:srgbClr val="002060"/>
                </a:solidFill>
              </a:rPr>
              <a:t>radiotracer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production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from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baseline="30000" dirty="0">
                <a:solidFill>
                  <a:srgbClr val="002060"/>
                </a:solidFill>
              </a:rPr>
              <a:t>68</a:t>
            </a:r>
            <a:r>
              <a:rPr lang="de-DE" sz="2000" b="1" dirty="0">
                <a:solidFill>
                  <a:srgbClr val="002060"/>
                </a:solidFill>
              </a:rPr>
              <a:t>Ga liquid </a:t>
            </a:r>
            <a:r>
              <a:rPr lang="de-DE" sz="2000" b="1" dirty="0" err="1">
                <a:solidFill>
                  <a:srgbClr val="002060"/>
                </a:solidFill>
              </a:rPr>
              <a:t>target</a:t>
            </a:r>
            <a:endParaRPr lang="de-DE" sz="20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baseline="30000" dirty="0">
                <a:solidFill>
                  <a:srgbClr val="002060"/>
                </a:solidFill>
              </a:rPr>
              <a:t>68</a:t>
            </a:r>
            <a:r>
              <a:rPr lang="de-DE" sz="2000" b="1" dirty="0">
                <a:solidFill>
                  <a:srgbClr val="002060"/>
                </a:solidFill>
              </a:rPr>
              <a:t>Ga l</a:t>
            </a:r>
            <a:r>
              <a:rPr lang="en-GB" sz="2000" b="1" dirty="0" err="1">
                <a:solidFill>
                  <a:srgbClr val="002060"/>
                </a:solidFill>
              </a:rPr>
              <a:t>iquid</a:t>
            </a:r>
            <a:r>
              <a:rPr lang="en-GB" sz="2000" b="1" dirty="0">
                <a:solidFill>
                  <a:srgbClr val="002060"/>
                </a:solidFill>
              </a:rPr>
              <a:t> target upgrade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</a:rPr>
              <a:t>Original </a:t>
            </a:r>
            <a:r>
              <a:rPr lang="de-DE" sz="2000" b="1" dirty="0" err="1">
                <a:solidFill>
                  <a:srgbClr val="002060"/>
                </a:solidFill>
              </a:rPr>
              <a:t>post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 err="1">
                <a:solidFill>
                  <a:srgbClr val="002060"/>
                </a:solidFill>
              </a:rPr>
              <a:t>prosessing</a:t>
            </a:r>
            <a:r>
              <a:rPr lang="de-DE" sz="2000" b="1" dirty="0">
                <a:solidFill>
                  <a:srgbClr val="002060"/>
                </a:solidFill>
              </a:rPr>
              <a:t> and </a:t>
            </a:r>
            <a:r>
              <a:rPr lang="de-DE" sz="2000" b="1" dirty="0" err="1">
                <a:solidFill>
                  <a:srgbClr val="002060"/>
                </a:solidFill>
              </a:rPr>
              <a:t>the</a:t>
            </a:r>
            <a:r>
              <a:rPr lang="de-DE" sz="2000" b="1" dirty="0">
                <a:solidFill>
                  <a:srgbClr val="002060"/>
                </a:solidFill>
              </a:rPr>
              <a:t> o</a:t>
            </a:r>
            <a:r>
              <a:rPr lang="en-US" sz="2000" b="1" dirty="0" err="1">
                <a:solidFill>
                  <a:srgbClr val="002060"/>
                </a:solidFill>
              </a:rPr>
              <a:t>ptimization</a:t>
            </a:r>
            <a:r>
              <a:rPr lang="en-US" sz="2000" b="1" dirty="0">
                <a:solidFill>
                  <a:srgbClr val="002060"/>
                </a:solidFill>
              </a:rPr>
              <a:t> of the purification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Labeling and the fine tuning labeling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Requirements for recycling zinc 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Recycling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Conclusion</a:t>
            </a:r>
          </a:p>
          <a:p>
            <a:endParaRPr lang="en-US" dirty="0"/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A1B617-971C-44D5-89A4-BE424454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333" y="4100747"/>
            <a:ext cx="3995936" cy="23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9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4AD97696-CA08-41E1-990E-1E531740C631}"/>
              </a:ext>
            </a:extLst>
          </p:cNvPr>
          <p:cNvSpPr/>
          <p:nvPr/>
        </p:nvSpPr>
        <p:spPr>
          <a:xfrm>
            <a:off x="72008" y="38551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baseline="30000" dirty="0">
                <a:solidFill>
                  <a:srgbClr val="002060"/>
                </a:solidFill>
              </a:rPr>
              <a:t>68</a:t>
            </a:r>
            <a:r>
              <a:rPr lang="de-DE" sz="2400" b="1" dirty="0">
                <a:solidFill>
                  <a:srgbClr val="002060"/>
                </a:solidFill>
              </a:rPr>
              <a:t>Ga </a:t>
            </a:r>
            <a:r>
              <a:rPr lang="de-DE" sz="2400" b="1" dirty="0" err="1">
                <a:solidFill>
                  <a:srgbClr val="002060"/>
                </a:solidFill>
              </a:rPr>
              <a:t>radiotracer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production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from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baseline="30000" dirty="0">
                <a:solidFill>
                  <a:srgbClr val="002060"/>
                </a:solidFill>
              </a:rPr>
              <a:t>68</a:t>
            </a:r>
            <a:r>
              <a:rPr lang="de-DE" sz="2400" b="1" dirty="0">
                <a:solidFill>
                  <a:srgbClr val="002060"/>
                </a:solidFill>
              </a:rPr>
              <a:t>Ga liquid </a:t>
            </a:r>
            <a:r>
              <a:rPr lang="de-DE" sz="2400" b="1" dirty="0" err="1">
                <a:solidFill>
                  <a:srgbClr val="002060"/>
                </a:solidFill>
              </a:rPr>
              <a:t>target</a:t>
            </a:r>
            <a:endParaRPr lang="en-GB" sz="2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6B01939-94AA-45EF-BF49-5733387B232A}"/>
              </a:ext>
            </a:extLst>
          </p:cNvPr>
          <p:cNvSpPr txBox="1"/>
          <p:nvPr/>
        </p:nvSpPr>
        <p:spPr>
          <a:xfrm>
            <a:off x="424804" y="846206"/>
            <a:ext cx="82943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 first challenge for using recycled Zinc is the implementing of  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i="1" dirty="0"/>
              <a:t>Stable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i="1" dirty="0"/>
              <a:t>Flexible  </a:t>
            </a:r>
            <a:r>
              <a:rPr lang="de-DE" sz="2000" dirty="0"/>
              <a:t>  			</a:t>
            </a:r>
            <a:r>
              <a:rPr lang="de-DE" sz="2000" baseline="30000" dirty="0"/>
              <a:t>68</a:t>
            </a:r>
            <a:r>
              <a:rPr lang="de-DE" sz="2000" dirty="0"/>
              <a:t>Ga-Radiotracer-routine </a:t>
            </a:r>
            <a:r>
              <a:rPr lang="de-DE" sz="2000" dirty="0" err="1"/>
              <a:t>production</a:t>
            </a:r>
            <a:endParaRPr lang="de-DE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i="1" dirty="0"/>
              <a:t>Routine </a:t>
            </a:r>
            <a:r>
              <a:rPr lang="de-DE" sz="2000" i="1" dirty="0" err="1"/>
              <a:t>suitable</a:t>
            </a:r>
            <a:endParaRPr lang="de-DE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D6B5C23-C158-43D2-8826-C938E7BD1060}"/>
              </a:ext>
            </a:extLst>
          </p:cNvPr>
          <p:cNvGrpSpPr/>
          <p:nvPr/>
        </p:nvGrpSpPr>
        <p:grpSpPr>
          <a:xfrm>
            <a:off x="1403648" y="3021972"/>
            <a:ext cx="6527019" cy="3025793"/>
            <a:chOff x="1271869" y="2707463"/>
            <a:chExt cx="6527019" cy="3025793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AF47164D-F7CB-44C9-A086-73F95DE5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521" y="2707463"/>
              <a:ext cx="1368477" cy="1615299"/>
            </a:xfrm>
            <a:prstGeom prst="flowChartAlternateProcess">
              <a:avLst/>
            </a:prstGeom>
          </p:spPr>
        </p:pic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52266994-B708-432C-848E-38FEABBB4223}"/>
                </a:ext>
              </a:extLst>
            </p:cNvPr>
            <p:cNvSpPr/>
            <p:nvPr/>
          </p:nvSpPr>
          <p:spPr>
            <a:xfrm>
              <a:off x="1271869" y="2708920"/>
              <a:ext cx="1535346" cy="1612385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328F614-3970-4975-A08A-A86FB54F3D42}"/>
                </a:ext>
              </a:extLst>
            </p:cNvPr>
            <p:cNvSpPr/>
            <p:nvPr/>
          </p:nvSpPr>
          <p:spPr>
            <a:xfrm>
              <a:off x="1587068" y="4120871"/>
              <a:ext cx="1535346" cy="1612385"/>
            </a:xfrm>
            <a:custGeom>
              <a:avLst/>
              <a:gdLst>
                <a:gd name="connsiteX0" fmla="*/ 0 w 1552284"/>
                <a:gd name="connsiteY0" fmla="*/ 155228 h 1552284"/>
                <a:gd name="connsiteX1" fmla="*/ 155228 w 1552284"/>
                <a:gd name="connsiteY1" fmla="*/ 0 h 1552284"/>
                <a:gd name="connsiteX2" fmla="*/ 1397056 w 1552284"/>
                <a:gd name="connsiteY2" fmla="*/ 0 h 1552284"/>
                <a:gd name="connsiteX3" fmla="*/ 1552284 w 1552284"/>
                <a:gd name="connsiteY3" fmla="*/ 155228 h 1552284"/>
                <a:gd name="connsiteX4" fmla="*/ 1552284 w 1552284"/>
                <a:gd name="connsiteY4" fmla="*/ 1397056 h 1552284"/>
                <a:gd name="connsiteX5" fmla="*/ 1397056 w 1552284"/>
                <a:gd name="connsiteY5" fmla="*/ 1552284 h 1552284"/>
                <a:gd name="connsiteX6" fmla="*/ 155228 w 1552284"/>
                <a:gd name="connsiteY6" fmla="*/ 1552284 h 1552284"/>
                <a:gd name="connsiteX7" fmla="*/ 0 w 1552284"/>
                <a:gd name="connsiteY7" fmla="*/ 1397056 h 1552284"/>
                <a:gd name="connsiteX8" fmla="*/ 0 w 1552284"/>
                <a:gd name="connsiteY8" fmla="*/ 155228 h 155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84" h="1552284">
                  <a:moveTo>
                    <a:pt x="0" y="155228"/>
                  </a:moveTo>
                  <a:cubicBezTo>
                    <a:pt x="0" y="69498"/>
                    <a:pt x="69498" y="0"/>
                    <a:pt x="155228" y="0"/>
                  </a:cubicBezTo>
                  <a:lnTo>
                    <a:pt x="1397056" y="0"/>
                  </a:lnTo>
                  <a:cubicBezTo>
                    <a:pt x="1482786" y="0"/>
                    <a:pt x="1552284" y="69498"/>
                    <a:pt x="1552284" y="155228"/>
                  </a:cubicBezTo>
                  <a:lnTo>
                    <a:pt x="1552284" y="1397056"/>
                  </a:lnTo>
                  <a:cubicBezTo>
                    <a:pt x="1552284" y="1482786"/>
                    <a:pt x="1482786" y="1552284"/>
                    <a:pt x="1397056" y="1552284"/>
                  </a:cubicBezTo>
                  <a:lnTo>
                    <a:pt x="155228" y="1552284"/>
                  </a:lnTo>
                  <a:cubicBezTo>
                    <a:pt x="69498" y="1552284"/>
                    <a:pt x="0" y="1482786"/>
                    <a:pt x="0" y="1397056"/>
                  </a:cubicBezTo>
                  <a:lnTo>
                    <a:pt x="0" y="1552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665" tIns="121665" rIns="121665" bIns="121665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 err="1">
                  <a:solidFill>
                    <a:schemeClr val="tx1"/>
                  </a:solidFill>
                </a:rPr>
                <a:t>Cyclotron</a:t>
              </a:r>
              <a:endParaRPr lang="de-DE" sz="2000" b="1" kern="1200" dirty="0">
                <a:solidFill>
                  <a:schemeClr val="tx1"/>
                </a:solidFill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baseline="30000" dirty="0"/>
                <a:t>68</a:t>
              </a:r>
              <a:r>
                <a:rPr lang="de-DE" sz="1600" kern="1200" dirty="0"/>
                <a:t>Zn (</a:t>
              </a:r>
              <a:r>
                <a:rPr lang="de-DE" sz="1600" kern="1200" dirty="0" err="1"/>
                <a:t>p.n</a:t>
              </a:r>
              <a:r>
                <a:rPr lang="de-DE" sz="1600" kern="1200" dirty="0"/>
                <a:t>) </a:t>
              </a:r>
              <a:r>
                <a:rPr lang="de-DE" sz="1600" kern="1200" baseline="30000" dirty="0"/>
                <a:t>68</a:t>
              </a:r>
              <a:r>
                <a:rPr lang="de-DE" sz="1600" kern="1200" dirty="0"/>
                <a:t>Ga</a:t>
              </a: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7537A305-401C-499E-8A02-C6D551E37636}"/>
                </a:ext>
              </a:extLst>
            </p:cNvPr>
            <p:cNvSpPr/>
            <p:nvPr/>
          </p:nvSpPr>
          <p:spPr>
            <a:xfrm rot="27752">
              <a:off x="3090587" y="3331508"/>
              <a:ext cx="283386" cy="387433"/>
            </a:xfrm>
            <a:custGeom>
              <a:avLst/>
              <a:gdLst>
                <a:gd name="connsiteX0" fmla="*/ 0 w 286512"/>
                <a:gd name="connsiteY0" fmla="*/ 74598 h 372992"/>
                <a:gd name="connsiteX1" fmla="*/ 143256 w 286512"/>
                <a:gd name="connsiteY1" fmla="*/ 74598 h 372992"/>
                <a:gd name="connsiteX2" fmla="*/ 143256 w 286512"/>
                <a:gd name="connsiteY2" fmla="*/ 0 h 372992"/>
                <a:gd name="connsiteX3" fmla="*/ 286512 w 286512"/>
                <a:gd name="connsiteY3" fmla="*/ 186496 h 372992"/>
                <a:gd name="connsiteX4" fmla="*/ 143256 w 286512"/>
                <a:gd name="connsiteY4" fmla="*/ 372992 h 372992"/>
                <a:gd name="connsiteX5" fmla="*/ 143256 w 286512"/>
                <a:gd name="connsiteY5" fmla="*/ 298394 h 372992"/>
                <a:gd name="connsiteX6" fmla="*/ 0 w 286512"/>
                <a:gd name="connsiteY6" fmla="*/ 298394 h 372992"/>
                <a:gd name="connsiteX7" fmla="*/ 0 w 286512"/>
                <a:gd name="connsiteY7" fmla="*/ 74598 h 37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512" h="372992">
                  <a:moveTo>
                    <a:pt x="0" y="74598"/>
                  </a:moveTo>
                  <a:lnTo>
                    <a:pt x="143256" y="74598"/>
                  </a:lnTo>
                  <a:lnTo>
                    <a:pt x="143256" y="0"/>
                  </a:lnTo>
                  <a:lnTo>
                    <a:pt x="286512" y="186496"/>
                  </a:lnTo>
                  <a:lnTo>
                    <a:pt x="143256" y="372992"/>
                  </a:lnTo>
                  <a:lnTo>
                    <a:pt x="143256" y="298394"/>
                  </a:lnTo>
                  <a:lnTo>
                    <a:pt x="0" y="298394"/>
                  </a:lnTo>
                  <a:lnTo>
                    <a:pt x="0" y="745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4597" rIns="85954" bIns="745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500" kern="120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1E8A0949-1B1C-44D5-9718-E2E2956024A0}"/>
                </a:ext>
              </a:extLst>
            </p:cNvPr>
            <p:cNvSpPr/>
            <p:nvPr/>
          </p:nvSpPr>
          <p:spPr>
            <a:xfrm>
              <a:off x="3993720" y="4120871"/>
              <a:ext cx="1535346" cy="1612385"/>
            </a:xfrm>
            <a:custGeom>
              <a:avLst/>
              <a:gdLst>
                <a:gd name="connsiteX0" fmla="*/ 0 w 1552284"/>
                <a:gd name="connsiteY0" fmla="*/ 155228 h 1552284"/>
                <a:gd name="connsiteX1" fmla="*/ 155228 w 1552284"/>
                <a:gd name="connsiteY1" fmla="*/ 0 h 1552284"/>
                <a:gd name="connsiteX2" fmla="*/ 1397056 w 1552284"/>
                <a:gd name="connsiteY2" fmla="*/ 0 h 1552284"/>
                <a:gd name="connsiteX3" fmla="*/ 1552284 w 1552284"/>
                <a:gd name="connsiteY3" fmla="*/ 155228 h 1552284"/>
                <a:gd name="connsiteX4" fmla="*/ 1552284 w 1552284"/>
                <a:gd name="connsiteY4" fmla="*/ 1397056 h 1552284"/>
                <a:gd name="connsiteX5" fmla="*/ 1397056 w 1552284"/>
                <a:gd name="connsiteY5" fmla="*/ 1552284 h 1552284"/>
                <a:gd name="connsiteX6" fmla="*/ 155228 w 1552284"/>
                <a:gd name="connsiteY6" fmla="*/ 1552284 h 1552284"/>
                <a:gd name="connsiteX7" fmla="*/ 0 w 1552284"/>
                <a:gd name="connsiteY7" fmla="*/ 1397056 h 1552284"/>
                <a:gd name="connsiteX8" fmla="*/ 0 w 1552284"/>
                <a:gd name="connsiteY8" fmla="*/ 155228 h 155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84" h="1552284">
                  <a:moveTo>
                    <a:pt x="0" y="155228"/>
                  </a:moveTo>
                  <a:cubicBezTo>
                    <a:pt x="0" y="69498"/>
                    <a:pt x="69498" y="0"/>
                    <a:pt x="155228" y="0"/>
                  </a:cubicBezTo>
                  <a:lnTo>
                    <a:pt x="1397056" y="0"/>
                  </a:lnTo>
                  <a:cubicBezTo>
                    <a:pt x="1482786" y="0"/>
                    <a:pt x="1552284" y="69498"/>
                    <a:pt x="1552284" y="155228"/>
                  </a:cubicBezTo>
                  <a:lnTo>
                    <a:pt x="1552284" y="1397056"/>
                  </a:lnTo>
                  <a:cubicBezTo>
                    <a:pt x="1552284" y="1482786"/>
                    <a:pt x="1482786" y="1552284"/>
                    <a:pt x="1397056" y="1552284"/>
                  </a:cubicBezTo>
                  <a:lnTo>
                    <a:pt x="155228" y="1552284"/>
                  </a:lnTo>
                  <a:cubicBezTo>
                    <a:pt x="69498" y="1552284"/>
                    <a:pt x="0" y="1482786"/>
                    <a:pt x="0" y="1397056"/>
                  </a:cubicBezTo>
                  <a:lnTo>
                    <a:pt x="0" y="1552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045" tIns="114045" rIns="114045" bIns="114045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275"/>
                </a:spcAft>
                <a:buNone/>
              </a:pPr>
              <a:r>
                <a:rPr lang="de-DE" sz="1800" b="1" kern="1200" dirty="0" err="1">
                  <a:solidFill>
                    <a:schemeClr val="tx1"/>
                  </a:solidFill>
                </a:rPr>
                <a:t>Purification</a:t>
              </a:r>
              <a:endParaRPr lang="de-DE" sz="1800" b="1" kern="1200" dirty="0">
                <a:solidFill>
                  <a:schemeClr val="tx1"/>
                </a:solidFill>
              </a:endParaRPr>
            </a:p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275"/>
                </a:spcAft>
                <a:buNone/>
              </a:pPr>
              <a:r>
                <a:rPr lang="de-DE" sz="1800" kern="1200" baseline="30000" dirty="0"/>
                <a:t>68</a:t>
              </a:r>
              <a:r>
                <a:rPr lang="de-DE" sz="1800" kern="1200" baseline="0" dirty="0"/>
                <a:t>Zn/</a:t>
              </a:r>
              <a:r>
                <a:rPr lang="de-DE" sz="1800" kern="1200" baseline="30000" dirty="0"/>
                <a:t>68</a:t>
              </a:r>
              <a:r>
                <a:rPr lang="de-DE" sz="1800" kern="1200" baseline="0" dirty="0"/>
                <a:t>Ga </a:t>
              </a:r>
            </a:p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275"/>
                </a:spcAft>
                <a:buNone/>
              </a:pPr>
              <a:r>
                <a:rPr lang="de-DE" sz="1800" kern="1200" baseline="0" dirty="0"/>
                <a:t> -&gt;</a:t>
              </a:r>
              <a:r>
                <a:rPr lang="de-DE" sz="1800" kern="1200" baseline="30000" dirty="0"/>
                <a:t> </a:t>
              </a:r>
            </a:p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275"/>
                </a:spcAft>
                <a:buNone/>
              </a:pPr>
              <a:r>
                <a:rPr lang="de-DE" sz="1800" kern="1200" baseline="30000" dirty="0"/>
                <a:t>68</a:t>
              </a:r>
              <a:r>
                <a:rPr lang="de-DE" sz="1800" kern="1200" dirty="0"/>
                <a:t>Ga Cl</a:t>
              </a:r>
              <a:r>
                <a:rPr lang="de-DE" sz="1800" kern="1200" baseline="-25000" dirty="0"/>
                <a:t>3</a:t>
              </a:r>
              <a:endParaRPr lang="de-DE" sz="1800" kern="1200" dirty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9A8FFE4D-7AE2-4C2A-80E6-01A4F8139FF9}"/>
                </a:ext>
              </a:extLst>
            </p:cNvPr>
            <p:cNvSpPr/>
            <p:nvPr/>
          </p:nvSpPr>
          <p:spPr>
            <a:xfrm rot="14532">
              <a:off x="5452554" y="3346684"/>
              <a:ext cx="300349" cy="387433"/>
            </a:xfrm>
            <a:custGeom>
              <a:avLst/>
              <a:gdLst>
                <a:gd name="connsiteX0" fmla="*/ 0 w 303663"/>
                <a:gd name="connsiteY0" fmla="*/ 74598 h 372992"/>
                <a:gd name="connsiteX1" fmla="*/ 151832 w 303663"/>
                <a:gd name="connsiteY1" fmla="*/ 74598 h 372992"/>
                <a:gd name="connsiteX2" fmla="*/ 151832 w 303663"/>
                <a:gd name="connsiteY2" fmla="*/ 0 h 372992"/>
                <a:gd name="connsiteX3" fmla="*/ 303663 w 303663"/>
                <a:gd name="connsiteY3" fmla="*/ 186496 h 372992"/>
                <a:gd name="connsiteX4" fmla="*/ 151832 w 303663"/>
                <a:gd name="connsiteY4" fmla="*/ 372992 h 372992"/>
                <a:gd name="connsiteX5" fmla="*/ 151832 w 303663"/>
                <a:gd name="connsiteY5" fmla="*/ 298394 h 372992"/>
                <a:gd name="connsiteX6" fmla="*/ 0 w 303663"/>
                <a:gd name="connsiteY6" fmla="*/ 298394 h 372992"/>
                <a:gd name="connsiteX7" fmla="*/ 0 w 303663"/>
                <a:gd name="connsiteY7" fmla="*/ 74598 h 37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663" h="372992">
                  <a:moveTo>
                    <a:pt x="0" y="74598"/>
                  </a:moveTo>
                  <a:lnTo>
                    <a:pt x="151832" y="74598"/>
                  </a:lnTo>
                  <a:lnTo>
                    <a:pt x="151832" y="0"/>
                  </a:lnTo>
                  <a:lnTo>
                    <a:pt x="303663" y="186496"/>
                  </a:lnTo>
                  <a:lnTo>
                    <a:pt x="151832" y="372992"/>
                  </a:lnTo>
                  <a:lnTo>
                    <a:pt x="151832" y="298394"/>
                  </a:lnTo>
                  <a:lnTo>
                    <a:pt x="0" y="298394"/>
                  </a:lnTo>
                  <a:lnTo>
                    <a:pt x="0" y="745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4597" rIns="91099" bIns="745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500" kern="1200"/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B3F0E148-0656-4E25-ACD1-643FE78C2614}"/>
                </a:ext>
              </a:extLst>
            </p:cNvPr>
            <p:cNvSpPr/>
            <p:nvPr/>
          </p:nvSpPr>
          <p:spPr>
            <a:xfrm>
              <a:off x="6010343" y="2739426"/>
              <a:ext cx="1535346" cy="1612385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F9015DE3-B112-4021-BE47-E36F2EC53482}"/>
                </a:ext>
              </a:extLst>
            </p:cNvPr>
            <p:cNvSpPr/>
            <p:nvPr/>
          </p:nvSpPr>
          <p:spPr>
            <a:xfrm>
              <a:off x="6263542" y="4120871"/>
              <a:ext cx="1535346" cy="1612385"/>
            </a:xfrm>
            <a:custGeom>
              <a:avLst/>
              <a:gdLst>
                <a:gd name="connsiteX0" fmla="*/ 0 w 1552284"/>
                <a:gd name="connsiteY0" fmla="*/ 155228 h 1552284"/>
                <a:gd name="connsiteX1" fmla="*/ 155228 w 1552284"/>
                <a:gd name="connsiteY1" fmla="*/ 0 h 1552284"/>
                <a:gd name="connsiteX2" fmla="*/ 1397056 w 1552284"/>
                <a:gd name="connsiteY2" fmla="*/ 0 h 1552284"/>
                <a:gd name="connsiteX3" fmla="*/ 1552284 w 1552284"/>
                <a:gd name="connsiteY3" fmla="*/ 155228 h 1552284"/>
                <a:gd name="connsiteX4" fmla="*/ 1552284 w 1552284"/>
                <a:gd name="connsiteY4" fmla="*/ 1397056 h 1552284"/>
                <a:gd name="connsiteX5" fmla="*/ 1397056 w 1552284"/>
                <a:gd name="connsiteY5" fmla="*/ 1552284 h 1552284"/>
                <a:gd name="connsiteX6" fmla="*/ 155228 w 1552284"/>
                <a:gd name="connsiteY6" fmla="*/ 1552284 h 1552284"/>
                <a:gd name="connsiteX7" fmla="*/ 0 w 1552284"/>
                <a:gd name="connsiteY7" fmla="*/ 1397056 h 1552284"/>
                <a:gd name="connsiteX8" fmla="*/ 0 w 1552284"/>
                <a:gd name="connsiteY8" fmla="*/ 155228 h 155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84" h="1552284">
                  <a:moveTo>
                    <a:pt x="0" y="155228"/>
                  </a:moveTo>
                  <a:cubicBezTo>
                    <a:pt x="0" y="69498"/>
                    <a:pt x="69498" y="0"/>
                    <a:pt x="155228" y="0"/>
                  </a:cubicBezTo>
                  <a:lnTo>
                    <a:pt x="1397056" y="0"/>
                  </a:lnTo>
                  <a:cubicBezTo>
                    <a:pt x="1482786" y="0"/>
                    <a:pt x="1552284" y="69498"/>
                    <a:pt x="1552284" y="155228"/>
                  </a:cubicBezTo>
                  <a:lnTo>
                    <a:pt x="1552284" y="1397056"/>
                  </a:lnTo>
                  <a:cubicBezTo>
                    <a:pt x="1552284" y="1482786"/>
                    <a:pt x="1482786" y="1552284"/>
                    <a:pt x="1397056" y="1552284"/>
                  </a:cubicBezTo>
                  <a:lnTo>
                    <a:pt x="155228" y="1552284"/>
                  </a:lnTo>
                  <a:cubicBezTo>
                    <a:pt x="69498" y="1552284"/>
                    <a:pt x="0" y="1482786"/>
                    <a:pt x="0" y="1397056"/>
                  </a:cubicBezTo>
                  <a:lnTo>
                    <a:pt x="0" y="1552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855" tIns="117855" rIns="117855" bIns="117855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900" b="1" kern="1200" dirty="0">
                  <a:solidFill>
                    <a:schemeClr val="tx1"/>
                  </a:solidFill>
                </a:rPr>
                <a:t>Peptide Synthesis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500" kern="1200" baseline="30000" dirty="0"/>
                <a:t>68</a:t>
              </a:r>
              <a:r>
                <a:rPr lang="de-DE" sz="1500" kern="1200" baseline="0" dirty="0"/>
                <a:t>Ga-PSMA</a:t>
              </a:r>
              <a:endParaRPr lang="de-DE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500" kern="1200" baseline="30000" dirty="0"/>
                <a:t>68</a:t>
              </a:r>
              <a:r>
                <a:rPr lang="de-DE" sz="1500" kern="1200" baseline="0" dirty="0"/>
                <a:t>Ga-DOTATOC</a:t>
              </a:r>
              <a:endParaRPr lang="de-DE" sz="1500" kern="1200" dirty="0"/>
            </a:p>
          </p:txBody>
        </p:sp>
      </p:grpSp>
      <p:sp>
        <p:nvSpPr>
          <p:cNvPr id="16" name="Titel 8">
            <a:extLst>
              <a:ext uri="{FF2B5EF4-FFF2-40B4-BE49-F238E27FC236}">
                <a16:creationId xmlns:a16="http://schemas.microsoft.com/office/drawing/2014/main" id="{1F38C469-D68F-4270-A32C-DA694BEA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9222"/>
            <a:ext cx="6551613" cy="287338"/>
          </a:xfrm>
        </p:spPr>
        <p:txBody>
          <a:bodyPr/>
          <a:lstStyle/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17" name="Geschweifte Klammer rechts 16">
            <a:extLst>
              <a:ext uri="{FF2B5EF4-FFF2-40B4-BE49-F238E27FC236}">
                <a16:creationId xmlns:a16="http://schemas.microsoft.com/office/drawing/2014/main" id="{DE638974-F899-4A3E-96CF-E66DC26FB8CB}"/>
              </a:ext>
            </a:extLst>
          </p:cNvPr>
          <p:cNvSpPr/>
          <p:nvPr/>
        </p:nvSpPr>
        <p:spPr>
          <a:xfrm>
            <a:off x="2617780" y="1442641"/>
            <a:ext cx="608011" cy="1049571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FA92A2-AC97-4280-AAAF-D87EBA5B8F0A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2742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FA70E16-0718-4F5C-A1A9-96324A912058}"/>
              </a:ext>
            </a:extLst>
          </p:cNvPr>
          <p:cNvSpPr/>
          <p:nvPr/>
        </p:nvSpPr>
        <p:spPr>
          <a:xfrm>
            <a:off x="476621" y="928878"/>
            <a:ext cx="6094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IBA </a:t>
            </a:r>
            <a:r>
              <a:rPr lang="de-DE" dirty="0" err="1"/>
              <a:t>Nirta</a:t>
            </a:r>
            <a:r>
              <a:rPr lang="de-DE" dirty="0"/>
              <a:t> </a:t>
            </a:r>
            <a:r>
              <a:rPr lang="de-DE" dirty="0" err="1"/>
              <a:t>Conical</a:t>
            </a:r>
            <a:r>
              <a:rPr lang="de-DE" dirty="0"/>
              <a:t>® C8 </a:t>
            </a:r>
            <a:r>
              <a:rPr lang="de-DE" dirty="0" err="1"/>
              <a:t>with</a:t>
            </a:r>
            <a:r>
              <a:rPr lang="de-DE" dirty="0"/>
              <a:t> 2.8 ml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Helium </a:t>
            </a:r>
            <a:r>
              <a:rPr lang="de-DE" dirty="0" err="1"/>
              <a:t>cooling</a:t>
            </a:r>
            <a:r>
              <a:rPr lang="de-DE" dirty="0"/>
              <a:t> upgrade </a:t>
            </a:r>
            <a:r>
              <a:rPr lang="en-US" dirty="0"/>
              <a:t>300 W (Alfa Laval)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Protection of the Helium cooling with stainless steel trap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Metal-free</a:t>
            </a:r>
            <a:r>
              <a:rPr lang="de-DE" dirty="0"/>
              <a:t> </a:t>
            </a:r>
            <a:r>
              <a:rPr lang="de-DE" dirty="0" err="1"/>
              <a:t>loading</a:t>
            </a:r>
            <a:r>
              <a:rPr lang="de-DE" dirty="0"/>
              <a:t> </a:t>
            </a:r>
            <a:r>
              <a:rPr lang="de-DE" dirty="0" err="1"/>
              <a:t>valve</a:t>
            </a:r>
            <a:r>
              <a:rPr lang="de-DE" dirty="0"/>
              <a:t> (Vici)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FC03972-051D-4312-8F84-BCDD67E8231A}"/>
              </a:ext>
            </a:extLst>
          </p:cNvPr>
          <p:cNvGrpSpPr/>
          <p:nvPr/>
        </p:nvGrpSpPr>
        <p:grpSpPr>
          <a:xfrm>
            <a:off x="6570760" y="928877"/>
            <a:ext cx="2294590" cy="3288879"/>
            <a:chOff x="6738171" y="1196752"/>
            <a:chExt cx="1872208" cy="2751368"/>
          </a:xfrm>
        </p:grpSpPr>
        <p:pic>
          <p:nvPicPr>
            <p:cNvPr id="14" name="Picture 2" descr="G:\Radiologie\Institut\Bilder Zyklotron&amp;Radiochemie 9.9.2002\Zycl_zu.jpg">
              <a:extLst>
                <a:ext uri="{FF2B5EF4-FFF2-40B4-BE49-F238E27FC236}">
                  <a16:creationId xmlns:a16="http://schemas.microsoft.com/office/drawing/2014/main" id="{0FE681F2-A591-4A1F-8DC2-207E26F93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171" y="1196752"/>
              <a:ext cx="1872208" cy="2751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4BA28289-D18F-4C1E-A4CC-018126A3E0BA}"/>
                </a:ext>
              </a:extLst>
            </p:cNvPr>
            <p:cNvSpPr txBox="1"/>
            <p:nvPr/>
          </p:nvSpPr>
          <p:spPr>
            <a:xfrm>
              <a:off x="6777148" y="1300368"/>
              <a:ext cx="1800200" cy="4892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IBA 18/9 H03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Installation 1994</a:t>
              </a:r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3FC5B0F0-D1A3-4D8D-AFCF-DACBDDA5E706}"/>
              </a:ext>
            </a:extLst>
          </p:cNvPr>
          <p:cNvSpPr/>
          <p:nvPr/>
        </p:nvSpPr>
        <p:spPr>
          <a:xfrm>
            <a:off x="330036" y="3114935"/>
            <a:ext cx="665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rgbClr val="002060"/>
                </a:solidFill>
              </a:rPr>
              <a:t>68</a:t>
            </a:r>
            <a:r>
              <a:rPr lang="en-US" sz="2000" b="1" dirty="0">
                <a:solidFill>
                  <a:srgbClr val="002060"/>
                </a:solidFill>
              </a:rPr>
              <a:t>Ga-irradiation parameter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0196046-D577-4F48-8F0B-D8F5699F0200}"/>
              </a:ext>
            </a:extLst>
          </p:cNvPr>
          <p:cNvSpPr txBox="1"/>
          <p:nvPr/>
        </p:nvSpPr>
        <p:spPr>
          <a:xfrm>
            <a:off x="476620" y="3470452"/>
            <a:ext cx="740774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/>
              <a:t>Bam </a:t>
            </a:r>
            <a:r>
              <a:rPr lang="de-DE" dirty="0" err="1"/>
              <a:t>current</a:t>
            </a:r>
            <a:r>
              <a:rPr lang="de-DE" dirty="0"/>
              <a:t> 			45 µA</a:t>
            </a:r>
          </a:p>
          <a:p>
            <a:pPr>
              <a:spcBef>
                <a:spcPts val="600"/>
              </a:spcBef>
            </a:pPr>
            <a:r>
              <a:rPr lang="de-DE" dirty="0"/>
              <a:t>Target </a:t>
            </a:r>
            <a:r>
              <a:rPr lang="de-DE" dirty="0" err="1"/>
              <a:t>pressure</a:t>
            </a:r>
            <a:r>
              <a:rPr lang="de-DE" dirty="0"/>
              <a:t>		 	8 – 20 bar</a:t>
            </a:r>
          </a:p>
          <a:p>
            <a:pPr>
              <a:spcBef>
                <a:spcPts val="600"/>
              </a:spcBef>
            </a:pPr>
            <a:r>
              <a:rPr lang="de-DE" dirty="0"/>
              <a:t>Irradiation time 			30 – 50 min</a:t>
            </a:r>
          </a:p>
          <a:p>
            <a:pPr>
              <a:spcBef>
                <a:spcPts val="600"/>
              </a:spcBef>
            </a:pPr>
            <a:r>
              <a:rPr lang="de-DE" dirty="0"/>
              <a:t>Target </a:t>
            </a:r>
            <a:r>
              <a:rPr lang="de-DE" dirty="0" err="1"/>
              <a:t>foil</a:t>
            </a:r>
            <a:r>
              <a:rPr lang="de-DE" dirty="0"/>
              <a:t>			250 </a:t>
            </a:r>
            <a:r>
              <a:rPr lang="el-GR" dirty="0"/>
              <a:t>μ</a:t>
            </a:r>
            <a:r>
              <a:rPr lang="de-DE" dirty="0"/>
              <a:t>m </a:t>
            </a:r>
            <a:r>
              <a:rPr lang="de-DE" dirty="0" err="1"/>
              <a:t>niobium</a:t>
            </a:r>
            <a:r>
              <a:rPr lang="de-DE" dirty="0"/>
              <a:t> 	</a:t>
            </a:r>
          </a:p>
          <a:p>
            <a:pPr>
              <a:spcBef>
                <a:spcPts val="600"/>
              </a:spcBef>
            </a:pPr>
            <a:r>
              <a:rPr lang="de-DE" dirty="0"/>
              <a:t>Target </a:t>
            </a:r>
            <a:r>
              <a:rPr lang="de-DE" dirty="0" err="1"/>
              <a:t>solution</a:t>
            </a:r>
            <a:r>
              <a:rPr lang="de-DE" dirty="0"/>
              <a:t>			</a:t>
            </a:r>
            <a:r>
              <a:rPr lang="de-DE" baseline="30000" dirty="0"/>
              <a:t>68</a:t>
            </a:r>
            <a:r>
              <a:rPr lang="de-DE" dirty="0"/>
              <a:t>Zn(NO</a:t>
            </a:r>
            <a:r>
              <a:rPr lang="de-DE" baseline="-25000" dirty="0"/>
              <a:t>3</a:t>
            </a:r>
            <a:r>
              <a:rPr lang="de-DE" dirty="0"/>
              <a:t>)</a:t>
            </a:r>
            <a:r>
              <a:rPr lang="de-DE" baseline="-25000" dirty="0"/>
              <a:t>2</a:t>
            </a:r>
            <a:r>
              <a:rPr lang="de-DE" dirty="0"/>
              <a:t> (99.5%)</a:t>
            </a:r>
          </a:p>
          <a:p>
            <a:pPr>
              <a:spcBef>
                <a:spcPts val="600"/>
              </a:spcBef>
            </a:pPr>
            <a:r>
              <a:rPr lang="fr-FR" dirty="0"/>
              <a:t>Target concentration 		33 – 66 mg/ml (0.5- 1.0 </a:t>
            </a:r>
            <a:r>
              <a:rPr lang="fr-FR" dirty="0" err="1"/>
              <a:t>molar</a:t>
            </a:r>
            <a:r>
              <a:rPr lang="fr-FR" dirty="0"/>
              <a:t>)</a:t>
            </a:r>
          </a:p>
          <a:p>
            <a:pPr>
              <a:spcBef>
                <a:spcPts val="600"/>
              </a:spcBef>
            </a:pPr>
            <a:endParaRPr lang="fr-FR" dirty="0"/>
          </a:p>
          <a:p>
            <a:pPr>
              <a:spcBef>
                <a:spcPts val="600"/>
              </a:spcBef>
            </a:pPr>
            <a:r>
              <a:rPr lang="fr-FR" dirty="0"/>
              <a:t>	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D536054-7F36-40B5-A6B0-AF447C0087A7}"/>
              </a:ext>
            </a:extLst>
          </p:cNvPr>
          <p:cNvSpPr/>
          <p:nvPr/>
        </p:nvSpPr>
        <p:spPr>
          <a:xfrm>
            <a:off x="107504" y="458489"/>
            <a:ext cx="5140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baseline="30000" dirty="0">
                <a:solidFill>
                  <a:srgbClr val="002060"/>
                </a:solidFill>
              </a:rPr>
              <a:t>68</a:t>
            </a:r>
            <a:r>
              <a:rPr lang="de-DE" sz="2400" b="1" dirty="0">
                <a:solidFill>
                  <a:srgbClr val="002060"/>
                </a:solidFill>
              </a:rPr>
              <a:t>Ga liquid </a:t>
            </a:r>
            <a:r>
              <a:rPr lang="de-DE" sz="2400" b="1" dirty="0" err="1">
                <a:solidFill>
                  <a:srgbClr val="002060"/>
                </a:solidFill>
              </a:rPr>
              <a:t>target</a:t>
            </a:r>
            <a:r>
              <a:rPr lang="de-DE" sz="2400" b="1" dirty="0">
                <a:solidFill>
                  <a:srgbClr val="002060"/>
                </a:solidFill>
              </a:rPr>
              <a:t> upgrade  </a:t>
            </a:r>
            <a:endParaRPr lang="en-GB" sz="2400" dirty="0"/>
          </a:p>
        </p:txBody>
      </p:sp>
      <p:sp>
        <p:nvSpPr>
          <p:cNvPr id="11" name="Titel 8">
            <a:extLst>
              <a:ext uri="{FF2B5EF4-FFF2-40B4-BE49-F238E27FC236}">
                <a16:creationId xmlns:a16="http://schemas.microsoft.com/office/drawing/2014/main" id="{02F3F7BB-B5C5-49E6-B51C-354A33BF82EC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828092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B40D34D-DB1C-4473-A403-D2D7DCCDB049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201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 txBox="1">
            <a:spLocks/>
          </p:cNvSpPr>
          <p:nvPr/>
        </p:nvSpPr>
        <p:spPr>
          <a:xfrm>
            <a:off x="1763688" y="0"/>
            <a:ext cx="727280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4E67592-33A8-4684-8A66-0FDE3FB52A93}"/>
              </a:ext>
            </a:extLst>
          </p:cNvPr>
          <p:cNvSpPr/>
          <p:nvPr/>
        </p:nvSpPr>
        <p:spPr>
          <a:xfrm>
            <a:off x="99891" y="37305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Original Post Processing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43DE72-0D08-45AE-A4E8-7844D3825EF2}"/>
              </a:ext>
            </a:extLst>
          </p:cNvPr>
          <p:cNvSpPr/>
          <p:nvPr/>
        </p:nvSpPr>
        <p:spPr>
          <a:xfrm>
            <a:off x="944131" y="891668"/>
            <a:ext cx="7255738" cy="646331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Post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:		IBA </a:t>
            </a:r>
            <a:r>
              <a:rPr lang="de-DE" dirty="0" err="1"/>
              <a:t>Synthera</a:t>
            </a:r>
            <a:r>
              <a:rPr lang="de-DE" dirty="0"/>
              <a:t>® Extension</a:t>
            </a:r>
          </a:p>
          <a:p>
            <a:r>
              <a:rPr lang="de-DE" dirty="0"/>
              <a:t>Chemicals:			Fludomica®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554C9DF-3168-4F43-8248-3648077390A6}"/>
              </a:ext>
            </a:extLst>
          </p:cNvPr>
          <p:cNvGrpSpPr/>
          <p:nvPr/>
        </p:nvGrpSpPr>
        <p:grpSpPr>
          <a:xfrm>
            <a:off x="1395329" y="1843553"/>
            <a:ext cx="6353343" cy="1585447"/>
            <a:chOff x="611560" y="1771545"/>
            <a:chExt cx="6353343" cy="1585447"/>
          </a:xfrm>
        </p:grpSpPr>
        <p:sp>
          <p:nvSpPr>
            <p:cNvPr id="30" name="Pfeil: nach rechts 29">
              <a:extLst>
                <a:ext uri="{FF2B5EF4-FFF2-40B4-BE49-F238E27FC236}">
                  <a16:creationId xmlns:a16="http://schemas.microsoft.com/office/drawing/2014/main" id="{ED08B9BD-364F-49B3-9860-55F079B95F11}"/>
                </a:ext>
              </a:extLst>
            </p:cNvPr>
            <p:cNvSpPr/>
            <p:nvPr/>
          </p:nvSpPr>
          <p:spPr>
            <a:xfrm>
              <a:off x="1832911" y="2155690"/>
              <a:ext cx="764467" cy="406396"/>
            </a:xfrm>
            <a:prstGeom prst="rightArrow">
              <a:avLst/>
            </a:prstGeom>
            <a:pattFill prst="pct60">
              <a:fgClr>
                <a:schemeClr val="accent1"/>
              </a:fgClr>
              <a:bgClr>
                <a:srgbClr val="FFC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: nach rechts 30">
              <a:extLst>
                <a:ext uri="{FF2B5EF4-FFF2-40B4-BE49-F238E27FC236}">
                  <a16:creationId xmlns:a16="http://schemas.microsoft.com/office/drawing/2014/main" id="{067A0B2A-01B5-469F-9123-A1921282F8E2}"/>
                </a:ext>
              </a:extLst>
            </p:cNvPr>
            <p:cNvSpPr/>
            <p:nvPr/>
          </p:nvSpPr>
          <p:spPr>
            <a:xfrm>
              <a:off x="4279078" y="2202875"/>
              <a:ext cx="808459" cy="312027"/>
            </a:xfrm>
            <a:prstGeom prst="rightArrow">
              <a:avLst/>
            </a:prstGeom>
            <a:pattFill prst="pct20">
              <a:fgClr>
                <a:schemeClr val="accent1"/>
              </a:fgClr>
              <a:bgClr>
                <a:srgbClr val="FFC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2ABD2EB1-713F-47CB-B5BE-75BC8E53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520935" y="1968751"/>
              <a:ext cx="443968" cy="807877"/>
            </a:xfrm>
            <a:prstGeom prst="rect">
              <a:avLst/>
            </a:prstGeom>
          </p:spPr>
        </p:pic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990A3981-DEA7-4580-9AA8-9C9EFA973D7C}"/>
                </a:ext>
              </a:extLst>
            </p:cNvPr>
            <p:cNvGrpSpPr/>
            <p:nvPr/>
          </p:nvGrpSpPr>
          <p:grpSpPr>
            <a:xfrm>
              <a:off x="2891355" y="1949342"/>
              <a:ext cx="1126630" cy="819092"/>
              <a:chOff x="1878524" y="1676400"/>
              <a:chExt cx="1126630" cy="819092"/>
            </a:xfrm>
          </p:grpSpPr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3E4806D7-0404-45A9-813A-13E51E113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32293" y="1522631"/>
                <a:ext cx="819092" cy="1126630"/>
              </a:xfrm>
              <a:prstGeom prst="rect">
                <a:avLst/>
              </a:prstGeom>
            </p:spPr>
          </p:pic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5F057AC7-F08B-4C4F-9602-381F0B3190AB}"/>
                  </a:ext>
                </a:extLst>
              </p:cNvPr>
              <p:cNvSpPr txBox="1"/>
              <p:nvPr/>
            </p:nvSpPr>
            <p:spPr>
              <a:xfrm>
                <a:off x="2211651" y="1902361"/>
                <a:ext cx="576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SCX</a:t>
                </a:r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777CCA89-76B7-4358-A865-861E385DC6F3}"/>
                </a:ext>
              </a:extLst>
            </p:cNvPr>
            <p:cNvGrpSpPr/>
            <p:nvPr/>
          </p:nvGrpSpPr>
          <p:grpSpPr>
            <a:xfrm>
              <a:off x="5296517" y="2029007"/>
              <a:ext cx="899697" cy="659763"/>
              <a:chOff x="4283686" y="1756065"/>
              <a:chExt cx="899697" cy="659763"/>
            </a:xfrm>
          </p:grpSpPr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F86917C2-D433-4BCA-BEFA-6FED8401B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397539" y="1642212"/>
                <a:ext cx="659763" cy="887469"/>
              </a:xfrm>
              <a:prstGeom prst="rect">
                <a:avLst/>
              </a:prstGeom>
            </p:spPr>
          </p:pic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6ACDD286-19B3-4997-B74A-D6EAF973BB8D}"/>
                  </a:ext>
                </a:extLst>
              </p:cNvPr>
              <p:cNvSpPr txBox="1"/>
              <p:nvPr/>
            </p:nvSpPr>
            <p:spPr>
              <a:xfrm>
                <a:off x="4463303" y="1930470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SAX</a:t>
                </a: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51027B8-39A9-4FC0-A5C9-329EDBBB74F2}"/>
                </a:ext>
              </a:extLst>
            </p:cNvPr>
            <p:cNvSpPr txBox="1"/>
            <p:nvPr/>
          </p:nvSpPr>
          <p:spPr>
            <a:xfrm>
              <a:off x="611560" y="2035723"/>
              <a:ext cx="1017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Target</a:t>
              </a:r>
            </a:p>
            <a:p>
              <a:r>
                <a:rPr lang="de-DE" dirty="0" err="1"/>
                <a:t>solution</a:t>
              </a:r>
              <a:endParaRPr lang="de-DE" dirty="0"/>
            </a:p>
          </p:txBody>
        </p:sp>
        <p:sp>
          <p:nvSpPr>
            <p:cNvPr id="55" name="Pfeil: nach unten gekrümmt 54">
              <a:extLst>
                <a:ext uri="{FF2B5EF4-FFF2-40B4-BE49-F238E27FC236}">
                  <a16:creationId xmlns:a16="http://schemas.microsoft.com/office/drawing/2014/main" id="{0C24008F-1DE7-479C-8EBB-6125BEFD3B7F}"/>
                </a:ext>
              </a:extLst>
            </p:cNvPr>
            <p:cNvSpPr/>
            <p:nvPr/>
          </p:nvSpPr>
          <p:spPr>
            <a:xfrm>
              <a:off x="3016198" y="2514969"/>
              <a:ext cx="1054077" cy="452430"/>
            </a:xfrm>
            <a:prstGeom prst="curved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861A3AD6-3598-4F51-9C3A-2089A57D2252}"/>
                </a:ext>
              </a:extLst>
            </p:cNvPr>
            <p:cNvSpPr txBox="1"/>
            <p:nvPr/>
          </p:nvSpPr>
          <p:spPr>
            <a:xfrm>
              <a:off x="2272463" y="2994397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Aceton/</a:t>
              </a:r>
              <a:r>
                <a:rPr lang="de-DE" sz="1600" dirty="0" err="1"/>
                <a:t>HBr</a:t>
              </a:r>
              <a:r>
                <a:rPr lang="de-DE" sz="1600" dirty="0"/>
                <a:t> 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2A8587FA-E25B-409E-92DB-E67396C5EDD2}"/>
                </a:ext>
              </a:extLst>
            </p:cNvPr>
            <p:cNvSpPr txBox="1"/>
            <p:nvPr/>
          </p:nvSpPr>
          <p:spPr>
            <a:xfrm>
              <a:off x="3636602" y="3018438"/>
              <a:ext cx="1084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Zn</a:t>
              </a:r>
              <a:r>
                <a:rPr lang="de-DE" sz="1600" baseline="30000" dirty="0"/>
                <a:t>2+</a:t>
              </a: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E3357009-CB94-4086-B304-D6FAFD1B5B0E}"/>
                </a:ext>
              </a:extLst>
            </p:cNvPr>
            <p:cNvSpPr/>
            <p:nvPr/>
          </p:nvSpPr>
          <p:spPr>
            <a:xfrm>
              <a:off x="6620690" y="2213515"/>
              <a:ext cx="244457" cy="4524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1FCCD6D8-2B10-4B50-B846-70D9AAD3AD93}"/>
                </a:ext>
              </a:extLst>
            </p:cNvPr>
            <p:cNvSpPr txBox="1"/>
            <p:nvPr/>
          </p:nvSpPr>
          <p:spPr>
            <a:xfrm>
              <a:off x="1342675" y="1771545"/>
              <a:ext cx="1818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aseline="30000" dirty="0"/>
                <a:t>68</a:t>
              </a:r>
              <a:r>
                <a:rPr lang="de-DE" sz="1600" dirty="0"/>
                <a:t>Ga/</a:t>
              </a:r>
              <a:r>
                <a:rPr lang="de-DE" sz="1600" baseline="30000" dirty="0"/>
                <a:t>68</a:t>
              </a:r>
              <a:r>
                <a:rPr lang="de-DE" sz="1600" dirty="0"/>
                <a:t>Zn in HNO</a:t>
              </a:r>
              <a:r>
                <a:rPr lang="de-DE" sz="1600" baseline="-25000" dirty="0"/>
                <a:t>3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5AA4E79C-22FA-43AC-BC70-9CBFA092D931}"/>
                </a:ext>
              </a:extLst>
            </p:cNvPr>
            <p:cNvSpPr/>
            <p:nvPr/>
          </p:nvSpPr>
          <p:spPr>
            <a:xfrm>
              <a:off x="3994951" y="1833371"/>
              <a:ext cx="1375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[</a:t>
              </a:r>
              <a:r>
                <a:rPr lang="de-DE" baseline="30000" dirty="0">
                  <a:latin typeface="Calibri" panose="020F0502020204030204" pitchFamily="34" charset="0"/>
                  <a:ea typeface="Calibri" panose="020F0502020204030204" pitchFamily="34" charset="0"/>
                </a:rPr>
                <a:t>68</a:t>
              </a:r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Ga]Ga</a:t>
              </a:r>
              <a:r>
                <a:rPr lang="de-DE" baseline="-25000" dirty="0"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Cl</a:t>
              </a:r>
              <a:r>
                <a:rPr lang="de-DE" baseline="-25000" dirty="0">
                  <a:latin typeface="Calibri" panose="020F0502020204030204" pitchFamily="34" charset="0"/>
                  <a:ea typeface="Calibri" panose="020F0502020204030204" pitchFamily="34" charset="0"/>
                </a:rPr>
                <a:t>7</a:t>
              </a:r>
              <a:r>
                <a:rPr lang="de-DE" baseline="30000" dirty="0"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de-DE" dirty="0"/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7232B115-013D-46DA-A366-D29174475C21}"/>
              </a:ext>
            </a:extLst>
          </p:cNvPr>
          <p:cNvSpPr txBox="1"/>
          <p:nvPr/>
        </p:nvSpPr>
        <p:spPr>
          <a:xfrm>
            <a:off x="7717549" y="2258076"/>
            <a:ext cx="131894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aseline="30000" dirty="0"/>
              <a:t> </a:t>
            </a:r>
            <a:r>
              <a:rPr lang="de-DE" sz="1600" b="1" baseline="30000" dirty="0">
                <a:solidFill>
                  <a:schemeClr val="accent6">
                    <a:lumMod val="75000"/>
                  </a:schemeClr>
                </a:solidFill>
              </a:rPr>
              <a:t>0.1 </a:t>
            </a:r>
            <a:r>
              <a:rPr lang="de-DE" sz="1600" b="1" baseline="30000" dirty="0" err="1">
                <a:solidFill>
                  <a:schemeClr val="accent6">
                    <a:lumMod val="75000"/>
                  </a:schemeClr>
                </a:solidFill>
              </a:rPr>
              <a:t>mol</a:t>
            </a:r>
            <a:r>
              <a:rPr lang="de-DE" sz="1600" b="1" baseline="30000" dirty="0">
                <a:solidFill>
                  <a:schemeClr val="accent6">
                    <a:lumMod val="75000"/>
                  </a:schemeClr>
                </a:solidFill>
              </a:rPr>
              <a:t>/l HCL </a:t>
            </a:r>
            <a:r>
              <a:rPr lang="de-DE" sz="1600" baseline="30000" dirty="0"/>
              <a:t>68</a:t>
            </a:r>
            <a:r>
              <a:rPr lang="de-DE" sz="1600" dirty="0"/>
              <a:t>[Ga]GaCl</a:t>
            </a:r>
            <a:r>
              <a:rPr lang="de-DE" sz="1600" baseline="-25000" dirty="0"/>
              <a:t>3</a:t>
            </a:r>
          </a:p>
        </p:txBody>
      </p:sp>
      <p:sp>
        <p:nvSpPr>
          <p:cNvPr id="29" name="Titel 8">
            <a:extLst>
              <a:ext uri="{FF2B5EF4-FFF2-40B4-BE49-F238E27FC236}">
                <a16:creationId xmlns:a16="http://schemas.microsoft.com/office/drawing/2014/main" id="{97B98324-CE3D-47BF-88F5-8A9EE18BEBB9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828092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9932271-6141-4BAD-AAC2-0F1F888EF04B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DF70EB-5014-405A-A3D7-0C4163275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117" y="3651892"/>
            <a:ext cx="3980199" cy="23923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CF838B-5874-40C5-AC22-C3C755D2C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07" y="3656177"/>
            <a:ext cx="4017808" cy="24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6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 txBox="1">
            <a:spLocks/>
          </p:cNvSpPr>
          <p:nvPr/>
        </p:nvSpPr>
        <p:spPr>
          <a:xfrm>
            <a:off x="1763688" y="0"/>
            <a:ext cx="727280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4E67592-33A8-4684-8A66-0FDE3FB52A93}"/>
              </a:ext>
            </a:extLst>
          </p:cNvPr>
          <p:cNvSpPr/>
          <p:nvPr/>
        </p:nvSpPr>
        <p:spPr>
          <a:xfrm>
            <a:off x="153044" y="389600"/>
            <a:ext cx="794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Optimization of the purification process</a:t>
            </a:r>
          </a:p>
          <a:p>
            <a:pPr marL="457200" indent="-457200">
              <a:buAutoNum type="arabicPeriod" startAt="2"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B10DB04-5511-4F47-8D05-464E181BBDC9}"/>
              </a:ext>
            </a:extLst>
          </p:cNvPr>
          <p:cNvSpPr/>
          <p:nvPr/>
        </p:nvSpPr>
        <p:spPr>
          <a:xfrm>
            <a:off x="153044" y="2953268"/>
            <a:ext cx="3934667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Optimizing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Step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SCX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Chromafix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® PS-H+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SAX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Chromafix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® HR-XA</a:t>
            </a:r>
          </a:p>
          <a:p>
            <a:pPr>
              <a:spcAft>
                <a:spcPts val="1200"/>
              </a:spcAft>
            </a:pP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Optimizing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Step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dditional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washing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SAX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8M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HCl</a:t>
            </a:r>
            <a:endParaRPr lang="de-DE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26D005-D30C-4329-AEAE-2ACACEE3D3FC}"/>
              </a:ext>
            </a:extLst>
          </p:cNvPr>
          <p:cNvSpPr txBox="1"/>
          <p:nvPr/>
        </p:nvSpPr>
        <p:spPr>
          <a:xfrm>
            <a:off x="1763688" y="5521419"/>
            <a:ext cx="692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002060"/>
                </a:solidFill>
              </a:rPr>
              <a:t>Zinc content after purification 	&lt; 0.1 µg/ml Zinc</a:t>
            </a:r>
          </a:p>
          <a:p>
            <a:endParaRPr lang="de-DE" sz="2400" b="1" i="1" dirty="0">
              <a:solidFill>
                <a:srgbClr val="002060"/>
              </a:solidFill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74168C5-F21F-48DF-B85B-A2E137341528}"/>
              </a:ext>
            </a:extLst>
          </p:cNvPr>
          <p:cNvGrpSpPr/>
          <p:nvPr/>
        </p:nvGrpSpPr>
        <p:grpSpPr>
          <a:xfrm>
            <a:off x="467544" y="1019108"/>
            <a:ext cx="6613116" cy="1774915"/>
            <a:chOff x="467544" y="1019108"/>
            <a:chExt cx="6613116" cy="1774915"/>
          </a:xfrm>
        </p:grpSpPr>
        <p:sp>
          <p:nvSpPr>
            <p:cNvPr id="31" name="Pfeil: nach rechts 30">
              <a:extLst>
                <a:ext uri="{FF2B5EF4-FFF2-40B4-BE49-F238E27FC236}">
                  <a16:creationId xmlns:a16="http://schemas.microsoft.com/office/drawing/2014/main" id="{335CE2F8-6F99-4741-8CBE-6DDE94600068}"/>
                </a:ext>
              </a:extLst>
            </p:cNvPr>
            <p:cNvSpPr/>
            <p:nvPr/>
          </p:nvSpPr>
          <p:spPr>
            <a:xfrm>
              <a:off x="1702885" y="1345941"/>
              <a:ext cx="773224" cy="435641"/>
            </a:xfrm>
            <a:prstGeom prst="rightArrow">
              <a:avLst/>
            </a:prstGeom>
            <a:pattFill prst="pct60">
              <a:fgClr>
                <a:schemeClr val="accent1"/>
              </a:fgClr>
              <a:bgClr>
                <a:srgbClr val="FFC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: nach rechts 31">
              <a:extLst>
                <a:ext uri="{FF2B5EF4-FFF2-40B4-BE49-F238E27FC236}">
                  <a16:creationId xmlns:a16="http://schemas.microsoft.com/office/drawing/2014/main" id="{E2560A2D-D44D-4DF4-965F-2B1A0F214ABA}"/>
                </a:ext>
              </a:extLst>
            </p:cNvPr>
            <p:cNvSpPr/>
            <p:nvPr/>
          </p:nvSpPr>
          <p:spPr>
            <a:xfrm>
              <a:off x="4177071" y="1396521"/>
              <a:ext cx="817719" cy="334481"/>
            </a:xfrm>
            <a:prstGeom prst="rightArrow">
              <a:avLst/>
            </a:prstGeom>
            <a:pattFill prst="pct20">
              <a:fgClr>
                <a:schemeClr val="accent1"/>
              </a:fgClr>
              <a:bgClr>
                <a:srgbClr val="FFC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9BD3DAE-E292-4A37-84B1-070756814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444607" y="1164230"/>
              <a:ext cx="449053" cy="866013"/>
            </a:xfrm>
            <a:prstGeom prst="rect">
              <a:avLst/>
            </a:prstGeom>
          </p:spPr>
        </p:pic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5A325B08-8573-43C6-A883-59E55D0A0BFB}"/>
                </a:ext>
              </a:extLst>
            </p:cNvPr>
            <p:cNvGrpSpPr/>
            <p:nvPr/>
          </p:nvGrpSpPr>
          <p:grpSpPr>
            <a:xfrm>
              <a:off x="2773453" y="1124744"/>
              <a:ext cx="1139535" cy="878035"/>
              <a:chOff x="1878524" y="1676400"/>
              <a:chExt cx="1126630" cy="819092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ED216F53-894D-4D38-A045-770A5AA7D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32293" y="1522631"/>
                <a:ext cx="819092" cy="1126630"/>
              </a:xfrm>
              <a:prstGeom prst="rect">
                <a:avLst/>
              </a:prstGeom>
            </p:spPr>
          </p:pic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1C68C744-951F-4D57-8E44-A787165E9366}"/>
                  </a:ext>
                </a:extLst>
              </p:cNvPr>
              <p:cNvSpPr txBox="1"/>
              <p:nvPr/>
            </p:nvSpPr>
            <p:spPr>
              <a:xfrm>
                <a:off x="2211651" y="1902361"/>
                <a:ext cx="576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SCX</a:t>
                </a:r>
              </a:p>
            </p:txBody>
          </p: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D727D1B7-75A6-4B1D-9590-D0B87FB248BF}"/>
                </a:ext>
              </a:extLst>
            </p:cNvPr>
            <p:cNvGrpSpPr/>
            <p:nvPr/>
          </p:nvGrpSpPr>
          <p:grpSpPr>
            <a:xfrm>
              <a:off x="5206164" y="1210141"/>
              <a:ext cx="910002" cy="707240"/>
              <a:chOff x="4283686" y="1756065"/>
              <a:chExt cx="899697" cy="659763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B37212ED-94A7-48CC-A1D0-4D4FA3D69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397539" y="1642212"/>
                <a:ext cx="659763" cy="887469"/>
              </a:xfrm>
              <a:prstGeom prst="rect">
                <a:avLst/>
              </a:prstGeom>
            </p:spPr>
          </p:pic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2AD52BED-8EBB-43FA-9947-F6C2C0E2DC46}"/>
                  </a:ext>
                </a:extLst>
              </p:cNvPr>
              <p:cNvSpPr txBox="1"/>
              <p:nvPr/>
            </p:nvSpPr>
            <p:spPr>
              <a:xfrm>
                <a:off x="4463303" y="1930470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SAX</a:t>
                </a: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04F49D1B-7BBB-452E-84A6-C852AD424B6A}"/>
                </a:ext>
              </a:extLst>
            </p:cNvPr>
            <p:cNvSpPr txBox="1"/>
            <p:nvPr/>
          </p:nvSpPr>
          <p:spPr>
            <a:xfrm>
              <a:off x="467544" y="1217340"/>
              <a:ext cx="1028850" cy="692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Target</a:t>
              </a:r>
            </a:p>
            <a:p>
              <a:r>
                <a:rPr lang="de-DE" dirty="0" err="1"/>
                <a:t>solution</a:t>
              </a:r>
              <a:endParaRPr lang="de-DE" dirty="0"/>
            </a:p>
          </p:txBody>
        </p:sp>
        <p:sp>
          <p:nvSpPr>
            <p:cNvPr id="56" name="Pfeil: nach unten gekrümmt 55">
              <a:extLst>
                <a:ext uri="{FF2B5EF4-FFF2-40B4-BE49-F238E27FC236}">
                  <a16:creationId xmlns:a16="http://schemas.microsoft.com/office/drawing/2014/main" id="{3B442911-742A-4072-9EFF-F975053426A0}"/>
                </a:ext>
              </a:extLst>
            </p:cNvPr>
            <p:cNvSpPr/>
            <p:nvPr/>
          </p:nvSpPr>
          <p:spPr>
            <a:xfrm>
              <a:off x="2958207" y="1803711"/>
              <a:ext cx="938199" cy="443454"/>
            </a:xfrm>
            <a:prstGeom prst="curved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39FF97A8-8EF3-43D8-8AE0-35FFA751E275}"/>
                </a:ext>
              </a:extLst>
            </p:cNvPr>
            <p:cNvSpPr txBox="1"/>
            <p:nvPr/>
          </p:nvSpPr>
          <p:spPr>
            <a:xfrm>
              <a:off x="2147472" y="2263683"/>
              <a:ext cx="1238158" cy="362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Aceton/</a:t>
              </a:r>
              <a:r>
                <a:rPr lang="de-DE" sz="1600" dirty="0" err="1"/>
                <a:t>HBr</a:t>
              </a:r>
              <a:r>
                <a:rPr lang="de-DE" sz="1600" dirty="0"/>
                <a:t> 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423B42E3-A493-444E-AA9F-8A8FB2653BC5}"/>
                </a:ext>
              </a:extLst>
            </p:cNvPr>
            <p:cNvSpPr txBox="1"/>
            <p:nvPr/>
          </p:nvSpPr>
          <p:spPr>
            <a:xfrm>
              <a:off x="3527236" y="2289454"/>
              <a:ext cx="1097255" cy="362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Zn</a:t>
              </a:r>
              <a:r>
                <a:rPr lang="de-DE" sz="1600" baseline="30000" dirty="0"/>
                <a:t>2+</a:t>
              </a: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9A9B3EE4-DD75-419E-A596-B0BACF80FDA9}"/>
                </a:ext>
              </a:extLst>
            </p:cNvPr>
            <p:cNvSpPr/>
            <p:nvPr/>
          </p:nvSpPr>
          <p:spPr>
            <a:xfrm>
              <a:off x="6545504" y="1443554"/>
              <a:ext cx="247257" cy="4849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0FEDB6F3-0E99-4D27-B61C-BCFAA8EF5C41}"/>
                </a:ext>
              </a:extLst>
            </p:cNvPr>
            <p:cNvSpPr/>
            <p:nvPr/>
          </p:nvSpPr>
          <p:spPr>
            <a:xfrm>
              <a:off x="3889690" y="1019108"/>
              <a:ext cx="1375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[</a:t>
              </a:r>
              <a:r>
                <a:rPr lang="de-DE" baseline="30000" dirty="0">
                  <a:latin typeface="Calibri" panose="020F0502020204030204" pitchFamily="34" charset="0"/>
                  <a:ea typeface="Calibri" panose="020F0502020204030204" pitchFamily="34" charset="0"/>
                </a:rPr>
                <a:t>68</a:t>
              </a:r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Ga]Ga</a:t>
              </a:r>
              <a:r>
                <a:rPr lang="de-DE" baseline="-25000" dirty="0"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</a:rPr>
                <a:t>Cl</a:t>
              </a:r>
              <a:r>
                <a:rPr lang="de-DE" baseline="-25000" dirty="0">
                  <a:latin typeface="Calibri" panose="020F0502020204030204" pitchFamily="34" charset="0"/>
                  <a:ea typeface="Calibri" panose="020F0502020204030204" pitchFamily="34" charset="0"/>
                </a:rPr>
                <a:t>7</a:t>
              </a:r>
              <a:r>
                <a:rPr lang="de-DE" baseline="30000" dirty="0"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de-DE" dirty="0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72D0F0A2-AAFC-47F0-97CA-AA5CAD2477F6}"/>
                </a:ext>
              </a:extLst>
            </p:cNvPr>
            <p:cNvSpPr txBox="1"/>
            <p:nvPr/>
          </p:nvSpPr>
          <p:spPr>
            <a:xfrm>
              <a:off x="4484244" y="2424691"/>
              <a:ext cx="259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Wasching</a:t>
              </a:r>
              <a:r>
                <a:rPr lang="de-DE" dirty="0"/>
                <a:t> </a:t>
              </a:r>
              <a:r>
                <a:rPr lang="de-DE" dirty="0" err="1"/>
                <a:t>with</a:t>
              </a:r>
              <a:r>
                <a:rPr lang="de-DE" dirty="0"/>
                <a:t> 8M HCl</a:t>
              </a:r>
            </a:p>
          </p:txBody>
        </p:sp>
      </p:grpSp>
      <p:sp>
        <p:nvSpPr>
          <p:cNvPr id="66" name="Pfeil: nach unten gekrümmt 65">
            <a:extLst>
              <a:ext uri="{FF2B5EF4-FFF2-40B4-BE49-F238E27FC236}">
                <a16:creationId xmlns:a16="http://schemas.microsoft.com/office/drawing/2014/main" id="{99726F13-FD1F-461F-8B80-E1DDD799F908}"/>
              </a:ext>
            </a:extLst>
          </p:cNvPr>
          <p:cNvSpPr/>
          <p:nvPr/>
        </p:nvSpPr>
        <p:spPr>
          <a:xfrm>
            <a:off x="5234153" y="1858206"/>
            <a:ext cx="970542" cy="49129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812BCDD-35D6-454C-AB40-3018DEB41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71"/>
              </p:ext>
            </p:extLst>
          </p:nvPr>
        </p:nvGraphicFramePr>
        <p:xfrm>
          <a:off x="4501148" y="3125583"/>
          <a:ext cx="4337468" cy="1920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01700">
                  <a:extLst>
                    <a:ext uri="{9D8B030D-6E8A-4147-A177-3AD203B41FA5}">
                      <a16:colId xmlns:a16="http://schemas.microsoft.com/office/drawing/2014/main" val="2925256202"/>
                    </a:ext>
                  </a:extLst>
                </a:gridCol>
                <a:gridCol w="2235768">
                  <a:extLst>
                    <a:ext uri="{9D8B030D-6E8A-4147-A177-3AD203B41FA5}">
                      <a16:colId xmlns:a16="http://schemas.microsoft.com/office/drawing/2014/main" val="3385225817"/>
                    </a:ext>
                  </a:extLst>
                </a:gridCol>
              </a:tblGrid>
              <a:tr h="3509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Zinc</a:t>
                      </a:r>
                      <a:r>
                        <a:rPr lang="de-DE" sz="1600" dirty="0"/>
                        <a:t> Content</a:t>
                      </a:r>
                    </a:p>
                    <a:p>
                      <a:pPr algn="ctr"/>
                      <a:r>
                        <a:rPr lang="de-DE" sz="1600" dirty="0"/>
                        <a:t>[</a:t>
                      </a:r>
                      <a:r>
                        <a:rPr lang="de-DE" sz="1600" baseline="30000" dirty="0"/>
                        <a:t>68</a:t>
                      </a:r>
                      <a:r>
                        <a:rPr lang="de-DE" sz="1600" dirty="0"/>
                        <a:t>Ga]GaCl</a:t>
                      </a:r>
                      <a:r>
                        <a:rPr lang="de-DE" sz="1600" baseline="-25000" dirty="0"/>
                        <a:t>3</a:t>
                      </a:r>
                      <a:r>
                        <a:rPr lang="de-DE" sz="1600" dirty="0"/>
                        <a:t> </a:t>
                      </a:r>
                    </a:p>
                    <a:p>
                      <a:pPr algn="ctr"/>
                      <a:r>
                        <a:rPr lang="de-DE" sz="1600" dirty="0"/>
                        <a:t>[µg/ml]</a:t>
                      </a:r>
                      <a:endParaRPr lang="de-DE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05479"/>
                  </a:ext>
                </a:extLst>
              </a:tr>
              <a:tr h="350977">
                <a:tc>
                  <a:txBody>
                    <a:bodyPr/>
                    <a:lstStyle/>
                    <a:p>
                      <a:r>
                        <a:rPr lang="de-DE" dirty="0"/>
                        <a:t>Original 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 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596503"/>
                  </a:ext>
                </a:extLst>
              </a:tr>
              <a:tr h="350977">
                <a:tc>
                  <a:txBody>
                    <a:bodyPr/>
                    <a:lstStyle/>
                    <a:p>
                      <a:r>
                        <a:rPr lang="de-DE" dirty="0"/>
                        <a:t>Cartridge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10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 err="1"/>
                        <a:t>Washing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step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SAX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C00000"/>
                          </a:solidFill>
                        </a:rPr>
                        <a:t>&lt; 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34020"/>
                  </a:ext>
                </a:extLst>
              </a:tr>
            </a:tbl>
          </a:graphicData>
        </a:graphic>
      </p:graphicFrame>
      <p:sp>
        <p:nvSpPr>
          <p:cNvPr id="27" name="Textfeld 26">
            <a:extLst>
              <a:ext uri="{FF2B5EF4-FFF2-40B4-BE49-F238E27FC236}">
                <a16:creationId xmlns:a16="http://schemas.microsoft.com/office/drawing/2014/main" id="{45A28D7C-FF12-4F2D-B037-84960B6474DE}"/>
              </a:ext>
            </a:extLst>
          </p:cNvPr>
          <p:cNvSpPr txBox="1"/>
          <p:nvPr/>
        </p:nvSpPr>
        <p:spPr>
          <a:xfrm>
            <a:off x="6994557" y="1589999"/>
            <a:ext cx="1318947" cy="66684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baseline="30000" dirty="0"/>
              <a:t> </a:t>
            </a:r>
          </a:p>
          <a:p>
            <a:r>
              <a:rPr lang="de-DE" sz="1600" b="1" baseline="30000" dirty="0">
                <a:solidFill>
                  <a:schemeClr val="accent6">
                    <a:lumMod val="75000"/>
                  </a:schemeClr>
                </a:solidFill>
              </a:rPr>
              <a:t>0.3 </a:t>
            </a:r>
            <a:r>
              <a:rPr lang="de-DE" sz="1600" b="1" baseline="30000" dirty="0" err="1">
                <a:solidFill>
                  <a:schemeClr val="accent6">
                    <a:lumMod val="75000"/>
                  </a:schemeClr>
                </a:solidFill>
              </a:rPr>
              <a:t>mol</a:t>
            </a:r>
            <a:r>
              <a:rPr lang="de-DE" sz="1600" b="1" baseline="30000" dirty="0">
                <a:solidFill>
                  <a:schemeClr val="accent6">
                    <a:lumMod val="75000"/>
                  </a:schemeClr>
                </a:solidFill>
              </a:rPr>
              <a:t>/l HCL </a:t>
            </a:r>
            <a:r>
              <a:rPr lang="de-DE" sz="1600" baseline="30000" dirty="0"/>
              <a:t>68</a:t>
            </a:r>
            <a:r>
              <a:rPr lang="de-DE" sz="1600" dirty="0"/>
              <a:t>[Ga]GaCl</a:t>
            </a:r>
            <a:r>
              <a:rPr lang="de-DE" sz="1600" baseline="-25000" dirty="0"/>
              <a:t>3</a:t>
            </a:r>
          </a:p>
        </p:txBody>
      </p:sp>
      <p:sp>
        <p:nvSpPr>
          <p:cNvPr id="29" name="Titel 8">
            <a:extLst>
              <a:ext uri="{FF2B5EF4-FFF2-40B4-BE49-F238E27FC236}">
                <a16:creationId xmlns:a16="http://schemas.microsoft.com/office/drawing/2014/main" id="{45463958-7E62-479B-9C47-E00D15DF5AD5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828092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4EA6540-833E-4334-9B37-19EE198C9B22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8753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 txBox="1">
            <a:spLocks/>
          </p:cNvSpPr>
          <p:nvPr/>
        </p:nvSpPr>
        <p:spPr>
          <a:xfrm>
            <a:off x="1763688" y="0"/>
            <a:ext cx="727280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AC81D8E-7407-4BA6-810C-82F5A161D143}"/>
              </a:ext>
            </a:extLst>
          </p:cNvPr>
          <p:cNvSpPr/>
          <p:nvPr/>
        </p:nvSpPr>
        <p:spPr>
          <a:xfrm>
            <a:off x="1517332" y="1107112"/>
            <a:ext cx="6148380" cy="646331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dirty="0" err="1"/>
              <a:t>Labeling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:		</a:t>
            </a:r>
            <a:r>
              <a:rPr lang="de-DE" dirty="0" err="1"/>
              <a:t>Elysia</a:t>
            </a:r>
            <a:r>
              <a:rPr lang="de-DE" dirty="0"/>
              <a:t> </a:t>
            </a:r>
            <a:r>
              <a:rPr lang="de-DE" dirty="0" err="1"/>
              <a:t>Raytest</a:t>
            </a:r>
            <a:r>
              <a:rPr lang="de-DE" dirty="0"/>
              <a:t>®</a:t>
            </a:r>
          </a:p>
          <a:p>
            <a:r>
              <a:rPr lang="de-DE" dirty="0"/>
              <a:t>Chemicals:		ABX			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3CE16E-B0FF-4541-A0C5-593158151235}"/>
              </a:ext>
            </a:extLst>
          </p:cNvPr>
          <p:cNvSpPr/>
          <p:nvPr/>
        </p:nvSpPr>
        <p:spPr>
          <a:xfrm>
            <a:off x="142167" y="435084"/>
            <a:ext cx="8253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solidFill>
                  <a:srgbClr val="002060"/>
                </a:solidFill>
              </a:rPr>
              <a:t>68</a:t>
            </a:r>
            <a:r>
              <a:rPr lang="en-US" sz="2400" b="1" dirty="0">
                <a:solidFill>
                  <a:srgbClr val="002060"/>
                </a:solidFill>
              </a:rPr>
              <a:t>Ga-Peptide Labeling 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33B03E-3CCE-4CD7-8AED-4A4DBBBA12F9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13" name="Titel 8">
            <a:extLst>
              <a:ext uri="{FF2B5EF4-FFF2-40B4-BE49-F238E27FC236}">
                <a16:creationId xmlns:a16="http://schemas.microsoft.com/office/drawing/2014/main" id="{FA682720-02CD-430C-935B-69AAC2C0C568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828092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51CB477-A6B7-4A3A-A87D-B0D6FE1B6679}"/>
              </a:ext>
            </a:extLst>
          </p:cNvPr>
          <p:cNvGrpSpPr/>
          <p:nvPr/>
        </p:nvGrpSpPr>
        <p:grpSpPr>
          <a:xfrm>
            <a:off x="1259632" y="1844824"/>
            <a:ext cx="6406080" cy="1872208"/>
            <a:chOff x="1259632" y="2269096"/>
            <a:chExt cx="6148380" cy="1430466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62C7A82-76D2-498B-A5D5-B29FDD376C49}"/>
                </a:ext>
              </a:extLst>
            </p:cNvPr>
            <p:cNvGrpSpPr/>
            <p:nvPr/>
          </p:nvGrpSpPr>
          <p:grpSpPr>
            <a:xfrm>
              <a:off x="1584234" y="2620778"/>
              <a:ext cx="525115" cy="537597"/>
              <a:chOff x="5757690" y="4140568"/>
              <a:chExt cx="485603" cy="866013"/>
            </a:xfrm>
          </p:grpSpPr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084315F7-DAC8-4D23-ABF9-56B7111E1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7690" y="4140568"/>
                <a:ext cx="485603" cy="866013"/>
              </a:xfrm>
              <a:prstGeom prst="rect">
                <a:avLst/>
              </a:prstGeom>
            </p:spPr>
          </p:pic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1C0711B8-F9D3-4687-948B-9A6C008E4A58}"/>
                  </a:ext>
                </a:extLst>
              </p:cNvPr>
              <p:cNvSpPr/>
              <p:nvPr/>
            </p:nvSpPr>
            <p:spPr>
              <a:xfrm>
                <a:off x="5868144" y="4359894"/>
                <a:ext cx="255605" cy="50926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43551EBF-14BB-481A-8C49-4DF408148C21}"/>
                </a:ext>
              </a:extLst>
            </p:cNvPr>
            <p:cNvGrpSpPr/>
            <p:nvPr/>
          </p:nvGrpSpPr>
          <p:grpSpPr>
            <a:xfrm>
              <a:off x="3805800" y="2427048"/>
              <a:ext cx="1076224" cy="1272514"/>
              <a:chOff x="4528138" y="872225"/>
              <a:chExt cx="1590045" cy="2352296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C33D9553-60E1-4593-B7CD-B1AAD2062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9077" y="1133995"/>
                <a:ext cx="1246996" cy="1374240"/>
              </a:xfrm>
              <a:prstGeom prst="rect">
                <a:avLst/>
              </a:prstGeom>
            </p:spPr>
          </p:pic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65AE6102-3E66-4C8F-8168-8184C3168424}"/>
                  </a:ext>
                </a:extLst>
              </p:cNvPr>
              <p:cNvSpPr txBox="1"/>
              <p:nvPr/>
            </p:nvSpPr>
            <p:spPr>
              <a:xfrm>
                <a:off x="4627185" y="2391455"/>
                <a:ext cx="1212636" cy="299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rgbClr val="FF0000"/>
                    </a:solidFill>
                  </a:rPr>
                  <a:t>80-95</a:t>
                </a:r>
                <a:r>
                  <a:rPr lang="de-DE" sz="1400" b="1" baseline="30000" dirty="0">
                    <a:solidFill>
                      <a:srgbClr val="FF0000"/>
                    </a:solidFill>
                  </a:rPr>
                  <a:t>0</a:t>
                </a:r>
                <a:r>
                  <a:rPr lang="de-DE" sz="1400" b="1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88B77B8E-42EE-4CAD-BDFE-CCD15984C2BB}"/>
                  </a:ext>
                </a:extLst>
              </p:cNvPr>
              <p:cNvGrpSpPr/>
              <p:nvPr/>
            </p:nvGrpSpPr>
            <p:grpSpPr>
              <a:xfrm>
                <a:off x="4965180" y="1592929"/>
                <a:ext cx="410359" cy="126494"/>
                <a:chOff x="2225408" y="2854098"/>
                <a:chExt cx="599762" cy="195447"/>
              </a:xfrm>
            </p:grpSpPr>
            <p:sp>
              <p:nvSpPr>
                <p:cNvPr id="56" name="Richtungspfeil 13">
                  <a:extLst>
                    <a:ext uri="{FF2B5EF4-FFF2-40B4-BE49-F238E27FC236}">
                      <a16:creationId xmlns:a16="http://schemas.microsoft.com/office/drawing/2014/main" id="{61B8B452-195A-44D6-AB66-CF9485438693}"/>
                    </a:ext>
                  </a:extLst>
                </p:cNvPr>
                <p:cNvSpPr/>
                <p:nvPr/>
              </p:nvSpPr>
              <p:spPr>
                <a:xfrm rot="10800000">
                  <a:off x="2510237" y="2866849"/>
                  <a:ext cx="314933" cy="182696"/>
                </a:xfrm>
                <a:prstGeom prst="homePlat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57" name="Eingekerbter Richtungspfeil 14">
                  <a:extLst>
                    <a:ext uri="{FF2B5EF4-FFF2-40B4-BE49-F238E27FC236}">
                      <a16:creationId xmlns:a16="http://schemas.microsoft.com/office/drawing/2014/main" id="{8195E016-2B5F-4A7B-8F8D-D859FFCE7C88}"/>
                    </a:ext>
                  </a:extLst>
                </p:cNvPr>
                <p:cNvSpPr/>
                <p:nvPr/>
              </p:nvSpPr>
              <p:spPr>
                <a:xfrm rot="10800000">
                  <a:off x="2225408" y="2854098"/>
                  <a:ext cx="284828" cy="185862"/>
                </a:xfrm>
                <a:prstGeom prst="chevron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8BA6309C-5850-4231-A687-A9DAA0CF32B1}"/>
                  </a:ext>
                </a:extLst>
              </p:cNvPr>
              <p:cNvSpPr txBox="1"/>
              <p:nvPr/>
            </p:nvSpPr>
            <p:spPr>
              <a:xfrm>
                <a:off x="4572318" y="2925281"/>
                <a:ext cx="1545865" cy="299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/>
                  <a:t>5-10 Min.</a:t>
                </a:r>
              </a:p>
            </p:txBody>
          </p:sp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28E2844A-2757-4A23-BA27-604DDD622F56}"/>
                  </a:ext>
                </a:extLst>
              </p:cNvPr>
              <p:cNvSpPr txBox="1"/>
              <p:nvPr/>
            </p:nvSpPr>
            <p:spPr>
              <a:xfrm>
                <a:off x="4528138" y="1692484"/>
                <a:ext cx="240537" cy="299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de-DE" sz="1400" dirty="0"/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F911DC6C-DB0F-449A-A617-EEEFC72CC329}"/>
                  </a:ext>
                </a:extLst>
              </p:cNvPr>
              <p:cNvSpPr txBox="1"/>
              <p:nvPr/>
            </p:nvSpPr>
            <p:spPr>
              <a:xfrm>
                <a:off x="5635689" y="1634805"/>
                <a:ext cx="281870" cy="299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de-DE" sz="1400" dirty="0"/>
              </a:p>
            </p:txBody>
          </p: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FA681704-CB02-465A-9EE4-B60C75934774}"/>
                  </a:ext>
                </a:extLst>
              </p:cNvPr>
              <p:cNvSpPr txBox="1"/>
              <p:nvPr/>
            </p:nvSpPr>
            <p:spPr>
              <a:xfrm>
                <a:off x="5003460" y="872225"/>
                <a:ext cx="485864" cy="299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de-DE" sz="140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09FDD5F-661D-4F01-8F42-1A618288FD1C}"/>
                </a:ext>
              </a:extLst>
            </p:cNvPr>
            <p:cNvGrpSpPr/>
            <p:nvPr/>
          </p:nvGrpSpPr>
          <p:grpSpPr>
            <a:xfrm>
              <a:off x="6515523" y="2692122"/>
              <a:ext cx="347981" cy="522127"/>
              <a:chOff x="8246918" y="1492119"/>
              <a:chExt cx="449053" cy="866013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A78F57B8-79D7-4066-A874-3D85EEC22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8246918" y="1492119"/>
                <a:ext cx="449053" cy="866013"/>
              </a:xfrm>
              <a:prstGeom prst="rect">
                <a:avLst/>
              </a:prstGeom>
            </p:spPr>
          </p:pic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6BD22FC5-B316-47A5-969E-543AFACC4322}"/>
                  </a:ext>
                </a:extLst>
              </p:cNvPr>
              <p:cNvSpPr/>
              <p:nvPr/>
            </p:nvSpPr>
            <p:spPr>
              <a:xfrm flipH="1">
                <a:off x="8354767" y="1818114"/>
                <a:ext cx="297911" cy="46232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</p:grpSp>
        <p:sp>
          <p:nvSpPr>
            <p:cNvPr id="23" name="Pfeil: nach rechts 22">
              <a:extLst>
                <a:ext uri="{FF2B5EF4-FFF2-40B4-BE49-F238E27FC236}">
                  <a16:creationId xmlns:a16="http://schemas.microsoft.com/office/drawing/2014/main" id="{68D54E69-B3CD-4AB4-9A50-CA516853D65F}"/>
                </a:ext>
              </a:extLst>
            </p:cNvPr>
            <p:cNvSpPr/>
            <p:nvPr/>
          </p:nvSpPr>
          <p:spPr>
            <a:xfrm>
              <a:off x="2344046" y="2970975"/>
              <a:ext cx="243693" cy="86604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65E630E1-DDF1-47DD-9092-5E498ECB6255}"/>
                </a:ext>
              </a:extLst>
            </p:cNvPr>
            <p:cNvGrpSpPr/>
            <p:nvPr/>
          </p:nvGrpSpPr>
          <p:grpSpPr>
            <a:xfrm>
              <a:off x="1259632" y="2757047"/>
              <a:ext cx="1239769" cy="905469"/>
              <a:chOff x="370138" y="1702799"/>
              <a:chExt cx="1831672" cy="1673799"/>
            </a:xfrm>
          </p:grpSpPr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617EA798-2C54-48DB-8E9F-9EC15FBD0CF5}"/>
                  </a:ext>
                </a:extLst>
              </p:cNvPr>
              <p:cNvSpPr txBox="1"/>
              <p:nvPr/>
            </p:nvSpPr>
            <p:spPr>
              <a:xfrm>
                <a:off x="370138" y="2542154"/>
                <a:ext cx="1831672" cy="834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baseline="30000" dirty="0"/>
                  <a:t> </a:t>
                </a:r>
                <a:r>
                  <a:rPr lang="de-DE" sz="1400" b="1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10 ml 0.3 </a:t>
                </a:r>
                <a:r>
                  <a:rPr lang="de-DE" sz="1400" b="1" baseline="30000" dirty="0" err="1">
                    <a:solidFill>
                      <a:schemeClr val="accent6">
                        <a:lumMod val="75000"/>
                      </a:schemeClr>
                    </a:solidFill>
                  </a:rPr>
                  <a:t>mol</a:t>
                </a:r>
                <a:r>
                  <a:rPr lang="de-DE" sz="1400" b="1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/l HCl </a:t>
                </a:r>
              </a:p>
              <a:p>
                <a:r>
                  <a:rPr lang="de-DE" sz="1400" b="1" dirty="0"/>
                  <a:t>[</a:t>
                </a:r>
                <a:r>
                  <a:rPr lang="de-DE" sz="1400" b="1" baseline="30000" dirty="0"/>
                  <a:t>68</a:t>
                </a:r>
                <a:r>
                  <a:rPr lang="de-DE" sz="1400" b="1" dirty="0"/>
                  <a:t>Ga]GaCl</a:t>
                </a:r>
                <a:r>
                  <a:rPr lang="de-DE" sz="1400" b="1" baseline="-25000" dirty="0"/>
                  <a:t>3</a:t>
                </a:r>
              </a:p>
            </p:txBody>
          </p: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0364B77F-4198-413D-AACC-8728B18F5D5D}"/>
                  </a:ext>
                </a:extLst>
              </p:cNvPr>
              <p:cNvGrpSpPr/>
              <p:nvPr/>
            </p:nvGrpSpPr>
            <p:grpSpPr>
              <a:xfrm>
                <a:off x="944175" y="1702799"/>
                <a:ext cx="594241" cy="485750"/>
                <a:chOff x="254431" y="1308322"/>
                <a:chExt cx="594241" cy="485750"/>
              </a:xfrm>
            </p:grpSpPr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B48CF1BD-2058-4543-A584-AD66AF9FC411}"/>
                    </a:ext>
                  </a:extLst>
                </p:cNvPr>
                <p:cNvSpPr/>
                <p:nvPr/>
              </p:nvSpPr>
              <p:spPr>
                <a:xfrm>
                  <a:off x="254431" y="1343350"/>
                  <a:ext cx="594241" cy="450722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pic>
              <p:nvPicPr>
                <p:cNvPr id="46" name="Grafik 45">
                  <a:extLst>
                    <a:ext uri="{FF2B5EF4-FFF2-40B4-BE49-F238E27FC236}">
                      <a16:creationId xmlns:a16="http://schemas.microsoft.com/office/drawing/2014/main" id="{5A941893-9CE7-44F0-B481-51880495F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827" y="1308322"/>
                  <a:ext cx="394187" cy="39341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ED1D0C4-5F4D-400B-8FB4-CB11CA124B5F}"/>
                </a:ext>
              </a:extLst>
            </p:cNvPr>
            <p:cNvGrpSpPr/>
            <p:nvPr/>
          </p:nvGrpSpPr>
          <p:grpSpPr>
            <a:xfrm>
              <a:off x="5146450" y="2745257"/>
              <a:ext cx="875230" cy="743897"/>
              <a:chOff x="6734688" y="1323069"/>
              <a:chExt cx="1293091" cy="1375126"/>
            </a:xfrm>
          </p:grpSpPr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4907BEF8-7B9C-429F-8FB9-B2AE3D274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4688" y="1323069"/>
                <a:ext cx="1293091" cy="830424"/>
              </a:xfrm>
              <a:prstGeom prst="rect">
                <a:avLst/>
              </a:prstGeom>
            </p:spPr>
          </p:pic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606B5047-9E86-4BFE-9545-5212AA1EBC90}"/>
                  </a:ext>
                </a:extLst>
              </p:cNvPr>
              <p:cNvSpPr txBox="1"/>
              <p:nvPr/>
            </p:nvSpPr>
            <p:spPr>
              <a:xfrm>
                <a:off x="7115864" y="2059537"/>
                <a:ext cx="856480" cy="63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/>
                  <a:t>C18</a:t>
                </a:r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F93A2165-2BCD-4B90-8C23-A0651880F893}"/>
                </a:ext>
              </a:extLst>
            </p:cNvPr>
            <p:cNvGrpSpPr/>
            <p:nvPr/>
          </p:nvGrpSpPr>
          <p:grpSpPr>
            <a:xfrm>
              <a:off x="2700533" y="2744703"/>
              <a:ext cx="752186" cy="501231"/>
              <a:chOff x="1596318" y="1364756"/>
              <a:chExt cx="1111302" cy="926547"/>
            </a:xfrm>
          </p:grpSpPr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855AC58C-413C-49A3-9D07-2E69B45D7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1373" y="1364756"/>
                <a:ext cx="1071418" cy="923731"/>
              </a:xfrm>
              <a:prstGeom prst="rect">
                <a:avLst/>
              </a:prstGeom>
            </p:spPr>
          </p:pic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7AB15044-E1EB-48C1-9E33-4BE533479674}"/>
                  </a:ext>
                </a:extLst>
              </p:cNvPr>
              <p:cNvSpPr txBox="1"/>
              <p:nvPr/>
            </p:nvSpPr>
            <p:spPr>
              <a:xfrm>
                <a:off x="1596318" y="1992063"/>
                <a:ext cx="1111302" cy="2992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/>
                  <a:t>SCX</a:t>
                </a:r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A3D69A99-A031-412A-BFE1-44488567E9C9}"/>
                </a:ext>
              </a:extLst>
            </p:cNvPr>
            <p:cNvGrpSpPr/>
            <p:nvPr/>
          </p:nvGrpSpPr>
          <p:grpSpPr>
            <a:xfrm>
              <a:off x="6361692" y="2902951"/>
              <a:ext cx="1046320" cy="489904"/>
              <a:chOff x="1804130" y="1979503"/>
              <a:chExt cx="1862483" cy="1191849"/>
            </a:xfrm>
          </p:grpSpPr>
          <p:sp>
            <p:nvSpPr>
              <p:cNvPr id="33" name="Richtungspfeil 13">
                <a:extLst>
                  <a:ext uri="{FF2B5EF4-FFF2-40B4-BE49-F238E27FC236}">
                    <a16:creationId xmlns:a16="http://schemas.microsoft.com/office/drawing/2014/main" id="{9466C612-7D22-4B24-B3A8-32D5514CDB8A}"/>
                  </a:ext>
                </a:extLst>
              </p:cNvPr>
              <p:cNvSpPr/>
              <p:nvPr/>
            </p:nvSpPr>
            <p:spPr>
              <a:xfrm rot="10800000">
                <a:off x="2198121" y="2096852"/>
                <a:ext cx="432048" cy="216024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4" name="Eingekerbter Richtungspfeil 14">
                <a:extLst>
                  <a:ext uri="{FF2B5EF4-FFF2-40B4-BE49-F238E27FC236}">
                    <a16:creationId xmlns:a16="http://schemas.microsoft.com/office/drawing/2014/main" id="{8967DA0A-DE7F-4D09-A462-D252A04CB757}"/>
                  </a:ext>
                </a:extLst>
              </p:cNvPr>
              <p:cNvSpPr/>
              <p:nvPr/>
            </p:nvSpPr>
            <p:spPr>
              <a:xfrm rot="10800000">
                <a:off x="1887085" y="2089066"/>
                <a:ext cx="346475" cy="231596"/>
              </a:xfrm>
              <a:prstGeom prst="chevron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4B0A6151-AE60-4BB4-A9E3-1E1766A1F195}"/>
                  </a:ext>
                </a:extLst>
              </p:cNvPr>
              <p:cNvSpPr/>
              <p:nvPr/>
            </p:nvSpPr>
            <p:spPr>
              <a:xfrm>
                <a:off x="2801815" y="1979503"/>
                <a:ext cx="594241" cy="45072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01A694D3-0F93-4E06-88E9-EF80977DB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073" y="1994950"/>
                <a:ext cx="394187" cy="393417"/>
              </a:xfrm>
              <a:prstGeom prst="rect">
                <a:avLst/>
              </a:prstGeom>
            </p:spPr>
          </p:pic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2D174E3-7AE9-4E01-9701-A359122A3FFB}"/>
                  </a:ext>
                </a:extLst>
              </p:cNvPr>
              <p:cNvSpPr txBox="1"/>
              <p:nvPr/>
            </p:nvSpPr>
            <p:spPr>
              <a:xfrm>
                <a:off x="1804130" y="2777530"/>
                <a:ext cx="1862483" cy="393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baseline="30000" dirty="0">
                    <a:solidFill>
                      <a:srgbClr val="FF0000"/>
                    </a:solidFill>
                  </a:rPr>
                  <a:t>68</a:t>
                </a:r>
                <a:r>
                  <a:rPr lang="de-DE" sz="1400" b="1" dirty="0">
                    <a:solidFill>
                      <a:srgbClr val="FF0000"/>
                    </a:solidFill>
                  </a:rPr>
                  <a:t>Ga-Tracer</a:t>
                </a:r>
              </a:p>
            </p:txBody>
          </p: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887D9C76-CF3C-48BE-BC3F-425488E66CD8}"/>
                  </a:ext>
                </a:extLst>
              </p:cNvPr>
              <p:cNvCxnSpPr>
                <a:cxnSpLocks/>
                <a:stCxn id="33" idx="1"/>
                <a:endCxn id="35" idx="2"/>
              </p:cNvCxnSpPr>
              <p:nvPr/>
            </p:nvCxnSpPr>
            <p:spPr>
              <a:xfrm>
                <a:off x="2630169" y="2204864"/>
                <a:ext cx="171646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Pfeil: nach rechts 29">
              <a:extLst>
                <a:ext uri="{FF2B5EF4-FFF2-40B4-BE49-F238E27FC236}">
                  <a16:creationId xmlns:a16="http://schemas.microsoft.com/office/drawing/2014/main" id="{BA2C48F5-68C6-4FB1-A280-30689065D8F7}"/>
                </a:ext>
              </a:extLst>
            </p:cNvPr>
            <p:cNvSpPr/>
            <p:nvPr/>
          </p:nvSpPr>
          <p:spPr>
            <a:xfrm>
              <a:off x="3570353" y="2970975"/>
              <a:ext cx="243693" cy="86604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/>
            </a:p>
          </p:txBody>
        </p:sp>
        <p:sp>
          <p:nvSpPr>
            <p:cNvPr id="31" name="Pfeil: nach rechts 30">
              <a:extLst>
                <a:ext uri="{FF2B5EF4-FFF2-40B4-BE49-F238E27FC236}">
                  <a16:creationId xmlns:a16="http://schemas.microsoft.com/office/drawing/2014/main" id="{1C89636A-C5A6-45BC-BF27-0A93125EA7BC}"/>
                </a:ext>
              </a:extLst>
            </p:cNvPr>
            <p:cNvSpPr/>
            <p:nvPr/>
          </p:nvSpPr>
          <p:spPr>
            <a:xfrm>
              <a:off x="4745313" y="2970975"/>
              <a:ext cx="243693" cy="86604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/>
            </a:p>
          </p:txBody>
        </p:sp>
        <p:sp>
          <p:nvSpPr>
            <p:cNvPr id="32" name="Pfeil: nach rechts 31">
              <a:extLst>
                <a:ext uri="{FF2B5EF4-FFF2-40B4-BE49-F238E27FC236}">
                  <a16:creationId xmlns:a16="http://schemas.microsoft.com/office/drawing/2014/main" id="{5E47A42E-CDF1-4A12-8103-B76A0579AECF}"/>
                </a:ext>
              </a:extLst>
            </p:cNvPr>
            <p:cNvSpPr/>
            <p:nvPr/>
          </p:nvSpPr>
          <p:spPr>
            <a:xfrm>
              <a:off x="6089972" y="2970975"/>
              <a:ext cx="243693" cy="86604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2151AF5-0D16-49E2-B276-3635A1198D7D}"/>
                </a:ext>
              </a:extLst>
            </p:cNvPr>
            <p:cNvSpPr txBox="1"/>
            <p:nvPr/>
          </p:nvSpPr>
          <p:spPr>
            <a:xfrm>
              <a:off x="3598116" y="2269096"/>
              <a:ext cx="1634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00B050"/>
                  </a:solidFill>
                </a:rPr>
                <a:t>NH</a:t>
              </a:r>
              <a:r>
                <a:rPr lang="de-DE" sz="1400" b="1" baseline="-25000" dirty="0">
                  <a:solidFill>
                    <a:srgbClr val="00B050"/>
                  </a:solidFill>
                </a:rPr>
                <a:t>4</a:t>
              </a:r>
              <a:r>
                <a:rPr lang="de-DE" sz="1400" b="1" dirty="0">
                  <a:solidFill>
                    <a:srgbClr val="00B050"/>
                  </a:solidFill>
                </a:rPr>
                <a:t>OAc -Buffer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E8DF8A02-6506-4FC9-A2D4-EDF85B5DF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528" y="3933056"/>
            <a:ext cx="3913971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0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 txBox="1">
            <a:spLocks/>
          </p:cNvSpPr>
          <p:nvPr/>
        </p:nvSpPr>
        <p:spPr>
          <a:xfrm>
            <a:off x="1763688" y="0"/>
            <a:ext cx="727280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33CE16E-B0FF-4541-A0C5-593158151235}"/>
              </a:ext>
            </a:extLst>
          </p:cNvPr>
          <p:cNvSpPr/>
          <p:nvPr/>
        </p:nvSpPr>
        <p:spPr>
          <a:xfrm>
            <a:off x="151121" y="374692"/>
            <a:ext cx="8253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Fine </a:t>
            </a:r>
            <a:r>
              <a:rPr lang="de-DE" sz="2400" b="1" dirty="0" err="1">
                <a:solidFill>
                  <a:srgbClr val="002060"/>
                </a:solidFill>
              </a:rPr>
              <a:t>tuning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en-US" sz="2400" b="1" baseline="30000" dirty="0">
                <a:solidFill>
                  <a:srgbClr val="002060"/>
                </a:solidFill>
              </a:rPr>
              <a:t>68</a:t>
            </a:r>
            <a:r>
              <a:rPr lang="en-US" sz="2400" b="1" dirty="0">
                <a:solidFill>
                  <a:srgbClr val="002060"/>
                </a:solidFill>
              </a:rPr>
              <a:t>Ga-Peptide labeling process </a:t>
            </a:r>
            <a:endParaRPr lang="de-DE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7CEB709-6C35-4F11-B9D2-A5F5A3018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50731"/>
              </p:ext>
            </p:extLst>
          </p:nvPr>
        </p:nvGraphicFramePr>
        <p:xfrm>
          <a:off x="568597" y="2541057"/>
          <a:ext cx="7665050" cy="16101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34900">
                  <a:extLst>
                    <a:ext uri="{9D8B030D-6E8A-4147-A177-3AD203B41FA5}">
                      <a16:colId xmlns:a16="http://schemas.microsoft.com/office/drawing/2014/main" val="2770132331"/>
                    </a:ext>
                  </a:extLst>
                </a:gridCol>
                <a:gridCol w="2228698">
                  <a:extLst>
                    <a:ext uri="{9D8B030D-6E8A-4147-A177-3AD203B41FA5}">
                      <a16:colId xmlns:a16="http://schemas.microsoft.com/office/drawing/2014/main" val="1475546369"/>
                    </a:ext>
                  </a:extLst>
                </a:gridCol>
                <a:gridCol w="2701452">
                  <a:extLst>
                    <a:ext uri="{9D8B030D-6E8A-4147-A177-3AD203B41FA5}">
                      <a16:colId xmlns:a16="http://schemas.microsoft.com/office/drawing/2014/main" val="2524399560"/>
                    </a:ext>
                  </a:extLst>
                </a:gridCol>
              </a:tblGrid>
              <a:tr h="269716">
                <a:tc>
                  <a:txBody>
                    <a:bodyPr/>
                    <a:lstStyle/>
                    <a:p>
                      <a:r>
                        <a:rPr lang="de-DE" sz="1400" dirty="0"/>
                        <a:t>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[</a:t>
                      </a:r>
                      <a:r>
                        <a:rPr lang="de-DE" sz="1400" b="1" baseline="30000" dirty="0"/>
                        <a:t>68</a:t>
                      </a:r>
                      <a:r>
                        <a:rPr lang="de-DE" sz="1400" b="1" dirty="0"/>
                        <a:t>Ga]Ga-PSMA-11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[</a:t>
                      </a:r>
                      <a:r>
                        <a:rPr lang="en-US" sz="1400" b="1" baseline="30000" dirty="0"/>
                        <a:t>68</a:t>
                      </a:r>
                      <a:r>
                        <a:rPr lang="en-US" sz="1400" b="1" dirty="0"/>
                        <a:t>Ga]Ga-DOTA-TOC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97929"/>
                  </a:ext>
                </a:extLst>
              </a:tr>
              <a:tr h="324956">
                <a:tc>
                  <a:txBody>
                    <a:bodyPr/>
                    <a:lstStyle/>
                    <a:p>
                      <a:r>
                        <a:rPr lang="de-DE" sz="1400" dirty="0" err="1"/>
                        <a:t>Washing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step</a:t>
                      </a:r>
                      <a:r>
                        <a:rPr lang="de-DE" sz="1400" dirty="0"/>
                        <a:t>: SCX </a:t>
                      </a:r>
                      <a:r>
                        <a:rPr lang="de-DE" sz="1400" dirty="0" err="1"/>
                        <a:t>with</a:t>
                      </a:r>
                      <a:r>
                        <a:rPr lang="de-DE" sz="1400" dirty="0"/>
                        <a:t> H</a:t>
                      </a:r>
                      <a:r>
                        <a:rPr lang="de-DE" sz="1400" baseline="-25000" dirty="0"/>
                        <a:t>2</a:t>
                      </a:r>
                      <a:r>
                        <a:rPr lang="de-DE" sz="1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50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57143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de-DE" sz="1400" dirty="0"/>
                        <a:t>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dirty="0"/>
                        <a:t>3.1 </a:t>
                      </a:r>
                      <a:r>
                        <a:rPr lang="de-DE" sz="1400" b="0" dirty="0" err="1"/>
                        <a:t>mL</a:t>
                      </a:r>
                      <a:r>
                        <a:rPr lang="de-DE" sz="1400" b="0" dirty="0"/>
                        <a:t> Acetate </a:t>
                      </a:r>
                      <a:r>
                        <a:rPr lang="de-DE" sz="1400" b="0" dirty="0" err="1"/>
                        <a:t>buffer</a:t>
                      </a:r>
                      <a:r>
                        <a:rPr lang="de-DE" sz="1400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3.0 ml HEPES buffer </a:t>
                      </a:r>
                      <a:endParaRPr lang="de-DE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95123"/>
                  </a:ext>
                </a:extLst>
              </a:tr>
              <a:tr h="287296">
                <a:tc>
                  <a:txBody>
                    <a:bodyPr/>
                    <a:lstStyle/>
                    <a:p>
                      <a:r>
                        <a:rPr lang="de-DE" sz="1400" dirty="0" err="1"/>
                        <a:t>Masking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Fe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traces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900 </a:t>
                      </a:r>
                      <a:r>
                        <a:rPr lang="de-DE" sz="1400" dirty="0" err="1"/>
                        <a:t>ng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Ascorbic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acid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450 </a:t>
                      </a:r>
                      <a:r>
                        <a:rPr lang="de-DE" sz="1400" dirty="0" err="1"/>
                        <a:t>ng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Ascorbic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acid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49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/>
                        <a:t>Washing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step</a:t>
                      </a:r>
                      <a:r>
                        <a:rPr lang="de-DE" sz="1400" dirty="0"/>
                        <a:t>: C18 </a:t>
                      </a:r>
                      <a:r>
                        <a:rPr lang="de-DE" sz="1400" dirty="0" err="1"/>
                        <a:t>with</a:t>
                      </a:r>
                      <a:r>
                        <a:rPr lang="de-DE" sz="1400" dirty="0"/>
                        <a:t> H</a:t>
                      </a:r>
                      <a:r>
                        <a:rPr lang="de-DE" sz="1400" baseline="-25000" dirty="0"/>
                        <a:t>2</a:t>
                      </a:r>
                      <a:r>
                        <a:rPr lang="de-DE" sz="1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Not </a:t>
                      </a:r>
                      <a:r>
                        <a:rPr lang="de-DE" sz="1400" dirty="0" err="1"/>
                        <a:t>needed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82216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6233B03E-3CCE-4CD7-8AED-4A4DBBBA12F9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</a:p>
        </p:txBody>
      </p:sp>
      <p:sp>
        <p:nvSpPr>
          <p:cNvPr id="13" name="Titel 8">
            <a:extLst>
              <a:ext uri="{FF2B5EF4-FFF2-40B4-BE49-F238E27FC236}">
                <a16:creationId xmlns:a16="http://schemas.microsoft.com/office/drawing/2014/main" id="{FA682720-02CD-430C-935B-69AAC2C0C568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828092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10D2D2-F097-4AE6-AE50-8095A60F53C2}"/>
              </a:ext>
            </a:extLst>
          </p:cNvPr>
          <p:cNvGrpSpPr/>
          <p:nvPr/>
        </p:nvGrpSpPr>
        <p:grpSpPr>
          <a:xfrm>
            <a:off x="1187624" y="827943"/>
            <a:ext cx="7350111" cy="1893289"/>
            <a:chOff x="37114" y="2869124"/>
            <a:chExt cx="10473136" cy="3537416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62C7A82-76D2-498B-A5D5-B29FDD376C49}"/>
                </a:ext>
              </a:extLst>
            </p:cNvPr>
            <p:cNvGrpSpPr/>
            <p:nvPr/>
          </p:nvGrpSpPr>
          <p:grpSpPr>
            <a:xfrm>
              <a:off x="516690" y="3504849"/>
              <a:ext cx="775820" cy="993770"/>
              <a:chOff x="5757690" y="4140568"/>
              <a:chExt cx="485603" cy="866013"/>
            </a:xfrm>
          </p:grpSpPr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084315F7-DAC8-4D23-ABF9-56B7111E1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7690" y="4140568"/>
                <a:ext cx="485603" cy="866013"/>
              </a:xfrm>
              <a:prstGeom prst="rect">
                <a:avLst/>
              </a:prstGeom>
            </p:spPr>
          </p:pic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1C0711B8-F9D3-4687-948B-9A6C008E4A58}"/>
                  </a:ext>
                </a:extLst>
              </p:cNvPr>
              <p:cNvSpPr/>
              <p:nvPr/>
            </p:nvSpPr>
            <p:spPr>
              <a:xfrm>
                <a:off x="5868144" y="4359894"/>
                <a:ext cx="255605" cy="50926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1C7B3247-F5D8-4E61-8F24-B9202DC98F54}"/>
                </a:ext>
              </a:extLst>
            </p:cNvPr>
            <p:cNvGrpSpPr/>
            <p:nvPr/>
          </p:nvGrpSpPr>
          <p:grpSpPr>
            <a:xfrm>
              <a:off x="37114" y="3146730"/>
              <a:ext cx="9083801" cy="2503132"/>
              <a:chOff x="-113597" y="1498839"/>
              <a:chExt cx="9083801" cy="2503132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43551EBF-14BB-481A-8C49-4DF408148C21}"/>
                  </a:ext>
                </a:extLst>
              </p:cNvPr>
              <p:cNvGrpSpPr/>
              <p:nvPr/>
            </p:nvGrpSpPr>
            <p:grpSpPr>
              <a:xfrm>
                <a:off x="3648188" y="1498839"/>
                <a:ext cx="1590045" cy="2352296"/>
                <a:chOff x="4528138" y="872225"/>
                <a:chExt cx="1590045" cy="2352296"/>
              </a:xfrm>
            </p:grpSpPr>
            <p:pic>
              <p:nvPicPr>
                <p:cNvPr id="49" name="Grafik 48">
                  <a:extLst>
                    <a:ext uri="{FF2B5EF4-FFF2-40B4-BE49-F238E27FC236}">
                      <a16:creationId xmlns:a16="http://schemas.microsoft.com/office/drawing/2014/main" id="{C33D9553-60E1-4593-B7CD-B1AAD2062D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89077" y="1133995"/>
                  <a:ext cx="1246996" cy="1374240"/>
                </a:xfrm>
                <a:prstGeom prst="rect">
                  <a:avLst/>
                </a:prstGeom>
              </p:spPr>
            </p:pic>
            <p:sp>
              <p:nvSpPr>
                <p:cNvPr id="50" name="Textfeld 49">
                  <a:extLst>
                    <a:ext uri="{FF2B5EF4-FFF2-40B4-BE49-F238E27FC236}">
                      <a16:creationId xmlns:a16="http://schemas.microsoft.com/office/drawing/2014/main" id="{65AE6102-3E66-4C8F-8168-8184C3168424}"/>
                    </a:ext>
                  </a:extLst>
                </p:cNvPr>
                <p:cNvSpPr txBox="1"/>
                <p:nvPr/>
              </p:nvSpPr>
              <p:spPr>
                <a:xfrm>
                  <a:off x="4627185" y="2391455"/>
                  <a:ext cx="1212636" cy="299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>
                      <a:solidFill>
                        <a:srgbClr val="FF0000"/>
                      </a:solidFill>
                    </a:rPr>
                    <a:t>80-95</a:t>
                  </a:r>
                  <a:r>
                    <a:rPr lang="de-DE" sz="1400" b="1" baseline="30000" dirty="0">
                      <a:solidFill>
                        <a:srgbClr val="FF0000"/>
                      </a:solidFill>
                    </a:rPr>
                    <a:t>0</a:t>
                  </a:r>
                  <a:r>
                    <a:rPr lang="de-DE" sz="1400" b="1" dirty="0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grpSp>
              <p:nvGrpSpPr>
                <p:cNvPr id="51" name="Gruppieren 50">
                  <a:extLst>
                    <a:ext uri="{FF2B5EF4-FFF2-40B4-BE49-F238E27FC236}">
                      <a16:creationId xmlns:a16="http://schemas.microsoft.com/office/drawing/2014/main" id="{88B77B8E-42EE-4CAD-BDFE-CCD15984C2BB}"/>
                    </a:ext>
                  </a:extLst>
                </p:cNvPr>
                <p:cNvGrpSpPr/>
                <p:nvPr/>
              </p:nvGrpSpPr>
              <p:grpSpPr>
                <a:xfrm>
                  <a:off x="4965180" y="1592929"/>
                  <a:ext cx="410359" cy="126494"/>
                  <a:chOff x="2225408" y="2854098"/>
                  <a:chExt cx="599762" cy="195447"/>
                </a:xfrm>
              </p:grpSpPr>
              <p:sp>
                <p:nvSpPr>
                  <p:cNvPr id="56" name="Richtungspfeil 13">
                    <a:extLst>
                      <a:ext uri="{FF2B5EF4-FFF2-40B4-BE49-F238E27FC236}">
                        <a16:creationId xmlns:a16="http://schemas.microsoft.com/office/drawing/2014/main" id="{61B8B452-195A-44D6-AB66-CF948543869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510237" y="2866849"/>
                    <a:ext cx="314933" cy="182696"/>
                  </a:xfrm>
                  <a:prstGeom prst="homePlat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sp>
                <p:nvSpPr>
                  <p:cNvPr id="57" name="Eingekerbter Richtungspfeil 14">
                    <a:extLst>
                      <a:ext uri="{FF2B5EF4-FFF2-40B4-BE49-F238E27FC236}">
                        <a16:creationId xmlns:a16="http://schemas.microsoft.com/office/drawing/2014/main" id="{8195E016-2B5F-4A7B-8F8D-D859FFCE7C8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225408" y="2854098"/>
                    <a:ext cx="284828" cy="185862"/>
                  </a:xfrm>
                  <a:prstGeom prst="chevron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2" name="Textfeld 51">
                  <a:extLst>
                    <a:ext uri="{FF2B5EF4-FFF2-40B4-BE49-F238E27FC236}">
                      <a16:creationId xmlns:a16="http://schemas.microsoft.com/office/drawing/2014/main" id="{8BA6309C-5850-4231-A687-A9DAA0CF32B1}"/>
                    </a:ext>
                  </a:extLst>
                </p:cNvPr>
                <p:cNvSpPr txBox="1"/>
                <p:nvPr/>
              </p:nvSpPr>
              <p:spPr>
                <a:xfrm>
                  <a:off x="4572318" y="2925281"/>
                  <a:ext cx="1545865" cy="299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/>
                    <a:t>5-10 Min.</a:t>
                  </a:r>
                </a:p>
              </p:txBody>
            </p:sp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28E2844A-2757-4A23-BA27-604DDD622F56}"/>
                    </a:ext>
                  </a:extLst>
                </p:cNvPr>
                <p:cNvSpPr txBox="1"/>
                <p:nvPr/>
              </p:nvSpPr>
              <p:spPr>
                <a:xfrm>
                  <a:off x="4528138" y="1692484"/>
                  <a:ext cx="240537" cy="299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e-DE" sz="1400" dirty="0"/>
                </a:p>
              </p:txBody>
            </p:sp>
            <p:sp>
              <p:nvSpPr>
                <p:cNvPr id="54" name="Textfeld 53">
                  <a:extLst>
                    <a:ext uri="{FF2B5EF4-FFF2-40B4-BE49-F238E27FC236}">
                      <a16:creationId xmlns:a16="http://schemas.microsoft.com/office/drawing/2014/main" id="{F911DC6C-DB0F-449A-A617-EEEFC72CC329}"/>
                    </a:ext>
                  </a:extLst>
                </p:cNvPr>
                <p:cNvSpPr txBox="1"/>
                <p:nvPr/>
              </p:nvSpPr>
              <p:spPr>
                <a:xfrm>
                  <a:off x="5635689" y="1634805"/>
                  <a:ext cx="281870" cy="299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e-DE" sz="1400" dirty="0"/>
                </a:p>
              </p:txBody>
            </p:sp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FA681704-CB02-465A-9EE4-B60C75934774}"/>
                    </a:ext>
                  </a:extLst>
                </p:cNvPr>
                <p:cNvSpPr txBox="1"/>
                <p:nvPr/>
              </p:nvSpPr>
              <p:spPr>
                <a:xfrm>
                  <a:off x="5003460" y="872225"/>
                  <a:ext cx="485864" cy="299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de-DE" sz="1400" dirty="0"/>
                </a:p>
              </p:txBody>
            </p:sp>
          </p:grp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9DE0E61C-B294-449E-83E0-0B9136439F5A}"/>
                  </a:ext>
                </a:extLst>
              </p:cNvPr>
              <p:cNvGrpSpPr/>
              <p:nvPr/>
            </p:nvGrpSpPr>
            <p:grpSpPr>
              <a:xfrm>
                <a:off x="-113597" y="1988840"/>
                <a:ext cx="9083801" cy="2013131"/>
                <a:chOff x="-113597" y="1988840"/>
                <a:chExt cx="9083801" cy="2013131"/>
              </a:xfrm>
            </p:grpSpPr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509FDD5F-661D-4F01-8F42-1A618288FD1C}"/>
                    </a:ext>
                  </a:extLst>
                </p:cNvPr>
                <p:cNvGrpSpPr/>
                <p:nvPr/>
              </p:nvGrpSpPr>
              <p:grpSpPr>
                <a:xfrm>
                  <a:off x="7651614" y="1988840"/>
                  <a:ext cx="514118" cy="965173"/>
                  <a:chOff x="8246918" y="1492119"/>
                  <a:chExt cx="449053" cy="866013"/>
                </a:xfrm>
              </p:grpSpPr>
              <p:pic>
                <p:nvPicPr>
                  <p:cNvPr id="47" name="Grafik 46">
                    <a:extLst>
                      <a:ext uri="{FF2B5EF4-FFF2-40B4-BE49-F238E27FC236}">
                        <a16:creationId xmlns:a16="http://schemas.microsoft.com/office/drawing/2014/main" id="{A78F57B8-79D7-4066-A874-3D85EEC22F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8246918" y="1492119"/>
                    <a:ext cx="449053" cy="866013"/>
                  </a:xfrm>
                  <a:prstGeom prst="rect">
                    <a:avLst/>
                  </a:prstGeom>
                </p:spPr>
              </p:pic>
              <p:sp>
                <p:nvSpPr>
                  <p:cNvPr id="48" name="Rechteck 47">
                    <a:extLst>
                      <a:ext uri="{FF2B5EF4-FFF2-40B4-BE49-F238E27FC236}">
                        <a16:creationId xmlns:a16="http://schemas.microsoft.com/office/drawing/2014/main" id="{6BD22FC5-B316-47A5-969E-543AFACC4322}"/>
                      </a:ext>
                    </a:extLst>
                  </p:cNvPr>
                  <p:cNvSpPr/>
                  <p:nvPr/>
                </p:nvSpPr>
                <p:spPr>
                  <a:xfrm flipH="1">
                    <a:off x="8354767" y="1818114"/>
                    <a:ext cx="297911" cy="462326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 dirty="0"/>
                  </a:p>
                </p:txBody>
              </p:sp>
            </p:grpSp>
            <p:sp>
              <p:nvSpPr>
                <p:cNvPr id="23" name="Pfeil: nach rechts 22">
                  <a:extLst>
                    <a:ext uri="{FF2B5EF4-FFF2-40B4-BE49-F238E27FC236}">
                      <a16:creationId xmlns:a16="http://schemas.microsoft.com/office/drawing/2014/main" id="{68D54E69-B3CD-4AB4-9A50-CA516853D65F}"/>
                    </a:ext>
                  </a:extLst>
                </p:cNvPr>
                <p:cNvSpPr/>
                <p:nvPr/>
              </p:nvSpPr>
              <p:spPr>
                <a:xfrm>
                  <a:off x="1488549" y="2504312"/>
                  <a:ext cx="360040" cy="160091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24" name="Pfeil: nach unten gekrümmt 23">
                  <a:extLst>
                    <a:ext uri="{FF2B5EF4-FFF2-40B4-BE49-F238E27FC236}">
                      <a16:creationId xmlns:a16="http://schemas.microsoft.com/office/drawing/2014/main" id="{59CA7947-230B-4758-A686-948667FDDB7A}"/>
                    </a:ext>
                  </a:extLst>
                </p:cNvPr>
                <p:cNvSpPr/>
                <p:nvPr/>
              </p:nvSpPr>
              <p:spPr>
                <a:xfrm>
                  <a:off x="1943764" y="3389812"/>
                  <a:ext cx="1111302" cy="461665"/>
                </a:xfrm>
                <a:prstGeom prst="curvedDownArrow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Pfeil: nach unten gekrümmt 24">
                  <a:extLst>
                    <a:ext uri="{FF2B5EF4-FFF2-40B4-BE49-F238E27FC236}">
                      <a16:creationId xmlns:a16="http://schemas.microsoft.com/office/drawing/2014/main" id="{FA081976-E2AC-4E56-9E15-F2FF072976DC}"/>
                    </a:ext>
                  </a:extLst>
                </p:cNvPr>
                <p:cNvSpPr/>
                <p:nvPr/>
              </p:nvSpPr>
              <p:spPr>
                <a:xfrm>
                  <a:off x="5765284" y="3476714"/>
                  <a:ext cx="1293091" cy="525257"/>
                </a:xfrm>
                <a:prstGeom prst="curvedDownArrow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6" name="Gruppieren 25">
                  <a:extLst>
                    <a:ext uri="{FF2B5EF4-FFF2-40B4-BE49-F238E27FC236}">
                      <a16:creationId xmlns:a16="http://schemas.microsoft.com/office/drawing/2014/main" id="{65E630E1-DDF1-47DD-9092-5E498ECB6255}"/>
                    </a:ext>
                  </a:extLst>
                </p:cNvPr>
                <p:cNvGrpSpPr/>
                <p:nvPr/>
              </p:nvGrpSpPr>
              <p:grpSpPr>
                <a:xfrm>
                  <a:off x="-113597" y="2108857"/>
                  <a:ext cx="1831672" cy="1682761"/>
                  <a:chOff x="370138" y="1702799"/>
                  <a:chExt cx="1831672" cy="1682761"/>
                </a:xfrm>
              </p:grpSpPr>
              <p:sp>
                <p:nvSpPr>
                  <p:cNvPr id="43" name="Textfeld 42">
                    <a:extLst>
                      <a:ext uri="{FF2B5EF4-FFF2-40B4-BE49-F238E27FC236}">
                        <a16:creationId xmlns:a16="http://schemas.microsoft.com/office/drawing/2014/main" id="{617EA798-2C54-48DB-8E9F-9EC15FBD0CF5}"/>
                      </a:ext>
                    </a:extLst>
                  </p:cNvPr>
                  <p:cNvSpPr txBox="1"/>
                  <p:nvPr/>
                </p:nvSpPr>
                <p:spPr>
                  <a:xfrm>
                    <a:off x="370138" y="2542155"/>
                    <a:ext cx="1831672" cy="8434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10 ml 0.3 </a:t>
                    </a:r>
                    <a:r>
                      <a:rPr lang="de-DE" sz="1400" b="1" baseline="30000" dirty="0" err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mol</a:t>
                    </a:r>
                    <a:r>
                      <a:rPr lang="de-DE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/l HCl </a:t>
                    </a:r>
                  </a:p>
                  <a:p>
                    <a:r>
                      <a:rPr lang="de-DE" sz="1400" b="1" dirty="0"/>
                      <a:t>[</a:t>
                    </a:r>
                    <a:r>
                      <a:rPr lang="de-DE" sz="1400" b="1" baseline="30000" dirty="0"/>
                      <a:t>68</a:t>
                    </a:r>
                    <a:r>
                      <a:rPr lang="de-DE" sz="1400" b="1" dirty="0"/>
                      <a:t>Ga]GaCl</a:t>
                    </a:r>
                    <a:r>
                      <a:rPr lang="de-DE" sz="1400" b="1" baseline="-25000" dirty="0"/>
                      <a:t>3</a:t>
                    </a:r>
                  </a:p>
                </p:txBody>
              </p:sp>
              <p:grpSp>
                <p:nvGrpSpPr>
                  <p:cNvPr id="44" name="Gruppieren 43">
                    <a:extLst>
                      <a:ext uri="{FF2B5EF4-FFF2-40B4-BE49-F238E27FC236}">
                        <a16:creationId xmlns:a16="http://schemas.microsoft.com/office/drawing/2014/main" id="{0364B77F-4198-413D-AACC-8728B18F5D5D}"/>
                      </a:ext>
                    </a:extLst>
                  </p:cNvPr>
                  <p:cNvGrpSpPr/>
                  <p:nvPr/>
                </p:nvGrpSpPr>
                <p:grpSpPr>
                  <a:xfrm>
                    <a:off x="944175" y="1702799"/>
                    <a:ext cx="594241" cy="485750"/>
                    <a:chOff x="254431" y="1308322"/>
                    <a:chExt cx="594241" cy="485750"/>
                  </a:xfrm>
                </p:grpSpPr>
                <p:sp>
                  <p:nvSpPr>
                    <p:cNvPr id="45" name="Ellipse 44">
                      <a:extLst>
                        <a:ext uri="{FF2B5EF4-FFF2-40B4-BE49-F238E27FC236}">
                          <a16:creationId xmlns:a16="http://schemas.microsoft.com/office/drawing/2014/main" id="{B48CF1BD-2058-4543-A584-AD66AF9FC4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431" y="1343350"/>
                      <a:ext cx="594241" cy="4507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/>
                    </a:p>
                  </p:txBody>
                </p:sp>
                <p:pic>
                  <p:nvPicPr>
                    <p:cNvPr id="46" name="Grafik 45">
                      <a:extLst>
                        <a:ext uri="{FF2B5EF4-FFF2-40B4-BE49-F238E27FC236}">
                          <a16:creationId xmlns:a16="http://schemas.microsoft.com/office/drawing/2014/main" id="{5A941893-9CE7-44F0-B481-51880495F28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55827" y="1308322"/>
                      <a:ext cx="394187" cy="39341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7" name="Gruppieren 26">
                  <a:extLst>
                    <a:ext uri="{FF2B5EF4-FFF2-40B4-BE49-F238E27FC236}">
                      <a16:creationId xmlns:a16="http://schemas.microsoft.com/office/drawing/2014/main" id="{9ED1D0C4-5F4D-400B-8FB4-CB11CA124B5F}"/>
                    </a:ext>
                  </a:extLst>
                </p:cNvPr>
                <p:cNvGrpSpPr/>
                <p:nvPr/>
              </p:nvGrpSpPr>
              <p:grpSpPr>
                <a:xfrm>
                  <a:off x="5628904" y="2087062"/>
                  <a:ext cx="1293091" cy="1375126"/>
                  <a:chOff x="6734688" y="1323069"/>
                  <a:chExt cx="1293091" cy="1375126"/>
                </a:xfrm>
              </p:grpSpPr>
              <p:pic>
                <p:nvPicPr>
                  <p:cNvPr id="41" name="Grafik 40">
                    <a:extLst>
                      <a:ext uri="{FF2B5EF4-FFF2-40B4-BE49-F238E27FC236}">
                        <a16:creationId xmlns:a16="http://schemas.microsoft.com/office/drawing/2014/main" id="{4907BEF8-7B9C-429F-8FB9-B2AE3D2747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734688" y="1323069"/>
                    <a:ext cx="1293091" cy="830424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feld 41">
                    <a:extLst>
                      <a:ext uri="{FF2B5EF4-FFF2-40B4-BE49-F238E27FC236}">
                        <a16:creationId xmlns:a16="http://schemas.microsoft.com/office/drawing/2014/main" id="{606B5047-9E86-4BFE-9545-5212AA1EBC90}"/>
                      </a:ext>
                    </a:extLst>
                  </p:cNvPr>
                  <p:cNvSpPr txBox="1"/>
                  <p:nvPr/>
                </p:nvSpPr>
                <p:spPr>
                  <a:xfrm>
                    <a:off x="7115864" y="2059537"/>
                    <a:ext cx="856480" cy="6386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b="1" dirty="0"/>
                      <a:t>C18</a:t>
                    </a:r>
                  </a:p>
                </p:txBody>
              </p:sp>
            </p:grpSp>
            <p:grpSp>
              <p:nvGrpSpPr>
                <p:cNvPr id="28" name="Gruppieren 27">
                  <a:extLst>
                    <a:ext uri="{FF2B5EF4-FFF2-40B4-BE49-F238E27FC236}">
                      <a16:creationId xmlns:a16="http://schemas.microsoft.com/office/drawing/2014/main" id="{F93A2165-2BCD-4B90-8C23-A0651880F893}"/>
                    </a:ext>
                  </a:extLst>
                </p:cNvPr>
                <p:cNvGrpSpPr/>
                <p:nvPr/>
              </p:nvGrpSpPr>
              <p:grpSpPr>
                <a:xfrm>
                  <a:off x="2015233" y="2086038"/>
                  <a:ext cx="1111302" cy="926547"/>
                  <a:chOff x="1596318" y="1364756"/>
                  <a:chExt cx="1111302" cy="926547"/>
                </a:xfrm>
              </p:grpSpPr>
              <p:pic>
                <p:nvPicPr>
                  <p:cNvPr id="39" name="Grafik 38">
                    <a:extLst>
                      <a:ext uri="{FF2B5EF4-FFF2-40B4-BE49-F238E27FC236}">
                        <a16:creationId xmlns:a16="http://schemas.microsoft.com/office/drawing/2014/main" id="{855AC58C-413C-49A3-9D07-2E69B45D77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01373" y="1364756"/>
                    <a:ext cx="1071418" cy="923731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feld 39">
                    <a:extLst>
                      <a:ext uri="{FF2B5EF4-FFF2-40B4-BE49-F238E27FC236}">
                        <a16:creationId xmlns:a16="http://schemas.microsoft.com/office/drawing/2014/main" id="{7AB15044-E1EB-48C1-9E33-4BE533479674}"/>
                      </a:ext>
                    </a:extLst>
                  </p:cNvPr>
                  <p:cNvSpPr txBox="1"/>
                  <p:nvPr/>
                </p:nvSpPr>
                <p:spPr>
                  <a:xfrm>
                    <a:off x="1596318" y="1992063"/>
                    <a:ext cx="1111302" cy="29924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b="1" dirty="0"/>
                      <a:t>SCX</a:t>
                    </a:r>
                  </a:p>
                </p:txBody>
              </p:sp>
            </p:grpSp>
            <p:grpSp>
              <p:nvGrpSpPr>
                <p:cNvPr id="29" name="Gruppieren 28">
                  <a:extLst>
                    <a:ext uri="{FF2B5EF4-FFF2-40B4-BE49-F238E27FC236}">
                      <a16:creationId xmlns:a16="http://schemas.microsoft.com/office/drawing/2014/main" id="{A3D69A99-A031-412A-BFE1-44488567E9C9}"/>
                    </a:ext>
                  </a:extLst>
                </p:cNvPr>
                <p:cNvGrpSpPr/>
                <p:nvPr/>
              </p:nvGrpSpPr>
              <p:grpSpPr>
                <a:xfrm>
                  <a:off x="7424339" y="2378566"/>
                  <a:ext cx="1545865" cy="905608"/>
                  <a:chOff x="1804130" y="1979503"/>
                  <a:chExt cx="1862483" cy="1191849"/>
                </a:xfrm>
              </p:grpSpPr>
              <p:sp>
                <p:nvSpPr>
                  <p:cNvPr id="33" name="Richtungspfeil 13">
                    <a:extLst>
                      <a:ext uri="{FF2B5EF4-FFF2-40B4-BE49-F238E27FC236}">
                        <a16:creationId xmlns:a16="http://schemas.microsoft.com/office/drawing/2014/main" id="{9466C612-7D22-4B24-B3A8-32D5514CDB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98121" y="2096852"/>
                    <a:ext cx="432048" cy="216024"/>
                  </a:xfrm>
                  <a:prstGeom prst="homePlat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sp>
                <p:nvSpPr>
                  <p:cNvPr id="34" name="Eingekerbter Richtungspfeil 14">
                    <a:extLst>
                      <a:ext uri="{FF2B5EF4-FFF2-40B4-BE49-F238E27FC236}">
                        <a16:creationId xmlns:a16="http://schemas.microsoft.com/office/drawing/2014/main" id="{8967DA0A-DE7F-4D09-A462-D252A04CB75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887085" y="2089066"/>
                    <a:ext cx="346475" cy="231596"/>
                  </a:xfrm>
                  <a:prstGeom prst="chevron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Ellipse 34">
                    <a:extLst>
                      <a:ext uri="{FF2B5EF4-FFF2-40B4-BE49-F238E27FC236}">
                        <a16:creationId xmlns:a16="http://schemas.microsoft.com/office/drawing/2014/main" id="{4B0A6151-AE60-4BB4-A9E3-1E1766A1F195}"/>
                      </a:ext>
                    </a:extLst>
                  </p:cNvPr>
                  <p:cNvSpPr/>
                  <p:nvPr/>
                </p:nvSpPr>
                <p:spPr>
                  <a:xfrm>
                    <a:off x="2801815" y="1979503"/>
                    <a:ext cx="594241" cy="450722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pic>
                <p:nvPicPr>
                  <p:cNvPr id="36" name="Grafik 35">
                    <a:extLst>
                      <a:ext uri="{FF2B5EF4-FFF2-40B4-BE49-F238E27FC236}">
                        <a16:creationId xmlns:a16="http://schemas.microsoft.com/office/drawing/2014/main" id="{01A694D3-0F93-4E06-88E9-EF80977DB8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09073" y="1994950"/>
                    <a:ext cx="394187" cy="393417"/>
                  </a:xfrm>
                  <a:prstGeom prst="rect">
                    <a:avLst/>
                  </a:prstGeom>
                </p:spPr>
              </p:pic>
              <p:sp>
                <p:nvSpPr>
                  <p:cNvPr id="37" name="Textfeld 36">
                    <a:extLst>
                      <a:ext uri="{FF2B5EF4-FFF2-40B4-BE49-F238E27FC236}">
                        <a16:creationId xmlns:a16="http://schemas.microsoft.com/office/drawing/2014/main" id="{D2D174E3-7AE9-4E01-9701-A359122A3FFB}"/>
                      </a:ext>
                    </a:extLst>
                  </p:cNvPr>
                  <p:cNvSpPr txBox="1"/>
                  <p:nvPr/>
                </p:nvSpPr>
                <p:spPr>
                  <a:xfrm>
                    <a:off x="1804130" y="2777530"/>
                    <a:ext cx="1862483" cy="393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b="1" baseline="30000" dirty="0">
                        <a:solidFill>
                          <a:srgbClr val="FF0000"/>
                        </a:solidFill>
                      </a:rPr>
                      <a:t>68</a:t>
                    </a:r>
                    <a:r>
                      <a:rPr lang="de-DE" sz="1400" b="1" dirty="0">
                        <a:solidFill>
                          <a:srgbClr val="FF0000"/>
                        </a:solidFill>
                      </a:rPr>
                      <a:t>Ga-Tracer</a:t>
                    </a:r>
                  </a:p>
                </p:txBody>
              </p:sp>
              <p:cxnSp>
                <p:nvCxnSpPr>
                  <p:cNvPr id="38" name="Gerader Verbinder 37">
                    <a:extLst>
                      <a:ext uri="{FF2B5EF4-FFF2-40B4-BE49-F238E27FC236}">
                        <a16:creationId xmlns:a16="http://schemas.microsoft.com/office/drawing/2014/main" id="{887D9C76-CF3C-48BE-BC3F-425488E66CD8}"/>
                      </a:ext>
                    </a:extLst>
                  </p:cNvPr>
                  <p:cNvCxnSpPr>
                    <a:cxnSpLocks/>
                    <a:stCxn id="33" idx="1"/>
                    <a:endCxn id="35" idx="2"/>
                  </p:cNvCxnSpPr>
                  <p:nvPr/>
                </p:nvCxnSpPr>
                <p:spPr>
                  <a:xfrm>
                    <a:off x="2630169" y="2204864"/>
                    <a:ext cx="171646" cy="0"/>
                  </a:xfrm>
                  <a:prstGeom prst="line">
                    <a:avLst/>
                  </a:prstGeom>
                  <a:ln w="349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Pfeil: nach rechts 29">
                  <a:extLst>
                    <a:ext uri="{FF2B5EF4-FFF2-40B4-BE49-F238E27FC236}">
                      <a16:creationId xmlns:a16="http://schemas.microsoft.com/office/drawing/2014/main" id="{BA2C48F5-68C6-4FB1-A280-30689065D8F7}"/>
                    </a:ext>
                  </a:extLst>
                </p:cNvPr>
                <p:cNvSpPr/>
                <p:nvPr/>
              </p:nvSpPr>
              <p:spPr>
                <a:xfrm>
                  <a:off x="3300331" y="2504312"/>
                  <a:ext cx="360040" cy="160091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31" name="Pfeil: nach rechts 30">
                  <a:extLst>
                    <a:ext uri="{FF2B5EF4-FFF2-40B4-BE49-F238E27FC236}">
                      <a16:creationId xmlns:a16="http://schemas.microsoft.com/office/drawing/2014/main" id="{1C89636A-C5A6-45BC-BF27-0A93125EA7BC}"/>
                    </a:ext>
                  </a:extLst>
                </p:cNvPr>
                <p:cNvSpPr/>
                <p:nvPr/>
              </p:nvSpPr>
              <p:spPr>
                <a:xfrm>
                  <a:off x="5036253" y="2504312"/>
                  <a:ext cx="360040" cy="160091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32" name="Pfeil: nach rechts 31">
                  <a:extLst>
                    <a:ext uri="{FF2B5EF4-FFF2-40B4-BE49-F238E27FC236}">
                      <a16:creationId xmlns:a16="http://schemas.microsoft.com/office/drawing/2014/main" id="{5E47A42E-CDF1-4A12-8103-B76A0579AECF}"/>
                    </a:ext>
                  </a:extLst>
                </p:cNvPr>
                <p:cNvSpPr/>
                <p:nvPr/>
              </p:nvSpPr>
              <p:spPr>
                <a:xfrm>
                  <a:off x="7022892" y="2504312"/>
                  <a:ext cx="360040" cy="160091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</p:grpSp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2151AF5-0D16-49E2-B276-3635A1198D7D}"/>
                </a:ext>
              </a:extLst>
            </p:cNvPr>
            <p:cNvSpPr txBox="1"/>
            <p:nvPr/>
          </p:nvSpPr>
          <p:spPr>
            <a:xfrm>
              <a:off x="2570495" y="2869124"/>
              <a:ext cx="5469717" cy="575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00B050"/>
                  </a:solidFill>
                </a:rPr>
                <a:t>HEPES </a:t>
              </a:r>
              <a:r>
                <a:rPr lang="de-DE" sz="1400" b="1" dirty="0" err="1">
                  <a:solidFill>
                    <a:srgbClr val="00B050"/>
                  </a:solidFill>
                </a:rPr>
                <a:t>or</a:t>
              </a:r>
              <a:r>
                <a:rPr lang="de-DE" sz="1400" b="1" dirty="0">
                  <a:solidFill>
                    <a:srgbClr val="00B050"/>
                  </a:solidFill>
                </a:rPr>
                <a:t> </a:t>
              </a:r>
              <a:r>
                <a:rPr lang="de-DE" sz="1400" b="1" dirty="0" err="1">
                  <a:solidFill>
                    <a:srgbClr val="00B050"/>
                  </a:solidFill>
                </a:rPr>
                <a:t>NaOAC</a:t>
              </a:r>
              <a:r>
                <a:rPr lang="de-DE" sz="1400" b="1" dirty="0">
                  <a:solidFill>
                    <a:srgbClr val="00B050"/>
                  </a:solidFill>
                </a:rPr>
                <a:t> Buffer + </a:t>
              </a:r>
              <a:r>
                <a:rPr lang="de-DE" sz="1400" b="1" dirty="0" err="1">
                  <a:solidFill>
                    <a:srgbClr val="00B050"/>
                  </a:solidFill>
                </a:rPr>
                <a:t>Ascorbic</a:t>
              </a:r>
              <a:r>
                <a:rPr lang="de-DE" sz="1400" b="1" dirty="0">
                  <a:solidFill>
                    <a:srgbClr val="00B050"/>
                  </a:solidFill>
                </a:rPr>
                <a:t> </a:t>
              </a:r>
              <a:r>
                <a:rPr lang="de-DE" sz="1400" b="1" dirty="0" err="1">
                  <a:solidFill>
                    <a:srgbClr val="00B050"/>
                  </a:solidFill>
                </a:rPr>
                <a:t>acid</a:t>
              </a:r>
              <a:r>
                <a:rPr lang="de-DE" sz="1400" b="1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16FA529-40FA-4206-B726-56F0A824953B}"/>
                </a:ext>
              </a:extLst>
            </p:cNvPr>
            <p:cNvSpPr txBox="1"/>
            <p:nvPr/>
          </p:nvSpPr>
          <p:spPr>
            <a:xfrm>
              <a:off x="2193922" y="5358483"/>
              <a:ext cx="1903318" cy="575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 H</a:t>
              </a:r>
              <a:r>
                <a:rPr lang="de-DE" sz="1400" baseline="-25000" dirty="0"/>
                <a:t>2</a:t>
              </a:r>
              <a:r>
                <a:rPr lang="de-DE" sz="1400" dirty="0"/>
                <a:t>O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901F8B5-766D-43D5-AE4C-96320422CF61}"/>
                </a:ext>
              </a:extLst>
            </p:cNvPr>
            <p:cNvSpPr txBox="1"/>
            <p:nvPr/>
          </p:nvSpPr>
          <p:spPr>
            <a:xfrm>
              <a:off x="6185714" y="5428957"/>
              <a:ext cx="4324536" cy="97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H</a:t>
              </a:r>
              <a:r>
                <a:rPr lang="de-DE" sz="1400" baseline="-25000" dirty="0"/>
                <a:t>2</a:t>
              </a:r>
              <a:r>
                <a:rPr lang="de-DE" sz="1400" dirty="0"/>
                <a:t>O   </a:t>
              </a:r>
            </a:p>
            <a:p>
              <a:endParaRPr lang="de-DE" sz="1400" dirty="0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EF45BCD-0234-459B-9249-3E824FEC14D9}"/>
              </a:ext>
            </a:extLst>
          </p:cNvPr>
          <p:cNvGrpSpPr/>
          <p:nvPr/>
        </p:nvGrpSpPr>
        <p:grpSpPr>
          <a:xfrm>
            <a:off x="6988113" y="4956502"/>
            <a:ext cx="1797179" cy="646331"/>
            <a:chOff x="673792" y="4400351"/>
            <a:chExt cx="3624893" cy="646331"/>
          </a:xfrm>
        </p:grpSpPr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9AD07711-A919-4991-97EC-FD7B00C97A55}"/>
                </a:ext>
              </a:extLst>
            </p:cNvPr>
            <p:cNvSpPr/>
            <p:nvPr/>
          </p:nvSpPr>
          <p:spPr>
            <a:xfrm>
              <a:off x="1075881" y="4400351"/>
              <a:ext cx="32228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 [</a:t>
              </a:r>
              <a:r>
                <a:rPr lang="en-US" sz="1200" baseline="30000" dirty="0"/>
                <a:t>68</a:t>
              </a:r>
              <a:r>
                <a:rPr lang="en-US" sz="1200" dirty="0"/>
                <a:t>Ga]Ga-PSMA-11    </a:t>
              </a:r>
            </a:p>
            <a:p>
              <a:endParaRPr lang="en-US" sz="1200" dirty="0"/>
            </a:p>
            <a:p>
              <a:r>
                <a:rPr lang="en-US" sz="1200" dirty="0"/>
                <a:t>[</a:t>
              </a:r>
              <a:r>
                <a:rPr lang="en-US" sz="1200" baseline="30000" dirty="0"/>
                <a:t>68</a:t>
              </a:r>
              <a:r>
                <a:rPr lang="en-US" sz="1200" dirty="0"/>
                <a:t>Ga]DOTA-TOC</a:t>
              </a: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848CD296-C9FB-49CC-90C4-D0409D445037}"/>
                </a:ext>
              </a:extLst>
            </p:cNvPr>
            <p:cNvSpPr/>
            <p:nvPr/>
          </p:nvSpPr>
          <p:spPr>
            <a:xfrm>
              <a:off x="673792" y="4891777"/>
              <a:ext cx="359200" cy="687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E2A6140-27A8-4CB7-B6C2-4DFE23D697D4}"/>
                </a:ext>
              </a:extLst>
            </p:cNvPr>
            <p:cNvSpPr/>
            <p:nvPr/>
          </p:nvSpPr>
          <p:spPr>
            <a:xfrm>
              <a:off x="673792" y="4561346"/>
              <a:ext cx="359200" cy="5964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highlight>
                  <a:srgbClr val="FFFF00"/>
                </a:highlight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E5ABDAD6-1307-4D41-BB36-26BB7E69C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794" y="4224240"/>
            <a:ext cx="4979151" cy="25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938A721-5461-4C77-8934-7EE0ADFBE0DF}"/>
              </a:ext>
            </a:extLst>
          </p:cNvPr>
          <p:cNvSpPr/>
          <p:nvPr/>
        </p:nvSpPr>
        <p:spPr>
          <a:xfrm>
            <a:off x="82247" y="36138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8" name="Titel 8">
            <a:extLst>
              <a:ext uri="{FF2B5EF4-FFF2-40B4-BE49-F238E27FC236}">
                <a16:creationId xmlns:a16="http://schemas.microsoft.com/office/drawing/2014/main" id="{A6648D31-6F48-4C17-B024-CCEE87926700}"/>
              </a:ext>
            </a:extLst>
          </p:cNvPr>
          <p:cNvSpPr txBox="1">
            <a:spLocks/>
          </p:cNvSpPr>
          <p:nvPr/>
        </p:nvSpPr>
        <p:spPr>
          <a:xfrm>
            <a:off x="1763688" y="-7247"/>
            <a:ext cx="828092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18th Conference on Targets and Target Chemistry 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56F44E7-4E84-45AA-8181-FC2C315912CE}"/>
              </a:ext>
            </a:extLst>
          </p:cNvPr>
          <p:cNvSpPr txBox="1"/>
          <p:nvPr/>
        </p:nvSpPr>
        <p:spPr>
          <a:xfrm>
            <a:off x="196816" y="0"/>
            <a:ext cx="12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E32BD5-F75C-42C2-A42B-DE09B95F881B}"/>
              </a:ext>
            </a:extLst>
          </p:cNvPr>
          <p:cNvSpPr/>
          <p:nvPr/>
        </p:nvSpPr>
        <p:spPr>
          <a:xfrm>
            <a:off x="82791" y="421416"/>
            <a:ext cx="5270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>
                <a:solidFill>
                  <a:srgbClr val="002060"/>
                </a:solidFill>
              </a:rPr>
              <a:t>Requirements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for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recycling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zinc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solution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202D36B-8CFA-49F9-9CF5-59D3F23073F2}"/>
              </a:ext>
            </a:extLst>
          </p:cNvPr>
          <p:cNvSpPr txBox="1"/>
          <p:nvPr/>
        </p:nvSpPr>
        <p:spPr>
          <a:xfrm>
            <a:off x="222206" y="983856"/>
            <a:ext cx="7868342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basic requirement is stable </a:t>
            </a:r>
            <a:r>
              <a:rPr lang="de-DE" baseline="30000" dirty="0"/>
              <a:t>68</a:t>
            </a:r>
            <a:r>
              <a:rPr lang="de-DE" dirty="0"/>
              <a:t>Ga-Radiotracer-routine </a:t>
            </a:r>
            <a:r>
              <a:rPr lang="de-DE" dirty="0" err="1"/>
              <a:t>production</a:t>
            </a:r>
            <a:r>
              <a:rPr lang="de-DE" dirty="0"/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only ultra pure chemical quality and metal free items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Collecting only the </a:t>
            </a:r>
            <a:r>
              <a:rPr lang="en-US" baseline="30000" dirty="0"/>
              <a:t>68</a:t>
            </a:r>
            <a:r>
              <a:rPr lang="en-US" dirty="0"/>
              <a:t>Zn-target-solution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CC3BA8-B37A-47EE-BA97-3ACF34351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177" y="4363547"/>
            <a:ext cx="1293970" cy="14417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E6CFEF-6272-45A6-A2A5-1405FC0A6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177" y="2013898"/>
            <a:ext cx="1173090" cy="15089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C1E9AE7-AB62-409F-903B-FE79340CF0B0}"/>
              </a:ext>
            </a:extLst>
          </p:cNvPr>
          <p:cNvSpPr txBox="1"/>
          <p:nvPr/>
        </p:nvSpPr>
        <p:spPr>
          <a:xfrm>
            <a:off x="6486595" y="5940569"/>
            <a:ext cx="197383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Residue</a:t>
            </a:r>
            <a:endParaRPr lang="de-DE" sz="1600" dirty="0">
              <a:solidFill>
                <a:srgbClr val="002060"/>
              </a:solidFill>
            </a:endParaRPr>
          </a:p>
          <a:p>
            <a:r>
              <a:rPr lang="de-DE" sz="1600" dirty="0">
                <a:solidFill>
                  <a:srgbClr val="002060"/>
                </a:solidFill>
              </a:rPr>
              <a:t>Aceton/</a:t>
            </a:r>
            <a:r>
              <a:rPr lang="de-DE" sz="1600" dirty="0" err="1">
                <a:solidFill>
                  <a:srgbClr val="002060"/>
                </a:solidFill>
              </a:rPr>
              <a:t>HBr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solution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3FD8E1-338E-4C01-899D-C4AEE6CE0D80}"/>
              </a:ext>
            </a:extLst>
          </p:cNvPr>
          <p:cNvSpPr txBox="1"/>
          <p:nvPr/>
        </p:nvSpPr>
        <p:spPr>
          <a:xfrm>
            <a:off x="6498177" y="3636313"/>
            <a:ext cx="181823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2060"/>
                </a:solidFill>
              </a:rPr>
              <a:t>Residue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only</a:t>
            </a:r>
            <a:r>
              <a:rPr lang="de-DE" sz="1600" dirty="0">
                <a:solidFill>
                  <a:srgbClr val="002060"/>
                </a:solidFill>
              </a:rPr>
              <a:t>  </a:t>
            </a:r>
          </a:p>
          <a:p>
            <a:r>
              <a:rPr lang="en-US" sz="1600" baseline="30000" dirty="0">
                <a:solidFill>
                  <a:srgbClr val="002060"/>
                </a:solidFill>
              </a:rPr>
              <a:t>68</a:t>
            </a:r>
            <a:r>
              <a:rPr lang="en-US" sz="1600" dirty="0">
                <a:solidFill>
                  <a:srgbClr val="002060"/>
                </a:solidFill>
              </a:rPr>
              <a:t>Zn-target-solution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A1B9B030-46D2-45DC-A6B0-2BB6480333A9}"/>
              </a:ext>
            </a:extLst>
          </p:cNvPr>
          <p:cNvSpPr/>
          <p:nvPr/>
        </p:nvSpPr>
        <p:spPr>
          <a:xfrm>
            <a:off x="1691680" y="3948151"/>
            <a:ext cx="541483" cy="167695"/>
          </a:xfrm>
          <a:prstGeom prst="rightArrow">
            <a:avLst/>
          </a:prstGeom>
          <a:pattFill prst="pct60">
            <a:fgClr>
              <a:schemeClr val="accent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AF096E3-8214-45D5-AECF-ED607DA51546}"/>
              </a:ext>
            </a:extLst>
          </p:cNvPr>
          <p:cNvGrpSpPr/>
          <p:nvPr/>
        </p:nvGrpSpPr>
        <p:grpSpPr>
          <a:xfrm rot="5400000">
            <a:off x="2496570" y="3536742"/>
            <a:ext cx="1031043" cy="1391624"/>
            <a:chOff x="-649541" y="2457548"/>
            <a:chExt cx="881330" cy="1047069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3081A7FA-6AC1-4975-9D97-BED4CACF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-649541" y="2457548"/>
              <a:ext cx="881330" cy="1047069"/>
            </a:xfrm>
            <a:prstGeom prst="rect">
              <a:avLst/>
            </a:prstGeom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7D402799-19B0-4FF4-8464-90332446D53B}"/>
                </a:ext>
              </a:extLst>
            </p:cNvPr>
            <p:cNvSpPr txBox="1"/>
            <p:nvPr/>
          </p:nvSpPr>
          <p:spPr>
            <a:xfrm rot="16200000">
              <a:off x="-488914" y="2821218"/>
              <a:ext cx="557718" cy="289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/>
                <a:t>SCX</a:t>
              </a:r>
            </a:p>
          </p:txBody>
        </p:sp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F1634927-37CA-43FD-8D6D-05B1141A8171}"/>
              </a:ext>
            </a:extLst>
          </p:cNvPr>
          <p:cNvSpPr txBox="1"/>
          <p:nvPr/>
        </p:nvSpPr>
        <p:spPr>
          <a:xfrm>
            <a:off x="11796" y="3522843"/>
            <a:ext cx="181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 Target </a:t>
            </a:r>
            <a:r>
              <a:rPr lang="de-DE" b="1" dirty="0" err="1"/>
              <a:t>solution</a:t>
            </a:r>
            <a:endParaRPr lang="de-DE" b="1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D034578-EF66-4409-8171-FAD9881C25F3}"/>
              </a:ext>
            </a:extLst>
          </p:cNvPr>
          <p:cNvSpPr txBox="1"/>
          <p:nvPr/>
        </p:nvSpPr>
        <p:spPr>
          <a:xfrm>
            <a:off x="3346949" y="5682734"/>
            <a:ext cx="331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2. </a:t>
            </a:r>
            <a:r>
              <a:rPr lang="de-DE" sz="1600" dirty="0" err="1"/>
              <a:t>Collected</a:t>
            </a:r>
            <a:r>
              <a:rPr lang="de-DE" sz="1600" dirty="0"/>
              <a:t> </a:t>
            </a:r>
            <a:r>
              <a:rPr lang="de-DE" sz="1600" dirty="0" err="1"/>
              <a:t>waste</a:t>
            </a:r>
            <a:r>
              <a:rPr lang="de-DE" sz="1600" dirty="0"/>
              <a:t> (Aceton/</a:t>
            </a:r>
            <a:r>
              <a:rPr lang="de-DE" sz="1600" dirty="0" err="1"/>
              <a:t>HBr</a:t>
            </a:r>
            <a:r>
              <a:rPr lang="de-DE" sz="1600" dirty="0"/>
              <a:t>)</a:t>
            </a:r>
          </a:p>
          <a:p>
            <a:r>
              <a:rPr lang="de-DE" sz="1600" dirty="0"/>
              <a:t>	50 ml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1A880BE-54B0-46B8-88D7-B64960EFC5B5}"/>
              </a:ext>
            </a:extLst>
          </p:cNvPr>
          <p:cNvSpPr txBox="1"/>
          <p:nvPr/>
        </p:nvSpPr>
        <p:spPr>
          <a:xfrm>
            <a:off x="11796" y="3790085"/>
            <a:ext cx="1818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baseline="30000" dirty="0"/>
              <a:t>68</a:t>
            </a:r>
            <a:r>
              <a:rPr lang="de-DE" sz="1600" b="1" dirty="0"/>
              <a:t>Ga/</a:t>
            </a:r>
            <a:r>
              <a:rPr lang="de-DE" sz="1600" b="1" baseline="30000" dirty="0"/>
              <a:t>68</a:t>
            </a:r>
            <a:r>
              <a:rPr lang="de-DE" sz="1600" b="1" dirty="0"/>
              <a:t>Zn in HNO</a:t>
            </a:r>
            <a:r>
              <a:rPr lang="de-DE" sz="1600" b="1" baseline="-25000" dirty="0"/>
              <a:t>3</a:t>
            </a:r>
          </a:p>
        </p:txBody>
      </p:sp>
      <p:sp>
        <p:nvSpPr>
          <p:cNvPr id="5" name="Pfeil: gebogen 4">
            <a:extLst>
              <a:ext uri="{FF2B5EF4-FFF2-40B4-BE49-F238E27FC236}">
                <a16:creationId xmlns:a16="http://schemas.microsoft.com/office/drawing/2014/main" id="{0351AA49-8957-4234-96F1-89AFD7D300B1}"/>
              </a:ext>
            </a:extLst>
          </p:cNvPr>
          <p:cNvSpPr/>
          <p:nvPr/>
        </p:nvSpPr>
        <p:spPr>
          <a:xfrm>
            <a:off x="1714601" y="4395881"/>
            <a:ext cx="468606" cy="387543"/>
          </a:xfrm>
          <a:prstGeom prst="bentArrow">
            <a:avLst>
              <a:gd name="adj1" fmla="val 18222"/>
              <a:gd name="adj2" fmla="val 25000"/>
              <a:gd name="adj3" fmla="val 25000"/>
              <a:gd name="adj4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AFFDA1F0-6261-44A9-9797-E18BFDBA8441}"/>
              </a:ext>
            </a:extLst>
          </p:cNvPr>
          <p:cNvSpPr txBox="1"/>
          <p:nvPr/>
        </p:nvSpPr>
        <p:spPr>
          <a:xfrm>
            <a:off x="222034" y="4792017"/>
            <a:ext cx="213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Washing</a:t>
            </a:r>
            <a:r>
              <a:rPr lang="de-DE" sz="1600" b="1" dirty="0"/>
              <a:t> </a:t>
            </a:r>
            <a:r>
              <a:rPr lang="de-DE" sz="1600" b="1" dirty="0" err="1"/>
              <a:t>solution</a:t>
            </a:r>
            <a:r>
              <a:rPr lang="de-DE" sz="1600" b="1" dirty="0"/>
              <a:t> Aceton/</a:t>
            </a:r>
            <a:r>
              <a:rPr lang="de-DE" sz="1600" b="1" dirty="0" err="1"/>
              <a:t>HBr</a:t>
            </a:r>
            <a:r>
              <a:rPr lang="de-DE" sz="1600" b="1" dirty="0"/>
              <a:t> 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9CAD9E9-1E9C-4A9E-8323-16872A1CE4B7}"/>
              </a:ext>
            </a:extLst>
          </p:cNvPr>
          <p:cNvSpPr txBox="1"/>
          <p:nvPr/>
        </p:nvSpPr>
        <p:spPr>
          <a:xfrm>
            <a:off x="3346949" y="3423852"/>
            <a:ext cx="315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1. </a:t>
            </a:r>
            <a:r>
              <a:rPr lang="de-DE" sz="1600" dirty="0" err="1"/>
              <a:t>Collected</a:t>
            </a:r>
            <a:r>
              <a:rPr lang="de-DE" sz="1600" dirty="0"/>
              <a:t> </a:t>
            </a:r>
            <a:r>
              <a:rPr lang="de-DE" sz="1600" dirty="0" err="1"/>
              <a:t>waste</a:t>
            </a:r>
            <a:r>
              <a:rPr lang="de-DE" sz="1600" dirty="0"/>
              <a:t> (Zn</a:t>
            </a:r>
            <a:r>
              <a:rPr lang="de-DE" sz="1600" baseline="30000" dirty="0"/>
              <a:t>2+</a:t>
            </a:r>
            <a:r>
              <a:rPr lang="de-DE" sz="1600" dirty="0"/>
              <a:t> in HNO</a:t>
            </a:r>
            <a:r>
              <a:rPr lang="de-DE" sz="1600" baseline="-25000" dirty="0"/>
              <a:t>3</a:t>
            </a:r>
            <a:r>
              <a:rPr lang="de-DE" sz="1600" dirty="0"/>
              <a:t>)</a:t>
            </a:r>
          </a:p>
          <a:p>
            <a:r>
              <a:rPr lang="de-DE" sz="1600" dirty="0"/>
              <a:t>	10 ml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09C1EB94-AB99-448E-898F-0E2A96A0F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781179" y="4874857"/>
            <a:ext cx="443968" cy="807877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F5FDDF33-E131-49C2-AF0A-6AE9D5338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786223" y="2532125"/>
            <a:ext cx="443968" cy="807877"/>
          </a:xfrm>
          <a:prstGeom prst="rect">
            <a:avLst/>
          </a:prstGeom>
        </p:spPr>
      </p:pic>
      <p:sp>
        <p:nvSpPr>
          <p:cNvPr id="63" name="Rechteck 62">
            <a:extLst>
              <a:ext uri="{FF2B5EF4-FFF2-40B4-BE49-F238E27FC236}">
                <a16:creationId xmlns:a16="http://schemas.microsoft.com/office/drawing/2014/main" id="{5CAC7FD7-D58E-4F5C-9D5A-1DF46A9AF3D1}"/>
              </a:ext>
            </a:extLst>
          </p:cNvPr>
          <p:cNvSpPr/>
          <p:nvPr/>
        </p:nvSpPr>
        <p:spPr>
          <a:xfrm>
            <a:off x="3890200" y="5124529"/>
            <a:ext cx="247257" cy="484988"/>
          </a:xfrm>
          <a:prstGeom prst="rect">
            <a:avLst/>
          </a:prstGeom>
          <a:solidFill>
            <a:srgbClr val="E200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97F87A03-2763-40C0-A8CE-BAD94974FE38}"/>
              </a:ext>
            </a:extLst>
          </p:cNvPr>
          <p:cNvSpPr/>
          <p:nvPr/>
        </p:nvSpPr>
        <p:spPr>
          <a:xfrm>
            <a:off x="3871282" y="2797942"/>
            <a:ext cx="285095" cy="4849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844488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Folienmaster_klei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Vorlage_Folienmaster_klein</Template>
  <TotalTime>0</TotalTime>
  <Words>1117</Words>
  <Application>Microsoft Office PowerPoint</Application>
  <PresentationFormat>Bildschirmpräsentation (4:3)</PresentationFormat>
  <Paragraphs>271</Paragraphs>
  <Slides>16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Vorlage_Folienmaster_klein</vt:lpstr>
      <vt:lpstr>18th Conference on Targets and Target Chemistry  </vt:lpstr>
      <vt:lpstr>18th Conference on Targets and Target Chemistry  </vt:lpstr>
      <vt:lpstr>18th Conference on Targets and Target Chemistry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Herz- und Diabeteszentrum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Uhlending, Antje</dc:creator>
  <cp:lastModifiedBy>Uhlending, Antje</cp:lastModifiedBy>
  <cp:revision>510</cp:revision>
  <cp:lastPrinted>2021-08-03T07:26:32Z</cp:lastPrinted>
  <dcterms:created xsi:type="dcterms:W3CDTF">2014-11-27T08:18:40Z</dcterms:created>
  <dcterms:modified xsi:type="dcterms:W3CDTF">2022-08-09T09:49:58Z</dcterms:modified>
</cp:coreProperties>
</file>