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74" r:id="rId3"/>
    <p:sldId id="275" r:id="rId4"/>
    <p:sldId id="320" r:id="rId5"/>
    <p:sldId id="277" r:id="rId6"/>
    <p:sldId id="321" r:id="rId7"/>
    <p:sldId id="324" r:id="rId8"/>
    <p:sldId id="325" r:id="rId9"/>
    <p:sldId id="278" r:id="rId10"/>
    <p:sldId id="326" r:id="rId11"/>
    <p:sldId id="280" r:id="rId12"/>
    <p:sldId id="331" r:id="rId13"/>
    <p:sldId id="329" r:id="rId14"/>
    <p:sldId id="330" r:id="rId15"/>
    <p:sldId id="332" r:id="rId16"/>
  </p:sldIdLst>
  <p:sldSz cx="9144000" cy="6858000" type="screen4x3"/>
  <p:notesSz cx="7026275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543"/>
    <a:srgbClr val="07477F"/>
    <a:srgbClr val="525252"/>
    <a:srgbClr val="E2A616"/>
    <a:srgbClr val="CF9814"/>
    <a:srgbClr val="0B62AD"/>
    <a:srgbClr val="251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62" autoAdjust="0"/>
    <p:restoredTop sz="94660"/>
  </p:normalViewPr>
  <p:slideViewPr>
    <p:cSldViewPr snapToGrid="0" snapToObjects="1">
      <p:cViewPr varScale="1">
        <p:scale>
          <a:sx n="159" d="100"/>
          <a:sy n="159" d="100"/>
        </p:scale>
        <p:origin x="210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16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Dependence of Elution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Sheet3!$Q$7:$Q$10</c:f>
                <c:numCache>
                  <c:formatCode>General</c:formatCode>
                  <c:ptCount val="4"/>
                  <c:pt idx="0">
                    <c:v>2</c:v>
                  </c:pt>
                  <c:pt idx="1">
                    <c:v>1.4841493305032851</c:v>
                  </c:pt>
                  <c:pt idx="2">
                    <c:v>2.0869789344769365</c:v>
                  </c:pt>
                  <c:pt idx="3">
                    <c:v>1.7168674062299232</c:v>
                  </c:pt>
                </c:numCache>
              </c:numRef>
            </c:plus>
            <c:minus>
              <c:numRef>
                <c:f>Sheet3!$Q$7:$Q$10</c:f>
                <c:numCache>
                  <c:formatCode>General</c:formatCode>
                  <c:ptCount val="4"/>
                  <c:pt idx="0">
                    <c:v>2</c:v>
                  </c:pt>
                  <c:pt idx="1">
                    <c:v>1.4841493305032851</c:v>
                  </c:pt>
                  <c:pt idx="2">
                    <c:v>2.0869789344769365</c:v>
                  </c:pt>
                  <c:pt idx="3">
                    <c:v>1.7168674062299232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Sheet3!$O$7:$O$10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Sheet3!$P$7:$P$10</c:f>
              <c:numCache>
                <c:formatCode>0</c:formatCode>
                <c:ptCount val="4"/>
                <c:pt idx="0" formatCode="General">
                  <c:v>92</c:v>
                </c:pt>
                <c:pt idx="1">
                  <c:v>95.766255552707676</c:v>
                </c:pt>
                <c:pt idx="2">
                  <c:v>95.156729887743609</c:v>
                </c:pt>
                <c:pt idx="3">
                  <c:v>97.319754552867153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E6-4309-A884-6ABC4C5951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7896080"/>
        <c:axId val="437896472"/>
      </c:barChart>
      <c:catAx>
        <c:axId val="4378960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 0.1 M Citrate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37896472"/>
        <c:crosses val="autoZero"/>
        <c:auto val="1"/>
        <c:lblAlgn val="ctr"/>
        <c:lblOffset val="100"/>
        <c:noMultiLvlLbl val="0"/>
      </c:catAx>
      <c:valAx>
        <c:axId val="437896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  <a:r>
                  <a:rPr lang="en-US" sz="12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226</a:t>
                </a:r>
                <a:r>
                  <a:rPr lang="en-US" sz="12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 Eluted</a:t>
                </a:r>
                <a:endPara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3789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2BFC5B56-155A-8A4F-A200-15510EAC000D}" type="datetime1">
              <a:rPr lang="en-US" smtClean="0"/>
              <a:t>8/4/2022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r>
              <a:rPr lang="en-US"/>
              <a:t>Los Alamos National Laboratory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FA3DA938-9C0B-3841-966A-9297D5C04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0931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420232FE-02A3-6D41-B422-B15757ACBFED}" type="datetime1">
              <a:rPr lang="en-US" smtClean="0"/>
              <a:t>8/4/2022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r>
              <a:rPr lang="en-US"/>
              <a:t>Los Alamos National Laboratory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9B4268CE-33B7-7549-BEF6-7F438D74A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3916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55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3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1371600" y="3"/>
            <a:ext cx="1371600" cy="1454240"/>
          </a:xfrm>
          <a:prstGeom prst="rect">
            <a:avLst/>
          </a:prstGeom>
          <a:noFill/>
        </p:spPr>
        <p:txBody>
          <a:bodyPr wrap="square" lIns="68575" tIns="34288" rIns="68575" bIns="34288" rtlCol="0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</a:rPr>
              <a:t>NOTE</a:t>
            </a:r>
            <a:r>
              <a:rPr lang="en-US" sz="900" b="0" dirty="0">
                <a:solidFill>
                  <a:srgbClr val="000000"/>
                </a:solidFill>
              </a:rPr>
              <a:t>: THIS IS YOUR WALK-IN SLIDE OPTION #1. 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the Title</a:t>
            </a:r>
            <a:r>
              <a:rPr lang="en-US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Slide, display this slide on the venue screen while your audience is arriving. </a:t>
            </a:r>
          </a:p>
          <a:p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9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title slide. </a:t>
            </a:r>
            <a:b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309670"/>
            <a:ext cx="9144000" cy="55957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rgbClr val="0D0C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C17C3D-D406-D54E-BA1F-D9F3FE9C8B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32" y="969493"/>
            <a:ext cx="7315200" cy="36576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554E632-56FF-C645-9F51-6A8EADA9748A}"/>
              </a:ext>
            </a:extLst>
          </p:cNvPr>
          <p:cNvGrpSpPr/>
          <p:nvPr userDrawn="1"/>
        </p:nvGrpSpPr>
        <p:grpSpPr>
          <a:xfrm>
            <a:off x="3104029" y="6363233"/>
            <a:ext cx="6096000" cy="506013"/>
            <a:chOff x="6096000" y="5966277"/>
            <a:chExt cx="6096000" cy="50601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CA06EC-E8B6-1C45-BB8E-DB52317440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96000" y="6287624"/>
              <a:ext cx="60960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Operated by TRIAD National Security, LLC for the U.S. Department of Energy's NNSA</a:t>
              </a:r>
            </a:p>
          </p:txBody>
        </p:sp>
        <p:pic>
          <p:nvPicPr>
            <p:cNvPr id="14" name="Picture 13" descr="NNSA_80%.ai">
              <a:extLst>
                <a:ext uri="{FF2B5EF4-FFF2-40B4-BE49-F238E27FC236}">
                  <a16:creationId xmlns:a16="http://schemas.microsoft.com/office/drawing/2014/main" id="{2F9E146D-2E3C-4F48-8C19-582FBC6988C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116" t="44234" r="25200" b="40485"/>
            <a:stretch/>
          </p:blipFill>
          <p:spPr>
            <a:xfrm>
              <a:off x="10783406" y="5966277"/>
              <a:ext cx="1281735" cy="3858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991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91818"/>
            <a:ext cx="9144000" cy="3661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 userDrawn="1"/>
        </p:nvSpPr>
        <p:spPr>
          <a:xfrm flipV="1">
            <a:off x="0" y="4"/>
            <a:ext cx="9144000" cy="98509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-11364"/>
            <a:ext cx="8229600" cy="996457"/>
          </a:xfrm>
          <a:prstGeom prst="rect">
            <a:avLst/>
          </a:prstGeom>
        </p:spPr>
        <p:txBody>
          <a:bodyPr vert="horz"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497D45A-E2C2-5444-8727-94AA467EBF1A}" type="datetime1">
              <a:rPr lang="en-US" smtClean="0"/>
              <a:pPr/>
              <a:t>8/4/2022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082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N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-11364"/>
            <a:ext cx="9144000" cy="39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 userDrawn="1"/>
        </p:nvSpPr>
        <p:spPr>
          <a:xfrm>
            <a:off x="0" y="6491818"/>
            <a:ext cx="9144000" cy="3661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497D45A-E2C2-5444-8727-94AA467EBF1A}" type="datetime1">
              <a:rPr lang="en-US" smtClean="0"/>
              <a:pPr/>
              <a:t>8/4/2022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3822"/>
            <a:ext cx="8229600" cy="60127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75171"/>
            <a:ext cx="9144000" cy="6308195"/>
          </a:xfrm>
          <a:prstGeom prst="rect">
            <a:avLst/>
          </a:prstGeom>
        </p:spPr>
        <p:txBody>
          <a:bodyPr vert="horz" lIns="91433" tIns="45717" rIns="91433" bIns="45717" anchor="ctr"/>
          <a:lstStyle>
            <a:lvl1pPr marL="0" marR="0" indent="0" algn="ctr" defTabSz="3428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125" smtClean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656395"/>
            <a:ext cx="9144000" cy="369326"/>
          </a:xfrm>
          <a:prstGeom prst="rect">
            <a:avLst/>
          </a:prstGeom>
          <a:solidFill>
            <a:srgbClr val="0B62AD">
              <a:alpha val="70000"/>
            </a:srgbClr>
          </a:solidFill>
          <a:ln>
            <a:noFill/>
          </a:ln>
        </p:spPr>
        <p:txBody>
          <a:bodyPr vert="horz" wrap="square" lIns="91433" tIns="45717" rIns="91433" bIns="45717">
            <a:sp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statement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-117070" y="1337852"/>
            <a:ext cx="101168" cy="403105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-117070" y="1740953"/>
            <a:ext cx="101168" cy="403105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-117070" y="2144060"/>
            <a:ext cx="101168" cy="403105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-117070" y="2547165"/>
            <a:ext cx="101168" cy="403105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-117070" y="8"/>
            <a:ext cx="101168" cy="403105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-117070" y="403112"/>
            <a:ext cx="101168" cy="403105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-117070" y="872779"/>
            <a:ext cx="101168" cy="4031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Date Placeholder 8">
            <a:extLst>
              <a:ext uri="{FF2B5EF4-FFF2-40B4-BE49-F238E27FC236}">
                <a16:creationId xmlns:a16="http://schemas.microsoft.com/office/drawing/2014/main" id="{61EB28C0-366C-CB4B-8AF4-393DAF1B7C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04050" y="6491818"/>
            <a:ext cx="2133600" cy="366182"/>
          </a:xfrm>
        </p:spPr>
        <p:txBody>
          <a:bodyPr/>
          <a:lstStyle/>
          <a:p>
            <a:fld id="{D3CA6442-326F-BF43-9512-C754596C1A34}" type="datetime1">
              <a:rPr lang="en-US" smtClean="0"/>
              <a:t>8/4/2022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E0FBBE0D-B9E7-4D48-B6C9-82DC08863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491818"/>
            <a:ext cx="3310467" cy="366182"/>
          </a:xfrm>
        </p:spPr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8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slide title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baseline="0">
                <a:solidFill>
                  <a:schemeClr val="tx1"/>
                </a:solidFill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374775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>
                <a:solidFill>
                  <a:schemeClr val="tx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>
                <a:solidFill>
                  <a:schemeClr val="tx1"/>
                </a:solidFill>
              </a:defRPr>
            </a:lvl5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Click to add text </a:t>
            </a:r>
          </a:p>
          <a:p>
            <a:pPr marL="690563" marR="0" lvl="1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level text</a:t>
            </a:r>
          </a:p>
          <a:p>
            <a:pPr marL="1031875" marR="0" lvl="2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 text</a:t>
            </a:r>
          </a:p>
          <a:p>
            <a:pPr marL="1374775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3B0729D-0C76-4DC3-9F59-8792B55E40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41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Objec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sz="2800">
                <a:solidFill>
                  <a:schemeClr val="tx1"/>
                </a:solidFill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 sz="2000">
                <a:solidFill>
                  <a:schemeClr val="tx1"/>
                </a:solidFill>
              </a:defRPr>
            </a:lvl3pPr>
            <a:lvl4pPr marL="1374775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 sz="1800">
                <a:solidFill>
                  <a:schemeClr val="tx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Click to add text </a:t>
            </a:r>
          </a:p>
          <a:p>
            <a:pPr marL="690563" marR="0" lvl="1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level text</a:t>
            </a:r>
          </a:p>
          <a:p>
            <a:pPr marL="1031875" marR="0" lvl="2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 text</a:t>
            </a:r>
          </a:p>
          <a:p>
            <a:pPr marL="1374775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 text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648200" y="4906963"/>
            <a:ext cx="4038600" cy="1219200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2000" i="1" dirty="0" smtClean="0"/>
            </a:lvl1pPr>
            <a:lvl2pPr marL="457200" indent="0">
              <a:buFontTx/>
              <a:buNone/>
              <a:defRPr lang="en-US" sz="2000" dirty="0" smtClean="0"/>
            </a:lvl2pPr>
            <a:lvl3pPr marL="914400" indent="0">
              <a:buFontTx/>
              <a:buNone/>
              <a:defRPr lang="en-US" sz="2000" dirty="0" smtClean="0"/>
            </a:lvl3pPr>
            <a:lvl4pPr marL="1371600" indent="0">
              <a:buFontTx/>
              <a:buNone/>
              <a:defRPr lang="en-US" sz="2000" dirty="0" smtClean="0"/>
            </a:lvl4pPr>
            <a:lvl5pPr marL="1828800" indent="0">
              <a:buFontTx/>
              <a:buNone/>
              <a:defRPr lang="en-US" sz="2000" dirty="0"/>
            </a:lvl5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/>
          </p:nvPr>
        </p:nvSpPr>
        <p:spPr>
          <a:xfrm>
            <a:off x="4648200" y="1600200"/>
            <a:ext cx="4038600" cy="3200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800" i="1" kern="1200" baseline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Slide </a:t>
            </a:r>
            <a:fld id="{23B0729D-0C76-4DC3-9F59-8792B55E40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27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 slide - Photo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09670"/>
            <a:ext cx="9144000" cy="55957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rgbClr val="0D0C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0160"/>
            <a:ext cx="5334000" cy="631952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35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884335" y="3291843"/>
            <a:ext cx="29717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342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0" i="0" dirty="0">
                <a:solidFill>
                  <a:schemeClr val="bg1">
                    <a:alpha val="75000"/>
                  </a:schemeClr>
                </a:solidFill>
                <a:latin typeface="Arial"/>
                <a:cs typeface="Arial"/>
              </a:rPr>
              <a:t>Delivering science and technology</a:t>
            </a:r>
            <a:br>
              <a:rPr lang="en-US" sz="1050" b="0" i="0" baseline="0" dirty="0">
                <a:solidFill>
                  <a:schemeClr val="bg1">
                    <a:alpha val="75000"/>
                  </a:schemeClr>
                </a:solidFill>
                <a:latin typeface="Arial"/>
                <a:cs typeface="Arial"/>
              </a:rPr>
            </a:br>
            <a:r>
              <a:rPr lang="en-US" sz="1050" b="0" i="0" baseline="0" dirty="0">
                <a:solidFill>
                  <a:schemeClr val="bg1">
                    <a:alpha val="75000"/>
                  </a:schemeClr>
                </a:solidFill>
                <a:latin typeface="Arial"/>
                <a:cs typeface="Arial"/>
              </a:rPr>
              <a:t>to protect our nation</a:t>
            </a:r>
            <a:br>
              <a:rPr lang="en-US" sz="1050" b="0" i="0" baseline="0" dirty="0">
                <a:solidFill>
                  <a:schemeClr val="bg1">
                    <a:alpha val="75000"/>
                  </a:schemeClr>
                </a:solidFill>
                <a:latin typeface="Arial"/>
                <a:cs typeface="Arial"/>
              </a:rPr>
            </a:br>
            <a:r>
              <a:rPr lang="en-US" sz="1050" b="0" i="0" baseline="0" dirty="0">
                <a:solidFill>
                  <a:schemeClr val="bg1">
                    <a:alpha val="75000"/>
                  </a:schemeClr>
                </a:solidFill>
                <a:latin typeface="Arial"/>
                <a:cs typeface="Arial"/>
              </a:rPr>
              <a:t>and promote world stability</a:t>
            </a:r>
          </a:p>
          <a:p>
            <a:pPr algn="ctr"/>
            <a:endParaRPr lang="en-US" sz="1050" dirty="0">
              <a:solidFill>
                <a:srgbClr val="FFFFFF">
                  <a:alpha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439331" y="7"/>
            <a:ext cx="1439333" cy="1731239"/>
          </a:xfrm>
          <a:prstGeom prst="rect">
            <a:avLst/>
          </a:prstGeom>
          <a:noFill/>
        </p:spPr>
        <p:txBody>
          <a:bodyPr wrap="square" lIns="68575" tIns="34288" rIns="68575" bIns="34288" rtlCol="0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</a:rPr>
              <a:t>NOTE</a:t>
            </a:r>
            <a:r>
              <a:rPr lang="en-US" sz="900" b="0" dirty="0">
                <a:solidFill>
                  <a:srgbClr val="000000"/>
                </a:solidFill>
              </a:rPr>
              <a:t>: THIS IS YOUR WALK</a:t>
            </a:r>
            <a:r>
              <a:rPr lang="en-US" sz="900" b="0" baseline="0" dirty="0">
                <a:solidFill>
                  <a:srgbClr val="000000"/>
                </a:solidFill>
              </a:rPr>
              <a:t>-IN </a:t>
            </a:r>
            <a:r>
              <a:rPr lang="en-US" sz="900" b="0" dirty="0">
                <a:solidFill>
                  <a:srgbClr val="000000"/>
                </a:solidFill>
              </a:rPr>
              <a:t>SLIDE OPTION #2.</a:t>
            </a:r>
            <a:r>
              <a:rPr lang="en-US" sz="900" b="0" baseline="0" dirty="0">
                <a:solidFill>
                  <a:srgbClr val="000000"/>
                </a:solidFill>
              </a:rPr>
              <a:t> 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the Title</a:t>
            </a:r>
            <a:r>
              <a:rPr lang="en-US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Slide, display this slide on the venue screen while your audience is arriving. </a:t>
            </a:r>
          </a:p>
          <a:p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9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title slide. </a:t>
            </a:r>
            <a:b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900" dirty="0">
                <a:effectLst/>
              </a:rPr>
            </a:b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only a high-resolution photograph.</a:t>
            </a:r>
            <a:endParaRPr lang="en-US" sz="900" dirty="0">
              <a:solidFill>
                <a:srgbClr val="000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4DD19CA-EB22-8C40-AEFE-BD868E62BFB3}"/>
              </a:ext>
            </a:extLst>
          </p:cNvPr>
          <p:cNvGrpSpPr/>
          <p:nvPr userDrawn="1"/>
        </p:nvGrpSpPr>
        <p:grpSpPr>
          <a:xfrm>
            <a:off x="3104029" y="6363233"/>
            <a:ext cx="6096000" cy="506013"/>
            <a:chOff x="6096000" y="5966277"/>
            <a:chExt cx="6096000" cy="50601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C0D9AE5-08B0-8740-96B5-2AB563424C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96000" y="6287624"/>
              <a:ext cx="60960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Operated by Los Alamos National Security, LLC for the U.S. Department of Energy's NNSA</a:t>
              </a:r>
            </a:p>
          </p:txBody>
        </p:sp>
        <p:pic>
          <p:nvPicPr>
            <p:cNvPr id="15" name="Picture 14" descr="NNSA_80%.ai">
              <a:extLst>
                <a:ext uri="{FF2B5EF4-FFF2-40B4-BE49-F238E27FC236}">
                  <a16:creationId xmlns:a16="http://schemas.microsoft.com/office/drawing/2014/main" id="{1BD08F60-0538-6343-AC22-AD6C2C04042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116" t="44234" r="25200" b="40485"/>
            <a:stretch/>
          </p:blipFill>
          <p:spPr>
            <a:xfrm>
              <a:off x="10783406" y="5966277"/>
              <a:ext cx="1281735" cy="385862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10BD6F12-F3EA-434B-9FEA-76866EC3F3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859" y="1267100"/>
            <a:ext cx="3257771" cy="162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1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632432"/>
            <a:ext cx="9144000" cy="48974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7"/>
            <a:ext cx="7772400" cy="1633361"/>
          </a:xfrm>
          <a:prstGeom prst="rect">
            <a:avLst/>
          </a:prstGeom>
        </p:spPr>
        <p:txBody>
          <a:bodyPr lIns="91433" tIns="45717" rIns="91433" bIns="45717" anchor="b"/>
          <a:lstStyle>
            <a:lvl1pPr algn="r">
              <a:defRPr sz="2700" b="0" i="0">
                <a:solidFill>
                  <a:srgbClr val="FFFFFF"/>
                </a:solidFill>
                <a:latin typeface="+mj-lt"/>
              </a:defRPr>
            </a:lvl1pPr>
          </a:lstStyle>
          <a:p>
            <a:pPr algn="r"/>
            <a:r>
              <a:rPr lang="en-US" b="1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0" y="3798488"/>
            <a:ext cx="3543300" cy="728290"/>
          </a:xfrm>
          <a:prstGeom prst="rect">
            <a:avLst/>
          </a:prstGeom>
        </p:spPr>
        <p:txBody>
          <a:bodyPr vert="horz" lIns="91433" tIns="45717" rIns="91433" bIns="45717" anchor="b"/>
          <a:lstStyle>
            <a:lvl1pPr marL="0" indent="0" algn="r">
              <a:buNone/>
              <a:defRPr sz="1350" b="1">
                <a:solidFill>
                  <a:schemeClr val="tx1"/>
                </a:solidFill>
              </a:defRPr>
            </a:lvl1pPr>
            <a:lvl2pPr marL="342865" indent="0">
              <a:buNone/>
              <a:defRPr sz="1800" b="1">
                <a:solidFill>
                  <a:schemeClr val="tx1"/>
                </a:solidFill>
              </a:defRPr>
            </a:lvl2pPr>
            <a:lvl3pPr marL="685728" indent="0">
              <a:buNone/>
              <a:defRPr sz="1800" b="1">
                <a:solidFill>
                  <a:schemeClr val="tx1"/>
                </a:solidFill>
              </a:defRPr>
            </a:lvl3pPr>
            <a:lvl4pPr marL="1028592" indent="0">
              <a:buNone/>
              <a:defRPr sz="1800" b="1">
                <a:solidFill>
                  <a:schemeClr val="tx1"/>
                </a:solidFill>
              </a:defRPr>
            </a:lvl4pPr>
            <a:lvl5pPr marL="1371457" indent="0">
              <a:buNone/>
              <a:defRPr sz="18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presenter/s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4527560"/>
            <a:ext cx="3543300" cy="752592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10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632434"/>
            <a:ext cx="7772400" cy="1088908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865" indent="0" algn="r">
              <a:buNone/>
              <a:defRPr sz="2700"/>
            </a:lvl2pPr>
            <a:lvl3pPr marL="685728" indent="0" algn="r">
              <a:buNone/>
              <a:defRPr sz="2700"/>
            </a:lvl3pPr>
            <a:lvl4pPr marL="1028592" indent="0" algn="r">
              <a:buNone/>
              <a:defRPr sz="2700"/>
            </a:lvl4pPr>
            <a:lvl5pPr marL="1371457" indent="0" algn="r">
              <a:buNone/>
              <a:defRPr sz="2700"/>
            </a:lvl5pPr>
          </a:lstStyle>
          <a:p>
            <a:pPr lvl="0"/>
            <a:r>
              <a:rPr lang="en-US" dirty="0"/>
              <a:t>Click to add subtitle/venue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69" y="6529929"/>
            <a:ext cx="1947333" cy="31609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LA-UR#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3A95898-A2F2-174C-8CA3-434EAED2BBA4}"/>
              </a:ext>
            </a:extLst>
          </p:cNvPr>
          <p:cNvGrpSpPr/>
          <p:nvPr userDrawn="1"/>
        </p:nvGrpSpPr>
        <p:grpSpPr>
          <a:xfrm>
            <a:off x="3104029" y="6018054"/>
            <a:ext cx="6096000" cy="506013"/>
            <a:chOff x="6096000" y="5966277"/>
            <a:chExt cx="6096000" cy="50601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25CD818-03D0-D449-8F08-B22225AEA8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96000" y="6287624"/>
              <a:ext cx="60960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Operated by TRIAD National Security, LLC for the U.S. Department of Energy's NNSA</a:t>
              </a:r>
            </a:p>
          </p:txBody>
        </p:sp>
        <p:pic>
          <p:nvPicPr>
            <p:cNvPr id="18" name="Picture 17" descr="NNSA_80%.ai">
              <a:extLst>
                <a:ext uri="{FF2B5EF4-FFF2-40B4-BE49-F238E27FC236}">
                  <a16:creationId xmlns:a16="http://schemas.microsoft.com/office/drawing/2014/main" id="{1F196AF5-C894-8B4D-91BD-C53EF7C9065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116" t="44234" r="25200" b="40485"/>
            <a:stretch/>
          </p:blipFill>
          <p:spPr>
            <a:xfrm>
              <a:off x="10783406" y="5966277"/>
              <a:ext cx="1281735" cy="385862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18F16820-EED9-FA42-A8B0-65B6A778DE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4436249"/>
            <a:ext cx="3244775" cy="14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5093"/>
            <a:ext cx="9144000" cy="55077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"/>
            <a:ext cx="8229600" cy="98509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agenda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C695E-3847-284B-804A-F0C0441E204C}" type="datetime1">
              <a:rPr lang="en-US" smtClean="0"/>
              <a:t>8/4/2022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31268" y="1131636"/>
            <a:ext cx="0" cy="51941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895602" y="1131637"/>
            <a:ext cx="1617663" cy="381074"/>
          </a:xfrm>
          <a:prstGeom prst="rect">
            <a:avLst/>
          </a:prstGeom>
        </p:spPr>
        <p:txBody>
          <a:bodyPr vert="horz"/>
          <a:lstStyle>
            <a:lvl1pPr marL="0" indent="0" algn="r" defTabSz="-556008">
              <a:buFont typeface="Arial"/>
              <a:buNone/>
              <a:tabLst/>
              <a:defRPr sz="825"/>
            </a:lvl1pPr>
            <a:lvl2pPr marL="173827" indent="0" defTabSz="-556008">
              <a:buNone/>
              <a:tabLst/>
              <a:defRPr sz="788"/>
            </a:lvl2pPr>
            <a:lvl3pPr marL="341701" indent="0" defTabSz="-556008">
              <a:buNone/>
              <a:tabLst/>
              <a:defRPr sz="750"/>
            </a:lvl3pPr>
            <a:lvl4pPr marL="510765" indent="0" defTabSz="-556008">
              <a:buNone/>
              <a:tabLst/>
              <a:defRPr sz="675"/>
            </a:lvl4pPr>
            <a:lvl5pPr marL="684593" indent="0" defTabSz="-556008">
              <a:buNone/>
              <a:tabLst/>
              <a:defRPr sz="675"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95602" y="1512712"/>
            <a:ext cx="1617663" cy="381074"/>
          </a:xfrm>
          <a:prstGeom prst="rect">
            <a:avLst/>
          </a:prstGeom>
        </p:spPr>
        <p:txBody>
          <a:bodyPr vert="horz"/>
          <a:lstStyle>
            <a:lvl1pPr marL="0" indent="0" algn="r" defTabSz="-556008">
              <a:buFont typeface="Arial"/>
              <a:buNone/>
              <a:tabLst/>
              <a:defRPr sz="825" b="0"/>
            </a:lvl1pPr>
            <a:lvl2pPr marL="173827" indent="0" defTabSz="-556008">
              <a:buNone/>
              <a:tabLst/>
              <a:defRPr sz="788"/>
            </a:lvl2pPr>
            <a:lvl3pPr marL="341701" indent="0" defTabSz="-556008">
              <a:buNone/>
              <a:tabLst/>
              <a:defRPr sz="750"/>
            </a:lvl3pPr>
            <a:lvl4pPr marL="510765" indent="0" defTabSz="-556008">
              <a:buNone/>
              <a:tabLst/>
              <a:defRPr sz="675"/>
            </a:lvl4pPr>
            <a:lvl5pPr marL="684593" indent="0" defTabSz="-556008">
              <a:buNone/>
              <a:tabLst/>
              <a:defRPr sz="675"/>
            </a:lvl5pPr>
          </a:lstStyle>
          <a:p>
            <a:pPr lvl="0"/>
            <a:r>
              <a:rPr lang="en-US" dirty="0"/>
              <a:t>Click to edit time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95602" y="2223912"/>
            <a:ext cx="1617663" cy="381074"/>
          </a:xfrm>
          <a:prstGeom prst="rect">
            <a:avLst/>
          </a:prstGeom>
        </p:spPr>
        <p:txBody>
          <a:bodyPr vert="horz"/>
          <a:lstStyle>
            <a:lvl1pPr marL="0" indent="0" algn="r" defTabSz="-556008">
              <a:buFont typeface="Arial"/>
              <a:buNone/>
              <a:tabLst/>
              <a:defRPr sz="825" b="0"/>
            </a:lvl1pPr>
            <a:lvl2pPr marL="173827" indent="0" defTabSz="-556008">
              <a:buNone/>
              <a:tabLst/>
              <a:defRPr sz="788"/>
            </a:lvl2pPr>
            <a:lvl3pPr marL="341701" indent="0" defTabSz="-556008">
              <a:buNone/>
              <a:tabLst/>
              <a:defRPr sz="750"/>
            </a:lvl3pPr>
            <a:lvl4pPr marL="510765" indent="0" defTabSz="-556008">
              <a:buNone/>
              <a:tabLst/>
              <a:defRPr sz="675"/>
            </a:lvl4pPr>
            <a:lvl5pPr marL="684593" indent="0" defTabSz="-556008">
              <a:buNone/>
              <a:tabLst/>
              <a:defRPr sz="675"/>
            </a:lvl5pPr>
          </a:lstStyle>
          <a:p>
            <a:pPr lvl="0"/>
            <a:r>
              <a:rPr lang="en-US" dirty="0"/>
              <a:t>Click to edit location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1131636"/>
            <a:ext cx="3886200" cy="51941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agenda item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B94075-7400-334F-AE50-024D502904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4436249"/>
            <a:ext cx="3244775" cy="14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5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5093"/>
            <a:ext cx="9144000" cy="55077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"/>
            <a:ext cx="8229600" cy="985093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8/4/2022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828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83824"/>
            <a:ext cx="9144000" cy="61090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5A60-AEBD-CD41-AE13-C139EF5F076B}" type="datetime1">
              <a:rPr lang="en-US" smtClean="0"/>
              <a:t>8/4/2022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3822"/>
            <a:ext cx="8229600" cy="60127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199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0" y="-1818"/>
            <a:ext cx="9144000" cy="169305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3"/>
          <p:cNvSpPr/>
          <p:nvPr userDrawn="1"/>
        </p:nvSpPr>
        <p:spPr>
          <a:xfrm flipV="1">
            <a:off x="0" y="6529924"/>
            <a:ext cx="9144000" cy="3280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0" y="3798488"/>
            <a:ext cx="3543300" cy="728290"/>
          </a:xfrm>
          <a:prstGeom prst="rect">
            <a:avLst/>
          </a:prstGeom>
        </p:spPr>
        <p:txBody>
          <a:bodyPr vert="horz" lIns="91433" tIns="45717" rIns="91433" bIns="45717" anchor="b"/>
          <a:lstStyle>
            <a:lvl1pPr marL="0" indent="0" algn="r">
              <a:buNone/>
              <a:defRPr sz="1350" b="1">
                <a:solidFill>
                  <a:schemeClr val="bg1"/>
                </a:solidFill>
              </a:defRPr>
            </a:lvl1pPr>
            <a:lvl2pPr marL="342865" indent="0">
              <a:buNone/>
              <a:defRPr sz="1800" b="1">
                <a:solidFill>
                  <a:schemeClr val="tx1"/>
                </a:solidFill>
              </a:defRPr>
            </a:lvl2pPr>
            <a:lvl3pPr marL="685728" indent="0">
              <a:buNone/>
              <a:defRPr sz="1800" b="1">
                <a:solidFill>
                  <a:schemeClr val="tx1"/>
                </a:solidFill>
              </a:defRPr>
            </a:lvl3pPr>
            <a:lvl4pPr marL="1028592" indent="0">
              <a:buNone/>
              <a:defRPr sz="1800" b="1">
                <a:solidFill>
                  <a:schemeClr val="tx1"/>
                </a:solidFill>
              </a:defRPr>
            </a:lvl4pPr>
            <a:lvl5pPr marL="1371457" indent="0">
              <a:buNone/>
              <a:defRPr sz="18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presenter/s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4527560"/>
            <a:ext cx="3543300" cy="752592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10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632434"/>
            <a:ext cx="7772400" cy="1088908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865" indent="0" algn="r">
              <a:buNone/>
              <a:defRPr sz="2700"/>
            </a:lvl2pPr>
            <a:lvl3pPr marL="685728" indent="0" algn="r">
              <a:buNone/>
              <a:defRPr sz="2700"/>
            </a:lvl3pPr>
            <a:lvl4pPr marL="1028592" indent="0" algn="r">
              <a:buNone/>
              <a:defRPr sz="2700"/>
            </a:lvl4pPr>
            <a:lvl5pPr marL="1371457" indent="0" algn="r">
              <a:buNone/>
              <a:defRPr sz="2700"/>
            </a:lvl5pPr>
          </a:lstStyle>
          <a:p>
            <a:pPr lvl="0"/>
            <a:r>
              <a:rPr lang="en-US" dirty="0"/>
              <a:t>Click to add subtitle/venue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69" y="6529929"/>
            <a:ext cx="1947333" cy="31609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LA-UR#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0"/>
            <a:ext cx="7772400" cy="1627188"/>
          </a:xfrm>
          <a:prstGeom prst="rect">
            <a:avLst/>
          </a:prstGeom>
        </p:spPr>
        <p:txBody>
          <a:bodyPr vert="horz" lIns="91433" tIns="45717" rIns="91433" bIns="45717" anchor="b"/>
          <a:lstStyle>
            <a:lvl1pPr>
              <a:defRPr lang="en-US" sz="2700" baseline="0" smtClean="0"/>
            </a:lvl1pPr>
            <a:lvl2pPr>
              <a:defRPr lang="en-US" sz="2700" smtClean="0"/>
            </a:lvl2pPr>
            <a:lvl3pPr>
              <a:defRPr lang="en-US" sz="2700" smtClean="0"/>
            </a:lvl3pPr>
            <a:lvl4pPr>
              <a:defRPr lang="en-US" sz="2700" smtClean="0"/>
            </a:lvl4pPr>
            <a:lvl5pPr>
              <a:defRPr lang="en-US" sz="2700"/>
            </a:lvl5pPr>
          </a:lstStyle>
          <a:p>
            <a:pPr marL="0" lvl="0" indent="0" algn="r">
              <a:buNone/>
            </a:pPr>
            <a:r>
              <a:rPr lang="en-US" dirty="0"/>
              <a:t>Click to add 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D681A3C-BC94-8849-ABDA-2C32C39A0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93" y="4270311"/>
            <a:ext cx="3561731" cy="178086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3A4E048-772A-B448-A0D1-3E6029213B45}"/>
              </a:ext>
            </a:extLst>
          </p:cNvPr>
          <p:cNvGrpSpPr/>
          <p:nvPr userDrawn="1"/>
        </p:nvGrpSpPr>
        <p:grpSpPr>
          <a:xfrm>
            <a:off x="3110753" y="6011931"/>
            <a:ext cx="6096000" cy="506013"/>
            <a:chOff x="6096000" y="5966277"/>
            <a:chExt cx="6096000" cy="50601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AFFBA79-CD62-0742-9815-99CE73A6E6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96000" y="6287624"/>
              <a:ext cx="60960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Operated by Los Alamos National Security, LLC for the U.S. Department of Energy's NNSA</a:t>
              </a:r>
            </a:p>
          </p:txBody>
        </p:sp>
        <p:pic>
          <p:nvPicPr>
            <p:cNvPr id="23" name="Picture 22" descr="NNSA_80%.ai">
              <a:extLst>
                <a:ext uri="{FF2B5EF4-FFF2-40B4-BE49-F238E27FC236}">
                  <a16:creationId xmlns:a16="http://schemas.microsoft.com/office/drawing/2014/main" id="{CB11F8E0-F2DB-6647-96F6-685EB5910CA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116" t="44234" r="25200" b="40485"/>
            <a:stretch/>
          </p:blipFill>
          <p:spPr>
            <a:xfrm>
              <a:off x="10783406" y="5966277"/>
              <a:ext cx="1281735" cy="385862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0" y="-55179"/>
            <a:ext cx="9144000" cy="104027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/>
          <p:cNvSpPr/>
          <p:nvPr userDrawn="1"/>
        </p:nvSpPr>
        <p:spPr>
          <a:xfrm flipV="1">
            <a:off x="0" y="6529924"/>
            <a:ext cx="9144000" cy="3280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"/>
            <a:ext cx="8229600" cy="98509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FC695E-3847-284B-804A-F0C0441E204C}" type="datetime1">
              <a:rPr lang="en-US" smtClean="0"/>
              <a:pPr/>
              <a:t>8/4/2022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Los Alamos National Laboratory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31268" y="1131636"/>
            <a:ext cx="0" cy="51941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895602" y="1131637"/>
            <a:ext cx="1617663" cy="381074"/>
          </a:xfrm>
          <a:prstGeom prst="rect">
            <a:avLst/>
          </a:prstGeom>
        </p:spPr>
        <p:txBody>
          <a:bodyPr vert="horz"/>
          <a:lstStyle>
            <a:lvl1pPr marL="0" indent="0" algn="r" defTabSz="-556008">
              <a:buFont typeface="Arial"/>
              <a:buNone/>
              <a:tabLst/>
              <a:defRPr sz="825">
                <a:solidFill>
                  <a:schemeClr val="bg1"/>
                </a:solidFill>
              </a:defRPr>
            </a:lvl1pPr>
            <a:lvl2pPr marL="173827" indent="0" defTabSz="-556008">
              <a:buNone/>
              <a:tabLst/>
              <a:defRPr sz="788"/>
            </a:lvl2pPr>
            <a:lvl3pPr marL="341701" indent="0" defTabSz="-556008">
              <a:buNone/>
              <a:tabLst/>
              <a:defRPr sz="750"/>
            </a:lvl3pPr>
            <a:lvl4pPr marL="510765" indent="0" defTabSz="-556008">
              <a:buNone/>
              <a:tabLst/>
              <a:defRPr sz="675"/>
            </a:lvl4pPr>
            <a:lvl5pPr marL="684593" indent="0" defTabSz="-556008">
              <a:buNone/>
              <a:tabLst/>
              <a:defRPr sz="675"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95602" y="1512712"/>
            <a:ext cx="1617663" cy="381074"/>
          </a:xfrm>
          <a:prstGeom prst="rect">
            <a:avLst/>
          </a:prstGeom>
        </p:spPr>
        <p:txBody>
          <a:bodyPr vert="horz"/>
          <a:lstStyle>
            <a:lvl1pPr marL="0" indent="0" algn="r" defTabSz="-556008">
              <a:buFont typeface="Arial"/>
              <a:buNone/>
              <a:tabLst/>
              <a:defRPr sz="825" b="0">
                <a:solidFill>
                  <a:schemeClr val="bg1"/>
                </a:solidFill>
              </a:defRPr>
            </a:lvl1pPr>
            <a:lvl2pPr marL="173827" indent="0" defTabSz="-556008">
              <a:buNone/>
              <a:tabLst/>
              <a:defRPr sz="788"/>
            </a:lvl2pPr>
            <a:lvl3pPr marL="341701" indent="0" defTabSz="-556008">
              <a:buNone/>
              <a:tabLst/>
              <a:defRPr sz="750"/>
            </a:lvl3pPr>
            <a:lvl4pPr marL="510765" indent="0" defTabSz="-556008">
              <a:buNone/>
              <a:tabLst/>
              <a:defRPr sz="675"/>
            </a:lvl4pPr>
            <a:lvl5pPr marL="684593" indent="0" defTabSz="-556008">
              <a:buNone/>
              <a:tabLst/>
              <a:defRPr sz="675"/>
            </a:lvl5pPr>
          </a:lstStyle>
          <a:p>
            <a:pPr lvl="0"/>
            <a:r>
              <a:rPr lang="en-US" dirty="0"/>
              <a:t>Click to edit time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95602" y="2223912"/>
            <a:ext cx="1617663" cy="381074"/>
          </a:xfrm>
          <a:prstGeom prst="rect">
            <a:avLst/>
          </a:prstGeom>
        </p:spPr>
        <p:txBody>
          <a:bodyPr vert="horz"/>
          <a:lstStyle>
            <a:lvl1pPr marL="0" indent="0" algn="r" defTabSz="-556008">
              <a:buFont typeface="Arial"/>
              <a:buNone/>
              <a:tabLst/>
              <a:defRPr sz="825" b="0">
                <a:solidFill>
                  <a:schemeClr val="bg1"/>
                </a:solidFill>
              </a:defRPr>
            </a:lvl1pPr>
            <a:lvl2pPr marL="173827" indent="0" defTabSz="-556008">
              <a:buNone/>
              <a:tabLst/>
              <a:defRPr sz="788"/>
            </a:lvl2pPr>
            <a:lvl3pPr marL="341701" indent="0" defTabSz="-556008">
              <a:buNone/>
              <a:tabLst/>
              <a:defRPr sz="750"/>
            </a:lvl3pPr>
            <a:lvl4pPr marL="510765" indent="0" defTabSz="-556008">
              <a:buNone/>
              <a:tabLst/>
              <a:defRPr sz="675"/>
            </a:lvl4pPr>
            <a:lvl5pPr marL="684593" indent="0" defTabSz="-556008">
              <a:buNone/>
              <a:tabLst/>
              <a:defRPr sz="675"/>
            </a:lvl5pPr>
          </a:lstStyle>
          <a:p>
            <a:pPr lvl="0"/>
            <a:r>
              <a:rPr lang="en-US" dirty="0"/>
              <a:t>Click to edit location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1131636"/>
            <a:ext cx="3886200" cy="51941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agenda item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5CE0874-4A31-8A49-9B13-2A0AD8263F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93" y="4270311"/>
            <a:ext cx="3561731" cy="1780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64186"/>
            <a:ext cx="8229600" cy="98509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6442-326F-BF43-9512-C754596C1A34}" type="datetime1">
              <a:rPr lang="en-US" smtClean="0"/>
              <a:t>8/4/2022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2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B62AD"/>
            </a:gs>
            <a:gs pos="100000">
              <a:srgbClr val="02254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-1" y="6491818"/>
            <a:ext cx="3310467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004050" y="6491818"/>
            <a:ext cx="2133600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BB098140-90E5-4392-9510-CF3F577C3551}" type="datetime1">
              <a:rPr lang="en-US" smtClean="0"/>
              <a:pPr/>
              <a:t>8/4/2022</a:t>
            </a:fld>
            <a:r>
              <a:rPr lang="en-US"/>
              <a:t>   |   </a:t>
            </a:r>
            <a:fld id="{5D01E7E5-6465-7A46-A26D-BAABC2D34D38}" type="slidenum">
              <a:rPr lang="en-US" b="1" smtClean="0"/>
              <a:pPr/>
              <a:t>‹#›</a:t>
            </a:fld>
            <a:endParaRPr lang="en-US" b="1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117070" y="1486499"/>
            <a:ext cx="101168" cy="447895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117070" y="1934393"/>
            <a:ext cx="101168" cy="447895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-117070" y="2382287"/>
            <a:ext cx="101168" cy="447895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-117070" y="2830181"/>
            <a:ext cx="101168" cy="447895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-117070" y="0"/>
            <a:ext cx="101168" cy="447895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-117070" y="447900"/>
            <a:ext cx="101168" cy="447895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-117070" y="969750"/>
            <a:ext cx="101168" cy="4478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-635000" y="-2"/>
            <a:ext cx="5179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="1" dirty="0">
                <a:solidFill>
                  <a:srgbClr val="0D0C2E"/>
                </a:solidFill>
              </a:rPr>
              <a:t>NOTE:</a:t>
            </a:r>
          </a:p>
          <a:p>
            <a:pPr algn="r"/>
            <a:r>
              <a:rPr lang="en-US" sz="600" dirty="0">
                <a:solidFill>
                  <a:srgbClr val="0D0C2E"/>
                </a:solidFill>
              </a:rPr>
              <a:t>This is</a:t>
            </a:r>
            <a:r>
              <a:rPr lang="en-US" sz="600" baseline="0" dirty="0">
                <a:solidFill>
                  <a:srgbClr val="0D0C2E"/>
                </a:solidFill>
              </a:rPr>
              <a:t> the lab color palette.</a:t>
            </a:r>
            <a:endParaRPr lang="en-US" sz="600" baseline="0" dirty="0">
              <a:solidFill>
                <a:srgbClr val="0D0C2E"/>
              </a:solidFill>
              <a:latin typeface="Wingdings"/>
              <a:ea typeface="Wingdings"/>
              <a:cs typeface="Wingding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34279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49" r:id="rId3"/>
    <p:sldLayoutId id="2147483673" r:id="rId4"/>
    <p:sldLayoutId id="2147483650" r:id="rId5"/>
    <p:sldLayoutId id="2147483674" r:id="rId6"/>
    <p:sldLayoutId id="2147483679" r:id="rId7"/>
    <p:sldLayoutId id="2147483680" r:id="rId8"/>
    <p:sldLayoutId id="2147483671" r:id="rId9"/>
    <p:sldLayoutId id="2147483660" r:id="rId10"/>
    <p:sldLayoutId id="2147483678" r:id="rId11"/>
    <p:sldLayoutId id="2147483677" r:id="rId12"/>
    <p:sldLayoutId id="2147483681" r:id="rId13"/>
    <p:sldLayoutId id="2147483682" r:id="rId14"/>
  </p:sldLayoutIdLst>
  <p:hf sldNum="0" hdr="0"/>
  <p:txStyles>
    <p:titleStyle>
      <a:lvl1pPr algn="l" defTabSz="342892" rtl="0" eaLnBrk="1" latinLnBrk="0" hangingPunct="1">
        <a:spcBef>
          <a:spcPct val="0"/>
        </a:spcBef>
        <a:buNone/>
        <a:defRPr sz="18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28585" indent="-128585" algn="l" defTabSz="342892" rtl="0" eaLnBrk="1" latinLnBrk="0" hangingPunct="1">
        <a:spcBef>
          <a:spcPct val="20000"/>
        </a:spcBef>
        <a:buFont typeface="Arial"/>
        <a:buChar char="•"/>
        <a:defRPr sz="135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02411" indent="-128585" algn="l" defTabSz="342892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71476" indent="-129776" algn="l" defTabSz="342892" rtl="0" eaLnBrk="1" latinLnBrk="0" hangingPunct="1">
        <a:spcBef>
          <a:spcPct val="20000"/>
        </a:spcBef>
        <a:buFont typeface="Arial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640540" indent="-129776" algn="l" defTabSz="342892" rtl="0" eaLnBrk="1" latinLnBrk="0" hangingPunct="1">
        <a:spcBef>
          <a:spcPct val="20000"/>
        </a:spcBef>
        <a:buFont typeface="Arial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15558" indent="-130966" algn="l" defTabSz="342892" rtl="0" eaLnBrk="1" latinLnBrk="0" hangingPunct="1">
        <a:spcBef>
          <a:spcPct val="20000"/>
        </a:spcBef>
        <a:buFont typeface="Arial"/>
        <a:buChar char="»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64464" y="206477"/>
            <a:ext cx="7889602" cy="1119571"/>
          </a:xfrm>
        </p:spPr>
        <p:txBody>
          <a:bodyPr/>
          <a:lstStyle/>
          <a:p>
            <a:pPr algn="ctr"/>
            <a:r>
              <a:rPr lang="en-US" sz="2800" b="1" dirty="0"/>
              <a:t>A Reverse </a:t>
            </a:r>
            <a:r>
              <a:rPr lang="en-US" sz="2800" b="1" baseline="30000" dirty="0"/>
              <a:t>230</a:t>
            </a:r>
            <a:r>
              <a:rPr lang="en-US" sz="2800" b="1" dirty="0"/>
              <a:t>U/</a:t>
            </a:r>
            <a:r>
              <a:rPr lang="en-US" sz="2800" b="1" baseline="30000" dirty="0"/>
              <a:t>226</a:t>
            </a:r>
            <a:r>
              <a:rPr lang="en-US" sz="2800" b="1" dirty="0"/>
              <a:t>Th Radionuclide Generator for Targeted Alpha Therapy Applications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222748" y="5205579"/>
            <a:ext cx="3543300" cy="752592"/>
          </a:xfrm>
        </p:spPr>
        <p:txBody>
          <a:bodyPr/>
          <a:lstStyle/>
          <a:p>
            <a:r>
              <a:rPr lang="en-US" sz="1600" dirty="0">
                <a:solidFill>
                  <a:srgbClr val="022543"/>
                </a:solidFill>
              </a:rPr>
              <a:t>August 23</a:t>
            </a:r>
            <a:r>
              <a:rPr lang="en-US" sz="1600" baseline="30000" dirty="0">
                <a:solidFill>
                  <a:srgbClr val="022543"/>
                </a:solidFill>
              </a:rPr>
              <a:t>rd</a:t>
            </a:r>
            <a:r>
              <a:rPr lang="en-US" sz="1600" dirty="0">
                <a:solidFill>
                  <a:srgbClr val="022543"/>
                </a:solidFill>
              </a:rPr>
              <a:t>, 2022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LA-UR-18-28992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816389"/>
            <a:ext cx="9038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22543"/>
                </a:solidFill>
              </a:rPr>
              <a:t>T.E. Mastren and </a:t>
            </a:r>
            <a:r>
              <a:rPr lang="en-US" sz="2000" u="sng" dirty="0">
                <a:solidFill>
                  <a:srgbClr val="022543"/>
                </a:solidFill>
              </a:rPr>
              <a:t>M.E. Fassbender</a:t>
            </a:r>
            <a:endParaRPr lang="en-US" sz="2000" u="sng" baseline="30000" dirty="0">
              <a:solidFill>
                <a:srgbClr val="022543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0802" y="2519495"/>
            <a:ext cx="84027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22543"/>
                </a:solidFill>
                <a:latin typeface="+mj-lt"/>
              </a:rPr>
              <a:t>Los Alamos National Laboratory, P.O. Box 1663, Los Alamos, NM 87545, USA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636115" y="3335814"/>
            <a:ext cx="5756316" cy="979314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022543"/>
                </a:solidFill>
              </a:rPr>
              <a:t>18</a:t>
            </a:r>
            <a:r>
              <a:rPr lang="en-US" sz="2400" baseline="30000" dirty="0">
                <a:solidFill>
                  <a:srgbClr val="022543"/>
                </a:solidFill>
              </a:rPr>
              <a:t>th</a:t>
            </a:r>
            <a:r>
              <a:rPr lang="en-US" sz="2400" dirty="0">
                <a:solidFill>
                  <a:srgbClr val="022543"/>
                </a:solidFill>
              </a:rPr>
              <a:t> Workshop on </a:t>
            </a:r>
            <a:r>
              <a:rPr lang="en-US" sz="2400" dirty="0" err="1">
                <a:solidFill>
                  <a:srgbClr val="022543"/>
                </a:solidFill>
              </a:rPr>
              <a:t>Targetry</a:t>
            </a:r>
            <a:r>
              <a:rPr lang="en-US" sz="2400" dirty="0">
                <a:solidFill>
                  <a:srgbClr val="022543"/>
                </a:solidFill>
              </a:rPr>
              <a:t> and Target Chemistry (WTTC 18)</a:t>
            </a:r>
          </a:p>
          <a:p>
            <a:pPr algn="ctr"/>
            <a:endParaRPr lang="en-US" dirty="0">
              <a:solidFill>
                <a:srgbClr val="0225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197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8/4/2022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3028" y="0"/>
            <a:ext cx="8452022" cy="985093"/>
          </a:xfrm>
          <a:prstGeom prst="rect">
            <a:avLst/>
          </a:prstGeom>
        </p:spPr>
        <p:txBody>
          <a:bodyPr anchor="ctr"/>
          <a:lstStyle>
            <a:lvl1pPr algn="l" defTabSz="342892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Direct-Phase Concept: </a:t>
            </a:r>
            <a:r>
              <a:rPr lang="en-US" baseline="30000" dirty="0"/>
              <a:t>230</a:t>
            </a:r>
            <a:r>
              <a:rPr lang="en-US" dirty="0"/>
              <a:t>Pa/</a:t>
            </a:r>
            <a:r>
              <a:rPr lang="en-US" baseline="30000" dirty="0"/>
              <a:t>230</a:t>
            </a:r>
            <a:r>
              <a:rPr lang="en-US" dirty="0"/>
              <a:t>U Separation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235396" y="3146871"/>
            <a:ext cx="533399" cy="850983"/>
            <a:chOff x="1114423" y="1061286"/>
            <a:chExt cx="257176" cy="742448"/>
          </a:xfrm>
        </p:grpSpPr>
        <p:sp>
          <p:nvSpPr>
            <p:cNvPr id="8" name="Isosceles Triangle 7"/>
            <p:cNvSpPr/>
            <p:nvPr/>
          </p:nvSpPr>
          <p:spPr>
            <a:xfrm rot="10800000">
              <a:off x="1114423" y="1061286"/>
              <a:ext cx="257176" cy="176964"/>
            </a:xfrm>
            <a:prstGeom prst="triangl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23461" y="1670384"/>
              <a:ext cx="66675" cy="13335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79095" y="1147011"/>
              <a:ext cx="136358" cy="56147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Column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3284257" y="2067148"/>
            <a:ext cx="2435675" cy="49479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230</a:t>
            </a:r>
            <a:r>
              <a:rPr lang="en-US" sz="2000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 in 10 M </a:t>
            </a:r>
            <a:r>
              <a:rPr lang="en-US" sz="2000" kern="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endParaRPr kumimoji="0" lang="en-US" sz="2000" b="0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>
            <a:stCxn id="11" idx="2"/>
            <a:endCxn id="8" idx="3"/>
          </p:cNvCxnSpPr>
          <p:nvPr/>
        </p:nvCxnSpPr>
        <p:spPr>
          <a:xfrm>
            <a:off x="4502095" y="2561946"/>
            <a:ext cx="0" cy="584925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Straight Connector 12"/>
          <p:cNvCxnSpPr/>
          <p:nvPr/>
        </p:nvCxnSpPr>
        <p:spPr>
          <a:xfrm>
            <a:off x="2899458" y="2888646"/>
            <a:ext cx="1459581" cy="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14" name="Rounded Rectangle 13"/>
          <p:cNvSpPr/>
          <p:nvPr/>
        </p:nvSpPr>
        <p:spPr>
          <a:xfrm>
            <a:off x="991230" y="2655033"/>
            <a:ext cx="1908227" cy="49479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5mL 10M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359039" y="2888646"/>
            <a:ext cx="0" cy="261185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Straight Connector 15"/>
          <p:cNvCxnSpPr/>
          <p:nvPr/>
        </p:nvCxnSpPr>
        <p:spPr>
          <a:xfrm>
            <a:off x="4526048" y="3990521"/>
            <a:ext cx="0" cy="165936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7" name="Straight Arrow Connector 16"/>
          <p:cNvCxnSpPr/>
          <p:nvPr/>
        </p:nvCxnSpPr>
        <p:spPr>
          <a:xfrm>
            <a:off x="4526048" y="4156457"/>
            <a:ext cx="820153" cy="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8" name="Rounded Rectangle 17"/>
          <p:cNvSpPr/>
          <p:nvPr/>
        </p:nvSpPr>
        <p:spPr>
          <a:xfrm>
            <a:off x="5346200" y="3528058"/>
            <a:ext cx="3035799" cy="125679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Elute &gt;95% of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the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300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230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&gt;99.99 % purity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direct use or use in </a:t>
            </a:r>
            <a:r>
              <a:rPr lang="en-US" sz="2000" b="1" kern="0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226</a:t>
            </a:r>
            <a:r>
              <a:rPr lang="en-US" sz="2000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generator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11429" y="3241763"/>
            <a:ext cx="1512092" cy="622886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225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Binds </a:t>
            </a:r>
            <a:r>
              <a:rPr kumimoji="0" lang="en-US" sz="2000" b="1" i="0" u="none" strike="noStrike" kern="0" cap="none" spc="0" normalizeH="0" baseline="30000" noProof="0" dirty="0">
                <a:ln>
                  <a:noFill/>
                </a:ln>
                <a:solidFill>
                  <a:srgbClr val="0225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230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225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6408583-C214-0700-F4A2-CB4F0CCC2BD4}"/>
              </a:ext>
            </a:extLst>
          </p:cNvPr>
          <p:cNvSpPr/>
          <p:nvPr/>
        </p:nvSpPr>
        <p:spPr>
          <a:xfrm>
            <a:off x="31011" y="5545988"/>
            <a:ext cx="91376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b="1" dirty="0">
                <a:solidFill>
                  <a:schemeClr val="accent1"/>
                </a:solidFill>
                <a:ea typeface="GulliverRM"/>
              </a:rPr>
              <a:t>T. Mastren, </a:t>
            </a:r>
            <a:r>
              <a:rPr lang="en-US" sz="1100" b="1" dirty="0">
                <a:solidFill>
                  <a:schemeClr val="accent1"/>
                </a:solidFill>
                <a:ea typeface="GulliverRM"/>
              </a:rPr>
              <a:t>et al., </a:t>
            </a:r>
            <a:r>
              <a:rPr lang="en-US" sz="1100" dirty="0">
                <a:solidFill>
                  <a:schemeClr val="accent1"/>
                </a:solidFill>
                <a:ea typeface="GulliverRM"/>
              </a:rPr>
              <a:t>A Reverse </a:t>
            </a:r>
            <a:r>
              <a:rPr lang="en-US" sz="1100" baseline="30000" dirty="0">
                <a:solidFill>
                  <a:schemeClr val="accent1"/>
                </a:solidFill>
                <a:ea typeface="GulliverRM"/>
              </a:rPr>
              <a:t>230</a:t>
            </a:r>
            <a:r>
              <a:rPr lang="en-US" sz="1100" dirty="0">
                <a:solidFill>
                  <a:schemeClr val="accent1"/>
                </a:solidFill>
                <a:ea typeface="GulliverRM"/>
              </a:rPr>
              <a:t>U/</a:t>
            </a:r>
            <a:r>
              <a:rPr lang="en-US" sz="1100" baseline="30000" dirty="0">
                <a:solidFill>
                  <a:schemeClr val="accent1"/>
                </a:solidFill>
                <a:ea typeface="GulliverRM"/>
              </a:rPr>
              <a:t>226</a:t>
            </a:r>
            <a:r>
              <a:rPr lang="en-US" sz="1100" dirty="0">
                <a:solidFill>
                  <a:schemeClr val="accent1"/>
                </a:solidFill>
                <a:ea typeface="GulliverRM"/>
              </a:rPr>
              <a:t>Th Radionuclide Generator for Targeted Alpha Therapy Applications, </a:t>
            </a:r>
            <a:r>
              <a:rPr lang="en-US" sz="1100" b="1" i="1" dirty="0" err="1">
                <a:solidFill>
                  <a:schemeClr val="accent1"/>
                </a:solidFill>
                <a:ea typeface="GulliverRM"/>
              </a:rPr>
              <a:t>Nucl</a:t>
            </a:r>
            <a:r>
              <a:rPr lang="en-US" sz="1100" b="1" i="1" dirty="0">
                <a:solidFill>
                  <a:schemeClr val="accent1"/>
                </a:solidFill>
                <a:ea typeface="GulliverRM"/>
              </a:rPr>
              <a:t> Med Biol </a:t>
            </a:r>
            <a:r>
              <a:rPr lang="en-US" sz="1100" dirty="0">
                <a:solidFill>
                  <a:schemeClr val="accent1"/>
                </a:solidFill>
                <a:ea typeface="GulliverRM"/>
              </a:rPr>
              <a:t>2020, 90-91, 69–73.</a:t>
            </a:r>
            <a:endParaRPr lang="en-US" sz="1100" dirty="0">
              <a:solidFill>
                <a:schemeClr val="accent1"/>
              </a:solidFill>
              <a:ea typeface="Times New Roman" panose="02020603050405020304" pitchFamily="18" charset="0"/>
            </a:endParaRPr>
          </a:p>
          <a:p>
            <a:pPr algn="ctr"/>
            <a:endParaRPr lang="en-US" sz="11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344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8/4/2022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"/>
            <a:ext cx="8452022" cy="985093"/>
          </a:xfrm>
        </p:spPr>
        <p:txBody>
          <a:bodyPr/>
          <a:lstStyle/>
          <a:p>
            <a:pPr algn="ctr"/>
            <a:r>
              <a:rPr lang="en-US" dirty="0"/>
              <a:t>Reverse-Phase Generator: </a:t>
            </a:r>
            <a:r>
              <a:rPr lang="en-US" baseline="30000" dirty="0"/>
              <a:t>230</a:t>
            </a:r>
            <a:r>
              <a:rPr lang="en-US" dirty="0"/>
              <a:t>U/</a:t>
            </a:r>
            <a:r>
              <a:rPr lang="en-US" baseline="30000" dirty="0"/>
              <a:t>226</a:t>
            </a:r>
            <a:r>
              <a:rPr lang="en-US" dirty="0"/>
              <a:t>Th Separation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943849" y="2694335"/>
            <a:ext cx="2027" cy="527412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" name="Rounded Rectangle 8"/>
          <p:cNvSpPr/>
          <p:nvPr/>
        </p:nvSpPr>
        <p:spPr>
          <a:xfrm>
            <a:off x="2229590" y="1306309"/>
            <a:ext cx="1187762" cy="537396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608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230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U/</a:t>
            </a:r>
            <a:r>
              <a: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226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 in equilibrium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755847" y="2017013"/>
            <a:ext cx="338241" cy="686124"/>
            <a:chOff x="1114423" y="1061286"/>
            <a:chExt cx="257176" cy="742448"/>
          </a:xfrm>
        </p:grpSpPr>
        <p:sp>
          <p:nvSpPr>
            <p:cNvPr id="11" name="Isosceles Triangle 10"/>
            <p:cNvSpPr/>
            <p:nvPr/>
          </p:nvSpPr>
          <p:spPr>
            <a:xfrm rot="10800000">
              <a:off x="1114423" y="1061286"/>
              <a:ext cx="257176" cy="176964"/>
            </a:xfrm>
            <a:prstGeom prst="triangl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608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23461" y="1670384"/>
              <a:ext cx="66675" cy="13335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608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79095" y="1147011"/>
              <a:ext cx="136358" cy="56147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4608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Column</a:t>
              </a:r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3410586" y="1578171"/>
            <a:ext cx="1430315" cy="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5" name="Straight Arrow Connector 14"/>
          <p:cNvCxnSpPr/>
          <p:nvPr/>
        </p:nvCxnSpPr>
        <p:spPr>
          <a:xfrm>
            <a:off x="4840902" y="1576178"/>
            <a:ext cx="0" cy="440834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Straight Connector 15"/>
          <p:cNvCxnSpPr/>
          <p:nvPr/>
        </p:nvCxnSpPr>
        <p:spPr>
          <a:xfrm flipH="1">
            <a:off x="4922938" y="2703137"/>
            <a:ext cx="1" cy="117863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7" name="Straight Arrow Connector 16"/>
          <p:cNvCxnSpPr/>
          <p:nvPr/>
        </p:nvCxnSpPr>
        <p:spPr>
          <a:xfrm flipH="1">
            <a:off x="4277539" y="2828270"/>
            <a:ext cx="647426" cy="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8" name="Rounded Rectangle 17"/>
          <p:cNvSpPr/>
          <p:nvPr/>
        </p:nvSpPr>
        <p:spPr>
          <a:xfrm>
            <a:off x="3070841" y="2651464"/>
            <a:ext cx="1206698" cy="4527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608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&lt;0.001%</a:t>
            </a:r>
            <a:r>
              <a: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230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U/</a:t>
            </a:r>
            <a:r>
              <a: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226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277539" y="1017176"/>
            <a:ext cx="1270187" cy="47242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608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5mL 0.1M HNO</a:t>
            </a:r>
            <a:r>
              <a: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/>
          <p:cNvCxnSpPr>
            <a:endCxn id="11" idx="3"/>
          </p:cNvCxnSpPr>
          <p:nvPr/>
        </p:nvCxnSpPr>
        <p:spPr>
          <a:xfrm>
            <a:off x="4922938" y="1489598"/>
            <a:ext cx="2027" cy="527412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1" name="Rounded Rectangle 20"/>
          <p:cNvSpPr/>
          <p:nvPr/>
        </p:nvSpPr>
        <p:spPr>
          <a:xfrm>
            <a:off x="4365202" y="3213973"/>
            <a:ext cx="1154595" cy="509135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608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Elute </a:t>
            </a:r>
            <a:r>
              <a: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230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  <a:p>
            <a:pPr marL="0" marR="0" lvl="0" indent="0" algn="ctr" defTabSz="4608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(&gt;99.8 %)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5013441" y="1576178"/>
            <a:ext cx="1527783" cy="0"/>
          </a:xfrm>
          <a:prstGeom prst="line">
            <a:avLst/>
          </a:prstGeom>
          <a:noFill/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23" name="Straight Arrow Connector 22"/>
          <p:cNvCxnSpPr/>
          <p:nvPr/>
        </p:nvCxnSpPr>
        <p:spPr>
          <a:xfrm>
            <a:off x="5012276" y="1576178"/>
            <a:ext cx="0" cy="440834"/>
          </a:xfrm>
          <a:prstGeom prst="straightConnector1">
            <a:avLst/>
          </a:prstGeom>
          <a:noFill/>
          <a:ln w="6350" cap="flat" cmpd="sng" algn="ctr">
            <a:solidFill>
              <a:srgbClr val="00B05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4" name="Rounded Rectangle 23"/>
          <p:cNvSpPr/>
          <p:nvPr/>
        </p:nvSpPr>
        <p:spPr>
          <a:xfrm>
            <a:off x="6541224" y="1297088"/>
            <a:ext cx="1232878" cy="55583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608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1mL 0.1M Citrate, pH 5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973343" y="2703136"/>
            <a:ext cx="1" cy="117863"/>
          </a:xfrm>
          <a:prstGeom prst="line">
            <a:avLst/>
          </a:prstGeom>
          <a:noFill/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sp>
        <p:nvSpPr>
          <p:cNvPr id="26" name="Rounded Rectangle 25"/>
          <p:cNvSpPr/>
          <p:nvPr/>
        </p:nvSpPr>
        <p:spPr>
          <a:xfrm>
            <a:off x="5917196" y="2566133"/>
            <a:ext cx="1631939" cy="52427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608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Elute ~96% </a:t>
            </a:r>
            <a:r>
              <a: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226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 (&lt;0.18% </a:t>
            </a:r>
            <a:r>
              <a: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230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U)</a:t>
            </a:r>
          </a:p>
        </p:txBody>
      </p:sp>
      <p:cxnSp>
        <p:nvCxnSpPr>
          <p:cNvPr id="27" name="Straight Arrow Connector 26"/>
          <p:cNvCxnSpPr>
            <a:stCxn id="21" idx="2"/>
            <a:endCxn id="28" idx="0"/>
          </p:cNvCxnSpPr>
          <p:nvPr/>
        </p:nvCxnSpPr>
        <p:spPr>
          <a:xfrm>
            <a:off x="4942500" y="3723108"/>
            <a:ext cx="601" cy="157254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8" name="Rounded Rectangle 27"/>
          <p:cNvSpPr/>
          <p:nvPr/>
        </p:nvSpPr>
        <p:spPr>
          <a:xfrm>
            <a:off x="4179757" y="3880362"/>
            <a:ext cx="1526687" cy="459746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608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Wash Column w/ 10mL water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2621495" y="2442922"/>
            <a:ext cx="1149575" cy="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0" name="Straight Arrow Connector 29"/>
          <p:cNvCxnSpPr/>
          <p:nvPr/>
        </p:nvCxnSpPr>
        <p:spPr>
          <a:xfrm flipV="1">
            <a:off x="3763417" y="1587464"/>
            <a:ext cx="0" cy="855455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1" name="Rounded Rectangle 30"/>
          <p:cNvSpPr/>
          <p:nvPr/>
        </p:nvSpPr>
        <p:spPr>
          <a:xfrm>
            <a:off x="1621235" y="3319972"/>
            <a:ext cx="2000520" cy="4952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608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Add 6mL Concentrated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230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 Fraction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979230" y="4526195"/>
            <a:ext cx="1926540" cy="461405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608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Equilibrate Resin with 2mL </a:t>
            </a:r>
            <a:r>
              <a:rPr lang="en-US" sz="1400" kern="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onc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Arrow Connector 32"/>
          <p:cNvCxnSpPr>
            <a:stCxn id="28" idx="2"/>
            <a:endCxn id="32" idx="0"/>
          </p:cNvCxnSpPr>
          <p:nvPr/>
        </p:nvCxnSpPr>
        <p:spPr>
          <a:xfrm flipH="1">
            <a:off x="4942500" y="4340108"/>
            <a:ext cx="601" cy="186087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4" name="Rounded Rectangle 33"/>
          <p:cNvSpPr/>
          <p:nvPr/>
        </p:nvSpPr>
        <p:spPr>
          <a:xfrm>
            <a:off x="3823375" y="2087544"/>
            <a:ext cx="1017526" cy="4661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608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Binds </a:t>
            </a:r>
            <a:r>
              <a: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230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U/</a:t>
            </a:r>
            <a:r>
              <a: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226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4973343" y="2822235"/>
            <a:ext cx="943853" cy="2148"/>
          </a:xfrm>
          <a:prstGeom prst="straightConnector1">
            <a:avLst/>
          </a:prstGeom>
          <a:noFill/>
          <a:ln w="6350" cap="flat" cmpd="sng" algn="ctr">
            <a:solidFill>
              <a:srgbClr val="00B05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4951560" y="2124840"/>
            <a:ext cx="1061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60858"/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l-GR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DGA Resin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2621495" y="2442919"/>
            <a:ext cx="0" cy="864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2" idx="1"/>
          </p:cNvCxnSpPr>
          <p:nvPr/>
        </p:nvCxnSpPr>
        <p:spPr>
          <a:xfrm flipH="1" flipV="1">
            <a:off x="2621495" y="4756897"/>
            <a:ext cx="135773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31" idx="2"/>
          </p:cNvCxnSpPr>
          <p:nvPr/>
        </p:nvCxnSpPr>
        <p:spPr>
          <a:xfrm flipV="1">
            <a:off x="2621495" y="3815185"/>
            <a:ext cx="0" cy="941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85085" y="5144739"/>
            <a:ext cx="8541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/>
                </a:solidFill>
              </a:rPr>
              <a:t>Successful chelation </a:t>
            </a:r>
            <a:r>
              <a:rPr lang="en-US" dirty="0">
                <a:solidFill>
                  <a:schemeClr val="accent1"/>
                </a:solidFill>
              </a:rPr>
              <a:t>studies with 70 µCi of </a:t>
            </a:r>
            <a:r>
              <a:rPr lang="en-US" baseline="30000" dirty="0">
                <a:solidFill>
                  <a:schemeClr val="accent1"/>
                </a:solidFill>
              </a:rPr>
              <a:t>230</a:t>
            </a:r>
            <a:r>
              <a:rPr lang="en-US" dirty="0">
                <a:solidFill>
                  <a:schemeClr val="accent1"/>
                </a:solidFill>
              </a:rPr>
              <a:t>U/</a:t>
            </a:r>
            <a:r>
              <a:rPr lang="en-US" baseline="30000" dirty="0">
                <a:solidFill>
                  <a:schemeClr val="accent1"/>
                </a:solidFill>
              </a:rPr>
              <a:t>226</a:t>
            </a:r>
            <a:r>
              <a:rPr lang="en-US" dirty="0">
                <a:solidFill>
                  <a:schemeClr val="accent1"/>
                </a:solidFill>
              </a:rPr>
              <a:t>Th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/>
                </a:solidFill>
              </a:rPr>
              <a:t>Two more </a:t>
            </a:r>
            <a:r>
              <a:rPr lang="en-US" dirty="0">
                <a:solidFill>
                  <a:schemeClr val="accent1"/>
                </a:solidFill>
              </a:rPr>
              <a:t>generator concepts in development (</a:t>
            </a:r>
            <a:r>
              <a:rPr lang="en-US" baseline="30000" dirty="0">
                <a:solidFill>
                  <a:schemeClr val="accent1"/>
                </a:solidFill>
              </a:rPr>
              <a:t>230</a:t>
            </a:r>
            <a:r>
              <a:rPr lang="en-US" dirty="0">
                <a:solidFill>
                  <a:schemeClr val="accent1"/>
                </a:solidFill>
              </a:rPr>
              <a:t>U sorption/ </a:t>
            </a:r>
            <a:r>
              <a:rPr lang="en-US" baseline="30000" dirty="0">
                <a:solidFill>
                  <a:schemeClr val="accent1"/>
                </a:solidFill>
              </a:rPr>
              <a:t>226</a:t>
            </a:r>
            <a:r>
              <a:rPr lang="en-US" dirty="0">
                <a:solidFill>
                  <a:schemeClr val="accent1"/>
                </a:solidFill>
              </a:rPr>
              <a:t>Th elution) 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CDD32F0-65B0-CF0A-C0C0-75661FF73FA7}"/>
              </a:ext>
            </a:extLst>
          </p:cNvPr>
          <p:cNvSpPr txBox="1"/>
          <p:nvPr/>
        </p:nvSpPr>
        <p:spPr>
          <a:xfrm>
            <a:off x="86176" y="5959280"/>
            <a:ext cx="88953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</a:rPr>
              <a:t>Ferrier, M.G., et al., </a:t>
            </a:r>
            <a:r>
              <a:rPr lang="en-US" sz="1100" dirty="0">
                <a:solidFill>
                  <a:schemeClr val="accent1"/>
                </a:solidFill>
              </a:rPr>
              <a:t>Thorium chelators for targeted alpha therapy: Rapid chelation of thorium-226. </a:t>
            </a:r>
            <a:r>
              <a:rPr lang="en-US" sz="1100" b="1" i="1" dirty="0">
                <a:solidFill>
                  <a:schemeClr val="accent1"/>
                </a:solidFill>
              </a:rPr>
              <a:t>J Labelled Comp. </a:t>
            </a:r>
            <a:r>
              <a:rPr lang="en-US" sz="1100" b="1" i="1" dirty="0" err="1">
                <a:solidFill>
                  <a:schemeClr val="accent1"/>
                </a:solidFill>
              </a:rPr>
              <a:t>Radiopharm</a:t>
            </a:r>
            <a:r>
              <a:rPr lang="en-US" sz="1100" b="1" i="1" dirty="0">
                <a:solidFill>
                  <a:schemeClr val="accent1"/>
                </a:solidFill>
              </a:rPr>
              <a:t>. </a:t>
            </a:r>
            <a:r>
              <a:rPr lang="en-US" sz="1100" dirty="0">
                <a:solidFill>
                  <a:schemeClr val="accent1"/>
                </a:solidFill>
              </a:rPr>
              <a:t>63(12), 502–516, (2020).</a:t>
            </a:r>
          </a:p>
        </p:txBody>
      </p:sp>
    </p:spTree>
    <p:extLst>
      <p:ext uri="{BB962C8B-B14F-4D97-AF65-F5344CB8AC3E}">
        <p14:creationId xmlns:p14="http://schemas.microsoft.com/office/powerpoint/2010/main" val="208461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8/4/2022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6642"/>
            <a:ext cx="10207870" cy="1143000"/>
          </a:xfrm>
        </p:spPr>
        <p:txBody>
          <a:bodyPr>
            <a:normAutofit/>
          </a:bodyPr>
          <a:lstStyle/>
          <a:p>
            <a:pPr algn="ctr"/>
            <a:r>
              <a:rPr lang="en-US" b="1" baseline="30000" dirty="0">
                <a:cs typeface="Times New Roman" panose="02020603050405020304" pitchFamily="18" charset="0"/>
              </a:rPr>
              <a:t>230</a:t>
            </a:r>
            <a:r>
              <a:rPr lang="en-US" b="1" dirty="0">
                <a:cs typeface="Times New Roman" panose="02020603050405020304" pitchFamily="18" charset="0"/>
              </a:rPr>
              <a:t>U/</a:t>
            </a:r>
            <a:r>
              <a:rPr lang="en-US" b="1" baseline="30000" dirty="0">
                <a:cs typeface="Times New Roman" panose="02020603050405020304" pitchFamily="18" charset="0"/>
              </a:rPr>
              <a:t>226</a:t>
            </a:r>
            <a:r>
              <a:rPr lang="en-US" b="1" dirty="0">
                <a:cs typeface="Times New Roman" panose="02020603050405020304" pitchFamily="18" charset="0"/>
              </a:rPr>
              <a:t>Th Generator Elution Evaluation (6 weeks)</a:t>
            </a:r>
            <a:endParaRPr lang="en-US" b="1" baseline="30000" dirty="0"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684548"/>
              </p:ext>
            </p:extLst>
          </p:nvPr>
        </p:nvGraphicFramePr>
        <p:xfrm>
          <a:off x="217932" y="1118616"/>
          <a:ext cx="3429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849" y="3686479"/>
            <a:ext cx="5081305" cy="27037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87948"/>
            <a:ext cx="3657917" cy="23898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34913" y="1020993"/>
            <a:ext cx="3472564" cy="2598473"/>
            <a:chOff x="1828800" y="1275959"/>
            <a:chExt cx="5486400" cy="461596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45" t="7777" r="26666" b="22223"/>
            <a:stretch/>
          </p:blipFill>
          <p:spPr>
            <a:xfrm>
              <a:off x="1828800" y="1275959"/>
              <a:ext cx="1905000" cy="461596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7" t="11111" r="22223" b="14444"/>
            <a:stretch/>
          </p:blipFill>
          <p:spPr>
            <a:xfrm>
              <a:off x="4343400" y="1275959"/>
              <a:ext cx="2971800" cy="442468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316489" y="1371600"/>
              <a:ext cx="3048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30622" y="1371600"/>
              <a:ext cx="3048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5065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263" y="1540068"/>
            <a:ext cx="8804001" cy="4772242"/>
          </a:xfrm>
        </p:spPr>
        <p:txBody>
          <a:bodyPr/>
          <a:lstStyle/>
          <a:p>
            <a:r>
              <a:rPr lang="en-US" b="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Separation of </a:t>
            </a:r>
            <a:r>
              <a:rPr lang="en-US" baseline="300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230</a:t>
            </a:r>
            <a:r>
              <a:rPr lang="en-US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Pa from bulk thorium</a:t>
            </a:r>
            <a:r>
              <a:rPr lang="en-US" b="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 targets and co-produced fission products</a:t>
            </a:r>
          </a:p>
          <a:p>
            <a:r>
              <a:rPr lang="en-US" b="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Designed a </a:t>
            </a:r>
            <a:r>
              <a:rPr lang="en-US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dual generator system </a:t>
            </a:r>
            <a:r>
              <a:rPr lang="en-US" b="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first to yield </a:t>
            </a:r>
            <a:r>
              <a:rPr lang="en-US" b="0" baseline="300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230</a:t>
            </a:r>
            <a:r>
              <a:rPr lang="en-US" b="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U from </a:t>
            </a:r>
            <a:r>
              <a:rPr lang="en-US" b="0" baseline="300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230</a:t>
            </a:r>
            <a:r>
              <a:rPr lang="en-US" b="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Pa and second to yield </a:t>
            </a:r>
            <a:r>
              <a:rPr lang="en-US" b="0" baseline="300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226</a:t>
            </a:r>
            <a:r>
              <a:rPr lang="en-US" b="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Th from </a:t>
            </a:r>
            <a:r>
              <a:rPr lang="en-US" b="0" baseline="300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230</a:t>
            </a:r>
            <a:r>
              <a:rPr lang="en-US" b="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U</a:t>
            </a:r>
          </a:p>
          <a:p>
            <a:r>
              <a:rPr lang="en-US" b="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Generator provides </a:t>
            </a:r>
            <a:r>
              <a:rPr lang="en-US" baseline="300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226</a:t>
            </a:r>
            <a:r>
              <a:rPr lang="en-US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Th in a chelated form, </a:t>
            </a:r>
            <a:r>
              <a:rPr lang="en-US" b="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which is amenable to direct labeling due to short 30.6 minute half-life</a:t>
            </a:r>
          </a:p>
          <a:p>
            <a:r>
              <a:rPr lang="en-US" b="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Precedence for optimized Th chelates with </a:t>
            </a:r>
            <a:r>
              <a:rPr lang="en-US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fast complexation kinetics</a:t>
            </a:r>
          </a:p>
          <a:p>
            <a:r>
              <a:rPr lang="en-US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Follow-on work granted for FY20</a:t>
            </a:r>
            <a:r>
              <a:rPr lang="en-US" b="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(larger scale production of </a:t>
            </a:r>
            <a:r>
              <a:rPr lang="en-US" b="0" baseline="300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230</a:t>
            </a:r>
            <a:r>
              <a:rPr lang="en-US" b="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U, Th chelator development, call FOA-LAB-18-1896)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/>
              <a:t>Slide </a:t>
            </a:r>
            <a:fld id="{23B0729D-0C76-4DC3-9F59-8792B55E40A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887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cs typeface="Times" panose="02020603050405020304" pitchFamily="18" charset="0"/>
              </a:rPr>
              <a:t>Acknowledgment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CEC3D24-58D5-4EF6-AA8C-C44C9227106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AutoShape 6" descr="Image result for ORNL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" name="AutoShape 8" descr="Image result for ORNL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573024" y="2203352"/>
            <a:ext cx="81801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This research was supported by the U.S. Department of Energy Isotope Program, managed by the Office of Science for Isotope R&amp;D and </a:t>
            </a:r>
            <a:r>
              <a:rPr lang="en-US" sz="240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Production </a:t>
            </a:r>
          </a:p>
          <a:p>
            <a:pPr algn="ctr"/>
            <a:r>
              <a:rPr lang="en-US" sz="240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Grants </a:t>
            </a:r>
            <a:r>
              <a:rPr lang="en-US" sz="2400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FOA LAB 14-1099 </a:t>
            </a:r>
            <a:r>
              <a:rPr lang="en-US" sz="24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and</a:t>
            </a:r>
            <a:r>
              <a:rPr lang="en-US" sz="2400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 LAB 18-1896</a:t>
            </a:r>
            <a:r>
              <a:rPr lang="en-US" sz="24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32618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83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8/4/2022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15968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46C0A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064A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baseline="30000" dirty="0">
                <a:solidFill>
                  <a:schemeClr val="bg1"/>
                </a:solidFill>
                <a:latin typeface="Arial Bold" pitchFamily="-84" charset="0"/>
              </a:rPr>
              <a:t>230</a:t>
            </a:r>
            <a:r>
              <a:rPr lang="en-US" altLang="en-US" sz="2400" b="1" dirty="0">
                <a:solidFill>
                  <a:schemeClr val="bg1"/>
                </a:solidFill>
                <a:latin typeface="Arial Bold" pitchFamily="-84" charset="0"/>
              </a:rPr>
              <a:t>U/</a:t>
            </a:r>
            <a:r>
              <a:rPr lang="en-US" altLang="en-US" sz="2400" b="1" baseline="30000" dirty="0">
                <a:solidFill>
                  <a:schemeClr val="bg1"/>
                </a:solidFill>
                <a:latin typeface="Arial Bold" pitchFamily="-84" charset="0"/>
              </a:rPr>
              <a:t>226</a:t>
            </a:r>
            <a:r>
              <a:rPr lang="en-US" altLang="en-US" sz="2400" b="1" dirty="0">
                <a:solidFill>
                  <a:schemeClr val="bg1"/>
                </a:solidFill>
                <a:latin typeface="Arial Bold" pitchFamily="-84" charset="0"/>
              </a:rPr>
              <a:t>Th: a novel </a:t>
            </a:r>
            <a:r>
              <a:rPr lang="en-US" altLang="en-US" sz="2400" b="1" dirty="0">
                <a:solidFill>
                  <a:schemeClr val="bg1"/>
                </a:solidFill>
                <a:latin typeface="Arial Bold" pitchFamily="-84" charset="0"/>
                <a:sym typeface="Symbol" pitchFamily="18" charset="2"/>
              </a:rPr>
              <a:t>-treatment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 Bold" pitchFamily="-84" charset="0"/>
                <a:sym typeface="Symbol" pitchFamily="18" charset="2"/>
              </a:rPr>
              <a:t>nuclide pair</a:t>
            </a:r>
            <a:endParaRPr lang="en-US" altLang="en-US" sz="2400" b="1" dirty="0">
              <a:solidFill>
                <a:schemeClr val="bg1"/>
              </a:solidFill>
              <a:latin typeface="Arial Bold" pitchFamily="-84" charset="0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46239"/>
              </p:ext>
            </p:extLst>
          </p:nvPr>
        </p:nvGraphicFramePr>
        <p:xfrm>
          <a:off x="838200" y="1019434"/>
          <a:ext cx="3590925" cy="499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221236" imgH="5859381" progId="ChemDraw.Document.6.0">
                  <p:embed/>
                </p:oleObj>
              </mc:Choice>
              <mc:Fallback>
                <p:oleObj name="CS ChemDraw Drawing" r:id="rId2" imgW="4221236" imgH="5859381" progId="ChemDraw.Document.6.0">
                  <p:embed/>
                  <p:pic>
                    <p:nvPicPr>
                      <p:cNvPr id="1024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019434"/>
                        <a:ext cx="3590925" cy="499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665472" y="1114327"/>
            <a:ext cx="42672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rgbClr val="215968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46C0A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064A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800" dirty="0">
                <a:solidFill>
                  <a:schemeClr val="accent1"/>
                </a:solidFill>
              </a:rPr>
              <a:t>Similar to </a:t>
            </a:r>
            <a:r>
              <a:rPr lang="en-US" altLang="en-US" sz="1800" b="1" baseline="30000" dirty="0">
                <a:solidFill>
                  <a:schemeClr val="accent1"/>
                </a:solidFill>
              </a:rPr>
              <a:t>225</a:t>
            </a:r>
            <a:r>
              <a:rPr lang="en-US" altLang="en-US" sz="1800" b="1" dirty="0">
                <a:solidFill>
                  <a:schemeClr val="accent1"/>
                </a:solidFill>
              </a:rPr>
              <a:t>Ac/</a:t>
            </a:r>
            <a:r>
              <a:rPr lang="en-US" altLang="en-US" sz="1800" b="1" baseline="30000" dirty="0">
                <a:solidFill>
                  <a:schemeClr val="accent1"/>
                </a:solidFill>
              </a:rPr>
              <a:t>213</a:t>
            </a:r>
            <a:r>
              <a:rPr lang="en-US" altLang="en-US" sz="1800" b="1" dirty="0">
                <a:solidFill>
                  <a:schemeClr val="accent1"/>
                </a:solidFill>
              </a:rPr>
              <a:t>Bi</a:t>
            </a:r>
          </a:p>
          <a:p>
            <a:pPr eaLnBrk="1" hangingPunct="1">
              <a:spcBef>
                <a:spcPct val="0"/>
              </a:spcBef>
              <a:buClrTx/>
            </a:pPr>
            <a:endParaRPr lang="en-US" altLang="en-US" sz="1800" dirty="0">
              <a:solidFill>
                <a:schemeClr val="accent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 dirty="0">
                <a:solidFill>
                  <a:schemeClr val="accent1"/>
                </a:solidFill>
                <a:latin typeface="+mj-lt"/>
              </a:rPr>
              <a:t>Production energies available at </a:t>
            </a:r>
            <a:r>
              <a:rPr lang="en-US" altLang="en-US" sz="1800" b="1" dirty="0">
                <a:solidFill>
                  <a:schemeClr val="accent1"/>
                </a:solidFill>
                <a:latin typeface="+mj-lt"/>
              </a:rPr>
              <a:t>university/commercial</a:t>
            </a:r>
            <a:r>
              <a:rPr lang="en-US" altLang="en-US" sz="1800" dirty="0">
                <a:solidFill>
                  <a:schemeClr val="accent1"/>
                </a:solidFill>
                <a:latin typeface="+mj-lt"/>
              </a:rPr>
              <a:t> facilities </a:t>
            </a:r>
          </a:p>
          <a:p>
            <a:pPr eaLnBrk="1" hangingPunct="1">
              <a:spcBef>
                <a:spcPct val="0"/>
              </a:spcBef>
              <a:buClrTx/>
            </a:pPr>
            <a:endParaRPr lang="en-US" altLang="en-US" sz="1800" dirty="0">
              <a:solidFill>
                <a:schemeClr val="accent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 i="1" u="sng" dirty="0">
                <a:solidFill>
                  <a:schemeClr val="accent1"/>
                </a:solidFill>
                <a:latin typeface="+mj-lt"/>
              </a:rPr>
              <a:t>Indirect application as </a:t>
            </a:r>
            <a:r>
              <a:rPr lang="en-US" altLang="en-US" sz="1800" i="1" u="sng" baseline="30000" dirty="0">
                <a:solidFill>
                  <a:schemeClr val="accent1"/>
                </a:solidFill>
                <a:latin typeface="+mj-lt"/>
              </a:rPr>
              <a:t>226</a:t>
            </a:r>
            <a:r>
              <a:rPr lang="en-US" altLang="en-US" sz="1800" i="1" u="sng" dirty="0">
                <a:solidFill>
                  <a:schemeClr val="accent1"/>
                </a:solidFill>
                <a:latin typeface="+mj-lt"/>
              </a:rPr>
              <a:t>Th</a:t>
            </a:r>
            <a:r>
              <a:rPr lang="en-US" altLang="en-US" sz="1800" b="1" dirty="0">
                <a:solidFill>
                  <a:schemeClr val="accent1"/>
                </a:solidFill>
                <a:latin typeface="+mj-lt"/>
              </a:rPr>
              <a:t>: </a:t>
            </a:r>
          </a:p>
          <a:p>
            <a:pPr marL="0" indent="0" eaLnBrk="1" hangingPunct="1">
              <a:spcBef>
                <a:spcPct val="0"/>
              </a:spcBef>
              <a:buClrTx/>
              <a:buNone/>
            </a:pPr>
            <a:r>
              <a:rPr lang="en-US" altLang="en-US" sz="1800" b="1" dirty="0">
                <a:solidFill>
                  <a:schemeClr val="accent1"/>
                </a:solidFill>
                <a:latin typeface="+mj-lt"/>
              </a:rPr>
              <a:t>	</a:t>
            </a:r>
            <a:r>
              <a:rPr lang="en-US" altLang="en-US" sz="1800" dirty="0" err="1">
                <a:solidFill>
                  <a:schemeClr val="accent1"/>
                </a:solidFill>
                <a:latin typeface="+mj-lt"/>
              </a:rPr>
              <a:t>Th</a:t>
            </a:r>
            <a:r>
              <a:rPr lang="en-US" altLang="en-US" sz="1800" dirty="0">
                <a:solidFill>
                  <a:schemeClr val="accent1"/>
                </a:solidFill>
                <a:latin typeface="+mj-lt"/>
              </a:rPr>
              <a:t> labeling in development; </a:t>
            </a:r>
          </a:p>
          <a:p>
            <a:pPr marL="0" indent="0" eaLnBrk="1" hangingPunct="1">
              <a:spcBef>
                <a:spcPct val="0"/>
              </a:spcBef>
              <a:buClrTx/>
              <a:buNone/>
            </a:pPr>
            <a:r>
              <a:rPr lang="en-US" altLang="en-US" sz="1800" b="1" dirty="0">
                <a:solidFill>
                  <a:schemeClr val="accent1"/>
                </a:solidFill>
                <a:latin typeface="+mj-lt"/>
              </a:rPr>
              <a:t>       28.2 MeV </a:t>
            </a:r>
            <a:r>
              <a:rPr lang="en-US" altLang="en-US" sz="1800" dirty="0">
                <a:solidFill>
                  <a:schemeClr val="accent1"/>
                </a:solidFill>
                <a:latin typeface="+mj-lt"/>
              </a:rPr>
              <a:t>combined </a:t>
            </a:r>
            <a:r>
              <a:rPr lang="el-GR" altLang="en-US" sz="1800" dirty="0">
                <a:solidFill>
                  <a:schemeClr val="accent1"/>
                </a:solidFill>
                <a:latin typeface="+mj-lt"/>
              </a:rPr>
              <a:t>α</a:t>
            </a:r>
            <a:r>
              <a:rPr lang="en-US" altLang="en-US" sz="1800" dirty="0">
                <a:solidFill>
                  <a:schemeClr val="accent1"/>
                </a:solidFill>
                <a:latin typeface="+mj-lt"/>
              </a:rPr>
              <a:t>-dose</a:t>
            </a:r>
          </a:p>
          <a:p>
            <a:pPr eaLnBrk="1" hangingPunct="1">
              <a:spcBef>
                <a:spcPct val="0"/>
              </a:spcBef>
              <a:buClrTx/>
            </a:pPr>
            <a:endParaRPr lang="en-US" altLang="en-US" sz="1800" dirty="0">
              <a:solidFill>
                <a:schemeClr val="accent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 i="1" u="sng" dirty="0">
                <a:solidFill>
                  <a:schemeClr val="accent1"/>
                </a:solidFill>
                <a:latin typeface="+mj-lt"/>
              </a:rPr>
              <a:t>Direct application as </a:t>
            </a:r>
            <a:r>
              <a:rPr lang="en-US" altLang="en-US" sz="1800" i="1" u="sng" baseline="30000" dirty="0">
                <a:solidFill>
                  <a:schemeClr val="accent1"/>
                </a:solidFill>
                <a:latin typeface="+mj-lt"/>
              </a:rPr>
              <a:t>230</a:t>
            </a:r>
            <a:r>
              <a:rPr lang="en-US" altLang="en-US" sz="1800" i="1" u="sng" dirty="0">
                <a:solidFill>
                  <a:schemeClr val="accent1"/>
                </a:solidFill>
                <a:latin typeface="+mj-lt"/>
              </a:rPr>
              <a:t>U</a:t>
            </a:r>
            <a:r>
              <a:rPr lang="en-US" altLang="en-US" sz="1800" i="1" dirty="0">
                <a:solidFill>
                  <a:schemeClr val="accent1"/>
                </a:solidFill>
                <a:latin typeface="+mj-lt"/>
              </a:rPr>
              <a:t>: </a:t>
            </a:r>
            <a:r>
              <a:rPr lang="en-US" altLang="en-US" sz="1800" dirty="0">
                <a:solidFill>
                  <a:schemeClr val="accent1"/>
                </a:solidFill>
                <a:latin typeface="+mj-lt"/>
              </a:rPr>
              <a:t>Leverages rich U coordination chemistry; </a:t>
            </a:r>
            <a:r>
              <a:rPr lang="en-US" altLang="en-US" sz="1800" b="1" dirty="0">
                <a:solidFill>
                  <a:schemeClr val="accent1"/>
                </a:solidFill>
                <a:latin typeface="+mj-lt"/>
              </a:rPr>
              <a:t>34.2 MeV </a:t>
            </a:r>
            <a:r>
              <a:rPr lang="en-US" altLang="en-US" sz="1800" dirty="0">
                <a:solidFill>
                  <a:schemeClr val="accent1"/>
                </a:solidFill>
                <a:latin typeface="+mj-lt"/>
              </a:rPr>
              <a:t>combined dose</a:t>
            </a:r>
          </a:p>
          <a:p>
            <a:pPr eaLnBrk="1" hangingPunct="1">
              <a:spcBef>
                <a:spcPct val="0"/>
              </a:spcBef>
              <a:buClrTx/>
            </a:pPr>
            <a:endParaRPr lang="en-US" altLang="en-US" sz="1800" dirty="0">
              <a:solidFill>
                <a:schemeClr val="accent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 u="sng" dirty="0">
                <a:solidFill>
                  <a:schemeClr val="accent1"/>
                </a:solidFill>
                <a:latin typeface="+mj-lt"/>
              </a:rPr>
              <a:t>Compare to </a:t>
            </a:r>
            <a:r>
              <a:rPr lang="en-US" altLang="en-US" sz="1800" b="1" dirty="0">
                <a:solidFill>
                  <a:schemeClr val="accent1"/>
                </a:solidFill>
                <a:latin typeface="+mj-lt"/>
              </a:rPr>
              <a:t>19.5 </a:t>
            </a:r>
            <a:r>
              <a:rPr lang="en-US" altLang="en-US" sz="1800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en-US" sz="1800" baseline="30000" dirty="0">
                <a:solidFill>
                  <a:schemeClr val="accent1"/>
                </a:solidFill>
                <a:latin typeface="+mj-lt"/>
              </a:rPr>
              <a:t>225</a:t>
            </a:r>
            <a:r>
              <a:rPr lang="en-US" altLang="en-US" sz="1800" dirty="0">
                <a:solidFill>
                  <a:schemeClr val="accent1"/>
                </a:solidFill>
                <a:latin typeface="+mj-lt"/>
              </a:rPr>
              <a:t>Ac) and  </a:t>
            </a:r>
            <a:r>
              <a:rPr lang="en-US" altLang="en-US" sz="1800" b="1" dirty="0">
                <a:solidFill>
                  <a:schemeClr val="accent1"/>
                </a:solidFill>
                <a:latin typeface="+mj-lt"/>
              </a:rPr>
              <a:t>5.9 MeV </a:t>
            </a:r>
            <a:r>
              <a:rPr lang="en-US" altLang="en-US" sz="1800" dirty="0">
                <a:solidFill>
                  <a:schemeClr val="accent1"/>
                </a:solidFill>
                <a:latin typeface="+mj-lt"/>
              </a:rPr>
              <a:t>doses</a:t>
            </a:r>
            <a:r>
              <a:rPr lang="en-US" altLang="en-US" sz="18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1800" dirty="0">
                <a:solidFill>
                  <a:schemeClr val="accent1"/>
                </a:solidFill>
                <a:latin typeface="+mj-lt"/>
              </a:rPr>
              <a:t>for </a:t>
            </a:r>
            <a:r>
              <a:rPr lang="en-US" altLang="en-US" sz="1800" baseline="30000" dirty="0">
                <a:solidFill>
                  <a:schemeClr val="accent1"/>
                </a:solidFill>
                <a:latin typeface="+mj-lt"/>
              </a:rPr>
              <a:t>213</a:t>
            </a:r>
            <a:r>
              <a:rPr lang="en-US" altLang="en-US" sz="1800" dirty="0">
                <a:solidFill>
                  <a:schemeClr val="accent1"/>
                </a:solidFill>
                <a:latin typeface="+mj-lt"/>
              </a:rPr>
              <a:t>Bi</a:t>
            </a:r>
          </a:p>
          <a:p>
            <a:pPr eaLnBrk="1" hangingPunct="1">
              <a:spcBef>
                <a:spcPct val="0"/>
              </a:spcBef>
              <a:buClrTx/>
            </a:pPr>
            <a:endParaRPr lang="en-US" altLang="en-US" sz="1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E80015-0701-7213-92B1-52223C34B775}"/>
              </a:ext>
            </a:extLst>
          </p:cNvPr>
          <p:cNvSpPr txBox="1"/>
          <p:nvPr/>
        </p:nvSpPr>
        <p:spPr>
          <a:xfrm>
            <a:off x="6350" y="5928035"/>
            <a:ext cx="91313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err="1">
                <a:solidFill>
                  <a:schemeClr val="accent1"/>
                </a:solidFill>
              </a:rPr>
              <a:t>Makvandi</a:t>
            </a:r>
            <a:r>
              <a:rPr lang="en-US" sz="1100" b="1" dirty="0">
                <a:solidFill>
                  <a:schemeClr val="accent1"/>
                </a:solidFill>
              </a:rPr>
              <a:t>, M., et al., </a:t>
            </a:r>
            <a:r>
              <a:rPr lang="en-US" sz="1100" dirty="0">
                <a:solidFill>
                  <a:schemeClr val="accent1"/>
                </a:solidFill>
              </a:rPr>
              <a:t>Alpha-Emitters and Targeted Alpha Therapy in Oncology: from Basic Science to Clinical Investigations. </a:t>
            </a:r>
            <a:r>
              <a:rPr lang="en-US" sz="1100" b="1" i="1" dirty="0">
                <a:solidFill>
                  <a:schemeClr val="accent1"/>
                </a:solidFill>
              </a:rPr>
              <a:t>Targeted Oncology, </a:t>
            </a:r>
            <a:r>
              <a:rPr lang="en-US" sz="1100" dirty="0">
                <a:solidFill>
                  <a:schemeClr val="accent1"/>
                </a:solidFill>
              </a:rPr>
              <a:t>13(2), pp. 189–203 (2018).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22543"/>
                </a:solidFill>
              </a:rPr>
              <a:t>Fassbender, M.E., </a:t>
            </a:r>
            <a:r>
              <a:rPr lang="en-US" sz="1100" dirty="0">
                <a:solidFill>
                  <a:srgbClr val="002060"/>
                </a:solidFill>
              </a:rPr>
              <a:t>Guest Edited Collection: Radioisotopes and radiochemistry in health science. </a:t>
            </a:r>
            <a:r>
              <a:rPr lang="en-US" sz="1100" b="1" i="1" dirty="0">
                <a:solidFill>
                  <a:srgbClr val="002060"/>
                </a:solidFill>
              </a:rPr>
              <a:t>Sci Rep, </a:t>
            </a:r>
            <a:r>
              <a:rPr lang="en-US" sz="1100" dirty="0">
                <a:solidFill>
                  <a:srgbClr val="002060"/>
                </a:solidFill>
              </a:rPr>
              <a:t>10(1), 340 (2020). </a:t>
            </a:r>
          </a:p>
          <a:p>
            <a:endParaRPr lang="en-US" sz="1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322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37670" y="2174789"/>
            <a:ext cx="741406" cy="23848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Production modes for </a:t>
            </a:r>
            <a:r>
              <a:rPr lang="en-US" baseline="30000" dirty="0"/>
              <a:t>230</a:t>
            </a:r>
            <a:r>
              <a:rPr lang="en-US" dirty="0"/>
              <a:t>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8/4/2022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Los Alamos National Laboratory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32" y="1232904"/>
            <a:ext cx="8229600" cy="5194128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  <a:latin typeface="+mj-lt"/>
              </a:rPr>
              <a:t>Direct:</a:t>
            </a:r>
          </a:p>
          <a:p>
            <a:pPr marL="173826" lvl="1" indent="0">
              <a:buNone/>
            </a:pPr>
            <a:r>
              <a:rPr lang="en-US" sz="2400" baseline="30000" dirty="0">
                <a:latin typeface="+mj-lt"/>
              </a:rPr>
              <a:t>       </a:t>
            </a:r>
            <a:r>
              <a:rPr lang="en-US" sz="2400" baseline="30000" dirty="0">
                <a:solidFill>
                  <a:schemeClr val="accent1"/>
                </a:solidFill>
                <a:latin typeface="+mj-lt"/>
              </a:rPr>
              <a:t>	231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Pa (p,2n)		</a:t>
            </a:r>
            <a:r>
              <a:rPr lang="en-US" sz="2400" baseline="30000" dirty="0">
                <a:solidFill>
                  <a:schemeClr val="accent1"/>
                </a:solidFill>
                <a:latin typeface="+mj-lt"/>
              </a:rPr>
              <a:t>230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U </a:t>
            </a:r>
          </a:p>
          <a:p>
            <a:pPr marL="173826" lvl="1" indent="0">
              <a:buNone/>
            </a:pPr>
            <a:r>
              <a:rPr lang="en-US" sz="2400" baseline="30000" dirty="0">
                <a:solidFill>
                  <a:schemeClr val="accent1"/>
                </a:solidFill>
                <a:latin typeface="+mj-lt"/>
              </a:rPr>
              <a:t>		232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Th (α, 6n)		</a:t>
            </a:r>
            <a:r>
              <a:rPr lang="en-US" sz="2400" baseline="30000" dirty="0">
                <a:solidFill>
                  <a:schemeClr val="accent1"/>
                </a:solidFill>
                <a:latin typeface="+mj-lt"/>
              </a:rPr>
              <a:t>230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U </a:t>
            </a:r>
          </a:p>
          <a:p>
            <a:pPr marL="173826" lvl="1" indent="0">
              <a:buNone/>
            </a:pPr>
            <a:r>
              <a:rPr lang="en-US" sz="2400" dirty="0">
                <a:solidFill>
                  <a:schemeClr val="accent1"/>
                </a:solidFill>
                <a:latin typeface="+mj-lt"/>
              </a:rPr>
              <a:t>		</a:t>
            </a:r>
            <a:r>
              <a:rPr lang="en-US" sz="2400" baseline="30000" dirty="0">
                <a:solidFill>
                  <a:schemeClr val="accent1"/>
                </a:solidFill>
                <a:latin typeface="+mj-lt"/>
              </a:rPr>
              <a:t>232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Th (</a:t>
            </a:r>
            <a:r>
              <a:rPr lang="en-US" sz="2400" baseline="30000" dirty="0">
                <a:solidFill>
                  <a:schemeClr val="accent1"/>
                </a:solidFill>
                <a:latin typeface="+mj-lt"/>
              </a:rPr>
              <a:t>3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He,5n)	</a:t>
            </a:r>
            <a:r>
              <a:rPr lang="en-US" sz="2400" baseline="30000" dirty="0">
                <a:solidFill>
                  <a:schemeClr val="accent1"/>
                </a:solidFill>
                <a:latin typeface="+mj-lt"/>
              </a:rPr>
              <a:t>230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U</a:t>
            </a:r>
            <a:r>
              <a:rPr lang="en-US" sz="2400" baseline="30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</a:p>
          <a:p>
            <a:pPr marL="173826" lvl="1" indent="0">
              <a:buNone/>
            </a:pPr>
            <a:endParaRPr lang="en-US" sz="2400" dirty="0">
              <a:solidFill>
                <a:schemeClr val="accent1"/>
              </a:solidFill>
              <a:latin typeface="+mj-lt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+mj-lt"/>
              </a:rPr>
              <a:t>Indirect:</a:t>
            </a:r>
          </a:p>
          <a:p>
            <a:pPr marL="0" indent="0">
              <a:buNone/>
            </a:pPr>
            <a:r>
              <a:rPr lang="en-US" altLang="en-US" sz="2400" b="0" baseline="30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2400" b="0" baseline="30000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232</a:t>
            </a:r>
            <a:r>
              <a:rPr lang="en-US" altLang="en-US" sz="2400" b="0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Th(p,3n)		</a:t>
            </a:r>
            <a:r>
              <a:rPr lang="en-US" altLang="en-US" sz="2400" b="0" baseline="30000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230</a:t>
            </a:r>
            <a:r>
              <a:rPr lang="en-US" altLang="en-US" sz="2400" b="0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 </a:t>
            </a:r>
          </a:p>
          <a:p>
            <a:pPr marL="0" indent="0">
              <a:buNone/>
            </a:pPr>
            <a:r>
              <a:rPr lang="en-US" altLang="en-US" sz="2400" b="0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altLang="en-US" sz="2400" b="0" baseline="30000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232</a:t>
            </a:r>
            <a:r>
              <a:rPr lang="en-US" altLang="en-US" sz="2400" b="0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Th(d,4n)		</a:t>
            </a:r>
            <a:r>
              <a:rPr lang="en-US" altLang="en-US" sz="2400" b="0" baseline="30000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230</a:t>
            </a:r>
            <a:r>
              <a:rPr lang="en-US" altLang="en-US" sz="2400" b="0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   </a:t>
            </a:r>
            <a:endParaRPr lang="en-US" sz="2400" dirty="0">
              <a:solidFill>
                <a:schemeClr val="accent1"/>
              </a:solidFill>
              <a:latin typeface="+mj-lt"/>
            </a:endParaRPr>
          </a:p>
          <a:p>
            <a:pPr marL="173826" lvl="1" indent="0">
              <a:buNone/>
            </a:pPr>
            <a:r>
              <a:rPr lang="en-US" sz="2400" baseline="30000" dirty="0">
                <a:latin typeface="+mj-lt"/>
              </a:rPr>
              <a:t>       </a:t>
            </a:r>
            <a:r>
              <a:rPr lang="en-US" sz="2400" baseline="30000" dirty="0">
                <a:solidFill>
                  <a:schemeClr val="accent1"/>
                </a:solidFill>
                <a:latin typeface="+mj-lt"/>
              </a:rPr>
              <a:t>	</a:t>
            </a:r>
            <a:endParaRPr lang="en-US" sz="2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4904677" y="1293829"/>
            <a:ext cx="3875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215968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46C0A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064A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chemeClr val="accent1"/>
                </a:solidFill>
              </a:rPr>
              <a:t>Cumulative cross sections </a:t>
            </a:r>
            <a:r>
              <a:rPr lang="en-US" altLang="en-US" sz="1800" dirty="0">
                <a:solidFill>
                  <a:schemeClr val="accent1"/>
                </a:solidFill>
              </a:rPr>
              <a:t>for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</a:t>
            </a:r>
            <a:r>
              <a:rPr lang="en-US" altLang="en-US" sz="1800" baseline="30000" dirty="0">
                <a:solidFill>
                  <a:schemeClr val="accent1"/>
                </a:solidFill>
              </a:rPr>
              <a:t>232</a:t>
            </a:r>
            <a:r>
              <a:rPr lang="en-US" altLang="en-US" sz="1800" dirty="0">
                <a:solidFill>
                  <a:schemeClr val="accent1"/>
                </a:solidFill>
              </a:rPr>
              <a:t>Th(p,3n)</a:t>
            </a:r>
            <a:r>
              <a:rPr lang="en-US" altLang="en-US" sz="1800" baseline="30000" dirty="0">
                <a:solidFill>
                  <a:schemeClr val="accent1"/>
                </a:solidFill>
              </a:rPr>
              <a:t>230</a:t>
            </a:r>
            <a:r>
              <a:rPr lang="en-US" altLang="en-US" sz="1800" dirty="0">
                <a:solidFill>
                  <a:schemeClr val="accent1"/>
                </a:solidFill>
              </a:rPr>
              <a:t>Pa (17.4 d</a:t>
            </a:r>
            <a:r>
              <a:rPr lang="en-US" altLang="en-US" sz="1800" dirty="0"/>
              <a:t>)</a:t>
            </a:r>
            <a:r>
              <a:rPr lang="en-US" altLang="en-US" sz="1800" b="1" dirty="0"/>
              <a:t>*</a:t>
            </a:r>
            <a:endParaRPr lang="en-US" altLang="en-US" sz="1800" b="1" baseline="30000" dirty="0"/>
          </a:p>
        </p:txBody>
      </p:sp>
      <p:pic>
        <p:nvPicPr>
          <p:cNvPr id="23" name="Picture 3" descr="Th-232(p,3n)Pa-23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037" y="2102411"/>
            <a:ext cx="4828684" cy="285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35924" y="5880985"/>
            <a:ext cx="88721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100" b="1" dirty="0">
                <a:solidFill>
                  <a:schemeClr val="accent1"/>
                </a:solidFill>
                <a:ea typeface="GulliverRM"/>
              </a:rPr>
              <a:t>V. Radchenko, </a:t>
            </a:r>
            <a:r>
              <a:rPr lang="en-US" sz="1100" b="1" dirty="0">
                <a:solidFill>
                  <a:schemeClr val="accent1"/>
                </a:solidFill>
                <a:ea typeface="GulliverRM"/>
              </a:rPr>
              <a:t>et al.,  </a:t>
            </a:r>
            <a:r>
              <a:rPr lang="de-DE" sz="1100" dirty="0">
                <a:solidFill>
                  <a:schemeClr val="accent1"/>
                </a:solidFill>
                <a:ea typeface="GulliverRM"/>
              </a:rPr>
              <a:t>Formation cross-sections and chromatographic separation of protactinium isotopes formed in proton- irradiated thorium metal. </a:t>
            </a:r>
            <a:r>
              <a:rPr lang="en-US" sz="1100" b="1" i="1" dirty="0" err="1">
                <a:solidFill>
                  <a:schemeClr val="accent1"/>
                </a:solidFill>
                <a:ea typeface="GulliverRM"/>
              </a:rPr>
              <a:t>Radiochim</a:t>
            </a:r>
            <a:r>
              <a:rPr lang="en-US" sz="1100" b="1" i="1" dirty="0">
                <a:solidFill>
                  <a:schemeClr val="accent1"/>
                </a:solidFill>
                <a:ea typeface="GulliverRM"/>
              </a:rPr>
              <a:t> Acta </a:t>
            </a:r>
            <a:r>
              <a:rPr lang="en-US" sz="1100" dirty="0">
                <a:solidFill>
                  <a:schemeClr val="accent1"/>
                </a:solidFill>
                <a:ea typeface="GulliverRM"/>
              </a:rPr>
              <a:t>104(5), 291-304 (2016).</a:t>
            </a:r>
            <a:endParaRPr lang="en-US" sz="1100" dirty="0">
              <a:solidFill>
                <a:schemeClr val="accent1"/>
              </a:solidFill>
              <a:ea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04118" y="5151652"/>
            <a:ext cx="5657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Ideal indirect production energy range: </a:t>
            </a:r>
            <a:r>
              <a:rPr lang="en-US" b="1" dirty="0">
                <a:solidFill>
                  <a:schemeClr val="accent1"/>
                </a:solidFill>
              </a:rPr>
              <a:t>50 </a:t>
            </a:r>
            <a:r>
              <a:rPr lang="en-US" b="1" dirty="0">
                <a:solidFill>
                  <a:schemeClr val="accent1"/>
                </a:solidFill>
                <a:sym typeface="Symbol" panose="05050102010706020507" pitchFamily="18" charset="2"/>
              </a:rPr>
              <a:t> 12 MeV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143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Times New Roman" panose="02020603050405020304" pitchFamily="18" charset="0"/>
              </a:rPr>
              <a:t>Formation and Decay of Precursor </a:t>
            </a:r>
            <a:r>
              <a:rPr lang="en-US" baseline="30000" dirty="0">
                <a:cs typeface="Times New Roman" panose="02020603050405020304" pitchFamily="18" charset="0"/>
              </a:rPr>
              <a:t>230</a:t>
            </a:r>
            <a:r>
              <a:rPr lang="en-US" dirty="0">
                <a:cs typeface="Times New Roman" panose="02020603050405020304" pitchFamily="18" charset="0"/>
              </a:rPr>
              <a:t>Pa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8/4/2022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2452" y="1473194"/>
            <a:ext cx="2853175" cy="42005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76400" y="467489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aseline="30000" dirty="0">
                <a:solidFill>
                  <a:srgbClr val="022543"/>
                </a:solidFill>
                <a:latin typeface="+mj-lt"/>
                <a:cs typeface="Times New Roman" panose="02020603050405020304" pitchFamily="18" charset="0"/>
              </a:rPr>
              <a:t>232</a:t>
            </a:r>
            <a:r>
              <a:rPr lang="en-US" sz="2400" dirty="0">
                <a:solidFill>
                  <a:srgbClr val="022543"/>
                </a:solidFill>
                <a:latin typeface="+mj-lt"/>
                <a:cs typeface="Times New Roman" panose="02020603050405020304" pitchFamily="18" charset="0"/>
              </a:rPr>
              <a:t>Th(p,3n)</a:t>
            </a:r>
            <a:r>
              <a:rPr lang="en-US" sz="2400" baseline="30000" dirty="0">
                <a:solidFill>
                  <a:srgbClr val="022543"/>
                </a:solidFill>
                <a:latin typeface="+mj-lt"/>
                <a:cs typeface="Times New Roman" panose="02020603050405020304" pitchFamily="18" charset="0"/>
              </a:rPr>
              <a:t>230</a:t>
            </a:r>
            <a:r>
              <a:rPr lang="en-US" sz="2400" dirty="0">
                <a:solidFill>
                  <a:srgbClr val="022543"/>
                </a:solidFill>
                <a:latin typeface="+mj-lt"/>
                <a:cs typeface="Times New Roman" panose="02020603050405020304" pitchFamily="18" charset="0"/>
              </a:rPr>
              <a:t>Pa</a:t>
            </a:r>
            <a:endParaRPr lang="en-US" sz="2400" baseline="30000" dirty="0">
              <a:solidFill>
                <a:srgbClr val="022543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85237" y="1495609"/>
            <a:ext cx="5279093" cy="2747349"/>
            <a:chOff x="585237" y="1495609"/>
            <a:chExt cx="5279093" cy="274734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237" y="1495609"/>
              <a:ext cx="5279093" cy="2747349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/>
            <p:nvPr/>
          </p:nvCxnSpPr>
          <p:spPr>
            <a:xfrm>
              <a:off x="1378249" y="2206916"/>
              <a:ext cx="1310640" cy="126591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6" name="Up Arrow 25"/>
            <p:cNvSpPr/>
            <p:nvPr/>
          </p:nvSpPr>
          <p:spPr>
            <a:xfrm>
              <a:off x="4260573" y="2824515"/>
              <a:ext cx="311427" cy="762000"/>
            </a:xfrm>
            <a:prstGeom prst="up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Up Arrow 26"/>
            <p:cNvSpPr/>
            <p:nvPr/>
          </p:nvSpPr>
          <p:spPr>
            <a:xfrm rot="16200000">
              <a:off x="3080439" y="1799415"/>
              <a:ext cx="170688" cy="1910227"/>
            </a:xfrm>
            <a:prstGeom prst="up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613650" y="2081617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(7.5E4 a)</a:t>
            </a:r>
            <a:endParaRPr lang="en-US" sz="1400" baseline="30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279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Los Alamos Isotope Production Facility</a:t>
            </a:r>
            <a:br>
              <a:rPr lang="en-US" dirty="0"/>
            </a:br>
            <a:r>
              <a:rPr lang="en-US" dirty="0"/>
              <a:t> Irradiations of </a:t>
            </a:r>
            <a:r>
              <a:rPr lang="en-US" dirty="0" err="1"/>
              <a:t>Th</a:t>
            </a:r>
            <a:r>
              <a:rPr lang="en-US" dirty="0"/>
              <a:t> Metal Foils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8/4/2022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Los Alamos National Laboratory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575" y="1574400"/>
            <a:ext cx="8797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+mj-lt"/>
              </a:rPr>
              <a:t>Target stacks </a:t>
            </a:r>
            <a:r>
              <a:rPr lang="en-US" sz="2000" b="1" dirty="0">
                <a:solidFill>
                  <a:schemeClr val="accent1"/>
                </a:solidFill>
                <a:latin typeface="+mj-lt"/>
              </a:rPr>
              <a:t>Al/Ni/</a:t>
            </a:r>
            <a:r>
              <a:rPr lang="en-US" sz="2000" b="1" dirty="0" err="1">
                <a:solidFill>
                  <a:schemeClr val="accent1"/>
                </a:solidFill>
                <a:latin typeface="+mj-lt"/>
              </a:rPr>
              <a:t>Th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;</a:t>
            </a:r>
            <a:r>
              <a:rPr lang="en-US" sz="20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integrated beams ~</a:t>
            </a:r>
            <a:r>
              <a:rPr lang="en-US" sz="2000" b="1" dirty="0">
                <a:solidFill>
                  <a:schemeClr val="accent1"/>
                </a:solidFill>
                <a:latin typeface="+mj-lt"/>
              </a:rPr>
              <a:t>4.5 µAh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+mj-lt"/>
              </a:rPr>
              <a:t>Ni monitor foil (25 µm) for </a:t>
            </a:r>
            <a:r>
              <a:rPr lang="en-US" sz="2000" baseline="30000" dirty="0">
                <a:solidFill>
                  <a:schemeClr val="accent1"/>
                </a:solidFill>
                <a:latin typeface="+mj-lt"/>
              </a:rPr>
              <a:t>57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Ni/</a:t>
            </a:r>
            <a:r>
              <a:rPr lang="en-US" sz="2000" baseline="30000" dirty="0">
                <a:solidFill>
                  <a:schemeClr val="accent1"/>
                </a:solidFill>
                <a:latin typeface="+mj-lt"/>
              </a:rPr>
              <a:t>57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Co ratio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  <a:latin typeface="+mj-lt"/>
              </a:rPr>
              <a:t>LANL In-house made </a:t>
            </a:r>
            <a:r>
              <a:rPr lang="en-US" sz="2000" b="1" dirty="0" err="1">
                <a:solidFill>
                  <a:schemeClr val="accent1"/>
                </a:solidFill>
                <a:latin typeface="+mj-lt"/>
              </a:rPr>
              <a:t>Th</a:t>
            </a:r>
            <a:r>
              <a:rPr lang="en-US" sz="20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foil, thickness </a:t>
            </a:r>
            <a:r>
              <a:rPr lang="en-US" sz="2000" b="1" dirty="0">
                <a:solidFill>
                  <a:schemeClr val="accent1"/>
                </a:solidFill>
                <a:latin typeface="+mj-lt"/>
              </a:rPr>
              <a:t>0.1 mm, 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p energy loss </a:t>
            </a:r>
            <a:r>
              <a:rPr lang="en-US" sz="2000" b="1" dirty="0">
                <a:solidFill>
                  <a:schemeClr val="accent1"/>
                </a:solidFill>
                <a:latin typeface="+mj-lt"/>
              </a:rPr>
              <a:t>~1.5 MeV 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96" y="3257647"/>
            <a:ext cx="1891682" cy="19971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25" y="3244628"/>
            <a:ext cx="2927265" cy="2195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378" y="3688534"/>
            <a:ext cx="2005247" cy="200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AE00BC-3E47-D1F0-567E-D632AE50F12A}"/>
              </a:ext>
            </a:extLst>
          </p:cNvPr>
          <p:cNvSpPr txBox="1"/>
          <p:nvPr/>
        </p:nvSpPr>
        <p:spPr>
          <a:xfrm>
            <a:off x="-1" y="5544490"/>
            <a:ext cx="89514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1100" b="1" dirty="0">
                <a:solidFill>
                  <a:schemeClr val="accent1"/>
                </a:solidFill>
              </a:rPr>
              <a:t>Friend, M.T., et. al., </a:t>
            </a:r>
            <a:r>
              <a:rPr lang="en-US" sz="1100" dirty="0">
                <a:solidFill>
                  <a:schemeClr val="accent1"/>
                </a:solidFill>
              </a:rPr>
              <a:t>Production of </a:t>
            </a:r>
            <a:r>
              <a:rPr lang="en-US" sz="1100" baseline="30000" dirty="0">
                <a:solidFill>
                  <a:schemeClr val="accent1"/>
                </a:solidFill>
              </a:rPr>
              <a:t>230</a:t>
            </a:r>
            <a:r>
              <a:rPr lang="en-US" sz="1100" dirty="0">
                <a:solidFill>
                  <a:schemeClr val="accent1"/>
                </a:solidFill>
              </a:rPr>
              <a:t>Pa by proton irradiation of </a:t>
            </a:r>
            <a:r>
              <a:rPr lang="en-US" sz="1100" baseline="30000" dirty="0">
                <a:solidFill>
                  <a:schemeClr val="accent1"/>
                </a:solidFill>
              </a:rPr>
              <a:t>232</a:t>
            </a:r>
            <a:r>
              <a:rPr lang="en-US" sz="1100" dirty="0">
                <a:solidFill>
                  <a:schemeClr val="accent1"/>
                </a:solidFill>
              </a:rPr>
              <a:t>Th at the LANL isotope production facility: Precursor of </a:t>
            </a:r>
            <a:r>
              <a:rPr lang="en-US" sz="1100" baseline="30000" dirty="0">
                <a:solidFill>
                  <a:schemeClr val="accent1"/>
                </a:solidFill>
              </a:rPr>
              <a:t>230</a:t>
            </a:r>
            <a:r>
              <a:rPr lang="en-US" sz="1100" dirty="0">
                <a:solidFill>
                  <a:schemeClr val="accent1"/>
                </a:solidFill>
              </a:rPr>
              <a:t>U for targeted alpha therapy, </a:t>
            </a:r>
            <a:r>
              <a:rPr lang="en-US" sz="1100" b="1" i="1" dirty="0">
                <a:solidFill>
                  <a:schemeClr val="accent1"/>
                </a:solidFill>
              </a:rPr>
              <a:t>Appl </a:t>
            </a:r>
            <a:r>
              <a:rPr lang="en-US" sz="1100" b="1" i="1" dirty="0" err="1">
                <a:solidFill>
                  <a:schemeClr val="accent1"/>
                </a:solidFill>
              </a:rPr>
              <a:t>Radiat</a:t>
            </a:r>
            <a:r>
              <a:rPr lang="en-US" sz="1100" b="1" i="1" dirty="0">
                <a:solidFill>
                  <a:schemeClr val="accent1"/>
                </a:solidFill>
              </a:rPr>
              <a:t> </a:t>
            </a:r>
            <a:r>
              <a:rPr lang="en-US" sz="1100" b="1" i="1" dirty="0" err="1">
                <a:solidFill>
                  <a:schemeClr val="accent1"/>
                </a:solidFill>
              </a:rPr>
              <a:t>Isot</a:t>
            </a:r>
            <a:r>
              <a:rPr lang="en-US" sz="1100" b="1" i="1" dirty="0">
                <a:solidFill>
                  <a:schemeClr val="accent1"/>
                </a:solidFill>
              </a:rPr>
              <a:t> </a:t>
            </a:r>
            <a:r>
              <a:rPr lang="en-US" sz="1100" dirty="0">
                <a:solidFill>
                  <a:schemeClr val="accent1"/>
                </a:solidFill>
              </a:rPr>
              <a:t>156, 108973 (2020).</a:t>
            </a:r>
          </a:p>
        </p:txBody>
      </p:sp>
    </p:spTree>
    <p:extLst>
      <p:ext uri="{BB962C8B-B14F-4D97-AF65-F5344CB8AC3E}">
        <p14:creationId xmlns:p14="http://schemas.microsoft.com/office/powerpoint/2010/main" val="3156411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Energy Determination for </a:t>
            </a:r>
            <a:r>
              <a:rPr lang="en-US" baseline="30000" dirty="0"/>
              <a:t>230</a:t>
            </a:r>
            <a:r>
              <a:rPr lang="en-US" dirty="0"/>
              <a:t>Pa production </a:t>
            </a:r>
            <a:br>
              <a:rPr lang="en-US" dirty="0"/>
            </a:br>
            <a:r>
              <a:rPr lang="en-US" dirty="0"/>
              <a:t>via </a:t>
            </a:r>
            <a:r>
              <a:rPr lang="en-US" baseline="30000" dirty="0"/>
              <a:t>57</a:t>
            </a:r>
            <a:r>
              <a:rPr lang="en-US" dirty="0"/>
              <a:t>Ni/</a:t>
            </a:r>
            <a:r>
              <a:rPr lang="en-US" baseline="30000" dirty="0"/>
              <a:t>57</a:t>
            </a:r>
            <a:r>
              <a:rPr lang="en-US" dirty="0"/>
              <a:t>Co Activity Ratios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8/4/2022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89" y="939360"/>
            <a:ext cx="3810330" cy="26885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662135" y="1122757"/>
                <a:ext cx="2004715" cy="649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16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16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135" y="1122757"/>
                <a:ext cx="2004715" cy="6496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424873" y="2032391"/>
            <a:ext cx="2645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</a:t>
            </a:r>
            <a:r>
              <a:rPr lang="en-US" sz="1600" i="1" baseline="-25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x</a:t>
            </a:r>
            <a:r>
              <a:rPr lang="en-US" sz="1600" i="1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 Activity</a:t>
            </a:r>
          </a:p>
          <a:p>
            <a:pPr algn="ctr"/>
            <a:r>
              <a:rPr lang="en-US" sz="1600" i="1" dirty="0" err="1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σ</a:t>
            </a:r>
            <a:r>
              <a:rPr lang="en-US" sz="1600" i="1" baseline="-25000" dirty="0" err="1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x</a:t>
            </a:r>
            <a:r>
              <a:rPr lang="en-US" sz="1600" i="1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 Effective Cross Section</a:t>
            </a:r>
          </a:p>
          <a:p>
            <a:pPr algn="ctr"/>
            <a:r>
              <a:rPr lang="en-US" sz="1600" i="1" dirty="0" err="1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λ</a:t>
            </a:r>
            <a:r>
              <a:rPr lang="en-US" sz="1600" i="1" baseline="-25000" dirty="0" err="1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x</a:t>
            </a:r>
            <a:r>
              <a:rPr lang="en-US" sz="1600" i="1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 Decay Constant</a:t>
            </a:r>
          </a:p>
          <a:p>
            <a:pPr algn="ctr"/>
            <a:r>
              <a:rPr lang="en-US" sz="1600" i="1" dirty="0" err="1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</a:t>
            </a:r>
            <a:r>
              <a:rPr lang="en-US" sz="1600" i="1" baseline="-25000" dirty="0" err="1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</a:t>
            </a:r>
            <a:r>
              <a:rPr lang="en-US" sz="1600" i="1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 Bombardment Time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414852" y="1735823"/>
            <a:ext cx="253931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947989" y="1729645"/>
            <a:ext cx="12356" cy="13138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424118" y="2339247"/>
            <a:ext cx="14735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922374" y="2283646"/>
            <a:ext cx="0" cy="7598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93126" y="6117252"/>
            <a:ext cx="88045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100" b="1" dirty="0">
                <a:solidFill>
                  <a:schemeClr val="accent1"/>
                </a:solidFill>
                <a:ea typeface="GulliverRM"/>
              </a:rPr>
              <a:t>T. Mastren, </a:t>
            </a:r>
            <a:r>
              <a:rPr lang="en-US" sz="1100" b="1" dirty="0">
                <a:solidFill>
                  <a:schemeClr val="accent1"/>
                </a:solidFill>
                <a:ea typeface="GulliverRM"/>
              </a:rPr>
              <a:t>et al., </a:t>
            </a:r>
            <a:r>
              <a:rPr lang="en-US" sz="1100" dirty="0">
                <a:solidFill>
                  <a:schemeClr val="accent1"/>
                </a:solidFill>
                <a:ea typeface="GulliverRM"/>
              </a:rPr>
              <a:t>Natural Nickel Foil as a Monitor for Proton Energies Ranging from 15-30 MeV, </a:t>
            </a:r>
            <a:r>
              <a:rPr lang="en-US" sz="1100" b="1" i="1" dirty="0" err="1">
                <a:solidFill>
                  <a:schemeClr val="accent1"/>
                </a:solidFill>
                <a:ea typeface="GulliverRM"/>
              </a:rPr>
              <a:t>Nucl</a:t>
            </a:r>
            <a:r>
              <a:rPr lang="en-US" sz="1100" b="1" i="1" dirty="0">
                <a:solidFill>
                  <a:schemeClr val="accent1"/>
                </a:solidFill>
                <a:ea typeface="GulliverRM"/>
              </a:rPr>
              <a:t> </a:t>
            </a:r>
            <a:r>
              <a:rPr lang="en-US" sz="1100" b="1" i="1" dirty="0" err="1">
                <a:solidFill>
                  <a:schemeClr val="accent1"/>
                </a:solidFill>
                <a:ea typeface="GulliverRM"/>
              </a:rPr>
              <a:t>Instr</a:t>
            </a:r>
            <a:r>
              <a:rPr lang="en-US" sz="1100" b="1" i="1" dirty="0">
                <a:solidFill>
                  <a:schemeClr val="accent1"/>
                </a:solidFill>
                <a:ea typeface="GulliverRM"/>
              </a:rPr>
              <a:t> Meth Phys Res B </a:t>
            </a:r>
            <a:r>
              <a:rPr lang="en-US" sz="1100" dirty="0">
                <a:solidFill>
                  <a:schemeClr val="accent1"/>
                </a:solidFill>
                <a:ea typeface="GulliverRM"/>
              </a:rPr>
              <a:t>443, 1-4. </a:t>
            </a:r>
            <a:endParaRPr lang="en-US" sz="1100" b="1" i="1" dirty="0">
              <a:solidFill>
                <a:schemeClr val="accent1"/>
              </a:solidFill>
              <a:ea typeface="Times New Roman" panose="02020603050405020304" pitchFamily="18" charset="0"/>
            </a:endParaRPr>
          </a:p>
        </p:txBody>
      </p:sp>
      <p:graphicFrame>
        <p:nvGraphicFramePr>
          <p:cNvPr id="18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6465"/>
              </p:ext>
            </p:extLst>
          </p:nvPr>
        </p:nvGraphicFramePr>
        <p:xfrm>
          <a:off x="545691" y="3786059"/>
          <a:ext cx="8229348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534">
                  <a:extLst>
                    <a:ext uri="{9D8B030D-6E8A-4147-A177-3AD203B41FA5}">
                      <a16:colId xmlns:a16="http://schemas.microsoft.com/office/drawing/2014/main" val="2063659046"/>
                    </a:ext>
                  </a:extLst>
                </a:gridCol>
                <a:gridCol w="1617044">
                  <a:extLst>
                    <a:ext uri="{9D8B030D-6E8A-4147-A177-3AD203B41FA5}">
                      <a16:colId xmlns:a16="http://schemas.microsoft.com/office/drawing/2014/main" val="1799152213"/>
                    </a:ext>
                  </a:extLst>
                </a:gridCol>
                <a:gridCol w="1865617">
                  <a:extLst>
                    <a:ext uri="{9D8B030D-6E8A-4147-A177-3AD203B41FA5}">
                      <a16:colId xmlns:a16="http://schemas.microsoft.com/office/drawing/2014/main" val="638764933"/>
                    </a:ext>
                  </a:extLst>
                </a:gridCol>
                <a:gridCol w="1905802">
                  <a:extLst>
                    <a:ext uri="{9D8B030D-6E8A-4147-A177-3AD203B41FA5}">
                      <a16:colId xmlns:a16="http://schemas.microsoft.com/office/drawing/2014/main" val="1134877237"/>
                    </a:ext>
                  </a:extLst>
                </a:gridCol>
                <a:gridCol w="2180351">
                  <a:extLst>
                    <a:ext uri="{9D8B030D-6E8A-4147-A177-3AD203B41FA5}">
                      <a16:colId xmlns:a16="http://schemas.microsoft.com/office/drawing/2014/main" val="3969947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Date</a:t>
                      </a:r>
                    </a:p>
                  </a:txBody>
                  <a:tcPr marL="86627" marR="86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Energy</a:t>
                      </a:r>
                      <a:r>
                        <a:rPr lang="en-US" baseline="0" dirty="0">
                          <a:solidFill>
                            <a:srgbClr val="0070C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(MeV)</a:t>
                      </a:r>
                      <a:endParaRPr lang="en-US" dirty="0">
                        <a:solidFill>
                          <a:srgbClr val="0070C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6627" marR="86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>
                          <a:solidFill>
                            <a:srgbClr val="0070C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230</a:t>
                      </a:r>
                      <a:r>
                        <a:rPr lang="en-US" baseline="0" dirty="0">
                          <a:solidFill>
                            <a:srgbClr val="0070C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Pa Yield</a:t>
                      </a:r>
                      <a:endParaRPr lang="en-US" baseline="30000" dirty="0">
                        <a:solidFill>
                          <a:srgbClr val="0070C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6627" marR="86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% of Theoretical</a:t>
                      </a:r>
                    </a:p>
                  </a:txBody>
                  <a:tcPr marL="86627" marR="86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>
                          <a:solidFill>
                            <a:srgbClr val="0070C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230</a:t>
                      </a:r>
                      <a:r>
                        <a:rPr lang="en-US" baseline="0" dirty="0">
                          <a:solidFill>
                            <a:srgbClr val="0070C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Pa Activity/µAh</a:t>
                      </a:r>
                      <a:endParaRPr lang="en-US" baseline="30000" dirty="0">
                        <a:solidFill>
                          <a:srgbClr val="0070C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6627" marR="86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841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Jan 2017</a:t>
                      </a:r>
                    </a:p>
                  </a:txBody>
                  <a:tcPr marL="86627" marR="86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22543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19 ± 1</a:t>
                      </a:r>
                    </a:p>
                  </a:txBody>
                  <a:tcPr marL="86627" marR="86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22543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32.4 µCi 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22543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(1.2 </a:t>
                      </a:r>
                      <a:r>
                        <a:rPr lang="en-US" sz="1600" b="0" dirty="0" err="1">
                          <a:solidFill>
                            <a:srgbClr val="022543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MBq</a:t>
                      </a:r>
                      <a:r>
                        <a:rPr lang="en-US" sz="1600" b="0" dirty="0">
                          <a:solidFill>
                            <a:srgbClr val="022543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86627" marR="86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22543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86627" marR="86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22543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7.3 µCi</a:t>
                      </a:r>
                      <a:r>
                        <a:rPr lang="en-US" sz="1600" b="0" baseline="0" dirty="0">
                          <a:solidFill>
                            <a:srgbClr val="022543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600" b="0" baseline="0" dirty="0">
                          <a:solidFill>
                            <a:srgbClr val="022543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(270 </a:t>
                      </a:r>
                      <a:r>
                        <a:rPr lang="en-US" sz="1600" b="0" baseline="0" dirty="0" err="1">
                          <a:solidFill>
                            <a:srgbClr val="022543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kBq</a:t>
                      </a:r>
                      <a:r>
                        <a:rPr lang="en-US" sz="1600" b="0" baseline="0" dirty="0">
                          <a:solidFill>
                            <a:srgbClr val="022543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b="0" dirty="0">
                        <a:solidFill>
                          <a:srgbClr val="022543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6627" marR="86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790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Sept</a:t>
                      </a:r>
                      <a:r>
                        <a:rPr lang="en-US" baseline="0" dirty="0">
                          <a:solidFill>
                            <a:srgbClr val="0070C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2017</a:t>
                      </a:r>
                      <a:endParaRPr lang="en-US" dirty="0">
                        <a:solidFill>
                          <a:srgbClr val="0070C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6627" marR="86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22543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24 ± 1</a:t>
                      </a:r>
                    </a:p>
                  </a:txBody>
                  <a:tcPr marL="86627" marR="86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22543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45.9 µCi 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22543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(1.7 </a:t>
                      </a:r>
                      <a:r>
                        <a:rPr lang="en-US" sz="1600" b="0" dirty="0" err="1">
                          <a:solidFill>
                            <a:srgbClr val="022543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MBq</a:t>
                      </a:r>
                      <a:r>
                        <a:rPr lang="en-US" sz="1600" b="0" dirty="0">
                          <a:solidFill>
                            <a:srgbClr val="022543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86627" marR="86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22543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118</a:t>
                      </a:r>
                    </a:p>
                  </a:txBody>
                  <a:tcPr marL="86627" marR="86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22543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10.1 µCi</a:t>
                      </a:r>
                      <a:r>
                        <a:rPr lang="en-US" sz="1600" b="0" baseline="0" dirty="0">
                          <a:solidFill>
                            <a:srgbClr val="022543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rgbClr val="022543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(374 </a:t>
                      </a:r>
                      <a:r>
                        <a:rPr lang="en-US" sz="1600" b="0" baseline="0" dirty="0" err="1">
                          <a:solidFill>
                            <a:srgbClr val="022543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kBq</a:t>
                      </a:r>
                      <a:r>
                        <a:rPr lang="en-US" sz="1600" b="0" baseline="0" dirty="0">
                          <a:solidFill>
                            <a:srgbClr val="022543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b="0" dirty="0">
                        <a:solidFill>
                          <a:srgbClr val="022543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6627" marR="86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39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Jan 2018</a:t>
                      </a:r>
                    </a:p>
                  </a:txBody>
                  <a:tcPr marL="86627" marR="86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22543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27 ± 1</a:t>
                      </a:r>
                    </a:p>
                  </a:txBody>
                  <a:tcPr marL="86627" marR="86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22543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29.7 µCi 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22543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(1.1 </a:t>
                      </a:r>
                      <a:r>
                        <a:rPr lang="en-US" sz="1600" b="0" dirty="0" err="1">
                          <a:solidFill>
                            <a:srgbClr val="022543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MBq</a:t>
                      </a:r>
                      <a:r>
                        <a:rPr lang="en-US" sz="1600" b="0" dirty="0">
                          <a:solidFill>
                            <a:srgbClr val="022543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86627" marR="86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22543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86627" marR="86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22543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6.4 µCi</a:t>
                      </a:r>
                      <a:r>
                        <a:rPr lang="en-US" sz="1600" b="0" baseline="0" dirty="0">
                          <a:solidFill>
                            <a:srgbClr val="022543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rgbClr val="022543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(237 </a:t>
                      </a:r>
                      <a:r>
                        <a:rPr lang="en-US" sz="1600" b="0" baseline="0" dirty="0" err="1">
                          <a:solidFill>
                            <a:srgbClr val="022543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kBq</a:t>
                      </a:r>
                      <a:r>
                        <a:rPr lang="en-US" sz="1600" b="0" baseline="0" dirty="0">
                          <a:solidFill>
                            <a:srgbClr val="022543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b="0" dirty="0">
                        <a:solidFill>
                          <a:srgbClr val="022543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6627" marR="86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86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256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Times New Roman" panose="02020603050405020304" pitchFamily="18" charset="0"/>
              </a:rPr>
              <a:t>Sulfur-based Ligands for the Separation of Protactinium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/>
              <a:t>Slide </a:t>
            </a:r>
            <a:fld id="{23B0729D-0C76-4DC3-9F59-8792B55E40AA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24" name="Group 123"/>
          <p:cNvGrpSpPr/>
          <p:nvPr/>
        </p:nvGrpSpPr>
        <p:grpSpPr>
          <a:xfrm>
            <a:off x="5912780" y="3443764"/>
            <a:ext cx="2149645" cy="1447800"/>
            <a:chOff x="5547020" y="3382804"/>
            <a:chExt cx="2149645" cy="1447800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 rotWithShape="1">
            <a:blip r:embed="rId2"/>
            <a:srcRect l="64385" t="1" b="2103"/>
            <a:stretch/>
          </p:blipFill>
          <p:spPr>
            <a:xfrm>
              <a:off x="5547020" y="3382804"/>
              <a:ext cx="2149645" cy="1447800"/>
            </a:xfrm>
            <a:prstGeom prst="rect">
              <a:avLst/>
            </a:prstGeom>
          </p:spPr>
        </p:pic>
        <p:sp>
          <p:nvSpPr>
            <p:cNvPr id="123" name="Rectangle 122"/>
            <p:cNvSpPr/>
            <p:nvPr/>
          </p:nvSpPr>
          <p:spPr>
            <a:xfrm>
              <a:off x="5547020" y="3382804"/>
              <a:ext cx="320380" cy="3509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715713" y="3351689"/>
            <a:ext cx="3673974" cy="1478915"/>
            <a:chOff x="898026" y="3382804"/>
            <a:chExt cx="3673974" cy="1478915"/>
          </a:xfrm>
        </p:grpSpPr>
        <p:pic>
          <p:nvPicPr>
            <p:cNvPr id="121" name="Picture 120"/>
            <p:cNvPicPr>
              <a:picLocks noChangeAspect="1"/>
            </p:cNvPicPr>
            <p:nvPr/>
          </p:nvPicPr>
          <p:blipFill rotWithShape="1">
            <a:blip r:embed="rId2"/>
            <a:srcRect r="39131"/>
            <a:stretch/>
          </p:blipFill>
          <p:spPr>
            <a:xfrm>
              <a:off x="898026" y="3382804"/>
              <a:ext cx="3673974" cy="1478915"/>
            </a:xfrm>
            <a:prstGeom prst="rect">
              <a:avLst/>
            </a:prstGeom>
          </p:spPr>
        </p:pic>
        <p:sp>
          <p:nvSpPr>
            <p:cNvPr id="125" name="Rectangle 124"/>
            <p:cNvSpPr/>
            <p:nvPr/>
          </p:nvSpPr>
          <p:spPr>
            <a:xfrm>
              <a:off x="898026" y="3382804"/>
              <a:ext cx="320380" cy="3509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Content Placeholder 4"/>
          <p:cNvSpPr txBox="1">
            <a:spLocks/>
          </p:cNvSpPr>
          <p:nvPr/>
        </p:nvSpPr>
        <p:spPr>
          <a:xfrm>
            <a:off x="304800" y="1800591"/>
            <a:ext cx="4343400" cy="155427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4775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DGTA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diglycolthioamide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LANL In-House):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Extraction resin made in house containing a sulfur variant of TODGA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</a:endParaRPr>
          </a:p>
        </p:txBody>
      </p:sp>
      <p:sp>
        <p:nvSpPr>
          <p:cNvPr id="13" name="Content Placeholder 4"/>
          <p:cNvSpPr>
            <a:spLocks noGrp="1"/>
          </p:cNvSpPr>
          <p:nvPr>
            <p:ph idx="1"/>
          </p:nvPr>
        </p:nvSpPr>
        <p:spPr>
          <a:xfrm>
            <a:off x="4743393" y="1912994"/>
            <a:ext cx="4343400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22543"/>
                </a:solidFill>
                <a:latin typeface="+mj-lt"/>
                <a:cs typeface="Times New Roman" panose="02020603050405020304" pitchFamily="18" charset="0"/>
              </a:rPr>
              <a:t>CL Resin (</a:t>
            </a:r>
            <a:r>
              <a:rPr lang="en-US" sz="2000" b="1" dirty="0" err="1">
                <a:solidFill>
                  <a:srgbClr val="022543"/>
                </a:solidFill>
                <a:latin typeface="+mj-lt"/>
                <a:cs typeface="Times New Roman" panose="02020603050405020304" pitchFamily="18" charset="0"/>
              </a:rPr>
              <a:t>Triskem</a:t>
            </a:r>
            <a:r>
              <a:rPr lang="en-US" sz="2000" b="1" dirty="0">
                <a:solidFill>
                  <a:srgbClr val="022543"/>
                </a:solidFill>
                <a:latin typeface="+mj-lt"/>
                <a:cs typeface="Times New Roman" panose="02020603050405020304" pitchFamily="18" charset="0"/>
              </a:rPr>
              <a:t>): </a:t>
            </a:r>
          </a:p>
          <a:p>
            <a:pPr marL="0" indent="0" algn="ctr">
              <a:buNone/>
            </a:pPr>
            <a:r>
              <a:rPr lang="en-US" sz="2000" b="0" dirty="0">
                <a:solidFill>
                  <a:srgbClr val="022543"/>
                </a:solidFill>
                <a:latin typeface="+mj-lt"/>
                <a:cs typeface="Times New Roman" panose="02020603050405020304" pitchFamily="18" charset="0"/>
              </a:rPr>
              <a:t>Extraction resin made by </a:t>
            </a:r>
            <a:r>
              <a:rPr lang="en-US" sz="2000" b="0" dirty="0" err="1">
                <a:solidFill>
                  <a:srgbClr val="022543"/>
                </a:solidFill>
                <a:latin typeface="+mj-lt"/>
                <a:cs typeface="Times New Roman" panose="02020603050405020304" pitchFamily="18" charset="0"/>
              </a:rPr>
              <a:t>Triskem</a:t>
            </a:r>
            <a:r>
              <a:rPr lang="en-US" sz="2000" b="0" dirty="0">
                <a:solidFill>
                  <a:srgbClr val="022543"/>
                </a:solidFill>
                <a:latin typeface="+mj-lt"/>
                <a:cs typeface="Times New Roman" panose="02020603050405020304" pitchFamily="18" charset="0"/>
              </a:rPr>
              <a:t> that contains alkyl phosphine sulfides (R</a:t>
            </a:r>
            <a:r>
              <a:rPr lang="en-US" sz="2000" b="0" baseline="-25000" dirty="0">
                <a:solidFill>
                  <a:srgbClr val="022543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en-US" sz="2000" b="0" dirty="0">
                <a:solidFill>
                  <a:srgbClr val="022543"/>
                </a:solidFill>
                <a:latin typeface="+mj-lt"/>
                <a:cs typeface="Times New Roman" panose="02020603050405020304" pitchFamily="18" charset="0"/>
              </a:rPr>
              <a:t>P=S)</a:t>
            </a:r>
            <a:endParaRPr lang="en-US" sz="2000" b="0" dirty="0">
              <a:solidFill>
                <a:srgbClr val="02254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5602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/>
              <a:t>Slide </a:t>
            </a:r>
            <a:fld id="{23B0729D-0C76-4DC3-9F59-8792B55E40A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81200"/>
            <a:ext cx="7552561" cy="30481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944" y="246693"/>
            <a:ext cx="5530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Equilibrium Distribution Coefficients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E9AFB6-7D24-96C9-F546-BBFC8BA1ED47}"/>
              </a:ext>
            </a:extLst>
          </p:cNvPr>
          <p:cNvSpPr/>
          <p:nvPr/>
        </p:nvSpPr>
        <p:spPr>
          <a:xfrm>
            <a:off x="69359" y="5726364"/>
            <a:ext cx="908561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100" b="1" dirty="0">
                <a:solidFill>
                  <a:schemeClr val="accent1"/>
                </a:solidFill>
                <a:ea typeface="GulliverRM"/>
              </a:rPr>
              <a:t>T. Mastren, </a:t>
            </a:r>
            <a:r>
              <a:rPr lang="en-US" sz="1100" b="1" dirty="0">
                <a:solidFill>
                  <a:schemeClr val="accent1"/>
                </a:solidFill>
                <a:ea typeface="GulliverRM"/>
              </a:rPr>
              <a:t>et al., “</a:t>
            </a:r>
            <a:r>
              <a:rPr lang="en-US" sz="1100" dirty="0">
                <a:solidFill>
                  <a:schemeClr val="accent1"/>
                </a:solidFill>
                <a:ea typeface="GulliverRM"/>
              </a:rPr>
              <a:t>Separation of protactinium employing sulfur-based extraction chromatographic resins”, </a:t>
            </a:r>
            <a:r>
              <a:rPr lang="en-US" sz="1100" b="1" i="1" dirty="0">
                <a:solidFill>
                  <a:schemeClr val="accent1"/>
                </a:solidFill>
                <a:ea typeface="GulliverRM"/>
              </a:rPr>
              <a:t>Anal </a:t>
            </a:r>
            <a:r>
              <a:rPr lang="en-US" sz="1100" b="1" i="1" dirty="0" err="1">
                <a:solidFill>
                  <a:schemeClr val="accent1"/>
                </a:solidFill>
                <a:ea typeface="GulliverRM"/>
              </a:rPr>
              <a:t>Chem</a:t>
            </a:r>
            <a:r>
              <a:rPr lang="en-US" sz="1100" dirty="0">
                <a:solidFill>
                  <a:schemeClr val="accent1"/>
                </a:solidFill>
                <a:ea typeface="GulliverRM"/>
              </a:rPr>
              <a:t>, 90(11), 7012-7017.</a:t>
            </a:r>
            <a:endParaRPr lang="en-US" sz="1100" b="1" i="1" dirty="0">
              <a:solidFill>
                <a:schemeClr val="accent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776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Chemical Separation of Pa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8/4/2022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450528" y="1219630"/>
            <a:ext cx="3048000" cy="511933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Irradiated a 0.1 mm </a:t>
            </a:r>
            <a:r>
              <a:rPr lang="en-US" sz="1400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232</a:t>
            </a:r>
            <a:r>
              <a:rPr lang="en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target with 22.0 MeV protons for 5 µAh</a:t>
            </a:r>
          </a:p>
          <a:p>
            <a:pPr marL="0" indent="0" algn="ctr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012875" y="1821346"/>
            <a:ext cx="3962400" cy="49075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4775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Dissolved target containing </a:t>
            </a:r>
            <a:r>
              <a:rPr lang="en-US" sz="1400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</a:t>
            </a:r>
            <a:r>
              <a:rPr lang="en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 and fission products in 10 M </a:t>
            </a:r>
            <a:r>
              <a:rPr lang="en-US" sz="1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spiked with HF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Font typeface="Wingdings" pitchFamily="2" charset="2"/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7" r="41412"/>
          <a:stretch/>
        </p:blipFill>
        <p:spPr bwMode="auto">
          <a:xfrm>
            <a:off x="3707828" y="2554369"/>
            <a:ext cx="533400" cy="99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own Arrow 10"/>
          <p:cNvSpPr/>
          <p:nvPr/>
        </p:nvSpPr>
        <p:spPr>
          <a:xfrm>
            <a:off x="3898825" y="2353219"/>
            <a:ext cx="190500" cy="2749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81000" y="3277030"/>
            <a:ext cx="2286000" cy="578643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4775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Bulk thorium and fission products</a:t>
            </a:r>
          </a:p>
          <a:p>
            <a:pPr marL="0" indent="0" algn="ctr">
              <a:buFont typeface="Wingdings" pitchFamily="2" charset="2"/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Bent Arrow 12"/>
          <p:cNvSpPr/>
          <p:nvPr/>
        </p:nvSpPr>
        <p:spPr bwMode="auto">
          <a:xfrm rot="10800000">
            <a:off x="2667001" y="3378408"/>
            <a:ext cx="1327074" cy="257622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8893"/>
            </a:avLst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" name="U-Turn Arrow 13"/>
          <p:cNvSpPr/>
          <p:nvPr/>
        </p:nvSpPr>
        <p:spPr bwMode="auto">
          <a:xfrm>
            <a:off x="3010779" y="2451072"/>
            <a:ext cx="933269" cy="263265"/>
          </a:xfrm>
          <a:prstGeom prst="uturnArrow">
            <a:avLst/>
          </a:prstGeom>
          <a:solidFill>
            <a:srgbClr val="C00000"/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220079" y="2449184"/>
            <a:ext cx="1790700" cy="29401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4775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M </a:t>
            </a:r>
            <a:r>
              <a:rPr lang="en-US" sz="1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/0.1 M HF</a:t>
            </a:r>
          </a:p>
          <a:p>
            <a:pPr marL="0" indent="0" algn="ctr">
              <a:buFont typeface="Wingdings" pitchFamily="2" charset="2"/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ent Arrow 15"/>
          <p:cNvSpPr/>
          <p:nvPr/>
        </p:nvSpPr>
        <p:spPr bwMode="auto">
          <a:xfrm rot="10800000">
            <a:off x="3944048" y="3378408"/>
            <a:ext cx="1327074" cy="257622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8893"/>
            </a:avLst>
          </a:prstGeom>
          <a:solidFill>
            <a:srgbClr val="FF0000"/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282056" y="3411207"/>
            <a:ext cx="1664272" cy="28209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4775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1400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230/233</a:t>
            </a:r>
            <a:r>
              <a:rPr lang="en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 and </a:t>
            </a:r>
            <a:r>
              <a:rPr lang="en-US" sz="1400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r>
              <a:rPr lang="en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endParaRPr lang="en-US" sz="1400" baseline="30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7" r="41412" b="12270"/>
          <a:stretch/>
        </p:blipFill>
        <p:spPr bwMode="auto">
          <a:xfrm>
            <a:off x="5847492" y="4293417"/>
            <a:ext cx="533400" cy="81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5047989" y="3801836"/>
            <a:ext cx="2132406" cy="28599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4775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Convert to 10 M HNO</a:t>
            </a:r>
            <a:r>
              <a:rPr lang="en-US" sz="1400" baseline="-25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028530" y="2789512"/>
            <a:ext cx="1574358" cy="5031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4775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en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mL CL Resin</a:t>
            </a:r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en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50-100 µm mesh</a:t>
            </a:r>
          </a:p>
          <a:p>
            <a:pPr marL="0" indent="0" algn="ctr">
              <a:buFont typeface="Wingdings" pitchFamily="2" charset="2"/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6018942" y="4115230"/>
            <a:ext cx="190500" cy="274930"/>
          </a:xfrm>
          <a:prstGeom prst="downArrow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" name="U-Turn Arrow 21"/>
          <p:cNvSpPr/>
          <p:nvPr/>
        </p:nvSpPr>
        <p:spPr bwMode="auto">
          <a:xfrm>
            <a:off x="5085673" y="4190788"/>
            <a:ext cx="933269" cy="263265"/>
          </a:xfrm>
          <a:prstGeom prst="uturn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3" name="Bent Arrow 22"/>
          <p:cNvSpPr/>
          <p:nvPr/>
        </p:nvSpPr>
        <p:spPr bwMode="auto">
          <a:xfrm rot="10800000">
            <a:off x="6097367" y="5054733"/>
            <a:ext cx="989233" cy="257622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8893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7086600" y="5105398"/>
            <a:ext cx="533400" cy="28209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4775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endParaRPr lang="en-US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en-US" sz="1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089325" y="4224028"/>
            <a:ext cx="996348" cy="28209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4775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 HNO</a:t>
            </a:r>
            <a:r>
              <a:rPr lang="en-US" sz="1400" baseline="-25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U-Turn Arrow 25"/>
          <p:cNvSpPr/>
          <p:nvPr/>
        </p:nvSpPr>
        <p:spPr bwMode="auto">
          <a:xfrm>
            <a:off x="6181634" y="4187744"/>
            <a:ext cx="933269" cy="263265"/>
          </a:xfrm>
          <a:prstGeom prst="uturnArrow">
            <a:avLst/>
          </a:prstGeom>
          <a:solidFill>
            <a:srgbClr val="7030A0"/>
          </a:solidFill>
          <a:ln w="952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7127066" y="4219520"/>
            <a:ext cx="1712134" cy="28209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4775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M </a:t>
            </a:r>
            <a:r>
              <a:rPr lang="en-US" sz="1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/0.1 M HF</a:t>
            </a:r>
            <a:endParaRPr lang="en-US" sz="1400" baseline="30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Bent Arrow 27"/>
          <p:cNvSpPr/>
          <p:nvPr/>
        </p:nvSpPr>
        <p:spPr bwMode="auto">
          <a:xfrm rot="10800000">
            <a:off x="5113480" y="5041883"/>
            <a:ext cx="1039975" cy="28248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8893"/>
            </a:avLst>
          </a:prstGeom>
          <a:solidFill>
            <a:srgbClr val="7030A0"/>
          </a:solidFill>
          <a:ln w="952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600200" y="4770371"/>
            <a:ext cx="3513279" cy="1249857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4775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en-US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 ± 4 % Recovery of Pa</a:t>
            </a:r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en-US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99.8% </a:t>
            </a:r>
            <a:r>
              <a:rPr lang="en-US" sz="1800" b="1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230/233</a:t>
            </a:r>
            <a:r>
              <a:rPr lang="en-US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en-US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0.2% </a:t>
            </a:r>
            <a:r>
              <a:rPr lang="en-US" sz="1800" b="1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r>
              <a:rPr lang="en-US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en-US" sz="1800" b="1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233</a:t>
            </a:r>
            <a:r>
              <a:rPr lang="en-US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 is ~7% of total Pa activity</a:t>
            </a:r>
            <a:endParaRPr lang="en-US" sz="1800" b="1" baseline="30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6225729" y="4516642"/>
            <a:ext cx="1676400" cy="46705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4775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en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mL DGA Resin</a:t>
            </a:r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en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50-100 µm mesh</a:t>
            </a:r>
          </a:p>
          <a:p>
            <a:pPr marL="0" indent="0" algn="ctr">
              <a:buFont typeface="Wingdings" pitchFamily="2" charset="2"/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F0D3118-0C33-1C3B-F46E-2DDBF7BD5BB3}"/>
              </a:ext>
            </a:extLst>
          </p:cNvPr>
          <p:cNvSpPr txBox="1"/>
          <p:nvPr/>
        </p:nvSpPr>
        <p:spPr>
          <a:xfrm>
            <a:off x="147700" y="5761335"/>
            <a:ext cx="88639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b="1" dirty="0"/>
          </a:p>
          <a:p>
            <a:r>
              <a:rPr lang="en-US" sz="1100" b="1" dirty="0">
                <a:solidFill>
                  <a:srgbClr val="022543"/>
                </a:solidFill>
              </a:rPr>
              <a:t>Hopkins, P.D., et al., </a:t>
            </a:r>
            <a:r>
              <a:rPr lang="en-US" sz="1100" dirty="0">
                <a:solidFill>
                  <a:srgbClr val="022543"/>
                </a:solidFill>
              </a:rPr>
              <a:t>Synthesis and radiometric evaluation of </a:t>
            </a:r>
            <a:r>
              <a:rPr lang="en-US" sz="1100" dirty="0" err="1">
                <a:solidFill>
                  <a:srgbClr val="022543"/>
                </a:solidFill>
              </a:rPr>
              <a:t>diglycolamide</a:t>
            </a:r>
            <a:r>
              <a:rPr lang="en-US" sz="1100" dirty="0">
                <a:solidFill>
                  <a:srgbClr val="022543"/>
                </a:solidFill>
              </a:rPr>
              <a:t> functionalized mesoporous silica for the chromatographic separation of actinides Th, Pa and U</a:t>
            </a:r>
            <a:r>
              <a:rPr lang="en-US" sz="1100" b="1" i="1" dirty="0">
                <a:solidFill>
                  <a:srgbClr val="022543"/>
                </a:solidFill>
              </a:rPr>
              <a:t>. Dalton Transactions, </a:t>
            </a:r>
            <a:r>
              <a:rPr lang="en-US" sz="1100" dirty="0">
                <a:solidFill>
                  <a:srgbClr val="022543"/>
                </a:solidFill>
              </a:rPr>
              <a:t>47(15), 5189–5195 (2018).</a:t>
            </a:r>
          </a:p>
        </p:txBody>
      </p:sp>
    </p:spTree>
    <p:extLst>
      <p:ext uri="{BB962C8B-B14F-4D97-AF65-F5344CB8AC3E}">
        <p14:creationId xmlns:p14="http://schemas.microsoft.com/office/powerpoint/2010/main" val="2153879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ANL75">
      <a:dk1>
        <a:srgbClr val="5E5E5E"/>
      </a:dk1>
      <a:lt1>
        <a:srgbClr val="FFFFFF"/>
      </a:lt1>
      <a:dk2>
        <a:srgbClr val="919191"/>
      </a:dk2>
      <a:lt2>
        <a:srgbClr val="EFEEED"/>
      </a:lt2>
      <a:accent1>
        <a:srgbClr val="130D1F"/>
      </a:accent1>
      <a:accent2>
        <a:srgbClr val="F8B617"/>
      </a:accent2>
      <a:accent3>
        <a:srgbClr val="2682CF"/>
      </a:accent3>
      <a:accent4>
        <a:srgbClr val="EA7820"/>
      </a:accent4>
      <a:accent5>
        <a:srgbClr val="F4482D"/>
      </a:accent5>
      <a:accent6>
        <a:srgbClr val="229357"/>
      </a:accent6>
      <a:hlink>
        <a:srgbClr val="385AC7"/>
      </a:hlink>
      <a:folHlink>
        <a:srgbClr val="4E13D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nl75-standard" id="{84E477DD-B912-2047-B7A2-5D52B07E3281}" vid="{59648681-6E63-454F-B74D-CCF2F1C3EE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5536</TotalTime>
  <Words>1164</Words>
  <Application>Microsoft Office PowerPoint</Application>
  <PresentationFormat>On-screen Show (4:3)</PresentationFormat>
  <Paragraphs>170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Bold</vt:lpstr>
      <vt:lpstr>Calibri</vt:lpstr>
      <vt:lpstr>Cambria Math</vt:lpstr>
      <vt:lpstr>Times</vt:lpstr>
      <vt:lpstr>Times New Roman</vt:lpstr>
      <vt:lpstr>Wingdings</vt:lpstr>
      <vt:lpstr>Office Theme</vt:lpstr>
      <vt:lpstr>CS ChemDraw Drawing</vt:lpstr>
      <vt:lpstr>A Reverse 230U/226Th Radionuclide Generator for Targeted Alpha Therapy Applications </vt:lpstr>
      <vt:lpstr>230U/226Th: a novel -treatment  nuclide pair</vt:lpstr>
      <vt:lpstr>Production modes for 230U</vt:lpstr>
      <vt:lpstr>Formation and Decay of Precursor 230Pa</vt:lpstr>
      <vt:lpstr>Los Alamos Isotope Production Facility  Irradiations of Th Metal Foils</vt:lpstr>
      <vt:lpstr>Energy Determination for 230Pa production  via 57Ni/57Co Activity Ratios</vt:lpstr>
      <vt:lpstr>Sulfur-based Ligands for the Separation of Protactinium</vt:lpstr>
      <vt:lpstr>PowerPoint Presentation</vt:lpstr>
      <vt:lpstr>Chemical Separation of Pa</vt:lpstr>
      <vt:lpstr>PowerPoint Presentation</vt:lpstr>
      <vt:lpstr>Reverse-Phase Generator: 230U/226Th Separation</vt:lpstr>
      <vt:lpstr>230U/226Th Generator Elution Evaluation (6 weeks)</vt:lpstr>
      <vt:lpstr>Conclusions</vt:lpstr>
      <vt:lpstr>Acknowledgment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Fassbender, Michael Ernst</cp:lastModifiedBy>
  <cp:revision>498</cp:revision>
  <cp:lastPrinted>2018-05-01T13:59:49Z</cp:lastPrinted>
  <dcterms:created xsi:type="dcterms:W3CDTF">2018-02-05T17:17:53Z</dcterms:created>
  <dcterms:modified xsi:type="dcterms:W3CDTF">2022-08-04T16:16:22Z</dcterms:modified>
</cp:coreProperties>
</file>