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02" r:id="rId3"/>
    <p:sldId id="300" r:id="rId4"/>
    <p:sldId id="327" r:id="rId5"/>
    <p:sldId id="301" r:id="rId6"/>
    <p:sldId id="303" r:id="rId7"/>
    <p:sldId id="305" r:id="rId8"/>
    <p:sldId id="308" r:id="rId9"/>
    <p:sldId id="334" r:id="rId10"/>
    <p:sldId id="329" r:id="rId11"/>
    <p:sldId id="330" r:id="rId12"/>
    <p:sldId id="337" r:id="rId13"/>
    <p:sldId id="324" r:id="rId14"/>
    <p:sldId id="289" r:id="rId15"/>
    <p:sldId id="336" r:id="rId16"/>
    <p:sldId id="32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zheng WANG" initials="YW" lastIdx="27" clrIdx="0">
    <p:extLst>
      <p:ext uri="{19B8F6BF-5375-455C-9EA6-DF929625EA0E}">
        <p15:presenceInfo xmlns:p15="http://schemas.microsoft.com/office/powerpoint/2012/main" userId="Yizheng WANG" providerId="None"/>
      </p:ext>
    </p:extLst>
  </p:cmAuthor>
  <p:cmAuthor id="2" name="Thomas SOUNALET" initials="TS" lastIdx="4" clrIdx="1">
    <p:extLst>
      <p:ext uri="{19B8F6BF-5375-455C-9EA6-DF929625EA0E}">
        <p15:presenceInfo xmlns:p15="http://schemas.microsoft.com/office/powerpoint/2012/main" userId="Thomas SOUNA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05CA7"/>
    <a:srgbClr val="4F81BD"/>
    <a:srgbClr val="6E97C9"/>
    <a:srgbClr val="4976C6"/>
    <a:srgbClr val="528CC1"/>
    <a:srgbClr val="A8C5E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70942" autoAdjust="0"/>
  </p:normalViewPr>
  <p:slideViewPr>
    <p:cSldViewPr snapToGrid="0">
      <p:cViewPr varScale="1">
        <p:scale>
          <a:sx n="49" d="100"/>
          <a:sy n="49" d="100"/>
        </p:scale>
        <p:origin x="1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as" userId="f2e771fbeaa2de26" providerId="LiveId" clId="{95D37ABD-7D02-4098-B657-B594D3D0FB83}"/>
    <pc:docChg chg="modSld">
      <pc:chgData name="thoras" userId="f2e771fbeaa2de26" providerId="LiveId" clId="{95D37ABD-7D02-4098-B657-B594D3D0FB83}" dt="2022-06-09T07:27:16.693" v="86" actId="20577"/>
      <pc:docMkLst>
        <pc:docMk/>
      </pc:docMkLst>
      <pc:sldChg chg="modSp mod">
        <pc:chgData name="thoras" userId="f2e771fbeaa2de26" providerId="LiveId" clId="{95D37ABD-7D02-4098-B657-B594D3D0FB83}" dt="2022-06-09T07:27:16.693" v="86" actId="20577"/>
        <pc:sldMkLst>
          <pc:docMk/>
          <pc:sldMk cId="1845655839" sldId="289"/>
        </pc:sldMkLst>
        <pc:spChg chg="mod">
          <ac:chgData name="thoras" userId="f2e771fbeaa2de26" providerId="LiveId" clId="{95D37ABD-7D02-4098-B657-B594D3D0FB83}" dt="2022-06-09T07:27:16.693" v="86" actId="20577"/>
          <ac:spMkLst>
            <pc:docMk/>
            <pc:sldMk cId="1845655839" sldId="289"/>
            <ac:spMk id="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0" dirty="0"/>
            <a:t>T</a:t>
          </a:r>
          <a:r>
            <a:rPr lang="en-US" altLang="zh-CN" sz="1400" b="0" dirty="0" err="1"/>
            <a:t>hin</a:t>
          </a:r>
          <a:r>
            <a:rPr lang="en-US" altLang="zh-CN" sz="1400" b="0" dirty="0"/>
            <a:t> target</a:t>
          </a:r>
          <a:endParaRPr lang="fr-FR" sz="1400" b="0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F3C0157-0FD2-47BF-A585-E839DCB8A379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E6721666-E154-45D6-A024-91FCAC48CE7C}" type="parTrans" cxnId="{C22823EA-3D62-409B-B980-94D6F8BCA473}">
      <dgm:prSet/>
      <dgm:spPr/>
      <dgm:t>
        <a:bodyPr/>
        <a:lstStyle/>
        <a:p>
          <a:endParaRPr lang="fr-FR"/>
        </a:p>
      </dgm:t>
    </dgm:pt>
    <dgm:pt modelId="{619470D8-F046-4C78-8429-40B74D3A9458}" type="sibTrans" cxnId="{C22823EA-3D62-409B-B980-94D6F8BCA47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987E8D1-157A-4A95-AFAD-36C27C67EE45}" type="pres">
      <dgm:prSet presAssocID="{DF3C0157-0FD2-47BF-A585-E839DCB8A379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4A225-D7B6-49F6-ACFC-8D221B802699}" type="pres">
      <dgm:prSet presAssocID="{619470D8-F046-4C78-8429-40B74D3A9458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98341FD5-AE03-4FE2-984E-876A12663770}" type="presOf" srcId="{DF3C0157-0FD2-47BF-A585-E839DCB8A379}" destId="{A987E8D1-157A-4A95-AFAD-36C27C67EE45}" srcOrd="0" destOrd="0" presId="urn:microsoft.com/office/officeart/2005/8/layout/hChevron3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C22823EA-3D62-409B-B980-94D6F8BCA473}" srcId="{388309B1-74BC-4D7B-B721-0F504D819D48}" destId="{DF3C0157-0FD2-47BF-A585-E839DCB8A379}" srcOrd="4" destOrd="0" parTransId="{E6721666-E154-45D6-A024-91FCAC48CE7C}" sibTransId="{619470D8-F046-4C78-8429-40B74D3A9458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17F504EB-9CB4-4317-81D2-F989898A54CC}" type="presParOf" srcId="{C08295F4-3D80-40C1-A92A-B15B083A492B}" destId="{A987E8D1-157A-4A95-AFAD-36C27C67EE45}" srcOrd="8" destOrd="0" presId="urn:microsoft.com/office/officeart/2005/8/layout/hChevron3"/>
    <dgm:cxn modelId="{F1565197-68B0-4218-9A5F-E4F5FE4E0539}" type="presParOf" srcId="{C08295F4-3D80-40C1-A92A-B15B083A492B}" destId="{3E34A225-D7B6-49F6-ACFC-8D221B802699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0" dirty="0"/>
            <a:t>T</a:t>
          </a:r>
          <a:r>
            <a:rPr lang="en-US" altLang="zh-CN" sz="1400" b="0" dirty="0" err="1"/>
            <a:t>hin</a:t>
          </a:r>
          <a:r>
            <a:rPr lang="en-US" altLang="zh-CN" sz="1400" b="0" dirty="0"/>
            <a:t> target</a:t>
          </a:r>
          <a:endParaRPr lang="fr-FR" sz="1400" b="0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9162C15-D915-40FF-A2FA-326617970515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85CBC9BB-AB82-40FD-BB8B-ECA1B236AD0D}" type="parTrans" cxnId="{8AD7222A-DB64-4BD1-B8CD-987F0CFE5A33}">
      <dgm:prSet/>
      <dgm:spPr/>
      <dgm:t>
        <a:bodyPr/>
        <a:lstStyle/>
        <a:p>
          <a:endParaRPr lang="fr-FR"/>
        </a:p>
      </dgm:t>
    </dgm:pt>
    <dgm:pt modelId="{2CB98B1A-7B3F-4863-855A-B557488106DC}" type="sibTrans" cxnId="{8AD7222A-DB64-4BD1-B8CD-987F0CFE5A3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C98D29C5-FA48-4278-946F-6A375ACB2B85}" type="pres">
      <dgm:prSet presAssocID="{D9162C15-D915-40FF-A2FA-32661797051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8953DF-AD3F-4E61-8DF8-C476B36EE3CC}" type="pres">
      <dgm:prSet presAssocID="{2CB98B1A-7B3F-4863-855A-B557488106DC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8AD7222A-DB64-4BD1-B8CD-987F0CFE5A33}" srcId="{388309B1-74BC-4D7B-B721-0F504D819D48}" destId="{D9162C15-D915-40FF-A2FA-326617970515}" srcOrd="4" destOrd="0" parTransId="{85CBC9BB-AB82-40FD-BB8B-ECA1B236AD0D}" sibTransId="{2CB98B1A-7B3F-4863-855A-B557488106DC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77434597-2A68-44DF-9F87-62429854CF5C}" type="presOf" srcId="{D9162C15-D915-40FF-A2FA-326617970515}" destId="{C98D29C5-FA48-4278-946F-6A375ACB2B85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9546E1C8-8A72-4CED-9B5B-F423DCB05D39}" type="presParOf" srcId="{C08295F4-3D80-40C1-A92A-B15B083A492B}" destId="{C98D29C5-FA48-4278-946F-6A375ACB2B85}" srcOrd="8" destOrd="0" presId="urn:microsoft.com/office/officeart/2005/8/layout/hChevron3"/>
    <dgm:cxn modelId="{0A275FAC-7D25-411B-A585-AFD7B680E18B}" type="presParOf" srcId="{C08295F4-3D80-40C1-A92A-B15B083A492B}" destId="{6C8953DF-AD3F-4E61-8DF8-C476B36EE3CC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6ADD85C-1F19-4637-BEB3-53D6B8254164}">
      <dgm:prSet/>
      <dgm:spPr>
        <a:solidFill>
          <a:srgbClr val="DEEBF7"/>
        </a:solidFill>
      </dgm:spPr>
      <dgm:t>
        <a:bodyPr/>
        <a:lstStyle/>
        <a:p>
          <a:r>
            <a:rPr lang="fr-FR" smtClean="0"/>
            <a:t>Mass production</a:t>
          </a:r>
          <a:endParaRPr lang="fr-FR" dirty="0"/>
        </a:p>
      </dgm:t>
    </dgm:pt>
    <dgm:pt modelId="{2659F0AE-C390-4600-A872-717365A6E082}" type="parTrans" cxnId="{8602C763-BD5C-4F37-89A4-C33A29B43B0F}">
      <dgm:prSet/>
      <dgm:spPr/>
      <dgm:t>
        <a:bodyPr/>
        <a:lstStyle/>
        <a:p>
          <a:endParaRPr lang="fr-FR"/>
        </a:p>
      </dgm:t>
    </dgm:pt>
    <dgm:pt modelId="{ACEF6054-C48B-43A7-AB11-52EC55BF8F83}" type="sibTrans" cxnId="{8602C763-BD5C-4F37-89A4-C33A29B43B0F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 custLinFactNeighborX="-256" custLinFactNeighborY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5F574470-376E-4D9F-9875-1F3368A4C3A8}" type="pres">
      <dgm:prSet presAssocID="{D6ADD85C-1F19-4637-BEB3-53D6B825416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FBC5E-48CE-4997-BF1B-5B119BA526BB}" type="pres">
      <dgm:prSet presAssocID="{ACEF6054-C48B-43A7-AB11-52EC55BF8F83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02C763-BD5C-4F37-89A4-C33A29B43B0F}" srcId="{388309B1-74BC-4D7B-B721-0F504D819D48}" destId="{D6ADD85C-1F19-4637-BEB3-53D6B8254164}" srcOrd="4" destOrd="0" parTransId="{2659F0AE-C390-4600-A872-717365A6E082}" sibTransId="{ACEF6054-C48B-43A7-AB11-52EC55BF8F83}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BD0CF30A-697A-47BB-BED1-F2D460A8050C}" type="presOf" srcId="{D6ADD85C-1F19-4637-BEB3-53D6B8254164}" destId="{5F574470-376E-4D9F-9875-1F3368A4C3A8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5B41ADAF-46F1-4873-A561-50C6EAE3BF25}" type="presParOf" srcId="{C08295F4-3D80-40C1-A92A-B15B083A492B}" destId="{5F574470-376E-4D9F-9875-1F3368A4C3A8}" srcOrd="8" destOrd="0" presId="urn:microsoft.com/office/officeart/2005/8/layout/hChevron3"/>
    <dgm:cxn modelId="{D9EEB6F0-17B4-448D-A186-6D799C33B6F2}" type="presParOf" srcId="{C08295F4-3D80-40C1-A92A-B15B083A492B}" destId="{110FBC5E-48CE-4997-BF1B-5B119BA526BB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6ADD85C-1F19-4637-BEB3-53D6B8254164}">
      <dgm:prSet/>
      <dgm:spPr>
        <a:solidFill>
          <a:srgbClr val="DEEBF7"/>
        </a:solidFill>
      </dgm:spPr>
      <dgm:t>
        <a:bodyPr/>
        <a:lstStyle/>
        <a:p>
          <a:r>
            <a:rPr lang="fr-FR" smtClean="0"/>
            <a:t>Mass production</a:t>
          </a:r>
          <a:endParaRPr lang="fr-FR" dirty="0"/>
        </a:p>
      </dgm:t>
    </dgm:pt>
    <dgm:pt modelId="{2659F0AE-C390-4600-A872-717365A6E082}" type="parTrans" cxnId="{8602C763-BD5C-4F37-89A4-C33A29B43B0F}">
      <dgm:prSet/>
      <dgm:spPr/>
      <dgm:t>
        <a:bodyPr/>
        <a:lstStyle/>
        <a:p>
          <a:endParaRPr lang="fr-FR"/>
        </a:p>
      </dgm:t>
    </dgm:pt>
    <dgm:pt modelId="{ACEF6054-C48B-43A7-AB11-52EC55BF8F83}" type="sibTrans" cxnId="{8602C763-BD5C-4F37-89A4-C33A29B43B0F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 custLinFactNeighborX="-256" custLinFactNeighborY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5F574470-376E-4D9F-9875-1F3368A4C3A8}" type="pres">
      <dgm:prSet presAssocID="{D6ADD85C-1F19-4637-BEB3-53D6B825416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FBC5E-48CE-4997-BF1B-5B119BA526BB}" type="pres">
      <dgm:prSet presAssocID="{ACEF6054-C48B-43A7-AB11-52EC55BF8F83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02C763-BD5C-4F37-89A4-C33A29B43B0F}" srcId="{388309B1-74BC-4D7B-B721-0F504D819D48}" destId="{D6ADD85C-1F19-4637-BEB3-53D6B8254164}" srcOrd="4" destOrd="0" parTransId="{2659F0AE-C390-4600-A872-717365A6E082}" sibTransId="{ACEF6054-C48B-43A7-AB11-52EC55BF8F83}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BD0CF30A-697A-47BB-BED1-F2D460A8050C}" type="presOf" srcId="{D6ADD85C-1F19-4637-BEB3-53D6B8254164}" destId="{5F574470-376E-4D9F-9875-1F3368A4C3A8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5B41ADAF-46F1-4873-A561-50C6EAE3BF25}" type="presParOf" srcId="{C08295F4-3D80-40C1-A92A-B15B083A492B}" destId="{5F574470-376E-4D9F-9875-1F3368A4C3A8}" srcOrd="8" destOrd="0" presId="urn:microsoft.com/office/officeart/2005/8/layout/hChevron3"/>
    <dgm:cxn modelId="{D9EEB6F0-17B4-448D-A186-6D799C33B6F2}" type="presParOf" srcId="{C08295F4-3D80-40C1-A92A-B15B083A492B}" destId="{110FBC5E-48CE-4997-BF1B-5B119BA526BB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6ADD85C-1F19-4637-BEB3-53D6B8254164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2659F0AE-C390-4600-A872-717365A6E082}" type="parTrans" cxnId="{8602C763-BD5C-4F37-89A4-C33A29B43B0F}">
      <dgm:prSet/>
      <dgm:spPr/>
      <dgm:t>
        <a:bodyPr/>
        <a:lstStyle/>
        <a:p>
          <a:endParaRPr lang="fr-FR"/>
        </a:p>
      </dgm:t>
    </dgm:pt>
    <dgm:pt modelId="{ACEF6054-C48B-43A7-AB11-52EC55BF8F83}" type="sibTrans" cxnId="{8602C763-BD5C-4F37-89A4-C33A29B43B0F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 custLinFactNeighborX="-256" custLinFactNeighborY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5F574470-376E-4D9F-9875-1F3368A4C3A8}" type="pres">
      <dgm:prSet presAssocID="{D6ADD85C-1F19-4637-BEB3-53D6B825416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FBC5E-48CE-4997-BF1B-5B119BA526BB}" type="pres">
      <dgm:prSet presAssocID="{ACEF6054-C48B-43A7-AB11-52EC55BF8F83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02C763-BD5C-4F37-89A4-C33A29B43B0F}" srcId="{388309B1-74BC-4D7B-B721-0F504D819D48}" destId="{D6ADD85C-1F19-4637-BEB3-53D6B8254164}" srcOrd="4" destOrd="0" parTransId="{2659F0AE-C390-4600-A872-717365A6E082}" sibTransId="{ACEF6054-C48B-43A7-AB11-52EC55BF8F83}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BD0CF30A-697A-47BB-BED1-F2D460A8050C}" type="presOf" srcId="{D6ADD85C-1F19-4637-BEB3-53D6B8254164}" destId="{5F574470-376E-4D9F-9875-1F3368A4C3A8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5B41ADAF-46F1-4873-A561-50C6EAE3BF25}" type="presParOf" srcId="{C08295F4-3D80-40C1-A92A-B15B083A492B}" destId="{5F574470-376E-4D9F-9875-1F3368A4C3A8}" srcOrd="8" destOrd="0" presId="urn:microsoft.com/office/officeart/2005/8/layout/hChevron3"/>
    <dgm:cxn modelId="{D9EEB6F0-17B4-448D-A186-6D799C33B6F2}" type="presParOf" srcId="{C08295F4-3D80-40C1-A92A-B15B083A492B}" destId="{110FBC5E-48CE-4997-BF1B-5B119BA526BB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6ADD85C-1F19-4637-BEB3-53D6B8254164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2659F0AE-C390-4600-A872-717365A6E082}" type="parTrans" cxnId="{8602C763-BD5C-4F37-89A4-C33A29B43B0F}">
      <dgm:prSet/>
      <dgm:spPr/>
      <dgm:t>
        <a:bodyPr/>
        <a:lstStyle/>
        <a:p>
          <a:endParaRPr lang="fr-FR"/>
        </a:p>
      </dgm:t>
    </dgm:pt>
    <dgm:pt modelId="{ACEF6054-C48B-43A7-AB11-52EC55BF8F83}" type="sibTrans" cxnId="{8602C763-BD5C-4F37-89A4-C33A29B43B0F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 custLinFactNeighborX="-256" custLinFactNeighborY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5F574470-376E-4D9F-9875-1F3368A4C3A8}" type="pres">
      <dgm:prSet presAssocID="{D6ADD85C-1F19-4637-BEB3-53D6B8254164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0FBC5E-48CE-4997-BF1B-5B119BA526BB}" type="pres">
      <dgm:prSet presAssocID="{ACEF6054-C48B-43A7-AB11-52EC55BF8F83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602C763-BD5C-4F37-89A4-C33A29B43B0F}" srcId="{388309B1-74BC-4D7B-B721-0F504D819D48}" destId="{D6ADD85C-1F19-4637-BEB3-53D6B8254164}" srcOrd="4" destOrd="0" parTransId="{2659F0AE-C390-4600-A872-717365A6E082}" sibTransId="{ACEF6054-C48B-43A7-AB11-52EC55BF8F83}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BD0CF30A-697A-47BB-BED1-F2D460A8050C}" type="presOf" srcId="{D6ADD85C-1F19-4637-BEB3-53D6B8254164}" destId="{5F574470-376E-4D9F-9875-1F3368A4C3A8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5B41ADAF-46F1-4873-A561-50C6EAE3BF25}" type="presParOf" srcId="{C08295F4-3D80-40C1-A92A-B15B083A492B}" destId="{5F574470-376E-4D9F-9875-1F3368A4C3A8}" srcOrd="8" destOrd="0" presId="urn:microsoft.com/office/officeart/2005/8/layout/hChevron3"/>
    <dgm:cxn modelId="{D9EEB6F0-17B4-448D-A186-6D799C33B6F2}" type="presParOf" srcId="{C08295F4-3D80-40C1-A92A-B15B083A492B}" destId="{110FBC5E-48CE-4997-BF1B-5B119BA526BB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rgbClr val="DEEBF7"/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 err="1"/>
            <a:t>Thick</a:t>
          </a:r>
          <a:r>
            <a:rPr lang="fr-FR" b="1" dirty="0"/>
            <a:t> </a:t>
          </a:r>
          <a:r>
            <a:rPr lang="fr-FR" b="1" dirty="0" err="1"/>
            <a:t>target</a:t>
          </a:r>
          <a:endParaRPr lang="fr-FR" b="1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8FABB95C-1ADB-4996-9923-2F20C74E46FF}">
      <dgm:prSet/>
      <dgm:spPr>
        <a:solidFill>
          <a:srgbClr val="DEEBF7"/>
        </a:solidFill>
      </dgm:spPr>
      <dgm:t>
        <a:bodyPr/>
        <a:lstStyle/>
        <a:p>
          <a:r>
            <a:rPr lang="fr-FR" smtClean="0"/>
            <a:t>Mass production</a:t>
          </a:r>
          <a:endParaRPr lang="fr-FR" dirty="0"/>
        </a:p>
      </dgm:t>
    </dgm:pt>
    <dgm:pt modelId="{C53E35AC-3CC9-4DF1-A455-7DD903D11072}" type="parTrans" cxnId="{792FDE05-050E-443A-A0A8-9FDB068EBB2A}">
      <dgm:prSet/>
      <dgm:spPr/>
      <dgm:t>
        <a:bodyPr/>
        <a:lstStyle/>
        <a:p>
          <a:endParaRPr lang="fr-FR"/>
        </a:p>
      </dgm:t>
    </dgm:pt>
    <dgm:pt modelId="{99E6D108-8F07-4588-9A7F-5482BCA9A9A5}" type="sibTrans" cxnId="{792FDE05-050E-443A-A0A8-9FDB068EBB2A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5F2BCAC-3246-4372-88E4-4E634B9D4E0D}" type="pres">
      <dgm:prSet presAssocID="{8FABB95C-1ADB-4996-9923-2F20C74E46F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E6221A-5FF5-4A18-B14E-8471F42AF855}" type="pres">
      <dgm:prSet presAssocID="{99E6D108-8F07-4588-9A7F-5482BCA9A9A5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66CECAC2-424C-4D39-A020-F2AAC660354F}" type="presOf" srcId="{8FABB95C-1ADB-4996-9923-2F20C74E46FF}" destId="{A5F2BCAC-3246-4372-88E4-4E634B9D4E0D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792FDE05-050E-443A-A0A8-9FDB068EBB2A}" srcId="{388309B1-74BC-4D7B-B721-0F504D819D48}" destId="{8FABB95C-1ADB-4996-9923-2F20C74E46FF}" srcOrd="4" destOrd="0" parTransId="{C53E35AC-3CC9-4DF1-A455-7DD903D11072}" sibTransId="{99E6D108-8F07-4588-9A7F-5482BCA9A9A5}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BDAEE848-1E58-41C0-9BAC-06EC7A3DFED0}" type="presParOf" srcId="{C08295F4-3D80-40C1-A92A-B15B083A492B}" destId="{A5F2BCAC-3246-4372-88E4-4E634B9D4E0D}" srcOrd="8" destOrd="0" presId="urn:microsoft.com/office/officeart/2005/8/layout/hChevron3"/>
    <dgm:cxn modelId="{46EC46EE-D05E-4549-A00C-FBF7D6794D76}" type="presParOf" srcId="{C08295F4-3D80-40C1-A92A-B15B083A492B}" destId="{BCE6221A-5FF5-4A18-B14E-8471F42AF855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rgbClr val="DEEBF7"/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rgbClr val="DEEBF7"/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8FABB95C-1ADB-4996-9923-2F20C74E46FF}">
      <dgm:prSet/>
      <dgm:spPr>
        <a:solidFill>
          <a:schemeClr val="accent1"/>
        </a:solidFill>
      </dgm:spPr>
      <dgm:t>
        <a:bodyPr/>
        <a:lstStyle/>
        <a:p>
          <a:r>
            <a:rPr lang="fr-FR" b="1" dirty="0" smtClean="0"/>
            <a:t>Mass production</a:t>
          </a:r>
          <a:endParaRPr lang="fr-FR" b="1" dirty="0"/>
        </a:p>
      </dgm:t>
    </dgm:pt>
    <dgm:pt modelId="{C53E35AC-3CC9-4DF1-A455-7DD903D11072}" type="parTrans" cxnId="{792FDE05-050E-443A-A0A8-9FDB068EBB2A}">
      <dgm:prSet/>
      <dgm:spPr/>
      <dgm:t>
        <a:bodyPr/>
        <a:lstStyle/>
        <a:p>
          <a:endParaRPr lang="fr-FR"/>
        </a:p>
      </dgm:t>
    </dgm:pt>
    <dgm:pt modelId="{99E6D108-8F07-4588-9A7F-5482BCA9A9A5}" type="sibTrans" cxnId="{792FDE05-050E-443A-A0A8-9FDB068EBB2A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5F2BCAC-3246-4372-88E4-4E634B9D4E0D}" type="pres">
      <dgm:prSet presAssocID="{8FABB95C-1ADB-4996-9923-2F20C74E46F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E6221A-5FF5-4A18-B14E-8471F42AF855}" type="pres">
      <dgm:prSet presAssocID="{99E6D108-8F07-4588-9A7F-5482BCA9A9A5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66CECAC2-424C-4D39-A020-F2AAC660354F}" type="presOf" srcId="{8FABB95C-1ADB-4996-9923-2F20C74E46FF}" destId="{A5F2BCAC-3246-4372-88E4-4E634B9D4E0D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792FDE05-050E-443A-A0A8-9FDB068EBB2A}" srcId="{388309B1-74BC-4D7B-B721-0F504D819D48}" destId="{8FABB95C-1ADB-4996-9923-2F20C74E46FF}" srcOrd="4" destOrd="0" parTransId="{C53E35AC-3CC9-4DF1-A455-7DD903D11072}" sibTransId="{99E6D108-8F07-4588-9A7F-5482BCA9A9A5}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BDAEE848-1E58-41C0-9BAC-06EC7A3DFED0}" type="presParOf" srcId="{C08295F4-3D80-40C1-A92A-B15B083A492B}" destId="{A5F2BCAC-3246-4372-88E4-4E634B9D4E0D}" srcOrd="8" destOrd="0" presId="urn:microsoft.com/office/officeart/2005/8/layout/hChevron3"/>
    <dgm:cxn modelId="{46EC46EE-D05E-4549-A00C-FBF7D6794D76}" type="presParOf" srcId="{C08295F4-3D80-40C1-A92A-B15B083A492B}" destId="{BCE6221A-5FF5-4A18-B14E-8471F42AF855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rgbClr val="DEEBF7"/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rgbClr val="DEEBF7"/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/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rgbClr val="DEEBF7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8FABB95C-1ADB-4996-9923-2F20C74E46FF}">
      <dgm:prSet/>
      <dgm:spPr>
        <a:solidFill>
          <a:srgbClr val="DEEBF7"/>
        </a:solidFill>
      </dgm:spPr>
      <dgm:t>
        <a:bodyPr/>
        <a:lstStyle/>
        <a:p>
          <a:r>
            <a:rPr lang="fr-FR" smtClean="0"/>
            <a:t>Mass production</a:t>
          </a:r>
          <a:endParaRPr lang="fr-FR" dirty="0"/>
        </a:p>
      </dgm:t>
    </dgm:pt>
    <dgm:pt modelId="{C53E35AC-3CC9-4DF1-A455-7DD903D11072}" type="parTrans" cxnId="{792FDE05-050E-443A-A0A8-9FDB068EBB2A}">
      <dgm:prSet/>
      <dgm:spPr/>
      <dgm:t>
        <a:bodyPr/>
        <a:lstStyle/>
        <a:p>
          <a:endParaRPr lang="fr-FR"/>
        </a:p>
      </dgm:t>
    </dgm:pt>
    <dgm:pt modelId="{99E6D108-8F07-4588-9A7F-5482BCA9A9A5}" type="sibTrans" cxnId="{792FDE05-050E-443A-A0A8-9FDB068EBB2A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5F2BCAC-3246-4372-88E4-4E634B9D4E0D}" type="pres">
      <dgm:prSet presAssocID="{8FABB95C-1ADB-4996-9923-2F20C74E46F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E6221A-5FF5-4A18-B14E-8471F42AF855}" type="pres">
      <dgm:prSet presAssocID="{99E6D108-8F07-4588-9A7F-5482BCA9A9A5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66CECAC2-424C-4D39-A020-F2AAC660354F}" type="presOf" srcId="{8FABB95C-1ADB-4996-9923-2F20C74E46FF}" destId="{A5F2BCAC-3246-4372-88E4-4E634B9D4E0D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792FDE05-050E-443A-A0A8-9FDB068EBB2A}" srcId="{388309B1-74BC-4D7B-B721-0F504D819D48}" destId="{8FABB95C-1ADB-4996-9923-2F20C74E46FF}" srcOrd="4" destOrd="0" parTransId="{C53E35AC-3CC9-4DF1-A455-7DD903D11072}" sibTransId="{99E6D108-8F07-4588-9A7F-5482BCA9A9A5}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BDAEE848-1E58-41C0-9BAC-06EC7A3DFED0}" type="presParOf" srcId="{C08295F4-3D80-40C1-A92A-B15B083A492B}" destId="{A5F2BCAC-3246-4372-88E4-4E634B9D4E0D}" srcOrd="8" destOrd="0" presId="urn:microsoft.com/office/officeart/2005/8/layout/hChevron3"/>
    <dgm:cxn modelId="{46EC46EE-D05E-4549-A00C-FBF7D6794D76}" type="presParOf" srcId="{C08295F4-3D80-40C1-A92A-B15B083A492B}" destId="{BCE6221A-5FF5-4A18-B14E-8471F42AF855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0" dirty="0"/>
            <a:t>T</a:t>
          </a:r>
          <a:r>
            <a:rPr lang="en-US" altLang="zh-CN" sz="1400" b="0" dirty="0" err="1"/>
            <a:t>hin</a:t>
          </a:r>
          <a:r>
            <a:rPr lang="en-US" altLang="zh-CN" sz="1400" b="0" dirty="0"/>
            <a:t> target</a:t>
          </a:r>
          <a:endParaRPr lang="fr-FR" sz="1400" b="0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F3C0157-0FD2-47BF-A585-E839DCB8A379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E6721666-E154-45D6-A024-91FCAC48CE7C}" type="parTrans" cxnId="{C22823EA-3D62-409B-B980-94D6F8BCA473}">
      <dgm:prSet/>
      <dgm:spPr/>
      <dgm:t>
        <a:bodyPr/>
        <a:lstStyle/>
        <a:p>
          <a:endParaRPr lang="fr-FR"/>
        </a:p>
      </dgm:t>
    </dgm:pt>
    <dgm:pt modelId="{619470D8-F046-4C78-8429-40B74D3A9458}" type="sibTrans" cxnId="{C22823EA-3D62-409B-B980-94D6F8BCA47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987E8D1-157A-4A95-AFAD-36C27C67EE45}" type="pres">
      <dgm:prSet presAssocID="{DF3C0157-0FD2-47BF-A585-E839DCB8A379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4A225-D7B6-49F6-ACFC-8D221B802699}" type="pres">
      <dgm:prSet presAssocID="{619470D8-F046-4C78-8429-40B74D3A9458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98341FD5-AE03-4FE2-984E-876A12663770}" type="presOf" srcId="{DF3C0157-0FD2-47BF-A585-E839DCB8A379}" destId="{A987E8D1-157A-4A95-AFAD-36C27C67EE45}" srcOrd="0" destOrd="0" presId="urn:microsoft.com/office/officeart/2005/8/layout/hChevron3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C22823EA-3D62-409B-B980-94D6F8BCA473}" srcId="{388309B1-74BC-4D7B-B721-0F504D819D48}" destId="{DF3C0157-0FD2-47BF-A585-E839DCB8A379}" srcOrd="4" destOrd="0" parTransId="{E6721666-E154-45D6-A024-91FCAC48CE7C}" sibTransId="{619470D8-F046-4C78-8429-40B74D3A9458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17F504EB-9CB4-4317-81D2-F989898A54CC}" type="presParOf" srcId="{C08295F4-3D80-40C1-A92A-B15B083A492B}" destId="{A987E8D1-157A-4A95-AFAD-36C27C67EE45}" srcOrd="8" destOrd="0" presId="urn:microsoft.com/office/officeart/2005/8/layout/hChevron3"/>
    <dgm:cxn modelId="{F1565197-68B0-4218-9A5F-E4F5FE4E0539}" type="presParOf" srcId="{C08295F4-3D80-40C1-A92A-B15B083A492B}" destId="{3E34A225-D7B6-49F6-ACFC-8D221B802699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/>
            <a:t>Irradiation</a:t>
          </a:r>
          <a:endParaRPr lang="fr-FR" dirty="0"/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Comptage </a:t>
          </a:r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B6017584-A5E8-4608-83E1-1465709EE0A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Résultat </a:t>
          </a:r>
        </a:p>
      </dgm:t>
    </dgm:pt>
    <dgm:pt modelId="{71A65216-04BA-4D30-B490-07104C044B50}" type="parTrans" cxnId="{B6D614E5-C0E3-4E11-8F36-5E52D646D4B1}">
      <dgm:prSet/>
      <dgm:spPr/>
      <dgm:t>
        <a:bodyPr/>
        <a:lstStyle/>
        <a:p>
          <a:endParaRPr lang="fr-FR"/>
        </a:p>
      </dgm:t>
    </dgm:pt>
    <dgm:pt modelId="{96485452-0CEA-43DB-BD7F-D5D7B389C5C0}" type="sibTrans" cxnId="{B6D614E5-C0E3-4E11-8F36-5E52D646D4B1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et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0" dirty="0"/>
            <a:t>Cible préparation</a:t>
          </a:r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5A712809-FAFD-40B3-803A-78DEF4816806}" type="pres">
      <dgm:prSet presAssocID="{B6017584-A5E8-4608-83E1-1465709EE0A0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E511E4-4BF5-4BB5-9912-A5F527D6F4BA}" type="pres">
      <dgm:prSet presAssocID="{96485452-0CEA-43DB-BD7F-D5D7B389C5C0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B6D614E5-C0E3-4E11-8F36-5E52D646D4B1}" srcId="{388309B1-74BC-4D7B-B721-0F504D819D48}" destId="{B6017584-A5E8-4608-83E1-1465709EE0A0}" srcOrd="4" destOrd="0" parTransId="{71A65216-04BA-4D30-B490-07104C044B50}" sibTransId="{96485452-0CEA-43DB-BD7F-D5D7B389C5C0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F9119183-4F75-42CA-AD4E-783A9E5AFED7}" type="presOf" srcId="{B6017584-A5E8-4608-83E1-1465709EE0A0}" destId="{5A712809-FAFD-40B3-803A-78DEF4816806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DE31FAA5-0569-4093-9801-C2C6E19ED77C}" type="presParOf" srcId="{C08295F4-3D80-40C1-A92A-B15B083A492B}" destId="{5A712809-FAFD-40B3-803A-78DEF4816806}" srcOrd="8" destOrd="0" presId="urn:microsoft.com/office/officeart/2005/8/layout/hChevron3"/>
    <dgm:cxn modelId="{DAFC92D1-49A2-4D0C-BFB9-6741A4A68481}" type="presParOf" srcId="{C08295F4-3D80-40C1-A92A-B15B083A492B}" destId="{84E511E4-4BF5-4BB5-9912-A5F527D6F4BA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0" dirty="0"/>
            <a:t>T</a:t>
          </a:r>
          <a:r>
            <a:rPr lang="en-US" altLang="zh-CN" sz="1400" b="0" dirty="0" err="1"/>
            <a:t>hin</a:t>
          </a:r>
          <a:r>
            <a:rPr lang="en-US" altLang="zh-CN" sz="1400" b="0" dirty="0"/>
            <a:t> target</a:t>
          </a:r>
          <a:endParaRPr lang="fr-FR" sz="1400" b="0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F3C0157-0FD2-47BF-A585-E839DCB8A379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E6721666-E154-45D6-A024-91FCAC48CE7C}" type="parTrans" cxnId="{C22823EA-3D62-409B-B980-94D6F8BCA473}">
      <dgm:prSet/>
      <dgm:spPr/>
      <dgm:t>
        <a:bodyPr/>
        <a:lstStyle/>
        <a:p>
          <a:endParaRPr lang="fr-FR"/>
        </a:p>
      </dgm:t>
    </dgm:pt>
    <dgm:pt modelId="{619470D8-F046-4C78-8429-40B74D3A9458}" type="sibTrans" cxnId="{C22823EA-3D62-409B-B980-94D6F8BCA47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987E8D1-157A-4A95-AFAD-36C27C67EE45}" type="pres">
      <dgm:prSet presAssocID="{DF3C0157-0FD2-47BF-A585-E839DCB8A379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4A225-D7B6-49F6-ACFC-8D221B802699}" type="pres">
      <dgm:prSet presAssocID="{619470D8-F046-4C78-8429-40B74D3A9458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98341FD5-AE03-4FE2-984E-876A12663770}" type="presOf" srcId="{DF3C0157-0FD2-47BF-A585-E839DCB8A379}" destId="{A987E8D1-157A-4A95-AFAD-36C27C67EE45}" srcOrd="0" destOrd="0" presId="urn:microsoft.com/office/officeart/2005/8/layout/hChevron3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C22823EA-3D62-409B-B980-94D6F8BCA473}" srcId="{388309B1-74BC-4D7B-B721-0F504D819D48}" destId="{DF3C0157-0FD2-47BF-A585-E839DCB8A379}" srcOrd="4" destOrd="0" parTransId="{E6721666-E154-45D6-A024-91FCAC48CE7C}" sibTransId="{619470D8-F046-4C78-8429-40B74D3A9458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17F504EB-9CB4-4317-81D2-F989898A54CC}" type="presParOf" srcId="{C08295F4-3D80-40C1-A92A-B15B083A492B}" destId="{A987E8D1-157A-4A95-AFAD-36C27C67EE45}" srcOrd="8" destOrd="0" presId="urn:microsoft.com/office/officeart/2005/8/layout/hChevron3"/>
    <dgm:cxn modelId="{F1565197-68B0-4218-9A5F-E4F5FE4E0539}" type="presParOf" srcId="{C08295F4-3D80-40C1-A92A-B15B083A492B}" destId="{3E34A225-D7B6-49F6-ACFC-8D221B802699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1F84AC-4EE4-4CBC-A7D2-0536A882F5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B1CA82-10A4-4875-8867-B85922ABF92B}">
      <dgm:prSet phldrT="[Texte]" custT="1"/>
      <dgm:spPr>
        <a:noFill/>
        <a:ln w="38100">
          <a:solidFill>
            <a:srgbClr val="4F81BD"/>
          </a:solidFill>
        </a:ln>
      </dgm:spPr>
      <dgm:t>
        <a:bodyPr/>
        <a:lstStyle/>
        <a:p>
          <a:pPr algn="just"/>
          <a:r>
            <a:rPr lang="fr-FR" sz="2400" b="1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Cross section </a:t>
          </a:r>
          <a:r>
            <a:rPr lang="fr-FR" sz="2400" b="1" noProof="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measurement</a:t>
          </a:r>
          <a:r>
            <a:rPr lang="fr-FR" sz="2400" b="1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the </a:t>
          </a:r>
          <a:r>
            <a:rPr lang="fr-FR" sz="2400" b="1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reaction</a:t>
          </a:r>
          <a:r>
            <a:rPr lang="fr-FR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b="1" baseline="300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155</a:t>
          </a:r>
          <a:r>
            <a:rPr lang="fr-FR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Gd(</a:t>
          </a:r>
          <a:r>
            <a:rPr lang="fr-FR" sz="2400" b="1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d,n</a:t>
          </a:r>
          <a:r>
            <a:rPr lang="fr-FR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fr-FR" sz="2400" b="1" baseline="300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155</a:t>
          </a:r>
          <a:r>
            <a:rPr lang="fr-FR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Tb to </a:t>
          </a:r>
          <a:r>
            <a:rPr lang="fr-FR" sz="2400" b="1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estimate</a:t>
          </a:r>
          <a:r>
            <a:rPr lang="fr-FR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production </a:t>
          </a:r>
          <a:r>
            <a:rPr lang="fr-FR" sz="2400" b="1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yield</a:t>
          </a:r>
          <a:endParaRPr lang="fr-FR" sz="2400" b="1" dirty="0">
            <a:solidFill>
              <a:srgbClr val="4F81B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BC810-B748-4674-ABFA-880275408623}" type="parTrans" cxnId="{A98423FA-D514-4B4F-9990-1FE75F67EB75}">
      <dgm:prSet/>
      <dgm:spPr/>
      <dgm:t>
        <a:bodyPr/>
        <a:lstStyle/>
        <a:p>
          <a:endParaRPr lang="fr-FR"/>
        </a:p>
      </dgm:t>
    </dgm:pt>
    <dgm:pt modelId="{E65E554B-FF4A-49D8-B09D-65487FD881E4}" type="sibTrans" cxnId="{A98423FA-D514-4B4F-9990-1FE75F67EB75}">
      <dgm:prSet/>
      <dgm:spPr/>
      <dgm:t>
        <a:bodyPr/>
        <a:lstStyle/>
        <a:p>
          <a:endParaRPr lang="fr-FR"/>
        </a:p>
      </dgm:t>
    </dgm:pt>
    <dgm:pt modelId="{A665CB64-650C-4936-8AE9-801AD707FC54}">
      <dgm:prSet phldrT="[Texte]" custT="1"/>
      <dgm:spPr/>
      <dgm:t>
        <a:bodyPr/>
        <a:lstStyle/>
        <a:p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Make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very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thin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targets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(10-20 µm)</a:t>
          </a:r>
        </a:p>
      </dgm:t>
    </dgm:pt>
    <dgm:pt modelId="{B5B58B4E-0061-43F5-91E2-7FE83F1169E0}" type="parTrans" cxnId="{5925EFA4-F054-4986-B3BF-9673CA250E86}">
      <dgm:prSet/>
      <dgm:spPr/>
      <dgm:t>
        <a:bodyPr/>
        <a:lstStyle/>
        <a:p>
          <a:endParaRPr lang="fr-FR"/>
        </a:p>
      </dgm:t>
    </dgm:pt>
    <dgm:pt modelId="{6933C04A-EB90-499F-91D6-A51281576E01}" type="sibTrans" cxnId="{5925EFA4-F054-4986-B3BF-9673CA250E86}">
      <dgm:prSet/>
      <dgm:spPr/>
      <dgm:t>
        <a:bodyPr/>
        <a:lstStyle/>
        <a:p>
          <a:endParaRPr lang="fr-FR"/>
        </a:p>
      </dgm:t>
    </dgm:pt>
    <dgm:pt modelId="{12F0426C-D48F-4F26-BD95-57F533BE4FCF}">
      <dgm:prSet phldrT="[Texte]" custT="1"/>
      <dgm:spPr>
        <a:noFill/>
        <a:ln w="38100">
          <a:solidFill>
            <a:srgbClr val="4F81BD"/>
          </a:solidFill>
        </a:ln>
      </dgm:spPr>
      <dgm:t>
        <a:bodyPr/>
        <a:lstStyle/>
        <a:p>
          <a:r>
            <a:rPr lang="en-US" sz="2400" b="1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Manufacture a complete and uniform </a:t>
          </a:r>
          <a:r>
            <a:rPr lang="en-US" sz="2400" b="1" noProof="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</a:t>
          </a:r>
          <a:r>
            <a:rPr lang="en-US" sz="2400" b="1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-containing target for the routine production of Tb</a:t>
          </a:r>
        </a:p>
      </dgm:t>
    </dgm:pt>
    <dgm:pt modelId="{E92362F1-843B-4323-A8A9-4661EEFC89A1}" type="parTrans" cxnId="{7BA54840-484A-4524-B8F4-C1923224757E}">
      <dgm:prSet/>
      <dgm:spPr/>
      <dgm:t>
        <a:bodyPr/>
        <a:lstStyle/>
        <a:p>
          <a:endParaRPr lang="fr-FR"/>
        </a:p>
      </dgm:t>
    </dgm:pt>
    <dgm:pt modelId="{36396092-C88A-4226-9718-0610E4020644}" type="sibTrans" cxnId="{7BA54840-484A-4524-B8F4-C1923224757E}">
      <dgm:prSet/>
      <dgm:spPr/>
      <dgm:t>
        <a:bodyPr/>
        <a:lstStyle/>
        <a:p>
          <a:endParaRPr lang="fr-FR"/>
        </a:p>
      </dgm:t>
    </dgm:pt>
    <dgm:pt modelId="{E45E4107-CCA2-4008-A600-A07A8A9551DB}">
      <dgm:prSet phldrT="[Texte]" custT="1"/>
      <dgm:spPr/>
      <dgm:t>
        <a:bodyPr/>
        <a:lstStyle/>
        <a:p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Make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thicker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targets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(≥ </a:t>
          </a:r>
          <a:r>
            <a: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 </a:t>
          </a:r>
          <a:r>
            <a:rPr lang="fr-F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µm)</a:t>
          </a:r>
        </a:p>
      </dgm:t>
    </dgm:pt>
    <dgm:pt modelId="{11CD36FD-C932-43A7-85FD-BA87334817EE}" type="parTrans" cxnId="{500DC908-E2C7-4A0A-9D44-A8F1E58D1E01}">
      <dgm:prSet/>
      <dgm:spPr/>
      <dgm:t>
        <a:bodyPr/>
        <a:lstStyle/>
        <a:p>
          <a:endParaRPr lang="fr-FR"/>
        </a:p>
      </dgm:t>
    </dgm:pt>
    <dgm:pt modelId="{3166E70D-15E0-4095-B305-3435FB7E3436}" type="sibTrans" cxnId="{500DC908-E2C7-4A0A-9D44-A8F1E58D1E01}">
      <dgm:prSet/>
      <dgm:spPr/>
      <dgm:t>
        <a:bodyPr/>
        <a:lstStyle/>
        <a:p>
          <a:endParaRPr lang="fr-FR"/>
        </a:p>
      </dgm:t>
    </dgm:pt>
    <dgm:pt modelId="{40B4F344-1C68-478E-8F8D-148903D012BE}" type="pres">
      <dgm:prSet presAssocID="{4F1F84AC-4EE4-4CBC-A7D2-0536A882F5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413423-D0FE-4B1F-846D-A190BF795A2B}" type="pres">
      <dgm:prSet presAssocID="{E8B1CA82-10A4-4875-8867-B85922ABF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D9493B-95C3-4D45-A30B-E3B318F4FADC}" type="pres">
      <dgm:prSet presAssocID="{E8B1CA82-10A4-4875-8867-B85922ABF92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F858C6-81CA-4688-895B-2AD1A7532C63}" type="pres">
      <dgm:prSet presAssocID="{12F0426C-D48F-4F26-BD95-57F533BE4FCF}" presName="parentText" presStyleLbl="node1" presStyleIdx="1" presStyleCnt="2" custLinFactNeighborX="-43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20614D-88F9-4115-AE97-6498DE2040B6}" type="pres">
      <dgm:prSet presAssocID="{12F0426C-D48F-4F26-BD95-57F533BE4F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0DC908-E2C7-4A0A-9D44-A8F1E58D1E01}" srcId="{12F0426C-D48F-4F26-BD95-57F533BE4FCF}" destId="{E45E4107-CCA2-4008-A600-A07A8A9551DB}" srcOrd="0" destOrd="0" parTransId="{11CD36FD-C932-43A7-85FD-BA87334817EE}" sibTransId="{3166E70D-15E0-4095-B305-3435FB7E3436}"/>
    <dgm:cxn modelId="{5775CB0A-7AC8-4893-A22E-2D4D5C4C98C5}" type="presOf" srcId="{E45E4107-CCA2-4008-A600-A07A8A9551DB}" destId="{3F20614D-88F9-4115-AE97-6498DE2040B6}" srcOrd="0" destOrd="0" presId="urn:microsoft.com/office/officeart/2005/8/layout/vList2"/>
    <dgm:cxn modelId="{C0655897-37DA-4A22-8A40-09A417FA08B1}" type="presOf" srcId="{E8B1CA82-10A4-4875-8867-B85922ABF92B}" destId="{75413423-D0FE-4B1F-846D-A190BF795A2B}" srcOrd="0" destOrd="0" presId="urn:microsoft.com/office/officeart/2005/8/layout/vList2"/>
    <dgm:cxn modelId="{457DCF19-D8A1-4CBC-B36D-E1C85505AE51}" type="presOf" srcId="{4F1F84AC-4EE4-4CBC-A7D2-0536A882F526}" destId="{40B4F344-1C68-478E-8F8D-148903D012BE}" srcOrd="0" destOrd="0" presId="urn:microsoft.com/office/officeart/2005/8/layout/vList2"/>
    <dgm:cxn modelId="{5925EFA4-F054-4986-B3BF-9673CA250E86}" srcId="{E8B1CA82-10A4-4875-8867-B85922ABF92B}" destId="{A665CB64-650C-4936-8AE9-801AD707FC54}" srcOrd="0" destOrd="0" parTransId="{B5B58B4E-0061-43F5-91E2-7FE83F1169E0}" sibTransId="{6933C04A-EB90-499F-91D6-A51281576E01}"/>
    <dgm:cxn modelId="{7BA54840-484A-4524-B8F4-C1923224757E}" srcId="{4F1F84AC-4EE4-4CBC-A7D2-0536A882F526}" destId="{12F0426C-D48F-4F26-BD95-57F533BE4FCF}" srcOrd="1" destOrd="0" parTransId="{E92362F1-843B-4323-A8A9-4661EEFC89A1}" sibTransId="{36396092-C88A-4226-9718-0610E4020644}"/>
    <dgm:cxn modelId="{A97807CF-8920-4981-B3BB-56EC7D8B2E7E}" type="presOf" srcId="{A665CB64-650C-4936-8AE9-801AD707FC54}" destId="{6AD9493B-95C3-4D45-A30B-E3B318F4FADC}" srcOrd="0" destOrd="0" presId="urn:microsoft.com/office/officeart/2005/8/layout/vList2"/>
    <dgm:cxn modelId="{A98423FA-D514-4B4F-9990-1FE75F67EB75}" srcId="{4F1F84AC-4EE4-4CBC-A7D2-0536A882F526}" destId="{E8B1CA82-10A4-4875-8867-B85922ABF92B}" srcOrd="0" destOrd="0" parTransId="{D24BC810-B748-4674-ABFA-880275408623}" sibTransId="{E65E554B-FF4A-49D8-B09D-65487FD881E4}"/>
    <dgm:cxn modelId="{81F4C06D-2308-4BA3-B056-9C16B4B9C2C6}" type="presOf" srcId="{12F0426C-D48F-4F26-BD95-57F533BE4FCF}" destId="{05F858C6-81CA-4688-895B-2AD1A7532C63}" srcOrd="0" destOrd="0" presId="urn:microsoft.com/office/officeart/2005/8/layout/vList2"/>
    <dgm:cxn modelId="{EBDD47DE-836A-421F-A03A-BBF9B0CBC55D}" type="presParOf" srcId="{40B4F344-1C68-478E-8F8D-148903D012BE}" destId="{75413423-D0FE-4B1F-846D-A190BF795A2B}" srcOrd="0" destOrd="0" presId="urn:microsoft.com/office/officeart/2005/8/layout/vList2"/>
    <dgm:cxn modelId="{5A658DB7-D797-4BF5-BC02-8EB11BDCFDF6}" type="presParOf" srcId="{40B4F344-1C68-478E-8F8D-148903D012BE}" destId="{6AD9493B-95C3-4D45-A30B-E3B318F4FADC}" srcOrd="1" destOrd="0" presId="urn:microsoft.com/office/officeart/2005/8/layout/vList2"/>
    <dgm:cxn modelId="{81001D41-A373-4EE8-BBB8-B81AB377FA38}" type="presParOf" srcId="{40B4F344-1C68-478E-8F8D-148903D012BE}" destId="{05F858C6-81CA-4688-895B-2AD1A7532C63}" srcOrd="2" destOrd="0" presId="urn:microsoft.com/office/officeart/2005/8/layout/vList2"/>
    <dgm:cxn modelId="{2694D2B9-BDEC-494F-8487-CF8BB7679A75}" type="presParOf" srcId="{40B4F344-1C68-478E-8F8D-148903D012BE}" destId="{3F20614D-88F9-4115-AE97-6498DE2040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/>
            <a:t>Irradiation</a:t>
          </a:r>
          <a:endParaRPr lang="fr-FR" dirty="0"/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Comptage </a:t>
          </a:r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B6017584-A5E8-4608-83E1-1465709EE0A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Résultat </a:t>
          </a:r>
        </a:p>
      </dgm:t>
    </dgm:pt>
    <dgm:pt modelId="{71A65216-04BA-4D30-B490-07104C044B50}" type="parTrans" cxnId="{B6D614E5-C0E3-4E11-8F36-5E52D646D4B1}">
      <dgm:prSet/>
      <dgm:spPr/>
      <dgm:t>
        <a:bodyPr/>
        <a:lstStyle/>
        <a:p>
          <a:endParaRPr lang="fr-FR"/>
        </a:p>
      </dgm:t>
    </dgm:pt>
    <dgm:pt modelId="{96485452-0CEA-43DB-BD7F-D5D7B389C5C0}" type="sibTrans" cxnId="{B6D614E5-C0E3-4E11-8F36-5E52D646D4B1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et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0" dirty="0"/>
            <a:t>Cible préparation</a:t>
          </a:r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5A712809-FAFD-40B3-803A-78DEF4816806}" type="pres">
      <dgm:prSet presAssocID="{B6017584-A5E8-4608-83E1-1465709EE0A0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E511E4-4BF5-4BB5-9912-A5F527D6F4BA}" type="pres">
      <dgm:prSet presAssocID="{96485452-0CEA-43DB-BD7F-D5D7B389C5C0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B6D614E5-C0E3-4E11-8F36-5E52D646D4B1}" srcId="{388309B1-74BC-4D7B-B721-0F504D819D48}" destId="{B6017584-A5E8-4608-83E1-1465709EE0A0}" srcOrd="4" destOrd="0" parTransId="{71A65216-04BA-4D30-B490-07104C044B50}" sibTransId="{96485452-0CEA-43DB-BD7F-D5D7B389C5C0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F9119183-4F75-42CA-AD4E-783A9E5AFED7}" type="presOf" srcId="{B6017584-A5E8-4608-83E1-1465709EE0A0}" destId="{5A712809-FAFD-40B3-803A-78DEF4816806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DE31FAA5-0569-4093-9801-C2C6E19ED77C}" type="presParOf" srcId="{C08295F4-3D80-40C1-A92A-B15B083A492B}" destId="{5A712809-FAFD-40B3-803A-78DEF4816806}" srcOrd="8" destOrd="0" presId="urn:microsoft.com/office/officeart/2005/8/layout/hChevron3"/>
    <dgm:cxn modelId="{DAFC92D1-49A2-4D0C-BFB9-6741A4A68481}" type="presParOf" srcId="{C08295F4-3D80-40C1-A92A-B15B083A492B}" destId="{84E511E4-4BF5-4BB5-9912-A5F527D6F4BA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chemeClr val="accent1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400" b="0" dirty="0"/>
            <a:t>T</a:t>
          </a:r>
          <a:r>
            <a:rPr lang="en-US" altLang="zh-CN" sz="1400" b="0" dirty="0" err="1"/>
            <a:t>hin</a:t>
          </a:r>
          <a:r>
            <a:rPr lang="en-US" altLang="zh-CN" sz="1400" b="0" dirty="0"/>
            <a:t> target</a:t>
          </a:r>
          <a:endParaRPr lang="fr-FR" sz="1400" b="0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F3C0157-0FD2-47BF-A585-E839DCB8A379}">
      <dgm:prSet/>
      <dgm:spPr>
        <a:solidFill>
          <a:srgbClr val="DEEBF7"/>
        </a:solidFill>
      </dgm:spPr>
      <dgm:t>
        <a:bodyPr/>
        <a:lstStyle/>
        <a:p>
          <a:r>
            <a:rPr lang="fr-FR" dirty="0" smtClean="0"/>
            <a:t>Mass production</a:t>
          </a:r>
          <a:endParaRPr lang="fr-FR" dirty="0"/>
        </a:p>
      </dgm:t>
    </dgm:pt>
    <dgm:pt modelId="{E6721666-E154-45D6-A024-91FCAC48CE7C}" type="parTrans" cxnId="{C22823EA-3D62-409B-B980-94D6F8BCA473}">
      <dgm:prSet/>
      <dgm:spPr/>
      <dgm:t>
        <a:bodyPr/>
        <a:lstStyle/>
        <a:p>
          <a:endParaRPr lang="fr-FR"/>
        </a:p>
      </dgm:t>
    </dgm:pt>
    <dgm:pt modelId="{619470D8-F046-4C78-8429-40B74D3A9458}" type="sibTrans" cxnId="{C22823EA-3D62-409B-B980-94D6F8BCA47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A987E8D1-157A-4A95-AFAD-36C27C67EE45}" type="pres">
      <dgm:prSet presAssocID="{DF3C0157-0FD2-47BF-A585-E839DCB8A379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34A225-D7B6-49F6-ACFC-8D221B802699}" type="pres">
      <dgm:prSet presAssocID="{619470D8-F046-4C78-8429-40B74D3A9458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98341FD5-AE03-4FE2-984E-876A12663770}" type="presOf" srcId="{DF3C0157-0FD2-47BF-A585-E839DCB8A379}" destId="{A987E8D1-157A-4A95-AFAD-36C27C67EE45}" srcOrd="0" destOrd="0" presId="urn:microsoft.com/office/officeart/2005/8/layout/hChevron3"/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C22823EA-3D62-409B-B980-94D6F8BCA473}" srcId="{388309B1-74BC-4D7B-B721-0F504D819D48}" destId="{DF3C0157-0FD2-47BF-A585-E839DCB8A379}" srcOrd="4" destOrd="0" parTransId="{E6721666-E154-45D6-A024-91FCAC48CE7C}" sibTransId="{619470D8-F046-4C78-8429-40B74D3A9458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17F504EB-9CB4-4317-81D2-F989898A54CC}" type="presParOf" srcId="{C08295F4-3D80-40C1-A92A-B15B083A492B}" destId="{A987E8D1-157A-4A95-AFAD-36C27C67EE45}" srcOrd="8" destOrd="0" presId="urn:microsoft.com/office/officeart/2005/8/layout/hChevron3"/>
    <dgm:cxn modelId="{F1565197-68B0-4218-9A5F-E4F5FE4E0539}" type="presParOf" srcId="{C08295F4-3D80-40C1-A92A-B15B083A492B}" destId="{3E34A225-D7B6-49F6-ACFC-8D221B802699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9162C15-D915-40FF-A2FA-326617970515}">
      <dgm:prSet/>
      <dgm:spPr>
        <a:solidFill>
          <a:srgbClr val="DEEBF7"/>
        </a:solidFill>
      </dgm:spPr>
      <dgm:t>
        <a:bodyPr/>
        <a:lstStyle/>
        <a:p>
          <a:r>
            <a:rPr lang="fr-FR" smtClean="0"/>
            <a:t>Mass production</a:t>
          </a:r>
          <a:endParaRPr lang="fr-FR" dirty="0"/>
        </a:p>
      </dgm:t>
    </dgm:pt>
    <dgm:pt modelId="{85CBC9BB-AB82-40FD-BB8B-ECA1B236AD0D}" type="parTrans" cxnId="{8AD7222A-DB64-4BD1-B8CD-987F0CFE5A33}">
      <dgm:prSet/>
      <dgm:spPr/>
      <dgm:t>
        <a:bodyPr/>
        <a:lstStyle/>
        <a:p>
          <a:endParaRPr lang="fr-FR"/>
        </a:p>
      </dgm:t>
    </dgm:pt>
    <dgm:pt modelId="{2CB98B1A-7B3F-4863-855A-B557488106DC}" type="sibTrans" cxnId="{8AD7222A-DB64-4BD1-B8CD-987F0CFE5A3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C98D29C5-FA48-4278-946F-6A375ACB2B85}" type="pres">
      <dgm:prSet presAssocID="{D9162C15-D915-40FF-A2FA-32661797051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8953DF-AD3F-4E61-8DF8-C476B36EE3CC}" type="pres">
      <dgm:prSet presAssocID="{2CB98B1A-7B3F-4863-855A-B557488106DC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8AD7222A-DB64-4BD1-B8CD-987F0CFE5A33}" srcId="{388309B1-74BC-4D7B-B721-0F504D819D48}" destId="{D9162C15-D915-40FF-A2FA-326617970515}" srcOrd="4" destOrd="0" parTransId="{85CBC9BB-AB82-40FD-BB8B-ECA1B236AD0D}" sibTransId="{2CB98B1A-7B3F-4863-855A-B557488106DC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77434597-2A68-44DF-9F87-62429854CF5C}" type="presOf" srcId="{D9162C15-D915-40FF-A2FA-326617970515}" destId="{C98D29C5-FA48-4278-946F-6A375ACB2B85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9546E1C8-8A72-4CED-9B5B-F423DCB05D39}" type="presParOf" srcId="{C08295F4-3D80-40C1-A92A-B15B083A492B}" destId="{C98D29C5-FA48-4278-946F-6A375ACB2B85}" srcOrd="8" destOrd="0" presId="urn:microsoft.com/office/officeart/2005/8/layout/hChevron3"/>
    <dgm:cxn modelId="{0A275FAC-7D25-411B-A585-AFD7B680E18B}" type="presParOf" srcId="{C08295F4-3D80-40C1-A92A-B15B083A492B}" destId="{6C8953DF-AD3F-4E61-8DF8-C476B36EE3CC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8309B1-74BC-4D7B-B721-0F504D819D4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F92A99F-2F0D-4856-B8BF-BAC1F83F629A}">
      <dgm:prSet phldrT="[Texte]"/>
      <dgm:spPr>
        <a:solidFill>
          <a:srgbClr val="DEEBF7"/>
        </a:solidFill>
      </dgm:spPr>
      <dgm:t>
        <a:bodyPr/>
        <a:lstStyle/>
        <a:p>
          <a:r>
            <a:rPr lang="fr-FR" b="1" dirty="0"/>
            <a:t>Introduction</a:t>
          </a:r>
        </a:p>
      </dgm:t>
    </dgm:pt>
    <dgm:pt modelId="{1FE6B6B7-7C0F-4FCB-8C2B-95158783A83F}" type="parTrans" cxnId="{A612CB99-0474-405E-8634-412E865FDF3D}">
      <dgm:prSet/>
      <dgm:spPr/>
      <dgm:t>
        <a:bodyPr/>
        <a:lstStyle/>
        <a:p>
          <a:endParaRPr lang="fr-FR"/>
        </a:p>
      </dgm:t>
    </dgm:pt>
    <dgm:pt modelId="{1855B93C-E730-4B13-9393-883F0A2147EB}" type="sibTrans" cxnId="{A612CB99-0474-405E-8634-412E865FDF3D}">
      <dgm:prSet/>
      <dgm:spPr/>
      <dgm:t>
        <a:bodyPr/>
        <a:lstStyle/>
        <a:p>
          <a:endParaRPr lang="fr-FR"/>
        </a:p>
      </dgm:t>
    </dgm:pt>
    <dgm:pt modelId="{0F2D3D73-675C-440E-8240-AB314FA8AE4B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Cross section </a:t>
          </a:r>
        </a:p>
      </dgm:t>
    </dgm:pt>
    <dgm:pt modelId="{4112F083-0166-4A50-8ADE-CE7AA93CF92D}" type="parTrans" cxnId="{B0BE3B44-490C-41CE-8C4C-FA0927E243BD}">
      <dgm:prSet/>
      <dgm:spPr/>
      <dgm:t>
        <a:bodyPr/>
        <a:lstStyle/>
        <a:p>
          <a:endParaRPr lang="fr-FR"/>
        </a:p>
      </dgm:t>
    </dgm:pt>
    <dgm:pt modelId="{4F101AE7-ABA1-4199-9845-F401D588920F}" type="sibTrans" cxnId="{B0BE3B44-490C-41CE-8C4C-FA0927E243BD}">
      <dgm:prSet/>
      <dgm:spPr/>
      <dgm:t>
        <a:bodyPr/>
        <a:lstStyle/>
        <a:p>
          <a:endParaRPr lang="fr-FR"/>
        </a:p>
      </dgm:t>
    </dgm:pt>
    <dgm:pt modelId="{F612D78B-0221-4AA2-97DA-CBC37DA73190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 err="1"/>
            <a:t>Thick</a:t>
          </a:r>
          <a:r>
            <a:rPr lang="fr-FR" dirty="0"/>
            <a:t> </a:t>
          </a:r>
          <a:r>
            <a:rPr lang="fr-FR" dirty="0" err="1"/>
            <a:t>target</a:t>
          </a:r>
          <a:endParaRPr lang="fr-FR" dirty="0"/>
        </a:p>
      </dgm:t>
    </dgm:pt>
    <dgm:pt modelId="{3AADD526-C7C4-47FB-AD6C-38D989E72C59}" type="parTrans" cxnId="{F6961C71-6CDA-4696-AC6C-BB886DCC4B0D}">
      <dgm:prSet/>
      <dgm:spPr/>
      <dgm:t>
        <a:bodyPr/>
        <a:lstStyle/>
        <a:p>
          <a:endParaRPr lang="fr-FR"/>
        </a:p>
      </dgm:t>
    </dgm:pt>
    <dgm:pt modelId="{9CCB251E-1D76-4FD1-B733-714694E7B947}" type="sibTrans" cxnId="{F6961C71-6CDA-4696-AC6C-BB886DCC4B0D}">
      <dgm:prSet/>
      <dgm:spPr/>
      <dgm:t>
        <a:bodyPr/>
        <a:lstStyle/>
        <a:p>
          <a:endParaRPr lang="fr-FR"/>
        </a:p>
      </dgm:t>
    </dgm:pt>
    <dgm:pt modelId="{0ACD73EB-6191-45A2-A5EE-DD09BE0752A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/>
            <a:t>Conclusion Perspectives</a:t>
          </a:r>
        </a:p>
      </dgm:t>
    </dgm:pt>
    <dgm:pt modelId="{ABBFE835-B0E9-44DA-B694-5BE33F5F5530}" type="parTrans" cxnId="{272CEF20-BEDF-4CF4-8CA3-BE2A79416994}">
      <dgm:prSet/>
      <dgm:spPr/>
      <dgm:t>
        <a:bodyPr/>
        <a:lstStyle/>
        <a:p>
          <a:endParaRPr lang="fr-FR"/>
        </a:p>
      </dgm:t>
    </dgm:pt>
    <dgm:pt modelId="{E9234190-4A82-497C-A957-6045DA70B08F}" type="sibTrans" cxnId="{272CEF20-BEDF-4CF4-8CA3-BE2A79416994}">
      <dgm:prSet/>
      <dgm:spPr/>
      <dgm:t>
        <a:bodyPr/>
        <a:lstStyle/>
        <a:p>
          <a:endParaRPr lang="fr-FR"/>
        </a:p>
      </dgm:t>
    </dgm:pt>
    <dgm:pt modelId="{A137C463-E27C-4E44-AFD2-805B5D07700A}">
      <dgm:prSet phldrT="[Texte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fr-FR" sz="1400" b="1" dirty="0"/>
            <a:t>T</a:t>
          </a:r>
          <a:r>
            <a:rPr lang="en-US" altLang="zh-CN" sz="1400" b="1" dirty="0" err="1"/>
            <a:t>hin</a:t>
          </a:r>
          <a:r>
            <a:rPr lang="en-US" altLang="zh-CN" sz="1400" b="1" dirty="0"/>
            <a:t> target</a:t>
          </a:r>
          <a:endParaRPr lang="fr-FR" sz="1400" b="1" dirty="0"/>
        </a:p>
      </dgm:t>
    </dgm:pt>
    <dgm:pt modelId="{B235DBD3-52F8-483E-9B16-7BEB04828294}" type="parTrans" cxnId="{C01D51E9-E93E-442E-B227-FFE22943D07F}">
      <dgm:prSet/>
      <dgm:spPr/>
      <dgm:t>
        <a:bodyPr/>
        <a:lstStyle/>
        <a:p>
          <a:endParaRPr lang="fr-FR"/>
        </a:p>
      </dgm:t>
    </dgm:pt>
    <dgm:pt modelId="{50E4ABFA-AE93-4CBC-AB7B-C41CDAC11E37}" type="sibTrans" cxnId="{C01D51E9-E93E-442E-B227-FFE22943D07F}">
      <dgm:prSet/>
      <dgm:spPr/>
      <dgm:t>
        <a:bodyPr/>
        <a:lstStyle/>
        <a:p>
          <a:endParaRPr lang="fr-FR"/>
        </a:p>
      </dgm:t>
    </dgm:pt>
    <dgm:pt modelId="{D9162C15-D915-40FF-A2FA-326617970515}">
      <dgm:prSet/>
      <dgm:spPr>
        <a:solidFill>
          <a:srgbClr val="DEEBF7"/>
        </a:solidFill>
      </dgm:spPr>
      <dgm:t>
        <a:bodyPr/>
        <a:lstStyle/>
        <a:p>
          <a:r>
            <a:rPr lang="fr-FR" smtClean="0"/>
            <a:t>Mass production</a:t>
          </a:r>
          <a:endParaRPr lang="fr-FR" dirty="0"/>
        </a:p>
      </dgm:t>
    </dgm:pt>
    <dgm:pt modelId="{85CBC9BB-AB82-40FD-BB8B-ECA1B236AD0D}" type="parTrans" cxnId="{8AD7222A-DB64-4BD1-B8CD-987F0CFE5A33}">
      <dgm:prSet/>
      <dgm:spPr/>
      <dgm:t>
        <a:bodyPr/>
        <a:lstStyle/>
        <a:p>
          <a:endParaRPr lang="fr-FR"/>
        </a:p>
      </dgm:t>
    </dgm:pt>
    <dgm:pt modelId="{2CB98B1A-7B3F-4863-855A-B557488106DC}" type="sibTrans" cxnId="{8AD7222A-DB64-4BD1-B8CD-987F0CFE5A33}">
      <dgm:prSet/>
      <dgm:spPr/>
      <dgm:t>
        <a:bodyPr/>
        <a:lstStyle/>
        <a:p>
          <a:endParaRPr lang="fr-FR"/>
        </a:p>
      </dgm:t>
    </dgm:pt>
    <dgm:pt modelId="{C08295F4-3D80-40C1-A92A-B15B083A492B}" type="pres">
      <dgm:prSet presAssocID="{388309B1-74BC-4D7B-B721-0F504D819D48}" presName="Name0" presStyleCnt="0">
        <dgm:presLayoutVars>
          <dgm:dir/>
          <dgm:resizeHandles val="exact"/>
        </dgm:presLayoutVars>
      </dgm:prSet>
      <dgm:spPr/>
    </dgm:pt>
    <dgm:pt modelId="{0A7B8815-2734-4D65-9918-DB28C2C9F304}" type="pres">
      <dgm:prSet presAssocID="{FF92A99F-2F0D-4856-B8BF-BAC1F83F629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5C47B-594F-413F-A315-AA2EF4F13BF0}" type="pres">
      <dgm:prSet presAssocID="{1855B93C-E730-4B13-9393-883F0A2147EB}" presName="parSpace" presStyleCnt="0"/>
      <dgm:spPr/>
    </dgm:pt>
    <dgm:pt modelId="{1C2EAEEE-5B9D-4417-8C40-176FEA2390FD}" type="pres">
      <dgm:prSet presAssocID="{A137C463-E27C-4E44-AFD2-805B5D07700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8914C6-6AC4-43E6-AC32-CDDCB979E91F}" type="pres">
      <dgm:prSet presAssocID="{50E4ABFA-AE93-4CBC-AB7B-C41CDAC11E37}" presName="parSpace" presStyleCnt="0"/>
      <dgm:spPr/>
    </dgm:pt>
    <dgm:pt modelId="{75420AA8-9D44-441F-8844-CBA1F951CDD5}" type="pres">
      <dgm:prSet presAssocID="{0F2D3D73-675C-440E-8240-AB314FA8AE4B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73B83-B9EE-40F5-B485-0CEFB6D37DD1}" type="pres">
      <dgm:prSet presAssocID="{4F101AE7-ABA1-4199-9845-F401D588920F}" presName="parSpace" presStyleCnt="0"/>
      <dgm:spPr/>
    </dgm:pt>
    <dgm:pt modelId="{69064456-DD53-4E9B-9695-6B930423A432}" type="pres">
      <dgm:prSet presAssocID="{F612D78B-0221-4AA2-97DA-CBC37DA73190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1FC58F-3B77-49F8-B5DE-3404562E9361}" type="pres">
      <dgm:prSet presAssocID="{9CCB251E-1D76-4FD1-B733-714694E7B947}" presName="parSpace" presStyleCnt="0"/>
      <dgm:spPr/>
    </dgm:pt>
    <dgm:pt modelId="{C98D29C5-FA48-4278-946F-6A375ACB2B85}" type="pres">
      <dgm:prSet presAssocID="{D9162C15-D915-40FF-A2FA-32661797051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8953DF-AD3F-4E61-8DF8-C476B36EE3CC}" type="pres">
      <dgm:prSet presAssocID="{2CB98B1A-7B3F-4863-855A-B557488106DC}" presName="parSpace" presStyleCnt="0"/>
      <dgm:spPr/>
    </dgm:pt>
    <dgm:pt modelId="{FE918728-6498-45E9-AE66-272CD52FC9C4}" type="pres">
      <dgm:prSet presAssocID="{0ACD73EB-6191-45A2-A5EE-DD09BE0752A3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4DE85DF-61D7-49C4-AAFE-031DA408EE39}" type="presOf" srcId="{0F2D3D73-675C-440E-8240-AB314FA8AE4B}" destId="{75420AA8-9D44-441F-8844-CBA1F951CDD5}" srcOrd="0" destOrd="0" presId="urn:microsoft.com/office/officeart/2005/8/layout/hChevron3"/>
    <dgm:cxn modelId="{C01D51E9-E93E-442E-B227-FFE22943D07F}" srcId="{388309B1-74BC-4D7B-B721-0F504D819D48}" destId="{A137C463-E27C-4E44-AFD2-805B5D07700A}" srcOrd="1" destOrd="0" parTransId="{B235DBD3-52F8-483E-9B16-7BEB04828294}" sibTransId="{50E4ABFA-AE93-4CBC-AB7B-C41CDAC11E37}"/>
    <dgm:cxn modelId="{8AD7222A-DB64-4BD1-B8CD-987F0CFE5A33}" srcId="{388309B1-74BC-4D7B-B721-0F504D819D48}" destId="{D9162C15-D915-40FF-A2FA-326617970515}" srcOrd="4" destOrd="0" parTransId="{85CBC9BB-AB82-40FD-BB8B-ECA1B236AD0D}" sibTransId="{2CB98B1A-7B3F-4863-855A-B557488106DC}"/>
    <dgm:cxn modelId="{A144C024-BB76-45FB-872F-23C7F60F4203}" type="presOf" srcId="{F612D78B-0221-4AA2-97DA-CBC37DA73190}" destId="{69064456-DD53-4E9B-9695-6B930423A432}" srcOrd="0" destOrd="0" presId="urn:microsoft.com/office/officeart/2005/8/layout/hChevron3"/>
    <dgm:cxn modelId="{355D0EFD-4AA1-4F11-BE29-A58E5F119237}" type="presOf" srcId="{A137C463-E27C-4E44-AFD2-805B5D07700A}" destId="{1C2EAEEE-5B9D-4417-8C40-176FEA2390FD}" srcOrd="0" destOrd="0" presId="urn:microsoft.com/office/officeart/2005/8/layout/hChevron3"/>
    <dgm:cxn modelId="{A612CB99-0474-405E-8634-412E865FDF3D}" srcId="{388309B1-74BC-4D7B-B721-0F504D819D48}" destId="{FF92A99F-2F0D-4856-B8BF-BAC1F83F629A}" srcOrd="0" destOrd="0" parTransId="{1FE6B6B7-7C0F-4FCB-8C2B-95158783A83F}" sibTransId="{1855B93C-E730-4B13-9393-883F0A2147EB}"/>
    <dgm:cxn modelId="{35411EEA-DB33-45E0-94C5-32D686A6E6BA}" type="presOf" srcId="{FF92A99F-2F0D-4856-B8BF-BAC1F83F629A}" destId="{0A7B8815-2734-4D65-9918-DB28C2C9F304}" srcOrd="0" destOrd="0" presId="urn:microsoft.com/office/officeart/2005/8/layout/hChevron3"/>
    <dgm:cxn modelId="{77434597-2A68-44DF-9F87-62429854CF5C}" type="presOf" srcId="{D9162C15-D915-40FF-A2FA-326617970515}" destId="{C98D29C5-FA48-4278-946F-6A375ACB2B85}" srcOrd="0" destOrd="0" presId="urn:microsoft.com/office/officeart/2005/8/layout/hChevron3"/>
    <dgm:cxn modelId="{B0BE3B44-490C-41CE-8C4C-FA0927E243BD}" srcId="{388309B1-74BC-4D7B-B721-0F504D819D48}" destId="{0F2D3D73-675C-440E-8240-AB314FA8AE4B}" srcOrd="2" destOrd="0" parTransId="{4112F083-0166-4A50-8ADE-CE7AA93CF92D}" sibTransId="{4F101AE7-ABA1-4199-9845-F401D588920F}"/>
    <dgm:cxn modelId="{272CEF20-BEDF-4CF4-8CA3-BE2A79416994}" srcId="{388309B1-74BC-4D7B-B721-0F504D819D48}" destId="{0ACD73EB-6191-45A2-A5EE-DD09BE0752A3}" srcOrd="5" destOrd="0" parTransId="{ABBFE835-B0E9-44DA-B694-5BE33F5F5530}" sibTransId="{E9234190-4A82-497C-A957-6045DA70B08F}"/>
    <dgm:cxn modelId="{891C4012-85B9-41B7-B526-49E9FF4EEC87}" type="presOf" srcId="{388309B1-74BC-4D7B-B721-0F504D819D48}" destId="{C08295F4-3D80-40C1-A92A-B15B083A492B}" srcOrd="0" destOrd="0" presId="urn:microsoft.com/office/officeart/2005/8/layout/hChevron3"/>
    <dgm:cxn modelId="{D9B6F400-8509-46D4-B10C-1D394ED69EDF}" type="presOf" srcId="{0ACD73EB-6191-45A2-A5EE-DD09BE0752A3}" destId="{FE918728-6498-45E9-AE66-272CD52FC9C4}" srcOrd="0" destOrd="0" presId="urn:microsoft.com/office/officeart/2005/8/layout/hChevron3"/>
    <dgm:cxn modelId="{F6961C71-6CDA-4696-AC6C-BB886DCC4B0D}" srcId="{388309B1-74BC-4D7B-B721-0F504D819D48}" destId="{F612D78B-0221-4AA2-97DA-CBC37DA73190}" srcOrd="3" destOrd="0" parTransId="{3AADD526-C7C4-47FB-AD6C-38D989E72C59}" sibTransId="{9CCB251E-1D76-4FD1-B733-714694E7B947}"/>
    <dgm:cxn modelId="{E34E23A0-0DDF-4F2A-85BD-5B2E0589E399}" type="presParOf" srcId="{C08295F4-3D80-40C1-A92A-B15B083A492B}" destId="{0A7B8815-2734-4D65-9918-DB28C2C9F304}" srcOrd="0" destOrd="0" presId="urn:microsoft.com/office/officeart/2005/8/layout/hChevron3"/>
    <dgm:cxn modelId="{F705E8E9-A816-4888-B18B-804332C8CA88}" type="presParOf" srcId="{C08295F4-3D80-40C1-A92A-B15B083A492B}" destId="{F445C47B-594F-413F-A315-AA2EF4F13BF0}" srcOrd="1" destOrd="0" presId="urn:microsoft.com/office/officeart/2005/8/layout/hChevron3"/>
    <dgm:cxn modelId="{E43F8563-AEEE-41CD-8EE7-E78B41B9FFFD}" type="presParOf" srcId="{C08295F4-3D80-40C1-A92A-B15B083A492B}" destId="{1C2EAEEE-5B9D-4417-8C40-176FEA2390FD}" srcOrd="2" destOrd="0" presId="urn:microsoft.com/office/officeart/2005/8/layout/hChevron3"/>
    <dgm:cxn modelId="{9731849A-146C-4CA5-91CD-592EA75B9A5C}" type="presParOf" srcId="{C08295F4-3D80-40C1-A92A-B15B083A492B}" destId="{798914C6-6AC4-43E6-AC32-CDDCB979E91F}" srcOrd="3" destOrd="0" presId="urn:microsoft.com/office/officeart/2005/8/layout/hChevron3"/>
    <dgm:cxn modelId="{322290B7-6FD6-4AFF-B5EF-14F3C12A80F4}" type="presParOf" srcId="{C08295F4-3D80-40C1-A92A-B15B083A492B}" destId="{75420AA8-9D44-441F-8844-CBA1F951CDD5}" srcOrd="4" destOrd="0" presId="urn:microsoft.com/office/officeart/2005/8/layout/hChevron3"/>
    <dgm:cxn modelId="{458A77BD-7EA1-4177-8176-5E8348CC8747}" type="presParOf" srcId="{C08295F4-3D80-40C1-A92A-B15B083A492B}" destId="{86B73B83-B9EE-40F5-B485-0CEFB6D37DD1}" srcOrd="5" destOrd="0" presId="urn:microsoft.com/office/officeart/2005/8/layout/hChevron3"/>
    <dgm:cxn modelId="{B8909EAF-4B1F-4BE8-8170-8923CB29F0ED}" type="presParOf" srcId="{C08295F4-3D80-40C1-A92A-B15B083A492B}" destId="{69064456-DD53-4E9B-9695-6B930423A432}" srcOrd="6" destOrd="0" presId="urn:microsoft.com/office/officeart/2005/8/layout/hChevron3"/>
    <dgm:cxn modelId="{59E1BE24-093E-4EA5-965F-43508FEEA71F}" type="presParOf" srcId="{C08295F4-3D80-40C1-A92A-B15B083A492B}" destId="{3B1FC58F-3B77-49F8-B5DE-3404562E9361}" srcOrd="7" destOrd="0" presId="urn:microsoft.com/office/officeart/2005/8/layout/hChevron3"/>
    <dgm:cxn modelId="{9546E1C8-8A72-4CED-9B5B-F423DCB05D39}" type="presParOf" srcId="{C08295F4-3D80-40C1-A92A-B15B083A492B}" destId="{C98D29C5-FA48-4278-946F-6A375ACB2B85}" srcOrd="8" destOrd="0" presId="urn:microsoft.com/office/officeart/2005/8/layout/hChevron3"/>
    <dgm:cxn modelId="{0A275FAC-7D25-411B-A585-AFD7B680E18B}" type="presParOf" srcId="{C08295F4-3D80-40C1-A92A-B15B083A492B}" destId="{6C8953DF-AD3F-4E61-8DF8-C476B36EE3CC}" srcOrd="9" destOrd="0" presId="urn:microsoft.com/office/officeart/2005/8/layout/hChevron3"/>
    <dgm:cxn modelId="{41461156-70CE-4CE9-9B1D-B3D10A127294}" type="presParOf" srcId="{C08295F4-3D80-40C1-A92A-B15B083A492B}" destId="{FE918728-6498-45E9-AE66-272CD52FC9C4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T</a:t>
          </a:r>
          <a:r>
            <a:rPr lang="en-US" altLang="zh-CN" sz="1400" b="0" kern="1200" dirty="0" err="1"/>
            <a:t>hin</a:t>
          </a:r>
          <a:r>
            <a:rPr lang="en-US" altLang="zh-CN" sz="1400" b="0" kern="1200" dirty="0"/>
            <a:t> target</a:t>
          </a:r>
          <a:endParaRPr lang="fr-FR" sz="1400" b="0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A987E8D1-157A-4A95-AFAD-36C27C67EE4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T</a:t>
          </a:r>
          <a:r>
            <a:rPr lang="en-US" altLang="zh-CN" sz="1400" b="0" kern="1200" dirty="0" err="1"/>
            <a:t>hin</a:t>
          </a:r>
          <a:r>
            <a:rPr lang="en-US" altLang="zh-CN" sz="1400" b="0" kern="1200" dirty="0"/>
            <a:t> target</a:t>
          </a:r>
          <a:endParaRPr lang="fr-FR" sz="1400" b="0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C98D29C5-FA48-4278-946F-6A375ACB2B8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160" y="162886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160" y="162886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5F574470-376E-4D9F-9875-1F3368A4C3A8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160" y="162886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160" y="162886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5F574470-376E-4D9F-9875-1F3368A4C3A8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160" y="162886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160" y="162886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5F574470-376E-4D9F-9875-1F3368A4C3A8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160" y="204413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160" y="204413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204348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204348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204348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Cross section </a:t>
          </a:r>
        </a:p>
      </dsp:txBody>
      <dsp:txXfrm>
        <a:off x="2926358" y="204348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204348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204348"/>
        <a:ext cx="975122" cy="650081"/>
      </dsp:txXfrm>
    </dsp:sp>
    <dsp:sp modelId="{5F574470-376E-4D9F-9875-1F3368A4C3A8}">
      <dsp:nvSpPr>
        <dsp:cNvPr id="0" name=""/>
        <dsp:cNvSpPr/>
      </dsp:nvSpPr>
      <dsp:spPr>
        <a:xfrm>
          <a:off x="5201642" y="204348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204348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204348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204348"/>
        <a:ext cx="975122" cy="6500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/>
            <a:t>Thick</a:t>
          </a:r>
          <a:r>
            <a:rPr lang="fr-FR" sz="1400" b="1" kern="1200" dirty="0"/>
            <a:t> </a:t>
          </a:r>
          <a:r>
            <a:rPr lang="fr-FR" sz="1400" b="1" kern="1200" dirty="0" err="1"/>
            <a:t>target</a:t>
          </a:r>
          <a:endParaRPr lang="fr-FR" sz="1400" b="1" kern="1200" dirty="0"/>
        </a:p>
      </dsp:txBody>
      <dsp:txXfrm>
        <a:off x="4226520" y="162821"/>
        <a:ext cx="975122" cy="650081"/>
      </dsp:txXfrm>
    </dsp:sp>
    <dsp:sp modelId="{A5F2BCAC-3246-4372-88E4-4E634B9D4E0D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A5F2BCAC-3246-4372-88E4-4E634B9D4E0D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Mass production</a:t>
          </a:r>
          <a:endParaRPr lang="fr-FR" sz="1400" b="1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A5F2BCAC-3246-4372-88E4-4E634B9D4E0D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T</a:t>
          </a:r>
          <a:r>
            <a:rPr lang="en-US" altLang="zh-CN" sz="1400" b="0" kern="1200" dirty="0" err="1"/>
            <a:t>hin</a:t>
          </a:r>
          <a:r>
            <a:rPr lang="en-US" altLang="zh-CN" sz="1400" b="0" kern="1200" dirty="0"/>
            <a:t> target</a:t>
          </a:r>
          <a:endParaRPr lang="fr-FR" sz="1400" b="0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A987E8D1-157A-4A95-AFAD-36C27C67EE4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Cible préparation</a:t>
          </a:r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Irradiation</a:t>
          </a:r>
          <a:endParaRPr lang="fr-FR" sz="1300" kern="1200" dirty="0"/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Comptage </a:t>
          </a:r>
        </a:p>
      </dsp:txBody>
      <dsp:txXfrm>
        <a:off x="4226520" y="162821"/>
        <a:ext cx="975122" cy="650081"/>
      </dsp:txXfrm>
    </dsp:sp>
    <dsp:sp modelId="{5A712809-FAFD-40B3-803A-78DEF4816806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Résultat </a:t>
          </a:r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Conclusion et Perspectives</a:t>
          </a:r>
        </a:p>
      </dsp:txBody>
      <dsp:txXfrm>
        <a:off x="6826845" y="162821"/>
        <a:ext cx="975122" cy="650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T</a:t>
          </a:r>
          <a:r>
            <a:rPr lang="en-US" altLang="zh-CN" sz="1400" b="0" kern="1200" dirty="0" err="1"/>
            <a:t>hin</a:t>
          </a:r>
          <a:r>
            <a:rPr lang="en-US" altLang="zh-CN" sz="1400" b="0" kern="1200" dirty="0"/>
            <a:t> target</a:t>
          </a:r>
          <a:endParaRPr lang="fr-FR" sz="1400" b="0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A987E8D1-157A-4A95-AFAD-36C27C67EE4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13423-D0FE-4B1F-846D-A190BF795A2B}">
      <dsp:nvSpPr>
        <dsp:cNvPr id="0" name=""/>
        <dsp:cNvSpPr/>
      </dsp:nvSpPr>
      <dsp:spPr>
        <a:xfrm>
          <a:off x="0" y="32014"/>
          <a:ext cx="9927771" cy="954720"/>
        </a:xfrm>
        <a:prstGeom prst="roundRect">
          <a:avLst/>
        </a:prstGeom>
        <a:noFill/>
        <a:ln w="38100" cap="flat" cmpd="sng" algn="ctr">
          <a:solidFill>
            <a:srgbClr val="4F81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Cross section </a:t>
          </a:r>
          <a:r>
            <a:rPr lang="fr-FR" sz="2400" b="1" kern="1200" noProof="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measurement</a:t>
          </a:r>
          <a:r>
            <a:rPr lang="fr-FR" sz="2400" b="1" kern="1200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b="1" kern="12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the </a:t>
          </a:r>
          <a:r>
            <a:rPr lang="fr-FR" sz="2400" b="1" kern="120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reaction</a:t>
          </a:r>
          <a:r>
            <a:rPr lang="fr-FR" sz="2400" b="1" kern="12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b="1" kern="1200" baseline="300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155</a:t>
          </a:r>
          <a:r>
            <a:rPr lang="fr-FR" sz="2400" b="1" kern="12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Gd(</a:t>
          </a:r>
          <a:r>
            <a:rPr lang="fr-FR" sz="2400" b="1" kern="120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d,n</a:t>
          </a:r>
          <a:r>
            <a:rPr lang="fr-FR" sz="2400" b="1" kern="12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fr-FR" sz="2400" b="1" kern="1200" baseline="300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155</a:t>
          </a:r>
          <a:r>
            <a:rPr lang="fr-FR" sz="2400" b="1" kern="12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Tb to </a:t>
          </a:r>
          <a:r>
            <a:rPr lang="fr-FR" sz="2400" b="1" kern="120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estimate</a:t>
          </a:r>
          <a:r>
            <a:rPr lang="fr-FR" sz="2400" b="1" kern="120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production </a:t>
          </a:r>
          <a:r>
            <a:rPr lang="fr-FR" sz="2400" b="1" kern="120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yield</a:t>
          </a:r>
          <a:endParaRPr lang="fr-FR" sz="2400" b="1" kern="1200" dirty="0">
            <a:solidFill>
              <a:srgbClr val="4F81BD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06" y="78620"/>
        <a:ext cx="9834559" cy="861508"/>
      </dsp:txXfrm>
    </dsp:sp>
    <dsp:sp modelId="{6AD9493B-95C3-4D45-A30B-E3B318F4FADC}">
      <dsp:nvSpPr>
        <dsp:cNvPr id="0" name=""/>
        <dsp:cNvSpPr/>
      </dsp:nvSpPr>
      <dsp:spPr>
        <a:xfrm>
          <a:off x="0" y="986734"/>
          <a:ext cx="99277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2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Make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very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thin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targets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(10-20 µm)</a:t>
          </a:r>
        </a:p>
      </dsp:txBody>
      <dsp:txXfrm>
        <a:off x="0" y="986734"/>
        <a:ext cx="9927771" cy="844560"/>
      </dsp:txXfrm>
    </dsp:sp>
    <dsp:sp modelId="{05F858C6-81CA-4688-895B-2AD1A7532C63}">
      <dsp:nvSpPr>
        <dsp:cNvPr id="0" name=""/>
        <dsp:cNvSpPr/>
      </dsp:nvSpPr>
      <dsp:spPr>
        <a:xfrm>
          <a:off x="0" y="1831294"/>
          <a:ext cx="9927771" cy="954720"/>
        </a:xfrm>
        <a:prstGeom prst="roundRect">
          <a:avLst/>
        </a:prstGeom>
        <a:noFill/>
        <a:ln w="38100" cap="flat" cmpd="sng" algn="ctr">
          <a:solidFill>
            <a:srgbClr val="4F81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Manufacture a complete and uniform </a:t>
          </a:r>
          <a:r>
            <a:rPr lang="en-US" sz="2400" b="1" kern="1200" noProof="0" dirty="0" err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Gd</a:t>
          </a:r>
          <a:r>
            <a:rPr lang="en-US" sz="2400" b="1" kern="1200" noProof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-containing target for the routine production of Tb</a:t>
          </a:r>
        </a:p>
      </dsp:txBody>
      <dsp:txXfrm>
        <a:off x="46606" y="1877900"/>
        <a:ext cx="9834559" cy="861508"/>
      </dsp:txXfrm>
    </dsp:sp>
    <dsp:sp modelId="{3F20614D-88F9-4115-AE97-6498DE2040B6}">
      <dsp:nvSpPr>
        <dsp:cNvPr id="0" name=""/>
        <dsp:cNvSpPr/>
      </dsp:nvSpPr>
      <dsp:spPr>
        <a:xfrm>
          <a:off x="0" y="2786014"/>
          <a:ext cx="99277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2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Make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thicker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targets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(≥ </a:t>
          </a:r>
          <a:r>
            <a:rPr lang="fr-F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 </a:t>
          </a:r>
          <a:r>
            <a:rPr lang="fr-F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µm)</a:t>
          </a:r>
        </a:p>
      </dsp:txBody>
      <dsp:txXfrm>
        <a:off x="0" y="2786014"/>
        <a:ext cx="9927771" cy="844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Cible préparation</a:t>
          </a:r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/>
            <a:t>Irradiation</a:t>
          </a:r>
          <a:endParaRPr lang="fr-FR" sz="1300" kern="1200" dirty="0"/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Comptage </a:t>
          </a:r>
        </a:p>
      </dsp:txBody>
      <dsp:txXfrm>
        <a:off x="4226520" y="162821"/>
        <a:ext cx="975122" cy="650081"/>
      </dsp:txXfrm>
    </dsp:sp>
    <dsp:sp modelId="{5A712809-FAFD-40B3-803A-78DEF4816806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Résultat </a:t>
          </a:r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Conclusion et Perspectives</a:t>
          </a:r>
        </a:p>
      </dsp:txBody>
      <dsp:txXfrm>
        <a:off x="6826845" y="162821"/>
        <a:ext cx="975122" cy="650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/>
            <a:t>T</a:t>
          </a:r>
          <a:r>
            <a:rPr lang="en-US" altLang="zh-CN" sz="1400" b="0" kern="1200" dirty="0" err="1"/>
            <a:t>hin</a:t>
          </a:r>
          <a:r>
            <a:rPr lang="en-US" altLang="zh-CN" sz="1400" b="0" kern="1200" dirty="0"/>
            <a:t> target</a:t>
          </a:r>
          <a:endParaRPr lang="fr-FR" sz="1400" b="0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A987E8D1-157A-4A95-AFAD-36C27C67EE4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C98D29C5-FA48-4278-946F-6A375ACB2B8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B8815-2734-4D65-9918-DB28C2C9F304}">
      <dsp:nvSpPr>
        <dsp:cNvPr id="0" name=""/>
        <dsp:cNvSpPr/>
      </dsp:nvSpPr>
      <dsp:spPr>
        <a:xfrm>
          <a:off x="992" y="162821"/>
          <a:ext cx="1625203" cy="650081"/>
        </a:xfrm>
        <a:prstGeom prst="homePlate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Introduction</a:t>
          </a:r>
        </a:p>
      </dsp:txBody>
      <dsp:txXfrm>
        <a:off x="992" y="162821"/>
        <a:ext cx="1462683" cy="650081"/>
      </dsp:txXfrm>
    </dsp:sp>
    <dsp:sp modelId="{1C2EAEEE-5B9D-4417-8C40-176FEA2390FD}">
      <dsp:nvSpPr>
        <dsp:cNvPr id="0" name=""/>
        <dsp:cNvSpPr/>
      </dsp:nvSpPr>
      <dsp:spPr>
        <a:xfrm>
          <a:off x="1301154" y="162821"/>
          <a:ext cx="1625203" cy="650081"/>
        </a:xfrm>
        <a:prstGeom prst="chevron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T</a:t>
          </a:r>
          <a:r>
            <a:rPr lang="en-US" altLang="zh-CN" sz="1400" b="1" kern="1200" dirty="0" err="1"/>
            <a:t>hin</a:t>
          </a:r>
          <a:r>
            <a:rPr lang="en-US" altLang="zh-CN" sz="1400" b="1" kern="1200" dirty="0"/>
            <a:t> target</a:t>
          </a:r>
          <a:endParaRPr lang="fr-FR" sz="1400" b="1" kern="1200" dirty="0"/>
        </a:p>
      </dsp:txBody>
      <dsp:txXfrm>
        <a:off x="1626195" y="162821"/>
        <a:ext cx="975122" cy="650081"/>
      </dsp:txXfrm>
    </dsp:sp>
    <dsp:sp modelId="{75420AA8-9D44-441F-8844-CBA1F951CDD5}">
      <dsp:nvSpPr>
        <dsp:cNvPr id="0" name=""/>
        <dsp:cNvSpPr/>
      </dsp:nvSpPr>
      <dsp:spPr>
        <a:xfrm>
          <a:off x="2601317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Cross section </a:t>
          </a:r>
        </a:p>
      </dsp:txBody>
      <dsp:txXfrm>
        <a:off x="2926358" y="162821"/>
        <a:ext cx="975122" cy="650081"/>
      </dsp:txXfrm>
    </dsp:sp>
    <dsp:sp modelId="{69064456-DD53-4E9B-9695-6B930423A432}">
      <dsp:nvSpPr>
        <dsp:cNvPr id="0" name=""/>
        <dsp:cNvSpPr/>
      </dsp:nvSpPr>
      <dsp:spPr>
        <a:xfrm>
          <a:off x="3901479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/>
            <a:t>Thick</a:t>
          </a:r>
          <a:r>
            <a:rPr lang="fr-FR" sz="1400" kern="1200" dirty="0"/>
            <a:t> </a:t>
          </a:r>
          <a:r>
            <a:rPr lang="fr-FR" sz="1400" kern="1200" dirty="0" err="1"/>
            <a:t>target</a:t>
          </a:r>
          <a:endParaRPr lang="fr-FR" sz="1400" kern="1200" dirty="0"/>
        </a:p>
      </dsp:txBody>
      <dsp:txXfrm>
        <a:off x="4226520" y="162821"/>
        <a:ext cx="975122" cy="650081"/>
      </dsp:txXfrm>
    </dsp:sp>
    <dsp:sp modelId="{C98D29C5-FA48-4278-946F-6A375ACB2B85}">
      <dsp:nvSpPr>
        <dsp:cNvPr id="0" name=""/>
        <dsp:cNvSpPr/>
      </dsp:nvSpPr>
      <dsp:spPr>
        <a:xfrm>
          <a:off x="5201642" y="162821"/>
          <a:ext cx="1625203" cy="650081"/>
        </a:xfrm>
        <a:prstGeom prst="chevron">
          <a:avLst/>
        </a:prstGeom>
        <a:solidFill>
          <a:srgbClr val="DEE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Mass production</a:t>
          </a:r>
          <a:endParaRPr lang="fr-FR" sz="1400" kern="1200" dirty="0"/>
        </a:p>
      </dsp:txBody>
      <dsp:txXfrm>
        <a:off x="5526683" y="162821"/>
        <a:ext cx="975122" cy="650081"/>
      </dsp:txXfrm>
    </dsp:sp>
    <dsp:sp modelId="{FE918728-6498-45E9-AE66-272CD52FC9C4}">
      <dsp:nvSpPr>
        <dsp:cNvPr id="0" name=""/>
        <dsp:cNvSpPr/>
      </dsp:nvSpPr>
      <dsp:spPr>
        <a:xfrm>
          <a:off x="6501804" y="162821"/>
          <a:ext cx="1625203" cy="65008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Perspectives</a:t>
          </a:r>
        </a:p>
      </dsp:txBody>
      <dsp:txXfrm>
        <a:off x="6826845" y="162821"/>
        <a:ext cx="975122" cy="650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EAB0-F847-4494-B4BE-632D99B5D865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C9E9-B676-433B-82DE-B77A289311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2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5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6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2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4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DC9E9-B676-433B-82DE-B77A289311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1B38-4BC6-4BAF-AAE2-1A574818A4BF}" type="datetime1">
              <a:rPr lang="fr-FR" smtClean="0"/>
              <a:t>21/08/2022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16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4C97-7B15-486C-A946-D382C77232B5}" type="datetime1">
              <a:rPr lang="fr-FR" smtClean="0"/>
              <a:t>21/08/2022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4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6368-1647-41BE-806F-F9066371A90E}" type="datetime1">
              <a:rPr lang="fr-FR" smtClean="0"/>
              <a:t>21/08/2022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48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6E32-BD95-408F-AA2A-A2D6C25BC758}" type="datetime1">
              <a:rPr lang="fr-FR" smtClean="0"/>
              <a:t>21/08/2022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9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20BB-62FE-4EC8-B712-47FA3472CFC6}" type="datetime1">
              <a:rPr lang="fr-FR" smtClean="0"/>
              <a:t>21/08/2022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3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D129-D68F-4573-B4A6-B749CF2FB86A}" type="datetime1">
              <a:rPr lang="fr-FR" smtClean="0"/>
              <a:t>21/08/2022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7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08B7-C229-46CF-8345-EFE4E9BBB178}" type="datetime1">
              <a:rPr lang="fr-FR" smtClean="0"/>
              <a:t>21/08/2022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22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7249-2FA6-439C-BA17-98D95B3B26B0}" type="datetime1">
              <a:rPr lang="fr-FR" smtClean="0"/>
              <a:t>21/08/2022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0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35BE-64F6-456A-9D5E-F24BAF9D16D2}" type="datetime1">
              <a:rPr lang="fr-FR" smtClean="0"/>
              <a:t>21/08/2022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3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684-CC37-475D-883C-E31E5CCB46E1}" type="datetime1">
              <a:rPr lang="fr-FR" smtClean="0"/>
              <a:t>21/08/2022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4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7B27-BD73-400D-9B58-1164EF44CCB4}" type="datetime1">
              <a:rPr lang="fr-FR" smtClean="0"/>
              <a:t>21/08/2022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6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5F7B-EC68-4692-856D-07E094766EE3}" type="datetime1">
              <a:rPr lang="fr-FR" smtClean="0"/>
              <a:t>21/08/2022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41A0-5DE7-481D-A494-725D8CB267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3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diagramDrawing" Target="../diagrams/drawing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11" Type="http://schemas.openxmlformats.org/officeDocument/2006/relationships/image" Target="../media/image30.png"/><Relationship Id="rId5" Type="http://schemas.openxmlformats.org/officeDocument/2006/relationships/diagramData" Target="../diagrams/data15.xml"/><Relationship Id="rId10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microsoft.com/office/2007/relationships/diagramDrawing" Target="../diagrams/drawing1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Colors" Target="../diagrams/colors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Layout" Target="../diagrams/layout7.xml"/><Relationship Id="rId5" Type="http://schemas.openxmlformats.org/officeDocument/2006/relationships/diagramQuickStyle" Target="../diagrams/quickStyle6.xml"/><Relationship Id="rId10" Type="http://schemas.openxmlformats.org/officeDocument/2006/relationships/diagramData" Target="../diagrams/data7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Relationship Id="rId14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7.png"/><Relationship Id="rId10" Type="http://schemas.microsoft.com/office/2007/relationships/diagramDrawing" Target="../diagrams/drawing9.xml"/><Relationship Id="rId4" Type="http://schemas.openxmlformats.org/officeDocument/2006/relationships/image" Target="../media/image16.wmf"/><Relationship Id="rId9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9.jpeg"/><Relationship Id="rId9" Type="http://schemas.microsoft.com/office/2007/relationships/diagramDrawing" Target="../diagrams/drawin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chier:Logo de ARRONAX.jpe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80" y="310275"/>
            <a:ext cx="2993909" cy="8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os membres - Arronax N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93460"/>
            <a:ext cx="2376264" cy="9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4"/>
          <p:cNvSpPr/>
          <p:nvPr/>
        </p:nvSpPr>
        <p:spPr>
          <a:xfrm>
            <a:off x="944187" y="2015779"/>
            <a:ext cx="10303625" cy="169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5C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Enriched Gadolinium Target for Cross Section Measurement and Future Production of Terbium </a:t>
            </a:r>
            <a:endParaRPr lang="en-US" sz="3600" dirty="0">
              <a:solidFill>
                <a:srgbClr val="005C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047999" y="4205556"/>
            <a:ext cx="6096000" cy="7287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Yizheng </a:t>
            </a:r>
            <a:r>
              <a:rPr lang="en-GB" sz="20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Wang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GB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Thomas </a:t>
            </a:r>
            <a:r>
              <a:rPr lang="en-GB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Sounalet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Arnaud </a:t>
            </a:r>
            <a:r>
              <a:rPr lang="en-GB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Guertin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GB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Férid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Haddad, Nathalie Michel, Etienne </a:t>
            </a:r>
            <a:r>
              <a:rPr lang="en-GB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Nigron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66237" y="5892581"/>
            <a:ext cx="4755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</a:rPr>
              <a:t>18th Workshop on Targetry and Target </a:t>
            </a:r>
            <a:r>
              <a:rPr lang="fr-FR" dirty="0" err="1" smtClean="0">
                <a:latin typeface="Times New Roman" panose="02020603050405020304" pitchFamily="18" charset="0"/>
              </a:rPr>
              <a:t>Chemistry</a:t>
            </a:r>
            <a:endParaRPr lang="fr-FR" dirty="0" smtClean="0">
              <a:latin typeface="Times New Roman" panose="02020603050405020304" pitchFamily="18" charset="0"/>
            </a:endParaRPr>
          </a:p>
          <a:p>
            <a:pPr algn="ctr"/>
            <a:r>
              <a:rPr lang="fr-FR" dirty="0" smtClean="0">
                <a:latin typeface="Times New Roman" panose="02020603050405020304" pitchFamily="18" charset="0"/>
              </a:rPr>
              <a:t>AUGUST 22, 2022</a:t>
            </a:r>
          </a:p>
        </p:txBody>
      </p:sp>
      <p:pic>
        <p:nvPicPr>
          <p:cNvPr id="1026" name="Picture 2" descr="Logos et charte graphique de Nantes Université - Nantes Universit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" y="-91127"/>
            <a:ext cx="3686751" cy="13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83575"/>
            <a:ext cx="10515600" cy="970640"/>
          </a:xfrm>
        </p:spPr>
        <p:txBody>
          <a:bodyPr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sections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70775" y="4982064"/>
            <a:ext cx="465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The contribution of </a:t>
            </a:r>
            <a:r>
              <a:rPr lang="en-US" baseline="30000" dirty="0">
                <a:latin typeface="Times New Roman" panose="02020603050405020304" pitchFamily="18" charset="0"/>
              </a:rPr>
              <a:t>156</a:t>
            </a:r>
            <a:r>
              <a:rPr lang="en-US" dirty="0">
                <a:latin typeface="Times New Roman" panose="02020603050405020304" pitchFamily="18" charset="0"/>
              </a:rPr>
              <a:t>Gd starts when energy is bigger than 13 MeV.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</a:rPr>
              <a:t>We got 4 measured cross section </a:t>
            </a:r>
            <a:r>
              <a:rPr lang="en-US" b="1" dirty="0" smtClean="0">
                <a:latin typeface="Times New Roman" panose="02020603050405020304" pitchFamily="18" charset="0"/>
              </a:rPr>
              <a:t>values of </a:t>
            </a:r>
            <a:r>
              <a:rPr lang="en-US" b="1" dirty="0">
                <a:latin typeface="Times New Roman" panose="02020603050405020304" pitchFamily="18" charset="0"/>
              </a:rPr>
              <a:t>the reaction </a:t>
            </a:r>
            <a:r>
              <a:rPr lang="en-US" b="1" baseline="30000" dirty="0">
                <a:latin typeface="Times New Roman" panose="02020603050405020304" pitchFamily="18" charset="0"/>
              </a:rPr>
              <a:t>155</a:t>
            </a:r>
            <a:r>
              <a:rPr lang="en-US" b="1" dirty="0">
                <a:latin typeface="Times New Roman" panose="02020603050405020304" pitchFamily="18" charset="0"/>
              </a:rPr>
              <a:t>Gd(d,2n)</a:t>
            </a:r>
            <a:r>
              <a:rPr lang="en-US" b="1" baseline="30000" dirty="0">
                <a:latin typeface="Times New Roman" panose="02020603050405020304" pitchFamily="18" charset="0"/>
              </a:rPr>
              <a:t>155</a:t>
            </a:r>
            <a:r>
              <a:rPr lang="en-US" b="1" dirty="0">
                <a:latin typeface="Times New Roman" panose="02020603050405020304" pitchFamily="18" charset="0"/>
              </a:rPr>
              <a:t>Tb</a:t>
            </a:r>
            <a:r>
              <a:rPr lang="en-US" b="1" dirty="0" smtClean="0">
                <a:latin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774" y="1855056"/>
            <a:ext cx="4650913" cy="3035717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565259179"/>
              </p:ext>
            </p:extLst>
          </p:nvPr>
        </p:nvGraphicFramePr>
        <p:xfrm>
          <a:off x="0" y="-114076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" y="1367558"/>
            <a:ext cx="7244835" cy="47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7" y="715672"/>
            <a:ext cx="6972177" cy="1010807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measured for 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153,154,156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31" y="3734080"/>
            <a:ext cx="4776475" cy="3123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691" y="6187073"/>
            <a:ext cx="6391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always exits while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and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can be limited by limiting energy.</a:t>
            </a:r>
            <a:endParaRPr lang="en-US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4" y="1726479"/>
            <a:ext cx="6414409" cy="4191010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937068856"/>
              </p:ext>
            </p:extLst>
          </p:nvPr>
        </p:nvGraphicFramePr>
        <p:xfrm>
          <a:off x="0" y="-114076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31" y="616816"/>
            <a:ext cx="4776217" cy="31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24163"/>
            <a:ext cx="10515600" cy="866525"/>
          </a:xfrm>
        </p:spPr>
        <p:txBody>
          <a:bodyPr/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production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85965749"/>
              </p:ext>
            </p:extLst>
          </p:nvPr>
        </p:nvGraphicFramePr>
        <p:xfrm>
          <a:off x="0" y="-234616"/>
          <a:ext cx="8128000" cy="105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83" y="1690688"/>
            <a:ext cx="6803833" cy="44454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13658" y="6352143"/>
            <a:ext cx="796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</a:rPr>
              <a:t>The </a:t>
            </a:r>
            <a:r>
              <a:rPr lang="fr-FR" dirty="0" err="1" smtClean="0">
                <a:latin typeface="Times New Roman" panose="02020603050405020304" pitchFamily="18" charset="0"/>
              </a:rPr>
              <a:t>purity</a:t>
            </a:r>
            <a:r>
              <a:rPr lang="fr-FR" dirty="0" smtClean="0">
                <a:latin typeface="Times New Roman" panose="02020603050405020304" pitchFamily="18" charset="0"/>
              </a:rPr>
              <a:t> of </a:t>
            </a:r>
            <a:r>
              <a:rPr lang="fr-FR" baseline="30000" dirty="0" smtClean="0">
                <a:latin typeface="Times New Roman" panose="02020603050405020304" pitchFamily="18" charset="0"/>
              </a:rPr>
              <a:t>155</a:t>
            </a:r>
            <a:r>
              <a:rPr lang="fr-FR" dirty="0" smtClean="0">
                <a:latin typeface="Times New Roman" panose="02020603050405020304" pitchFamily="18" charset="0"/>
              </a:rPr>
              <a:t>Tb varies </a:t>
            </a:r>
            <a:r>
              <a:rPr lang="fr-FR" dirty="0" err="1" smtClean="0">
                <a:latin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</a:rPr>
              <a:t> 60% to 89% </a:t>
            </a:r>
            <a:r>
              <a:rPr lang="fr-FR" dirty="0" err="1" smtClean="0">
                <a:latin typeface="Times New Roman" panose="02020603050405020304" pitchFamily="18" charset="0"/>
              </a:rPr>
              <a:t>when</a:t>
            </a:r>
            <a:r>
              <a:rPr lang="fr-FR" dirty="0" smtClean="0">
                <a:latin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</a:rPr>
              <a:t>energy</a:t>
            </a:r>
            <a:r>
              <a:rPr lang="fr-FR" dirty="0" smtClean="0">
                <a:latin typeface="Times New Roman" panose="02020603050405020304" pitchFamily="18" charset="0"/>
              </a:rPr>
              <a:t> varies </a:t>
            </a:r>
            <a:r>
              <a:rPr lang="fr-FR" dirty="0" err="1" smtClean="0">
                <a:latin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</a:rPr>
              <a:t> 9 to 15 MeV.</a:t>
            </a:r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4154675"/>
            <a:ext cx="8492836" cy="22464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11218" r="35792"/>
          <a:stretch/>
        </p:blipFill>
        <p:spPr>
          <a:xfrm>
            <a:off x="1144965" y="1490138"/>
            <a:ext cx="1747227" cy="2413790"/>
          </a:xfrm>
          <a:prstGeom prst="rect">
            <a:avLst/>
          </a:prstGeom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562824381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762000" y="608572"/>
            <a:ext cx="10515600" cy="885117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fabrication: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pelletizing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13</a:t>
            </a:fld>
            <a:endParaRPr lang="fr-FR"/>
          </a:p>
        </p:txBody>
      </p:sp>
      <p:pic>
        <p:nvPicPr>
          <p:cNvPr id="17" name="Image 1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5" y="1483732"/>
            <a:ext cx="5899150" cy="25311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38891" y="6401532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Mass = 0.6 g, thickness = 0.4 </a:t>
            </a:r>
            <a:r>
              <a:rPr lang="en-US" dirty="0">
                <a:latin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</a:rPr>
              <a:t>m </a:t>
            </a:r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490139"/>
            <a:ext cx="5334000" cy="24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98" y="2296335"/>
            <a:ext cx="5969644" cy="390041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4245" y="4692445"/>
            <a:ext cx="3220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Production yield: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Tb-155</a:t>
            </a:r>
            <a:r>
              <a:rPr lang="en-US" dirty="0">
                <a:latin typeface="Times New Roman" panose="02020603050405020304" pitchFamily="18" charset="0"/>
              </a:rPr>
              <a:t>: 10.2 ± 0.7 </a:t>
            </a:r>
            <a:r>
              <a:rPr lang="en-US" dirty="0" err="1" smtClean="0">
                <a:latin typeface="Times New Roman" panose="02020603050405020304" pitchFamily="18" charset="0"/>
              </a:rPr>
              <a:t>MBq</a:t>
            </a:r>
            <a:r>
              <a:rPr lang="en-US" dirty="0" smtClean="0">
                <a:latin typeface="Times New Roman" panose="02020603050405020304" pitchFamily="18" charset="0"/>
              </a:rPr>
              <a:t>/µAh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Tb-156: 1.3 ± 0.1 </a:t>
            </a:r>
            <a:r>
              <a:rPr lang="en-US" dirty="0" err="1">
                <a:latin typeface="Times New Roman" panose="02020603050405020304" pitchFamily="18" charset="0"/>
              </a:rPr>
              <a:t>MBq</a:t>
            </a:r>
            <a:r>
              <a:rPr lang="en-US" dirty="0">
                <a:latin typeface="Times New Roman" panose="02020603050405020304" pitchFamily="18" charset="0"/>
              </a:rPr>
              <a:t>/µAh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754912"/>
            <a:ext cx="10515600" cy="82450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test of mass production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330941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6" y="2136733"/>
            <a:ext cx="5292436" cy="16540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09798" y="1739020"/>
            <a:ext cx="592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</a:rPr>
              <a:t>Estimation</a:t>
            </a:r>
            <a:r>
              <a:rPr lang="en-US" dirty="0" smtClean="0">
                <a:latin typeface="Times New Roman" panose="02020603050405020304" pitchFamily="18" charset="0"/>
              </a:rPr>
              <a:t> according to the measured excitation function: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4246" y="1579418"/>
            <a:ext cx="5920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</a:rPr>
              <a:t>Experiment: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4245" y="3948016"/>
            <a:ext cx="592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</a:rPr>
              <a:t>incident</a:t>
            </a:r>
            <a:r>
              <a:rPr lang="en-US" dirty="0" smtClean="0">
                <a:latin typeface="Times New Roman" panose="02020603050405020304" pitchFamily="18" charset="0"/>
              </a:rPr>
              <a:t> = 1</a:t>
            </a:r>
            <a:r>
              <a:rPr lang="fr-FR" dirty="0" smtClean="0">
                <a:latin typeface="Times New Roman" panose="02020603050405020304" pitchFamily="18" charset="0"/>
              </a:rPr>
              <a:t>5.1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MeV, E</a:t>
            </a:r>
            <a:r>
              <a:rPr lang="fr-FR" baseline="-25000" dirty="0" smtClean="0">
                <a:latin typeface="Times New Roman" panose="02020603050405020304" pitchFamily="18" charset="0"/>
              </a:rPr>
              <a:t>outgoing</a:t>
            </a:r>
            <a:r>
              <a:rPr lang="fr-FR" dirty="0" smtClean="0">
                <a:latin typeface="Times New Roman" panose="02020603050405020304" pitchFamily="18" charset="0"/>
              </a:rPr>
              <a:t> = 8.6 MeV</a:t>
            </a:r>
          </a:p>
          <a:p>
            <a:r>
              <a:rPr lang="fr-FR" dirty="0" smtClean="0">
                <a:latin typeface="Times New Roman" panose="02020603050405020304" pitchFamily="18" charset="0"/>
              </a:rPr>
              <a:t>500 </a:t>
            </a:r>
            <a:r>
              <a:rPr lang="fr-FR" dirty="0" err="1" smtClean="0">
                <a:latin typeface="Times New Roman" panose="02020603050405020304" pitchFamily="18" charset="0"/>
              </a:rPr>
              <a:t>nA</a:t>
            </a:r>
            <a:r>
              <a:rPr lang="fr-FR" dirty="0" smtClean="0">
                <a:latin typeface="Times New Roman" panose="02020603050405020304" pitchFamily="18" charset="0"/>
              </a:rPr>
              <a:t> for 1 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63734" y="4901713"/>
            <a:ext cx="2346036" cy="111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94245" y="5728465"/>
            <a:ext cx="394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</a:rPr>
              <a:t>Purity</a:t>
            </a:r>
            <a:r>
              <a:rPr lang="fr-FR" dirty="0" smtClean="0">
                <a:latin typeface="Times New Roman" panose="02020603050405020304" pitchFamily="18" charset="0"/>
              </a:rPr>
              <a:t> of Tb-155: 89% (10 d </a:t>
            </a:r>
            <a:r>
              <a:rPr lang="fr-FR" dirty="0" err="1" smtClean="0">
                <a:latin typeface="Times New Roman" panose="02020603050405020304" pitchFamily="18" charset="0"/>
              </a:rPr>
              <a:t>after</a:t>
            </a:r>
            <a:r>
              <a:rPr lang="fr-FR" dirty="0" smtClean="0">
                <a:latin typeface="Times New Roman" panose="02020603050405020304" pitchFamily="18" charset="0"/>
              </a:rPr>
              <a:t> EOB)</a:t>
            </a:r>
            <a:endParaRPr 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14" grpId="0"/>
      <p:bldP spid="17" grpId="0"/>
      <p:bldP spid="1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754912"/>
            <a:ext cx="10515600" cy="738449"/>
          </a:xfrm>
        </p:spPr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perspectives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86641" y="1579419"/>
            <a:ext cx="11169650" cy="5055998"/>
          </a:xfrm>
          <a:ln w="1270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completed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measurement: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cross sections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and other impurities have been measured using Ni-Gd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composite targets.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test for mass production: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Production yield Tb-155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about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/µAh, purity is about 89%.</a:t>
            </a:r>
          </a:p>
          <a:p>
            <a:pPr marL="0" indent="0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encapsulation system.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988499941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1583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39730" y="3962401"/>
            <a:ext cx="960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</a:rPr>
              <a:t>If </a:t>
            </a:r>
            <a:r>
              <a:rPr lang="fr-FR" sz="2400" dirty="0" err="1" smtClean="0">
                <a:latin typeface="Times New Roman" panose="02020603050405020304" pitchFamily="18" charset="0"/>
              </a:rPr>
              <a:t>you</a:t>
            </a:r>
            <a:r>
              <a:rPr lang="fr-FR" sz="2400" dirty="0" smtClean="0">
                <a:latin typeface="Times New Roman" panose="02020603050405020304" pitchFamily="18" charset="0"/>
              </a:rPr>
              <a:t> have </a:t>
            </a:r>
            <a:r>
              <a:rPr lang="fr-FR" sz="2400" dirty="0" err="1" smtClean="0">
                <a:latin typeface="Times New Roman" panose="02020603050405020304" pitchFamily="18" charset="0"/>
              </a:rPr>
              <a:t>any</a:t>
            </a:r>
            <a:r>
              <a:rPr lang="fr-FR" sz="2400" dirty="0" smtClean="0">
                <a:latin typeface="Times New Roman" panose="02020603050405020304" pitchFamily="18" charset="0"/>
              </a:rPr>
              <a:t> questions, </a:t>
            </a:r>
            <a:r>
              <a:rPr lang="fr-FR" sz="2400" dirty="0" err="1" smtClean="0">
                <a:latin typeface="Times New Roman" panose="02020603050405020304" pitchFamily="18" charset="0"/>
              </a:rPr>
              <a:t>please</a:t>
            </a:r>
            <a:r>
              <a:rPr lang="fr-FR" sz="2400" dirty="0" smtClean="0">
                <a:latin typeface="Times New Roman" panose="02020603050405020304" pitchFamily="18" charset="0"/>
              </a:rPr>
              <a:t> contact: </a:t>
            </a:r>
            <a:r>
              <a:rPr lang="fr-FR" sz="2400" b="1" i="1" dirty="0" smtClean="0">
                <a:latin typeface="Times New Roman" panose="02020603050405020304" pitchFamily="18" charset="0"/>
              </a:rPr>
              <a:t>yizheng.wang@subatech.in2p3.fr</a:t>
            </a:r>
            <a:endParaRPr lang="fr-FR" sz="2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61494" y="3215150"/>
            <a:ext cx="5341682" cy="1939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027328" y="1109426"/>
            <a:ext cx="5341682" cy="1939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027328" y="3231626"/>
            <a:ext cx="5341682" cy="1939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61494" y="1109426"/>
            <a:ext cx="5341682" cy="19396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95" y="2254569"/>
            <a:ext cx="1600720" cy="15889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3220" y="5352791"/>
            <a:ext cx="1002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Terbium: a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 for theranostics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25810" y="6315374"/>
            <a:ext cx="2743200" cy="365125"/>
          </a:xfrm>
        </p:spPr>
        <p:txBody>
          <a:bodyPr/>
          <a:lstStyle/>
          <a:p>
            <a:fld id="{D0C141A0-5DE7-481D-A494-725D8CB26741}" type="slidenum">
              <a:rPr lang="fr-FR" smtClean="0"/>
              <a:t>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t="4735"/>
          <a:stretch/>
        </p:blipFill>
        <p:spPr>
          <a:xfrm>
            <a:off x="665067" y="1477498"/>
            <a:ext cx="1276350" cy="1170540"/>
          </a:xfrm>
          <a:prstGeom prst="rect">
            <a:avLst/>
          </a:prstGeom>
          <a:ln>
            <a:solidFill>
              <a:srgbClr val="4976C6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165569" y="1243465"/>
            <a:ext cx="305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 h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 MeV, E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638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165569" y="1951351"/>
            <a:ext cx="30031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in “Alpha-PET”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(Muller, 2017; U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mbricht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r="5190"/>
          <a:stretch/>
        </p:blipFill>
        <p:spPr>
          <a:xfrm>
            <a:off x="9810700" y="1507744"/>
            <a:ext cx="1273324" cy="1143000"/>
          </a:xfrm>
          <a:prstGeom prst="rect">
            <a:avLst/>
          </a:prstGeom>
          <a:ln>
            <a:solidFill>
              <a:srgbClr val="4976C6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11676" t="4426" r="4687" b="3130"/>
          <a:stretch/>
        </p:blipFill>
        <p:spPr>
          <a:xfrm>
            <a:off x="666799" y="3629096"/>
            <a:ext cx="1274618" cy="1144695"/>
          </a:xfrm>
          <a:prstGeom prst="rect">
            <a:avLst/>
          </a:prstGeom>
          <a:ln>
            <a:solidFill>
              <a:srgbClr val="4976C6"/>
            </a:solidFill>
          </a:ln>
        </p:spPr>
      </p:pic>
      <p:sp>
        <p:nvSpPr>
          <p:cNvPr id="19" name="ZoneTexte 18"/>
          <p:cNvSpPr txBox="1"/>
          <p:nvPr/>
        </p:nvSpPr>
        <p:spPr>
          <a:xfrm>
            <a:off x="2165568" y="3405531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F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154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65568" y="4081380"/>
            <a:ext cx="3263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 </a:t>
            </a:r>
          </a:p>
          <a:p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Lehenberger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2011;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Gracheva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84033" y="1243465"/>
            <a:ext cx="248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18 h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fr-F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1,14 MeV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84033" y="2019071"/>
            <a:ext cx="2449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in PET/CT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(Muller, 2016;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Baum 2017)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/>
          <a:stretch/>
        </p:blipFill>
        <p:spPr>
          <a:xfrm>
            <a:off x="9810700" y="3505624"/>
            <a:ext cx="1324678" cy="1159850"/>
          </a:xfrm>
          <a:prstGeom prst="rect">
            <a:avLst/>
          </a:prstGeom>
          <a:ln>
            <a:solidFill>
              <a:srgbClr val="4976C6"/>
            </a:solidFill>
          </a:ln>
        </p:spPr>
      </p:pic>
      <p:sp>
        <p:nvSpPr>
          <p:cNvPr id="24" name="ZoneTexte 23"/>
          <p:cNvSpPr txBox="1"/>
          <p:nvPr/>
        </p:nvSpPr>
        <p:spPr>
          <a:xfrm>
            <a:off x="6784033" y="3341622"/>
            <a:ext cx="2424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87 MeV (32%)</a:t>
            </a:r>
          </a:p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87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(37%)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784033" y="4398843"/>
            <a:ext cx="4077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in SPECT + Auger therapy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(Muller, 2014;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Baum 2017)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876521761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4444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6" grpId="0" animBg="1"/>
      <p:bldP spid="3" grpId="0"/>
      <p:bldP spid="10" grpId="0"/>
      <p:bldP spid="15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134600" y="299034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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10134600" y="1775368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</a:t>
            </a:r>
            <a:endParaRPr lang="fr-FR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854198" y="4514345"/>
            <a:ext cx="8356134" cy="461665"/>
          </a:xfrm>
          <a:prstGeom prst="rect">
            <a:avLst/>
          </a:prstGeom>
          <a:solidFill>
            <a:srgbClr val="A8C5E0"/>
          </a:solidFill>
          <a:ln w="19050">
            <a:solidFill>
              <a:srgbClr val="6E97C9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/>
              <a:t>This </a:t>
            </a:r>
            <a:r>
              <a:rPr lang="fr-FR" sz="2000" dirty="0" err="1"/>
              <a:t>work</a:t>
            </a:r>
            <a:r>
              <a:rPr lang="fr-FR" sz="2000" dirty="0"/>
              <a:t>: </a:t>
            </a:r>
            <a:r>
              <a:rPr lang="fr-FR" sz="2000" dirty="0" err="1"/>
              <a:t>produce</a:t>
            </a:r>
            <a:r>
              <a:rPr lang="fr-FR" sz="2000" dirty="0"/>
              <a:t> </a:t>
            </a:r>
            <a:r>
              <a:rPr lang="fr-FR" sz="2000" baseline="30000" dirty="0"/>
              <a:t>149,152,155 </a:t>
            </a:r>
            <a:r>
              <a:rPr lang="fr-FR" sz="2000" dirty="0"/>
              <a:t>Tb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enriched</a:t>
            </a:r>
            <a:r>
              <a:rPr lang="fr-FR" sz="2400" b="1" dirty="0"/>
              <a:t> Gd </a:t>
            </a:r>
            <a:r>
              <a:rPr lang="fr-FR" sz="2400" b="1" dirty="0" err="1"/>
              <a:t>targets</a:t>
            </a:r>
            <a:r>
              <a:rPr lang="fr-FR" sz="2400" b="1" dirty="0"/>
              <a:t> by cyclotrons</a:t>
            </a:r>
            <a:endParaRPr lang="fr-FR" sz="2000" b="1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854198" y="1649379"/>
            <a:ext cx="8216106" cy="994673"/>
            <a:chOff x="0" y="0"/>
            <a:chExt cx="8128000" cy="994673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0" y="0"/>
              <a:ext cx="8128000" cy="994673"/>
            </a:xfrm>
            <a:prstGeom prst="roundRect">
              <a:avLst>
                <a:gd name="adj" fmla="val 10000"/>
              </a:avLst>
            </a:prstGeom>
            <a:noFill/>
            <a:ln w="19050">
              <a:solidFill>
                <a:srgbClr val="528CC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1836886" y="0"/>
              <a:ext cx="6291113" cy="994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Produced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by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nuclear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reactors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large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quantity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good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quality</a:t>
              </a:r>
              <a:endParaRPr lang="fr-F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160</a:t>
              </a:r>
              <a:r>
                <a: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Gd(n,</a:t>
              </a:r>
              <a:r>
                <a:rPr lang="el-GR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γ)</a:t>
              </a:r>
              <a:r>
                <a:rPr lang="el-GR" sz="2400" kern="12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161</a:t>
              </a:r>
              <a:r>
                <a:rPr lang="en-US" sz="24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</a:t>
              </a:r>
              <a:r>
                <a: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</a:t>
              </a:r>
              <a:r>
                <a:rPr lang="el-GR" sz="2400" kern="12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161</a:t>
              </a:r>
              <a:r>
                <a:rPr lang="en-US" sz="2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endParaRPr lang="fr-FR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854197" y="2795169"/>
            <a:ext cx="8414755" cy="1524241"/>
            <a:chOff x="0" y="1205959"/>
            <a:chExt cx="8324518" cy="1524241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0" y="1205959"/>
              <a:ext cx="8128000" cy="1524241"/>
            </a:xfrm>
            <a:prstGeom prst="roundRect">
              <a:avLst>
                <a:gd name="adj" fmla="val 10000"/>
              </a:avLst>
            </a:prstGeom>
            <a:noFill/>
            <a:ln w="19050">
              <a:solidFill>
                <a:srgbClr val="528CC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/>
            <p:cNvSpPr txBox="1"/>
            <p:nvPr/>
          </p:nvSpPr>
          <p:spPr>
            <a:xfrm>
              <a:off x="1836886" y="1205959"/>
              <a:ext cx="6487632" cy="1524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Produced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by spallation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reactions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limited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quantity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complex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procedure</a:t>
              </a:r>
              <a:endParaRPr lang="fr-FR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</a:t>
              </a:r>
              <a:r>
                <a:rPr lang="fr-FR" sz="2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</a:t>
              </a:r>
              <a:r>
                <a:rPr lang="fr-FR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(1,4 </a:t>
              </a:r>
              <a:r>
                <a:rPr lang="fr-FR" sz="2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GeV</a:t>
              </a:r>
              <a:r>
                <a:rPr lang="fr-FR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</a:t>
              </a:r>
              <a:r>
                <a:rPr lang="fr-FR" sz="2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many</a:t>
              </a:r>
              <a:r>
                <a:rPr lang="fr-FR" sz="2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impurities</a:t>
              </a:r>
              <a:endParaRPr lang="fr-FR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efficiency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fr-FR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separate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impurities</a:t>
              </a:r>
              <a:endParaRPr lang="fr-FR" sz="2000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97" y="1670479"/>
            <a:ext cx="995788" cy="85610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9842" r="27536" b="25436"/>
          <a:stretch/>
        </p:blipFill>
        <p:spPr>
          <a:xfrm>
            <a:off x="1954848" y="2865751"/>
            <a:ext cx="1684776" cy="1331845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1854198" y="5187136"/>
            <a:ext cx="10033001" cy="1579734"/>
            <a:chOff x="0" y="1205959"/>
            <a:chExt cx="9673106" cy="1579734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0" y="1205959"/>
              <a:ext cx="9232902" cy="1524241"/>
            </a:xfrm>
            <a:prstGeom prst="roundRect">
              <a:avLst>
                <a:gd name="adj" fmla="val 10000"/>
              </a:avLst>
            </a:prstGeom>
            <a:noFill/>
            <a:ln w="19050">
              <a:solidFill>
                <a:srgbClr val="528CC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oneTexte 20"/>
            <p:cNvSpPr txBox="1"/>
            <p:nvPr/>
          </p:nvSpPr>
          <p:spPr>
            <a:xfrm>
              <a:off x="1897201" y="1261452"/>
              <a:ext cx="7775905" cy="1524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</a:t>
              </a:r>
              <a:r>
                <a:rPr lang="fr-FR" sz="18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(10-20 MeV),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</a:t>
              </a:r>
              <a:r>
                <a:rPr lang="fr-FR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impurities</a:t>
              </a:r>
              <a:endParaRPr lang="fr-FR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152</a:t>
              </a:r>
              <a:r>
                <a: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 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(p, </a:t>
              </a:r>
              <a:r>
                <a: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4n)</a:t>
              </a:r>
              <a:r>
                <a:rPr lang="fr-FR" sz="20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149</a:t>
              </a:r>
              <a:r>
                <a: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 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enrichment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fr-FR" sz="20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152</a:t>
              </a:r>
              <a:r>
                <a: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30%)</a:t>
              </a:r>
              <a:endParaRPr lang="fr-FR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152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 (p, n) </a:t>
              </a:r>
              <a:r>
                <a:rPr lang="fr-FR" sz="20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152</a:t>
              </a:r>
              <a:r>
                <a:rPr lang="fr-FR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 </a:t>
              </a:r>
              <a:endParaRPr lang="fr-FR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</a:t>
              </a:r>
              <a:r>
                <a:rPr lang="fr-FR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 (p, n) </a:t>
              </a:r>
              <a:r>
                <a:rPr lang="fr-FR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</a:t>
              </a:r>
              <a:r>
                <a:rPr lang="fr-FR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Tb, </a:t>
              </a:r>
              <a:r>
                <a:rPr lang="fr-FR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</a:t>
              </a:r>
              <a:r>
                <a:rPr lang="fr-FR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 (d, 2n) </a:t>
              </a:r>
              <a:r>
                <a:rPr lang="fr-FR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</a:t>
              </a:r>
              <a:r>
                <a:rPr lang="fr-FR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 (</a:t>
              </a:r>
              <a:r>
                <a:rPr lang="fr-FR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enrichment</a:t>
              </a:r>
              <a:r>
                <a:rPr lang="fr-FR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fr-FR" sz="20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</a:t>
              </a:r>
              <a:r>
                <a:rPr lang="fr-FR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Gd: 90%)</a:t>
              </a:r>
            </a:p>
            <a:p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0134600" y="5601384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</a:t>
            </a:r>
            <a:endParaRPr lang="fr-FR" sz="3600" dirty="0"/>
          </a:p>
        </p:txBody>
      </p:sp>
      <p:sp>
        <p:nvSpPr>
          <p:cNvPr id="24" name="Flèche courbée vers la droite 23"/>
          <p:cNvSpPr/>
          <p:nvPr/>
        </p:nvSpPr>
        <p:spPr>
          <a:xfrm>
            <a:off x="514350" y="3267075"/>
            <a:ext cx="1268476" cy="2657475"/>
          </a:xfrm>
          <a:prstGeom prst="curvedRightArrow">
            <a:avLst/>
          </a:prstGeom>
          <a:solidFill>
            <a:srgbClr val="A8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43141" y="718909"/>
            <a:ext cx="7178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routes of Tb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radionuclides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876521761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9842" r="27536" b="25436"/>
          <a:stretch/>
        </p:blipFill>
        <p:spPr>
          <a:xfrm>
            <a:off x="1870010" y="5243517"/>
            <a:ext cx="1684776" cy="1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01056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: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</a:p>
        </p:txBody>
      </p:sp>
      <p:graphicFrame>
        <p:nvGraphicFramePr>
          <p:cNvPr id="15" name="Diagramme 14"/>
          <p:cNvGraphicFramePr/>
          <p:nvPr/>
        </p:nvGraphicFramePr>
        <p:xfrm>
          <a:off x="-7259" y="-163850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3385832284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226052557"/>
              </p:ext>
            </p:extLst>
          </p:nvPr>
        </p:nvGraphicFramePr>
        <p:xfrm>
          <a:off x="1230085" y="2166257"/>
          <a:ext cx="9927771" cy="366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4" name="Pentagone 23"/>
          <p:cNvSpPr/>
          <p:nvPr/>
        </p:nvSpPr>
        <p:spPr>
          <a:xfrm>
            <a:off x="272142" y="2499854"/>
            <a:ext cx="783772" cy="4027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25" name="Pentagone 24"/>
          <p:cNvSpPr/>
          <p:nvPr/>
        </p:nvSpPr>
        <p:spPr>
          <a:xfrm>
            <a:off x="272142" y="4302596"/>
            <a:ext cx="783772" cy="40277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7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73233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: produce 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using enriched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1425941860"/>
              </p:ext>
            </p:extLst>
          </p:nvPr>
        </p:nvGraphicFramePr>
        <p:xfrm>
          <a:off x="-7259" y="-163850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0474" y="1333083"/>
            <a:ext cx="411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Prepared enriched </a:t>
            </a:r>
            <a:r>
              <a:rPr lang="en-US" dirty="0" smtClean="0">
                <a:latin typeface="Times New Roman" panose="02020603050405020304" pitchFamily="18" charset="0"/>
              </a:rPr>
              <a:t>Gd</a:t>
            </a:r>
            <a:r>
              <a:rPr 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</a:rPr>
              <a:t>3 </a:t>
            </a:r>
            <a:r>
              <a:rPr lang="en-US" dirty="0" smtClean="0">
                <a:latin typeface="Times New Roman" panose="02020603050405020304" pitchFamily="18" charset="0"/>
              </a:rPr>
              <a:t>(Trace Science)</a:t>
            </a:r>
            <a:r>
              <a:rPr lang="fr-FR" dirty="0" smtClean="0">
                <a:latin typeface="Times New Roman" panose="02020603050405020304" pitchFamily="18" charset="0"/>
              </a:rPr>
              <a:t>: </a:t>
            </a:r>
            <a:endParaRPr lang="fr-FR" dirty="0">
              <a:latin typeface="Times New Roman" panose="02020603050405020304" pitchFamily="18" charset="0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25393"/>
              </p:ext>
            </p:extLst>
          </p:nvPr>
        </p:nvGraphicFramePr>
        <p:xfrm>
          <a:off x="2380527" y="1702415"/>
          <a:ext cx="7689903" cy="77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794">
                  <a:extLst>
                    <a:ext uri="{9D8B030D-6E8A-4147-A177-3AD203B41FA5}">
                      <a16:colId xmlns:a16="http://schemas.microsoft.com/office/drawing/2014/main" val="1549976991"/>
                    </a:ext>
                  </a:extLst>
                </a:gridCol>
                <a:gridCol w="1199865">
                  <a:extLst>
                    <a:ext uri="{9D8B030D-6E8A-4147-A177-3AD203B41FA5}">
                      <a16:colId xmlns:a16="http://schemas.microsoft.com/office/drawing/2014/main" val="2527104323"/>
                    </a:ext>
                  </a:extLst>
                </a:gridCol>
                <a:gridCol w="1220291">
                  <a:extLst>
                    <a:ext uri="{9D8B030D-6E8A-4147-A177-3AD203B41FA5}">
                      <a16:colId xmlns:a16="http://schemas.microsoft.com/office/drawing/2014/main" val="1759480719"/>
                    </a:ext>
                  </a:extLst>
                </a:gridCol>
                <a:gridCol w="1281651">
                  <a:extLst>
                    <a:ext uri="{9D8B030D-6E8A-4147-A177-3AD203B41FA5}">
                      <a16:colId xmlns:a16="http://schemas.microsoft.com/office/drawing/2014/main" val="1631297708"/>
                    </a:ext>
                  </a:extLst>
                </a:gridCol>
                <a:gridCol w="1281651">
                  <a:extLst>
                    <a:ext uri="{9D8B030D-6E8A-4147-A177-3AD203B41FA5}">
                      <a16:colId xmlns:a16="http://schemas.microsoft.com/office/drawing/2014/main" val="3923745388"/>
                    </a:ext>
                  </a:extLst>
                </a:gridCol>
                <a:gridCol w="1281651">
                  <a:extLst>
                    <a:ext uri="{9D8B030D-6E8A-4147-A177-3AD203B41FA5}">
                      <a16:colId xmlns:a16="http://schemas.microsoft.com/office/drawing/2014/main" val="2020688792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Isotopes 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Gd-155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Gd-156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Gd-157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Gd-158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Gd-160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7879028"/>
                  </a:ext>
                </a:extLst>
              </a:tr>
              <a:tr h="38200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Proportion (%)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92.8</a:t>
                      </a:r>
                      <a:endParaRPr lang="fr-FR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5.7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0.8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0.5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0.2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185145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78" y="2669966"/>
            <a:ext cx="5636300" cy="36863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7" y="2669966"/>
            <a:ext cx="5639118" cy="368638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60612" y="6376553"/>
            <a:ext cx="410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</a:rPr>
              <a:t>maximum </a:t>
            </a:r>
            <a:r>
              <a:rPr lang="fr-FR" dirty="0" err="1" smtClean="0">
                <a:latin typeface="Times New Roman" panose="02020603050405020304" pitchFamily="18" charset="0"/>
              </a:rPr>
              <a:t>produced</a:t>
            </a:r>
            <a:r>
              <a:rPr lang="fr-FR" dirty="0" smtClean="0">
                <a:latin typeface="Times New Roman" panose="02020603050405020304" pitchFamily="18" charset="0"/>
              </a:rPr>
              <a:t> by proton: 400 </a:t>
            </a:r>
            <a:r>
              <a:rPr lang="fr-FR" dirty="0" smtClean="0">
                <a:latin typeface="Times New Roman" panose="02020603050405020304" pitchFamily="18" charset="0"/>
              </a:rPr>
              <a:t>mb</a:t>
            </a:r>
            <a:endParaRPr lang="fr-FR" dirty="0">
              <a:latin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88230" y="6376553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</a:rPr>
              <a:t>σ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</a:rPr>
              <a:t>maximum </a:t>
            </a:r>
            <a:r>
              <a:rPr lang="fr-FR" dirty="0" err="1">
                <a:latin typeface="Times New Roman" panose="02020603050405020304" pitchFamily="18" charset="0"/>
              </a:rPr>
              <a:t>produced</a:t>
            </a:r>
            <a:r>
              <a:rPr lang="fr-FR" dirty="0">
                <a:latin typeface="Times New Roman" panose="02020603050405020304" pitchFamily="18" charset="0"/>
              </a:rPr>
              <a:t> by</a:t>
            </a:r>
            <a:r>
              <a:rPr lang="en-US" dirty="0" smtClean="0">
                <a:latin typeface="Times New Roman" panose="02020603050405020304" pitchFamily="18" charset="0"/>
              </a:rPr>
              <a:t> deuteron: 1000 </a:t>
            </a:r>
            <a:r>
              <a:rPr lang="en-US" dirty="0" err="1" smtClean="0">
                <a:latin typeface="Times New Roman" panose="02020603050405020304" pitchFamily="18" charset="0"/>
              </a:rPr>
              <a:t>mb</a:t>
            </a:r>
            <a:endParaRPr 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876521761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46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608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fabrication: Co-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electrodeposition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128000" y="1817247"/>
            <a:ext cx="3725427" cy="12375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Gd</a:t>
            </a:r>
            <a:r>
              <a:rPr lang="fr-FR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/Gd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(-2,3 V/ENH) to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adhered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aqueous</a:t>
            </a:r>
            <a:r>
              <a:rPr lang="fr-F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</a:t>
            </a:r>
            <a:r>
              <a:rPr lang="fr-FR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HER.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6999513" y="2232311"/>
            <a:ext cx="1121229" cy="489857"/>
          </a:xfrm>
          <a:prstGeom prst="homePlat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WHY?</a:t>
            </a:r>
            <a:endParaRPr lang="en-US" sz="20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8128000" y="3219376"/>
            <a:ext cx="3725427" cy="15864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Insoluble Gd</a:t>
            </a:r>
            <a:r>
              <a:rPr lang="en-US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particles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in the </a:t>
            </a:r>
            <a:r>
              <a:rPr lang="fr-FR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</a:t>
            </a:r>
            <a:r>
              <a:rPr lang="fr-F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plating bath, by applying a potential, the Gd</a:t>
            </a:r>
            <a:r>
              <a:rPr lang="en-US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particles will move with Ni</a:t>
            </a:r>
            <a:r>
              <a:rPr lang="en-US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trapped in the Ni metal matrix (mechanical process).</a:t>
            </a:r>
          </a:p>
          <a:p>
            <a:pPr algn="ctr"/>
            <a:endParaRPr lang="en-US" dirty="0"/>
          </a:p>
        </p:txBody>
      </p:sp>
      <p:sp>
        <p:nvSpPr>
          <p:cNvPr id="9" name="Pentagone 8"/>
          <p:cNvSpPr/>
          <p:nvPr/>
        </p:nvSpPr>
        <p:spPr>
          <a:xfrm>
            <a:off x="6999512" y="3752689"/>
            <a:ext cx="1121229" cy="489857"/>
          </a:xfrm>
          <a:prstGeom prst="homePlat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HOW?</a:t>
            </a:r>
            <a:endParaRPr lang="en-US" sz="20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8128000" y="5052291"/>
            <a:ext cx="3725426" cy="105762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Ni-Gd</a:t>
            </a:r>
            <a:r>
              <a:rPr lang="fr-FR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composite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10-20 µm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Pentagone 10"/>
          <p:cNvSpPr/>
          <p:nvPr/>
        </p:nvSpPr>
        <p:spPr>
          <a:xfrm>
            <a:off x="6999512" y="5249880"/>
            <a:ext cx="1121229" cy="489857"/>
          </a:xfrm>
          <a:prstGeom prst="homePlat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WHAT?</a:t>
            </a:r>
            <a:endParaRPr lang="en-US" sz="2000" b="1" dirty="0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val="3414464145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42" y="2061452"/>
            <a:ext cx="2379612" cy="35526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71261"/>
            <a:ext cx="41814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298482" y="811874"/>
            <a:ext cx="743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targets: thin and homogenous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97323" y="4812437"/>
            <a:ext cx="3241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co-electrodeposition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</a:p>
          <a:p>
            <a:pPr algn="ctr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trapped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18" b="47605"/>
          <a:stretch/>
        </p:blipFill>
        <p:spPr>
          <a:xfrm>
            <a:off x="1515960" y="2212993"/>
            <a:ext cx="2603957" cy="2437841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486951" y="1545392"/>
            <a:ext cx="6444502" cy="68668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  <a:p>
            <a:pPr marL="0" indent="0">
              <a:lnSpc>
                <a:spcPct val="150000"/>
              </a:lnSpc>
              <a:buNone/>
            </a:pPr>
            <a:endParaRPr lang="fr-F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pic>
        <p:nvPicPr>
          <p:cNvPr id="12" name="Imag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14" y="2212993"/>
            <a:ext cx="2897592" cy="23336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77024" y="4488563"/>
            <a:ext cx="211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15kV,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x100</a:t>
            </a:r>
          </a:p>
          <a:p>
            <a:pPr algn="ctr"/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 time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 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56" y="2431421"/>
            <a:ext cx="2583849" cy="20445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79393" y="4504660"/>
            <a:ext cx="3590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15kV, zoom x1000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7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570455" y="5089436"/>
            <a:ext cx="61874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EDX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ICP-OES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ICP-OES results, the target contains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atoms.</a:t>
            </a:r>
            <a:endParaRPr lang="en-US" dirty="0"/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1401443922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623250" y="6289765"/>
            <a:ext cx="678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</a:rPr>
              <a:t>For 1 g of Gd</a:t>
            </a:r>
            <a:r>
              <a:rPr lang="fr-FR" b="1" baseline="-25000" dirty="0" smtClean="0">
                <a:latin typeface="Times New Roman" panose="02020603050405020304" pitchFamily="18" charset="0"/>
              </a:rPr>
              <a:t>2</a:t>
            </a:r>
            <a:r>
              <a:rPr lang="fr-FR" b="1" dirty="0" smtClean="0">
                <a:latin typeface="Times New Roman" panose="02020603050405020304" pitchFamily="18" charset="0"/>
              </a:rPr>
              <a:t>O</a:t>
            </a:r>
            <a:r>
              <a:rPr lang="fr-FR" b="1" baseline="-25000" dirty="0" smtClean="0">
                <a:latin typeface="Times New Roman" panose="02020603050405020304" pitchFamily="18" charset="0"/>
              </a:rPr>
              <a:t>3</a:t>
            </a:r>
            <a:r>
              <a:rPr lang="fr-FR" b="1" dirty="0" smtClean="0">
                <a:latin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</a:rPr>
              <a:t>powder</a:t>
            </a:r>
            <a:r>
              <a:rPr lang="fr-FR" b="1" dirty="0" smtClean="0">
                <a:latin typeface="Times New Roman" panose="02020603050405020304" pitchFamily="18" charset="0"/>
              </a:rPr>
              <a:t>, 10 </a:t>
            </a:r>
            <a:r>
              <a:rPr lang="fr-FR" b="1" dirty="0" err="1" smtClean="0">
                <a:latin typeface="Times New Roman" panose="02020603050405020304" pitchFamily="18" charset="0"/>
              </a:rPr>
              <a:t>targets</a:t>
            </a:r>
            <a:r>
              <a:rPr lang="fr-FR" b="1" dirty="0" smtClean="0">
                <a:latin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</a:rPr>
              <a:t>was</a:t>
            </a:r>
            <a:r>
              <a:rPr lang="fr-FR" b="1" dirty="0" smtClean="0">
                <a:latin typeface="Times New Roman" panose="02020603050405020304" pitchFamily="18" charset="0"/>
              </a:rPr>
              <a:t> made, </a:t>
            </a:r>
            <a:r>
              <a:rPr lang="fr-FR" b="1" dirty="0" smtClean="0">
                <a:latin typeface="Times New Roman" panose="02020603050405020304" pitchFamily="18" charset="0"/>
              </a:rPr>
              <a:t>0.6 </a:t>
            </a:r>
            <a:r>
              <a:rPr lang="fr-FR" b="1" dirty="0" smtClean="0">
                <a:latin typeface="Times New Roman" panose="02020603050405020304" pitchFamily="18" charset="0"/>
              </a:rPr>
              <a:t>g of </a:t>
            </a:r>
            <a:r>
              <a:rPr lang="fr-FR" b="1" dirty="0" err="1" smtClean="0">
                <a:latin typeface="Times New Roman" panose="02020603050405020304" pitchFamily="18" charset="0"/>
              </a:rPr>
              <a:t>powder</a:t>
            </a:r>
            <a:r>
              <a:rPr lang="fr-FR" b="1" dirty="0" smtClean="0">
                <a:latin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</a:rPr>
              <a:t>left</a:t>
            </a:r>
            <a:r>
              <a:rPr lang="fr-FR" b="1" dirty="0" smtClean="0">
                <a:latin typeface="Times New Roman" panose="02020603050405020304" pitchFamily="18" charset="0"/>
              </a:rPr>
              <a:t>.</a:t>
            </a:r>
            <a:endParaRPr lang="fr-FR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13" grpId="0"/>
      <p:bldP spid="15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65150"/>
            <a:ext cx="10515600" cy="112077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stacked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-foils technique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5767565"/>
            <a:ext cx="428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composition</a:t>
            </a:r>
            <a:endParaRPr lang="fr-FR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8329" y="1685925"/>
            <a:ext cx="6149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</a:rPr>
              <a:t>Target: Ni/Gd</a:t>
            </a:r>
            <a:r>
              <a:rPr lang="fr-FR" baseline="-25000" dirty="0">
                <a:latin typeface="Times New Roman" panose="02020603050405020304" pitchFamily="18" charset="0"/>
              </a:rPr>
              <a:t>2</a:t>
            </a:r>
            <a:r>
              <a:rPr lang="fr-FR" dirty="0">
                <a:latin typeface="Times New Roman" panose="02020603050405020304" pitchFamily="18" charset="0"/>
              </a:rPr>
              <a:t>O</a:t>
            </a:r>
            <a:r>
              <a:rPr lang="fr-FR" baseline="-25000" dirty="0">
                <a:latin typeface="Times New Roman" panose="02020603050405020304" pitchFamily="18" charset="0"/>
              </a:rPr>
              <a:t>3</a:t>
            </a:r>
            <a:r>
              <a:rPr lang="fr-FR" dirty="0">
                <a:latin typeface="Times New Roman" panose="02020603050405020304" pitchFamily="18" charset="0"/>
              </a:rPr>
              <a:t> composite </a:t>
            </a:r>
            <a:r>
              <a:rPr lang="fr-FR" dirty="0" err="1">
                <a:latin typeface="Times New Roman" panose="02020603050405020304" pitchFamily="18" charset="0"/>
              </a:rPr>
              <a:t>target</a:t>
            </a:r>
            <a:r>
              <a:rPr lang="fr-FR" dirty="0">
                <a:latin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</a:rPr>
              <a:t>deposited</a:t>
            </a:r>
            <a:r>
              <a:rPr lang="fr-FR" dirty="0">
                <a:latin typeface="Times New Roman" panose="02020603050405020304" pitchFamily="18" charset="0"/>
              </a:rPr>
              <a:t> on the Au </a:t>
            </a:r>
            <a:r>
              <a:rPr lang="fr-FR" dirty="0" err="1">
                <a:latin typeface="Times New Roman" panose="02020603050405020304" pitchFamily="18" charset="0"/>
              </a:rPr>
              <a:t>substrate</a:t>
            </a:r>
            <a:endParaRPr lang="fr-FR" dirty="0">
              <a:latin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</a:rPr>
              <a:t>Monitor: Ti and Ni </a:t>
            </a:r>
            <a:r>
              <a:rPr lang="fr-FR" dirty="0" smtClean="0">
                <a:latin typeface="Times New Roman" panose="02020603050405020304" pitchFamily="18" charset="0"/>
              </a:rPr>
              <a:t>foils (</a:t>
            </a:r>
            <a:r>
              <a:rPr lang="fr-FR" dirty="0" err="1" smtClean="0">
                <a:latin typeface="Times New Roman" panose="02020603050405020304" pitchFamily="18" charset="0"/>
              </a:rPr>
              <a:t>measure</a:t>
            </a:r>
            <a:r>
              <a:rPr lang="fr-FR" dirty="0" smtClean="0">
                <a:latin typeface="Times New Roman" panose="02020603050405020304" pitchFamily="18" charset="0"/>
              </a:rPr>
              <a:t> </a:t>
            </a:r>
            <a:r>
              <a:rPr lang="fr-FR" baseline="30000" dirty="0" smtClean="0">
                <a:latin typeface="Times New Roman" panose="02020603050405020304" pitchFamily="18" charset="0"/>
              </a:rPr>
              <a:t>48</a:t>
            </a:r>
            <a:r>
              <a:rPr lang="fr-FR" dirty="0" smtClean="0">
                <a:latin typeface="Times New Roman" panose="02020603050405020304" pitchFamily="18" charset="0"/>
              </a:rPr>
              <a:t>V and </a:t>
            </a:r>
            <a:r>
              <a:rPr lang="fr-FR" baseline="30000" dirty="0" smtClean="0">
                <a:latin typeface="Times New Roman" panose="02020603050405020304" pitchFamily="18" charset="0"/>
              </a:rPr>
              <a:t>58</a:t>
            </a:r>
            <a:r>
              <a:rPr lang="fr-FR" dirty="0" smtClean="0">
                <a:latin typeface="Times New Roman" panose="02020603050405020304" pitchFamily="18" charset="0"/>
              </a:rPr>
              <a:t>Co)</a:t>
            </a:r>
            <a:endParaRPr lang="fr-FR" dirty="0">
              <a:latin typeface="Times New Roman" panose="02020603050405020304" pitchFamily="18" charset="0"/>
            </a:endParaRPr>
          </a:p>
          <a:p>
            <a:r>
              <a:rPr lang="fr-FR" dirty="0" err="1">
                <a:latin typeface="Times New Roman" panose="02020603050405020304" pitchFamily="18" charset="0"/>
              </a:rPr>
              <a:t>Degrador</a:t>
            </a:r>
            <a:r>
              <a:rPr lang="fr-FR" dirty="0">
                <a:latin typeface="Times New Roman" panose="02020603050405020304" pitchFamily="18" charset="0"/>
              </a:rPr>
              <a:t>: Al foils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14858" y="5987018"/>
            <a:ext cx="5662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ARRONAX cyclotron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" y="2623133"/>
            <a:ext cx="5163185" cy="3000375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109" y="2330397"/>
            <a:ext cx="4990812" cy="35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779331513"/>
              </p:ext>
            </p:extLst>
          </p:nvPr>
        </p:nvGraphicFramePr>
        <p:xfrm>
          <a:off x="0" y="-169494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12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32873"/>
            <a:ext cx="10515600" cy="75781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of obtained targets?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41A0-5DE7-481D-A494-725D8CB26741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0" y="2293563"/>
            <a:ext cx="6497576" cy="42453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1415" y="1670984"/>
            <a:ext cx="979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 targets made with natural Gd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powder were used to measure the σ of </a:t>
            </a:r>
            <a:r>
              <a:rPr lang="en-US" sz="20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70650" y="3546465"/>
            <a:ext cx="4573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</a:rPr>
              <a:t>The measured results are consistent with existing data.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443939564"/>
              </p:ext>
            </p:extLst>
          </p:nvPr>
        </p:nvGraphicFramePr>
        <p:xfrm>
          <a:off x="0" y="-114076"/>
          <a:ext cx="8128000" cy="97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2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1056</Words>
  <Application>Microsoft Office PowerPoint</Application>
  <PresentationFormat>Grand écran</PresentationFormat>
  <Paragraphs>251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等线</vt:lpstr>
      <vt:lpstr>等线</vt:lpstr>
      <vt:lpstr>SimSun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Thin targets fabrication: Co-electrodeposition method</vt:lpstr>
      <vt:lpstr>Présentation PowerPoint</vt:lpstr>
      <vt:lpstr>Cross section measurement: stacked-foils technique </vt:lpstr>
      <vt:lpstr>Reliability of obtained targets?</vt:lpstr>
      <vt:lpstr>Cross sections measured for 155Tb</vt:lpstr>
      <vt:lpstr>Cross sections measured for 153,154,156Tb</vt:lpstr>
      <vt:lpstr>Estimation of production yield</vt:lpstr>
      <vt:lpstr>Thick targets fabrication: pelletizing method</vt:lpstr>
      <vt:lpstr>First test of mass production</vt:lpstr>
      <vt:lpstr>Conclusion and perspectives</vt:lpstr>
      <vt:lpstr>Thank you for your attention!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solid targets and development of new liquid targets for the production of unconventional radioisotopes for nuclear medicine</dc:title>
  <dc:creator>Yizheng WANG</dc:creator>
  <cp:lastModifiedBy>Yizheng WANG</cp:lastModifiedBy>
  <cp:revision>421</cp:revision>
  <dcterms:created xsi:type="dcterms:W3CDTF">2021-04-13T07:52:27Z</dcterms:created>
  <dcterms:modified xsi:type="dcterms:W3CDTF">2022-08-21T14:00:26Z</dcterms:modified>
</cp:coreProperties>
</file>