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71" r:id="rId5"/>
    <p:sldId id="266" r:id="rId6"/>
    <p:sldId id="262" r:id="rId7"/>
    <p:sldId id="274" r:id="rId8"/>
    <p:sldId id="269" r:id="rId9"/>
    <p:sldId id="278" r:id="rId10"/>
    <p:sldId id="282" r:id="rId11"/>
    <p:sldId id="268" r:id="rId12"/>
    <p:sldId id="275" r:id="rId13"/>
    <p:sldId id="276" r:id="rId14"/>
    <p:sldId id="281" r:id="rId15"/>
    <p:sldId id="263" r:id="rId16"/>
    <p:sldId id="267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F0781E"/>
    <a:srgbClr val="005AA0"/>
    <a:srgbClr val="005A9A"/>
    <a:srgbClr val="E6007E"/>
    <a:srgbClr val="F5B891"/>
    <a:srgbClr val="7EABCB"/>
    <a:srgbClr val="EE732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5026" autoAdjust="0"/>
  </p:normalViewPr>
  <p:slideViewPr>
    <p:cSldViewPr snapToGrid="0">
      <p:cViewPr varScale="1">
        <p:scale>
          <a:sx n="65" d="100"/>
          <a:sy n="65" d="100"/>
        </p:scale>
        <p:origin x="884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DCA4F-5C35-412D-AF5A-5E525C4F6D4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2C72D4-B9C1-4FC3-ABB7-A147EC08FBF0}">
      <dgm:prSet phldrT="[Text]" custT="1"/>
      <dgm:spPr/>
      <dgm:t>
        <a:bodyPr/>
        <a:lstStyle/>
        <a:p>
          <a:r>
            <a:rPr lang="en-US" sz="1400" dirty="0"/>
            <a:t>Target Construction</a:t>
          </a:r>
          <a:endParaRPr lang="de-DE" sz="1400" dirty="0"/>
        </a:p>
      </dgm:t>
    </dgm:pt>
    <dgm:pt modelId="{C9213F8E-C07D-439A-BE8A-A7B7385CF1A5}" type="parTrans" cxnId="{50A4DA26-4A21-4FF0-BE72-2C7FA49196F3}">
      <dgm:prSet/>
      <dgm:spPr/>
      <dgm:t>
        <a:bodyPr/>
        <a:lstStyle/>
        <a:p>
          <a:endParaRPr lang="de-DE"/>
        </a:p>
      </dgm:t>
    </dgm:pt>
    <dgm:pt modelId="{5F86B5FD-699E-432A-878E-7D2844BD2631}" type="sibTrans" cxnId="{50A4DA26-4A21-4FF0-BE72-2C7FA49196F3}">
      <dgm:prSet/>
      <dgm:spPr/>
      <dgm:t>
        <a:bodyPr/>
        <a:lstStyle/>
        <a:p>
          <a:endParaRPr lang="de-DE"/>
        </a:p>
      </dgm:t>
    </dgm:pt>
    <dgm:pt modelId="{710F2835-E20D-4572-B832-0DAD0369B275}">
      <dgm:prSet phldrT="[Text]" custT="1"/>
      <dgm:spPr/>
      <dgm:t>
        <a:bodyPr/>
        <a:lstStyle/>
        <a:p>
          <a:r>
            <a:rPr lang="en-US" sz="1400" dirty="0"/>
            <a:t>Target Irradiation</a:t>
          </a:r>
          <a:endParaRPr lang="de-DE" sz="1400" dirty="0"/>
        </a:p>
      </dgm:t>
    </dgm:pt>
    <dgm:pt modelId="{F8B4A3D0-3D7F-4E1E-B6A4-FD5DFAFEFE4A}" type="parTrans" cxnId="{1EA16EB8-0417-4F78-A38F-F1CC7358E500}">
      <dgm:prSet/>
      <dgm:spPr/>
      <dgm:t>
        <a:bodyPr/>
        <a:lstStyle/>
        <a:p>
          <a:endParaRPr lang="de-DE"/>
        </a:p>
      </dgm:t>
    </dgm:pt>
    <dgm:pt modelId="{E5423888-2B3E-48A4-8777-3C5F93631328}" type="sibTrans" cxnId="{1EA16EB8-0417-4F78-A38F-F1CC7358E500}">
      <dgm:prSet/>
      <dgm:spPr/>
      <dgm:t>
        <a:bodyPr/>
        <a:lstStyle/>
        <a:p>
          <a:endParaRPr lang="de-DE"/>
        </a:p>
      </dgm:t>
    </dgm:pt>
    <dgm:pt modelId="{A850AB54-76FA-4E24-ADE3-E30742728CDA}">
      <dgm:prSet phldrT="[Text]" custT="1"/>
      <dgm:spPr/>
      <dgm:t>
        <a:bodyPr/>
        <a:lstStyle/>
        <a:p>
          <a:r>
            <a:rPr lang="en-US" sz="1400" dirty="0"/>
            <a:t>Radio-chemical Separation</a:t>
          </a:r>
          <a:endParaRPr lang="de-DE" sz="1400" dirty="0"/>
        </a:p>
      </dgm:t>
    </dgm:pt>
    <dgm:pt modelId="{B8709137-E729-46F1-B34D-99546C9DC08E}" type="parTrans" cxnId="{8F26FF75-9085-46D0-9B53-CB8B1EC70168}">
      <dgm:prSet/>
      <dgm:spPr/>
      <dgm:t>
        <a:bodyPr/>
        <a:lstStyle/>
        <a:p>
          <a:endParaRPr lang="de-DE"/>
        </a:p>
      </dgm:t>
    </dgm:pt>
    <dgm:pt modelId="{C1CD440F-81F7-4782-8364-84551C9D5897}" type="sibTrans" cxnId="{8F26FF75-9085-46D0-9B53-CB8B1EC70168}">
      <dgm:prSet/>
      <dgm:spPr/>
      <dgm:t>
        <a:bodyPr/>
        <a:lstStyle/>
        <a:p>
          <a:endParaRPr lang="de-DE"/>
        </a:p>
      </dgm:t>
    </dgm:pt>
    <dgm:pt modelId="{04420A8A-5504-43B9-93C9-C880FFEC6137}">
      <dgm:prSet phldrT="[Text]" custT="1"/>
      <dgm:spPr/>
      <dgm:t>
        <a:bodyPr/>
        <a:lstStyle/>
        <a:p>
          <a:r>
            <a:rPr lang="es-AR" sz="1400" dirty="0"/>
            <a:t>Target </a:t>
          </a:r>
          <a:r>
            <a:rPr lang="es-AR" sz="1400" dirty="0" err="1"/>
            <a:t>Recycling</a:t>
          </a:r>
          <a:endParaRPr lang="de-DE" sz="1400" dirty="0"/>
        </a:p>
      </dgm:t>
    </dgm:pt>
    <dgm:pt modelId="{36E14576-52E3-4F12-8A73-B63FE89ACEB7}" type="parTrans" cxnId="{C76D310B-B199-48C2-8168-8D063422809C}">
      <dgm:prSet/>
      <dgm:spPr/>
      <dgm:t>
        <a:bodyPr/>
        <a:lstStyle/>
        <a:p>
          <a:endParaRPr lang="de-DE"/>
        </a:p>
      </dgm:t>
    </dgm:pt>
    <dgm:pt modelId="{F10868F6-B067-4C07-8887-8C92390D251C}" type="sibTrans" cxnId="{C76D310B-B199-48C2-8168-8D063422809C}">
      <dgm:prSet/>
      <dgm:spPr/>
      <dgm:t>
        <a:bodyPr/>
        <a:lstStyle/>
        <a:p>
          <a:endParaRPr lang="de-DE"/>
        </a:p>
      </dgm:t>
    </dgm:pt>
    <dgm:pt modelId="{99368B40-A354-4BC6-84CB-A65C6C5EC7AE}" type="pres">
      <dgm:prSet presAssocID="{63CDCA4F-5C35-412D-AF5A-5E525C4F6D44}" presName="cycle" presStyleCnt="0">
        <dgm:presLayoutVars>
          <dgm:dir/>
          <dgm:resizeHandles val="exact"/>
        </dgm:presLayoutVars>
      </dgm:prSet>
      <dgm:spPr/>
    </dgm:pt>
    <dgm:pt modelId="{75AFD60D-F818-4E80-A0E0-8EF9D671DD6A}" type="pres">
      <dgm:prSet presAssocID="{362C72D4-B9C1-4FC3-ABB7-A147EC08FBF0}" presName="node" presStyleLbl="node1" presStyleIdx="0" presStyleCnt="4" custScaleX="129262">
        <dgm:presLayoutVars>
          <dgm:bulletEnabled val="1"/>
        </dgm:presLayoutVars>
      </dgm:prSet>
      <dgm:spPr/>
    </dgm:pt>
    <dgm:pt modelId="{B5E1EB7A-AE00-4806-A52C-63082CCD0ED4}" type="pres">
      <dgm:prSet presAssocID="{5F86B5FD-699E-432A-878E-7D2844BD2631}" presName="sibTrans" presStyleLbl="sibTrans2D1" presStyleIdx="0" presStyleCnt="4"/>
      <dgm:spPr/>
    </dgm:pt>
    <dgm:pt modelId="{83EB9B03-9C87-432F-A68F-371E0E08780D}" type="pres">
      <dgm:prSet presAssocID="{5F86B5FD-699E-432A-878E-7D2844BD2631}" presName="connectorText" presStyleLbl="sibTrans2D1" presStyleIdx="0" presStyleCnt="4"/>
      <dgm:spPr/>
    </dgm:pt>
    <dgm:pt modelId="{74B72BC9-ADDC-4F3C-A043-0257CA676487}" type="pres">
      <dgm:prSet presAssocID="{710F2835-E20D-4572-B832-0DAD0369B275}" presName="node" presStyleLbl="node1" presStyleIdx="1" presStyleCnt="4" custScaleX="120046">
        <dgm:presLayoutVars>
          <dgm:bulletEnabled val="1"/>
        </dgm:presLayoutVars>
      </dgm:prSet>
      <dgm:spPr/>
    </dgm:pt>
    <dgm:pt modelId="{F2F12CDB-3BF5-45EC-8589-583E4FAC3756}" type="pres">
      <dgm:prSet presAssocID="{E5423888-2B3E-48A4-8777-3C5F93631328}" presName="sibTrans" presStyleLbl="sibTrans2D1" presStyleIdx="1" presStyleCnt="4"/>
      <dgm:spPr/>
    </dgm:pt>
    <dgm:pt modelId="{C7C2E442-4EF0-4282-802E-27D15A6B922B}" type="pres">
      <dgm:prSet presAssocID="{E5423888-2B3E-48A4-8777-3C5F93631328}" presName="connectorText" presStyleLbl="sibTrans2D1" presStyleIdx="1" presStyleCnt="4"/>
      <dgm:spPr/>
    </dgm:pt>
    <dgm:pt modelId="{04937324-5AC1-4202-B206-3B44EE4B7CF4}" type="pres">
      <dgm:prSet presAssocID="{A850AB54-76FA-4E24-ADE3-E30742728CDA}" presName="node" presStyleLbl="node1" presStyleIdx="2" presStyleCnt="4" custScaleX="119239">
        <dgm:presLayoutVars>
          <dgm:bulletEnabled val="1"/>
        </dgm:presLayoutVars>
      </dgm:prSet>
      <dgm:spPr/>
    </dgm:pt>
    <dgm:pt modelId="{AE9CBE7A-B088-4547-B913-DE274FE46D26}" type="pres">
      <dgm:prSet presAssocID="{C1CD440F-81F7-4782-8364-84551C9D5897}" presName="sibTrans" presStyleLbl="sibTrans2D1" presStyleIdx="2" presStyleCnt="4"/>
      <dgm:spPr/>
    </dgm:pt>
    <dgm:pt modelId="{493A2D86-AFE2-495E-839F-2A1CAADB1CE5}" type="pres">
      <dgm:prSet presAssocID="{C1CD440F-81F7-4782-8364-84551C9D5897}" presName="connectorText" presStyleLbl="sibTrans2D1" presStyleIdx="2" presStyleCnt="4"/>
      <dgm:spPr/>
    </dgm:pt>
    <dgm:pt modelId="{2CA6F0C6-ED05-491E-A09C-E8BAD4338D4A}" type="pres">
      <dgm:prSet presAssocID="{04420A8A-5504-43B9-93C9-C880FFEC6137}" presName="node" presStyleLbl="node1" presStyleIdx="3" presStyleCnt="4" custScaleX="124581">
        <dgm:presLayoutVars>
          <dgm:bulletEnabled val="1"/>
        </dgm:presLayoutVars>
      </dgm:prSet>
      <dgm:spPr/>
    </dgm:pt>
    <dgm:pt modelId="{B58DECA4-D8CC-46D5-9557-53F7FCA2960C}" type="pres">
      <dgm:prSet presAssocID="{F10868F6-B067-4C07-8887-8C92390D251C}" presName="sibTrans" presStyleLbl="sibTrans2D1" presStyleIdx="3" presStyleCnt="4"/>
      <dgm:spPr/>
    </dgm:pt>
    <dgm:pt modelId="{3621635F-1D53-43F7-A5E0-8C00D32AA450}" type="pres">
      <dgm:prSet presAssocID="{F10868F6-B067-4C07-8887-8C92390D251C}" presName="connectorText" presStyleLbl="sibTrans2D1" presStyleIdx="3" presStyleCnt="4"/>
      <dgm:spPr/>
    </dgm:pt>
  </dgm:ptLst>
  <dgm:cxnLst>
    <dgm:cxn modelId="{C76D310B-B199-48C2-8168-8D063422809C}" srcId="{63CDCA4F-5C35-412D-AF5A-5E525C4F6D44}" destId="{04420A8A-5504-43B9-93C9-C880FFEC6137}" srcOrd="3" destOrd="0" parTransId="{36E14576-52E3-4F12-8A73-B63FE89ACEB7}" sibTransId="{F10868F6-B067-4C07-8887-8C92390D251C}"/>
    <dgm:cxn modelId="{23E19412-8B64-4C6A-98BA-4F29AE6BBE70}" type="presOf" srcId="{C1CD440F-81F7-4782-8364-84551C9D5897}" destId="{AE9CBE7A-B088-4547-B913-DE274FE46D26}" srcOrd="0" destOrd="0" presId="urn:microsoft.com/office/officeart/2005/8/layout/cycle2"/>
    <dgm:cxn modelId="{50A4DA26-4A21-4FF0-BE72-2C7FA49196F3}" srcId="{63CDCA4F-5C35-412D-AF5A-5E525C4F6D44}" destId="{362C72D4-B9C1-4FC3-ABB7-A147EC08FBF0}" srcOrd="0" destOrd="0" parTransId="{C9213F8E-C07D-439A-BE8A-A7B7385CF1A5}" sibTransId="{5F86B5FD-699E-432A-878E-7D2844BD2631}"/>
    <dgm:cxn modelId="{34622136-1CFE-4679-9D48-B4187A6E4D32}" type="presOf" srcId="{C1CD440F-81F7-4782-8364-84551C9D5897}" destId="{493A2D86-AFE2-495E-839F-2A1CAADB1CE5}" srcOrd="1" destOrd="0" presId="urn:microsoft.com/office/officeart/2005/8/layout/cycle2"/>
    <dgm:cxn modelId="{7C407337-2985-45EB-A9C6-81FE12DF77E3}" type="presOf" srcId="{E5423888-2B3E-48A4-8777-3C5F93631328}" destId="{C7C2E442-4EF0-4282-802E-27D15A6B922B}" srcOrd="1" destOrd="0" presId="urn:microsoft.com/office/officeart/2005/8/layout/cycle2"/>
    <dgm:cxn modelId="{ED7BEF49-4A46-4E86-B380-0FDB70B5D1AC}" type="presOf" srcId="{5F86B5FD-699E-432A-878E-7D2844BD2631}" destId="{83EB9B03-9C87-432F-A68F-371E0E08780D}" srcOrd="1" destOrd="0" presId="urn:microsoft.com/office/officeart/2005/8/layout/cycle2"/>
    <dgm:cxn modelId="{00CFE76C-674D-4BAF-8F55-C0A6AB0953C1}" type="presOf" srcId="{5F86B5FD-699E-432A-878E-7D2844BD2631}" destId="{B5E1EB7A-AE00-4806-A52C-63082CCD0ED4}" srcOrd="0" destOrd="0" presId="urn:microsoft.com/office/officeart/2005/8/layout/cycle2"/>
    <dgm:cxn modelId="{ED244B4E-B78F-431B-8CFF-9E8EB4F29DC4}" type="presOf" srcId="{710F2835-E20D-4572-B832-0DAD0369B275}" destId="{74B72BC9-ADDC-4F3C-A043-0257CA676487}" srcOrd="0" destOrd="0" presId="urn:microsoft.com/office/officeart/2005/8/layout/cycle2"/>
    <dgm:cxn modelId="{6E58ED54-20A6-4364-ACC3-97390438F4D7}" type="presOf" srcId="{E5423888-2B3E-48A4-8777-3C5F93631328}" destId="{F2F12CDB-3BF5-45EC-8589-583E4FAC3756}" srcOrd="0" destOrd="0" presId="urn:microsoft.com/office/officeart/2005/8/layout/cycle2"/>
    <dgm:cxn modelId="{8F26FF75-9085-46D0-9B53-CB8B1EC70168}" srcId="{63CDCA4F-5C35-412D-AF5A-5E525C4F6D44}" destId="{A850AB54-76FA-4E24-ADE3-E30742728CDA}" srcOrd="2" destOrd="0" parTransId="{B8709137-E729-46F1-B34D-99546C9DC08E}" sibTransId="{C1CD440F-81F7-4782-8364-84551C9D5897}"/>
    <dgm:cxn modelId="{AE33FF8B-D3C7-45F2-9296-3629CE2742D1}" type="presOf" srcId="{F10868F6-B067-4C07-8887-8C92390D251C}" destId="{B58DECA4-D8CC-46D5-9557-53F7FCA2960C}" srcOrd="0" destOrd="0" presId="urn:microsoft.com/office/officeart/2005/8/layout/cycle2"/>
    <dgm:cxn modelId="{49CAC2A5-F6E7-47CF-BC71-72333901D5FB}" type="presOf" srcId="{A850AB54-76FA-4E24-ADE3-E30742728CDA}" destId="{04937324-5AC1-4202-B206-3B44EE4B7CF4}" srcOrd="0" destOrd="0" presId="urn:microsoft.com/office/officeart/2005/8/layout/cycle2"/>
    <dgm:cxn modelId="{F628E9AB-3570-44FF-A0F2-88CCCBE4E6FB}" type="presOf" srcId="{F10868F6-B067-4C07-8887-8C92390D251C}" destId="{3621635F-1D53-43F7-A5E0-8C00D32AA450}" srcOrd="1" destOrd="0" presId="urn:microsoft.com/office/officeart/2005/8/layout/cycle2"/>
    <dgm:cxn modelId="{1EA16EB8-0417-4F78-A38F-F1CC7358E500}" srcId="{63CDCA4F-5C35-412D-AF5A-5E525C4F6D44}" destId="{710F2835-E20D-4572-B832-0DAD0369B275}" srcOrd="1" destOrd="0" parTransId="{F8B4A3D0-3D7F-4E1E-B6A4-FD5DFAFEFE4A}" sibTransId="{E5423888-2B3E-48A4-8777-3C5F93631328}"/>
    <dgm:cxn modelId="{A3E561BF-577B-4C73-B641-39487E5C7FCC}" type="presOf" srcId="{362C72D4-B9C1-4FC3-ABB7-A147EC08FBF0}" destId="{75AFD60D-F818-4E80-A0E0-8EF9D671DD6A}" srcOrd="0" destOrd="0" presId="urn:microsoft.com/office/officeart/2005/8/layout/cycle2"/>
    <dgm:cxn modelId="{DBF552F0-C2BC-4EB7-86F6-95F71E33B2F1}" type="presOf" srcId="{63CDCA4F-5C35-412D-AF5A-5E525C4F6D44}" destId="{99368B40-A354-4BC6-84CB-A65C6C5EC7AE}" srcOrd="0" destOrd="0" presId="urn:microsoft.com/office/officeart/2005/8/layout/cycle2"/>
    <dgm:cxn modelId="{6AC408FE-BD5C-4D70-A2D9-7FC61E45EEA6}" type="presOf" srcId="{04420A8A-5504-43B9-93C9-C880FFEC6137}" destId="{2CA6F0C6-ED05-491E-A09C-E8BAD4338D4A}" srcOrd="0" destOrd="0" presId="urn:microsoft.com/office/officeart/2005/8/layout/cycle2"/>
    <dgm:cxn modelId="{6FBC2072-FD96-458D-8E07-DDCACEBB268A}" type="presParOf" srcId="{99368B40-A354-4BC6-84CB-A65C6C5EC7AE}" destId="{75AFD60D-F818-4E80-A0E0-8EF9D671DD6A}" srcOrd="0" destOrd="0" presId="urn:microsoft.com/office/officeart/2005/8/layout/cycle2"/>
    <dgm:cxn modelId="{1DB4B08D-CAEA-4B56-BD00-468608D71490}" type="presParOf" srcId="{99368B40-A354-4BC6-84CB-A65C6C5EC7AE}" destId="{B5E1EB7A-AE00-4806-A52C-63082CCD0ED4}" srcOrd="1" destOrd="0" presId="urn:microsoft.com/office/officeart/2005/8/layout/cycle2"/>
    <dgm:cxn modelId="{DFDFE22A-F3ED-4C80-B47B-28F7D5FD91FD}" type="presParOf" srcId="{B5E1EB7A-AE00-4806-A52C-63082CCD0ED4}" destId="{83EB9B03-9C87-432F-A68F-371E0E08780D}" srcOrd="0" destOrd="0" presId="urn:microsoft.com/office/officeart/2005/8/layout/cycle2"/>
    <dgm:cxn modelId="{1A3A4F11-004A-4976-BF96-4F6CAB7C39FA}" type="presParOf" srcId="{99368B40-A354-4BC6-84CB-A65C6C5EC7AE}" destId="{74B72BC9-ADDC-4F3C-A043-0257CA676487}" srcOrd="2" destOrd="0" presId="urn:microsoft.com/office/officeart/2005/8/layout/cycle2"/>
    <dgm:cxn modelId="{A9DCB1DE-6694-4076-AFA6-CF18EB7B236B}" type="presParOf" srcId="{99368B40-A354-4BC6-84CB-A65C6C5EC7AE}" destId="{F2F12CDB-3BF5-45EC-8589-583E4FAC3756}" srcOrd="3" destOrd="0" presId="urn:microsoft.com/office/officeart/2005/8/layout/cycle2"/>
    <dgm:cxn modelId="{56B128C5-ACE4-4012-A57C-86AF9F16B9C3}" type="presParOf" srcId="{F2F12CDB-3BF5-45EC-8589-583E4FAC3756}" destId="{C7C2E442-4EF0-4282-802E-27D15A6B922B}" srcOrd="0" destOrd="0" presId="urn:microsoft.com/office/officeart/2005/8/layout/cycle2"/>
    <dgm:cxn modelId="{B8C7D8BC-A2FC-4260-BE93-C2106B25C299}" type="presParOf" srcId="{99368B40-A354-4BC6-84CB-A65C6C5EC7AE}" destId="{04937324-5AC1-4202-B206-3B44EE4B7CF4}" srcOrd="4" destOrd="0" presId="urn:microsoft.com/office/officeart/2005/8/layout/cycle2"/>
    <dgm:cxn modelId="{B40F1D17-2603-4178-93F3-DACB3A879BF8}" type="presParOf" srcId="{99368B40-A354-4BC6-84CB-A65C6C5EC7AE}" destId="{AE9CBE7A-B088-4547-B913-DE274FE46D26}" srcOrd="5" destOrd="0" presId="urn:microsoft.com/office/officeart/2005/8/layout/cycle2"/>
    <dgm:cxn modelId="{BC2BFA4A-078F-4C67-8EFD-AE413A304959}" type="presParOf" srcId="{AE9CBE7A-B088-4547-B913-DE274FE46D26}" destId="{493A2D86-AFE2-495E-839F-2A1CAADB1CE5}" srcOrd="0" destOrd="0" presId="urn:microsoft.com/office/officeart/2005/8/layout/cycle2"/>
    <dgm:cxn modelId="{D920FABB-6B27-4C23-A432-2966E6F07DDA}" type="presParOf" srcId="{99368B40-A354-4BC6-84CB-A65C6C5EC7AE}" destId="{2CA6F0C6-ED05-491E-A09C-E8BAD4338D4A}" srcOrd="6" destOrd="0" presId="urn:microsoft.com/office/officeart/2005/8/layout/cycle2"/>
    <dgm:cxn modelId="{0CA10BEA-635B-4479-8AA4-5E376983697C}" type="presParOf" srcId="{99368B40-A354-4BC6-84CB-A65C6C5EC7AE}" destId="{B58DECA4-D8CC-46D5-9557-53F7FCA2960C}" srcOrd="7" destOrd="0" presId="urn:microsoft.com/office/officeart/2005/8/layout/cycle2"/>
    <dgm:cxn modelId="{796333CF-3440-42E5-A821-E5F582FF6931}" type="presParOf" srcId="{B58DECA4-D8CC-46D5-9557-53F7FCA2960C}" destId="{3621635F-1D53-43F7-A5E0-8C00D32AA4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FD60D-F818-4E80-A0E0-8EF9D671DD6A}">
      <dsp:nvSpPr>
        <dsp:cNvPr id="0" name=""/>
        <dsp:cNvSpPr/>
      </dsp:nvSpPr>
      <dsp:spPr>
        <a:xfrm>
          <a:off x="2442162" y="1080"/>
          <a:ext cx="1498479" cy="1159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Target Construction</a:t>
          </a:r>
          <a:endParaRPr lang="de-DE" sz="1400" kern="1200" dirty="0"/>
        </a:p>
      </dsp:txBody>
      <dsp:txXfrm>
        <a:off x="2661609" y="170849"/>
        <a:ext cx="1059585" cy="819719"/>
      </dsp:txXfrm>
    </dsp:sp>
    <dsp:sp modelId="{B5E1EB7A-AE00-4806-A52C-63082CCD0ED4}">
      <dsp:nvSpPr>
        <dsp:cNvPr id="0" name=""/>
        <dsp:cNvSpPr/>
      </dsp:nvSpPr>
      <dsp:spPr>
        <a:xfrm rot="2700000">
          <a:off x="3685940" y="1002302"/>
          <a:ext cx="245360" cy="39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3696720" y="1054528"/>
        <a:ext cx="171752" cy="234749"/>
      </dsp:txXfrm>
    </dsp:sp>
    <dsp:sp modelId="{74B72BC9-ADDC-4F3C-A043-0257CA676487}">
      <dsp:nvSpPr>
        <dsp:cNvPr id="0" name=""/>
        <dsp:cNvSpPr/>
      </dsp:nvSpPr>
      <dsp:spPr>
        <a:xfrm>
          <a:off x="3726738" y="1232237"/>
          <a:ext cx="1391642" cy="1159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Target Irradiation</a:t>
          </a:r>
          <a:endParaRPr lang="de-DE" sz="1400" kern="1200" dirty="0"/>
        </a:p>
      </dsp:txBody>
      <dsp:txXfrm>
        <a:off x="3930539" y="1402006"/>
        <a:ext cx="984040" cy="819719"/>
      </dsp:txXfrm>
    </dsp:sp>
    <dsp:sp modelId="{F2F12CDB-3BF5-45EC-8589-583E4FAC3756}">
      <dsp:nvSpPr>
        <dsp:cNvPr id="0" name=""/>
        <dsp:cNvSpPr/>
      </dsp:nvSpPr>
      <dsp:spPr>
        <a:xfrm rot="8100000">
          <a:off x="3683437" y="2227312"/>
          <a:ext cx="256104" cy="39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 rot="10800000">
        <a:off x="3749016" y="2278398"/>
        <a:ext cx="179273" cy="234749"/>
      </dsp:txXfrm>
    </dsp:sp>
    <dsp:sp modelId="{04937324-5AC1-4202-B206-3B44EE4B7CF4}">
      <dsp:nvSpPr>
        <dsp:cNvPr id="0" name=""/>
        <dsp:cNvSpPr/>
      </dsp:nvSpPr>
      <dsp:spPr>
        <a:xfrm>
          <a:off x="2500258" y="2463394"/>
          <a:ext cx="1382287" cy="1159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Radio-chemical Separation</a:t>
          </a:r>
          <a:endParaRPr lang="de-DE" sz="1400" kern="1200" dirty="0"/>
        </a:p>
      </dsp:txBody>
      <dsp:txXfrm>
        <a:off x="2702689" y="2633163"/>
        <a:ext cx="977425" cy="819719"/>
      </dsp:txXfrm>
    </dsp:sp>
    <dsp:sp modelId="{AE9CBE7A-B088-4547-B913-DE274FE46D26}">
      <dsp:nvSpPr>
        <dsp:cNvPr id="0" name=""/>
        <dsp:cNvSpPr/>
      </dsp:nvSpPr>
      <dsp:spPr>
        <a:xfrm rot="13500000">
          <a:off x="2459245" y="2240796"/>
          <a:ext cx="251106" cy="39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 rot="10800000">
        <a:off x="2523545" y="2345680"/>
        <a:ext cx="175774" cy="234749"/>
      </dsp:txXfrm>
    </dsp:sp>
    <dsp:sp modelId="{2CA6F0C6-ED05-491E-A09C-E8BAD4338D4A}">
      <dsp:nvSpPr>
        <dsp:cNvPr id="0" name=""/>
        <dsp:cNvSpPr/>
      </dsp:nvSpPr>
      <dsp:spPr>
        <a:xfrm>
          <a:off x="1238137" y="1232237"/>
          <a:ext cx="1444214" cy="1159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Target </a:t>
          </a:r>
          <a:r>
            <a:rPr lang="es-AR" sz="1400" kern="1200" dirty="0" err="1"/>
            <a:t>Recycling</a:t>
          </a:r>
          <a:endParaRPr lang="de-DE" sz="1400" kern="1200" dirty="0"/>
        </a:p>
      </dsp:txBody>
      <dsp:txXfrm>
        <a:off x="1449637" y="1402006"/>
        <a:ext cx="1021214" cy="819719"/>
      </dsp:txXfrm>
    </dsp:sp>
    <dsp:sp modelId="{B58DECA4-D8CC-46D5-9557-53F7FCA2960C}">
      <dsp:nvSpPr>
        <dsp:cNvPr id="0" name=""/>
        <dsp:cNvSpPr/>
      </dsp:nvSpPr>
      <dsp:spPr>
        <a:xfrm rot="18900000">
          <a:off x="2447615" y="1008689"/>
          <a:ext cx="240363" cy="391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2458175" y="1112433"/>
        <a:ext cx="168254" cy="23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B14D68-C487-440C-8F1B-CE9DA42208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110D3-1227-4295-8FAB-DDE11AB1A8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F017F-86F3-477C-BDAC-100CBBE568A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C5E27-546D-41B1-9B49-17E9D23A1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6C1C9-9828-46AC-BA12-22635D216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21C24-2BE3-4234-926A-5D7201BCB2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40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86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10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76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60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8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9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14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8709000" cy="197317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2" y="6187441"/>
            <a:ext cx="8786496" cy="18929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6267768"/>
            <a:ext cx="919040" cy="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hyperlink" Target="https://www.copper6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msol.com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964710" y="2117160"/>
            <a:ext cx="10583828" cy="503952"/>
          </a:xfrm>
        </p:spPr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655782" y="3334326"/>
            <a:ext cx="10909683" cy="2764549"/>
          </a:xfrm>
        </p:spPr>
        <p:txBody>
          <a:bodyPr>
            <a:noAutofit/>
          </a:bodyPr>
          <a:lstStyle/>
          <a:p>
            <a:pPr algn="ctr"/>
            <a:r>
              <a:rPr lang="de-DE" sz="1800" u="sng" dirty="0"/>
              <a:t>Santiago Brühlmann</a:t>
            </a:r>
            <a:r>
              <a:rPr lang="de-DE" sz="1800" baseline="30000" dirty="0"/>
              <a:t>1,2</a:t>
            </a:r>
            <a:r>
              <a:rPr lang="de-DE" sz="1800" dirty="0"/>
              <a:t>, Martin Walther</a:t>
            </a:r>
            <a:r>
              <a:rPr lang="de-DE" sz="1800" baseline="30000" dirty="0"/>
              <a:t>1</a:t>
            </a:r>
            <a:r>
              <a:rPr lang="de-DE" sz="1800" dirty="0"/>
              <a:t>, Martin Kreller</a:t>
            </a:r>
            <a:r>
              <a:rPr lang="de-DE" sz="1800" baseline="30000" dirty="0"/>
              <a:t>1</a:t>
            </a:r>
            <a:r>
              <a:rPr lang="de-DE" sz="1800" dirty="0"/>
              <a:t>,</a:t>
            </a:r>
            <a:r>
              <a:rPr lang="de-DE" sz="1800" baseline="30000" dirty="0"/>
              <a:t> </a:t>
            </a:r>
            <a:r>
              <a:rPr lang="de-DE" sz="1800" dirty="0"/>
              <a:t>Hans-Jürgen Pietzsch</a:t>
            </a:r>
            <a:r>
              <a:rPr lang="de-DE" sz="1800" baseline="30000" dirty="0"/>
              <a:t>1</a:t>
            </a:r>
            <a:r>
              <a:rPr lang="de-DE" sz="1800" dirty="0"/>
              <a:t>, Torsten Knieß</a:t>
            </a:r>
            <a:r>
              <a:rPr lang="de-DE" sz="1800" baseline="30000" dirty="0"/>
              <a:t>1</a:t>
            </a:r>
            <a:r>
              <a:rPr lang="de-DE" sz="1800" dirty="0"/>
              <a:t>,</a:t>
            </a:r>
            <a:br>
              <a:rPr lang="de-DE" sz="1800" dirty="0"/>
            </a:br>
            <a:r>
              <a:rPr lang="de-DE" sz="1800" dirty="0"/>
              <a:t>Klaus Kopka</a:t>
            </a:r>
            <a:r>
              <a:rPr lang="de-DE" sz="1800" baseline="30000" dirty="0"/>
              <a:t>1,2</a:t>
            </a:r>
          </a:p>
          <a:p>
            <a:pPr algn="ctr"/>
            <a:endParaRPr lang="de-DE" dirty="0"/>
          </a:p>
          <a:p>
            <a:pPr algn="ctr"/>
            <a:r>
              <a:rPr lang="en-US" sz="1400" i="1" baseline="30000" dirty="0"/>
              <a:t>1</a:t>
            </a:r>
            <a:r>
              <a:rPr lang="en-US" sz="1400" i="1" dirty="0"/>
              <a:t> Helmholtz-</a:t>
            </a:r>
            <a:r>
              <a:rPr lang="en-US" sz="1400" i="1" dirty="0" err="1"/>
              <a:t>Zentrum</a:t>
            </a:r>
            <a:r>
              <a:rPr lang="en-US" sz="1400" i="1" dirty="0"/>
              <a:t> Dresden-</a:t>
            </a:r>
            <a:r>
              <a:rPr lang="en-US" sz="1400" i="1" dirty="0" err="1"/>
              <a:t>Rossendorf</a:t>
            </a:r>
            <a:r>
              <a:rPr lang="en-US" sz="1400" i="1" dirty="0"/>
              <a:t>, Institute of Radiopharmaceutical Cancer Research,</a:t>
            </a:r>
          </a:p>
          <a:p>
            <a:pPr algn="ctr"/>
            <a:r>
              <a:rPr lang="en-US" sz="1400" i="1" dirty="0" err="1"/>
              <a:t>Bautzner</a:t>
            </a:r>
            <a:r>
              <a:rPr lang="en-US" sz="1400" i="1" dirty="0"/>
              <a:t> </a:t>
            </a:r>
            <a:r>
              <a:rPr lang="en-US" sz="1400" i="1" dirty="0" err="1"/>
              <a:t>Landstraße</a:t>
            </a:r>
            <a:r>
              <a:rPr lang="en-US" sz="1400" i="1" dirty="0"/>
              <a:t> 400, 01328 Dresden, Germany</a:t>
            </a:r>
            <a:endParaRPr lang="de-DE" sz="1400" dirty="0"/>
          </a:p>
          <a:p>
            <a:pPr algn="ctr"/>
            <a:r>
              <a:rPr lang="en-US" sz="1400" i="1" baseline="30000" dirty="0"/>
              <a:t>2</a:t>
            </a:r>
            <a:r>
              <a:rPr lang="en-US" sz="1400" i="1" dirty="0"/>
              <a:t> Faculty of Chemistry and Food Chemistry, School of Science, Technical University Dresden,		</a:t>
            </a:r>
          </a:p>
          <a:p>
            <a:pPr algn="ctr"/>
            <a:r>
              <a:rPr lang="en-US" sz="1400" i="1" dirty="0"/>
              <a:t>01062 Dresden, Germany </a:t>
            </a:r>
          </a:p>
          <a:p>
            <a:pPr algn="ctr"/>
            <a:endParaRPr lang="en-US" sz="1400" i="1" dirty="0"/>
          </a:p>
          <a:p>
            <a:pPr algn="ctr"/>
            <a:r>
              <a:rPr lang="en-US" sz="1600" i="1" dirty="0"/>
              <a:t>August 22</a:t>
            </a:r>
            <a:r>
              <a:rPr lang="en-US" sz="1600" i="1" baseline="30000" dirty="0"/>
              <a:t>nd</a:t>
            </a:r>
            <a:r>
              <a:rPr lang="en-US" sz="1600" i="1" dirty="0"/>
              <a:t>, 2022</a:t>
            </a:r>
            <a:endParaRPr lang="de-DE" sz="1600" baseline="3000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Helmhol</a:t>
            </a:r>
            <a:r>
              <a:rPr lang="es-AR" dirty="0" err="1"/>
              <a:t>tz-Zentrum</a:t>
            </a:r>
            <a:r>
              <a:rPr lang="es-AR" dirty="0"/>
              <a:t> </a:t>
            </a:r>
            <a:r>
              <a:rPr lang="es-AR" dirty="0" err="1"/>
              <a:t>Dresden-Rossendorf</a:t>
            </a:r>
            <a:r>
              <a:rPr lang="en-US" dirty="0"/>
              <a:t> · Radiopharmaceutical Cancer Research · www.hzdr.de</a:t>
            </a:r>
          </a:p>
        </p:txBody>
      </p:sp>
    </p:spTree>
    <p:extLst>
      <p:ext uri="{BB962C8B-B14F-4D97-AF65-F5344CB8AC3E}">
        <p14:creationId xmlns:p14="http://schemas.microsoft.com/office/powerpoint/2010/main" val="66613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97B3DCC-63FE-40B1-A43D-EABCE6092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50" y="1864000"/>
            <a:ext cx="3915651" cy="2413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1248" y="1317896"/>
            <a:ext cx="7166674" cy="862267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dirty="0" err="1"/>
              <a:t>Different</a:t>
            </a:r>
            <a:r>
              <a:rPr lang="es-AR" dirty="0"/>
              <a:t> </a:t>
            </a:r>
            <a:r>
              <a:rPr lang="es-AR" dirty="0" err="1"/>
              <a:t>backing</a:t>
            </a:r>
            <a:r>
              <a:rPr lang="es-AR" dirty="0"/>
              <a:t> disc and </a:t>
            </a:r>
            <a:r>
              <a:rPr lang="es-AR" dirty="0" err="1"/>
              <a:t>foil</a:t>
            </a:r>
            <a:r>
              <a:rPr lang="es-AR" dirty="0"/>
              <a:t> </a:t>
            </a:r>
            <a:r>
              <a:rPr lang="es-AR" dirty="0" err="1"/>
              <a:t>materials</a:t>
            </a:r>
            <a:endParaRPr lang="es-A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dirty="0" err="1"/>
              <a:t>Different</a:t>
            </a:r>
            <a:r>
              <a:rPr lang="es-AR" dirty="0"/>
              <a:t> [</a:t>
            </a:r>
            <a:r>
              <a:rPr lang="es-AR" baseline="30000" dirty="0"/>
              <a:t>70</a:t>
            </a:r>
            <a:r>
              <a:rPr lang="es-AR" dirty="0"/>
              <a:t>Zn]</a:t>
            </a:r>
            <a:r>
              <a:rPr lang="en-US" dirty="0"/>
              <a:t>ZnO masses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/>
          <a:p>
            <a:r>
              <a:rPr lang="en-US" dirty="0"/>
              <a:t>Target Irradiation III: Oxide Target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E5824-FFCC-452A-9CB8-54BBC9598CCB}"/>
              </a:ext>
            </a:extLst>
          </p:cNvPr>
          <p:cNvSpPr txBox="1"/>
          <p:nvPr/>
        </p:nvSpPr>
        <p:spPr>
          <a:xfrm>
            <a:off x="1807049" y="6168526"/>
            <a:ext cx="3018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Melted Aluminum foil (T03), irradiated with 70 </a:t>
            </a:r>
            <a:r>
              <a:rPr lang="de-DE" sz="1000" dirty="0"/>
              <a:t>µA</a:t>
            </a:r>
            <a:r>
              <a:rPr lang="en-US" sz="1000" dirty="0"/>
              <a:t>. </a:t>
            </a:r>
            <a:endParaRPr lang="de-DE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F2EE8B-CB9A-4EF9-8DAA-E76FDD9BAA64}"/>
              </a:ext>
            </a:extLst>
          </p:cNvPr>
          <p:cNvSpPr txBox="1"/>
          <p:nvPr/>
        </p:nvSpPr>
        <p:spPr>
          <a:xfrm>
            <a:off x="7100238" y="6110594"/>
            <a:ext cx="3623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Irradiated [</a:t>
            </a:r>
            <a:r>
              <a:rPr lang="en-US" sz="1000" baseline="30000" dirty="0"/>
              <a:t>70</a:t>
            </a:r>
            <a:r>
              <a:rPr lang="en-US" sz="1000" dirty="0"/>
              <a:t>Zn]ZnO target with Niobium foil. Current: 40 </a:t>
            </a:r>
            <a:r>
              <a:rPr lang="de-DE" sz="1000" dirty="0"/>
              <a:t>µA</a:t>
            </a:r>
            <a:r>
              <a:rPr lang="en-US" sz="1000" dirty="0"/>
              <a:t>. </a:t>
            </a:r>
            <a:endParaRPr lang="de-DE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A2BE49-5985-4B93-9850-2692A32A83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21906" r="8058" b="17420"/>
          <a:stretch/>
        </p:blipFill>
        <p:spPr>
          <a:xfrm>
            <a:off x="7544723" y="4654302"/>
            <a:ext cx="2657860" cy="1475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8C624D-2CB3-4E73-9160-721600D26C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20433" r="14295" b="24634"/>
          <a:stretch/>
        </p:blipFill>
        <p:spPr>
          <a:xfrm>
            <a:off x="1999886" y="4654303"/>
            <a:ext cx="2647393" cy="1475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5C1779-4143-462D-824F-38239EE1F89F}"/>
              </a:ext>
            </a:extLst>
          </p:cNvPr>
          <p:cNvSpPr txBox="1"/>
          <p:nvPr/>
        </p:nvSpPr>
        <p:spPr>
          <a:xfrm>
            <a:off x="1329550" y="4238005"/>
            <a:ext cx="408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Axial (parallel to the beam) temperature profile of [</a:t>
            </a:r>
            <a:r>
              <a:rPr lang="en-US" sz="1000" baseline="30000" dirty="0"/>
              <a:t>70</a:t>
            </a:r>
            <a:r>
              <a:rPr lang="en-US" sz="1000" dirty="0"/>
              <a:t>Zn]ZnO targets with different backing and foil materials and ZnO masses.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A3D5C-32FA-452B-86D5-3690DFB0E1B7}"/>
              </a:ext>
            </a:extLst>
          </p:cNvPr>
          <p:cNvSpPr txBox="1"/>
          <p:nvPr/>
        </p:nvSpPr>
        <p:spPr>
          <a:xfrm>
            <a:off x="6867872" y="4238005"/>
            <a:ext cx="408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Lateral (normal to the beam) temperature profile of [</a:t>
            </a:r>
            <a:r>
              <a:rPr lang="en-US" sz="1000" baseline="30000" dirty="0"/>
              <a:t>70</a:t>
            </a:r>
            <a:r>
              <a:rPr lang="en-US" sz="1000" dirty="0"/>
              <a:t>Zn]ZnO targets with different backing and foil materials and ZnO masses.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13E829-F017-4934-9AE9-78F59D8618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05" y="1864000"/>
            <a:ext cx="3915650" cy="24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F07878-4138-4CBF-930B-9D85232A9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78" y="3959461"/>
            <a:ext cx="4692049" cy="2297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Radiochemical Separation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1" y="1275067"/>
            <a:ext cx="6083299" cy="3155496"/>
          </a:xfrm>
        </p:spPr>
        <p:txBody>
          <a:bodyPr>
            <a:noAutofit/>
          </a:bodyPr>
          <a:lstStyle/>
          <a:p>
            <a:pPr lvl="2"/>
            <a:r>
              <a:rPr lang="en-US" sz="1600" dirty="0"/>
              <a:t>Separation carried out with Copper-selective resin</a:t>
            </a:r>
          </a:p>
          <a:p>
            <a:pPr lvl="3"/>
            <a:r>
              <a:rPr lang="en-US" sz="1600" dirty="0"/>
              <a:t>Target dissolution – 6M HCl</a:t>
            </a:r>
          </a:p>
          <a:p>
            <a:pPr lvl="3"/>
            <a:r>
              <a:rPr lang="en-US" sz="1600" dirty="0"/>
              <a:t>Gallium retention in TK-400 resin</a:t>
            </a:r>
          </a:p>
          <a:p>
            <a:pPr lvl="3"/>
            <a:r>
              <a:rPr lang="en-US" sz="1600" dirty="0"/>
              <a:t>Neutralization – 12M NaOH / 1M </a:t>
            </a:r>
            <a:r>
              <a:rPr lang="en-US" sz="1600" dirty="0" err="1"/>
              <a:t>NaOAc</a:t>
            </a:r>
            <a:endParaRPr lang="en-US" sz="1600" dirty="0"/>
          </a:p>
          <a:p>
            <a:pPr lvl="3"/>
            <a:r>
              <a:rPr lang="en-US" sz="1600" dirty="0"/>
              <a:t>Column load and rinse – 0.01M HCl</a:t>
            </a:r>
          </a:p>
          <a:p>
            <a:pPr lvl="3"/>
            <a:r>
              <a:rPr lang="en-US" sz="1600" dirty="0"/>
              <a:t>Copper elution – 6M HCl</a:t>
            </a:r>
          </a:p>
          <a:p>
            <a:pPr lvl="4"/>
            <a:r>
              <a:rPr lang="en-US" sz="1600" dirty="0"/>
              <a:t>1 ml volume</a:t>
            </a:r>
          </a:p>
          <a:p>
            <a:pPr lvl="4"/>
            <a:r>
              <a:rPr lang="en-US" sz="1600" dirty="0"/>
              <a:t>90-95% </a:t>
            </a:r>
            <a:r>
              <a:rPr lang="en-US" sz="1600" baseline="30000" dirty="0"/>
              <a:t>67</a:t>
            </a:r>
            <a:r>
              <a:rPr lang="en-US" sz="1600" dirty="0"/>
              <a:t>Cu Activity</a:t>
            </a:r>
          </a:p>
          <a:p>
            <a:pPr lvl="4"/>
            <a:r>
              <a:rPr lang="en-US" sz="1600" baseline="30000" dirty="0"/>
              <a:t>67</a:t>
            </a:r>
            <a:r>
              <a:rPr lang="en-US" sz="1600" dirty="0"/>
              <a:t>Ga impurities below quantification</a:t>
            </a:r>
            <a:endParaRPr lang="en-US" dirty="0"/>
          </a:p>
          <a:p>
            <a:pPr marL="304800" lvl="3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C68E3-6B2B-464F-A5EE-094E99455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87" t="68733" r="56250" b="21684"/>
          <a:stretch/>
        </p:blipFill>
        <p:spPr>
          <a:xfrm>
            <a:off x="9513054" y="6256611"/>
            <a:ext cx="2309977" cy="542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6F5263-681E-487C-89A4-C776216D60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0" r="23867"/>
          <a:stretch/>
        </p:blipFill>
        <p:spPr>
          <a:xfrm>
            <a:off x="8468269" y="931362"/>
            <a:ext cx="2492631" cy="4847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523F53-DDBA-463E-945E-7302A287F28C}"/>
              </a:ext>
            </a:extLst>
          </p:cNvPr>
          <p:cNvSpPr txBox="1"/>
          <p:nvPr/>
        </p:nvSpPr>
        <p:spPr>
          <a:xfrm>
            <a:off x="3364302" y="6193767"/>
            <a:ext cx="4840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Gamma-</a:t>
            </a:r>
            <a:r>
              <a:rPr lang="es-AR" sz="1000" dirty="0" err="1"/>
              <a:t>spectrometry</a:t>
            </a:r>
            <a:r>
              <a:rPr lang="es-AR" sz="1000" dirty="0"/>
              <a:t> </a:t>
            </a:r>
            <a:r>
              <a:rPr lang="es-AR" sz="1000" dirty="0" err="1"/>
              <a:t>of</a:t>
            </a:r>
            <a:r>
              <a:rPr lang="es-AR" sz="1000" dirty="0"/>
              <a:t> </a:t>
            </a:r>
            <a:r>
              <a:rPr lang="es-AR" sz="1000" dirty="0" err="1"/>
              <a:t>the</a:t>
            </a:r>
            <a:r>
              <a:rPr lang="es-AR" sz="1000" dirty="0"/>
              <a:t> [</a:t>
            </a:r>
            <a:r>
              <a:rPr lang="es-AR" sz="1000" baseline="30000" dirty="0"/>
              <a:t>67</a:t>
            </a:r>
            <a:r>
              <a:rPr lang="es-AR" sz="1000" dirty="0"/>
              <a:t>Cu]CuCl</a:t>
            </a:r>
            <a:r>
              <a:rPr lang="es-AR" sz="1000" baseline="-25000" dirty="0"/>
              <a:t>2</a:t>
            </a:r>
            <a:r>
              <a:rPr lang="es-AR" sz="1000" dirty="0"/>
              <a:t> </a:t>
            </a:r>
            <a:r>
              <a:rPr lang="es-AR" sz="1000" dirty="0" err="1"/>
              <a:t>fraction</a:t>
            </a:r>
            <a:r>
              <a:rPr lang="es-AR" sz="1000" dirty="0"/>
              <a:t> </a:t>
            </a:r>
            <a:r>
              <a:rPr lang="es-AR" sz="1000" dirty="0" err="1"/>
              <a:t>with</a:t>
            </a:r>
            <a:r>
              <a:rPr lang="es-AR" sz="1000" dirty="0"/>
              <a:t> a Canberra </a:t>
            </a:r>
            <a:r>
              <a:rPr lang="es-AR" sz="1000" dirty="0" err="1"/>
              <a:t>HPGe</a:t>
            </a:r>
            <a:r>
              <a:rPr lang="es-AR" sz="1000" dirty="0"/>
              <a:t> detector.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5481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1" y="1535723"/>
            <a:ext cx="6083299" cy="4641240"/>
          </a:xfrm>
        </p:spPr>
        <p:txBody>
          <a:bodyPr>
            <a:noAutofit/>
          </a:bodyPr>
          <a:lstStyle/>
          <a:p>
            <a:pPr lvl="2"/>
            <a:r>
              <a:rPr lang="en-US" dirty="0"/>
              <a:t>Further purification of Zn material</a:t>
            </a:r>
          </a:p>
          <a:p>
            <a:pPr lvl="2"/>
            <a:r>
              <a:rPr lang="en-US" dirty="0"/>
              <a:t>Precipitation of Zn(OH)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Addition of 6M NaOH until pH 9</a:t>
            </a:r>
          </a:p>
          <a:p>
            <a:pPr lvl="3"/>
            <a:r>
              <a:rPr lang="en-US" dirty="0"/>
              <a:t>Centrifugation, separation of the supernatant and further washing</a:t>
            </a:r>
          </a:p>
          <a:p>
            <a:pPr lvl="3"/>
            <a:r>
              <a:rPr lang="en-US" dirty="0"/>
              <a:t>Drying of the precipitate</a:t>
            </a:r>
          </a:p>
          <a:p>
            <a:pPr lvl="3"/>
            <a:r>
              <a:rPr lang="en-US" dirty="0"/>
              <a:t>Annealing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Recovery efficiency 95%</a:t>
            </a:r>
          </a:p>
          <a:p>
            <a:pPr lvl="2"/>
            <a:r>
              <a:rPr lang="en-US" dirty="0"/>
              <a:t>NaCl content estimated below 0.5% in weight</a:t>
            </a:r>
          </a:p>
          <a:p>
            <a:pPr lvl="2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Target recycling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48ABA-86FA-4E37-AAA5-EE734535D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7048" r="7179" b="22393"/>
          <a:stretch/>
        </p:blipFill>
        <p:spPr>
          <a:xfrm>
            <a:off x="6609574" y="902083"/>
            <a:ext cx="1879393" cy="214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08932-02BD-481F-97A6-566352354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5393" y="2361449"/>
            <a:ext cx="2505858" cy="1879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B5883C-7562-45E1-B68E-9AF702B788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9550" r="24004" b="2630"/>
          <a:stretch/>
        </p:blipFill>
        <p:spPr>
          <a:xfrm rot="5400000">
            <a:off x="6535714" y="3964544"/>
            <a:ext cx="1955405" cy="18793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1D568A-DF36-432A-B333-52306E4F0B05}"/>
              </a:ext>
            </a:extLst>
          </p:cNvPr>
          <p:cNvSpPr txBox="1"/>
          <p:nvPr/>
        </p:nvSpPr>
        <p:spPr>
          <a:xfrm>
            <a:off x="6591427" y="3041344"/>
            <a:ext cx="189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Precipitated and centrifugated [</a:t>
            </a:r>
            <a:r>
              <a:rPr lang="en-US" sz="1000" baseline="30000" dirty="0"/>
              <a:t>70</a:t>
            </a:r>
            <a:r>
              <a:rPr lang="en-US" sz="1000" dirty="0"/>
              <a:t>Zn]Zn(OH)</a:t>
            </a:r>
            <a:r>
              <a:rPr lang="en-US" sz="1000" baseline="-25000" dirty="0"/>
              <a:t>2</a:t>
            </a:r>
            <a:r>
              <a:rPr lang="en-US" sz="1000" dirty="0"/>
              <a:t>.</a:t>
            </a:r>
            <a:endParaRPr lang="de-DE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851F4-F91D-4AC7-B26F-0C7E140C2965}"/>
              </a:ext>
            </a:extLst>
          </p:cNvPr>
          <p:cNvSpPr txBox="1"/>
          <p:nvPr/>
        </p:nvSpPr>
        <p:spPr>
          <a:xfrm>
            <a:off x="9325665" y="4569576"/>
            <a:ext cx="1897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Drying of the [</a:t>
            </a:r>
            <a:r>
              <a:rPr lang="en-US" sz="1000" baseline="30000" dirty="0"/>
              <a:t>70</a:t>
            </a:r>
            <a:r>
              <a:rPr lang="en-US" sz="1000" dirty="0"/>
              <a:t>Zn]Zn(OH)</a:t>
            </a:r>
            <a:r>
              <a:rPr lang="en-US" sz="1000" baseline="-25000" dirty="0"/>
              <a:t>2</a:t>
            </a:r>
            <a:r>
              <a:rPr lang="en-US" sz="1000" dirty="0"/>
              <a:t>.</a:t>
            </a:r>
            <a:endParaRPr lang="de-DE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E7326-B4FB-4EBE-8AA7-5FD0C96FC005}"/>
              </a:ext>
            </a:extLst>
          </p:cNvPr>
          <p:cNvSpPr txBox="1"/>
          <p:nvPr/>
        </p:nvSpPr>
        <p:spPr>
          <a:xfrm>
            <a:off x="6555563" y="5905321"/>
            <a:ext cx="189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baseline="30000" dirty="0"/>
              <a:t>70</a:t>
            </a:r>
            <a:r>
              <a:rPr lang="en-US" sz="1000" dirty="0"/>
              <a:t>Zn]ZnO recovered after annealing.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8772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Yields – First Irradiation Set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4E0C68-9070-42FE-9071-D54F624E5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51407"/>
              </p:ext>
            </p:extLst>
          </p:nvPr>
        </p:nvGraphicFramePr>
        <p:xfrm>
          <a:off x="2130510" y="1614523"/>
          <a:ext cx="790151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689">
                  <a:extLst>
                    <a:ext uri="{9D8B030D-6E8A-4147-A177-3AD203B41FA5}">
                      <a16:colId xmlns:a16="http://schemas.microsoft.com/office/drawing/2014/main" val="104162488"/>
                    </a:ext>
                  </a:extLst>
                </a:gridCol>
                <a:gridCol w="987689">
                  <a:extLst>
                    <a:ext uri="{9D8B030D-6E8A-4147-A177-3AD203B41FA5}">
                      <a16:colId xmlns:a16="http://schemas.microsoft.com/office/drawing/2014/main" val="2164789607"/>
                    </a:ext>
                  </a:extLst>
                </a:gridCol>
                <a:gridCol w="987689">
                  <a:extLst>
                    <a:ext uri="{9D8B030D-6E8A-4147-A177-3AD203B41FA5}">
                      <a16:colId xmlns:a16="http://schemas.microsoft.com/office/drawing/2014/main" val="511911099"/>
                    </a:ext>
                  </a:extLst>
                </a:gridCol>
                <a:gridCol w="987689">
                  <a:extLst>
                    <a:ext uri="{9D8B030D-6E8A-4147-A177-3AD203B41FA5}">
                      <a16:colId xmlns:a16="http://schemas.microsoft.com/office/drawing/2014/main" val="2719984716"/>
                    </a:ext>
                  </a:extLst>
                </a:gridCol>
                <a:gridCol w="1017987">
                  <a:extLst>
                    <a:ext uri="{9D8B030D-6E8A-4147-A177-3AD203B41FA5}">
                      <a16:colId xmlns:a16="http://schemas.microsoft.com/office/drawing/2014/main" val="1479682851"/>
                    </a:ext>
                  </a:extLst>
                </a:gridCol>
                <a:gridCol w="957390">
                  <a:extLst>
                    <a:ext uri="{9D8B030D-6E8A-4147-A177-3AD203B41FA5}">
                      <a16:colId xmlns:a16="http://schemas.microsoft.com/office/drawing/2014/main" val="1195737327"/>
                    </a:ext>
                  </a:extLst>
                </a:gridCol>
                <a:gridCol w="987689">
                  <a:extLst>
                    <a:ext uri="{9D8B030D-6E8A-4147-A177-3AD203B41FA5}">
                      <a16:colId xmlns:a16="http://schemas.microsoft.com/office/drawing/2014/main" val="1286183803"/>
                    </a:ext>
                  </a:extLst>
                </a:gridCol>
                <a:gridCol w="987689">
                  <a:extLst>
                    <a:ext uri="{9D8B030D-6E8A-4147-A177-3AD203B41FA5}">
                      <a16:colId xmlns:a16="http://schemas.microsoft.com/office/drawing/2014/main" val="2953639974"/>
                    </a:ext>
                  </a:extLst>
                </a:gridCol>
              </a:tblGrid>
              <a:tr h="441372">
                <a:tc>
                  <a:txBody>
                    <a:bodyPr/>
                    <a:lstStyle/>
                    <a:p>
                      <a:r>
                        <a:rPr lang="es-AR" sz="1200" dirty="0"/>
                        <a:t>Target ID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Target </a:t>
                      </a:r>
                      <a:r>
                        <a:rPr lang="es-AR" sz="1200" dirty="0" err="1"/>
                        <a:t>Mass</a:t>
                      </a:r>
                      <a:r>
                        <a:rPr lang="es-AR" sz="1200" dirty="0"/>
                        <a:t> [mg]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Energy [</a:t>
                      </a:r>
                      <a:r>
                        <a:rPr lang="de-DE" sz="1200" dirty="0" err="1"/>
                        <a:t>MeV</a:t>
                      </a:r>
                      <a:r>
                        <a:rPr lang="de-DE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/>
                        <a:t>Current</a:t>
                      </a:r>
                      <a:r>
                        <a:rPr lang="es-AR" sz="1200" dirty="0"/>
                        <a:t> [</a:t>
                      </a:r>
                      <a:r>
                        <a:rPr lang="de-DE" sz="1200" dirty="0"/>
                        <a:t>µ</a:t>
                      </a:r>
                      <a:r>
                        <a:rPr lang="es-AR" sz="1200" dirty="0"/>
                        <a:t>A]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Irr. Time [h]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A </a:t>
                      </a:r>
                      <a:r>
                        <a:rPr lang="en-US" sz="1200" baseline="30000" dirty="0"/>
                        <a:t>67</a:t>
                      </a:r>
                      <a:r>
                        <a:rPr lang="en-US" sz="1200" dirty="0"/>
                        <a:t>Cu [</a:t>
                      </a:r>
                      <a:r>
                        <a:rPr lang="en-US" sz="1200" dirty="0" err="1"/>
                        <a:t>MBq</a:t>
                      </a:r>
                      <a:r>
                        <a:rPr lang="en-US" sz="1200" dirty="0"/>
                        <a:t>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A </a:t>
                      </a:r>
                      <a:r>
                        <a:rPr lang="en-US" sz="1200" baseline="30000" dirty="0"/>
                        <a:t>67</a:t>
                      </a:r>
                      <a:r>
                        <a:rPr lang="es-AR" sz="1200" dirty="0"/>
                        <a:t>Ga [</a:t>
                      </a:r>
                      <a:r>
                        <a:rPr lang="es-AR" sz="1200" dirty="0" err="1"/>
                        <a:t>MBq</a:t>
                      </a:r>
                      <a:r>
                        <a:rPr lang="es-AR" sz="1200" dirty="0"/>
                        <a:t>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/>
                        <a:t>Yield</a:t>
                      </a:r>
                      <a:r>
                        <a:rPr lang="es-AR" sz="1200" dirty="0"/>
                        <a:t> </a:t>
                      </a:r>
                      <a:r>
                        <a:rPr lang="es-AR" sz="1200" baseline="30000" dirty="0"/>
                        <a:t>67</a:t>
                      </a:r>
                      <a:r>
                        <a:rPr lang="es-AR" sz="1200" baseline="0" dirty="0"/>
                        <a:t>Cu [</a:t>
                      </a:r>
                      <a:r>
                        <a:rPr lang="es-AR" sz="1200" baseline="0" dirty="0" err="1"/>
                        <a:t>MBq</a:t>
                      </a:r>
                      <a:r>
                        <a:rPr lang="es-AR" sz="1200" baseline="0" dirty="0"/>
                        <a:t>/</a:t>
                      </a:r>
                      <a:r>
                        <a:rPr lang="de-DE" sz="1200" baseline="0" dirty="0"/>
                        <a:t>µ</a:t>
                      </a:r>
                      <a:r>
                        <a:rPr lang="es-AR" sz="1200" baseline="0" dirty="0"/>
                        <a:t>A h]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25950"/>
                  </a:ext>
                </a:extLst>
              </a:tr>
              <a:tr h="304392">
                <a:tc gridSpan="8"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Metal </a:t>
                      </a:r>
                      <a:r>
                        <a:rPr lang="es-AR" sz="1400" b="1" baseline="30000" dirty="0"/>
                        <a:t>70</a:t>
                      </a:r>
                      <a:r>
                        <a:rPr lang="es-AR" sz="1400" b="1" dirty="0"/>
                        <a:t>Zn Target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257082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E00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30.3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65.4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0.151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17760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E02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286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325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1.43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00423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E04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129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60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3.33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170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0.841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789697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>
                          <a:solidFill>
                            <a:schemeClr val="tx1"/>
                          </a:solidFill>
                        </a:rPr>
                        <a:t>E06</a:t>
                      </a:r>
                      <a:r>
                        <a:rPr lang="es-AR" sz="1400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~</a:t>
                      </a:r>
                      <a:r>
                        <a:rPr lang="es-AR" sz="1400" b="1" dirty="0"/>
                        <a:t>73.3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-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011363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E05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111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99.1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0.700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31192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158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0.872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08501"/>
                  </a:ext>
                </a:extLst>
              </a:tr>
              <a:tr h="304392">
                <a:tc gridSpan="8"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[</a:t>
                      </a:r>
                      <a:r>
                        <a:rPr lang="es-AR" sz="1400" b="1" baseline="30000" dirty="0"/>
                        <a:t>70</a:t>
                      </a:r>
                      <a:r>
                        <a:rPr lang="es-AR" sz="1400" b="1" dirty="0"/>
                        <a:t>Zn]ZnO Target – 9 mm </a:t>
                      </a:r>
                      <a:r>
                        <a:rPr lang="es-AR" sz="1400" b="1" dirty="0" err="1"/>
                        <a:t>circle</a:t>
                      </a:r>
                      <a:r>
                        <a:rPr lang="es-AR" sz="1400" b="1" dirty="0"/>
                        <a:t> </a:t>
                      </a:r>
                      <a:r>
                        <a:rPr lang="es-AR" sz="1400" b="1" dirty="0" err="1"/>
                        <a:t>area</a:t>
                      </a:r>
                      <a:endParaRPr lang="es-AR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661525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T01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0.087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326879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>
                          <a:solidFill>
                            <a:schemeClr val="tx1"/>
                          </a:solidFill>
                        </a:rPr>
                        <a:t>T02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90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30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3.87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0.086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9218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>
                          <a:solidFill>
                            <a:schemeClr val="tx1"/>
                          </a:solidFill>
                        </a:rPr>
                        <a:t>T03</a:t>
                      </a:r>
                      <a:r>
                        <a:rPr lang="es-AR" sz="1400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70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6.40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0.365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20628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T04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30-60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41.1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0.305</a:t>
                      </a:r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7421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383358C-EBE5-48B3-BD2C-E75F7169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80" y="6065828"/>
            <a:ext cx="11417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Target partially melted.</a:t>
            </a:r>
            <a:endParaRPr lang="en-US" altLang="de-DE" sz="1000" dirty="0"/>
          </a:p>
        </p:txBody>
      </p:sp>
    </p:spTree>
    <p:extLst>
      <p:ext uri="{BB962C8B-B14F-4D97-AF65-F5344CB8AC3E}">
        <p14:creationId xmlns:p14="http://schemas.microsoft.com/office/powerpoint/2010/main" val="232639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1" y="1603188"/>
            <a:ext cx="8805984" cy="1131219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Optimized beam profile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ESA quantified by titration with 1,4,8,11-tetraazacyclotetradecane-N,N’,N’’,N’’’-tetraacetic acid (TETA)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>
          <a:xfrm>
            <a:off x="698501" y="931362"/>
            <a:ext cx="8463084" cy="332742"/>
          </a:xfrm>
        </p:spPr>
        <p:txBody>
          <a:bodyPr>
            <a:noAutofit/>
          </a:bodyPr>
          <a:lstStyle/>
          <a:p>
            <a:r>
              <a:rPr lang="en-US" dirty="0"/>
              <a:t>Yields and Effective Specific Activities (ESA) – Second Irradiation Set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4E0C68-9070-42FE-9071-D54F624E5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25554"/>
              </p:ext>
            </p:extLst>
          </p:nvPr>
        </p:nvGraphicFramePr>
        <p:xfrm>
          <a:off x="1914192" y="2584354"/>
          <a:ext cx="809145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32">
                  <a:extLst>
                    <a:ext uri="{9D8B030D-6E8A-4147-A177-3AD203B41FA5}">
                      <a16:colId xmlns:a16="http://schemas.microsoft.com/office/drawing/2014/main" val="104162488"/>
                    </a:ext>
                  </a:extLst>
                </a:gridCol>
                <a:gridCol w="1011432">
                  <a:extLst>
                    <a:ext uri="{9D8B030D-6E8A-4147-A177-3AD203B41FA5}">
                      <a16:colId xmlns:a16="http://schemas.microsoft.com/office/drawing/2014/main" val="2164789607"/>
                    </a:ext>
                  </a:extLst>
                </a:gridCol>
                <a:gridCol w="1011432">
                  <a:extLst>
                    <a:ext uri="{9D8B030D-6E8A-4147-A177-3AD203B41FA5}">
                      <a16:colId xmlns:a16="http://schemas.microsoft.com/office/drawing/2014/main" val="2571024028"/>
                    </a:ext>
                  </a:extLst>
                </a:gridCol>
                <a:gridCol w="1011432">
                  <a:extLst>
                    <a:ext uri="{9D8B030D-6E8A-4147-A177-3AD203B41FA5}">
                      <a16:colId xmlns:a16="http://schemas.microsoft.com/office/drawing/2014/main" val="2719984716"/>
                    </a:ext>
                  </a:extLst>
                </a:gridCol>
                <a:gridCol w="1042459">
                  <a:extLst>
                    <a:ext uri="{9D8B030D-6E8A-4147-A177-3AD203B41FA5}">
                      <a16:colId xmlns:a16="http://schemas.microsoft.com/office/drawing/2014/main" val="1479682851"/>
                    </a:ext>
                  </a:extLst>
                </a:gridCol>
                <a:gridCol w="980403">
                  <a:extLst>
                    <a:ext uri="{9D8B030D-6E8A-4147-A177-3AD203B41FA5}">
                      <a16:colId xmlns:a16="http://schemas.microsoft.com/office/drawing/2014/main" val="1195737327"/>
                    </a:ext>
                  </a:extLst>
                </a:gridCol>
                <a:gridCol w="1011432">
                  <a:extLst>
                    <a:ext uri="{9D8B030D-6E8A-4147-A177-3AD203B41FA5}">
                      <a16:colId xmlns:a16="http://schemas.microsoft.com/office/drawing/2014/main" val="2953639974"/>
                    </a:ext>
                  </a:extLst>
                </a:gridCol>
                <a:gridCol w="1011432">
                  <a:extLst>
                    <a:ext uri="{9D8B030D-6E8A-4147-A177-3AD203B41FA5}">
                      <a16:colId xmlns:a16="http://schemas.microsoft.com/office/drawing/2014/main" val="4258016703"/>
                    </a:ext>
                  </a:extLst>
                </a:gridCol>
              </a:tblGrid>
              <a:tr h="441372">
                <a:tc>
                  <a:txBody>
                    <a:bodyPr/>
                    <a:lstStyle/>
                    <a:p>
                      <a:r>
                        <a:rPr lang="es-AR" sz="1200" dirty="0"/>
                        <a:t>Target </a:t>
                      </a:r>
                      <a:r>
                        <a:rPr lang="es-AR" sz="1200" dirty="0" err="1"/>
                        <a:t>Number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Target </a:t>
                      </a:r>
                      <a:r>
                        <a:rPr lang="es-AR" sz="1200" dirty="0" err="1"/>
                        <a:t>Mass</a:t>
                      </a:r>
                      <a:r>
                        <a:rPr lang="es-AR" sz="1200" dirty="0"/>
                        <a:t> [mg]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Energy [</a:t>
                      </a:r>
                      <a:r>
                        <a:rPr lang="de-DE" sz="1200" dirty="0" err="1"/>
                        <a:t>MeV</a:t>
                      </a:r>
                      <a:r>
                        <a:rPr lang="de-DE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/>
                        <a:t>Current</a:t>
                      </a:r>
                      <a:r>
                        <a:rPr lang="es-AR" sz="1200" dirty="0"/>
                        <a:t> [</a:t>
                      </a:r>
                      <a:r>
                        <a:rPr lang="de-DE" sz="1200" dirty="0"/>
                        <a:t>µ</a:t>
                      </a:r>
                      <a:r>
                        <a:rPr lang="es-AR" sz="1200" dirty="0"/>
                        <a:t>A]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Irr. Time [h]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/>
                        <a:t>Activity</a:t>
                      </a:r>
                      <a:r>
                        <a:rPr lang="en-US" sz="1200" dirty="0"/>
                        <a:t> [</a:t>
                      </a:r>
                      <a:r>
                        <a:rPr lang="en-US" sz="1200" dirty="0" err="1"/>
                        <a:t>MBq</a:t>
                      </a:r>
                      <a:r>
                        <a:rPr lang="en-US" sz="1200" dirty="0"/>
                        <a:t>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err="1"/>
                        <a:t>Yield</a:t>
                      </a:r>
                      <a:r>
                        <a:rPr lang="es-AR" sz="1200" dirty="0"/>
                        <a:t> </a:t>
                      </a:r>
                      <a:r>
                        <a:rPr lang="es-AR" sz="1200" baseline="0" dirty="0"/>
                        <a:t>[</a:t>
                      </a:r>
                      <a:r>
                        <a:rPr lang="es-AR" sz="1200" baseline="0" dirty="0" err="1"/>
                        <a:t>MBq</a:t>
                      </a:r>
                      <a:r>
                        <a:rPr lang="es-AR" sz="1200" baseline="0" dirty="0"/>
                        <a:t>/</a:t>
                      </a:r>
                      <a:r>
                        <a:rPr lang="de-DE" sz="1200" baseline="0" dirty="0"/>
                        <a:t>µ</a:t>
                      </a:r>
                      <a:r>
                        <a:rPr lang="es-AR" sz="1200" baseline="0" dirty="0"/>
                        <a:t>A h]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Specific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Activity</a:t>
                      </a:r>
                      <a:r>
                        <a:rPr lang="de-DE" sz="1200" dirty="0"/>
                        <a:t> [</a:t>
                      </a:r>
                      <a:r>
                        <a:rPr lang="de-DE" sz="1200" dirty="0" err="1"/>
                        <a:t>GBq</a:t>
                      </a:r>
                      <a:r>
                        <a:rPr lang="de-DE" sz="1200" dirty="0"/>
                        <a:t>/µ</a:t>
                      </a:r>
                      <a:r>
                        <a:rPr lang="de-DE" sz="1200" dirty="0" err="1"/>
                        <a:t>mol</a:t>
                      </a:r>
                      <a:r>
                        <a:rPr lang="es-AR" sz="1200" dirty="0"/>
                        <a:t>]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25950"/>
                  </a:ext>
                </a:extLst>
              </a:tr>
              <a:tr h="30439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/>
                        <a:t>Metal </a:t>
                      </a:r>
                      <a:r>
                        <a:rPr lang="es-AR" sz="1400" b="1" baseline="30000" dirty="0"/>
                        <a:t>70</a:t>
                      </a:r>
                      <a:r>
                        <a:rPr lang="es-AR" sz="1400" b="1" dirty="0"/>
                        <a:t>Zn Target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28224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1.06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17760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>
                          <a:solidFill>
                            <a:schemeClr val="tx1"/>
                          </a:solidFill>
                        </a:rPr>
                        <a:t>E09</a:t>
                      </a:r>
                      <a:r>
                        <a:rPr lang="es-AR" sz="1400" baseline="30000" dirty="0">
                          <a:solidFill>
                            <a:schemeClr val="tx1"/>
                          </a:solidFill>
                        </a:rPr>
                        <a:t>b,c</a:t>
                      </a:r>
                      <a:endParaRPr lang="de-DE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156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60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00423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E10</a:t>
                      </a:r>
                      <a:r>
                        <a:rPr lang="de-DE" sz="1400" baseline="30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789697"/>
                  </a:ext>
                </a:extLst>
              </a:tr>
              <a:tr h="30439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/>
                        <a:t>[</a:t>
                      </a:r>
                      <a:r>
                        <a:rPr lang="es-AR" sz="1400" b="1" baseline="30000" dirty="0"/>
                        <a:t>70</a:t>
                      </a:r>
                      <a:r>
                        <a:rPr lang="es-AR" sz="1400" b="1" dirty="0"/>
                        <a:t>Zn]ZnO Target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38129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r>
                        <a:rPr lang="es-AR" sz="1400" dirty="0"/>
                        <a:t>T05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40-60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/>
                        <a:t>0.70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21.8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085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4C7756-5575-4670-A198-5C942BB5C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42" y="5926638"/>
            <a:ext cx="11417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Due to communication problems the beam profile was not as broad as in the other irradiations.</a:t>
            </a:r>
          </a:p>
          <a:p>
            <a:r>
              <a:rPr lang="es-AR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Target partially melted.</a:t>
            </a:r>
            <a:endParaRPr lang="en-US" altLang="de-DE" sz="1000" dirty="0"/>
          </a:p>
        </p:txBody>
      </p:sp>
    </p:spTree>
    <p:extLst>
      <p:ext uri="{BB962C8B-B14F-4D97-AF65-F5344CB8AC3E}">
        <p14:creationId xmlns:p14="http://schemas.microsoft.com/office/powerpoint/2010/main" val="205632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Outlook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fontAlgn="auto" latinLnBrk="0" hangingPunct="1"/>
            <a:endParaRPr lang="de-DE" dirty="0">
              <a:effectLst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F6A8D-6962-439D-A2D2-B1F55F3EE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</p:spTree>
    <p:extLst>
      <p:ext uri="{BB962C8B-B14F-4D97-AF65-F5344CB8AC3E}">
        <p14:creationId xmlns:p14="http://schemas.microsoft.com/office/powerpoint/2010/main" val="265197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022F234-011D-4A31-B07D-40977F6B62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28CAB7D-5C9B-4D5B-B171-E3BB92699D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Conclusions &amp; Future 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dirty="0"/>
              <a:t>Couple hundred MBq of </a:t>
            </a:r>
            <a:r>
              <a:rPr lang="en-US" baseline="30000" dirty="0"/>
              <a:t>67</a:t>
            </a:r>
            <a:r>
              <a:rPr lang="en-US" dirty="0"/>
              <a:t>Cu were produced from </a:t>
            </a:r>
            <a:r>
              <a:rPr lang="en-US" baseline="30000" dirty="0"/>
              <a:t>70</a:t>
            </a:r>
            <a:r>
              <a:rPr lang="en-US" dirty="0"/>
              <a:t>Zn electrodeposited targets and </a:t>
            </a:r>
            <a:r>
              <a:rPr lang="en-US" dirty="0" err="1"/>
              <a:t>ZnO</a:t>
            </a:r>
            <a:r>
              <a:rPr lang="en-US" dirty="0"/>
              <a:t> targets, expecting to reach the </a:t>
            </a:r>
            <a:r>
              <a:rPr lang="en-US" dirty="0" err="1"/>
              <a:t>GBq</a:t>
            </a:r>
            <a:r>
              <a:rPr lang="en-US" dirty="0"/>
              <a:t> range with longer irradiation times. Two targets proposals should be considered:</a:t>
            </a:r>
          </a:p>
          <a:p>
            <a:pPr lvl="2"/>
            <a:endParaRPr lang="en-US" sz="600" dirty="0"/>
          </a:p>
          <a:p>
            <a:pPr lvl="3"/>
            <a:r>
              <a:rPr lang="en-US" b="1" dirty="0"/>
              <a:t>Electrodeposited </a:t>
            </a:r>
            <a:r>
              <a:rPr lang="en-US" b="1" baseline="30000" dirty="0"/>
              <a:t>70</a:t>
            </a:r>
            <a:r>
              <a:rPr lang="en-US" b="1" dirty="0"/>
              <a:t>Zn target:</a:t>
            </a:r>
            <a:r>
              <a:rPr lang="en-US" dirty="0"/>
              <a:t>1.0 MBq/µA h </a:t>
            </a:r>
            <a:r>
              <a:rPr lang="es-AR" dirty="0"/>
              <a:t>and </a:t>
            </a:r>
            <a:r>
              <a:rPr lang="en-US" dirty="0"/>
              <a:t>6.5 </a:t>
            </a:r>
            <a:r>
              <a:rPr lang="en-US" dirty="0" err="1"/>
              <a:t>GBq</a:t>
            </a:r>
            <a:r>
              <a:rPr lang="en-US" dirty="0"/>
              <a:t>/</a:t>
            </a:r>
            <a:r>
              <a:rPr lang="de-DE" dirty="0"/>
              <a:t>µ</a:t>
            </a:r>
            <a:r>
              <a:rPr lang="de-DE" dirty="0" err="1"/>
              <a:t>mol</a:t>
            </a:r>
            <a:endParaRPr lang="en-US" dirty="0"/>
          </a:p>
          <a:p>
            <a:pPr lvl="3"/>
            <a:r>
              <a:rPr lang="en-US" b="1" dirty="0"/>
              <a:t>[</a:t>
            </a:r>
            <a:r>
              <a:rPr lang="en-US" b="1" baseline="30000" dirty="0"/>
              <a:t>70</a:t>
            </a:r>
            <a:r>
              <a:rPr lang="en-US" b="1" dirty="0"/>
              <a:t>Zn]ZnO target: </a:t>
            </a:r>
            <a:r>
              <a:rPr lang="en-US" dirty="0"/>
              <a:t>0.70 </a:t>
            </a:r>
            <a:r>
              <a:rPr lang="en-US" dirty="0" err="1"/>
              <a:t>MBq</a:t>
            </a:r>
            <a:r>
              <a:rPr lang="en-US" dirty="0"/>
              <a:t>/µA h and 21.8 </a:t>
            </a:r>
            <a:r>
              <a:rPr lang="en-US" dirty="0" err="1"/>
              <a:t>GBq</a:t>
            </a:r>
            <a:r>
              <a:rPr lang="en-US" dirty="0"/>
              <a:t>/</a:t>
            </a:r>
            <a:r>
              <a:rPr lang="de-DE" dirty="0"/>
              <a:t>µ</a:t>
            </a:r>
            <a:r>
              <a:rPr lang="de-DE" dirty="0" err="1"/>
              <a:t>mol</a:t>
            </a:r>
            <a:endParaRPr lang="de-DE" dirty="0"/>
          </a:p>
          <a:p>
            <a:pPr lvl="3"/>
            <a:endParaRPr lang="de-DE" dirty="0"/>
          </a:p>
          <a:p>
            <a:pPr lvl="2"/>
            <a:r>
              <a:rPr lang="en-US" dirty="0"/>
              <a:t>[</a:t>
            </a:r>
            <a:r>
              <a:rPr lang="en-US" baseline="30000" dirty="0"/>
              <a:t>67</a:t>
            </a:r>
            <a:r>
              <a:rPr lang="en-US" dirty="0"/>
              <a:t>Cu</a:t>
            </a:r>
            <a:r>
              <a:rPr lang="es-AR" dirty="0"/>
              <a:t>]CuCl</a:t>
            </a:r>
            <a:r>
              <a:rPr lang="es-AR" baseline="-25000" dirty="0"/>
              <a:t>2</a:t>
            </a:r>
            <a:r>
              <a:rPr lang="es-AR" dirty="0"/>
              <a:t> </a:t>
            </a:r>
            <a:r>
              <a:rPr lang="es-AR" dirty="0" err="1"/>
              <a:t>product</a:t>
            </a:r>
            <a:r>
              <a:rPr lang="es-AR" dirty="0"/>
              <a:t> </a:t>
            </a:r>
            <a:r>
              <a:rPr lang="es-AR" dirty="0" err="1"/>
              <a:t>solution</a:t>
            </a:r>
            <a:r>
              <a:rPr lang="es-AR" dirty="0"/>
              <a:t> free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other</a:t>
            </a:r>
            <a:r>
              <a:rPr lang="es-AR" dirty="0"/>
              <a:t> </a:t>
            </a:r>
            <a:r>
              <a:rPr lang="es-AR" dirty="0" err="1"/>
              <a:t>radionuclides</a:t>
            </a:r>
            <a:endParaRPr lang="es-AR" dirty="0"/>
          </a:p>
          <a:p>
            <a:pPr lvl="2"/>
            <a:endParaRPr lang="en-US" dirty="0"/>
          </a:p>
          <a:p>
            <a:pPr lvl="2"/>
            <a:r>
              <a:rPr lang="en-US" dirty="0"/>
              <a:t>Recycling yield about 95%: reduction of the production costs</a:t>
            </a:r>
            <a:endParaRPr lang="es-MX" dirty="0"/>
          </a:p>
          <a:p>
            <a:pPr lvl="2"/>
            <a:endParaRPr lang="es-MX" dirty="0"/>
          </a:p>
          <a:p>
            <a:pPr lvl="2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2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47782" y="2503650"/>
            <a:ext cx="10583828" cy="503952"/>
          </a:xfrm>
        </p:spPr>
        <p:txBody>
          <a:bodyPr/>
          <a:lstStyle/>
          <a:p>
            <a:r>
              <a:rPr lang="en-US" noProof="0" dirty="0"/>
              <a:t>Thank you for your attention!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F6A8D-6962-439D-A2D2-B1F55F3EE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E05CF2-D89E-4DDA-8A30-E9A1DD370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1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Motivation and </a:t>
            </a:r>
            <a:r>
              <a:rPr lang="en-US" dirty="0"/>
              <a:t>Introduction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fontAlgn="auto" latinLnBrk="0" hangingPunct="1"/>
            <a:endParaRPr lang="de-DE" dirty="0">
              <a:effectLst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F6A8D-6962-439D-A2D2-B1F55F3EE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</p:spTree>
    <p:extLst>
      <p:ext uri="{BB962C8B-B14F-4D97-AF65-F5344CB8AC3E}">
        <p14:creationId xmlns:p14="http://schemas.microsoft.com/office/powerpoint/2010/main" val="57226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0" y="1535723"/>
            <a:ext cx="7493000" cy="4267804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Radiological properties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/>
              <a:t>:</a:t>
            </a:r>
          </a:p>
          <a:p>
            <a:pPr marL="514350" lvl="2" indent="-285750"/>
            <a:r>
              <a:rPr lang="en-US" dirty="0"/>
              <a:t>β</a:t>
            </a:r>
            <a:r>
              <a:rPr lang="en-US" baseline="30000" dirty="0"/>
              <a:t>-</a:t>
            </a:r>
            <a:r>
              <a:rPr lang="en-US" dirty="0"/>
              <a:t>-emitter: mean energy 141 keV</a:t>
            </a:r>
          </a:p>
          <a:p>
            <a:pPr marL="514350" lvl="2" indent="-285750"/>
            <a:r>
              <a:rPr lang="en-US" dirty="0"/>
              <a:t>γ-emitter: 184.6 keV (48.7%), 93.31 keV (16.1%), i.a.</a:t>
            </a:r>
          </a:p>
          <a:p>
            <a:pPr marL="514350" lvl="2" indent="-285750"/>
            <a:r>
              <a:rPr lang="es-AR" dirty="0"/>
              <a:t>H</a:t>
            </a:r>
            <a:r>
              <a:rPr lang="en-US" dirty="0" err="1"/>
              <a:t>alf</a:t>
            </a:r>
            <a:r>
              <a:rPr lang="en-US" dirty="0"/>
              <a:t>-Life: 61.83 h</a:t>
            </a:r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Matched Pair of the β</a:t>
            </a:r>
            <a:r>
              <a:rPr lang="en-US" b="0" baseline="30000" dirty="0"/>
              <a:t>+</a:t>
            </a:r>
            <a:r>
              <a:rPr lang="en-US" b="0" dirty="0"/>
              <a:t>-emitter </a:t>
            </a:r>
            <a:r>
              <a:rPr lang="en-US" b="1" baseline="30000" dirty="0"/>
              <a:t>64</a:t>
            </a:r>
            <a:r>
              <a:rPr lang="en-US" b="1" dirty="0"/>
              <a:t>Cu</a:t>
            </a:r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b="0" dirty="0" err="1"/>
              <a:t>Production</a:t>
            </a:r>
            <a:r>
              <a:rPr lang="es-AR" b="0" dirty="0"/>
              <a:t> </a:t>
            </a:r>
            <a:r>
              <a:rPr lang="es-AR" b="0" dirty="0" err="1"/>
              <a:t>routes</a:t>
            </a:r>
            <a:r>
              <a:rPr lang="es-AR" b="0" dirty="0"/>
              <a:t>:</a:t>
            </a:r>
          </a:p>
          <a:p>
            <a:pPr marL="514350" lvl="2" indent="-285750"/>
            <a:r>
              <a:rPr lang="es-AR" b="0" dirty="0" err="1"/>
              <a:t>Cyclotron-based</a:t>
            </a:r>
            <a:endParaRPr lang="es-AR" b="0" dirty="0"/>
          </a:p>
          <a:p>
            <a:pPr marL="514350" lvl="2" indent="-285750"/>
            <a:r>
              <a:rPr lang="es-AR" dirty="0"/>
              <a:t>Nuclear reactor </a:t>
            </a:r>
            <a:r>
              <a:rPr lang="es-AR" dirty="0" err="1"/>
              <a:t>based</a:t>
            </a:r>
            <a:endParaRPr lang="es-AR" dirty="0"/>
          </a:p>
          <a:p>
            <a:pPr marL="514350" lvl="2" indent="-285750"/>
            <a:r>
              <a:rPr lang="es-AR" b="0" dirty="0" err="1"/>
              <a:t>Photo</a:t>
            </a:r>
            <a:r>
              <a:rPr lang="es-AR" b="0" dirty="0"/>
              <a:t> nuclear </a:t>
            </a:r>
            <a:r>
              <a:rPr lang="es-AR" b="0" dirty="0" err="1"/>
              <a:t>reaction</a:t>
            </a:r>
            <a:endParaRPr lang="es-AR" b="0" dirty="0"/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b="0" dirty="0"/>
              <a:t>(P</a:t>
            </a:r>
            <a:r>
              <a:rPr lang="en-US" b="0" dirty="0"/>
              <a:t>re)clinical studies in the </a:t>
            </a:r>
            <a:r>
              <a:rPr lang="en-US" b="0" dirty="0" err="1"/>
              <a:t>GBq</a:t>
            </a:r>
            <a:r>
              <a:rPr lang="en-US" b="0" dirty="0"/>
              <a:t>-range </a:t>
            </a:r>
            <a:r>
              <a:rPr lang="en-US" baseline="30000" dirty="0"/>
              <a:t>67</a:t>
            </a:r>
            <a:r>
              <a:rPr lang="en-US" dirty="0"/>
              <a:t>Cu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/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b="0" dirty="0"/>
              <a:t>C</a:t>
            </a:r>
            <a:r>
              <a:rPr lang="en-US" b="0" dirty="0" err="1"/>
              <a:t>urrently</a:t>
            </a:r>
            <a:r>
              <a:rPr lang="en-US" b="0" dirty="0"/>
              <a:t> commercially </a:t>
            </a:r>
            <a:r>
              <a:rPr lang="en-US" baseline="30000" dirty="0"/>
              <a:t>67</a:t>
            </a:r>
            <a:r>
              <a:rPr lang="en-US" dirty="0"/>
              <a:t>Cu</a:t>
            </a:r>
            <a:r>
              <a:rPr lang="en-US" b="0" dirty="0"/>
              <a:t> available from IOTRON (research grade)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b="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Copper-67 as a Theranostic Radionuclide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24742-57AE-4BD5-9CB0-60AF72CCE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80" y="5851152"/>
            <a:ext cx="114174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IAEA Nuclear Data Services,</a:t>
            </a:r>
            <a:r>
              <a:rPr lang="en-US" altLang="de-DE" sz="1000" dirty="0"/>
              <a:t> </a:t>
            </a:r>
            <a:r>
              <a:rPr lang="en-US" altLang="de-DE" sz="1000" dirty="0">
                <a:hlinkClick r:id="rId3"/>
              </a:rPr>
              <a:t>https://www-nds.iaea.org/</a:t>
            </a: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last accessed on 04.07.2022</a:t>
            </a:r>
            <a:r>
              <a:rPr lang="en-US" altLang="de-DE" sz="1000" dirty="0"/>
              <a:t>.</a:t>
            </a:r>
          </a:p>
          <a:p>
            <a:pPr marL="228600" indent="-228600">
              <a:buAutoNum type="arabicPeriod"/>
            </a:pP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production, separation, and use of 67Cu for radioimmunotherapy: a review. N. A. Smith, D. L. Bowers, and D. A. </a:t>
            </a:r>
            <a:r>
              <a:rPr lang="en-US" alt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Ehst</a:t>
            </a: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Applied Radiation and Isotopes 70.10 (2012): 2377-2383.</a:t>
            </a:r>
          </a:p>
          <a:p>
            <a:pPr marL="228600" indent="-228600">
              <a:buAutoNum type="arabicPeriod"/>
            </a:pP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IOTRON Medial Inc. </a:t>
            </a: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https://www.copper67.com/</a:t>
            </a: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last accessed on 04.07.2022.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6C5B17-28D0-4A40-81B6-7621660B3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6" y="2498887"/>
            <a:ext cx="2823308" cy="211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B29CD-A424-4707-A2BC-0E78B9E0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E25601-227F-47C7-8B9E-630DCEE5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noProof="0" dirty="0"/>
              <a:t>22.08.2022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97E6EA-F046-4234-B55E-ABE01B7E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A3FF8A-6894-484A-A764-02426F86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BE9DBE4-C9A8-416F-9EF8-6CBC2AEC07B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AR" dirty="0"/>
              <a:t>Copper-67 </a:t>
            </a:r>
            <a:r>
              <a:rPr lang="en-US" dirty="0"/>
              <a:t>production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F5B752B-1DD3-4EE4-9653-B985D3DEB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1" y="1716505"/>
            <a:ext cx="5026024" cy="3998495"/>
          </a:xfrm>
        </p:spPr>
        <p:txBody>
          <a:bodyPr/>
          <a:lstStyle/>
          <a:p>
            <a:r>
              <a:rPr lang="en-US" dirty="0"/>
              <a:t>Advantages of the </a:t>
            </a:r>
            <a:r>
              <a:rPr lang="en-US" baseline="30000" dirty="0"/>
              <a:t>70</a:t>
            </a:r>
            <a:r>
              <a:rPr lang="en-US" dirty="0"/>
              <a:t>Zn(p,</a:t>
            </a:r>
            <a:r>
              <a:rPr lang="el-GR" dirty="0"/>
              <a:t>α</a:t>
            </a:r>
            <a:r>
              <a:rPr lang="en-US" dirty="0"/>
              <a:t>)</a:t>
            </a:r>
            <a:r>
              <a:rPr lang="en-US" baseline="30000" dirty="0"/>
              <a:t>67</a:t>
            </a:r>
            <a:r>
              <a:rPr lang="en-US" dirty="0"/>
              <a:t>Cu Reaction:</a:t>
            </a:r>
          </a:p>
          <a:p>
            <a:endParaRPr lang="en-US" sz="1200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Suitable for small Cyclotrons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No co-production of other Copper RN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Small quantities of byproducts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A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dirty="0"/>
              <a:t>S</a:t>
            </a:r>
            <a:r>
              <a:rPr lang="en-US" dirty="0" err="1"/>
              <a:t>ome</a:t>
            </a:r>
            <a:r>
              <a:rPr lang="en-US" dirty="0"/>
              <a:t> technical aspect should be taken into account…</a:t>
            </a:r>
            <a:endParaRPr lang="de-D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B64ED8-7693-4F80-BDD4-F23908638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21762" r="28842" b="32061"/>
          <a:stretch/>
        </p:blipFill>
        <p:spPr>
          <a:xfrm>
            <a:off x="6202780" y="1729015"/>
            <a:ext cx="4610101" cy="1666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467BAB-A334-4EE9-96E6-8CE3DFC34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 t="24382" r="32932" b="30346"/>
          <a:stretch/>
        </p:blipFill>
        <p:spPr>
          <a:xfrm>
            <a:off x="8461207" y="3395890"/>
            <a:ext cx="2019300" cy="1634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06C033-7813-49B1-8482-0E769871B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43866" r="63367" b="25915"/>
          <a:stretch/>
        </p:blipFill>
        <p:spPr>
          <a:xfrm>
            <a:off x="6364705" y="3475624"/>
            <a:ext cx="2019300" cy="10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Workflow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1" y="1743075"/>
            <a:ext cx="5397499" cy="4433888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Two target alternatives: electrodeposited </a:t>
            </a:r>
            <a:r>
              <a:rPr lang="en-US" baseline="30000" dirty="0"/>
              <a:t>70</a:t>
            </a:r>
            <a:r>
              <a:rPr lang="en-US" dirty="0"/>
              <a:t>Zn and [</a:t>
            </a:r>
            <a:r>
              <a:rPr lang="en-US" baseline="30000" dirty="0"/>
              <a:t>70</a:t>
            </a:r>
            <a:r>
              <a:rPr lang="en-US" dirty="0"/>
              <a:t>Zn]ZnO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Irradiation conditions based on tests and simulations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Radiochemical separation based on solid phase extraction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Expensive target material forces the implementation of a recycling strategy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Closed Loop Strategy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BAF43F9F-DE14-45D4-9768-5480E807D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409794"/>
              </p:ext>
            </p:extLst>
          </p:nvPr>
        </p:nvGraphicFramePr>
        <p:xfrm>
          <a:off x="5965824" y="1634067"/>
          <a:ext cx="6356518" cy="362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76E89C3A-D1C1-4269-A84C-F0BB3B4A4C12}"/>
              </a:ext>
            </a:extLst>
          </p:cNvPr>
          <p:cNvSpPr/>
          <p:nvPr/>
        </p:nvSpPr>
        <p:spPr>
          <a:xfrm rot="5400000">
            <a:off x="7154001" y="3992553"/>
            <a:ext cx="552502" cy="150645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500" dirty="0" err="1">
                <a:solidFill>
                  <a:schemeClr val="bg1"/>
                </a:solidFill>
              </a:rPr>
              <a:t>Product</a:t>
            </a:r>
            <a:r>
              <a:rPr lang="es-AR" sz="1500" dirty="0">
                <a:solidFill>
                  <a:schemeClr val="bg1"/>
                </a:solidFill>
              </a:rPr>
              <a:t> QA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D28D34-738D-4C5B-AB45-A0A213FA2624}"/>
              </a:ext>
            </a:extLst>
          </p:cNvPr>
          <p:cNvSpPr/>
          <p:nvPr/>
        </p:nvSpPr>
        <p:spPr>
          <a:xfrm rot="16200000">
            <a:off x="7121917" y="1473937"/>
            <a:ext cx="552502" cy="144228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AR" sz="1500" dirty="0">
                <a:solidFill>
                  <a:schemeClr val="bg1"/>
                </a:solidFill>
              </a:rPr>
              <a:t>Target </a:t>
            </a:r>
            <a:r>
              <a:rPr lang="es-AR" sz="1500" dirty="0" err="1">
                <a:solidFill>
                  <a:schemeClr val="bg1"/>
                </a:solidFill>
              </a:rPr>
              <a:t>Design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Results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fontAlgn="auto" latinLnBrk="0" hangingPunct="1"/>
            <a:endParaRPr lang="de-DE" dirty="0">
              <a:effectLst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F6A8D-6962-439D-A2D2-B1F55F3EE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</p:spTree>
    <p:extLst>
      <p:ext uri="{BB962C8B-B14F-4D97-AF65-F5344CB8AC3E}">
        <p14:creationId xmlns:p14="http://schemas.microsoft.com/office/powerpoint/2010/main" val="296595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1" y="1535723"/>
            <a:ext cx="6083299" cy="4641240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r>
              <a:rPr lang="en-US" dirty="0"/>
              <a:t>Electrodepositing on Gold subtract (disc)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Electrodepositing bath: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Zn</a:t>
            </a:r>
            <a:r>
              <a:rPr lang="en-US" baseline="30000" dirty="0"/>
              <a:t>2+</a:t>
            </a:r>
            <a:r>
              <a:rPr lang="en-US" dirty="0"/>
              <a:t> concentration around 15 g/dm</a:t>
            </a:r>
            <a:r>
              <a:rPr lang="en-US" baseline="30000" dirty="0"/>
              <a:t>3</a:t>
            </a:r>
            <a:endParaRPr lang="en-US" dirty="0"/>
          </a:p>
          <a:p>
            <a:pPr lvl="3">
              <a:lnSpc>
                <a:spcPct val="150000"/>
              </a:lnSpc>
            </a:pP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as electrolyte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Starting pH around 2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Magnetic stirrer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Electrochemical yield: 50-65%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Surface density: around 1.13-1.46 g/cm</a:t>
            </a:r>
            <a:r>
              <a:rPr lang="en-US" baseline="30000" dirty="0"/>
              <a:t>2 </a:t>
            </a:r>
          </a:p>
          <a:p>
            <a:pPr marL="0" lvl="2" indent="0">
              <a:buNone/>
            </a:pPr>
            <a:endParaRPr lang="en-US" baseline="30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Zinc Electrodepositing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BC4B68-9BAD-4C16-B6A9-012DC4955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1213" b="12551"/>
          <a:stretch/>
        </p:blipFill>
        <p:spPr>
          <a:xfrm>
            <a:off x="7648575" y="3897164"/>
            <a:ext cx="3368040" cy="18705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DC7C20-9BE1-493A-BD59-30BB458EA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19706" r="1017" b="12667"/>
          <a:stretch/>
        </p:blipFill>
        <p:spPr>
          <a:xfrm>
            <a:off x="7648575" y="1445079"/>
            <a:ext cx="3368040" cy="1870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1BAECD-FBAB-4825-BF19-BB7A0A3BD4BC}"/>
              </a:ext>
            </a:extLst>
          </p:cNvPr>
          <p:cNvSpPr txBox="1"/>
          <p:nvPr/>
        </p:nvSpPr>
        <p:spPr>
          <a:xfrm>
            <a:off x="7627326" y="3365748"/>
            <a:ext cx="3501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Electrodeposited </a:t>
            </a:r>
            <a:r>
              <a:rPr lang="en-US" sz="1200" baseline="30000" dirty="0"/>
              <a:t>70</a:t>
            </a:r>
            <a:r>
              <a:rPr lang="en-US" sz="1200" dirty="0"/>
              <a:t>Zn target from previous baths</a:t>
            </a:r>
            <a:r>
              <a:rPr lang="es-AR" sz="1200" dirty="0"/>
              <a:t>.</a:t>
            </a:r>
            <a:endParaRPr lang="de-D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DCA2A-1DFD-4A1C-B3D4-781A8366F819}"/>
              </a:ext>
            </a:extLst>
          </p:cNvPr>
          <p:cNvSpPr txBox="1"/>
          <p:nvPr/>
        </p:nvSpPr>
        <p:spPr>
          <a:xfrm>
            <a:off x="7551126" y="5842248"/>
            <a:ext cx="3712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Electrodeposited </a:t>
            </a:r>
            <a:r>
              <a:rPr lang="en-US" sz="1200" baseline="30000" dirty="0"/>
              <a:t>70</a:t>
            </a:r>
            <a:r>
              <a:rPr lang="en-US" sz="1200" dirty="0"/>
              <a:t>Zn target with the new technique</a:t>
            </a:r>
            <a:r>
              <a:rPr lang="es-AR" sz="1200" dirty="0"/>
              <a:t>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4960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0" y="1535723"/>
            <a:ext cx="7731125" cy="4641240"/>
          </a:xfrm>
        </p:spPr>
        <p:txBody>
          <a:bodyPr>
            <a:noAutofit/>
          </a:bodyPr>
          <a:lstStyle/>
          <a:p>
            <a:r>
              <a:rPr lang="en-US" dirty="0"/>
              <a:t>Irradiations carried out at the Cyclotron TR-FLEX with the 30°configuration.</a:t>
            </a:r>
          </a:p>
          <a:p>
            <a:pPr lvl="2"/>
            <a:r>
              <a:rPr lang="es-AR" dirty="0" err="1"/>
              <a:t>Irradiation</a:t>
            </a:r>
            <a:r>
              <a:rPr lang="es-AR" dirty="0"/>
              <a:t> </a:t>
            </a:r>
            <a:r>
              <a:rPr lang="es-AR" dirty="0" err="1"/>
              <a:t>parameters</a:t>
            </a:r>
            <a:r>
              <a:rPr lang="es-AR" dirty="0"/>
              <a:t> </a:t>
            </a:r>
            <a:r>
              <a:rPr lang="es-AR" dirty="0" err="1"/>
              <a:t>based</a:t>
            </a:r>
            <a:r>
              <a:rPr lang="es-AR" dirty="0"/>
              <a:t> </a:t>
            </a:r>
            <a:r>
              <a:rPr lang="es-AR" dirty="0" err="1"/>
              <a:t>on</a:t>
            </a:r>
            <a:r>
              <a:rPr lang="es-AR" dirty="0"/>
              <a:t> </a:t>
            </a:r>
            <a:r>
              <a:rPr lang="es-AR" dirty="0" err="1"/>
              <a:t>simulations</a:t>
            </a:r>
            <a:r>
              <a:rPr lang="es-AR" dirty="0"/>
              <a:t>:</a:t>
            </a:r>
          </a:p>
          <a:p>
            <a:pPr marL="514350" lvl="2" indent="-285750"/>
            <a:r>
              <a:rPr lang="en-US" dirty="0"/>
              <a:t>Activation simulations to estimate proton beam energy</a:t>
            </a:r>
          </a:p>
          <a:p>
            <a:pPr marL="514350" lvl="2" indent="-285750"/>
            <a:r>
              <a:rPr lang="en-US" dirty="0"/>
              <a:t>Irradiation simulations to estimate the maximal beam current</a:t>
            </a:r>
          </a:p>
          <a:p>
            <a:pPr marL="819150" lvl="3" indent="-285750"/>
            <a:r>
              <a:rPr lang="en-US" dirty="0"/>
              <a:t>Based on the COMSOL Software</a:t>
            </a:r>
            <a:r>
              <a:rPr lang="en-US" altLang="de-DE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819150" lvl="3" indent="-285750"/>
            <a:r>
              <a:rPr lang="en-US" dirty="0"/>
              <a:t>Parametric study of materials and currents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/>
          <a:p>
            <a:r>
              <a:rPr lang="en-US" dirty="0"/>
              <a:t>Target Irradiation 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E18E8-495E-4E9D-8EC6-4AFBB65A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5" y="4394479"/>
            <a:ext cx="4857143" cy="1123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6C46D7-B6F5-47B8-8F73-7D63841FE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86" y="2278560"/>
            <a:ext cx="3641014" cy="27103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9F09B4-C8D2-44E3-A98A-7BFE188B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251" y="4939759"/>
            <a:ext cx="36142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Possibility of production of </a:t>
            </a:r>
            <a:r>
              <a:rPr lang="en-GB" altLang="de-DE" sz="1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67</a:t>
            </a:r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 at a small-sized Cyclotron via the (p,</a:t>
            </a:r>
            <a:r>
              <a:rPr lang="el-GR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)-reaction on enriched </a:t>
            </a:r>
            <a:r>
              <a:rPr lang="en-GB" altLang="de-DE" sz="1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</a:t>
            </a:r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Zn. S. </a:t>
            </a:r>
            <a:r>
              <a:rPr lang="en-GB" alt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Kastleiner</a:t>
            </a:r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H.H. </a:t>
            </a:r>
            <a:r>
              <a:rPr lang="en-GB" alt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Coenen</a:t>
            </a:r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S.M. </a:t>
            </a:r>
            <a:r>
              <a:rPr lang="en-GB" alt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Qaim</a:t>
            </a:r>
            <a:r>
              <a:rPr lang="en-GB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altLang="de-DE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Radiochim</a:t>
            </a:r>
            <a:r>
              <a:rPr lang="de-DE" altLang="de-D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Acta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84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(1999), 107-110</a:t>
            </a:r>
            <a:endParaRPr lang="en-GB" alt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714972-5EF8-4E46-9BF3-A103DD480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5" y="5580134"/>
            <a:ext cx="42827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de-DE" sz="1000" dirty="0"/>
              <a:t>Target irradiation configuration at the TR-FLEX Cyclotron: 90° and 30°.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E54F9B-368F-470F-A064-2A605672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80" y="6065828"/>
            <a:ext cx="11417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COMSOL Multiphysics,</a:t>
            </a:r>
            <a:r>
              <a:rPr lang="en-US" altLang="de-DE" sz="1000" dirty="0"/>
              <a:t> </a:t>
            </a:r>
            <a:r>
              <a:rPr lang="en-US" altLang="de-DE" sz="1000" dirty="0">
                <a:hlinkClick r:id="rId5"/>
              </a:rPr>
              <a:t>https://www.comsol.com/</a:t>
            </a:r>
            <a:r>
              <a:rPr lang="en-US" altLang="de-DE" sz="1000" dirty="0"/>
              <a:t>, </a:t>
            </a:r>
            <a:r>
              <a:rPr lang="en-US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last accessed on 04.07.2022</a:t>
            </a:r>
            <a:r>
              <a:rPr lang="en-US" altLang="de-DE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61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F41B918-7D14-4EC0-8A95-1355CAC1F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35" y="1935309"/>
            <a:ext cx="3898121" cy="22013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1060" y="1316179"/>
            <a:ext cx="6761761" cy="784604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dirty="0" err="1"/>
              <a:t>Thermal</a:t>
            </a:r>
            <a:r>
              <a:rPr lang="es-AR" dirty="0"/>
              <a:t> </a:t>
            </a:r>
            <a:r>
              <a:rPr lang="es-AR" dirty="0" err="1"/>
              <a:t>contact</a:t>
            </a:r>
            <a:r>
              <a:rPr lang="es-AR" dirty="0"/>
              <a:t> (TC) </a:t>
            </a:r>
            <a:r>
              <a:rPr lang="es-AR" dirty="0" err="1"/>
              <a:t>between</a:t>
            </a:r>
            <a:r>
              <a:rPr lang="es-AR" dirty="0"/>
              <a:t> disc and </a:t>
            </a:r>
            <a:r>
              <a:rPr lang="es-AR" dirty="0" err="1"/>
              <a:t>electrodeposited</a:t>
            </a:r>
            <a:r>
              <a:rPr lang="es-AR" dirty="0"/>
              <a:t> target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dirty="0" err="1"/>
              <a:t>Proton</a:t>
            </a:r>
            <a:r>
              <a:rPr lang="es-AR" dirty="0"/>
              <a:t> </a:t>
            </a:r>
            <a:r>
              <a:rPr lang="es-AR" dirty="0" err="1"/>
              <a:t>beam</a:t>
            </a:r>
            <a:r>
              <a:rPr lang="es-AR" dirty="0"/>
              <a:t> </a:t>
            </a:r>
            <a:r>
              <a:rPr lang="es-AR" dirty="0" err="1"/>
              <a:t>profile</a:t>
            </a:r>
            <a:r>
              <a:rPr lang="es-AR" dirty="0"/>
              <a:t>: </a:t>
            </a:r>
            <a:r>
              <a:rPr lang="es-AR" dirty="0" err="1"/>
              <a:t>broad</a:t>
            </a:r>
            <a:r>
              <a:rPr lang="es-AR" dirty="0"/>
              <a:t> </a:t>
            </a:r>
            <a:r>
              <a:rPr lang="es-AR" dirty="0" err="1"/>
              <a:t>or</a:t>
            </a:r>
            <a:r>
              <a:rPr lang="es-AR" dirty="0"/>
              <a:t> </a:t>
            </a:r>
            <a:r>
              <a:rPr lang="es-AR" dirty="0" err="1"/>
              <a:t>concentrated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22.08.2022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67</a:t>
            </a:r>
            <a:r>
              <a:rPr lang="en-US" dirty="0"/>
              <a:t>Cu at the TR-Flex Cyclotron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/>
          <a:p>
            <a:r>
              <a:rPr lang="en-US" dirty="0"/>
              <a:t>Target Irradiation II: Metal Target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4635DC-43CD-4245-902C-B317003F0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t="7363" r="14989" b="8643"/>
          <a:stretch/>
        </p:blipFill>
        <p:spPr>
          <a:xfrm rot="5400000">
            <a:off x="2367143" y="4238442"/>
            <a:ext cx="1579420" cy="20577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28AF91-91D6-4B57-9C1B-8CBB21D55469}"/>
              </a:ext>
            </a:extLst>
          </p:cNvPr>
          <p:cNvSpPr txBox="1"/>
          <p:nvPr/>
        </p:nvSpPr>
        <p:spPr>
          <a:xfrm>
            <a:off x="1283685" y="4066975"/>
            <a:ext cx="414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Axial (parallel to the beam) temperature profile of a electrodeposited </a:t>
            </a:r>
            <a:r>
              <a:rPr lang="en-US" sz="1000" baseline="30000" dirty="0"/>
              <a:t>70</a:t>
            </a:r>
            <a:r>
              <a:rPr lang="en-US" sz="1000" dirty="0"/>
              <a:t>Zn Target. Proton beam current: 60 </a:t>
            </a:r>
            <a:r>
              <a:rPr lang="de-DE" sz="1000" dirty="0"/>
              <a:t>µA.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1FBC0-C2EF-42A9-BE42-4A1EEB6D5739}"/>
              </a:ext>
            </a:extLst>
          </p:cNvPr>
          <p:cNvSpPr txBox="1"/>
          <p:nvPr/>
        </p:nvSpPr>
        <p:spPr>
          <a:xfrm>
            <a:off x="6554192" y="4068607"/>
            <a:ext cx="414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Lateral (normal to the beam) temperature profile of a electrodeposited </a:t>
            </a:r>
            <a:r>
              <a:rPr lang="en-US" sz="1000" baseline="30000" dirty="0"/>
              <a:t>70</a:t>
            </a:r>
            <a:r>
              <a:rPr lang="en-US" sz="1000" dirty="0"/>
              <a:t>Zn Target. Proton beam current: 60 </a:t>
            </a:r>
            <a:r>
              <a:rPr lang="de-DE" sz="1000" dirty="0"/>
              <a:t>µA.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5E765-0F36-46D9-86D2-DCE0001F6056}"/>
              </a:ext>
            </a:extLst>
          </p:cNvPr>
          <p:cNvSpPr txBox="1"/>
          <p:nvPr/>
        </p:nvSpPr>
        <p:spPr>
          <a:xfrm>
            <a:off x="1828268" y="6057044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/>
              <a:t>Electrodeposited </a:t>
            </a:r>
            <a:r>
              <a:rPr lang="en-US" sz="1000" baseline="30000" dirty="0"/>
              <a:t>70</a:t>
            </a:r>
            <a:r>
              <a:rPr lang="en-US" sz="1000" dirty="0"/>
              <a:t>Zn target (E07) after irradiation </a:t>
            </a:r>
          </a:p>
          <a:p>
            <a:pPr algn="l"/>
            <a:r>
              <a:rPr lang="en-US" sz="1000" dirty="0"/>
              <a:t>with 45 </a:t>
            </a:r>
            <a:r>
              <a:rPr lang="de-DE" sz="1000" dirty="0"/>
              <a:t>µ</a:t>
            </a:r>
            <a:r>
              <a:rPr lang="es-AR" sz="1000" dirty="0"/>
              <a:t>A </a:t>
            </a:r>
            <a:r>
              <a:rPr lang="es-AR" sz="1000" dirty="0" err="1"/>
              <a:t>for</a:t>
            </a:r>
            <a:r>
              <a:rPr lang="es-AR" sz="1000" dirty="0"/>
              <a:t> 4 h. Beam </a:t>
            </a:r>
            <a:r>
              <a:rPr lang="es-AR" sz="1000" dirty="0" err="1"/>
              <a:t>profile</a:t>
            </a:r>
            <a:r>
              <a:rPr lang="es-AR" sz="1000" dirty="0"/>
              <a:t> </a:t>
            </a:r>
            <a:r>
              <a:rPr lang="es-AR" sz="1000" dirty="0" err="1"/>
              <a:t>not</a:t>
            </a:r>
            <a:r>
              <a:rPr lang="es-AR" sz="1000" dirty="0"/>
              <a:t> </a:t>
            </a:r>
            <a:r>
              <a:rPr lang="es-AR" sz="1000" dirty="0" err="1"/>
              <a:t>optimized</a:t>
            </a:r>
            <a:r>
              <a:rPr lang="es-AR" sz="1000" dirty="0"/>
              <a:t>.</a:t>
            </a:r>
            <a:endParaRPr lang="en-US" sz="1000" baseline="30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FC513-9803-44A7-8816-86FFF8CF3D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3" t="31901" r="32104" b="31551"/>
          <a:stretch/>
        </p:blipFill>
        <p:spPr>
          <a:xfrm>
            <a:off x="7432821" y="4484669"/>
            <a:ext cx="2057785" cy="15727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134E50-BFF2-4D21-B9E8-B1FD07687AE2}"/>
              </a:ext>
            </a:extLst>
          </p:cNvPr>
          <p:cNvSpPr txBox="1"/>
          <p:nvPr/>
        </p:nvSpPr>
        <p:spPr>
          <a:xfrm>
            <a:off x="7077267" y="6055800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/>
              <a:t>Electrodeposited </a:t>
            </a:r>
            <a:r>
              <a:rPr lang="en-US" sz="1000" baseline="30000" dirty="0"/>
              <a:t>70</a:t>
            </a:r>
            <a:r>
              <a:rPr lang="en-US" sz="1000" dirty="0"/>
              <a:t>Zn target (E10) after irradiation </a:t>
            </a:r>
          </a:p>
          <a:p>
            <a:pPr algn="l"/>
            <a:r>
              <a:rPr lang="en-US" sz="1000" dirty="0"/>
              <a:t>with 60 </a:t>
            </a:r>
            <a:r>
              <a:rPr lang="de-DE" sz="1000" dirty="0"/>
              <a:t>µ</a:t>
            </a:r>
            <a:r>
              <a:rPr lang="es-AR" sz="1000" dirty="0"/>
              <a:t>A </a:t>
            </a:r>
            <a:r>
              <a:rPr lang="es-AR" sz="1000" dirty="0" err="1"/>
              <a:t>for</a:t>
            </a:r>
            <a:r>
              <a:rPr lang="es-AR" sz="1000" dirty="0"/>
              <a:t> 4 h. </a:t>
            </a:r>
            <a:r>
              <a:rPr lang="es-AR" sz="1000" dirty="0" err="1"/>
              <a:t>Optimized</a:t>
            </a:r>
            <a:r>
              <a:rPr lang="es-AR" sz="1000" dirty="0"/>
              <a:t> </a:t>
            </a:r>
            <a:r>
              <a:rPr lang="es-AR" sz="1000" dirty="0" err="1"/>
              <a:t>beam</a:t>
            </a:r>
            <a:r>
              <a:rPr lang="es-AR" sz="1000" dirty="0"/>
              <a:t> </a:t>
            </a:r>
            <a:r>
              <a:rPr lang="es-AR" sz="1000" dirty="0" err="1"/>
              <a:t>profile</a:t>
            </a:r>
            <a:r>
              <a:rPr lang="es-AR" sz="1000" dirty="0"/>
              <a:t>.</a:t>
            </a:r>
            <a:endParaRPr lang="en-US" sz="1000" baseline="30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070018-1FB9-4FC5-AB94-D1E38E79C1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93" y="1935310"/>
            <a:ext cx="3898119" cy="22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9366"/>
      </p:ext>
    </p:extLst>
  </p:cSld>
  <p:clrMapOvr>
    <a:masterClrMapping/>
  </p:clrMapOvr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.pptx" id="{1746AFC9-9D9A-4C2D-B2BC-D7E3E2E0EBCD}" vid="{BE5915EC-7EBA-43DB-B7F5-8C1C5FBF44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FWPR_Seminar_Bruehlmann</Template>
  <TotalTime>6</TotalTime>
  <Words>1385</Words>
  <Application>Microsoft Office PowerPoint</Application>
  <PresentationFormat>Panorámica</PresentationFormat>
  <Paragraphs>325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HZDR_Office_Design</vt:lpstr>
      <vt:lpstr>Production of 67Cu at the TR-Flex Cyclotron</vt:lpstr>
      <vt:lpstr>Motivation and Introduction</vt:lpstr>
      <vt:lpstr>Introduction</vt:lpstr>
      <vt:lpstr>Motivation</vt:lpstr>
      <vt:lpstr>Workflow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Outlook</vt:lpstr>
      <vt:lpstr>Conclusions &amp; Future Steps</vt:lpstr>
      <vt:lpstr>Thank you for your attention!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Cyclotron-based 67Cu Production</dc:title>
  <dc:creator>Brühlmann, Santiago Andres (FWPR) - 150624</dc:creator>
  <cp:lastModifiedBy>santiago bruhlmann</cp:lastModifiedBy>
  <cp:revision>214</cp:revision>
  <dcterms:created xsi:type="dcterms:W3CDTF">2022-06-28T08:59:00Z</dcterms:created>
  <dcterms:modified xsi:type="dcterms:W3CDTF">2022-08-21T14:45:00Z</dcterms:modified>
</cp:coreProperties>
</file>