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616" r:id="rId3"/>
    <p:sldId id="633" r:id="rId4"/>
    <p:sldId id="260" r:id="rId5"/>
    <p:sldId id="618" r:id="rId6"/>
    <p:sldId id="632" r:id="rId7"/>
    <p:sldId id="619" r:id="rId8"/>
    <p:sldId id="622" r:id="rId9"/>
    <p:sldId id="610" r:id="rId10"/>
    <p:sldId id="623" r:id="rId11"/>
    <p:sldId id="495" r:id="rId12"/>
    <p:sldId id="607" r:id="rId13"/>
    <p:sldId id="611" r:id="rId14"/>
    <p:sldId id="627" r:id="rId15"/>
    <p:sldId id="615" r:id="rId16"/>
    <p:sldId id="490" r:id="rId17"/>
    <p:sldId id="629" r:id="rId18"/>
    <p:sldId id="500" r:id="rId19"/>
    <p:sldId id="630" r:id="rId20"/>
    <p:sldId id="513" r:id="rId2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nathan Siikanen" initials="JS" lastIdx="1" clrIdx="0">
    <p:extLst>
      <p:ext uri="{19B8F6BF-5375-455C-9EA6-DF929625EA0E}">
        <p15:presenceInfo xmlns:p15="http://schemas.microsoft.com/office/powerpoint/2012/main" userId="S::jonathan.siikanen@sll.se::e9658faa-50d8-444f-8a6b-18a3fd9e120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7" autoAdjust="0"/>
    <p:restoredTop sz="95556" autoAdjust="0"/>
  </p:normalViewPr>
  <p:slideViewPr>
    <p:cSldViewPr snapToGrid="0">
      <p:cViewPr>
        <p:scale>
          <a:sx n="100" d="100"/>
          <a:sy n="100" d="100"/>
        </p:scale>
        <p:origin x="87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1A785-932D-4328-8931-278C4DF7B412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E9A183-B106-47D6-97A9-CE659288B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383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1C1D1E"/>
              </a:solidFill>
              <a:effectLst/>
              <a:latin typeface="Open Sans" panose="020B0606030504020204" pitchFamily="34" charset="0"/>
            </a:endParaRPr>
          </a:p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E9A183-B106-47D6-97A9-CE659288BB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410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E9A183-B106-47D6-97A9-CE659288BBC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94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58Ni </a:t>
            </a:r>
            <a:r>
              <a:rPr lang="sv-SE" dirty="0" err="1"/>
              <a:t>only</a:t>
            </a:r>
            <a:r>
              <a:rPr lang="sv-SE" dirty="0"/>
              <a:t> as </a:t>
            </a:r>
            <a:r>
              <a:rPr lang="sv-SE" dirty="0" err="1"/>
              <a:t>powder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9A183-B106-47D6-97A9-CE659288BB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70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using</a:t>
            </a:r>
            <a:r>
              <a:rPr lang="sv-SE" dirty="0"/>
              <a:t> a </a:t>
            </a:r>
            <a:r>
              <a:rPr lang="sv-SE" dirty="0" err="1"/>
              <a:t>higly</a:t>
            </a:r>
            <a:r>
              <a:rPr lang="sv-SE" baseline="0" dirty="0"/>
              <a:t> </a:t>
            </a:r>
            <a:r>
              <a:rPr lang="sv-SE" baseline="0" dirty="0" err="1"/>
              <a:t>oxidative</a:t>
            </a:r>
            <a:r>
              <a:rPr lang="sv-SE" baseline="0" dirty="0"/>
              <a:t> and strong </a:t>
            </a:r>
            <a:r>
              <a:rPr lang="sv-SE" baseline="0" dirty="0" err="1"/>
              <a:t>acid</a:t>
            </a:r>
            <a:r>
              <a:rPr lang="sv-SE" baseline="0" dirty="0"/>
              <a:t> solution to </a:t>
            </a:r>
            <a:r>
              <a:rPr lang="sv-SE" baseline="0" dirty="0" err="1"/>
              <a:t>dissolve</a:t>
            </a:r>
            <a:r>
              <a:rPr lang="sv-SE" baseline="0" dirty="0"/>
              <a:t> </a:t>
            </a:r>
            <a:r>
              <a:rPr lang="sv-SE" baseline="0" dirty="0" err="1"/>
              <a:t>our</a:t>
            </a:r>
            <a:r>
              <a:rPr lang="sv-SE" baseline="0" dirty="0"/>
              <a:t> </a:t>
            </a:r>
            <a:r>
              <a:rPr lang="sv-SE" baseline="0" dirty="0" err="1"/>
              <a:t>foils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9A183-B106-47D6-97A9-CE659288BBC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457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0" i="0" dirty="0" err="1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using</a:t>
            </a:r>
            <a:r>
              <a:rPr lang="sv-SE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sv-SE" b="0" i="0" dirty="0" err="1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NaOH</a:t>
            </a:r>
            <a:r>
              <a:rPr lang="sv-SE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. TLC (0.5 M </a:t>
            </a:r>
            <a:r>
              <a:rPr lang="sv-SE" b="0" i="0" dirty="0" err="1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triethylammonium</a:t>
            </a:r>
            <a:r>
              <a:rPr lang="sv-SE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sv-SE" b="0" i="0" dirty="0" err="1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acetate</a:t>
            </a:r>
            <a:r>
              <a:rPr lang="sv-SE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 in acetonitrile:H</a:t>
            </a:r>
            <a:r>
              <a:rPr lang="sv-SE" b="0" i="0" baseline="-2500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2</a:t>
            </a:r>
            <a:r>
              <a:rPr lang="sv-SE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O 1:1, SG 60 RP-18 (F</a:t>
            </a:r>
            <a:r>
              <a:rPr lang="sv-SE" b="0" i="0" baseline="-2500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254</a:t>
            </a:r>
            <a:r>
              <a:rPr lang="sv-SE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S) TLC-</a:t>
            </a:r>
            <a:r>
              <a:rPr lang="sv-SE" b="0" i="0" dirty="0" err="1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strip</a:t>
            </a:r>
            <a:r>
              <a:rPr lang="sv-SE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)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E9A183-B106-47D6-97A9-CE659288BBC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56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E9A183-B106-47D6-97A9-CE659288BBC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213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BE6C6B-1F69-D1AF-39CA-72AA11D33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03FB735-C4D5-024A-94A0-008823F5A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F37CAB2-08C0-46C7-696E-593702E57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199D9-2FE3-4E84-A23A-B0895ECB0853}" type="datetime1">
              <a:rPr lang="en-US" smtClean="0"/>
              <a:t>8/21/2022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27122A6-E542-9909-6AD8-2F1334F0F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9FD5887-B742-246E-8F47-235C7C7BD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6600-4986-4976-96BC-3EC8D8110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129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B17FB7-CB6A-BC2C-5FD6-1F19ADDBB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E6A9CA5D-D535-EFD8-9E9C-014CBD481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1E44A04-00BB-02EA-DCE3-0848B9463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4F5ED-003D-4FED-9456-335C56DD9676}" type="datetime1">
              <a:rPr lang="en-US" smtClean="0"/>
              <a:t>8/21/2022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6949FF5-042C-8198-39FB-59C9A2B1B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0A31587-73EC-42E5-332E-056FA9188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6600-4986-4976-96BC-3EC8D8110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755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6F96A20E-50F2-FA26-0B7F-58DF7013DC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B1A43496-0570-4204-579B-F3BFF0C475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1D49187-298B-6BEB-DC6E-7988D30A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EC3B7-3659-4F6C-80B3-93146AF897C0}" type="datetime1">
              <a:rPr lang="en-US" smtClean="0"/>
              <a:t>8/21/2022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CC445BD-ADEB-0C5B-E9A0-4ED3D559A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DE0B733-1B67-4030-5FBC-702A2CB5C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6600-4986-4976-96BC-3EC8D8110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57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9CE603E-D6A9-5A30-EDD2-6CFE8BF31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6085E4C-E40A-8417-62E9-EF8B069BB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7D53DD6-6DCB-9C04-4001-72F7B037A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906E8-6D0B-4EDE-BE67-28E7B56BC27A}" type="datetime1">
              <a:rPr lang="en-US" smtClean="0"/>
              <a:t>8/21/2022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83F18FD-E70D-F18F-39A8-AFF44E1E5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6F5F5C3-DF4E-034C-B5E4-39ED30439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6600-4986-4976-96BC-3EC8D8110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44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CF4718F-BADD-2FE0-DF21-FB4311FCF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B86ADCD-F619-A554-01A7-D827AD37F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D31DBD9-157B-8F11-97F3-02799E885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4026C-9A6B-431F-AF78-F06DD913E06B}" type="datetime1">
              <a:rPr lang="en-US" smtClean="0"/>
              <a:t>8/21/2022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7A260277-6A37-6A77-BE32-927A21DB8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45E2077-C823-DAEF-FD7D-4AD63AB04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6600-4986-4976-96BC-3EC8D8110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65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64314EB-8623-67DF-58D1-9396ADEE5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E901527-9539-27DA-01EC-47E27A330F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CC5278C-3F2D-03D5-07CF-24376EE4E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CE45B10-CB09-EE1E-EE00-FF503CBA6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3E7B8-F555-42FD-A244-6E227A872910}" type="datetime1">
              <a:rPr lang="en-US" smtClean="0"/>
              <a:t>8/21/2022</a:t>
            </a:fld>
            <a:endParaRPr lang="en-US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B70556C6-3F92-0AC5-96E2-C45B91ACC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9D9441F-17BA-58A1-FCEF-8FA220830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6600-4986-4976-96BC-3EC8D8110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524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236F58F-EEDD-923A-0241-DC40101DB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E1DA411-2E19-5282-9DC3-8DA0DF66A9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650F5C0-241B-EDAF-C275-97AB2071BF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2F4F6AA-BB14-5928-984C-143B1EEAFC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3D32EB98-1A94-AF8A-1951-D99B09A97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14FC50C5-5575-41E7-83CE-EBDAB184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6D524-2F23-4C81-8D43-8746B262A57B}" type="datetime1">
              <a:rPr lang="en-US" smtClean="0"/>
              <a:t>8/21/2022</a:t>
            </a:fld>
            <a:endParaRPr lang="en-US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03045472-B184-B188-4A41-F04AA5AC6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354398C9-0291-9DF4-3F2C-DB65D5829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6600-4986-4976-96BC-3EC8D8110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060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90997B0-502F-12E0-C877-317837AE8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3983C995-8AFA-2975-B1B2-9BB3EFA56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401FD-04CC-41D3-A6EF-37857F03350C}" type="datetime1">
              <a:rPr lang="en-US" smtClean="0"/>
              <a:t>8/21/2022</a:t>
            </a:fld>
            <a:endParaRPr lang="en-US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0F0B71E-A813-09B4-33A2-DA66037D4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49C11B7-7675-79FD-98CB-6949EE87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6600-4986-4976-96BC-3EC8D8110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18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70A7A815-32D0-4FFC-2AC7-C3225206D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B1AF9-4F82-4470-B780-DA999884B55F}" type="datetime1">
              <a:rPr lang="en-US" smtClean="0"/>
              <a:t>8/21/2022</a:t>
            </a:fld>
            <a:endParaRPr lang="en-US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C93980A-B937-C0E1-29F3-EA0D3F11C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59E6DB7-9BF2-974B-D9FC-032310783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6600-4986-4976-96BC-3EC8D8110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3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16072A9-FBB6-636E-F4C5-5103E30D5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AAE619E-2820-2E65-01E1-730E307CF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3143808-F833-5BFE-AB59-AD8B280332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4B7C84D-7486-6CE0-4116-64626E94B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25457-7541-4B73-BC31-B586F55357D3}" type="datetime1">
              <a:rPr lang="en-US" smtClean="0"/>
              <a:t>8/21/2022</a:t>
            </a:fld>
            <a:endParaRPr lang="en-US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74FF054E-D26E-D1B6-15CB-101675390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CC7A0ED-C628-3F78-087C-DEFF464C6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6600-4986-4976-96BC-3EC8D8110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95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1A04188-9C7D-739F-87F5-844100DF7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D4F81B92-F33A-D61B-1207-DCF4997937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62CE6D6E-E0ED-32D9-58CF-00C00B9EFB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AC34676E-910D-D7CB-E379-5E1315428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8A0F4-A19B-4245-8B76-BD4038DA72D4}" type="datetime1">
              <a:rPr lang="en-US" smtClean="0"/>
              <a:t>8/21/2022</a:t>
            </a:fld>
            <a:endParaRPr lang="en-US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818E9CC-80BF-B5F8-5439-1C9AFB368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7FD86FB-793F-1708-9565-6420D00C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6600-4986-4976-96BC-3EC8D8110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448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52CF908-FB22-1978-6B91-AADDE310A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US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1970725-A9CE-2554-B108-056161D2B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11E5FC6-C3DF-EB56-9AEE-7F95CCDF8E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B5176-0309-44FD-98A3-D1C3A53790B1}" type="datetime1">
              <a:rPr lang="en-US" smtClean="0"/>
              <a:t>8/21/2022</a:t>
            </a:fld>
            <a:endParaRPr lang="en-US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4CE87C0-A0A4-DA94-F350-B273BFBD81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E69F5A2-4A2D-F166-D7C7-36195126F7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D6600-4986-4976-96BC-3EC8D8110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07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microsoft.com/office/2007/relationships/hdphoto" Target="../media/hdphoto3.wdp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5F3075ED-B07F-FEA6-DBF9-8FD90C4B4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8680"/>
            <a:ext cx="121920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/>
            <a:r>
              <a:rPr lang="en-US" sz="31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Production of </a:t>
            </a:r>
            <a:r>
              <a:rPr lang="en-US" sz="3100" kern="0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55</a:t>
            </a:r>
            <a:r>
              <a:rPr lang="en-US" sz="31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ＭＳ Ｐゴシック"/>
              </a:rPr>
              <a:t>Co Using Pressed Nickel and Magnesium Foils</a:t>
            </a:r>
            <a:endParaRPr lang="sv-SE" sz="3100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ＭＳ Ｐゴシック"/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330AF250-A733-3BDE-8572-6B329D13A3BE}"/>
              </a:ext>
            </a:extLst>
          </p:cNvPr>
          <p:cNvSpPr txBox="1"/>
          <p:nvPr/>
        </p:nvSpPr>
        <p:spPr>
          <a:xfrm>
            <a:off x="397823" y="1342639"/>
            <a:ext cx="11530825" cy="1848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v-SE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Jonathan Siikanen</a:t>
            </a:r>
            <a:r>
              <a:rPr lang="sv-SE" sz="28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1.3</a:t>
            </a:r>
            <a:r>
              <a:rPr lang="sv-SE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Stefan Milton</a:t>
            </a:r>
            <a:r>
              <a:rPr lang="sv-SE" sz="28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2,3</a:t>
            </a:r>
            <a:r>
              <a:rPr lang="sv-SE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v-SE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Mélodie</a:t>
            </a:r>
            <a:r>
              <a:rPr lang="sv-SE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Ferrat</a:t>
            </a:r>
            <a:r>
              <a:rPr lang="sv-SE" sz="28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2,3</a:t>
            </a:r>
            <a:r>
              <a:rPr lang="sv-SE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Erik Samén</a:t>
            </a:r>
            <a:r>
              <a:rPr lang="sv-SE" sz="28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2,3</a:t>
            </a:r>
            <a:r>
              <a:rPr lang="sv-SE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Emma Jussing</a:t>
            </a:r>
            <a:r>
              <a:rPr lang="sv-SE" sz="28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2,3</a:t>
            </a:r>
            <a:r>
              <a:rPr lang="sv-SE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v-SE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</a:t>
            </a:r>
            <a:r>
              <a:rPr lang="sv-SE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A. Tran</a:t>
            </a:r>
            <a:r>
              <a:rPr lang="sv-SE" sz="2800" b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2,3</a:t>
            </a:r>
            <a:endParaRPr lang="sv-SE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200"/>
              </a:spcAft>
            </a:pPr>
            <a:r>
              <a:rPr lang="en-US" sz="1400" i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CA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Karolinska University Hospital, Department of Medical Radiation Physics and Nuclear</a:t>
            </a:r>
            <a:endParaRPr lang="sv-S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200"/>
              </a:spcAft>
            </a:pPr>
            <a:r>
              <a:rPr lang="en-CA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Medicine, Stockholm, SWEDEN, </a:t>
            </a:r>
            <a:r>
              <a:rPr lang="en-CA" sz="1400" i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CA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Karolinska University Hospital, Department of</a:t>
            </a:r>
            <a:endParaRPr lang="sv-S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200"/>
              </a:spcAft>
            </a:pPr>
            <a:r>
              <a:rPr lang="en-CA" sz="1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Radiopharmacy</a:t>
            </a:r>
            <a:r>
              <a:rPr lang="en-CA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Stockholm, SWEDEN, </a:t>
            </a:r>
            <a:r>
              <a:rPr lang="en-CA" sz="1400" i="1" baseline="30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CA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Karolinska </a:t>
            </a:r>
            <a:r>
              <a:rPr lang="en-CA" sz="1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Institutet</a:t>
            </a:r>
            <a:r>
              <a:rPr lang="en-CA" sz="1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Department of Oncology and Pathology, Stockholm, Sweden</a:t>
            </a:r>
            <a:endParaRPr lang="sv-S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örhandsgranskning av bild">
            <a:extLst>
              <a:ext uri="{FF2B5EF4-FFF2-40B4-BE49-F238E27FC236}">
                <a16:creationId xmlns:a16="http://schemas.microsoft.com/office/drawing/2014/main" id="{30013828-C330-9DC5-0F70-55505F712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4570"/>
            <a:ext cx="2743200" cy="60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latshållare för bildnummer 9">
            <a:extLst>
              <a:ext uri="{FF2B5EF4-FFF2-40B4-BE49-F238E27FC236}">
                <a16:creationId xmlns:a16="http://schemas.microsoft.com/office/drawing/2014/main" id="{3C83D555-70B1-4EEC-E4E5-A43F467DB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6600-4986-4976-96BC-3EC8D81108A3}" type="slidenum">
              <a:rPr lang="en-US" smtClean="0"/>
              <a:t>1</a:t>
            </a:fld>
            <a:endParaRPr lang="en-US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8D4400FE-B391-63CE-D01E-FBAFBE8031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952" b="61240" l="17884" r="381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52" t="33916" r="61582" b="35724"/>
          <a:stretch/>
        </p:blipFill>
        <p:spPr>
          <a:xfrm rot="5400000">
            <a:off x="4717242" y="3363940"/>
            <a:ext cx="2757513" cy="3023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6239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örhandsgranskning av bild">
            <a:extLst>
              <a:ext uri="{FF2B5EF4-FFF2-40B4-BE49-F238E27FC236}">
                <a16:creationId xmlns:a16="http://schemas.microsoft.com/office/drawing/2014/main" id="{50CE0A5A-7CEF-0391-E91B-46878230D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4570"/>
            <a:ext cx="2743200" cy="60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62E6B1CB-D78D-469F-372D-9D70F0A7F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</a:t>
            </a:r>
            <a:r>
              <a:rPr lang="en-US" baseline="30000" dirty="0"/>
              <a:t>58</a:t>
            </a:r>
            <a:r>
              <a:rPr lang="en-US" dirty="0"/>
              <a:t>Ni/Mg-foils </a:t>
            </a:r>
            <a:r>
              <a:rPr lang="en-US" sz="3200" dirty="0"/>
              <a:t>(</a:t>
            </a:r>
            <a:r>
              <a:rPr lang="en-US" sz="3200" baseline="30000" dirty="0"/>
              <a:t>58</a:t>
            </a:r>
            <a:r>
              <a:rPr lang="en-US" sz="3200" dirty="0"/>
              <a:t>Ni 2000 EUR/g or 300 EUR/foil)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FCBE9D5C-3422-59C4-7AF4-1A6D1A1BAC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473" b="69996" l="31292" r="477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38" t="46543" r="51967" b="29630"/>
          <a:stretch/>
        </p:blipFill>
        <p:spPr>
          <a:xfrm rot="5400000">
            <a:off x="9366221" y="4954025"/>
            <a:ext cx="1863790" cy="1925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F5EF4160-F236-9373-91E9-96A9C032E2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952" b="61240" l="17884" r="381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t="33916" r="59285" b="35724"/>
          <a:stretch/>
        </p:blipFill>
        <p:spPr>
          <a:xfrm rot="5400000">
            <a:off x="4715493" y="4677715"/>
            <a:ext cx="2761013" cy="247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latshållare för innehåll 5">
            <a:extLst>
              <a:ext uri="{FF2B5EF4-FFF2-40B4-BE49-F238E27FC236}">
                <a16:creationId xmlns:a16="http://schemas.microsoft.com/office/drawing/2014/main" id="{C061495E-E145-9EFB-E6CC-3E096D0E91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22" t="14381" r="18589" b="28282"/>
          <a:stretch/>
        </p:blipFill>
        <p:spPr>
          <a:xfrm>
            <a:off x="8708525" y="1435444"/>
            <a:ext cx="3179186" cy="3100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B18DA582-BB13-EE89-FF85-CD56A188E7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582"/>
          <a:stretch/>
        </p:blipFill>
        <p:spPr>
          <a:xfrm>
            <a:off x="4506407" y="1435444"/>
            <a:ext cx="3179186" cy="3105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4700C54F-79A7-0263-85B2-9495F925567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032" r="1605"/>
          <a:stretch/>
        </p:blipFill>
        <p:spPr>
          <a:xfrm>
            <a:off x="304289" y="1436523"/>
            <a:ext cx="3179187" cy="3103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ruta 16">
            <a:extLst>
              <a:ext uri="{FF2B5EF4-FFF2-40B4-BE49-F238E27FC236}">
                <a16:creationId xmlns:a16="http://schemas.microsoft.com/office/drawing/2014/main" id="{C4405B34-A613-B909-1CA5-AA3DDE3E4127}"/>
              </a:ext>
            </a:extLst>
          </p:cNvPr>
          <p:cNvSpPr txBox="1"/>
          <p:nvPr/>
        </p:nvSpPr>
        <p:spPr>
          <a:xfrm>
            <a:off x="1525031" y="1398300"/>
            <a:ext cx="737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Mg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8DFFD167-3090-AA51-5E3C-0CE576C27207}"/>
              </a:ext>
            </a:extLst>
          </p:cNvPr>
          <p:cNvSpPr txBox="1"/>
          <p:nvPr/>
        </p:nvSpPr>
        <p:spPr>
          <a:xfrm>
            <a:off x="5630648" y="1435444"/>
            <a:ext cx="9307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baseline="30000" dirty="0" err="1"/>
              <a:t>nat</a:t>
            </a:r>
            <a:r>
              <a:rPr lang="en-US" sz="3200" b="1" dirty="0" err="1"/>
              <a:t>Ni</a:t>
            </a:r>
            <a:endParaRPr lang="en-US" sz="3200" b="1" dirty="0"/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27DDFBF0-DCB8-3D6A-800D-A1D23423147D}"/>
              </a:ext>
            </a:extLst>
          </p:cNvPr>
          <p:cNvSpPr txBox="1"/>
          <p:nvPr/>
        </p:nvSpPr>
        <p:spPr>
          <a:xfrm>
            <a:off x="9880375" y="1435443"/>
            <a:ext cx="835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baseline="30000" dirty="0"/>
              <a:t>58</a:t>
            </a:r>
            <a:r>
              <a:rPr lang="en-US" sz="3200" b="1" dirty="0"/>
              <a:t>Ni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7D894080-314C-60BB-B81D-CF7C8271CB98}"/>
              </a:ext>
            </a:extLst>
          </p:cNvPr>
          <p:cNvSpPr txBox="1"/>
          <p:nvPr/>
        </p:nvSpPr>
        <p:spPr>
          <a:xfrm>
            <a:off x="3800016" y="269597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+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D5CB0F4B-450D-5EBD-B8B8-3C2580AA9892}"/>
              </a:ext>
            </a:extLst>
          </p:cNvPr>
          <p:cNvSpPr txBox="1"/>
          <p:nvPr/>
        </p:nvSpPr>
        <p:spPr>
          <a:xfrm>
            <a:off x="7969250" y="2695977"/>
            <a:ext cx="5437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or</a:t>
            </a:r>
          </a:p>
        </p:txBody>
      </p:sp>
      <p:sp>
        <p:nvSpPr>
          <p:cNvPr id="23" name="Pil: nedåt 22">
            <a:extLst>
              <a:ext uri="{FF2B5EF4-FFF2-40B4-BE49-F238E27FC236}">
                <a16:creationId xmlns:a16="http://schemas.microsoft.com/office/drawing/2014/main" id="{CC703370-E24E-73B2-0F13-04FC9DD80242}"/>
              </a:ext>
            </a:extLst>
          </p:cNvPr>
          <p:cNvSpPr/>
          <p:nvPr/>
        </p:nvSpPr>
        <p:spPr>
          <a:xfrm>
            <a:off x="6019799" y="4616679"/>
            <a:ext cx="152400" cy="32362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il: nedåt 23">
            <a:extLst>
              <a:ext uri="{FF2B5EF4-FFF2-40B4-BE49-F238E27FC236}">
                <a16:creationId xmlns:a16="http://schemas.microsoft.com/office/drawing/2014/main" id="{4A5FC887-44C8-BEE6-0EDF-DC69D5DF00F8}"/>
              </a:ext>
            </a:extLst>
          </p:cNvPr>
          <p:cNvSpPr/>
          <p:nvPr/>
        </p:nvSpPr>
        <p:spPr>
          <a:xfrm>
            <a:off x="10221916" y="4648429"/>
            <a:ext cx="152400" cy="32362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07B09062-9757-7923-FEA3-CD393DB759A6}"/>
              </a:ext>
            </a:extLst>
          </p:cNvPr>
          <p:cNvSpPr txBox="1"/>
          <p:nvPr/>
        </p:nvSpPr>
        <p:spPr>
          <a:xfrm>
            <a:off x="6673167" y="4146432"/>
            <a:ext cx="10390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baseline="30000" dirty="0"/>
              <a:t>&lt;50 µm</a:t>
            </a:r>
            <a:endParaRPr lang="en-US" sz="3200" b="1" dirty="0"/>
          </a:p>
        </p:txBody>
      </p:sp>
      <p:sp>
        <p:nvSpPr>
          <p:cNvPr id="26" name="textruta 25">
            <a:extLst>
              <a:ext uri="{FF2B5EF4-FFF2-40B4-BE49-F238E27FC236}">
                <a16:creationId xmlns:a16="http://schemas.microsoft.com/office/drawing/2014/main" id="{AEE772BC-8A68-FA2B-ABB9-FD9E5AF323F5}"/>
              </a:ext>
            </a:extLst>
          </p:cNvPr>
          <p:cNvSpPr txBox="1"/>
          <p:nvPr/>
        </p:nvSpPr>
        <p:spPr>
          <a:xfrm>
            <a:off x="10374316" y="4112174"/>
            <a:ext cx="15220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baseline="30000" dirty="0"/>
              <a:t>Up to 3 mm</a:t>
            </a:r>
            <a:endParaRPr lang="en-US" sz="3200" b="1" dirty="0"/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7B602881-BE58-BE22-045B-6F005B68A492}"/>
              </a:ext>
            </a:extLst>
          </p:cNvPr>
          <p:cNvSpPr txBox="1"/>
          <p:nvPr/>
        </p:nvSpPr>
        <p:spPr>
          <a:xfrm>
            <a:off x="1245014" y="5134550"/>
            <a:ext cx="18437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Mg: 50 mg </a:t>
            </a:r>
          </a:p>
          <a:p>
            <a:r>
              <a:rPr lang="en-US" sz="2800" dirty="0"/>
              <a:t>Ni:  150 mg</a:t>
            </a:r>
          </a:p>
        </p:txBody>
      </p:sp>
    </p:spTree>
    <p:extLst>
      <p:ext uri="{BB962C8B-B14F-4D97-AF65-F5344CB8AC3E}">
        <p14:creationId xmlns:p14="http://schemas.microsoft.com/office/powerpoint/2010/main" val="3634607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0858FAE-6B82-480F-B6A9-9F5A42A804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3" y="1600200"/>
            <a:ext cx="4752529" cy="4495800"/>
          </a:xfrm>
        </p:spPr>
        <p:txBody>
          <a:bodyPr/>
          <a:lstStyle/>
          <a:p>
            <a:r>
              <a:rPr lang="en-US" sz="2200" dirty="0" err="1"/>
              <a:t>PETtrace</a:t>
            </a:r>
            <a:r>
              <a:rPr lang="en-US" sz="2200" dirty="0"/>
              <a:t>, GE Healthcare</a:t>
            </a:r>
          </a:p>
          <a:p>
            <a:pPr lvl="1"/>
            <a:r>
              <a:rPr lang="en-US" sz="2200" dirty="0"/>
              <a:t>E</a:t>
            </a:r>
            <a:r>
              <a:rPr lang="en-US" sz="2200" baseline="-25000" dirty="0"/>
              <a:t>p</a:t>
            </a:r>
            <a:r>
              <a:rPr lang="en-US" sz="2200" dirty="0"/>
              <a:t> ~16 MeV</a:t>
            </a:r>
          </a:p>
          <a:p>
            <a:pPr lvl="1"/>
            <a:r>
              <a:rPr lang="en-US" sz="2200" dirty="0"/>
              <a:t>I</a:t>
            </a:r>
            <a:r>
              <a:rPr lang="en-US" sz="2200" baseline="-25000" dirty="0"/>
              <a:t>p</a:t>
            </a:r>
            <a:r>
              <a:rPr lang="en-US" sz="2200" dirty="0"/>
              <a:t>=130 µA</a:t>
            </a:r>
          </a:p>
          <a:p>
            <a:r>
              <a:rPr lang="en-US" sz="2200" dirty="0" err="1"/>
              <a:t>Comecer</a:t>
            </a:r>
            <a:r>
              <a:rPr lang="en-US" sz="2200" dirty="0"/>
              <a:t> ALCEO EDS/PTS</a:t>
            </a:r>
          </a:p>
          <a:p>
            <a:pPr lvl="1"/>
            <a:r>
              <a:rPr lang="en-US" sz="2200" dirty="0"/>
              <a:t>E</a:t>
            </a:r>
            <a:r>
              <a:rPr lang="en-US" sz="2200" baseline="-25000" dirty="0"/>
              <a:t>p</a:t>
            </a:r>
            <a:r>
              <a:rPr lang="en-US" sz="2200" dirty="0"/>
              <a:t> degraded to ~12.6 MeV</a:t>
            </a:r>
          </a:p>
          <a:p>
            <a:pPr lvl="2"/>
            <a:r>
              <a:rPr lang="en-US" sz="2200" dirty="0"/>
              <a:t>500 µm Al-foil</a:t>
            </a:r>
          </a:p>
          <a:p>
            <a:pPr lvl="1"/>
            <a:r>
              <a:rPr lang="en-US" sz="2200" dirty="0"/>
              <a:t>I</a:t>
            </a:r>
            <a:r>
              <a:rPr lang="en-US" sz="2200" baseline="-25000" dirty="0"/>
              <a:t>p</a:t>
            </a:r>
            <a:r>
              <a:rPr lang="en-US" sz="2200" dirty="0"/>
              <a:t>= 25 µA</a:t>
            </a:r>
          </a:p>
          <a:p>
            <a:pPr lvl="1"/>
            <a:endParaRPr lang="en-US" sz="2200" dirty="0"/>
          </a:p>
          <a:p>
            <a:pPr lvl="1"/>
            <a:endParaRPr lang="en-US" sz="2200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335B889-2EE7-496A-93AA-F73BDC040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D9430-B622-4474-B819-F5896853DD07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5" name="Group 14">
            <a:extLst>
              <a:ext uri="{FF2B5EF4-FFF2-40B4-BE49-F238E27FC236}">
                <a16:creationId xmlns:a16="http://schemas.microsoft.com/office/drawing/2014/main" id="{071E9A67-DEB9-40E1-9EB9-A9800B552277}"/>
              </a:ext>
            </a:extLst>
          </p:cNvPr>
          <p:cNvGrpSpPr/>
          <p:nvPr/>
        </p:nvGrpSpPr>
        <p:grpSpPr>
          <a:xfrm>
            <a:off x="5248565" y="1600200"/>
            <a:ext cx="1711531" cy="2791156"/>
            <a:chOff x="258048" y="1960316"/>
            <a:chExt cx="1872007" cy="3052860"/>
          </a:xfrm>
        </p:grpSpPr>
        <p:pic>
          <p:nvPicPr>
            <p:cNvPr id="6" name="Content Placeholder 6">
              <a:extLst>
                <a:ext uri="{FF2B5EF4-FFF2-40B4-BE49-F238E27FC236}">
                  <a16:creationId xmlns:a16="http://schemas.microsoft.com/office/drawing/2014/main" id="{E790031D-D8A4-4259-BFED-2D1AEDF7BD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91" t="7060" r="19821" b="20053"/>
            <a:stretch/>
          </p:blipFill>
          <p:spPr bwMode="auto">
            <a:xfrm rot="10800000">
              <a:off x="258048" y="1960316"/>
              <a:ext cx="1866702" cy="1756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Content Placeholder 6">
              <a:extLst>
                <a:ext uri="{FF2B5EF4-FFF2-40B4-BE49-F238E27FC236}">
                  <a16:creationId xmlns:a16="http://schemas.microsoft.com/office/drawing/2014/main" id="{026CA103-EEEC-4CF9-9E7B-94BE718762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27" t="1" r="17918" b="34424"/>
            <a:stretch/>
          </p:blipFill>
          <p:spPr>
            <a:xfrm>
              <a:off x="263352" y="3691319"/>
              <a:ext cx="1866703" cy="1321857"/>
            </a:xfrm>
            <a:prstGeom prst="rect">
              <a:avLst/>
            </a:prstGeom>
          </p:spPr>
        </p:pic>
      </p:grpSp>
      <p:pic>
        <p:nvPicPr>
          <p:cNvPr id="8" name="Picture 9">
            <a:extLst>
              <a:ext uri="{FF2B5EF4-FFF2-40B4-BE49-F238E27FC236}">
                <a16:creationId xmlns:a16="http://schemas.microsoft.com/office/drawing/2014/main" id="{A4C0EDC5-5185-48CA-BA5C-B68846D9BF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8" t="12567" r="23042" b="5901"/>
          <a:stretch/>
        </p:blipFill>
        <p:spPr>
          <a:xfrm>
            <a:off x="7007596" y="1600200"/>
            <a:ext cx="2664296" cy="2791156"/>
          </a:xfrm>
          <a:prstGeom prst="rect">
            <a:avLst/>
          </a:prstGeom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B6776F79-6C80-424D-A09E-B69AA51C6E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" t="20601" r="1963"/>
          <a:stretch/>
        </p:blipFill>
        <p:spPr>
          <a:xfrm>
            <a:off x="5785209" y="4437112"/>
            <a:ext cx="3119103" cy="198206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64A3B1B-2C70-4F59-8274-4B31ACE9AC97}"/>
              </a:ext>
            </a:extLst>
          </p:cNvPr>
          <p:cNvSpPr txBox="1">
            <a:spLocks/>
          </p:cNvSpPr>
          <p:nvPr/>
        </p:nvSpPr>
        <p:spPr bwMode="auto">
          <a:xfrm>
            <a:off x="914400" y="990600"/>
            <a:ext cx="10363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US" sz="3600" b="0" dirty="0">
                <a:solidFill>
                  <a:srgbClr val="3B3D3C"/>
                </a:solidFill>
              </a:rPr>
              <a:t>Cyclotron &amp; Solid Target System</a:t>
            </a:r>
            <a:endParaRPr lang="en-US" sz="3600" b="0" kern="0" dirty="0"/>
          </a:p>
        </p:txBody>
      </p:sp>
      <p:grpSp>
        <p:nvGrpSpPr>
          <p:cNvPr id="18" name="Grupp 17">
            <a:extLst>
              <a:ext uri="{FF2B5EF4-FFF2-40B4-BE49-F238E27FC236}">
                <a16:creationId xmlns:a16="http://schemas.microsoft.com/office/drawing/2014/main" id="{34D989E5-65F1-4790-86C2-7F2413D224AE}"/>
              </a:ext>
            </a:extLst>
          </p:cNvPr>
          <p:cNvGrpSpPr/>
          <p:nvPr/>
        </p:nvGrpSpPr>
        <p:grpSpPr>
          <a:xfrm>
            <a:off x="9696400" y="1600200"/>
            <a:ext cx="2457918" cy="4818977"/>
            <a:chOff x="9696400" y="1600200"/>
            <a:chExt cx="2457918" cy="4818977"/>
          </a:xfrm>
        </p:grpSpPr>
        <p:pic>
          <p:nvPicPr>
            <p:cNvPr id="9" name="Picture 10">
              <a:extLst>
                <a:ext uri="{FF2B5EF4-FFF2-40B4-BE49-F238E27FC236}">
                  <a16:creationId xmlns:a16="http://schemas.microsoft.com/office/drawing/2014/main" id="{A9851671-ED5E-49DD-A3B0-93827095E5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12" t="10767"/>
            <a:stretch/>
          </p:blipFill>
          <p:spPr>
            <a:xfrm>
              <a:off x="9696400" y="1600200"/>
              <a:ext cx="2448272" cy="4198013"/>
            </a:xfrm>
            <a:prstGeom prst="rect">
              <a:avLst/>
            </a:prstGeom>
          </p:spPr>
        </p:pic>
        <p:pic>
          <p:nvPicPr>
            <p:cNvPr id="17" name="Content Placeholder 5">
              <a:extLst>
                <a:ext uri="{FF2B5EF4-FFF2-40B4-BE49-F238E27FC236}">
                  <a16:creationId xmlns:a16="http://schemas.microsoft.com/office/drawing/2014/main" id="{C3ED411E-1400-4FD1-8915-2764F39651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27" t="10479" r="9683" b="14051"/>
            <a:stretch/>
          </p:blipFill>
          <p:spPr bwMode="auto">
            <a:xfrm>
              <a:off x="9696400" y="4437113"/>
              <a:ext cx="2457918" cy="1982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" name="Picture 2" descr="Förhandsgranskning av bild">
            <a:extLst>
              <a:ext uri="{FF2B5EF4-FFF2-40B4-BE49-F238E27FC236}">
                <a16:creationId xmlns:a16="http://schemas.microsoft.com/office/drawing/2014/main" id="{AFA6B129-52D3-42B1-A136-366C5BE99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4570"/>
            <a:ext cx="2743200" cy="60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606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499D5D4-9637-FF38-2EBE-8860FB4E9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Enriched </a:t>
            </a:r>
            <a:r>
              <a:rPr lang="en-US" baseline="30000" dirty="0"/>
              <a:t>58</a:t>
            </a:r>
            <a:r>
              <a:rPr lang="en-US" dirty="0"/>
              <a:t>Ni (Metal Powder)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0DED71A-39C3-3AA4-8C0C-C4548435D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6600-4986-4976-96BC-3EC8D81108A3}" type="slidenum">
              <a:rPr lang="en-US" smtClean="0"/>
              <a:t>12</a:t>
            </a:fld>
            <a:endParaRPr lang="en-US" dirty="0"/>
          </a:p>
        </p:txBody>
      </p:sp>
      <p:graphicFrame>
        <p:nvGraphicFramePr>
          <p:cNvPr id="9" name="Tabell 8">
            <a:extLst>
              <a:ext uri="{FF2B5EF4-FFF2-40B4-BE49-F238E27FC236}">
                <a16:creationId xmlns:a16="http://schemas.microsoft.com/office/drawing/2014/main" id="{CB9E4DC7-E12D-4FCF-3C74-47B8985186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158835"/>
              </p:ext>
            </p:extLst>
          </p:nvPr>
        </p:nvGraphicFramePr>
        <p:xfrm>
          <a:off x="887621" y="1744830"/>
          <a:ext cx="6734384" cy="4018333"/>
        </p:xfrm>
        <a:graphic>
          <a:graphicData uri="http://schemas.openxmlformats.org/drawingml/2006/table">
            <a:tbl>
              <a:tblPr firstRow="1" firstCol="1" bandRow="1"/>
              <a:tblGrid>
                <a:gridCol w="2216278">
                  <a:extLst>
                    <a:ext uri="{9D8B030D-6E8A-4147-A177-3AD203B41FA5}">
                      <a16:colId xmlns:a16="http://schemas.microsoft.com/office/drawing/2014/main" val="297148633"/>
                    </a:ext>
                  </a:extLst>
                </a:gridCol>
                <a:gridCol w="970316">
                  <a:extLst>
                    <a:ext uri="{9D8B030D-6E8A-4147-A177-3AD203B41FA5}">
                      <a16:colId xmlns:a16="http://schemas.microsoft.com/office/drawing/2014/main" val="2316083344"/>
                    </a:ext>
                  </a:extLst>
                </a:gridCol>
                <a:gridCol w="994880">
                  <a:extLst>
                    <a:ext uri="{9D8B030D-6E8A-4147-A177-3AD203B41FA5}">
                      <a16:colId xmlns:a16="http://schemas.microsoft.com/office/drawing/2014/main" val="2931328078"/>
                    </a:ext>
                  </a:extLst>
                </a:gridCol>
                <a:gridCol w="851632">
                  <a:extLst>
                    <a:ext uri="{9D8B030D-6E8A-4147-A177-3AD203B41FA5}">
                      <a16:colId xmlns:a16="http://schemas.microsoft.com/office/drawing/2014/main" val="920605190"/>
                    </a:ext>
                  </a:extLst>
                </a:gridCol>
                <a:gridCol w="831560">
                  <a:extLst>
                    <a:ext uri="{9D8B030D-6E8A-4147-A177-3AD203B41FA5}">
                      <a16:colId xmlns:a16="http://schemas.microsoft.com/office/drawing/2014/main" val="1882383112"/>
                    </a:ext>
                  </a:extLst>
                </a:gridCol>
                <a:gridCol w="869718">
                  <a:extLst>
                    <a:ext uri="{9D8B030D-6E8A-4147-A177-3AD203B41FA5}">
                      <a16:colId xmlns:a16="http://schemas.microsoft.com/office/drawing/2014/main" val="1829224962"/>
                    </a:ext>
                  </a:extLst>
                </a:gridCol>
              </a:tblGrid>
              <a:tr h="3789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Isotope</a:t>
                      </a:r>
                      <a:endParaRPr lang="sv-S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58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Ni</a:t>
                      </a:r>
                      <a:endParaRPr lang="sv-S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60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Ni</a:t>
                      </a:r>
                      <a:endParaRPr lang="sv-S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61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Ni</a:t>
                      </a:r>
                      <a:endParaRPr lang="sv-S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62</a:t>
                      </a: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Ni</a:t>
                      </a:r>
                      <a:endParaRPr lang="sv-S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baseline="30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64</a:t>
                      </a: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Ni</a:t>
                      </a:r>
                      <a:endParaRPr lang="sv-S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9823898"/>
                  </a:ext>
                </a:extLst>
              </a:tr>
              <a:tr h="3789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Enrichment (%)</a:t>
                      </a:r>
                      <a:endParaRPr lang="sv-S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99.905</a:t>
                      </a:r>
                      <a:endParaRPr lang="sv-S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0.083</a:t>
                      </a:r>
                      <a:endParaRPr lang="sv-S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0.004</a:t>
                      </a:r>
                      <a:endParaRPr lang="sv-S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0.004</a:t>
                      </a:r>
                      <a:endParaRPr lang="sv-S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0.004</a:t>
                      </a:r>
                      <a:endParaRPr lang="sv-S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7611287"/>
                  </a:ext>
                </a:extLst>
              </a:tr>
              <a:tr h="9870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sv-S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Chemical admixture</a:t>
                      </a:r>
                      <a:endParaRPr lang="sv-S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72315" marR="172315" marT="86157" marB="86157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60320603"/>
                  </a:ext>
                </a:extLst>
              </a:tr>
              <a:tr h="3789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Element</a:t>
                      </a:r>
                      <a:endParaRPr lang="sv-S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</a:t>
                      </a:r>
                      <a:endParaRPr lang="sv-S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</a:t>
                      </a: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Cr</a:t>
                      </a:r>
                      <a:endParaRPr lang="sv-S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Cu</a:t>
                      </a:r>
                      <a:endParaRPr lang="sv-S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Fe</a:t>
                      </a:r>
                      <a:endParaRPr lang="sv-S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1611425"/>
                  </a:ext>
                </a:extLst>
              </a:tr>
              <a:tr h="3789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Content (ppm)</a:t>
                      </a:r>
                      <a:endParaRPr lang="sv-S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 10</a:t>
                      </a:r>
                      <a:endParaRPr lang="sv-S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 10</a:t>
                      </a:r>
                      <a:endParaRPr lang="sv-S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 10</a:t>
                      </a:r>
                      <a:endParaRPr lang="sv-S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&lt;10</a:t>
                      </a:r>
                      <a:endParaRPr lang="sv-S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&lt;10</a:t>
                      </a:r>
                      <a:endParaRPr lang="sv-S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9027757"/>
                  </a:ext>
                </a:extLst>
              </a:tr>
              <a:tr h="3789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Element</a:t>
                      </a:r>
                      <a:endParaRPr lang="sv-S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Mg</a:t>
                      </a:r>
                      <a:endParaRPr lang="sv-S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Mn</a:t>
                      </a:r>
                      <a:endParaRPr lang="sv-S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Pb</a:t>
                      </a:r>
                      <a:endParaRPr lang="sv-S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</a:t>
                      </a: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</a:t>
                      </a:r>
                      <a:endParaRPr lang="sv-S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0174008"/>
                  </a:ext>
                </a:extLst>
              </a:tr>
              <a:tr h="3789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Content (ppm)</a:t>
                      </a:r>
                      <a:endParaRPr lang="sv-S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&lt;10</a:t>
                      </a:r>
                      <a:endParaRPr lang="sv-S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sv-S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&lt;10</a:t>
                      </a:r>
                      <a:endParaRPr lang="sv-S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&lt;10</a:t>
                      </a:r>
                      <a:endParaRPr lang="sv-S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&lt;10</a:t>
                      </a:r>
                      <a:endParaRPr lang="sv-S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5999454"/>
                  </a:ext>
                </a:extLst>
              </a:tr>
              <a:tr h="3789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Element</a:t>
                      </a:r>
                      <a:endParaRPr lang="sv-S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Zn</a:t>
                      </a:r>
                      <a:endParaRPr lang="sv-SE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sv-S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4304847"/>
                  </a:ext>
                </a:extLst>
              </a:tr>
              <a:tr h="3789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Content (ppm)</a:t>
                      </a:r>
                      <a:endParaRPr lang="sv-S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&lt;10</a:t>
                      </a: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104</a:t>
                      </a: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&lt;10</a:t>
                      </a: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sv-S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29236" marR="12923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7494661"/>
                  </a:ext>
                </a:extLst>
              </a:tr>
            </a:tbl>
          </a:graphicData>
        </a:graphic>
      </p:graphicFrame>
      <p:sp>
        <p:nvSpPr>
          <p:cNvPr id="6" name="textruta 5">
            <a:extLst>
              <a:ext uri="{FF2B5EF4-FFF2-40B4-BE49-F238E27FC236}">
                <a16:creationId xmlns:a16="http://schemas.microsoft.com/office/drawing/2014/main" id="{EC8DA415-A7ED-203C-E6DE-5AC1DE03AE20}"/>
              </a:ext>
            </a:extLst>
          </p:cNvPr>
          <p:cNvSpPr txBox="1"/>
          <p:nvPr/>
        </p:nvSpPr>
        <p:spPr>
          <a:xfrm>
            <a:off x="8610600" y="3007855"/>
            <a:ext cx="33033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000" b="0" i="0" baseline="3000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		</a:t>
            </a:r>
            <a:r>
              <a:rPr lang="sv-SE" sz="2000" b="0" i="0" u="sng" dirty="0" err="1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Threshold</a:t>
            </a:r>
            <a:endParaRPr lang="sv-SE" sz="2000" b="0" i="0" u="sng" baseline="30000" dirty="0">
              <a:solidFill>
                <a:srgbClr val="212121"/>
              </a:solidFill>
              <a:effectLst/>
              <a:latin typeface="Cambria" panose="02040503050406030204" pitchFamily="18" charset="0"/>
            </a:endParaRPr>
          </a:p>
          <a:p>
            <a:r>
              <a:rPr lang="pl-PL" sz="2000" b="0" i="0" baseline="3000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58</a:t>
            </a:r>
            <a:r>
              <a:rPr lang="pl-PL" sz="2000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Ni(p,2p)</a:t>
            </a:r>
            <a:r>
              <a:rPr lang="pl-PL" sz="2000" b="0" i="0" baseline="3000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57</a:t>
            </a:r>
            <a:r>
              <a:rPr lang="pl-PL" sz="2000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Co</a:t>
            </a:r>
            <a:r>
              <a:rPr lang="sv-SE" sz="2000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 	8.3 MeV</a:t>
            </a:r>
            <a:r>
              <a:rPr lang="pl-PL" sz="2000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 </a:t>
            </a:r>
            <a:endParaRPr lang="sv-SE" sz="2000" b="0" i="0" dirty="0">
              <a:solidFill>
                <a:srgbClr val="212121"/>
              </a:solidFill>
              <a:effectLst/>
              <a:latin typeface="Cambria" panose="02040503050406030204" pitchFamily="18" charset="0"/>
            </a:endParaRPr>
          </a:p>
          <a:p>
            <a:r>
              <a:rPr lang="pl-PL" sz="2000" b="0" i="0" baseline="3000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60</a:t>
            </a:r>
            <a:r>
              <a:rPr lang="pl-PL" sz="2000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Ni(p,α)</a:t>
            </a:r>
            <a:r>
              <a:rPr lang="pl-PL" sz="2000" b="0" i="0" baseline="3000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57</a:t>
            </a:r>
            <a:r>
              <a:rPr lang="pl-PL" sz="2000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Co</a:t>
            </a:r>
            <a:r>
              <a:rPr lang="sv-SE" sz="2000" b="0" i="0" dirty="0">
                <a:solidFill>
                  <a:srgbClr val="212121"/>
                </a:solidFill>
                <a:effectLst/>
                <a:latin typeface="Cambria" panose="02040503050406030204" pitchFamily="18" charset="0"/>
              </a:rPr>
              <a:t>	0.3 MeV</a:t>
            </a:r>
            <a:endParaRPr lang="en-US" sz="2000" dirty="0"/>
          </a:p>
        </p:txBody>
      </p:sp>
      <p:pic>
        <p:nvPicPr>
          <p:cNvPr id="7" name="Picture 2" descr="Förhandsgranskning av bild">
            <a:extLst>
              <a:ext uri="{FF2B5EF4-FFF2-40B4-BE49-F238E27FC236}">
                <a16:creationId xmlns:a16="http://schemas.microsoft.com/office/drawing/2014/main" id="{E87FE12E-E765-2526-3C1F-BB79198D9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4570"/>
            <a:ext cx="2743200" cy="60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853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01C673F2-A82C-376C-62B1-5DF2938B7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6600-4986-4976-96BC-3EC8D81108A3}" type="slidenum">
              <a:rPr lang="en-US" smtClean="0"/>
              <a:t>13</a:t>
            </a:fld>
            <a:endParaRPr lang="en-US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BB3ADE2F-8F44-856D-F719-90AD433C3086}"/>
              </a:ext>
            </a:extLst>
          </p:cNvPr>
          <p:cNvSpPr txBox="1"/>
          <p:nvPr/>
        </p:nvSpPr>
        <p:spPr>
          <a:xfrm>
            <a:off x="2061559" y="2986647"/>
            <a:ext cx="1846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</a:t>
            </a:r>
            <a:r>
              <a:rPr lang="en-US" sz="2400" baseline="-25000" dirty="0"/>
              <a:t>in</a:t>
            </a:r>
            <a:r>
              <a:rPr lang="en-US" sz="2400" dirty="0"/>
              <a:t>=12.6 MeV</a:t>
            </a:r>
          </a:p>
          <a:p>
            <a:r>
              <a:rPr lang="en-US" sz="2400" dirty="0" err="1"/>
              <a:t>E</a:t>
            </a:r>
            <a:r>
              <a:rPr lang="en-US" sz="2400" baseline="-25000" dirty="0" err="1"/>
              <a:t>exit</a:t>
            </a:r>
            <a:r>
              <a:rPr lang="en-US" sz="2400" dirty="0"/>
              <a:t>= 6 MeV</a:t>
            </a:r>
          </a:p>
        </p:txBody>
      </p:sp>
      <p:sp>
        <p:nvSpPr>
          <p:cNvPr id="8" name="Vänster klammerparentes 7">
            <a:extLst>
              <a:ext uri="{FF2B5EF4-FFF2-40B4-BE49-F238E27FC236}">
                <a16:creationId xmlns:a16="http://schemas.microsoft.com/office/drawing/2014/main" id="{7D79C198-8835-5A1A-AE41-98E8877874CF}"/>
              </a:ext>
            </a:extLst>
          </p:cNvPr>
          <p:cNvSpPr/>
          <p:nvPr/>
        </p:nvSpPr>
        <p:spPr>
          <a:xfrm rot="10800000">
            <a:off x="1683133" y="2787231"/>
            <a:ext cx="332210" cy="1283538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19061013-F12C-218E-2452-F51318917DF0}"/>
              </a:ext>
            </a:extLst>
          </p:cNvPr>
          <p:cNvSpPr txBox="1"/>
          <p:nvPr/>
        </p:nvSpPr>
        <p:spPr>
          <a:xfrm>
            <a:off x="294695" y="2792556"/>
            <a:ext cx="14478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0.3 mm</a:t>
            </a:r>
          </a:p>
          <a:p>
            <a:r>
              <a:rPr lang="en-US" sz="2400" dirty="0"/>
              <a:t>150 mg Ni</a:t>
            </a:r>
          </a:p>
          <a:p>
            <a:r>
              <a:rPr lang="en-US" sz="2400" dirty="0"/>
              <a:t>50 mg </a:t>
            </a:r>
            <a:r>
              <a:rPr lang="en-US" sz="2400" dirty="0" err="1"/>
              <a:t>Mg</a:t>
            </a:r>
            <a:endParaRPr lang="en-US" sz="2400" dirty="0"/>
          </a:p>
          <a:p>
            <a:endParaRPr lang="en-US" sz="2400" dirty="0"/>
          </a:p>
        </p:txBody>
      </p:sp>
      <p:grpSp>
        <p:nvGrpSpPr>
          <p:cNvPr id="3" name="Grupp 2">
            <a:extLst>
              <a:ext uri="{FF2B5EF4-FFF2-40B4-BE49-F238E27FC236}">
                <a16:creationId xmlns:a16="http://schemas.microsoft.com/office/drawing/2014/main" id="{630F42D8-3142-C110-FFE8-3F1B05C735D2}"/>
              </a:ext>
            </a:extLst>
          </p:cNvPr>
          <p:cNvGrpSpPr/>
          <p:nvPr/>
        </p:nvGrpSpPr>
        <p:grpSpPr>
          <a:xfrm>
            <a:off x="4338303" y="0"/>
            <a:ext cx="6418613" cy="6507678"/>
            <a:chOff x="2886693" y="0"/>
            <a:chExt cx="6418613" cy="6507678"/>
          </a:xfrm>
        </p:grpSpPr>
        <p:pic>
          <p:nvPicPr>
            <p:cNvPr id="6" name="Bildobjekt 5">
              <a:extLst>
                <a:ext uri="{FF2B5EF4-FFF2-40B4-BE49-F238E27FC236}">
                  <a16:creationId xmlns:a16="http://schemas.microsoft.com/office/drawing/2014/main" id="{C3620013-6427-2314-D8D4-774459C7DA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60" r="16011" b="5109"/>
            <a:stretch/>
          </p:blipFill>
          <p:spPr>
            <a:xfrm>
              <a:off x="2886693" y="0"/>
              <a:ext cx="6418613" cy="6507678"/>
            </a:xfrm>
            <a:prstGeom prst="rect">
              <a:avLst/>
            </a:prstGeom>
          </p:spPr>
        </p:pic>
        <p:cxnSp>
          <p:nvCxnSpPr>
            <p:cNvPr id="11" name="Rak koppling 10">
              <a:extLst>
                <a:ext uri="{FF2B5EF4-FFF2-40B4-BE49-F238E27FC236}">
                  <a16:creationId xmlns:a16="http://schemas.microsoft.com/office/drawing/2014/main" id="{5C7C8202-BA44-BEC1-790F-45F300D665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96147" y="3479470"/>
              <a:ext cx="0" cy="2624447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Rak koppling 12">
              <a:extLst>
                <a:ext uri="{FF2B5EF4-FFF2-40B4-BE49-F238E27FC236}">
                  <a16:creationId xmlns:a16="http://schemas.microsoft.com/office/drawing/2014/main" id="{358EA2F0-0F5E-897B-FAAB-7853D2E6A7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22920" y="3649684"/>
              <a:ext cx="0" cy="2454233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ak koppling 13">
              <a:extLst>
                <a:ext uri="{FF2B5EF4-FFF2-40B4-BE49-F238E27FC236}">
                  <a16:creationId xmlns:a16="http://schemas.microsoft.com/office/drawing/2014/main" id="{2600C930-3AFF-485D-E347-030638AB35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9684" y="3879278"/>
              <a:ext cx="0" cy="2224639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ak koppling 14">
              <a:extLst>
                <a:ext uri="{FF2B5EF4-FFF2-40B4-BE49-F238E27FC236}">
                  <a16:creationId xmlns:a16="http://schemas.microsoft.com/office/drawing/2014/main" id="{BE59C655-B6E8-C8B2-54A0-B8678F67BB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0511" y="4120748"/>
              <a:ext cx="0" cy="1983169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ak koppling 15">
              <a:extLst>
                <a:ext uri="{FF2B5EF4-FFF2-40B4-BE49-F238E27FC236}">
                  <a16:creationId xmlns:a16="http://schemas.microsoft.com/office/drawing/2014/main" id="{A04FE319-67C8-9DA5-07E1-9A7FEF2891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79466" y="4362216"/>
              <a:ext cx="0" cy="1741701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ak koppling 21">
              <a:extLst>
                <a:ext uri="{FF2B5EF4-FFF2-40B4-BE49-F238E27FC236}">
                  <a16:creationId xmlns:a16="http://schemas.microsoft.com/office/drawing/2014/main" id="{91BA8D38-C28E-8C99-0154-EEA9946E40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88423" y="4680875"/>
              <a:ext cx="0" cy="142304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ak koppling 23">
              <a:extLst>
                <a:ext uri="{FF2B5EF4-FFF2-40B4-BE49-F238E27FC236}">
                  <a16:creationId xmlns:a16="http://schemas.microsoft.com/office/drawing/2014/main" id="{5371F5CF-2914-C39D-0934-0548ED4ED4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7536" y="5047035"/>
              <a:ext cx="0" cy="1056882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ak koppling 25">
              <a:extLst>
                <a:ext uri="{FF2B5EF4-FFF2-40B4-BE49-F238E27FC236}">
                  <a16:creationId xmlns:a16="http://schemas.microsoft.com/office/drawing/2014/main" id="{A922D5F0-4409-3E35-6D0A-4C8353F66E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2585" y="5469681"/>
              <a:ext cx="0" cy="634236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ak koppling 27">
              <a:extLst>
                <a:ext uri="{FF2B5EF4-FFF2-40B4-BE49-F238E27FC236}">
                  <a16:creationId xmlns:a16="http://schemas.microsoft.com/office/drawing/2014/main" id="{E2D9EF37-AAD9-4532-32B4-DC75847C2D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97478" y="5774923"/>
              <a:ext cx="0" cy="328994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ak koppling 29">
              <a:extLst>
                <a:ext uri="{FF2B5EF4-FFF2-40B4-BE49-F238E27FC236}">
                  <a16:creationId xmlns:a16="http://schemas.microsoft.com/office/drawing/2014/main" id="{A43964B3-27E6-7977-DCDB-27E4DDBA9F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12372" y="5939420"/>
              <a:ext cx="0" cy="164497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ak koppling 31">
              <a:extLst>
                <a:ext uri="{FF2B5EF4-FFF2-40B4-BE49-F238E27FC236}">
                  <a16:creationId xmlns:a16="http://schemas.microsoft.com/office/drawing/2014/main" id="{126C47B5-6A17-4260-DFA4-3E1B707B5B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59130" y="6044540"/>
              <a:ext cx="0" cy="59377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ruta 1"/>
            <p:cNvSpPr txBox="1"/>
            <p:nvPr/>
          </p:nvSpPr>
          <p:spPr>
            <a:xfrm>
              <a:off x="3794187" y="813660"/>
              <a:ext cx="1928733" cy="12926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600" baseline="30000" dirty="0"/>
                <a:t>58</a:t>
              </a:r>
              <a:r>
                <a:rPr lang="sv-SE" sz="2600" dirty="0"/>
                <a:t>Ni(p,α)</a:t>
              </a:r>
              <a:r>
                <a:rPr lang="sv-SE" sz="2600" baseline="30000" dirty="0"/>
                <a:t>55</a:t>
              </a:r>
              <a:r>
                <a:rPr lang="sv-SE" sz="2600" dirty="0"/>
                <a:t>Co</a:t>
              </a:r>
            </a:p>
            <a:p>
              <a:endParaRPr lang="sv-SE" sz="2600" dirty="0"/>
            </a:p>
            <a:p>
              <a:endParaRPr lang="sv-SE" sz="2600" dirty="0"/>
            </a:p>
          </p:txBody>
        </p:sp>
      </p:grpSp>
      <p:pic>
        <p:nvPicPr>
          <p:cNvPr id="10" name="Bildobjekt 9">
            <a:extLst>
              <a:ext uri="{FF2B5EF4-FFF2-40B4-BE49-F238E27FC236}">
                <a16:creationId xmlns:a16="http://schemas.microsoft.com/office/drawing/2014/main" id="{C9F9304C-702E-C326-B514-E7E104D170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81"/>
          <a:stretch/>
        </p:blipFill>
        <p:spPr>
          <a:xfrm>
            <a:off x="8082024" y="773856"/>
            <a:ext cx="6604442" cy="4695825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830CFA6F-C2F7-4E7E-8951-069E3E9BE8EB}"/>
              </a:ext>
            </a:extLst>
          </p:cNvPr>
          <p:cNvSpPr txBox="1"/>
          <p:nvPr/>
        </p:nvSpPr>
        <p:spPr>
          <a:xfrm>
            <a:off x="8752192" y="434069"/>
            <a:ext cx="1883849" cy="7591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sv-SE" sz="2600" baseline="30000" dirty="0"/>
          </a:p>
          <a:p>
            <a:r>
              <a:rPr lang="sv-SE" sz="2600" baseline="30000" dirty="0"/>
              <a:t>58</a:t>
            </a:r>
            <a:r>
              <a:rPr lang="sv-SE" sz="2600" dirty="0"/>
              <a:t>Ni(</a:t>
            </a:r>
            <a:r>
              <a:rPr lang="sv-SE" sz="2600" dirty="0" err="1"/>
              <a:t>p,x</a:t>
            </a:r>
            <a:r>
              <a:rPr lang="sv-SE" sz="2600" dirty="0"/>
              <a:t>)</a:t>
            </a:r>
            <a:r>
              <a:rPr lang="sv-SE" sz="2600" baseline="30000" dirty="0"/>
              <a:t>57</a:t>
            </a:r>
            <a:r>
              <a:rPr lang="sv-SE" sz="2600" dirty="0"/>
              <a:t>Co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9507777F-04F0-EB79-9FAD-0FD90915A0B6}"/>
              </a:ext>
            </a:extLst>
          </p:cNvPr>
          <p:cNvSpPr txBox="1"/>
          <p:nvPr/>
        </p:nvSpPr>
        <p:spPr>
          <a:xfrm>
            <a:off x="10103500" y="5564697"/>
            <a:ext cx="2141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Reimer &amp; Qaim 1997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B81FE86A-0D0B-5800-46F9-954308608C48}"/>
              </a:ext>
            </a:extLst>
          </p:cNvPr>
          <p:cNvSpPr txBox="1"/>
          <p:nvPr/>
        </p:nvSpPr>
        <p:spPr>
          <a:xfrm>
            <a:off x="7174530" y="6524892"/>
            <a:ext cx="1068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IAEA NDS</a:t>
            </a:r>
          </a:p>
        </p:txBody>
      </p:sp>
    </p:spTree>
    <p:extLst>
      <p:ext uri="{BB962C8B-B14F-4D97-AF65-F5344CB8AC3E}">
        <p14:creationId xmlns:p14="http://schemas.microsoft.com/office/powerpoint/2010/main" val="2822684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DFAF68E-3284-058C-CDD6-9DD1706C4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Irradiations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E9FA6E8-CF8A-664A-8694-914501DDB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95750" cy="4351338"/>
          </a:xfrm>
        </p:spPr>
        <p:txBody>
          <a:bodyPr/>
          <a:lstStyle/>
          <a:p>
            <a:r>
              <a:rPr lang="en-US" dirty="0"/>
              <a:t>10, 18, 25 µA</a:t>
            </a:r>
          </a:p>
          <a:p>
            <a:r>
              <a:rPr lang="en-US" dirty="0"/>
              <a:t>1-180 min</a:t>
            </a:r>
          </a:p>
          <a:p>
            <a:r>
              <a:rPr lang="en-US" dirty="0"/>
              <a:t>Completely intact without burn marks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88275A8-BFD7-BB1B-1D42-2E96FEC56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6600-4986-4976-96BC-3EC8D81108A3}" type="slidenum">
              <a:rPr lang="en-US" smtClean="0"/>
              <a:t>14</a:t>
            </a:fld>
            <a:endParaRPr lang="en-US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43640E07-F15E-7702-B926-2BEA028E3D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4" t="5211" r="35764" b="22268"/>
          <a:stretch/>
        </p:blipFill>
        <p:spPr>
          <a:xfrm rot="5400000">
            <a:off x="6572993" y="1563914"/>
            <a:ext cx="3400300" cy="3730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9BF47E6E-EDFE-5286-9025-3325562E8ED1}"/>
              </a:ext>
            </a:extLst>
          </p:cNvPr>
          <p:cNvSpPr txBox="1"/>
          <p:nvPr/>
        </p:nvSpPr>
        <p:spPr>
          <a:xfrm>
            <a:off x="7705487" y="5257800"/>
            <a:ext cx="1665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25 µA, 3 h</a:t>
            </a:r>
          </a:p>
        </p:txBody>
      </p:sp>
      <p:pic>
        <p:nvPicPr>
          <p:cNvPr id="7" name="Picture 2" descr="Förhandsgranskning av bild">
            <a:extLst>
              <a:ext uri="{FF2B5EF4-FFF2-40B4-BE49-F238E27FC236}">
                <a16:creationId xmlns:a16="http://schemas.microsoft.com/office/drawing/2014/main" id="{8B66BE0B-7E6F-FE04-9F40-6F812C276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4570"/>
            <a:ext cx="2743200" cy="60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376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Rak koppling 20">
            <a:extLst>
              <a:ext uri="{FF2B5EF4-FFF2-40B4-BE49-F238E27FC236}">
                <a16:creationId xmlns:a16="http://schemas.microsoft.com/office/drawing/2014/main" id="{AC168873-9601-4E03-FCB6-7CFBD8792C03}"/>
              </a:ext>
            </a:extLst>
          </p:cNvPr>
          <p:cNvCxnSpPr>
            <a:cxnSpLocks/>
          </p:cNvCxnSpPr>
          <p:nvPr/>
        </p:nvCxnSpPr>
        <p:spPr>
          <a:xfrm flipV="1">
            <a:off x="3629582" y="1837510"/>
            <a:ext cx="0" cy="366462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B6635834-70A3-9D3E-8006-D31A6D7A8B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77" b="95110" l="4096" r="43895"/>
                    </a14:imgEffect>
                  </a14:imgLayer>
                </a14:imgProps>
              </a:ext>
            </a:extLst>
          </a:blip>
          <a:srcRect l="3439" t="6023" r="55361" b="5222"/>
          <a:stretch/>
        </p:blipFill>
        <p:spPr bwMode="auto">
          <a:xfrm rot="4394663">
            <a:off x="2826030" y="4679619"/>
            <a:ext cx="739964" cy="7304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9583155-22A7-E856-7048-0F7ABDF78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6600-4986-4976-96BC-3EC8D81108A3}" type="slidenum">
              <a:rPr lang="en-US" smtClean="0"/>
              <a:t>15</a:t>
            </a:fld>
            <a:endParaRPr lang="en-US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B54D6F75-2D10-8058-AB46-3248C6109BA4}"/>
              </a:ext>
            </a:extLst>
          </p:cNvPr>
          <p:cNvSpPr txBox="1"/>
          <p:nvPr/>
        </p:nvSpPr>
        <p:spPr>
          <a:xfrm>
            <a:off x="7180165" y="3585768"/>
            <a:ext cx="2617896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AG1-X8 resin (2g)</a:t>
            </a:r>
          </a:p>
          <a:p>
            <a:r>
              <a:rPr lang="en-US" dirty="0"/>
              <a:t>Pre </a:t>
            </a:r>
            <a:r>
              <a:rPr lang="en-US" dirty="0" err="1"/>
              <a:t>cond</a:t>
            </a:r>
            <a:r>
              <a:rPr lang="en-US" dirty="0"/>
              <a:t>: 10 ml 9.5 M HCl</a:t>
            </a:r>
          </a:p>
        </p:txBody>
      </p:sp>
      <p:grpSp>
        <p:nvGrpSpPr>
          <p:cNvPr id="10" name="Grupp 9">
            <a:extLst>
              <a:ext uri="{FF2B5EF4-FFF2-40B4-BE49-F238E27FC236}">
                <a16:creationId xmlns:a16="http://schemas.microsoft.com/office/drawing/2014/main" id="{374AD5D9-6670-8454-0123-B125724E5921}"/>
              </a:ext>
            </a:extLst>
          </p:cNvPr>
          <p:cNvGrpSpPr/>
          <p:nvPr/>
        </p:nvGrpSpPr>
        <p:grpSpPr>
          <a:xfrm>
            <a:off x="2716823" y="2576146"/>
            <a:ext cx="1142224" cy="2925991"/>
            <a:chOff x="2426677" y="1459523"/>
            <a:chExt cx="1037492" cy="3766094"/>
          </a:xfrm>
        </p:grpSpPr>
        <p:sp>
          <p:nvSpPr>
            <p:cNvPr id="8" name="Rektangel 7">
              <a:extLst>
                <a:ext uri="{FF2B5EF4-FFF2-40B4-BE49-F238E27FC236}">
                  <a16:creationId xmlns:a16="http://schemas.microsoft.com/office/drawing/2014/main" id="{174AB4B5-3AB0-D8A2-4C9C-A3490442E61F}"/>
                </a:ext>
              </a:extLst>
            </p:cNvPr>
            <p:cNvSpPr/>
            <p:nvPr/>
          </p:nvSpPr>
          <p:spPr>
            <a:xfrm>
              <a:off x="2426677" y="1459523"/>
              <a:ext cx="1037492" cy="349054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lödesschema: Manuell åtgärd 8">
              <a:extLst>
                <a:ext uri="{FF2B5EF4-FFF2-40B4-BE49-F238E27FC236}">
                  <a16:creationId xmlns:a16="http://schemas.microsoft.com/office/drawing/2014/main" id="{5002A64B-B787-A566-CA15-6B115C5248C9}"/>
                </a:ext>
              </a:extLst>
            </p:cNvPr>
            <p:cNvSpPr/>
            <p:nvPr/>
          </p:nvSpPr>
          <p:spPr>
            <a:xfrm>
              <a:off x="2426677" y="4950069"/>
              <a:ext cx="1037492" cy="275548"/>
            </a:xfrm>
            <a:prstGeom prst="flowChartManualOperation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" name="Rak pilkoppling 17">
            <a:extLst>
              <a:ext uri="{FF2B5EF4-FFF2-40B4-BE49-F238E27FC236}">
                <a16:creationId xmlns:a16="http://schemas.microsoft.com/office/drawing/2014/main" id="{EF096E2B-6621-D9D0-E30F-351ACA803E08}"/>
              </a:ext>
            </a:extLst>
          </p:cNvPr>
          <p:cNvCxnSpPr>
            <a:cxnSpLocks/>
          </p:cNvCxnSpPr>
          <p:nvPr/>
        </p:nvCxnSpPr>
        <p:spPr>
          <a:xfrm>
            <a:off x="3311771" y="1528450"/>
            <a:ext cx="0" cy="29962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ruta 19">
            <a:extLst>
              <a:ext uri="{FF2B5EF4-FFF2-40B4-BE49-F238E27FC236}">
                <a16:creationId xmlns:a16="http://schemas.microsoft.com/office/drawing/2014/main" id="{9D8A7008-0DC1-8BAB-5B77-7A0337406B2A}"/>
              </a:ext>
            </a:extLst>
          </p:cNvPr>
          <p:cNvSpPr txBox="1"/>
          <p:nvPr/>
        </p:nvSpPr>
        <p:spPr>
          <a:xfrm>
            <a:off x="2213637" y="329219"/>
            <a:ext cx="387958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4 ml 9.5 M HCl + 0.4 ml HNO</a:t>
            </a:r>
            <a:r>
              <a:rPr lang="en-US" baseline="-25000" dirty="0"/>
              <a:t>3</a:t>
            </a:r>
            <a:r>
              <a:rPr lang="en-US" dirty="0"/>
              <a:t> (70%)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4 min waiting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1 ml H</a:t>
            </a:r>
            <a:r>
              <a:rPr lang="en-US" baseline="-25000" dirty="0"/>
              <a:t>2</a:t>
            </a:r>
            <a:r>
              <a:rPr lang="en-US" dirty="0"/>
              <a:t>O + 0.4 ml H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2 </a:t>
            </a:r>
            <a:r>
              <a:rPr lang="en-US" dirty="0"/>
              <a:t>(70%)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5 ml 9.5 M HCl</a:t>
            </a:r>
          </a:p>
          <a:p>
            <a:endParaRPr lang="en-US" baseline="-25000" dirty="0"/>
          </a:p>
        </p:txBody>
      </p:sp>
      <p:pic>
        <p:nvPicPr>
          <p:cNvPr id="12" name="Picture 4" descr="Beskrivning saknas.">
            <a:extLst>
              <a:ext uri="{FF2B5EF4-FFF2-40B4-BE49-F238E27FC236}">
                <a16:creationId xmlns:a16="http://schemas.microsoft.com/office/drawing/2014/main" id="{5CFA7A15-A157-E57D-26ED-5B0725F6F6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1" t="9785" r="44641" b="36764"/>
          <a:stretch/>
        </p:blipFill>
        <p:spPr bwMode="auto">
          <a:xfrm>
            <a:off x="419967" y="2429553"/>
            <a:ext cx="1394092" cy="3166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Rak koppling 22">
            <a:extLst>
              <a:ext uri="{FF2B5EF4-FFF2-40B4-BE49-F238E27FC236}">
                <a16:creationId xmlns:a16="http://schemas.microsoft.com/office/drawing/2014/main" id="{0A959E20-B5A1-6EA1-1ED6-C564DC9BAA28}"/>
              </a:ext>
            </a:extLst>
          </p:cNvPr>
          <p:cNvCxnSpPr>
            <a:cxnSpLocks/>
          </p:cNvCxnSpPr>
          <p:nvPr/>
        </p:nvCxnSpPr>
        <p:spPr>
          <a:xfrm flipH="1" flipV="1">
            <a:off x="3629582" y="1837510"/>
            <a:ext cx="2553953" cy="1698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Rak pilkoppling 29">
            <a:extLst>
              <a:ext uri="{FF2B5EF4-FFF2-40B4-BE49-F238E27FC236}">
                <a16:creationId xmlns:a16="http://schemas.microsoft.com/office/drawing/2014/main" id="{96AE0D75-987C-E1CF-D4F3-B6CCDB240518}"/>
              </a:ext>
            </a:extLst>
          </p:cNvPr>
          <p:cNvCxnSpPr>
            <a:cxnSpLocks/>
          </p:cNvCxnSpPr>
          <p:nvPr/>
        </p:nvCxnSpPr>
        <p:spPr>
          <a:xfrm>
            <a:off x="6183972" y="1854491"/>
            <a:ext cx="0" cy="13370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Rak pilkoppling 31">
            <a:extLst>
              <a:ext uri="{FF2B5EF4-FFF2-40B4-BE49-F238E27FC236}">
                <a16:creationId xmlns:a16="http://schemas.microsoft.com/office/drawing/2014/main" id="{FDC69F4A-9D52-13C4-EE00-378ABD2F1153}"/>
              </a:ext>
            </a:extLst>
          </p:cNvPr>
          <p:cNvCxnSpPr>
            <a:cxnSpLocks/>
          </p:cNvCxnSpPr>
          <p:nvPr/>
        </p:nvCxnSpPr>
        <p:spPr>
          <a:xfrm flipH="1">
            <a:off x="5689824" y="5953961"/>
            <a:ext cx="49666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37" name="Grupp 36">
            <a:extLst>
              <a:ext uri="{FF2B5EF4-FFF2-40B4-BE49-F238E27FC236}">
                <a16:creationId xmlns:a16="http://schemas.microsoft.com/office/drawing/2014/main" id="{E10772D5-429A-93C0-3A08-D9E16C435757}"/>
              </a:ext>
            </a:extLst>
          </p:cNvPr>
          <p:cNvGrpSpPr/>
          <p:nvPr/>
        </p:nvGrpSpPr>
        <p:grpSpPr>
          <a:xfrm>
            <a:off x="6096001" y="3206496"/>
            <a:ext cx="780288" cy="1536192"/>
            <a:chOff x="5961888" y="3316224"/>
            <a:chExt cx="1438647" cy="1536192"/>
          </a:xfrm>
        </p:grpSpPr>
        <p:sp>
          <p:nvSpPr>
            <p:cNvPr id="35" name="Rektangel 34">
              <a:extLst>
                <a:ext uri="{FF2B5EF4-FFF2-40B4-BE49-F238E27FC236}">
                  <a16:creationId xmlns:a16="http://schemas.microsoft.com/office/drawing/2014/main" id="{1E4AB2F9-C7EB-05FF-AEBB-AAAD8857054E}"/>
                </a:ext>
              </a:extLst>
            </p:cNvPr>
            <p:cNvSpPr/>
            <p:nvPr/>
          </p:nvSpPr>
          <p:spPr>
            <a:xfrm>
              <a:off x="5961888" y="4291818"/>
              <a:ext cx="1438647" cy="56059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ktangel 35">
              <a:extLst>
                <a:ext uri="{FF2B5EF4-FFF2-40B4-BE49-F238E27FC236}">
                  <a16:creationId xmlns:a16="http://schemas.microsoft.com/office/drawing/2014/main" id="{25E62F0E-3150-B508-73D9-1ABD92F7A994}"/>
                </a:ext>
              </a:extLst>
            </p:cNvPr>
            <p:cNvSpPr/>
            <p:nvPr/>
          </p:nvSpPr>
          <p:spPr>
            <a:xfrm>
              <a:off x="5961888" y="3316224"/>
              <a:ext cx="1438645" cy="99257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8" name="textruta 37">
            <a:extLst>
              <a:ext uri="{FF2B5EF4-FFF2-40B4-BE49-F238E27FC236}">
                <a16:creationId xmlns:a16="http://schemas.microsoft.com/office/drawing/2014/main" id="{5C52BC77-77E3-DC86-E022-5B671D2943CB}"/>
              </a:ext>
            </a:extLst>
          </p:cNvPr>
          <p:cNvSpPr txBox="1"/>
          <p:nvPr/>
        </p:nvSpPr>
        <p:spPr>
          <a:xfrm>
            <a:off x="2213637" y="-3304"/>
            <a:ext cx="325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Dissolution in  50 ml falcon tube</a:t>
            </a:r>
          </a:p>
        </p:txBody>
      </p:sp>
      <p:sp>
        <p:nvSpPr>
          <p:cNvPr id="39" name="Rektangel 38">
            <a:extLst>
              <a:ext uri="{FF2B5EF4-FFF2-40B4-BE49-F238E27FC236}">
                <a16:creationId xmlns:a16="http://schemas.microsoft.com/office/drawing/2014/main" id="{5DA33D01-26F0-31EF-8EE7-EC1E8C36ACAA}"/>
              </a:ext>
            </a:extLst>
          </p:cNvPr>
          <p:cNvSpPr/>
          <p:nvPr/>
        </p:nvSpPr>
        <p:spPr>
          <a:xfrm>
            <a:off x="6424756" y="4742688"/>
            <a:ext cx="122776" cy="19126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3" name="Rak pilkoppling 42">
            <a:extLst>
              <a:ext uri="{FF2B5EF4-FFF2-40B4-BE49-F238E27FC236}">
                <a16:creationId xmlns:a16="http://schemas.microsoft.com/office/drawing/2014/main" id="{9B6B2579-4641-273C-EA3A-56379120E383}"/>
              </a:ext>
            </a:extLst>
          </p:cNvPr>
          <p:cNvCxnSpPr/>
          <p:nvPr/>
        </p:nvCxnSpPr>
        <p:spPr>
          <a:xfrm>
            <a:off x="6494140" y="2181225"/>
            <a:ext cx="0" cy="10102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Rak koppling 44">
            <a:extLst>
              <a:ext uri="{FF2B5EF4-FFF2-40B4-BE49-F238E27FC236}">
                <a16:creationId xmlns:a16="http://schemas.microsoft.com/office/drawing/2014/main" id="{4BC02F32-59D2-16CB-E175-EFDD67024F33}"/>
              </a:ext>
            </a:extLst>
          </p:cNvPr>
          <p:cNvCxnSpPr>
            <a:cxnSpLocks/>
          </p:cNvCxnSpPr>
          <p:nvPr/>
        </p:nvCxnSpPr>
        <p:spPr>
          <a:xfrm>
            <a:off x="6490631" y="2181225"/>
            <a:ext cx="70099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Rak pilkoppling 46">
            <a:extLst>
              <a:ext uri="{FF2B5EF4-FFF2-40B4-BE49-F238E27FC236}">
                <a16:creationId xmlns:a16="http://schemas.microsoft.com/office/drawing/2014/main" id="{D41D1AEC-8F79-AF87-6B2A-09A79B382ED7}"/>
              </a:ext>
            </a:extLst>
          </p:cNvPr>
          <p:cNvCxnSpPr>
            <a:cxnSpLocks/>
          </p:cNvCxnSpPr>
          <p:nvPr/>
        </p:nvCxnSpPr>
        <p:spPr>
          <a:xfrm>
            <a:off x="6832520" y="2713256"/>
            <a:ext cx="0" cy="478244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Rak koppling 52">
            <a:extLst>
              <a:ext uri="{FF2B5EF4-FFF2-40B4-BE49-F238E27FC236}">
                <a16:creationId xmlns:a16="http://schemas.microsoft.com/office/drawing/2014/main" id="{1C87E035-95FA-B653-EE9E-6591B465BFBF}"/>
              </a:ext>
            </a:extLst>
          </p:cNvPr>
          <p:cNvCxnSpPr>
            <a:cxnSpLocks/>
          </p:cNvCxnSpPr>
          <p:nvPr/>
        </p:nvCxnSpPr>
        <p:spPr>
          <a:xfrm>
            <a:off x="6829669" y="2713256"/>
            <a:ext cx="700993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4" name="Rak pilkoppling 53">
            <a:extLst>
              <a:ext uri="{FF2B5EF4-FFF2-40B4-BE49-F238E27FC236}">
                <a16:creationId xmlns:a16="http://schemas.microsoft.com/office/drawing/2014/main" id="{16316EAE-5B7A-D78C-8EEC-58838B3D290A}"/>
              </a:ext>
            </a:extLst>
          </p:cNvPr>
          <p:cNvCxnSpPr>
            <a:cxnSpLocks/>
          </p:cNvCxnSpPr>
          <p:nvPr/>
        </p:nvCxnSpPr>
        <p:spPr>
          <a:xfrm>
            <a:off x="6795871" y="5489823"/>
            <a:ext cx="689173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5" name="Rak pilkoppling 54">
            <a:extLst>
              <a:ext uri="{FF2B5EF4-FFF2-40B4-BE49-F238E27FC236}">
                <a16:creationId xmlns:a16="http://schemas.microsoft.com/office/drawing/2014/main" id="{FF2E1832-B42D-95BC-1E0F-0E9FE0D16143}"/>
              </a:ext>
            </a:extLst>
          </p:cNvPr>
          <p:cNvCxnSpPr>
            <a:cxnSpLocks/>
          </p:cNvCxnSpPr>
          <p:nvPr/>
        </p:nvCxnSpPr>
        <p:spPr>
          <a:xfrm flipH="1">
            <a:off x="5689824" y="6568435"/>
            <a:ext cx="80431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9" name="textruta 58">
            <a:extLst>
              <a:ext uri="{FF2B5EF4-FFF2-40B4-BE49-F238E27FC236}">
                <a16:creationId xmlns:a16="http://schemas.microsoft.com/office/drawing/2014/main" id="{E5329A09-6415-4C9C-7EA0-BD77A0CD22CC}"/>
              </a:ext>
            </a:extLst>
          </p:cNvPr>
          <p:cNvSpPr txBox="1"/>
          <p:nvPr/>
        </p:nvSpPr>
        <p:spPr>
          <a:xfrm>
            <a:off x="7185608" y="1816854"/>
            <a:ext cx="2356735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Wash: 30 ml 9.5 M HCL</a:t>
            </a:r>
          </a:p>
        </p:txBody>
      </p:sp>
      <p:sp>
        <p:nvSpPr>
          <p:cNvPr id="60" name="textruta 59">
            <a:extLst>
              <a:ext uri="{FF2B5EF4-FFF2-40B4-BE49-F238E27FC236}">
                <a16:creationId xmlns:a16="http://schemas.microsoft.com/office/drawing/2014/main" id="{20F53300-5D7D-BB1C-32ED-7E1F15B893E1}"/>
              </a:ext>
            </a:extLst>
          </p:cNvPr>
          <p:cNvSpPr txBox="1"/>
          <p:nvPr/>
        </p:nvSpPr>
        <p:spPr>
          <a:xfrm>
            <a:off x="7180165" y="2343893"/>
            <a:ext cx="2838598" cy="369332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Elution: 4 ml, 0.25 M, HEPES</a:t>
            </a:r>
          </a:p>
        </p:txBody>
      </p:sp>
      <p:cxnSp>
        <p:nvCxnSpPr>
          <p:cNvPr id="61" name="Rak koppling 60">
            <a:extLst>
              <a:ext uri="{FF2B5EF4-FFF2-40B4-BE49-F238E27FC236}">
                <a16:creationId xmlns:a16="http://schemas.microsoft.com/office/drawing/2014/main" id="{75DE5159-60F0-5C17-53EA-DC653D96D76D}"/>
              </a:ext>
            </a:extLst>
          </p:cNvPr>
          <p:cNvCxnSpPr>
            <a:cxnSpLocks/>
          </p:cNvCxnSpPr>
          <p:nvPr/>
        </p:nvCxnSpPr>
        <p:spPr>
          <a:xfrm flipV="1">
            <a:off x="6183535" y="5025686"/>
            <a:ext cx="0" cy="92827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4" name="textruta 63">
            <a:extLst>
              <a:ext uri="{FF2B5EF4-FFF2-40B4-BE49-F238E27FC236}">
                <a16:creationId xmlns:a16="http://schemas.microsoft.com/office/drawing/2014/main" id="{A923AF93-10DF-7D65-A757-AE7E171583F1}"/>
              </a:ext>
            </a:extLst>
          </p:cNvPr>
          <p:cNvSpPr txBox="1"/>
          <p:nvPr/>
        </p:nvSpPr>
        <p:spPr>
          <a:xfrm>
            <a:off x="1037453" y="6401210"/>
            <a:ext cx="4596515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Wash waste: Remaining </a:t>
            </a:r>
            <a:r>
              <a:rPr lang="en-US" baseline="30000" dirty="0"/>
              <a:t>58</a:t>
            </a:r>
            <a:r>
              <a:rPr lang="en-US" dirty="0"/>
              <a:t>Ni/Mg + trace metals</a:t>
            </a:r>
          </a:p>
        </p:txBody>
      </p:sp>
      <p:sp>
        <p:nvSpPr>
          <p:cNvPr id="65" name="textruta 64">
            <a:extLst>
              <a:ext uri="{FF2B5EF4-FFF2-40B4-BE49-F238E27FC236}">
                <a16:creationId xmlns:a16="http://schemas.microsoft.com/office/drawing/2014/main" id="{0A91245E-9952-0A66-7CC7-987A65F73CC3}"/>
              </a:ext>
            </a:extLst>
          </p:cNvPr>
          <p:cNvSpPr txBox="1"/>
          <p:nvPr/>
        </p:nvSpPr>
        <p:spPr>
          <a:xfrm>
            <a:off x="1707981" y="5762317"/>
            <a:ext cx="3925985" cy="369332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Waste:</a:t>
            </a:r>
            <a:r>
              <a:rPr lang="en-US" baseline="30000" dirty="0"/>
              <a:t>58</a:t>
            </a:r>
            <a:r>
              <a:rPr lang="en-US" dirty="0"/>
              <a:t>Ni/Mg target material</a:t>
            </a:r>
          </a:p>
        </p:txBody>
      </p:sp>
      <p:cxnSp>
        <p:nvCxnSpPr>
          <p:cNvPr id="76" name="Rak koppling 75">
            <a:extLst>
              <a:ext uri="{FF2B5EF4-FFF2-40B4-BE49-F238E27FC236}">
                <a16:creationId xmlns:a16="http://schemas.microsoft.com/office/drawing/2014/main" id="{CD4459C9-4BA6-3D59-CA65-30465E5DDFEF}"/>
              </a:ext>
            </a:extLst>
          </p:cNvPr>
          <p:cNvCxnSpPr>
            <a:cxnSpLocks/>
          </p:cNvCxnSpPr>
          <p:nvPr/>
        </p:nvCxnSpPr>
        <p:spPr>
          <a:xfrm>
            <a:off x="6478472" y="5025686"/>
            <a:ext cx="15668" cy="15406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1" name="Rak koppling 80">
            <a:extLst>
              <a:ext uri="{FF2B5EF4-FFF2-40B4-BE49-F238E27FC236}">
                <a16:creationId xmlns:a16="http://schemas.microsoft.com/office/drawing/2014/main" id="{61421E0F-1F1E-5526-73A9-84D2FB49BA3A}"/>
              </a:ext>
            </a:extLst>
          </p:cNvPr>
          <p:cNvCxnSpPr>
            <a:cxnSpLocks/>
          </p:cNvCxnSpPr>
          <p:nvPr/>
        </p:nvCxnSpPr>
        <p:spPr>
          <a:xfrm>
            <a:off x="6795871" y="5025686"/>
            <a:ext cx="4845" cy="47645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3" name="textruta 82">
            <a:extLst>
              <a:ext uri="{FF2B5EF4-FFF2-40B4-BE49-F238E27FC236}">
                <a16:creationId xmlns:a16="http://schemas.microsoft.com/office/drawing/2014/main" id="{977331D4-C174-9A1E-1696-F5BA2A0AC227}"/>
              </a:ext>
            </a:extLst>
          </p:cNvPr>
          <p:cNvSpPr txBox="1"/>
          <p:nvPr/>
        </p:nvSpPr>
        <p:spPr>
          <a:xfrm>
            <a:off x="7530662" y="5305157"/>
            <a:ext cx="2411879" cy="369332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Elution: cobalt in HEPES</a:t>
            </a:r>
          </a:p>
        </p:txBody>
      </p:sp>
      <p:sp>
        <p:nvSpPr>
          <p:cNvPr id="84" name="Rektangel 83">
            <a:extLst>
              <a:ext uri="{FF2B5EF4-FFF2-40B4-BE49-F238E27FC236}">
                <a16:creationId xmlns:a16="http://schemas.microsoft.com/office/drawing/2014/main" id="{287A8844-65C3-6422-5FEE-6A6EC8A9CF96}"/>
              </a:ext>
            </a:extLst>
          </p:cNvPr>
          <p:cNvSpPr/>
          <p:nvPr/>
        </p:nvSpPr>
        <p:spPr>
          <a:xfrm>
            <a:off x="4318371" y="1708660"/>
            <a:ext cx="312847" cy="264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ruta 84">
            <a:extLst>
              <a:ext uri="{FF2B5EF4-FFF2-40B4-BE49-F238E27FC236}">
                <a16:creationId xmlns:a16="http://schemas.microsoft.com/office/drawing/2014/main" id="{FD1F39EB-FE53-0A02-62FB-69E3FD9F602D}"/>
              </a:ext>
            </a:extLst>
          </p:cNvPr>
          <p:cNvSpPr txBox="1"/>
          <p:nvPr/>
        </p:nvSpPr>
        <p:spPr>
          <a:xfrm>
            <a:off x="3995638" y="1973195"/>
            <a:ext cx="999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Frit filter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1CBD1B74-6205-34DC-7F95-4A63E81F3650}"/>
              </a:ext>
            </a:extLst>
          </p:cNvPr>
          <p:cNvSpPr txBox="1"/>
          <p:nvPr/>
        </p:nvSpPr>
        <p:spPr>
          <a:xfrm>
            <a:off x="5917808" y="1072369"/>
            <a:ext cx="1288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Purification</a:t>
            </a:r>
          </a:p>
        </p:txBody>
      </p:sp>
    </p:spTree>
    <p:extLst>
      <p:ext uri="{BB962C8B-B14F-4D97-AF65-F5344CB8AC3E}">
        <p14:creationId xmlns:p14="http://schemas.microsoft.com/office/powerpoint/2010/main" val="16445676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32A73-1F27-41EE-8149-47CBB3B1F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146" y="1483900"/>
            <a:ext cx="4968552" cy="4495800"/>
          </a:xfrm>
        </p:spPr>
        <p:txBody>
          <a:bodyPr/>
          <a:lstStyle/>
          <a:p>
            <a:r>
              <a:rPr lang="en-US" sz="2200" dirty="0"/>
              <a:t>Automated with </a:t>
            </a:r>
            <a:r>
              <a:rPr lang="en-US" sz="2200" dirty="0" err="1"/>
              <a:t>Comecer</a:t>
            </a:r>
            <a:r>
              <a:rPr lang="en-US" sz="2200" dirty="0"/>
              <a:t> Taddeo PRF</a:t>
            </a:r>
          </a:p>
          <a:p>
            <a:r>
              <a:rPr lang="en-US" sz="2200" dirty="0"/>
              <a:t>Ultra pure water, chemicals and no metal needles etc.</a:t>
            </a:r>
          </a:p>
          <a:p>
            <a:r>
              <a:rPr lang="en-US" sz="2200" dirty="0"/>
              <a:t>Dissolution (</a:t>
            </a:r>
            <a:r>
              <a:rPr lang="en-US" sz="2200" b="1" dirty="0"/>
              <a:t>without heating</a:t>
            </a:r>
            <a:r>
              <a:rPr lang="en-US" sz="2200" dirty="0"/>
              <a:t>)=10 min</a:t>
            </a:r>
          </a:p>
          <a:p>
            <a:pPr lvl="1"/>
            <a:r>
              <a:rPr lang="en-US" sz="1800" dirty="0"/>
              <a:t>Pressed Ni &gt; 1h</a:t>
            </a:r>
          </a:p>
          <a:p>
            <a:pPr lvl="1"/>
            <a:r>
              <a:rPr lang="en-US" sz="1800" dirty="0"/>
              <a:t>Ni-foil &gt; many hours</a:t>
            </a:r>
          </a:p>
          <a:p>
            <a:r>
              <a:rPr lang="en-US" sz="2200" dirty="0"/>
              <a:t>Purification=20 min</a:t>
            </a:r>
          </a:p>
          <a:p>
            <a:r>
              <a:rPr lang="en-US" sz="2200" dirty="0"/>
              <a:t>Total= 35 min</a:t>
            </a:r>
          </a:p>
          <a:p>
            <a:pPr lvl="1"/>
            <a:r>
              <a:rPr lang="en-US" sz="1800" dirty="0"/>
              <a:t>Including shuttle drying=5 min</a:t>
            </a:r>
          </a:p>
          <a:p>
            <a:pPr lvl="1"/>
            <a:endParaRPr lang="en-US" sz="1800" dirty="0"/>
          </a:p>
          <a:p>
            <a:endParaRPr lang="sv-SE" sz="2200" dirty="0"/>
          </a:p>
          <a:p>
            <a:endParaRPr lang="en-US" sz="22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06B1F-7839-4B5D-A29E-482985520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D9430-B622-4474-B819-F5896853DD0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48EB94F-3995-40D7-AE0E-AB86CBD40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90600"/>
            <a:ext cx="10363200" cy="381000"/>
          </a:xfrm>
        </p:spPr>
        <p:txBody>
          <a:bodyPr>
            <a:normAutofit fontScale="90000"/>
          </a:bodyPr>
          <a:lstStyle/>
          <a:p>
            <a:r>
              <a:rPr lang="en-US" sz="3600" b="0" dirty="0"/>
              <a:t>Dissolution &amp; Purification</a:t>
            </a:r>
          </a:p>
        </p:txBody>
      </p:sp>
      <p:pic>
        <p:nvPicPr>
          <p:cNvPr id="7" name="Picture 2" descr="Förhandsgranskning av bild">
            <a:extLst>
              <a:ext uri="{FF2B5EF4-FFF2-40B4-BE49-F238E27FC236}">
                <a16:creationId xmlns:a16="http://schemas.microsoft.com/office/drawing/2014/main" id="{AB738228-3509-0B5D-3015-2D18FAD2C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4570"/>
            <a:ext cx="2743200" cy="60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B5D13408-2AA7-E357-95D4-141F86C8FE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5" t="4989"/>
          <a:stretch/>
        </p:blipFill>
        <p:spPr>
          <a:xfrm>
            <a:off x="5629698" y="823235"/>
            <a:ext cx="6483855" cy="521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22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42B03BB-D8A9-62B7-214A-66672946B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and QC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832E1CE-349F-028D-0280-7AB8BD4D2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Produced activity &amp; Half-life: </a:t>
            </a:r>
            <a:r>
              <a:rPr lang="en-US" sz="2800" dirty="0" err="1"/>
              <a:t>Capintec</a:t>
            </a:r>
            <a:r>
              <a:rPr lang="en-US" sz="2800" dirty="0"/>
              <a:t> Dose Calibrators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RNP: Energy &amp; Efficiency calibrated HPGE-detector (Canberra)</a:t>
            </a:r>
          </a:p>
          <a:p>
            <a:pPr lvl="1"/>
            <a:r>
              <a:rPr lang="en-US" dirty="0"/>
              <a:t>2 and 17 h post EOB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Ni breakthrough assessed with semi-quantitative test strips (</a:t>
            </a:r>
            <a:r>
              <a:rPr lang="en-US" sz="2800" dirty="0" err="1"/>
              <a:t>Quantofix</a:t>
            </a:r>
            <a:r>
              <a:rPr lang="en-US" sz="2800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Apparent Molar Activity (</a:t>
            </a:r>
            <a:r>
              <a:rPr lang="sv-SE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AMA): DOTA-</a:t>
            </a:r>
            <a:r>
              <a:rPr lang="sv-SE" b="0" i="0" dirty="0" err="1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titration</a:t>
            </a:r>
            <a:r>
              <a:rPr lang="sv-SE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 in 0.25 M HEPES </a:t>
            </a:r>
            <a:r>
              <a:rPr lang="sv-SE" b="0" i="0" dirty="0" err="1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adjusted</a:t>
            </a:r>
            <a:r>
              <a:rPr lang="sv-SE" b="0" i="0" dirty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 to pH 7.0</a:t>
            </a:r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082C79D-9DB5-F6F7-E07A-40FB92631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6600-4986-4976-96BC-3EC8D81108A3}" type="slidenum">
              <a:rPr lang="en-US" smtClean="0"/>
              <a:t>17</a:t>
            </a:fld>
            <a:endParaRPr lang="en-US" dirty="0"/>
          </a:p>
        </p:txBody>
      </p:sp>
      <p:pic>
        <p:nvPicPr>
          <p:cNvPr id="6" name="Picture 2" descr="Förhandsgranskning av bild">
            <a:extLst>
              <a:ext uri="{FF2B5EF4-FFF2-40B4-BE49-F238E27FC236}">
                <a16:creationId xmlns:a16="http://schemas.microsoft.com/office/drawing/2014/main" id="{74C25701-8745-B8A3-C01B-01A46CC60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4570"/>
            <a:ext cx="2743200" cy="60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6683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BE46BE26-9E93-498F-BFE7-823F83485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D9430-B622-4474-B819-F5896853DD07}" type="slidenum">
              <a:rPr lang="en-US" smtClean="0"/>
              <a:pPr/>
              <a:t>18</a:t>
            </a:fld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A338050-5B98-4736-94FB-F56D460B36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5116909"/>
              </p:ext>
            </p:extLst>
          </p:nvPr>
        </p:nvGraphicFramePr>
        <p:xfrm>
          <a:off x="914400" y="641648"/>
          <a:ext cx="10196386" cy="5183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9838">
                  <a:extLst>
                    <a:ext uri="{9D8B030D-6E8A-4147-A177-3AD203B41FA5}">
                      <a16:colId xmlns:a16="http://schemas.microsoft.com/office/drawing/2014/main" val="782346297"/>
                    </a:ext>
                  </a:extLst>
                </a:gridCol>
                <a:gridCol w="3228531">
                  <a:extLst>
                    <a:ext uri="{9D8B030D-6E8A-4147-A177-3AD203B41FA5}">
                      <a16:colId xmlns:a16="http://schemas.microsoft.com/office/drawing/2014/main" val="898646712"/>
                    </a:ext>
                  </a:extLst>
                </a:gridCol>
                <a:gridCol w="3188017">
                  <a:extLst>
                    <a:ext uri="{9D8B030D-6E8A-4147-A177-3AD203B41FA5}">
                      <a16:colId xmlns:a16="http://schemas.microsoft.com/office/drawing/2014/main" val="35764581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u="sng" dirty="0">
                          <a:solidFill>
                            <a:srgbClr val="3B3D3C"/>
                          </a:solidFill>
                        </a:rPr>
                        <a:t>Results</a:t>
                      </a:r>
                      <a:endParaRPr lang="en-US" sz="2200" b="1" u="sng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pattFill prst="pct5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200" b="1" u="sng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pattFill prst="pct5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u="sng" dirty="0">
                          <a:solidFill>
                            <a:schemeClr val="tx1"/>
                          </a:solidFill>
                        </a:rPr>
                        <a:t>comment</a:t>
                      </a:r>
                    </a:p>
                  </a:txBody>
                  <a:tcPr>
                    <a:pattFill prst="pct5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447447730"/>
                  </a:ext>
                </a:extLst>
              </a:tr>
              <a:tr h="428248">
                <a:tc>
                  <a:txBody>
                    <a:bodyPr/>
                    <a:lstStyle/>
                    <a:p>
                      <a:pPr algn="ctr"/>
                      <a:r>
                        <a:rPr lang="en-US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Produced A in foil</a:t>
                      </a:r>
                    </a:p>
                  </a:txBody>
                  <a:tcPr>
                    <a:pattFill prst="pct5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340±10 MBq (EOB)</a:t>
                      </a:r>
                    </a:p>
                  </a:txBody>
                  <a:tcPr>
                    <a:pattFill prst="pct5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 err="1"/>
                        <a:t>A_sat</a:t>
                      </a:r>
                      <a:r>
                        <a:rPr lang="en-US" sz="2000" i="1" dirty="0"/>
                        <a:t>=120</a:t>
                      </a:r>
                      <a:r>
                        <a:rPr lang="en-US" sz="2000" dirty="0"/>
                        <a:t>±5</a:t>
                      </a:r>
                      <a:r>
                        <a:rPr lang="en-US" sz="2000" i="1" dirty="0"/>
                        <a:t> MBq/µA</a:t>
                      </a:r>
                    </a:p>
                  </a:txBody>
                  <a:tcPr>
                    <a:pattFill prst="pct5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551208243"/>
                  </a:ext>
                </a:extLst>
              </a:tr>
              <a:tr h="428248">
                <a:tc>
                  <a:txBody>
                    <a:bodyPr/>
                    <a:lstStyle/>
                    <a:p>
                      <a:pPr algn="ctr"/>
                      <a:r>
                        <a:rPr lang="en-US" sz="2200" baseline="30000" dirty="0"/>
                        <a:t>55</a:t>
                      </a:r>
                      <a:r>
                        <a:rPr lang="en-US" sz="2200" dirty="0"/>
                        <a:t>Co</a:t>
                      </a:r>
                      <a:r>
                        <a:rPr lang="en-US" sz="2200" baseline="-25000" dirty="0"/>
                        <a:t> </a:t>
                      </a:r>
                      <a:r>
                        <a:rPr lang="en-US" sz="2200" dirty="0"/>
                        <a:t>at EOP </a:t>
                      </a:r>
                    </a:p>
                    <a:p>
                      <a:pPr algn="ctr"/>
                      <a:r>
                        <a:rPr lang="en-US" sz="2200" dirty="0"/>
                        <a:t>(35 min post EOB)</a:t>
                      </a:r>
                      <a:endParaRPr lang="en-US" sz="2200" baseline="-25000" dirty="0"/>
                    </a:p>
                  </a:txBody>
                  <a:tcPr>
                    <a:pattFill prst="pct5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240±20 </a:t>
                      </a:r>
                      <a:r>
                        <a:rPr lang="sv-SE" sz="2200" dirty="0" err="1"/>
                        <a:t>MBq</a:t>
                      </a:r>
                      <a:r>
                        <a:rPr lang="sv-SE" sz="2200" dirty="0"/>
                        <a:t> </a:t>
                      </a:r>
                      <a:endParaRPr lang="en-US" sz="2200" dirty="0"/>
                    </a:p>
                    <a:p>
                      <a:pPr algn="ctr"/>
                      <a:r>
                        <a:rPr lang="en-US" sz="2200" dirty="0"/>
                        <a:t>60 MBq/ml HEPES</a:t>
                      </a:r>
                    </a:p>
                  </a:txBody>
                  <a:tcPr>
                    <a:pattFill prst="pct5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/>
                        <a:t>5 min shuttle drying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i="1" dirty="0"/>
                        <a:t>10 min dissolution</a:t>
                      </a:r>
                    </a:p>
                    <a:p>
                      <a:pPr algn="ctr"/>
                      <a:r>
                        <a:rPr lang="en-US" sz="2000" i="1" dirty="0"/>
                        <a:t>20 min purification</a:t>
                      </a:r>
                    </a:p>
                  </a:txBody>
                  <a:tcPr>
                    <a:pattFill prst="pct5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100185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Isolated </a:t>
                      </a:r>
                      <a:r>
                        <a:rPr lang="en-US" sz="2200" baseline="30000" dirty="0"/>
                        <a:t>55</a:t>
                      </a:r>
                      <a:r>
                        <a:rPr lang="en-US" sz="2200" dirty="0"/>
                        <a:t>Co/Foil </a:t>
                      </a:r>
                      <a:r>
                        <a:rPr lang="en-US" sz="2200" baseline="30000" dirty="0"/>
                        <a:t>55</a:t>
                      </a:r>
                      <a:r>
                        <a:rPr lang="en-US" sz="2200" dirty="0"/>
                        <a:t>Co (EOP)</a:t>
                      </a:r>
                    </a:p>
                  </a:txBody>
                  <a:tcPr>
                    <a:pattFill prst="pct5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u="none" strike="noStrike" dirty="0">
                          <a:effectLst/>
                        </a:rPr>
                        <a:t>&gt;70 %</a:t>
                      </a:r>
                      <a:endParaRPr lang="sv-SE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pattFill prst="pct5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/>
                        <a:t>Un-dissolved larger grains</a:t>
                      </a:r>
                    </a:p>
                  </a:txBody>
                  <a:tcPr>
                    <a:pattFill prst="pct5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282698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RCY (EOP)</a:t>
                      </a:r>
                    </a:p>
                  </a:txBody>
                  <a:tcPr>
                    <a:pattFill prst="pct5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200" u="none" strike="noStrike" dirty="0">
                          <a:effectLst/>
                        </a:rPr>
                        <a:t>82</a:t>
                      </a:r>
                      <a:r>
                        <a:rPr lang="en-US" sz="2200" dirty="0"/>
                        <a:t>±</a:t>
                      </a:r>
                      <a:r>
                        <a:rPr lang="en-US" sz="2200" u="none" strike="noStrike" dirty="0">
                          <a:effectLst/>
                        </a:rPr>
                        <a:t>2</a:t>
                      </a:r>
                      <a:r>
                        <a:rPr lang="sv-SE" sz="2200" u="none" strike="noStrike" dirty="0">
                          <a:effectLst/>
                        </a:rPr>
                        <a:t> %</a:t>
                      </a:r>
                      <a:endParaRPr lang="sv-SE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pattFill prst="pct5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/>
                        <a:t>Y=prod/(</a:t>
                      </a:r>
                      <a:r>
                        <a:rPr lang="en-US" sz="2000" i="1" dirty="0" err="1"/>
                        <a:t>waste+resins+prod</a:t>
                      </a:r>
                      <a:r>
                        <a:rPr lang="en-US" sz="2000" i="1" dirty="0"/>
                        <a:t>)</a:t>
                      </a:r>
                    </a:p>
                  </a:txBody>
                  <a:tcPr>
                    <a:pattFill prst="pct5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3127557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Ni in eluate</a:t>
                      </a:r>
                    </a:p>
                  </a:txBody>
                  <a:tcPr>
                    <a:pattFill prst="pct5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v-SE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 mg/L</a:t>
                      </a:r>
                    </a:p>
                  </a:txBody>
                  <a:tcPr>
                    <a:pattFill prst="pct5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/>
                        <a:t>Semi-quantitative Strips</a:t>
                      </a:r>
                    </a:p>
                  </a:txBody>
                  <a:tcPr>
                    <a:pattFill prst="pct5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85721731"/>
                  </a:ext>
                </a:extLst>
              </a:tr>
              <a:tr h="4254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AMA at EOB </a:t>
                      </a:r>
                    </a:p>
                  </a:txBody>
                  <a:tcPr>
                    <a:pattFill prst="pct5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u="none" strike="noStrike" dirty="0">
                          <a:effectLst/>
                        </a:rPr>
                        <a:t>1.8</a:t>
                      </a:r>
                      <a:r>
                        <a:rPr lang="en-US" sz="2200" dirty="0"/>
                        <a:t>±0.2</a:t>
                      </a:r>
                      <a:r>
                        <a:rPr lang="en-US" sz="2200" u="none" strike="noStrike" dirty="0">
                          <a:effectLst/>
                        </a:rPr>
                        <a:t> </a:t>
                      </a:r>
                      <a:r>
                        <a:rPr lang="en-US" sz="2200" u="none" strike="noStrike" dirty="0" err="1">
                          <a:effectLst/>
                        </a:rPr>
                        <a:t>GBq</a:t>
                      </a:r>
                      <a:r>
                        <a:rPr lang="en-US" sz="2200" u="none" strike="noStrike" dirty="0">
                          <a:effectLst/>
                        </a:rPr>
                        <a:t>/µmol DOTA</a:t>
                      </a:r>
                      <a:endParaRPr lang="sv-SE" sz="2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pattFill prst="pct5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/>
                        <a:t>(3.6</a:t>
                      </a:r>
                      <a:r>
                        <a:rPr lang="sv-SE" sz="2000" u="none" strike="noStrike" dirty="0">
                          <a:effectLst/>
                        </a:rPr>
                        <a:t> </a:t>
                      </a:r>
                      <a:r>
                        <a:rPr lang="en-US" sz="2000" i="1" dirty="0"/>
                        <a:t>GBq/µmol x 50 %)</a:t>
                      </a:r>
                    </a:p>
                  </a:txBody>
                  <a:tcPr>
                    <a:pattFill prst="pct5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523231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RNP (EOB)</a:t>
                      </a:r>
                    </a:p>
                  </a:txBody>
                  <a:tcPr>
                    <a:pattFill prst="pct5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99.98±0.014 %</a:t>
                      </a:r>
                    </a:p>
                  </a:txBody>
                  <a:tcPr>
                    <a:pattFill prst="pct5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2h &amp; 17 h post EOB </a:t>
                      </a:r>
                    </a:p>
                    <a:p>
                      <a:pPr algn="ctr"/>
                      <a:r>
                        <a:rPr lang="en-US" sz="2000" i="1" dirty="0"/>
                        <a:t>Contaminant is </a:t>
                      </a:r>
                      <a:r>
                        <a:rPr lang="en-US" sz="2000" i="1" baseline="30000" dirty="0"/>
                        <a:t>57</a:t>
                      </a:r>
                      <a:r>
                        <a:rPr lang="en-US" sz="2000" i="1" dirty="0"/>
                        <a:t>Co</a:t>
                      </a:r>
                    </a:p>
                  </a:txBody>
                  <a:tcPr>
                    <a:pattFill prst="pct5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078219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T</a:t>
                      </a:r>
                      <a:r>
                        <a:rPr lang="en-US" sz="2200" baseline="-25000" dirty="0"/>
                        <a:t>1/2</a:t>
                      </a:r>
                    </a:p>
                  </a:txBody>
                  <a:tcPr>
                    <a:pattFill prst="pct5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17.48 h</a:t>
                      </a:r>
                    </a:p>
                  </a:txBody>
                  <a:tcPr>
                    <a:pattFill prst="pct5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17.53 h (Nudat3)</a:t>
                      </a:r>
                    </a:p>
                  </a:txBody>
                  <a:tcPr>
                    <a:pattFill prst="pct5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121127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pH</a:t>
                      </a:r>
                    </a:p>
                  </a:txBody>
                  <a:tcPr>
                    <a:pattFill prst="pct5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i="1" dirty="0"/>
                        <a:t>≤1</a:t>
                      </a:r>
                      <a:endParaRPr lang="en-US" sz="2200" dirty="0"/>
                    </a:p>
                  </a:txBody>
                  <a:tcPr>
                    <a:pattFill prst="pct5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i="1" dirty="0"/>
                    </a:p>
                  </a:txBody>
                  <a:tcPr>
                    <a:pattFill prst="pct5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545030613"/>
                  </a:ext>
                </a:extLst>
              </a:tr>
            </a:tbl>
          </a:graphicData>
        </a:graphic>
      </p:graphicFrame>
      <p:pic>
        <p:nvPicPr>
          <p:cNvPr id="8" name="Picture 2" descr="Förhandsgranskning av bild">
            <a:extLst>
              <a:ext uri="{FF2B5EF4-FFF2-40B4-BE49-F238E27FC236}">
                <a16:creationId xmlns:a16="http://schemas.microsoft.com/office/drawing/2014/main" id="{37E17F6A-C1C3-34ED-459E-A8592DB10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4570"/>
            <a:ext cx="2743200" cy="60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695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BD43642-3825-400C-7787-D3328B290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EB3AE00-485D-C9DB-B46E-68C02D065F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Easy to make mechanically stable foils from commercially available </a:t>
            </a:r>
            <a:r>
              <a:rPr lang="en-US" baseline="30000" dirty="0"/>
              <a:t>58</a:t>
            </a:r>
            <a:r>
              <a:rPr lang="en-US" dirty="0"/>
              <a:t>Ni-powder </a:t>
            </a:r>
          </a:p>
          <a:p>
            <a:r>
              <a:rPr lang="en-US" dirty="0"/>
              <a:t>Mixed Ni/Mg foils dissolves rapidly due to “Sponge effect” at room temperature</a:t>
            </a:r>
          </a:p>
          <a:p>
            <a:r>
              <a:rPr lang="en-US" dirty="0"/>
              <a:t>Foils looked completely intact after long irradiations with 25 µA</a:t>
            </a:r>
          </a:p>
          <a:p>
            <a:pPr lvl="1"/>
            <a:r>
              <a:rPr lang="en-US" dirty="0"/>
              <a:t>Should tolerate more beam, 50, 100, 150 µA?</a:t>
            </a:r>
          </a:p>
          <a:p>
            <a:r>
              <a:rPr lang="en-US" dirty="0"/>
              <a:t>Mg does not seem to disturb purification and chelation chemistry for a “standard” Ag1-X8 resin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A1109DC-0637-5E7A-D069-7E90A6CD3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6600-4986-4976-96BC-3EC8D81108A3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2" descr="Förhandsgranskning av bild">
            <a:extLst>
              <a:ext uri="{FF2B5EF4-FFF2-40B4-BE49-F238E27FC236}">
                <a16:creationId xmlns:a16="http://schemas.microsoft.com/office/drawing/2014/main" id="{696931FD-4B02-D83E-F218-010324D0B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4570"/>
            <a:ext cx="2743200" cy="60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564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EE2C08-A115-9DF0-6FE5-5B438182A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2E95874-2635-7FF7-09E7-7B191817A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 of </a:t>
            </a:r>
            <a:r>
              <a:rPr lang="en-US" baseline="30000" dirty="0"/>
              <a:t>55</a:t>
            </a:r>
            <a:r>
              <a:rPr lang="en-US" dirty="0"/>
              <a:t>Co</a:t>
            </a:r>
          </a:p>
          <a:p>
            <a:r>
              <a:rPr lang="en-US" dirty="0"/>
              <a:t>Motivation for pressed Ni/Mg powder</a:t>
            </a:r>
          </a:p>
          <a:p>
            <a:r>
              <a:rPr lang="en-US" dirty="0"/>
              <a:t>Making targets</a:t>
            </a:r>
          </a:p>
          <a:p>
            <a:r>
              <a:rPr lang="en-US" dirty="0"/>
              <a:t>Target performance</a:t>
            </a:r>
          </a:p>
          <a:p>
            <a:r>
              <a:rPr lang="en-US" dirty="0"/>
              <a:t>Conclusions</a:t>
            </a:r>
          </a:p>
          <a:p>
            <a:r>
              <a:rPr lang="en-US" dirty="0"/>
              <a:t>Acknowledgements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2424C38-6953-5930-1E96-287CC7226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6600-4986-4976-96BC-3EC8D81108A3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2" descr="Förhandsgranskning av bild">
            <a:extLst>
              <a:ext uri="{FF2B5EF4-FFF2-40B4-BE49-F238E27FC236}">
                <a16:creationId xmlns:a16="http://schemas.microsoft.com/office/drawing/2014/main" id="{61B10783-448F-3BF9-FDBE-2062159B3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4570"/>
            <a:ext cx="2743200" cy="60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800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2E6F9F-2007-4FD7-AE73-F26A39AE7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D9430-B622-4474-B819-F5896853DD07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DF3E4-4D93-4ADC-92BC-63B1EE37F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3" y="1178520"/>
            <a:ext cx="5155447" cy="50589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CB0A9D3-E5BB-4E87-9799-DE26E320BA93}"/>
              </a:ext>
            </a:extLst>
          </p:cNvPr>
          <p:cNvSpPr/>
          <p:nvPr/>
        </p:nvSpPr>
        <p:spPr>
          <a:xfrm>
            <a:off x="5346790" y="1161373"/>
            <a:ext cx="662473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Thuy Tran, Associate professor, Team leader </a:t>
            </a: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Emma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Jussing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, PhD, Researcher </a:t>
            </a: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Stefan Milton, PhD, Researcher </a:t>
            </a: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Mohammad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Moein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, PhD, Researcher </a:t>
            </a: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Erik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Samén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, PhD, Researcher </a:t>
            </a:r>
          </a:p>
          <a:p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Melodie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Ferrat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, PhD, Post doc</a:t>
            </a: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Ida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Friberger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, PhD student</a:t>
            </a:r>
          </a:p>
          <a:p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+ more students starting..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06F339-DE0F-4632-A8EF-9587F104F92A}"/>
              </a:ext>
            </a:extLst>
          </p:cNvPr>
          <p:cNvSpPr txBox="1"/>
          <p:nvPr/>
        </p:nvSpPr>
        <p:spPr>
          <a:xfrm>
            <a:off x="1378158" y="331788"/>
            <a:ext cx="90783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Acknowledgements to research team Thuy Tran</a:t>
            </a:r>
          </a:p>
        </p:txBody>
      </p:sp>
      <p:pic>
        <p:nvPicPr>
          <p:cNvPr id="7" name="Picture 2" descr="Förhandsgranskning av bild">
            <a:extLst>
              <a:ext uri="{FF2B5EF4-FFF2-40B4-BE49-F238E27FC236}">
                <a16:creationId xmlns:a16="http://schemas.microsoft.com/office/drawing/2014/main" id="{EF8CA954-C960-A1D3-960B-9F460D232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4570"/>
            <a:ext cx="2743200" cy="60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767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5350B06-63B5-982A-35B1-7F98CD64E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55</a:t>
            </a:r>
            <a:r>
              <a:rPr lang="en-US" dirty="0"/>
              <a:t>Co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7AD76C2-CA7F-A5A4-E7CF-188EF8FD0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Production on PET-cyclotrons</a:t>
            </a:r>
          </a:p>
          <a:p>
            <a:pPr lvl="1"/>
            <a:r>
              <a:rPr lang="en-US" baseline="30000" dirty="0"/>
              <a:t>54</a:t>
            </a:r>
            <a:r>
              <a:rPr lang="en-US" dirty="0"/>
              <a:t>Fe(</a:t>
            </a:r>
            <a:r>
              <a:rPr lang="en-US" dirty="0" err="1"/>
              <a:t>d,n</a:t>
            </a:r>
            <a:r>
              <a:rPr lang="en-US" dirty="0"/>
              <a:t>)</a:t>
            </a:r>
            <a:r>
              <a:rPr lang="sv-SE" baseline="30000" dirty="0"/>
              <a:t> 55</a:t>
            </a:r>
            <a:r>
              <a:rPr lang="sv-SE" dirty="0"/>
              <a:t>Co 	(</a:t>
            </a:r>
            <a:r>
              <a:rPr lang="en-US" dirty="0"/>
              <a:t>Naturally</a:t>
            </a:r>
            <a:r>
              <a:rPr lang="sv-SE" dirty="0"/>
              <a:t>: 6 % </a:t>
            </a:r>
            <a:r>
              <a:rPr lang="sv-SE" baseline="30000" dirty="0"/>
              <a:t>54</a:t>
            </a:r>
            <a:r>
              <a:rPr lang="sv-SE" dirty="0"/>
              <a:t>Fe)</a:t>
            </a:r>
            <a:endParaRPr lang="en-US" dirty="0"/>
          </a:p>
          <a:p>
            <a:pPr lvl="1"/>
            <a:r>
              <a:rPr lang="en-US" b="1" baseline="30000" dirty="0"/>
              <a:t>58</a:t>
            </a:r>
            <a:r>
              <a:rPr lang="en-US" b="1" dirty="0"/>
              <a:t>Ni(p,</a:t>
            </a:r>
            <a:r>
              <a:rPr lang="el-GR" b="1" dirty="0"/>
              <a:t>α</a:t>
            </a:r>
            <a:r>
              <a:rPr lang="sv-SE" b="1" dirty="0"/>
              <a:t>)</a:t>
            </a:r>
            <a:r>
              <a:rPr lang="sv-SE" b="1" baseline="30000" dirty="0"/>
              <a:t>55</a:t>
            </a:r>
            <a:r>
              <a:rPr lang="sv-SE" b="1" dirty="0"/>
              <a:t>Co 	(</a:t>
            </a:r>
            <a:r>
              <a:rPr lang="en-US" b="1" dirty="0"/>
              <a:t>Naturally:</a:t>
            </a:r>
            <a:r>
              <a:rPr lang="sv-SE" b="1" dirty="0"/>
              <a:t> 70 % </a:t>
            </a:r>
            <a:r>
              <a:rPr lang="sv-SE" b="1" baseline="30000" dirty="0"/>
              <a:t>58</a:t>
            </a:r>
            <a:r>
              <a:rPr lang="sv-SE" b="1" dirty="0"/>
              <a:t>Ni)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Known chemistry</a:t>
            </a:r>
          </a:p>
          <a:p>
            <a:pPr lvl="1"/>
            <a:r>
              <a:rPr lang="en-US" dirty="0"/>
              <a:t>AG1-X8, DGA, etc.</a:t>
            </a:r>
          </a:p>
          <a:p>
            <a:pPr lvl="1"/>
            <a:r>
              <a:rPr lang="en-US" dirty="0"/>
              <a:t>DOTA, NOTA, etc.</a:t>
            </a:r>
          </a:p>
          <a:p>
            <a:endParaRPr lang="sv-SE" dirty="0"/>
          </a:p>
          <a:p>
            <a:r>
              <a:rPr lang="el-GR" dirty="0"/>
              <a:t>β</a:t>
            </a:r>
            <a:r>
              <a:rPr lang="en-US" baseline="30000" dirty="0"/>
              <a:t>+ </a:t>
            </a:r>
            <a:r>
              <a:rPr lang="en-US" dirty="0"/>
              <a:t>=76 %, E</a:t>
            </a:r>
            <a:r>
              <a:rPr lang="en-US" baseline="-25000" dirty="0"/>
              <a:t>K</a:t>
            </a:r>
            <a:r>
              <a:rPr lang="en-US" dirty="0"/>
              <a:t>=0.4-0.6 MeV</a:t>
            </a:r>
          </a:p>
          <a:p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13BC8A0-348F-735B-A4A9-F20ACBE0E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6600-4986-4976-96BC-3EC8D81108A3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2" descr="Förhandsgranskning av bild">
            <a:extLst>
              <a:ext uri="{FF2B5EF4-FFF2-40B4-BE49-F238E27FC236}">
                <a16:creationId xmlns:a16="http://schemas.microsoft.com/office/drawing/2014/main" id="{F5970C40-84FB-30E1-320B-BC9A6A010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4570"/>
            <a:ext cx="2743200" cy="60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855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ildobjekt 23">
            <a:extLst>
              <a:ext uri="{FF2B5EF4-FFF2-40B4-BE49-F238E27FC236}">
                <a16:creationId xmlns:a16="http://schemas.microsoft.com/office/drawing/2014/main" id="{6C8D07B6-A063-8E77-60A0-3CAA034DB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51" y="2010695"/>
            <a:ext cx="8918453" cy="3801207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9E5B421E-41D4-08D6-3B5B-BE719AAA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aseline="30000" dirty="0"/>
              <a:t>55</a:t>
            </a:r>
            <a:r>
              <a:rPr lang="en-US" dirty="0"/>
              <a:t>Co for PET: </a:t>
            </a:r>
            <a:r>
              <a:rPr lang="en-US" sz="4400" dirty="0"/>
              <a:t>Different molecules require different radionuclides</a:t>
            </a:r>
            <a:endParaRPr lang="en-US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483191A-C25E-8923-0070-C1FD2E0E5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6600-4986-4976-96BC-3EC8D81108A3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EB707C-3101-E4D7-018E-D48214778B03}"/>
              </a:ext>
            </a:extLst>
          </p:cNvPr>
          <p:cNvSpPr txBox="1"/>
          <p:nvPr/>
        </p:nvSpPr>
        <p:spPr>
          <a:xfrm>
            <a:off x="9774461" y="2235136"/>
            <a:ext cx="22643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	T</a:t>
            </a:r>
            <a:r>
              <a:rPr lang="en-US" sz="2400" baseline="-25000" dirty="0"/>
              <a:t>1/2</a:t>
            </a:r>
            <a:r>
              <a:rPr lang="en-US" sz="2400" dirty="0"/>
              <a:t> (h)</a:t>
            </a:r>
          </a:p>
          <a:p>
            <a:r>
              <a:rPr lang="en-US" sz="2400" baseline="30000" dirty="0"/>
              <a:t>89</a:t>
            </a:r>
            <a:r>
              <a:rPr lang="en-US" sz="2400" dirty="0"/>
              <a:t>Zr	74 </a:t>
            </a:r>
          </a:p>
          <a:p>
            <a:r>
              <a:rPr lang="en-US" sz="2400" b="1" u="sng" baseline="30000" dirty="0"/>
              <a:t>55</a:t>
            </a:r>
            <a:r>
              <a:rPr lang="en-US" sz="2400" b="1" u="sng" dirty="0"/>
              <a:t>Co	18 </a:t>
            </a:r>
          </a:p>
          <a:p>
            <a:r>
              <a:rPr lang="en-US" sz="2400" baseline="30000" dirty="0"/>
              <a:t>64</a:t>
            </a:r>
            <a:r>
              <a:rPr lang="en-US" sz="2400" dirty="0"/>
              <a:t>Cu	13 </a:t>
            </a:r>
          </a:p>
          <a:p>
            <a:r>
              <a:rPr lang="en-US" sz="2400" b="1" u="sng" baseline="30000" dirty="0"/>
              <a:t>58m</a:t>
            </a:r>
            <a:r>
              <a:rPr lang="en-US" sz="2400" b="1" u="sng" dirty="0"/>
              <a:t>Co	9 </a:t>
            </a:r>
          </a:p>
          <a:p>
            <a:r>
              <a:rPr lang="en-US" sz="2400" baseline="30000" dirty="0"/>
              <a:t>66</a:t>
            </a:r>
            <a:r>
              <a:rPr lang="en-US" sz="2400" dirty="0"/>
              <a:t>Ga	9 </a:t>
            </a:r>
          </a:p>
          <a:p>
            <a:r>
              <a:rPr lang="en-US" sz="2400" baseline="30000" dirty="0"/>
              <a:t>45</a:t>
            </a:r>
            <a:r>
              <a:rPr lang="en-US" sz="2400" dirty="0"/>
              <a:t>Ti	3 </a:t>
            </a:r>
          </a:p>
          <a:p>
            <a:r>
              <a:rPr lang="en-US" sz="2400" baseline="30000" dirty="0"/>
              <a:t>61</a:t>
            </a:r>
            <a:r>
              <a:rPr lang="en-US" sz="2400" dirty="0"/>
              <a:t>Cu	3 </a:t>
            </a:r>
          </a:p>
          <a:p>
            <a:r>
              <a:rPr lang="en-US" sz="2400" baseline="30000" dirty="0"/>
              <a:t>68</a:t>
            </a:r>
            <a:r>
              <a:rPr lang="en-US" sz="2400" dirty="0"/>
              <a:t>Ga	1 </a:t>
            </a:r>
          </a:p>
        </p:txBody>
      </p:sp>
      <p:pic>
        <p:nvPicPr>
          <p:cNvPr id="9" name="Picture 2" descr="Förhandsgranskning av bild">
            <a:extLst>
              <a:ext uri="{FF2B5EF4-FFF2-40B4-BE49-F238E27FC236}">
                <a16:creationId xmlns:a16="http://schemas.microsoft.com/office/drawing/2014/main" id="{66F07319-A771-9D42-FEBA-7BCD9E856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4570"/>
            <a:ext cx="2743200" cy="60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76CE32E9-CF4F-41DE-89C5-5E0B4988C5AD}"/>
              </a:ext>
            </a:extLst>
          </p:cNvPr>
          <p:cNvSpPr txBox="1"/>
          <p:nvPr/>
        </p:nvSpPr>
        <p:spPr>
          <a:xfrm>
            <a:off x="5257800" y="603318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u="none" strike="noStrike" baseline="0" dirty="0" err="1">
                <a:latin typeface="URWPalladioL-Roma"/>
              </a:rPr>
              <a:t>Theranostic</a:t>
            </a:r>
            <a:r>
              <a:rPr lang="en-US" sz="2200" dirty="0"/>
              <a:t> pair with </a:t>
            </a:r>
            <a:r>
              <a:rPr lang="en-US" sz="2200" baseline="30000" dirty="0"/>
              <a:t>58m</a:t>
            </a:r>
            <a:r>
              <a:rPr lang="en-US" sz="2200" dirty="0"/>
              <a:t>Co </a:t>
            </a:r>
          </a:p>
        </p:txBody>
      </p:sp>
    </p:spTree>
    <p:extLst>
      <p:ext uri="{BB962C8B-B14F-4D97-AF65-F5344CB8AC3E}">
        <p14:creationId xmlns:p14="http://schemas.microsoft.com/office/powerpoint/2010/main" val="1047074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3DBAE5-806F-8859-DE7B-DB28A60A2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for pressed Ni/Mg powder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1285F7B-E548-3BE8-AA47-F63E547804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Speeds up dissolution </a:t>
            </a:r>
          </a:p>
          <a:p>
            <a:pPr lvl="1"/>
            <a:r>
              <a:rPr lang="en-US" dirty="0"/>
              <a:t>(with heating: plated =0.5-1h, intact foils= hours)</a:t>
            </a:r>
          </a:p>
          <a:p>
            <a:r>
              <a:rPr lang="en-US" dirty="0"/>
              <a:t>Mg dissolves fast in HCl</a:t>
            </a:r>
          </a:p>
          <a:p>
            <a:pPr lvl="1"/>
            <a:r>
              <a:rPr lang="en-US" dirty="0"/>
              <a:t>Creates spongy Ni-matrix with increased surface area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Also:</a:t>
            </a:r>
          </a:p>
          <a:p>
            <a:r>
              <a:rPr lang="en-US" dirty="0"/>
              <a:t>Making mechanically stable foils from metal powder</a:t>
            </a:r>
          </a:p>
          <a:p>
            <a:r>
              <a:rPr lang="en-US" dirty="0"/>
              <a:t>Fast and easy to produce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E5AED42-F7D0-FD49-2271-B1AF48C38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6600-4986-4976-96BC-3EC8D81108A3}" type="slidenum">
              <a:rPr lang="en-US" smtClean="0"/>
              <a:t>5</a:t>
            </a:fld>
            <a:endParaRPr lang="en-US"/>
          </a:p>
        </p:txBody>
      </p:sp>
      <p:pic>
        <p:nvPicPr>
          <p:cNvPr id="1026" name="Picture 2" descr="Boardwalk Medium Cellulose Sponge, 3 2/3 x 6 2/25 in., 1.55 in. Thick,  Yellow, 24/Carton BWKCS2">
            <a:extLst>
              <a:ext uri="{FF2B5EF4-FFF2-40B4-BE49-F238E27FC236}">
                <a16:creationId xmlns:a16="http://schemas.microsoft.com/office/drawing/2014/main" id="{87580FAD-1DAA-60D7-C9D9-B138D7987A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" t="24652" r="1747" b="23896"/>
          <a:stretch/>
        </p:blipFill>
        <p:spPr bwMode="auto">
          <a:xfrm>
            <a:off x="1814518" y="3280229"/>
            <a:ext cx="2815101" cy="150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1BC1EDB5-FDCE-35D9-07C1-8B147784CB0F}"/>
              </a:ext>
            </a:extLst>
          </p:cNvPr>
          <p:cNvSpPr txBox="1"/>
          <p:nvPr/>
        </p:nvSpPr>
        <p:spPr>
          <a:xfrm>
            <a:off x="4691063" y="3751300"/>
            <a:ext cx="227094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/>
              <a:t>“sponge effect”</a:t>
            </a:r>
          </a:p>
        </p:txBody>
      </p:sp>
      <p:pic>
        <p:nvPicPr>
          <p:cNvPr id="1028" name="Picture 4" descr="Beskrivning saknas.">
            <a:extLst>
              <a:ext uri="{FF2B5EF4-FFF2-40B4-BE49-F238E27FC236}">
                <a16:creationId xmlns:a16="http://schemas.microsoft.com/office/drawing/2014/main" id="{D7F8622E-6408-D35B-C726-E54A908316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2" t="3117" r="42920" b="30736"/>
          <a:stretch/>
        </p:blipFill>
        <p:spPr bwMode="auto">
          <a:xfrm>
            <a:off x="9294394" y="1818082"/>
            <a:ext cx="1728719" cy="435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örhandsgranskning av bild">
            <a:extLst>
              <a:ext uri="{FF2B5EF4-FFF2-40B4-BE49-F238E27FC236}">
                <a16:creationId xmlns:a16="http://schemas.microsoft.com/office/drawing/2014/main" id="{3E68EF08-A971-7678-AD3E-08A076BBC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4570"/>
            <a:ext cx="2743200" cy="60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pongeBob SquarePants Blows Bubbles by DHouse1985 on DeviantArt">
            <a:extLst>
              <a:ext uri="{FF2B5EF4-FFF2-40B4-BE49-F238E27FC236}">
                <a16:creationId xmlns:a16="http://schemas.microsoft.com/office/drawing/2014/main" id="{49A39D88-8B29-CFD3-EA14-DE9E70AC0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77" b="89712" l="6250" r="89904">
                        <a14:foregroundMark x1="15865" y1="19753" x2="15865" y2="19753"/>
                        <a14:foregroundMark x1="12019" y1="14815" x2="12019" y2="14815"/>
                        <a14:foregroundMark x1="10577" y1="22222" x2="10577" y2="22222"/>
                        <a14:foregroundMark x1="13942" y1="24691" x2="13942" y2="24691"/>
                        <a14:foregroundMark x1="24038" y1="24280" x2="24038" y2="24280"/>
                        <a14:foregroundMark x1="19712" y1="28395" x2="19712" y2="28395"/>
                        <a14:foregroundMark x1="17788" y1="30864" x2="17788" y2="30864"/>
                        <a14:foregroundMark x1="7692" y1="30453" x2="7692" y2="30453"/>
                        <a14:foregroundMark x1="6250" y1="32922" x2="6250" y2="32922"/>
                        <a14:foregroundMark x1="17308" y1="13992" x2="17308" y2="13992"/>
                        <a14:foregroundMark x1="20192" y1="16872" x2="20192" y2="16872"/>
                        <a14:foregroundMark x1="18750" y1="29218" x2="18750" y2="29218"/>
                        <a14:foregroundMark x1="20673" y1="27572" x2="20673" y2="27572"/>
                        <a14:foregroundMark x1="21635" y1="26337" x2="21635" y2="26337"/>
                        <a14:foregroundMark x1="32692" y1="78189" x2="32692" y2="78189"/>
                        <a14:foregroundMark x1="72115" y1="81481" x2="72115" y2="81481"/>
                        <a14:foregroundMark x1="75481" y1="83128" x2="75481" y2="83128"/>
                        <a14:foregroundMark x1="73558" y1="80247" x2="73558" y2="80247"/>
                        <a14:foregroundMark x1="71635" y1="79424" x2="71635" y2="79424"/>
                        <a14:foregroundMark x1="73558" y1="82305" x2="74519" y2="83128"/>
                        <a14:foregroundMark x1="81250" y1="82305" x2="81250" y2="82305"/>
                        <a14:foregroundMark x1="80288" y1="85185" x2="80288" y2="85597"/>
                        <a14:foregroundMark x1="82212" y1="84774" x2="82212" y2="84774"/>
                        <a14:foregroundMark x1="83173" y1="82716" x2="82212" y2="82716"/>
                        <a14:foregroundMark x1="71154" y1="79012" x2="71154" y2="79012"/>
                        <a14:backgroundMark x1="40865" y1="74897" x2="40865" y2="74897"/>
                        <a14:backgroundMark x1="48558" y1="78189" x2="48558" y2="78189"/>
                        <a14:backgroundMark x1="69712" y1="73251" x2="69712" y2="732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9042" y="3280229"/>
            <a:ext cx="1291208" cy="150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501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051B61E-E322-350B-3E69-862756C51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for pressed Ni/Mg powder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BB59F78-38E2-BA2A-6BD9-B6B940FC89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Distribution coefficient of </a:t>
            </a:r>
            <a:r>
              <a:rPr lang="en-US" b="1" dirty="0"/>
              <a:t>Mg </a:t>
            </a:r>
            <a:r>
              <a:rPr lang="en-US" dirty="0"/>
              <a:t>is very low for AG1-X8 in strong (6-10 M) HCl (Kraus and Nelson 1958)</a:t>
            </a:r>
          </a:p>
          <a:p>
            <a:r>
              <a:rPr lang="en-US" dirty="0"/>
              <a:t>Thermal conductivity (W·m</a:t>
            </a:r>
            <a:r>
              <a:rPr lang="en-US" baseline="30000" dirty="0"/>
              <a:t>−1</a:t>
            </a:r>
            <a:r>
              <a:rPr lang="en-US" dirty="0"/>
              <a:t>·K</a:t>
            </a:r>
            <a:r>
              <a:rPr lang="en-US" baseline="30000" dirty="0"/>
              <a:t>−1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Mg= 156, Ni=98</a:t>
            </a:r>
          </a:p>
          <a:p>
            <a:r>
              <a:rPr lang="en-US" dirty="0"/>
              <a:t>Irradiation of Mg </a:t>
            </a:r>
          </a:p>
          <a:p>
            <a:pPr lvl="1"/>
            <a:r>
              <a:rPr lang="en-US" dirty="0"/>
              <a:t>13 MeV P, 4 h</a:t>
            </a:r>
            <a:r>
              <a:rPr lang="en-US" dirty="0">
                <a:sym typeface="Wingdings" panose="05000000000000000000" pitchFamily="2" charset="2"/>
              </a:rPr>
              <a:t> 10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Bq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aseline="30000" dirty="0">
                <a:sym typeface="Wingdings" panose="05000000000000000000" pitchFamily="2" charset="2"/>
              </a:rPr>
              <a:t>22</a:t>
            </a:r>
            <a:r>
              <a:rPr lang="en-US" dirty="0">
                <a:sym typeface="Wingdings" panose="05000000000000000000" pitchFamily="2" charset="2"/>
              </a:rPr>
              <a:t>Na (T</a:t>
            </a:r>
            <a:r>
              <a:rPr lang="en-US" baseline="-25000" dirty="0">
                <a:sym typeface="Wingdings" panose="05000000000000000000" pitchFamily="2" charset="2"/>
              </a:rPr>
              <a:t>1/2</a:t>
            </a:r>
            <a:r>
              <a:rPr lang="en-US" dirty="0">
                <a:sym typeface="Wingdings" panose="05000000000000000000" pitchFamily="2" charset="2"/>
              </a:rPr>
              <a:t>=2.6 y) and short lived (sec) Al isotopes</a:t>
            </a:r>
          </a:p>
          <a:p>
            <a:pPr marL="457200" lvl="1" indent="0"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55FE09A-927D-BB62-BDAC-6C0DC0D89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6600-4986-4976-96BC-3EC8D81108A3}" type="slidenum">
              <a:rPr lang="en-US" smtClean="0"/>
              <a:t>6</a:t>
            </a:fld>
            <a:endParaRPr lang="en-US"/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BA62FF1-3C67-1133-3969-83BB0EE81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5344" y="4766032"/>
            <a:ext cx="4788458" cy="1743121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757D5B7D-C4D8-A24F-4F38-E9F11523CF9F}"/>
              </a:ext>
            </a:extLst>
          </p:cNvPr>
          <p:cNvSpPr txBox="1"/>
          <p:nvPr/>
        </p:nvSpPr>
        <p:spPr>
          <a:xfrm>
            <a:off x="3048000" y="647198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https://www-nds.iaea.org/relnsd/isotopia/isotopia.html</a:t>
            </a:r>
          </a:p>
        </p:txBody>
      </p:sp>
    </p:spTree>
    <p:extLst>
      <p:ext uri="{BB962C8B-B14F-4D97-AF65-F5344CB8AC3E}">
        <p14:creationId xmlns:p14="http://schemas.microsoft.com/office/powerpoint/2010/main" val="2939109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2C3CD1D-7316-A55E-4706-662EBD14C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Pressing </a:t>
            </a:r>
            <a:r>
              <a:rPr lang="en-US" baseline="30000" dirty="0" err="1"/>
              <a:t>nat</a:t>
            </a:r>
            <a:r>
              <a:rPr lang="en-US" dirty="0" err="1"/>
              <a:t>Ni</a:t>
            </a:r>
            <a:r>
              <a:rPr lang="en-US" dirty="0"/>
              <a:t>/Mg-foils in 5 min</a:t>
            </a:r>
          </a:p>
        </p:txBody>
      </p:sp>
      <p:pic>
        <p:nvPicPr>
          <p:cNvPr id="6" name="Platshållare för innehåll 5">
            <a:extLst>
              <a:ext uri="{FF2B5EF4-FFF2-40B4-BE49-F238E27FC236}">
                <a16:creationId xmlns:a16="http://schemas.microsoft.com/office/drawing/2014/main" id="{F48B4040-175F-9433-C482-8A6417939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" t="2940"/>
          <a:stretch/>
        </p:blipFill>
        <p:spPr>
          <a:xfrm rot="5400000">
            <a:off x="4368668" y="4081249"/>
            <a:ext cx="2780768" cy="2134558"/>
          </a:xfrm>
        </p:spPr>
      </p:pic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351B609-677A-AEDD-70A2-5E79D6C7D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6600-4986-4976-96BC-3EC8D81108A3}" type="slidenum">
              <a:rPr lang="en-US" smtClean="0"/>
              <a:t>7</a:t>
            </a:fld>
            <a:endParaRPr lang="en-US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A73668D-C3D9-92A0-1A30-76B94A0C0C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8" t="15330" r="42596" b="33069"/>
          <a:stretch/>
        </p:blipFill>
        <p:spPr>
          <a:xfrm rot="5400000">
            <a:off x="4628939" y="1213301"/>
            <a:ext cx="2168769" cy="2411543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4A0A9631-566C-1598-57D2-B6CB23A69A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15585" r="33550" b="24675"/>
          <a:stretch/>
        </p:blipFill>
        <p:spPr>
          <a:xfrm>
            <a:off x="1451421" y="3758144"/>
            <a:ext cx="2069612" cy="2848435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9F63F9D9-9835-7FEE-09BC-ED7C936181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1" t="17663" r="21667" b="27100"/>
          <a:stretch/>
        </p:blipFill>
        <p:spPr>
          <a:xfrm>
            <a:off x="1041722" y="1343464"/>
            <a:ext cx="2875693" cy="2190189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392796FD-B637-3313-22B5-6B00550D55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0" r="14198" b="8711"/>
          <a:stretch/>
        </p:blipFill>
        <p:spPr>
          <a:xfrm rot="5400000">
            <a:off x="7858534" y="3803698"/>
            <a:ext cx="2791464" cy="2678965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4E9C9DF8-3721-7428-B48E-C00C8B11BD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1" t="25233" r="23203"/>
          <a:stretch/>
        </p:blipFill>
        <p:spPr>
          <a:xfrm rot="5400000">
            <a:off x="8012463" y="1376448"/>
            <a:ext cx="2346080" cy="2161430"/>
          </a:xfrm>
          <a:prstGeom prst="rect">
            <a:avLst/>
          </a:prstGeom>
        </p:spPr>
      </p:pic>
      <p:sp>
        <p:nvSpPr>
          <p:cNvPr id="18" name="Pil: vänsterböjd 17">
            <a:extLst>
              <a:ext uri="{FF2B5EF4-FFF2-40B4-BE49-F238E27FC236}">
                <a16:creationId xmlns:a16="http://schemas.microsoft.com/office/drawing/2014/main" id="{72BB08DE-D064-9980-0E82-1965246C9CE5}"/>
              </a:ext>
            </a:extLst>
          </p:cNvPr>
          <p:cNvSpPr/>
          <p:nvPr/>
        </p:nvSpPr>
        <p:spPr>
          <a:xfrm>
            <a:off x="3040083" y="4097912"/>
            <a:ext cx="362198" cy="557001"/>
          </a:xfrm>
          <a:prstGeom prst="curved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4CECD721-3392-1970-A68F-9BBD522DD7E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213" b="60251" l="19618" r="357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22" t="37852" r="63117" b="39383"/>
          <a:stretch/>
        </p:blipFill>
        <p:spPr>
          <a:xfrm rot="5400000">
            <a:off x="8230441" y="5394108"/>
            <a:ext cx="1167388" cy="1122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il: höger 2">
            <a:extLst>
              <a:ext uri="{FF2B5EF4-FFF2-40B4-BE49-F238E27FC236}">
                <a16:creationId xmlns:a16="http://schemas.microsoft.com/office/drawing/2014/main" id="{EB3A341A-73D9-7BE7-79E2-74D5A7EC7A6F}"/>
              </a:ext>
            </a:extLst>
          </p:cNvPr>
          <p:cNvSpPr/>
          <p:nvPr/>
        </p:nvSpPr>
        <p:spPr>
          <a:xfrm>
            <a:off x="4019797" y="2321626"/>
            <a:ext cx="350322" cy="14844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l: höger 12">
            <a:extLst>
              <a:ext uri="{FF2B5EF4-FFF2-40B4-BE49-F238E27FC236}">
                <a16:creationId xmlns:a16="http://schemas.microsoft.com/office/drawing/2014/main" id="{184C5931-1545-764F-2672-02B584654543}"/>
              </a:ext>
            </a:extLst>
          </p:cNvPr>
          <p:cNvSpPr/>
          <p:nvPr/>
        </p:nvSpPr>
        <p:spPr>
          <a:xfrm>
            <a:off x="7287725" y="2321626"/>
            <a:ext cx="350322" cy="14844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l: höger 13">
            <a:extLst>
              <a:ext uri="{FF2B5EF4-FFF2-40B4-BE49-F238E27FC236}">
                <a16:creationId xmlns:a16="http://schemas.microsoft.com/office/drawing/2014/main" id="{F4AFDF16-6A66-36A0-CE88-92AE8A67CE56}"/>
              </a:ext>
            </a:extLst>
          </p:cNvPr>
          <p:cNvSpPr/>
          <p:nvPr/>
        </p:nvSpPr>
        <p:spPr>
          <a:xfrm>
            <a:off x="4038216" y="5167115"/>
            <a:ext cx="350322" cy="14844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l: höger 15">
            <a:extLst>
              <a:ext uri="{FF2B5EF4-FFF2-40B4-BE49-F238E27FC236}">
                <a16:creationId xmlns:a16="http://schemas.microsoft.com/office/drawing/2014/main" id="{9CF2640F-9FF1-5C62-5356-34DCE32A577C}"/>
              </a:ext>
            </a:extLst>
          </p:cNvPr>
          <p:cNvSpPr/>
          <p:nvPr/>
        </p:nvSpPr>
        <p:spPr>
          <a:xfrm>
            <a:off x="7207705" y="5167115"/>
            <a:ext cx="350322" cy="14844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l: höger 18">
            <a:extLst>
              <a:ext uri="{FF2B5EF4-FFF2-40B4-BE49-F238E27FC236}">
                <a16:creationId xmlns:a16="http://schemas.microsoft.com/office/drawing/2014/main" id="{03411E4B-6BB6-2307-E8C3-FB6D2638C53F}"/>
              </a:ext>
            </a:extLst>
          </p:cNvPr>
          <p:cNvSpPr/>
          <p:nvPr/>
        </p:nvSpPr>
        <p:spPr>
          <a:xfrm>
            <a:off x="583916" y="5143180"/>
            <a:ext cx="350322" cy="14844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C547AD0D-C5AC-32EA-9E93-8E72E7BD9BFC}"/>
              </a:ext>
            </a:extLst>
          </p:cNvPr>
          <p:cNvSpPr txBox="1"/>
          <p:nvPr/>
        </p:nvSpPr>
        <p:spPr>
          <a:xfrm>
            <a:off x="3106828" y="3225876"/>
            <a:ext cx="807877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350 USD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5A2D4BF8-A581-9E8A-8946-691D388A856F}"/>
              </a:ext>
            </a:extLst>
          </p:cNvPr>
          <p:cNvSpPr txBox="1"/>
          <p:nvPr/>
        </p:nvSpPr>
        <p:spPr>
          <a:xfrm>
            <a:off x="6018454" y="6231135"/>
            <a:ext cx="807877" cy="30777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400 USD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1ED18C94-2510-EB64-850B-B94B04CA275D}"/>
              </a:ext>
            </a:extLst>
          </p:cNvPr>
          <p:cNvSpPr txBox="1"/>
          <p:nvPr/>
        </p:nvSpPr>
        <p:spPr>
          <a:xfrm>
            <a:off x="4910218" y="6488668"/>
            <a:ext cx="1615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ton, 1.1 </a:t>
            </a:r>
            <a:r>
              <a:rPr lang="en-US" dirty="0" err="1"/>
              <a:t>GPa</a:t>
            </a:r>
            <a:endParaRPr lang="en-US" dirty="0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6D742C9-936F-2AD5-9D46-64F3FCCC6DE9}"/>
              </a:ext>
            </a:extLst>
          </p:cNvPr>
          <p:cNvSpPr txBox="1"/>
          <p:nvPr/>
        </p:nvSpPr>
        <p:spPr>
          <a:xfrm>
            <a:off x="991450" y="3164321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 mm d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2D238D49-DAC5-C6F4-2ED7-E25102C449EB}"/>
              </a:ext>
            </a:extLst>
          </p:cNvPr>
          <p:cNvSpPr txBox="1"/>
          <p:nvPr/>
        </p:nvSpPr>
        <p:spPr>
          <a:xfrm>
            <a:off x="4507552" y="2475585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Mg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BDC75066-6D0C-9103-7812-43B5CD10154E}"/>
              </a:ext>
            </a:extLst>
          </p:cNvPr>
          <p:cNvSpPr txBox="1"/>
          <p:nvPr/>
        </p:nvSpPr>
        <p:spPr>
          <a:xfrm>
            <a:off x="6229070" y="2315352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</a:t>
            </a:r>
          </a:p>
        </p:txBody>
      </p:sp>
    </p:spTree>
    <p:extLst>
      <p:ext uri="{BB962C8B-B14F-4D97-AF65-F5344CB8AC3E}">
        <p14:creationId xmlns:p14="http://schemas.microsoft.com/office/powerpoint/2010/main" val="289886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2E6B1CB-D78D-469F-372D-9D70F0A7F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err="1"/>
              <a:t>nat</a:t>
            </a:r>
            <a:r>
              <a:rPr lang="en-US" dirty="0" err="1"/>
              <a:t>Ni</a:t>
            </a:r>
            <a:r>
              <a:rPr lang="en-US" dirty="0"/>
              <a:t>/Mg-foils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B9F7C79-8721-94EF-A66A-43F4B0B78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6600-4986-4976-96BC-3EC8D81108A3}" type="slidenum">
              <a:rPr lang="en-US" smtClean="0"/>
              <a:t>8</a:t>
            </a:fld>
            <a:endParaRPr lang="en-US"/>
          </a:p>
        </p:txBody>
      </p:sp>
      <p:pic>
        <p:nvPicPr>
          <p:cNvPr id="5" name="Platshållare för innehåll 5">
            <a:extLst>
              <a:ext uri="{FF2B5EF4-FFF2-40B4-BE49-F238E27FC236}">
                <a16:creationId xmlns:a16="http://schemas.microsoft.com/office/drawing/2014/main" id="{7A20BB03-AEB0-6557-6815-E891AD115B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 t="37911" r="12190" b="35594"/>
          <a:stretch/>
        </p:blipFill>
        <p:spPr>
          <a:xfrm>
            <a:off x="4756071" y="4468071"/>
            <a:ext cx="6198921" cy="1419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1525D301-CA3D-3797-71E0-EF7354C4F0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6" t="6479" r="43824" b="3131"/>
          <a:stretch/>
        </p:blipFill>
        <p:spPr>
          <a:xfrm rot="16200000">
            <a:off x="7145981" y="-463158"/>
            <a:ext cx="1419101" cy="6198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7F78A0AC-EB9A-0338-0353-4EC6C512A1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952" b="61240" l="17884" r="381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t="33916" r="59285" b="35724"/>
          <a:stretch/>
        </p:blipFill>
        <p:spPr>
          <a:xfrm rot="5400000">
            <a:off x="843642" y="2474830"/>
            <a:ext cx="2761013" cy="2478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4BC28999-6E84-BB22-0226-CFCA7DC677B0}"/>
              </a:ext>
            </a:extLst>
          </p:cNvPr>
          <p:cNvSpPr txBox="1"/>
          <p:nvPr/>
        </p:nvSpPr>
        <p:spPr>
          <a:xfrm>
            <a:off x="3657280" y="3722296"/>
            <a:ext cx="6647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Thickness (mm): 	0.2 		     0.4		          0.8	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6548961A-DB86-59A7-06A2-5FD384EDC6E9}"/>
              </a:ext>
            </a:extLst>
          </p:cNvPr>
          <p:cNvSpPr txBox="1"/>
          <p:nvPr/>
        </p:nvSpPr>
        <p:spPr>
          <a:xfrm>
            <a:off x="1213806" y="4725164"/>
            <a:ext cx="20249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Diameter = 15 mm</a:t>
            </a:r>
          </a:p>
          <a:p>
            <a:r>
              <a:rPr lang="en-US" dirty="0"/>
              <a:t>Thickness = 0.3 mm</a:t>
            </a:r>
          </a:p>
        </p:txBody>
      </p:sp>
      <p:pic>
        <p:nvPicPr>
          <p:cNvPr id="10" name="Picture 2" descr="Förhandsgranskning av bild">
            <a:extLst>
              <a:ext uri="{FF2B5EF4-FFF2-40B4-BE49-F238E27FC236}">
                <a16:creationId xmlns:a16="http://schemas.microsoft.com/office/drawing/2014/main" id="{413DA96A-4021-6DAC-A757-096C357B4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4570"/>
            <a:ext cx="2743200" cy="60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411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98B23DA-7F88-0FAA-20F1-FE3A78D93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err="1"/>
              <a:t>nat</a:t>
            </a:r>
            <a:r>
              <a:rPr lang="en-US" dirty="0" err="1"/>
              <a:t>Ni</a:t>
            </a:r>
            <a:r>
              <a:rPr lang="en-US" dirty="0"/>
              <a:t> and Mg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7E80584-17E4-8065-43FF-7C588CAC4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D6600-4986-4976-96BC-3EC8D81108A3}" type="slidenum">
              <a:rPr lang="en-US" smtClean="0"/>
              <a:t>9</a:t>
            </a:fld>
            <a:endParaRPr lang="en-US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F52E1A8-ED71-E0AE-AD32-0A355654A9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22"/>
          <a:stretch/>
        </p:blipFill>
        <p:spPr bwMode="auto">
          <a:xfrm>
            <a:off x="2542752" y="1704483"/>
            <a:ext cx="7106494" cy="3086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F1D530C1-4CE9-9FED-C9E4-EE69EEF97B77}"/>
              </a:ext>
            </a:extLst>
          </p:cNvPr>
          <p:cNvSpPr txBox="1"/>
          <p:nvPr/>
        </p:nvSpPr>
        <p:spPr>
          <a:xfrm>
            <a:off x="1990105" y="4890688"/>
            <a:ext cx="8211787" cy="136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indent="-342900" algn="ctr">
              <a:lnSpc>
                <a:spcPct val="107000"/>
              </a:lnSpc>
              <a:spcAft>
                <a:spcPts val="400"/>
              </a:spcAft>
              <a:buAutoNum type="alphaLcParenR"/>
            </a:pP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pressed </a:t>
            </a:r>
            <a:r>
              <a:rPr lang="en-CA" sz="1800" baseline="30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</a:t>
            </a:r>
            <a:r>
              <a:rPr lang="en-C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(150 mg)-Mg (50 mg) foil </a:t>
            </a:r>
          </a:p>
          <a:p>
            <a:pPr marL="800100" indent="-342900" algn="ctr">
              <a:lnSpc>
                <a:spcPct val="107000"/>
              </a:lnSpc>
              <a:spcAft>
                <a:spcPts val="400"/>
              </a:spcAft>
              <a:buAutoNum type="alphaLcParenR"/>
            </a:pP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a </a:t>
            </a:r>
            <a:r>
              <a:rPr lang="en-CA" sz="1800" baseline="30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</a:t>
            </a:r>
            <a:r>
              <a:rPr lang="en-C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(200 mg) foil. </a:t>
            </a:r>
          </a:p>
          <a:p>
            <a:pPr marL="457200" algn="ctr">
              <a:lnSpc>
                <a:spcPct val="107000"/>
              </a:lnSpc>
              <a:spcAft>
                <a:spcPts val="400"/>
              </a:spcAft>
            </a:pP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100% </a:t>
            </a:r>
            <a:r>
              <a:rPr lang="en-CA" sz="1800" baseline="30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</a:t>
            </a:r>
            <a:r>
              <a:rPr lang="en-CA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foils were fragile containing cracks and were not suited for bombardment because the risk of foil fragmentation inside the solid target system.</a:t>
            </a:r>
            <a:endParaRPr lang="sv-S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Förhandsgranskning av bild">
            <a:extLst>
              <a:ext uri="{FF2B5EF4-FFF2-40B4-BE49-F238E27FC236}">
                <a16:creationId xmlns:a16="http://schemas.microsoft.com/office/drawing/2014/main" id="{7AEA0C25-3876-B71B-80E8-464FE59F8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4570"/>
            <a:ext cx="2743200" cy="60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062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5047</TotalTime>
  <Words>1158</Words>
  <Application>Microsoft Office PowerPoint</Application>
  <PresentationFormat>Bredbild</PresentationFormat>
  <Paragraphs>264</Paragraphs>
  <Slides>20</Slides>
  <Notes>6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Open Sans</vt:lpstr>
      <vt:lpstr>Times New Roman</vt:lpstr>
      <vt:lpstr>URWPalladioL-Roma</vt:lpstr>
      <vt:lpstr>Office-tema</vt:lpstr>
      <vt:lpstr>PowerPoint-presentation</vt:lpstr>
      <vt:lpstr>Overview</vt:lpstr>
      <vt:lpstr>55Co</vt:lpstr>
      <vt:lpstr>55Co for PET: Different molecules require different radionuclides</vt:lpstr>
      <vt:lpstr>Motivation for pressed Ni/Mg powder</vt:lpstr>
      <vt:lpstr>Motivation for pressed Ni/Mg powder</vt:lpstr>
      <vt:lpstr>Pressing natNi/Mg-foils in 5 min</vt:lpstr>
      <vt:lpstr>natNi/Mg-foils</vt:lpstr>
      <vt:lpstr>natNi and Mg</vt:lpstr>
      <vt:lpstr>Making 58Ni/Mg-foils (58Ni 2000 EUR/g or 300 EUR/foil)</vt:lpstr>
      <vt:lpstr>PowerPoint-presentation</vt:lpstr>
      <vt:lpstr>Enriched 58Ni (Metal Powder)</vt:lpstr>
      <vt:lpstr>PowerPoint-presentation</vt:lpstr>
      <vt:lpstr>Irradiations</vt:lpstr>
      <vt:lpstr>PowerPoint-presentation</vt:lpstr>
      <vt:lpstr>Dissolution &amp; Purification</vt:lpstr>
      <vt:lpstr>Production and QC</vt:lpstr>
      <vt:lpstr>PowerPoint-presentation</vt:lpstr>
      <vt:lpstr>Conclusions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Jonathan Siikanen</dc:creator>
  <cp:lastModifiedBy>Jonathan Siikanen</cp:lastModifiedBy>
  <cp:revision>83</cp:revision>
  <dcterms:created xsi:type="dcterms:W3CDTF">2022-06-10T07:57:30Z</dcterms:created>
  <dcterms:modified xsi:type="dcterms:W3CDTF">2022-08-21T14:33:30Z</dcterms:modified>
</cp:coreProperties>
</file>