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3" r:id="rId4"/>
    <p:sldId id="274" r:id="rId5"/>
    <p:sldId id="264" r:id="rId6"/>
    <p:sldId id="265" r:id="rId7"/>
    <p:sldId id="266" r:id="rId8"/>
    <p:sldId id="271" r:id="rId9"/>
    <p:sldId id="270" r:id="rId10"/>
    <p:sldId id="276" r:id="rId11"/>
    <p:sldId id="278" r:id="rId12"/>
    <p:sldId id="277" r:id="rId13"/>
    <p:sldId id="275" r:id="rId14"/>
    <p:sldId id="267" r:id="rId15"/>
    <p:sldId id="268" r:id="rId16"/>
    <p:sldId id="269" r:id="rId17"/>
    <p:sldId id="260" r:id="rId18"/>
    <p:sldId id="273" r:id="rId19"/>
    <p:sldId id="261" r:id="rId20"/>
    <p:sldId id="280" r:id="rId21"/>
    <p:sldId id="281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621EBBA4-D618-4D58-9A18-9AAF4FE2BF42}">
          <p14:sldIdLst>
            <p14:sldId id="256"/>
            <p14:sldId id="259"/>
            <p14:sldId id="263"/>
            <p14:sldId id="274"/>
            <p14:sldId id="264"/>
            <p14:sldId id="265"/>
            <p14:sldId id="266"/>
            <p14:sldId id="271"/>
            <p14:sldId id="270"/>
            <p14:sldId id="276"/>
            <p14:sldId id="278"/>
            <p14:sldId id="277"/>
            <p14:sldId id="275"/>
            <p14:sldId id="267"/>
            <p14:sldId id="268"/>
            <p14:sldId id="269"/>
            <p14:sldId id="260"/>
            <p14:sldId id="273"/>
            <p14:sldId id="261"/>
            <p14:sldId id="280"/>
            <p14:sldId id="281"/>
          </p14:sldIdLst>
        </p14:section>
        <p14:section name="Secção Sem Título" id="{93C25EC8-EAE1-4935-9DDC-74C7D59C726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6" autoAdjust="0"/>
  </p:normalViewPr>
  <p:slideViewPr>
    <p:cSldViewPr>
      <p:cViewPr>
        <p:scale>
          <a:sx n="90" d="100"/>
          <a:sy n="90" d="100"/>
        </p:scale>
        <p:origin x="-1157" y="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7B10-DD5B-40CB-A190-3D40CBE0522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3C91A-2740-4108-BFE0-48B2418704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4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833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261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97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728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069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70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224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611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227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474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93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4564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282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83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06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346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603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049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72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1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C91A-2740-4108-BFE0-48B2418704E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024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4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46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4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245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602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98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57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54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3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38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29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046C-46CD-4937-9763-0F56FCE7E0C8}" type="datetimeFigureOut">
              <a:rPr lang="pt-PT" smtClean="0"/>
              <a:t>19/08/2022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C426-3D22-489E-B2D7-A0E828A8C3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44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9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88038"/>
            <a:ext cx="9144000" cy="35371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Characterization of a cyclotron liquid target using thick niobium target windows with thermal simulation studies</a:t>
            </a:r>
            <a:endParaRPr lang="pt-PT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6512" y="5107179"/>
            <a:ext cx="9180512" cy="1130133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latin typeface="Georgia" pitchFamily="18" charset="0"/>
              </a:rPr>
              <a:t>Sergio do Carmo, Pedro Oliveira and Francisco Alves</a:t>
            </a:r>
            <a:endParaRPr lang="pt-PT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2" descr="D:\Dropbox\Cyclotron_Sergio\LOGOTIPOS\logo_icnas-o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444208" cy="12154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0"/>
          <a:stretch/>
        </p:blipFill>
        <p:spPr>
          <a:xfrm>
            <a:off x="6419303" y="1"/>
            <a:ext cx="2761209" cy="11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Experimental validation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4733082" cy="42237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r="5881" b="6697"/>
          <a:stretch/>
        </p:blipFill>
        <p:spPr bwMode="auto">
          <a:xfrm>
            <a:off x="4572000" y="3454102"/>
            <a:ext cx="4533901" cy="3359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Experimental validation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- Comparison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r="5881" b="6697"/>
          <a:stretch/>
        </p:blipFill>
        <p:spPr bwMode="auto">
          <a:xfrm>
            <a:off x="4572000" y="3454102"/>
            <a:ext cx="4533901" cy="33592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536504" cy="295232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5076056" y="2348880"/>
            <a:ext cx="388843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u="sng" dirty="0" smtClean="0">
                <a:solidFill>
                  <a:schemeClr val="accent1"/>
                </a:solidFill>
                <a:latin typeface="Georgia" pitchFamily="18" charset="0"/>
              </a:rPr>
              <a:t>Experimental result: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solidFill>
                  <a:schemeClr val="accent1"/>
                </a:solidFill>
                <a:latin typeface="Georgia" pitchFamily="18" charset="0"/>
              </a:rPr>
              <a:t>Temperature increment of 5 ºC @ 50 </a:t>
            </a:r>
            <a:r>
              <a:rPr lang="en-GB" sz="1400" b="1" dirty="0">
                <a:solidFill>
                  <a:schemeClr val="accent1"/>
                </a:solidFill>
                <a:latin typeface="Georgia" pitchFamily="18" charset="0"/>
              </a:rPr>
              <a:t>µ</a:t>
            </a:r>
            <a:r>
              <a:rPr lang="en-GB" sz="1400" b="1" dirty="0" smtClean="0">
                <a:solidFill>
                  <a:schemeClr val="accent1"/>
                </a:solidFill>
                <a:latin typeface="Georgia" pitchFamily="18" charset="0"/>
              </a:rPr>
              <a:t>A with cooling water flow ~ 2 l/min</a:t>
            </a:r>
            <a:endParaRPr lang="en-GB" sz="14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946978"/>
            <a:ext cx="449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u="sng" dirty="0" smtClean="0">
                <a:solidFill>
                  <a:schemeClr val="accent2"/>
                </a:solidFill>
                <a:latin typeface="Georgia" pitchFamily="18" charset="0"/>
              </a:rPr>
              <a:t>Simulation results:</a:t>
            </a:r>
          </a:p>
          <a:p>
            <a:pPr marL="271463" indent="-93663">
              <a:spcAft>
                <a:spcPts val="600"/>
              </a:spcAft>
            </a:pPr>
            <a:r>
              <a:rPr lang="en-GB" sz="1400" b="1" dirty="0" smtClean="0">
                <a:solidFill>
                  <a:schemeClr val="accent2"/>
                </a:solidFill>
                <a:latin typeface="Georgia" pitchFamily="18" charset="0"/>
              </a:rPr>
              <a:t>- Temperature increment of 7.5 ºC @ 50 µA  with cooling water flow of 1 l/min</a:t>
            </a:r>
          </a:p>
          <a:p>
            <a:pPr marL="271463" indent="-93663">
              <a:spcAft>
                <a:spcPts val="600"/>
              </a:spcAft>
            </a:pPr>
            <a:r>
              <a:rPr lang="en-GB" sz="1400" b="1" dirty="0" smtClean="0">
                <a:solidFill>
                  <a:schemeClr val="accent2"/>
                </a:solidFill>
                <a:latin typeface="Georgia" pitchFamily="18" charset="0"/>
              </a:rPr>
              <a:t>- Temperature increment of 3 ºC @ 50 </a:t>
            </a:r>
            <a:r>
              <a:rPr lang="en-GB" sz="1400" b="1" dirty="0">
                <a:solidFill>
                  <a:schemeClr val="accent2"/>
                </a:solidFill>
                <a:latin typeface="Georgia" pitchFamily="18" charset="0"/>
              </a:rPr>
              <a:t>µ</a:t>
            </a:r>
            <a:r>
              <a:rPr lang="en-GB" sz="1400" b="1" dirty="0" smtClean="0">
                <a:solidFill>
                  <a:schemeClr val="accent2"/>
                </a:solidFill>
                <a:latin typeface="Georgia" pitchFamily="18" charset="0"/>
              </a:rPr>
              <a:t>A with cooling water flow of 3 l/min</a:t>
            </a:r>
            <a:endParaRPr lang="en-GB" sz="16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63888" y="1628800"/>
            <a:ext cx="144016" cy="216024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8028384" y="4077072"/>
            <a:ext cx="144016" cy="216024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3563888" y="2636912"/>
            <a:ext cx="144016" cy="216024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1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Experimental validation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697" r="2934"/>
          <a:stretch/>
        </p:blipFill>
        <p:spPr bwMode="auto">
          <a:xfrm>
            <a:off x="1043608" y="692696"/>
            <a:ext cx="6984776" cy="60859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403648" y="3973748"/>
            <a:ext cx="1584176" cy="751396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7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Experimental validation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- Comparison</a:t>
            </a:r>
            <a:endParaRPr lang="pt-PT" sz="32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697" r="2934"/>
          <a:stretch/>
        </p:blipFill>
        <p:spPr bwMode="auto">
          <a:xfrm>
            <a:off x="35497" y="781050"/>
            <a:ext cx="4536504" cy="3952746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2924944"/>
            <a:ext cx="1224136" cy="504056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608512" cy="309634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</p:pic>
      <p:sp>
        <p:nvSpPr>
          <p:cNvPr id="11" name="Oval 10"/>
          <p:cNvSpPr/>
          <p:nvPr/>
        </p:nvSpPr>
        <p:spPr>
          <a:xfrm>
            <a:off x="7092280" y="5445224"/>
            <a:ext cx="936104" cy="648072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7092280" y="4149080"/>
            <a:ext cx="936104" cy="720080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0" y="5072728"/>
            <a:ext cx="4499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u="sng" dirty="0" smtClean="0">
                <a:solidFill>
                  <a:schemeClr val="accent1"/>
                </a:solidFill>
                <a:latin typeface="Georgia" pitchFamily="18" charset="0"/>
              </a:rPr>
              <a:t>Experimental results, within the temperature range considered:</a:t>
            </a:r>
          </a:p>
          <a:p>
            <a:pPr marL="463550" indent="-285750">
              <a:spcAft>
                <a:spcPts val="600"/>
              </a:spcAft>
              <a:buFontTx/>
              <a:buChar char="-"/>
            </a:pPr>
            <a:r>
              <a:rPr lang="en-GB" sz="1300" b="1" dirty="0" smtClean="0">
                <a:solidFill>
                  <a:schemeClr val="accent1"/>
                </a:solidFill>
                <a:latin typeface="Georgia" pitchFamily="18" charset="0"/>
              </a:rPr>
              <a:t>the temperature increment varies by 0.5 ºC </a:t>
            </a:r>
            <a:r>
              <a:rPr lang="en-GB" sz="1300" b="1" dirty="0">
                <a:solidFill>
                  <a:schemeClr val="accent1"/>
                </a:solidFill>
                <a:latin typeface="Georgia" pitchFamily="18" charset="0"/>
              </a:rPr>
              <a:t>with cooling water flow of </a:t>
            </a:r>
            <a:r>
              <a:rPr lang="en-GB" sz="1300" b="1" dirty="0" smtClean="0">
                <a:solidFill>
                  <a:schemeClr val="accent1"/>
                </a:solidFill>
                <a:latin typeface="Georgia" pitchFamily="18" charset="0"/>
              </a:rPr>
              <a:t>~2 l/min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706217" y="2186280"/>
            <a:ext cx="4533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u="sng" dirty="0" smtClean="0">
                <a:solidFill>
                  <a:schemeClr val="accent2"/>
                </a:solidFill>
                <a:latin typeface="Georgia" pitchFamily="18" charset="0"/>
              </a:rPr>
              <a:t>Simulation results, within the temperature range considered:</a:t>
            </a:r>
          </a:p>
          <a:p>
            <a:pPr marL="463550" indent="-285750">
              <a:spcAft>
                <a:spcPts val="600"/>
              </a:spcAft>
              <a:buFontTx/>
              <a:buChar char="-"/>
            </a:pPr>
            <a:r>
              <a:rPr lang="en-GB" sz="1300" b="1" dirty="0" smtClean="0">
                <a:solidFill>
                  <a:schemeClr val="accent2"/>
                </a:solidFill>
                <a:latin typeface="Georgia" pitchFamily="18" charset="0"/>
              </a:rPr>
              <a:t>the temperature increment varies by </a:t>
            </a:r>
            <a:r>
              <a:rPr lang="en-GB" sz="1300" b="1" dirty="0">
                <a:solidFill>
                  <a:schemeClr val="accent2"/>
                </a:solidFill>
                <a:latin typeface="Georgia" pitchFamily="18" charset="0"/>
              </a:rPr>
              <a:t>~</a:t>
            </a:r>
            <a:r>
              <a:rPr lang="en-GB" sz="1300" b="1" dirty="0" smtClean="0">
                <a:solidFill>
                  <a:schemeClr val="accent2"/>
                </a:solidFill>
                <a:latin typeface="Georgia" pitchFamily="18" charset="0"/>
              </a:rPr>
              <a:t>0.8 ºC </a:t>
            </a:r>
            <a:r>
              <a:rPr lang="en-GB" sz="1300" b="1" dirty="0">
                <a:solidFill>
                  <a:schemeClr val="accent2"/>
                </a:solidFill>
                <a:latin typeface="Georgia" pitchFamily="18" charset="0"/>
              </a:rPr>
              <a:t>with cooling water flow of </a:t>
            </a:r>
            <a:r>
              <a:rPr lang="en-GB" sz="1300" b="1" dirty="0" smtClean="0">
                <a:solidFill>
                  <a:schemeClr val="accent2"/>
                </a:solidFill>
                <a:latin typeface="Georgia" pitchFamily="18" charset="0"/>
              </a:rPr>
              <a:t>1 l/min               </a:t>
            </a:r>
          </a:p>
          <a:p>
            <a:pPr marL="463550" indent="-285750">
              <a:spcAft>
                <a:spcPts val="600"/>
              </a:spcAft>
              <a:buFontTx/>
              <a:buChar char="-"/>
            </a:pPr>
            <a:r>
              <a:rPr lang="en-GB" sz="1300" b="1" dirty="0" smtClean="0">
                <a:solidFill>
                  <a:schemeClr val="accent2"/>
                </a:solidFill>
                <a:latin typeface="Georgia" pitchFamily="18" charset="0"/>
              </a:rPr>
              <a:t>the </a:t>
            </a:r>
            <a:r>
              <a:rPr lang="en-GB" sz="1300" b="1" dirty="0">
                <a:solidFill>
                  <a:schemeClr val="accent2"/>
                </a:solidFill>
                <a:latin typeface="Georgia" pitchFamily="18" charset="0"/>
              </a:rPr>
              <a:t>temperature increment varies by </a:t>
            </a:r>
            <a:r>
              <a:rPr lang="en-GB" sz="1300" b="1" dirty="0" smtClean="0">
                <a:solidFill>
                  <a:schemeClr val="accent2"/>
                </a:solidFill>
                <a:latin typeface="Georgia" pitchFamily="18" charset="0"/>
              </a:rPr>
              <a:t>~0.5 ºC </a:t>
            </a:r>
            <a:r>
              <a:rPr lang="en-GB" sz="1300" b="1" dirty="0">
                <a:solidFill>
                  <a:schemeClr val="accent2"/>
                </a:solidFill>
                <a:latin typeface="Georgia" pitchFamily="18" charset="0"/>
              </a:rPr>
              <a:t>with cooling water flow of </a:t>
            </a:r>
            <a:r>
              <a:rPr lang="en-GB" sz="1300" b="1" dirty="0" smtClean="0">
                <a:solidFill>
                  <a:schemeClr val="accent2"/>
                </a:solidFill>
                <a:latin typeface="Georgia" pitchFamily="18" charset="0"/>
              </a:rPr>
              <a:t>3 l/min</a:t>
            </a:r>
            <a:endParaRPr lang="en-GB" sz="1300" b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 –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Havar </a:t>
            </a:r>
            <a:r>
              <a:rPr lang="en-GB" sz="1600" cap="small" dirty="0" smtClean="0">
                <a:solidFill>
                  <a:prstClr val="white"/>
                </a:solidFill>
                <a:latin typeface="Georgia" pitchFamily="18" charset="0"/>
              </a:rPr>
              <a:t>(influence of He cooling conditions)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46449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59" y="3501008"/>
            <a:ext cx="4721645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2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 –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niobium windows </a:t>
            </a:r>
            <a:r>
              <a:rPr lang="en-GB" sz="1600" cap="small" dirty="0" smtClean="0">
                <a:solidFill>
                  <a:prstClr val="white"/>
                </a:solidFill>
                <a:latin typeface="Georgia" pitchFamily="18" charset="0"/>
              </a:rPr>
              <a:t>(several thicknesses)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" b="4601"/>
          <a:stretch>
            <a:fillRect/>
          </a:stretch>
        </p:blipFill>
        <p:spPr bwMode="auto">
          <a:xfrm>
            <a:off x="35496" y="764704"/>
            <a:ext cx="2088232" cy="149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10539"/>
          <a:stretch>
            <a:fillRect/>
          </a:stretch>
        </p:blipFill>
        <p:spPr bwMode="auto">
          <a:xfrm>
            <a:off x="1619672" y="1916832"/>
            <a:ext cx="2016224" cy="152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2611"/>
          <a:stretch>
            <a:fillRect/>
          </a:stretch>
        </p:blipFill>
        <p:spPr bwMode="auto">
          <a:xfrm>
            <a:off x="3275856" y="2924944"/>
            <a:ext cx="2016224" cy="150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r="1186" b="8318"/>
          <a:stretch>
            <a:fillRect/>
          </a:stretch>
        </p:blipFill>
        <p:spPr bwMode="auto">
          <a:xfrm>
            <a:off x="5004048" y="3952414"/>
            <a:ext cx="2101552" cy="14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6039"/>
          <a:stretch>
            <a:fillRect/>
          </a:stretch>
        </p:blipFill>
        <p:spPr bwMode="auto">
          <a:xfrm>
            <a:off x="6804248" y="5013177"/>
            <a:ext cx="223224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5496" y="22675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Georgia" pitchFamily="18" charset="0"/>
              </a:rPr>
              <a:t>75 µm Nb</a:t>
            </a:r>
            <a:endParaRPr lang="pt-PT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84368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Georgia" pitchFamily="18" charset="0"/>
              </a:rPr>
              <a:t>375 µm Nb</a:t>
            </a:r>
            <a:endParaRPr lang="pt-PT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94101" y="5517232"/>
            <a:ext cx="16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Georgia" pitchFamily="18" charset="0"/>
              </a:rPr>
              <a:t>325 µm Nb</a:t>
            </a:r>
            <a:endParaRPr lang="pt-PT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75856" y="4437112"/>
            <a:ext cx="148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Georgia" pitchFamily="18" charset="0"/>
              </a:rPr>
              <a:t>250 µm Nb</a:t>
            </a:r>
            <a:endParaRPr lang="pt-PT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19672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Georgia" pitchFamily="18" charset="0"/>
              </a:rPr>
              <a:t>125 µm Nb</a:t>
            </a:r>
            <a:endParaRPr lang="pt-PT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 –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niobium windows </a:t>
            </a:r>
            <a:r>
              <a:rPr lang="en-GB" sz="1600" cap="small" dirty="0" smtClean="0">
                <a:solidFill>
                  <a:prstClr val="white"/>
                </a:solidFill>
                <a:latin typeface="Georgia" pitchFamily="18" charset="0"/>
              </a:rPr>
              <a:t>(several thicknesses)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64025" cy="320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55272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7726"/>
            <a:ext cx="2900068" cy="14743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4" y="5445224"/>
            <a:ext cx="3015058" cy="1066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1"/>
          <a:stretch/>
        </p:blipFill>
        <p:spPr bwMode="auto">
          <a:xfrm>
            <a:off x="755576" y="6564319"/>
            <a:ext cx="2160240" cy="1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615553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US" sz="3400" cap="small" dirty="0" smtClean="0">
                <a:solidFill>
                  <a:prstClr val="white"/>
                </a:solidFill>
                <a:latin typeface="Georgia" pitchFamily="18" charset="0"/>
              </a:rPr>
              <a:t>Improvement of </a:t>
            </a:r>
            <a:r>
              <a:rPr lang="en-US" sz="3400" cap="small" dirty="0">
                <a:solidFill>
                  <a:prstClr val="white"/>
                </a:solidFill>
                <a:latin typeface="Georgia" pitchFamily="18" charset="0"/>
              </a:rPr>
              <a:t>the </a:t>
            </a:r>
            <a:r>
              <a:rPr lang="en-US" sz="3400" cap="small" dirty="0" smtClean="0">
                <a:solidFill>
                  <a:prstClr val="white"/>
                </a:solidFill>
                <a:latin typeface="Georgia" pitchFamily="18" charset="0"/>
              </a:rPr>
              <a:t>helium cooling system</a:t>
            </a:r>
            <a:endParaRPr lang="pt-PT" sz="3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692696"/>
            <a:ext cx="89289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cap="small" dirty="0" smtClean="0">
                <a:latin typeface="Georgia" pitchFamily="18" charset="0"/>
              </a:rPr>
              <a:t>Taking into account the results of the simulations…..</a:t>
            </a:r>
          </a:p>
          <a:p>
            <a:pPr marL="1163638"/>
            <a:r>
              <a:rPr lang="en-GB" sz="2000" cap="small" dirty="0" smtClean="0">
                <a:latin typeface="Georgia" pitchFamily="18" charset="0"/>
              </a:rPr>
              <a:t>several modifications in the Helium cooling system were </a:t>
            </a:r>
            <a:r>
              <a:rPr lang="en-GB" sz="2000" cap="small" dirty="0">
                <a:latin typeface="Georgia" pitchFamily="18" charset="0"/>
              </a:rPr>
              <a:t>implemented </a:t>
            </a:r>
            <a:r>
              <a:rPr lang="en-GB" sz="2000" cap="small" dirty="0" smtClean="0">
                <a:latin typeface="Georgia" pitchFamily="18" charset="0"/>
              </a:rPr>
              <a:t>to increase and maintain improved helium fluxes</a:t>
            </a:r>
            <a:endParaRPr lang="en-GB" sz="2000" cap="small" dirty="0">
              <a:latin typeface="Georgia" pitchFamily="18" charset="0"/>
            </a:endParaRPr>
          </a:p>
        </p:txBody>
      </p:sp>
      <p:pic>
        <p:nvPicPr>
          <p:cNvPr id="16" name="Picture 2" descr="C:\Users\Asus\OneDrive - Universidade de Coimbra\Fotos\HeCoolingUpgrade\IMG_20200219_145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304256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/>
          <a:stretch/>
        </p:blipFill>
        <p:spPr>
          <a:xfrm>
            <a:off x="5317816" y="2132856"/>
            <a:ext cx="2854583" cy="224507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5290889"/>
            <a:ext cx="1645940" cy="123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59832" y="4858841"/>
            <a:ext cx="4832548" cy="153888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cap="small" dirty="0" smtClean="0">
                <a:latin typeface="Georgia" pitchFamily="18" charset="0"/>
              </a:rPr>
              <a:t>Average Helium fluxes on target</a:t>
            </a:r>
          </a:p>
          <a:p>
            <a:endParaRPr lang="en-GB" dirty="0" smtClean="0">
              <a:latin typeface="Georgia" pitchFamily="18" charset="0"/>
            </a:endParaRPr>
          </a:p>
          <a:p>
            <a:endParaRPr lang="en-GB" dirty="0" smtClean="0">
              <a:latin typeface="Georgia" pitchFamily="18" charset="0"/>
            </a:endParaRPr>
          </a:p>
          <a:p>
            <a:r>
              <a:rPr lang="en-GB" b="1" dirty="0" smtClean="0">
                <a:latin typeface="Georgia" pitchFamily="18" charset="0"/>
              </a:rPr>
              <a:t>     from 0.38 to 1.53 l/s</a:t>
            </a:r>
          </a:p>
          <a:p>
            <a:endParaRPr lang="en-GB" dirty="0">
              <a:latin typeface="Georgia" pitchFamily="18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203848" y="2924944"/>
            <a:ext cx="158417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05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Ultimate improvements: </a:t>
            </a:r>
            <a:r>
              <a:rPr lang="en-GB" sz="3600" cap="small" baseline="30000" dirty="0" smtClean="0">
                <a:solidFill>
                  <a:prstClr val="white"/>
                </a:solidFill>
                <a:latin typeface="Georgia" pitchFamily="18" charset="0"/>
              </a:rPr>
              <a:t>68</a:t>
            </a:r>
            <a:r>
              <a:rPr lang="en-GB" sz="3600" cap="small" dirty="0" smtClean="0">
                <a:solidFill>
                  <a:prstClr val="white"/>
                </a:solidFill>
                <a:latin typeface="Georgia" pitchFamily="18" charset="0"/>
              </a:rPr>
              <a:t>Ga example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3" y="5229200"/>
            <a:ext cx="5046439" cy="139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0" y="836712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prstClr val="black"/>
                </a:solidFill>
                <a:latin typeface="Georgia" pitchFamily="18" charset="0"/>
              </a:rPr>
              <a:t>Initially, for R&amp;D for the production of Ga68 in liquid targets</a:t>
            </a:r>
          </a:p>
          <a:p>
            <a:endParaRPr lang="en-GB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Georgia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Georgia" pitchFamily="18" charset="0"/>
              </a:rPr>
              <a:t>Nowadays, </a:t>
            </a:r>
            <a:r>
              <a:rPr lang="en-GB" sz="2400" u="sng" dirty="0" smtClean="0">
                <a:solidFill>
                  <a:prstClr val="black"/>
                </a:solidFill>
                <a:latin typeface="Georgia" pitchFamily="18" charset="0"/>
              </a:rPr>
              <a:t>the same target</a:t>
            </a:r>
            <a:r>
              <a:rPr lang="en-GB" sz="2400" dirty="0" smtClean="0">
                <a:solidFill>
                  <a:prstClr val="black"/>
                </a:solidFill>
                <a:latin typeface="Georgia" pitchFamily="18" charset="0"/>
              </a:rPr>
              <a:t> is irradiated everyday at up to 70 </a:t>
            </a:r>
            <a:r>
              <a:rPr lang="en-GB" sz="2400" dirty="0">
                <a:solidFill>
                  <a:prstClr val="black"/>
                </a:solidFill>
                <a:latin typeface="Georgia" pitchFamily="18" charset="0"/>
              </a:rPr>
              <a:t>µ</a:t>
            </a:r>
            <a:r>
              <a:rPr lang="en-GB" sz="2400" dirty="0" smtClean="0">
                <a:solidFill>
                  <a:prstClr val="black"/>
                </a:solidFill>
                <a:latin typeface="Georgia" pitchFamily="18" charset="0"/>
              </a:rPr>
              <a:t>A</a:t>
            </a:r>
            <a:endParaRPr lang="en-GB" sz="2400" dirty="0">
              <a:solidFill>
                <a:prstClr val="black"/>
              </a:solidFill>
              <a:latin typeface="Georg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Georgia" pitchFamily="18" charset="0"/>
              </a:rPr>
              <a:t> or even up to 90 µA @ 13 MeV with the new IBA </a:t>
            </a:r>
            <a:r>
              <a:rPr lang="en-GB" sz="2400" dirty="0" err="1" smtClean="0">
                <a:solidFill>
                  <a:prstClr val="black"/>
                </a:solidFill>
                <a:latin typeface="Georgia" pitchFamily="18" charset="0"/>
              </a:rPr>
              <a:t>Kiube</a:t>
            </a:r>
            <a:r>
              <a:rPr lang="en-GB" sz="2400" dirty="0" smtClean="0">
                <a:solidFill>
                  <a:prstClr val="black"/>
                </a:solidFill>
                <a:latin typeface="Georgia" pitchFamily="18" charset="0"/>
              </a:rPr>
              <a:t> VE</a:t>
            </a:r>
            <a:endParaRPr lang="en-GB" sz="24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35913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940152" y="1700808"/>
            <a:ext cx="1440160" cy="360040"/>
          </a:xfrm>
          <a:prstGeom prst="ellipse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55776" y="5748393"/>
            <a:ext cx="432048" cy="992975"/>
          </a:xfrm>
          <a:prstGeom prst="ellipse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48164" y="5902161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C. </a:t>
            </a:r>
            <a:r>
              <a:rPr lang="en-US" sz="1100" dirty="0" err="1" smtClean="0">
                <a:solidFill>
                  <a:prstClr val="black"/>
                </a:solidFill>
                <a:latin typeface="Georgia" pitchFamily="18" charset="0"/>
              </a:rPr>
              <a:t>Gameiro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en-US" sz="1100" i="1" dirty="0" smtClean="0">
                <a:solidFill>
                  <a:prstClr val="black"/>
                </a:solidFill>
                <a:latin typeface="Georgia" pitchFamily="18" charset="0"/>
              </a:rPr>
              <a:t>et al.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 “Securing 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Gallium-68 availability with liquid target production on mid-energy cyclotrons: Users' experience and scaling 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up”, </a:t>
            </a:r>
            <a:r>
              <a:rPr lang="pt-PT" sz="1100" dirty="0">
                <a:solidFill>
                  <a:prstClr val="black"/>
                </a:solidFill>
                <a:latin typeface="Georgia" pitchFamily="18" charset="0"/>
              </a:rPr>
              <a:t>EANM 2021 Poster #612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508104" y="2301734"/>
            <a:ext cx="35850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F. </a:t>
            </a:r>
            <a:r>
              <a:rPr lang="en-US" sz="1100" dirty="0" err="1" smtClean="0">
                <a:solidFill>
                  <a:prstClr val="black"/>
                </a:solidFill>
                <a:latin typeface="Georgia" pitchFamily="18" charset="0"/>
              </a:rPr>
              <a:t>Alves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, “Cyclotron 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production of Ga-68 for human use from liquid targets: From theory to 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practice”, 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AIP Conference Proceedings 1845, 020001 (2017)</a:t>
            </a:r>
            <a:endParaRPr lang="pt-PT" sz="11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3610372" y="2374758"/>
            <a:ext cx="576064" cy="1198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Ultimate improvements: </a:t>
            </a:r>
            <a:r>
              <a:rPr lang="en-GB" sz="3600" cap="small" baseline="30000" dirty="0" smtClean="0">
                <a:solidFill>
                  <a:prstClr val="white"/>
                </a:solidFill>
                <a:latin typeface="Georgia" pitchFamily="18" charset="0"/>
              </a:rPr>
              <a:t>61</a:t>
            </a:r>
            <a:r>
              <a:rPr lang="en-GB" sz="3600" cap="small" dirty="0" smtClean="0">
                <a:solidFill>
                  <a:prstClr val="white"/>
                </a:solidFill>
                <a:latin typeface="Georgia" pitchFamily="18" charset="0"/>
              </a:rPr>
              <a:t>Cu example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1"/>
          <a:stretch/>
        </p:blipFill>
        <p:spPr bwMode="auto">
          <a:xfrm>
            <a:off x="971600" y="1441921"/>
            <a:ext cx="6126308" cy="97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6" y="4773885"/>
            <a:ext cx="8567568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24128" y="1748060"/>
            <a:ext cx="1440160" cy="360040"/>
          </a:xfrm>
          <a:prstGeom prst="ellipse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5400000">
            <a:off x="3768395" y="4569377"/>
            <a:ext cx="268542" cy="1109607"/>
          </a:xfrm>
          <a:prstGeom prst="ellipse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2653462"/>
            <a:ext cx="6595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prstClr val="black"/>
                </a:solidFill>
                <a:latin typeface="Georgia" pitchFamily="18" charset="0"/>
              </a:rPr>
              <a:t>S.J.C. do Carmo </a:t>
            </a:r>
            <a:r>
              <a:rPr lang="pt-PT" sz="1100" i="1" dirty="0" err="1" smtClean="0">
                <a:solidFill>
                  <a:prstClr val="black"/>
                </a:solidFill>
                <a:latin typeface="Georgia" pitchFamily="18" charset="0"/>
              </a:rPr>
              <a:t>et</a:t>
            </a:r>
            <a:r>
              <a:rPr lang="pt-PT" sz="1100" i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pt-PT" sz="1100" i="1" dirty="0" err="1" smtClean="0">
                <a:solidFill>
                  <a:prstClr val="black"/>
                </a:solidFill>
                <a:latin typeface="Georgia" pitchFamily="18" charset="0"/>
              </a:rPr>
              <a:t>al.</a:t>
            </a:r>
            <a:r>
              <a:rPr lang="pt-PT" sz="1100" dirty="0" smtClean="0">
                <a:solidFill>
                  <a:prstClr val="black"/>
                </a:solidFill>
                <a:latin typeface="Georgia" pitchFamily="18" charset="0"/>
              </a:rPr>
              <a:t>, “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Fast and cost-effective cyclotron production of </a:t>
            </a:r>
            <a:r>
              <a:rPr lang="en-US" sz="1100" baseline="30000" dirty="0">
                <a:solidFill>
                  <a:prstClr val="black"/>
                </a:solidFill>
                <a:latin typeface="Georgia" pitchFamily="18" charset="0"/>
              </a:rPr>
              <a:t>61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Cu using a </a:t>
            </a:r>
            <a:r>
              <a:rPr lang="en-US" sz="1100" i="1" baseline="30000" dirty="0" err="1">
                <a:solidFill>
                  <a:prstClr val="black"/>
                </a:solidFill>
                <a:latin typeface="Georgia" pitchFamily="18" charset="0"/>
              </a:rPr>
              <a:t>nat</a:t>
            </a:r>
            <a:r>
              <a:rPr lang="en-US" sz="1100" dirty="0" err="1">
                <a:solidFill>
                  <a:prstClr val="black"/>
                </a:solidFill>
                <a:latin typeface="Georgia" pitchFamily="18" charset="0"/>
              </a:rPr>
              <a:t>Zn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 liquid target: An opportunity for radiopharmaceutical production and 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R&amp;D”, </a:t>
            </a:r>
            <a:r>
              <a:rPr lang="pt-PT" sz="1100" dirty="0">
                <a:solidFill>
                  <a:prstClr val="black"/>
                </a:solidFill>
                <a:latin typeface="Georgia" pitchFamily="18" charset="0"/>
              </a:rPr>
              <a:t>Dalton </a:t>
            </a:r>
            <a:r>
              <a:rPr lang="pt-PT" sz="1100" dirty="0" err="1">
                <a:solidFill>
                  <a:prstClr val="black"/>
                </a:solidFill>
                <a:latin typeface="Georgia" pitchFamily="18" charset="0"/>
              </a:rPr>
              <a:t>Transactions</a:t>
            </a:r>
            <a:r>
              <a:rPr lang="pt-PT" sz="1100" dirty="0">
                <a:solidFill>
                  <a:prstClr val="black"/>
                </a:solidFill>
                <a:latin typeface="Georgia" pitchFamily="18" charset="0"/>
              </a:rPr>
              <a:t> 46(42</a:t>
            </a:r>
            <a:r>
              <a:rPr lang="pt-PT" sz="1100" dirty="0" smtClean="0">
                <a:solidFill>
                  <a:prstClr val="black"/>
                </a:solidFill>
                <a:latin typeface="Georgia" pitchFamily="18" charset="0"/>
              </a:rPr>
              <a:t>), (2017)</a:t>
            </a:r>
            <a:endParaRPr lang="pt-PT" sz="11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5517232"/>
            <a:ext cx="4290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solidFill>
                  <a:prstClr val="black"/>
                </a:solidFill>
                <a:latin typeface="Georgia" pitchFamily="18" charset="0"/>
              </a:rPr>
              <a:t>S.J.C. do Carmo </a:t>
            </a:r>
            <a:r>
              <a:rPr lang="pt-PT" sz="1100" i="1" dirty="0" err="1" smtClean="0">
                <a:solidFill>
                  <a:prstClr val="black"/>
                </a:solidFill>
                <a:latin typeface="Georgia" pitchFamily="18" charset="0"/>
              </a:rPr>
              <a:t>et</a:t>
            </a:r>
            <a:r>
              <a:rPr lang="pt-PT" sz="1100" i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pt-PT" sz="1100" i="1" dirty="0" err="1" smtClean="0">
                <a:solidFill>
                  <a:prstClr val="black"/>
                </a:solidFill>
                <a:latin typeface="Georgia" pitchFamily="18" charset="0"/>
              </a:rPr>
              <a:t>al.</a:t>
            </a:r>
            <a:r>
              <a:rPr lang="pt-PT" sz="1100" dirty="0" smtClean="0">
                <a:solidFill>
                  <a:prstClr val="black"/>
                </a:solidFill>
                <a:latin typeface="Georgia" pitchFamily="18" charset="0"/>
              </a:rPr>
              <a:t>, “</a:t>
            </a:r>
            <a:r>
              <a:rPr lang="en-GB" sz="1100" dirty="0" smtClean="0">
                <a:solidFill>
                  <a:prstClr val="black"/>
                </a:solidFill>
                <a:latin typeface="Georgia" pitchFamily="18" charset="0"/>
              </a:rPr>
              <a:t>The production of </a:t>
            </a:r>
            <a:r>
              <a:rPr lang="en-GB" sz="1100" dirty="0" err="1" smtClean="0">
                <a:solidFill>
                  <a:prstClr val="black"/>
                </a:solidFill>
                <a:latin typeface="Georgia" pitchFamily="18" charset="0"/>
              </a:rPr>
              <a:t>radiometals</a:t>
            </a:r>
            <a:r>
              <a:rPr lang="en-GB" sz="1100" dirty="0" smtClean="0">
                <a:solidFill>
                  <a:prstClr val="black"/>
                </a:solidFill>
                <a:latin typeface="Georgia" pitchFamily="18" charset="0"/>
              </a:rPr>
              <a:t> in liquid targets</a:t>
            </a:r>
            <a:r>
              <a:rPr lang="pt-PT" sz="1100" dirty="0" smtClean="0">
                <a:solidFill>
                  <a:prstClr val="black"/>
                </a:solidFill>
                <a:latin typeface="Georgia" pitchFamily="18" charset="0"/>
              </a:rPr>
              <a:t>”, 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EJNMMI </a:t>
            </a:r>
            <a:r>
              <a:rPr lang="en-US" sz="1100" dirty="0" err="1">
                <a:solidFill>
                  <a:prstClr val="black"/>
                </a:solidFill>
                <a:latin typeface="Georgia" pitchFamily="18" charset="0"/>
              </a:rPr>
              <a:t>Radiopharmacy</a:t>
            </a:r>
            <a:r>
              <a:rPr lang="en-US" sz="1100" dirty="0">
                <a:solidFill>
                  <a:prstClr val="black"/>
                </a:solidFill>
                <a:latin typeface="Georgia" pitchFamily="18" charset="0"/>
              </a:rPr>
              <a:t> and Chemistry 5(1</a:t>
            </a:r>
            <a:r>
              <a:rPr lang="en-US" sz="1100" dirty="0" smtClean="0">
                <a:solidFill>
                  <a:prstClr val="black"/>
                </a:solidFill>
                <a:latin typeface="Georgia" pitchFamily="18" charset="0"/>
              </a:rPr>
              <a:t>), (2020)</a:t>
            </a:r>
            <a:endParaRPr lang="en-US" sz="11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39952" y="3356992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830997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800" cap="small" dirty="0" smtClean="0">
                <a:solidFill>
                  <a:schemeClr val="bg1"/>
                </a:solidFill>
                <a:latin typeface="Georgia" pitchFamily="18" charset="0"/>
              </a:rPr>
              <a:t>Motivation</a:t>
            </a:r>
            <a:endParaRPr lang="pt-PT" sz="2800" cap="small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-21332" y="1124744"/>
            <a:ext cx="9165332" cy="623731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Tx/>
              <a:buChar char="-"/>
            </a:pPr>
            <a:r>
              <a:rPr lang="en-GB" sz="2000" b="1" dirty="0" smtClean="0">
                <a:latin typeface="Georgia" pitchFamily="18" charset="0"/>
              </a:rPr>
              <a:t>Need </a:t>
            </a:r>
            <a:r>
              <a:rPr lang="en-GB" sz="2000" b="1" dirty="0">
                <a:latin typeface="Georgia" pitchFamily="18" charset="0"/>
              </a:rPr>
              <a:t>to increase current on targets with </a:t>
            </a:r>
            <a:r>
              <a:rPr lang="en-GB" sz="2000" b="1" dirty="0" smtClean="0">
                <a:latin typeface="Georgia" pitchFamily="18" charset="0"/>
              </a:rPr>
              <a:t>reliability</a:t>
            </a:r>
          </a:p>
          <a:p>
            <a:pPr>
              <a:lnSpc>
                <a:spcPct val="170000"/>
              </a:lnSpc>
              <a:buFontTx/>
              <a:buChar char="-"/>
            </a:pPr>
            <a:endParaRPr lang="en-GB" sz="2000" b="1" dirty="0">
              <a:latin typeface="Georgia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GB" sz="2000" b="1" dirty="0" smtClean="0">
                <a:latin typeface="Georgia" pitchFamily="18" charset="0"/>
              </a:rPr>
              <a:t>Interest in studying </a:t>
            </a:r>
            <a:r>
              <a:rPr lang="en-GB" sz="2000" b="1" dirty="0">
                <a:latin typeface="Georgia" pitchFamily="18" charset="0"/>
              </a:rPr>
              <a:t>the influence of </a:t>
            </a:r>
            <a:r>
              <a:rPr lang="en-GB" sz="2000" b="1" dirty="0" smtClean="0">
                <a:latin typeface="Georgia" pitchFamily="18" charset="0"/>
              </a:rPr>
              <a:t>the </a:t>
            </a:r>
            <a:r>
              <a:rPr lang="en-GB" sz="2000" b="1" dirty="0">
                <a:latin typeface="Georgia" pitchFamily="18" charset="0"/>
              </a:rPr>
              <a:t>cooling </a:t>
            </a:r>
            <a:r>
              <a:rPr lang="en-GB" sz="2000" b="1" dirty="0" smtClean="0">
                <a:latin typeface="Georgia" pitchFamily="18" charset="0"/>
              </a:rPr>
              <a:t>systems</a:t>
            </a:r>
            <a:endParaRPr lang="en-GB" sz="2000" dirty="0">
              <a:latin typeface="Georgia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endParaRPr lang="en-GB" sz="2000" b="1" dirty="0" smtClean="0">
              <a:latin typeface="Georgia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GB" sz="2000" b="1" dirty="0" smtClean="0">
                <a:latin typeface="Georgia" pitchFamily="18" charset="0"/>
              </a:rPr>
              <a:t>R&amp;D PROGRAM: production of </a:t>
            </a:r>
            <a:r>
              <a:rPr lang="en-GB" sz="2000" b="1" dirty="0" err="1" smtClean="0">
                <a:latin typeface="Georgia" pitchFamily="18" charset="0"/>
              </a:rPr>
              <a:t>radiometals</a:t>
            </a:r>
            <a:r>
              <a:rPr lang="en-GB" sz="2000" b="1" dirty="0" smtClean="0">
                <a:latin typeface="Georgia" pitchFamily="18" charset="0"/>
              </a:rPr>
              <a:t> in liquid targets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GB" sz="2000" dirty="0" smtClean="0">
                <a:latin typeface="Georgia" pitchFamily="18" charset="0"/>
              </a:rPr>
              <a:t>Representing more </a:t>
            </a:r>
            <a:r>
              <a:rPr lang="en-GB" sz="2000" dirty="0">
                <a:latin typeface="Georgia" pitchFamily="18" charset="0"/>
              </a:rPr>
              <a:t>critical </a:t>
            </a:r>
            <a:r>
              <a:rPr lang="en-GB" sz="2000" dirty="0" smtClean="0">
                <a:latin typeface="Georgia" pitchFamily="18" charset="0"/>
              </a:rPr>
              <a:t>situations as</a:t>
            </a:r>
            <a:r>
              <a:rPr lang="en-GB" sz="2000" dirty="0">
                <a:latin typeface="Georgia" pitchFamily="18" charset="0"/>
              </a:rPr>
              <a:t>:</a:t>
            </a:r>
          </a:p>
          <a:p>
            <a:pPr marL="803275" lvl="1" indent="0">
              <a:lnSpc>
                <a:spcPct val="170000"/>
              </a:lnSpc>
              <a:buNone/>
            </a:pPr>
            <a:r>
              <a:rPr lang="en-GB" sz="1500" dirty="0">
                <a:latin typeface="Georgia" pitchFamily="18" charset="0"/>
              </a:rPr>
              <a:t>    </a:t>
            </a:r>
            <a:r>
              <a:rPr lang="en-GB" sz="1500" dirty="0" smtClean="0">
                <a:latin typeface="Georgia" pitchFamily="18" charset="0"/>
              </a:rPr>
              <a:t>i</a:t>
            </a:r>
            <a:r>
              <a:rPr lang="en-GB" sz="1500" dirty="0">
                <a:latin typeface="Georgia" pitchFamily="18" charset="0"/>
              </a:rPr>
              <a:t>)  </a:t>
            </a:r>
            <a:r>
              <a:rPr lang="en-GB" sz="1500" dirty="0" smtClean="0">
                <a:latin typeface="Georgia" pitchFamily="18" charset="0"/>
              </a:rPr>
              <a:t>  use of less mechanically resistant Niobium </a:t>
            </a:r>
            <a:r>
              <a:rPr lang="en-GB" sz="1500" dirty="0">
                <a:latin typeface="Georgia" pitchFamily="18" charset="0"/>
              </a:rPr>
              <a:t>target windows instead of Havar;</a:t>
            </a:r>
          </a:p>
          <a:p>
            <a:pPr marL="803275" lvl="1" indent="0">
              <a:lnSpc>
                <a:spcPct val="170000"/>
              </a:lnSpc>
              <a:buNone/>
            </a:pPr>
            <a:r>
              <a:rPr lang="en-GB" sz="1500" dirty="0">
                <a:latin typeface="Georgia" pitchFamily="18" charset="0"/>
              </a:rPr>
              <a:t>	  ii)  </a:t>
            </a:r>
            <a:r>
              <a:rPr lang="en-GB" sz="1500" dirty="0" smtClean="0">
                <a:latin typeface="Georgia" pitchFamily="18" charset="0"/>
              </a:rPr>
              <a:t> thicker </a:t>
            </a:r>
            <a:r>
              <a:rPr lang="en-GB" sz="1500" dirty="0">
                <a:latin typeface="Georgia" pitchFamily="18" charset="0"/>
              </a:rPr>
              <a:t>windows to </a:t>
            </a:r>
            <a:r>
              <a:rPr lang="en-GB" sz="1500" dirty="0" smtClean="0">
                <a:latin typeface="Georgia" pitchFamily="18" charset="0"/>
              </a:rPr>
              <a:t>decrease </a:t>
            </a:r>
            <a:r>
              <a:rPr lang="en-GB" sz="1500" dirty="0">
                <a:latin typeface="Georgia" pitchFamily="18" charset="0"/>
              </a:rPr>
              <a:t>the initial energy on </a:t>
            </a:r>
            <a:r>
              <a:rPr lang="en-GB" sz="1500" dirty="0" smtClean="0">
                <a:latin typeface="Georgia" pitchFamily="18" charset="0"/>
              </a:rPr>
              <a:t>target, </a:t>
            </a:r>
            <a:r>
              <a:rPr lang="en-GB" sz="1500" dirty="0">
                <a:latin typeface="Georgia" pitchFamily="18" charset="0"/>
              </a:rPr>
              <a:t>i.e. greatly enhanced heat on foils;</a:t>
            </a:r>
          </a:p>
          <a:p>
            <a:pPr marL="803275" lvl="1" indent="0">
              <a:lnSpc>
                <a:spcPct val="170000"/>
              </a:lnSpc>
              <a:buNone/>
            </a:pPr>
            <a:r>
              <a:rPr lang="en-GB" sz="1500" dirty="0">
                <a:latin typeface="Georgia" pitchFamily="18" charset="0"/>
              </a:rPr>
              <a:t>	  iii) </a:t>
            </a:r>
            <a:r>
              <a:rPr lang="en-GB" sz="1500" dirty="0" smtClean="0">
                <a:latin typeface="Georgia" pitchFamily="18" charset="0"/>
              </a:rPr>
              <a:t> lower </a:t>
            </a:r>
            <a:r>
              <a:rPr lang="en-GB" sz="1500" dirty="0">
                <a:latin typeface="Georgia" pitchFamily="18" charset="0"/>
              </a:rPr>
              <a:t>energies </a:t>
            </a:r>
            <a:r>
              <a:rPr lang="en-GB" sz="1500" dirty="0" smtClean="0">
                <a:latin typeface="Georgia" pitchFamily="18" charset="0"/>
              </a:rPr>
              <a:t>mean </a:t>
            </a:r>
            <a:r>
              <a:rPr lang="en-GB" sz="1500" dirty="0">
                <a:latin typeface="Georgia" pitchFamily="18" charset="0"/>
              </a:rPr>
              <a:t>higher stopping </a:t>
            </a:r>
            <a:r>
              <a:rPr lang="en-GB" sz="1500" dirty="0" smtClean="0">
                <a:latin typeface="Georgia" pitchFamily="18" charset="0"/>
              </a:rPr>
              <a:t>powers, </a:t>
            </a:r>
            <a:r>
              <a:rPr lang="en-GB" sz="1500" dirty="0">
                <a:latin typeface="Georgia" pitchFamily="18" charset="0"/>
              </a:rPr>
              <a:t>i.e. even more heat deposited per MeV;</a:t>
            </a:r>
          </a:p>
          <a:p>
            <a:pPr marL="803275" lvl="1" indent="0">
              <a:lnSpc>
                <a:spcPct val="170000"/>
              </a:lnSpc>
              <a:buNone/>
            </a:pPr>
            <a:r>
              <a:rPr lang="en-GB" sz="1500" dirty="0">
                <a:latin typeface="Georgia" pitchFamily="18" charset="0"/>
              </a:rPr>
              <a:t>	  iv) </a:t>
            </a:r>
            <a:r>
              <a:rPr lang="en-GB" sz="1500" dirty="0" smtClean="0">
                <a:latin typeface="Georgia" pitchFamily="18" charset="0"/>
              </a:rPr>
              <a:t> desire to use </a:t>
            </a:r>
            <a:r>
              <a:rPr lang="en-GB" sz="1500" dirty="0">
                <a:latin typeface="Georgia" pitchFamily="18" charset="0"/>
              </a:rPr>
              <a:t>larger </a:t>
            </a:r>
            <a:r>
              <a:rPr lang="en-GB" sz="1500" dirty="0" smtClean="0">
                <a:latin typeface="Georgia" pitchFamily="18" charset="0"/>
              </a:rPr>
              <a:t>target currents, due to lower amount of target material </a:t>
            </a:r>
            <a:endParaRPr lang="en-GB" sz="15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Conclusions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1" name="Marcador de Posição de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700" dirty="0" smtClean="0">
                <a:latin typeface="Georgia" pitchFamily="18" charset="0"/>
              </a:rPr>
              <a:t>Simulation platform developed</a:t>
            </a:r>
          </a:p>
          <a:p>
            <a:pPr>
              <a:lnSpc>
                <a:spcPct val="170000"/>
              </a:lnSpc>
            </a:pPr>
            <a:r>
              <a:rPr lang="en-GB" sz="1700" dirty="0" smtClean="0">
                <a:latin typeface="Georgia" pitchFamily="18" charset="0"/>
              </a:rPr>
              <a:t>Validation by complementary experiment</a:t>
            </a:r>
          </a:p>
          <a:p>
            <a:pPr>
              <a:lnSpc>
                <a:spcPct val="170000"/>
              </a:lnSpc>
            </a:pPr>
            <a:r>
              <a:rPr lang="en-GB" sz="1700" dirty="0" smtClean="0">
                <a:latin typeface="Georgia" pitchFamily="18" charset="0"/>
              </a:rPr>
              <a:t>Study of the influence of several parameters (e.g. temperature and fluxes of the coolants)</a:t>
            </a:r>
          </a:p>
          <a:p>
            <a:pPr>
              <a:lnSpc>
                <a:spcPct val="170000"/>
              </a:lnSpc>
            </a:pPr>
            <a:r>
              <a:rPr lang="en-GB" sz="1700" dirty="0" smtClean="0">
                <a:latin typeface="Georgia" pitchFamily="18" charset="0"/>
              </a:rPr>
              <a:t>Simulations </a:t>
            </a:r>
            <a:r>
              <a:rPr lang="en-GB" sz="1700" dirty="0">
                <a:latin typeface="Georgia" pitchFamily="18" charset="0"/>
              </a:rPr>
              <a:t>confirmed the </a:t>
            </a:r>
            <a:r>
              <a:rPr lang="en-GB" sz="1700" dirty="0" smtClean="0">
                <a:latin typeface="Georgia" pitchFamily="18" charset="0"/>
              </a:rPr>
              <a:t>vital </a:t>
            </a:r>
            <a:r>
              <a:rPr lang="en-GB" sz="1700" dirty="0">
                <a:latin typeface="Georgia" pitchFamily="18" charset="0"/>
              </a:rPr>
              <a:t>importance of </a:t>
            </a:r>
            <a:r>
              <a:rPr lang="en-GB" sz="1700" dirty="0" smtClean="0">
                <a:latin typeface="Georgia" pitchFamily="18" charset="0"/>
              </a:rPr>
              <a:t>Helium cooling</a:t>
            </a:r>
          </a:p>
          <a:p>
            <a:pPr>
              <a:lnSpc>
                <a:spcPct val="170000"/>
              </a:lnSpc>
            </a:pPr>
            <a:r>
              <a:rPr lang="en-GB" sz="1700" dirty="0" smtClean="0">
                <a:latin typeface="Georgia" pitchFamily="18" charset="0"/>
              </a:rPr>
              <a:t>Helium cooling even </a:t>
            </a:r>
            <a:r>
              <a:rPr lang="en-GB" sz="1700" dirty="0">
                <a:latin typeface="Georgia" pitchFamily="18" charset="0"/>
              </a:rPr>
              <a:t>more relevant </a:t>
            </a:r>
            <a:r>
              <a:rPr lang="en-GB" sz="1700" dirty="0" smtClean="0">
                <a:latin typeface="Georgia" pitchFamily="18" charset="0"/>
              </a:rPr>
              <a:t>when using thick and/or niobium target foils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1700" dirty="0" smtClean="0">
                <a:latin typeface="Georgia" pitchFamily="18" charset="0"/>
              </a:rPr>
              <a:t>Useful tool that </a:t>
            </a:r>
            <a:r>
              <a:rPr lang="en-US" sz="1700" dirty="0" smtClean="0">
                <a:latin typeface="Georgia" pitchFamily="18" charset="0"/>
              </a:rPr>
              <a:t>potentiated </a:t>
            </a:r>
            <a:r>
              <a:rPr lang="en-US" sz="1700" dirty="0">
                <a:latin typeface="Georgia" pitchFamily="18" charset="0"/>
              </a:rPr>
              <a:t>decision making to </a:t>
            </a:r>
            <a:r>
              <a:rPr lang="en-US" sz="1700" dirty="0" smtClean="0">
                <a:latin typeface="Georgia" pitchFamily="18" charset="0"/>
              </a:rPr>
              <a:t>intervene on the Helium cooling system:</a:t>
            </a:r>
            <a:endParaRPr lang="en-GB" sz="1700" dirty="0" smtClean="0">
              <a:latin typeface="Georgia" pitchFamily="18" charset="0"/>
            </a:endParaRPr>
          </a:p>
          <a:p>
            <a:pPr marL="2514600" indent="-450850">
              <a:lnSpc>
                <a:spcPct val="170000"/>
              </a:lnSpc>
              <a:buFont typeface="Wingdings" pitchFamily="2" charset="2"/>
              <a:buChar char="ü"/>
            </a:pPr>
            <a:r>
              <a:rPr lang="en-GB" sz="1400" dirty="0" smtClean="0">
                <a:latin typeface="Georgia" pitchFamily="18" charset="0"/>
              </a:rPr>
              <a:t>Constant fluxes over time</a:t>
            </a:r>
          </a:p>
          <a:p>
            <a:pPr marL="2514600" indent="-450850">
              <a:lnSpc>
                <a:spcPct val="170000"/>
              </a:lnSpc>
              <a:buFont typeface="Wingdings" pitchFamily="2" charset="2"/>
              <a:buChar char="ü"/>
            </a:pPr>
            <a:r>
              <a:rPr lang="en-GB" sz="1400" dirty="0" smtClean="0">
                <a:latin typeface="Georgia" pitchFamily="18" charset="0"/>
              </a:rPr>
              <a:t>Massive reduction of Heliu</a:t>
            </a:r>
            <a:r>
              <a:rPr lang="en-GB" sz="1400" dirty="0">
                <a:latin typeface="Georgia" pitchFamily="18" charset="0"/>
              </a:rPr>
              <a:t>m</a:t>
            </a:r>
            <a:r>
              <a:rPr lang="en-GB" sz="1400" dirty="0" smtClean="0">
                <a:latin typeface="Georgia" pitchFamily="18" charset="0"/>
              </a:rPr>
              <a:t> consumption $$$</a:t>
            </a:r>
          </a:p>
          <a:p>
            <a:pPr marL="2514600" indent="-450850">
              <a:lnSpc>
                <a:spcPct val="170000"/>
              </a:lnSpc>
              <a:buFont typeface="Wingdings" pitchFamily="2" charset="2"/>
              <a:buChar char="ü"/>
            </a:pPr>
            <a:r>
              <a:rPr lang="en-GB" sz="1400" b="1" dirty="0" smtClean="0">
                <a:latin typeface="Georgia" pitchFamily="18" charset="0"/>
              </a:rPr>
              <a:t>More reliable </a:t>
            </a:r>
          </a:p>
          <a:p>
            <a:pPr marL="2514600" indent="-450850">
              <a:lnSpc>
                <a:spcPct val="170000"/>
              </a:lnSpc>
              <a:buFont typeface="Wingdings" pitchFamily="2" charset="2"/>
              <a:buChar char="ü"/>
            </a:pPr>
            <a:r>
              <a:rPr lang="en-GB" sz="1400" b="1" dirty="0" smtClean="0">
                <a:latin typeface="Georgia" pitchFamily="18" charset="0"/>
              </a:rPr>
              <a:t>Larger current targets</a:t>
            </a:r>
          </a:p>
          <a:p>
            <a:pPr marL="2514600" indent="-450850">
              <a:lnSpc>
                <a:spcPct val="170000"/>
              </a:lnSpc>
              <a:buFont typeface="Wingdings" pitchFamily="2" charset="2"/>
              <a:buChar char="ü"/>
            </a:pPr>
            <a:r>
              <a:rPr lang="en-GB" sz="1400" b="1" dirty="0" smtClean="0">
                <a:latin typeface="Georgia" pitchFamily="18" charset="0"/>
              </a:rPr>
              <a:t>Larger activities produced</a:t>
            </a:r>
          </a:p>
          <a:p>
            <a:pPr>
              <a:lnSpc>
                <a:spcPct val="170000"/>
              </a:lnSpc>
            </a:pPr>
            <a:endParaRPr lang="en-GB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9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88038"/>
            <a:ext cx="9144000" cy="5481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THANK YOU</a:t>
            </a:r>
            <a:endParaRPr lang="pt-PT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2" descr="D:\Dropbox\Cyclotron_Sergio\LOGOTIPOS\logo_icnas-o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444208" cy="12154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0"/>
          <a:stretch/>
        </p:blipFill>
        <p:spPr>
          <a:xfrm>
            <a:off x="6419303" y="1"/>
            <a:ext cx="2761209" cy="11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9360" y="-3746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" y="793120"/>
            <a:ext cx="8933533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cap="small" dirty="0" smtClean="0">
                <a:solidFill>
                  <a:prstClr val="black"/>
                </a:solidFill>
                <a:latin typeface="Georgia" pitchFamily="18" charset="0"/>
              </a:rPr>
              <a:t>FEM simulations with Ansys</a:t>
            </a:r>
            <a:r>
              <a:rPr lang="en-GB" sz="2800" cap="small" baseline="30000" dirty="0" smtClean="0">
                <a:solidFill>
                  <a:prstClr val="black"/>
                </a:solidFill>
                <a:latin typeface="Georgia" pitchFamily="18" charset="0"/>
              </a:rPr>
              <a:t>®</a:t>
            </a:r>
            <a:r>
              <a:rPr lang="en-GB" sz="2800" cap="small" dirty="0" smtClean="0">
                <a:solidFill>
                  <a:prstClr val="black"/>
                </a:solidFill>
                <a:latin typeface="Georgia" pitchFamily="18" charset="0"/>
              </a:rPr>
              <a:t> software</a:t>
            </a:r>
          </a:p>
          <a:p>
            <a:pPr>
              <a:lnSpc>
                <a:spcPct val="150000"/>
              </a:lnSpc>
            </a:pPr>
            <a:endParaRPr lang="en-GB" sz="2800" cap="small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GB" sz="2800" cap="small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en-GB" sz="2800" cap="small" dirty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300" cap="small" dirty="0" smtClean="0">
                <a:solidFill>
                  <a:prstClr val="black"/>
                </a:solidFill>
                <a:latin typeface="Georgia" pitchFamily="18" charset="0"/>
              </a:rPr>
              <a:t>Characterization of a commercial IBA C8 liquid target system</a:t>
            </a:r>
          </a:p>
          <a:p>
            <a:pPr>
              <a:lnSpc>
                <a:spcPct val="150000"/>
              </a:lnSpc>
            </a:pPr>
            <a:endParaRPr lang="en-GB" sz="1400" cap="small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Georgia" pitchFamily="18" charset="0"/>
              </a:rPr>
              <a:t>Beam power in the target windows and the liquid target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Georgia" pitchFamily="18" charset="0"/>
              </a:rPr>
              <a:t>Water cooling of the Niobium insert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Georgia" pitchFamily="18" charset="0"/>
              </a:rPr>
              <a:t>Helium cooling for target windows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Georgia" pitchFamily="18" charset="0"/>
              </a:rPr>
              <a:t>Definition of standard initial conditions (flows, temperatures, power…)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Georgia" pitchFamily="18" charset="0"/>
              </a:rPr>
              <a:t>Thermal conductivity and heat capacity as a function of the temperature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5895" r="11562" b="7182"/>
          <a:stretch/>
        </p:blipFill>
        <p:spPr>
          <a:xfrm>
            <a:off x="7092280" y="864506"/>
            <a:ext cx="1868344" cy="11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1796"/>
            <a:ext cx="4543860" cy="33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27984" y="3789040"/>
            <a:ext cx="968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Helium flow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44408" y="4293096"/>
            <a:ext cx="96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Water</a:t>
            </a:r>
          </a:p>
          <a:p>
            <a:pPr algn="r"/>
            <a:r>
              <a:rPr lang="en-GB" sz="1200" b="1" dirty="0" smtClean="0"/>
              <a:t>flow</a:t>
            </a:r>
            <a:endParaRPr lang="en-GB" sz="1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680784"/>
            <a:ext cx="892899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cap="small" dirty="0" smtClean="0">
                <a:solidFill>
                  <a:prstClr val="black"/>
                </a:solidFill>
                <a:latin typeface="Georgia" pitchFamily="18" charset="0"/>
              </a:rPr>
              <a:t>FEM simulations with the Ansys software</a:t>
            </a:r>
          </a:p>
          <a:p>
            <a:pPr algn="ctr">
              <a:lnSpc>
                <a:spcPct val="150000"/>
              </a:lnSpc>
            </a:pPr>
            <a:endParaRPr lang="en-GB" sz="1400" cap="small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85750" lvl="5" indent="-285750">
              <a:lnSpc>
                <a:spcPct val="150000"/>
              </a:lnSpc>
              <a:buFontTx/>
              <a:buChar char="-"/>
            </a:pPr>
            <a:r>
              <a:rPr lang="en-GB" sz="2000" cap="small" dirty="0">
                <a:solidFill>
                  <a:prstClr val="black"/>
                </a:solidFill>
                <a:latin typeface="Georgia" pitchFamily="18" charset="0"/>
              </a:rPr>
              <a:t>Distinct target windows, particular interest in niobium thick foils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cap="small" dirty="0" smtClean="0">
                <a:solidFill>
                  <a:prstClr val="black"/>
                </a:solidFill>
                <a:latin typeface="Georgia" pitchFamily="18" charset="0"/>
              </a:rPr>
              <a:t>Study of the influence of relevant parameters:</a:t>
            </a:r>
          </a:p>
          <a:p>
            <a:pPr marL="1076325" lvl="5" indent="-180975">
              <a:lnSpc>
                <a:spcPct val="150000"/>
              </a:lnSpc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Georgia" pitchFamily="18" charset="0"/>
              </a:rPr>
              <a:t>Temperature of the cooling helium</a:t>
            </a:r>
          </a:p>
          <a:p>
            <a:pPr marL="1076325" lvl="5" indent="-180975">
              <a:lnSpc>
                <a:spcPct val="150000"/>
              </a:lnSpc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Georgia" pitchFamily="18" charset="0"/>
              </a:rPr>
              <a:t>Flux of the cooling helium</a:t>
            </a:r>
          </a:p>
          <a:p>
            <a:pPr marL="1076325" lvl="5" indent="-180975">
              <a:lnSpc>
                <a:spcPct val="150000"/>
              </a:lnSpc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Georgia" pitchFamily="18" charset="0"/>
              </a:rPr>
              <a:t>Temperature of the cooling water</a:t>
            </a:r>
          </a:p>
          <a:p>
            <a:pPr marL="1076325" lvl="5" indent="-180975">
              <a:lnSpc>
                <a:spcPct val="150000"/>
              </a:lnSpc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Georgia" pitchFamily="18" charset="0"/>
              </a:rPr>
              <a:t>Flux of the cooling water</a:t>
            </a:r>
            <a:endParaRPr lang="en-GB" dirty="0">
              <a:solidFill>
                <a:prstClr val="black"/>
              </a:solidFill>
              <a:latin typeface="Georgia" pitchFamily="18" charset="0"/>
            </a:endParaRPr>
          </a:p>
          <a:p>
            <a:pPr marL="285750" lvl="5" indent="-285750">
              <a:lnSpc>
                <a:spcPct val="150000"/>
              </a:lnSpc>
              <a:buFontTx/>
              <a:buChar char="-"/>
            </a:pPr>
            <a:r>
              <a:rPr lang="en-GB" sz="2000" cap="small" dirty="0">
                <a:solidFill>
                  <a:prstClr val="black"/>
                </a:solidFill>
                <a:latin typeface="Georgia" pitchFamily="18" charset="0"/>
              </a:rPr>
              <a:t>Different beam currents</a:t>
            </a:r>
          </a:p>
          <a:p>
            <a:pPr marL="285750" lvl="5" indent="-285750">
              <a:lnSpc>
                <a:spcPct val="150000"/>
              </a:lnSpc>
              <a:buFontTx/>
              <a:buChar char="-"/>
            </a:pPr>
            <a:r>
              <a:rPr lang="en-GB" sz="2000" cap="small" dirty="0" smtClean="0">
                <a:solidFill>
                  <a:prstClr val="black"/>
                </a:solidFill>
                <a:latin typeface="Georgia" pitchFamily="18" charset="0"/>
              </a:rPr>
              <a:t>Different materials</a:t>
            </a:r>
          </a:p>
          <a:p>
            <a:pPr marL="285750" lvl="5" indent="-285750">
              <a:lnSpc>
                <a:spcPct val="150000"/>
              </a:lnSpc>
              <a:buFontTx/>
              <a:buChar char="-"/>
            </a:pPr>
            <a:r>
              <a:rPr lang="en-GB" sz="2000" cap="small" dirty="0" smtClean="0">
                <a:solidFill>
                  <a:prstClr val="black"/>
                </a:solidFill>
                <a:latin typeface="Georgia" pitchFamily="18" charset="0"/>
              </a:rPr>
              <a:t>…</a:t>
            </a:r>
            <a:endParaRPr lang="en-GB" sz="2000" cap="small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1" y="1052735"/>
            <a:ext cx="2664296" cy="261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10" y="1052736"/>
            <a:ext cx="319633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02" y="4221088"/>
            <a:ext cx="4006949" cy="225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2596"/>
            <a:ext cx="3194050" cy="144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7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 –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Havar</a:t>
            </a:r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en-GB" sz="1600" cap="small" dirty="0" smtClean="0">
                <a:solidFill>
                  <a:prstClr val="white"/>
                </a:solidFill>
                <a:latin typeface="Georgia" pitchFamily="18" charset="0"/>
              </a:rPr>
              <a:t>(influence of beam current)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Georgia" pitchFamily="18" charset="0"/>
              </a:rPr>
              <a:t>Firstly, standard conditions were implemented with the standard Havar target window</a:t>
            </a:r>
            <a:endParaRPr lang="en-GB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654550" cy="298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53650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2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Simulations – </a:t>
            </a:r>
            <a:r>
              <a:rPr lang="en-GB" sz="3200" cap="small" dirty="0" smtClean="0">
                <a:solidFill>
                  <a:prstClr val="white"/>
                </a:solidFill>
                <a:latin typeface="Georgia" pitchFamily="18" charset="0"/>
              </a:rPr>
              <a:t>Havar</a:t>
            </a:r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 </a:t>
            </a:r>
            <a:r>
              <a:rPr lang="en-GB" sz="1600" cap="small" dirty="0" smtClean="0">
                <a:solidFill>
                  <a:prstClr val="white"/>
                </a:solidFill>
                <a:latin typeface="Georgia" pitchFamily="18" charset="0"/>
              </a:rPr>
              <a:t>(influence of cooling water conditions)</a:t>
            </a:r>
            <a:endParaRPr lang="pt-PT" sz="2400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60851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60851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Experimental validation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/>
        </p:blipFill>
        <p:spPr bwMode="auto">
          <a:xfrm>
            <a:off x="2327937" y="3587402"/>
            <a:ext cx="6667500" cy="32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83671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600" cap="small" dirty="0" smtClean="0">
                <a:latin typeface="Georgia" pitchFamily="18" charset="0"/>
              </a:rPr>
              <a:t>Experimental measurement of the temperature of the cooling water at 3 locations</a:t>
            </a:r>
          </a:p>
          <a:p>
            <a:pPr marL="1163638" indent="269875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latin typeface="Georgia" pitchFamily="18" charset="0"/>
              </a:rPr>
              <a:t>3 thermistors connected to an </a:t>
            </a:r>
            <a:r>
              <a:rPr lang="en-GB" sz="1400" dirty="0" err="1" smtClean="0">
                <a:latin typeface="Georgia" pitchFamily="18" charset="0"/>
              </a:rPr>
              <a:t>Arduino</a:t>
            </a:r>
            <a:r>
              <a:rPr lang="en-GB" sz="1400" dirty="0" smtClean="0">
                <a:latin typeface="Georgia" pitchFamily="18" charset="0"/>
              </a:rPr>
              <a:t> used as a </a:t>
            </a:r>
            <a:r>
              <a:rPr lang="en-GB" sz="1400" dirty="0" err="1" smtClean="0">
                <a:latin typeface="Georgia" pitchFamily="18" charset="0"/>
              </a:rPr>
              <a:t>datalogger</a:t>
            </a:r>
            <a:endParaRPr lang="en-GB" sz="1400" dirty="0" smtClean="0">
              <a:latin typeface="Georgia" pitchFamily="18" charset="0"/>
            </a:endParaRPr>
          </a:p>
          <a:p>
            <a:pPr marL="1163638" indent="269875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latin typeface="Georgia" pitchFamily="18" charset="0"/>
              </a:rPr>
              <a:t>Adapted diffuser to allocate temperature measurement at the vicinity of the insert</a:t>
            </a:r>
          </a:p>
          <a:p>
            <a:pPr marL="1163638" indent="269875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latin typeface="Georgia" pitchFamily="18" charset="0"/>
              </a:rPr>
              <a:t>Measurements of temperature increments</a:t>
            </a:r>
          </a:p>
          <a:p>
            <a:pPr marL="1163638" indent="269875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latin typeface="Georgia" pitchFamily="18" charset="0"/>
              </a:rPr>
              <a:t>Distinct heat conditions during irradiations (water temperature, beam current…)</a:t>
            </a:r>
          </a:p>
          <a:p>
            <a:endParaRPr lang="en-GB" sz="1600" dirty="0">
              <a:latin typeface="Georgia" pitchFamily="18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6741807" y="3717032"/>
            <a:ext cx="504056" cy="1158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6444208" y="335699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1"/>
                </a:solidFill>
              </a:rPr>
              <a:t>1 - WATER IN</a:t>
            </a:r>
            <a:endParaRPr lang="pt-PT" sz="1400" b="1" dirty="0">
              <a:solidFill>
                <a:schemeClr val="accent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19872" y="30497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1"/>
                </a:solidFill>
              </a:rPr>
              <a:t>2- WATER OUT FROM TARGET TO THE COLIMATOR</a:t>
            </a:r>
            <a:endParaRPr lang="pt-PT" sz="1400" b="1" dirty="0">
              <a:solidFill>
                <a:schemeClr val="accent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9552" y="3455422"/>
            <a:ext cx="178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1"/>
                </a:solidFill>
              </a:rPr>
              <a:t>3- WATER OUT FROM COLIMATOR</a:t>
            </a:r>
            <a:endParaRPr lang="pt-PT" sz="1400" b="1" dirty="0">
              <a:solidFill>
                <a:schemeClr val="accent1"/>
              </a:solidFill>
            </a:endParaRPr>
          </a:p>
        </p:txBody>
      </p:sp>
      <p:sp>
        <p:nvSpPr>
          <p:cNvPr id="9" name="Seta em U 8"/>
          <p:cNvSpPr/>
          <p:nvPr/>
        </p:nvSpPr>
        <p:spPr>
          <a:xfrm flipH="1">
            <a:off x="4005503" y="3573016"/>
            <a:ext cx="940872" cy="86805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Seta em curva 10"/>
          <p:cNvSpPr/>
          <p:nvPr/>
        </p:nvSpPr>
        <p:spPr>
          <a:xfrm rot="16200000">
            <a:off x="1403649" y="4038043"/>
            <a:ext cx="774086" cy="7380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0" y="1"/>
            <a:ext cx="9144000" cy="90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-15578"/>
            <a:ext cx="9144000" cy="707886"/>
          </a:xfrm>
          <a:prstGeom prst="rect">
            <a:avLst/>
          </a:prstGeom>
          <a:solidFill>
            <a:srgbClr val="589C97"/>
          </a:solidFill>
        </p:spPr>
        <p:txBody>
          <a:bodyPr wrap="square" rtlCol="0">
            <a:spAutoFit/>
          </a:bodyPr>
          <a:lstStyle/>
          <a:p>
            <a:r>
              <a:rPr lang="en-GB" sz="4000" cap="small" dirty="0" smtClean="0">
                <a:solidFill>
                  <a:prstClr val="white"/>
                </a:solidFill>
                <a:latin typeface="Georgia" pitchFamily="18" charset="0"/>
              </a:rPr>
              <a:t>Experimental validation</a:t>
            </a:r>
            <a:endParaRPr lang="pt-PT" cap="small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1" y="861645"/>
            <a:ext cx="8241773" cy="5807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1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757</Words>
  <Application>Microsoft Office PowerPoint</Application>
  <PresentationFormat>Apresentação no Ecrã (4:3)</PresentationFormat>
  <Paragraphs>133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Characterization of a cyclotron liquid target using thick niobium target windows with thermal simulation studies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COOL</dc:title>
  <dc:creator>SJCdoCarmo</dc:creator>
  <cp:lastModifiedBy>SJCdoCarmo</cp:lastModifiedBy>
  <cp:revision>246</cp:revision>
  <dcterms:created xsi:type="dcterms:W3CDTF">2021-09-09T16:01:42Z</dcterms:created>
  <dcterms:modified xsi:type="dcterms:W3CDTF">2022-08-19T09:28:47Z</dcterms:modified>
</cp:coreProperties>
</file>