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85" r:id="rId4"/>
    <p:sldId id="290" r:id="rId5"/>
    <p:sldId id="287" r:id="rId6"/>
    <p:sldId id="288" r:id="rId7"/>
    <p:sldId id="289" r:id="rId8"/>
    <p:sldId id="278" r:id="rId9"/>
    <p:sldId id="279" r:id="rId10"/>
    <p:sldId id="286" r:id="rId11"/>
    <p:sldId id="302" r:id="rId12"/>
    <p:sldId id="296" r:id="rId13"/>
    <p:sldId id="281" r:id="rId14"/>
    <p:sldId id="282" r:id="rId15"/>
    <p:sldId id="303" r:id="rId16"/>
    <p:sldId id="304" r:id="rId17"/>
    <p:sldId id="308" r:id="rId18"/>
    <p:sldId id="312" r:id="rId19"/>
    <p:sldId id="317" r:id="rId20"/>
    <p:sldId id="314" r:id="rId21"/>
    <p:sldId id="315" r:id="rId22"/>
    <p:sldId id="316" r:id="rId23"/>
    <p:sldId id="306" r:id="rId24"/>
    <p:sldId id="294" r:id="rId25"/>
    <p:sldId id="295" r:id="rId26"/>
    <p:sldId id="291"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8" autoAdjust="0"/>
    <p:restoredTop sz="79415" autoAdjust="0"/>
  </p:normalViewPr>
  <p:slideViewPr>
    <p:cSldViewPr snapToGrid="0">
      <p:cViewPr varScale="1">
        <p:scale>
          <a:sx n="91" d="100"/>
          <a:sy n="91" d="100"/>
        </p:scale>
        <p:origin x="1326"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1A785-932D-4328-8931-278C4DF7B412}" type="datetimeFigureOut">
              <a:rPr lang="en-US" smtClean="0"/>
              <a:t>8/23/2022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9A183-B106-47D6-97A9-CE659288BBCA}" type="slidenum">
              <a:rPr lang="en-US" smtClean="0"/>
              <a:t>‹#›</a:t>
            </a:fld>
            <a:endParaRPr lang="en-US"/>
          </a:p>
        </p:txBody>
      </p:sp>
    </p:spTree>
    <p:extLst>
      <p:ext uri="{BB962C8B-B14F-4D97-AF65-F5344CB8AC3E}">
        <p14:creationId xmlns:p14="http://schemas.microsoft.com/office/powerpoint/2010/main" val="16223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1</a:t>
            </a:fld>
            <a:endParaRPr lang="en-US"/>
          </a:p>
        </p:txBody>
      </p:sp>
    </p:spTree>
    <p:extLst>
      <p:ext uri="{BB962C8B-B14F-4D97-AF65-F5344CB8AC3E}">
        <p14:creationId xmlns:p14="http://schemas.microsoft.com/office/powerpoint/2010/main" val="240103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Dela </a:t>
            </a:r>
            <a:r>
              <a:rPr lang="en-US" dirty="0" err="1"/>
              <a:t>upp</a:t>
            </a:r>
            <a:r>
              <a:rPr lang="en-US" dirty="0"/>
              <a:t> I 3 </a:t>
            </a:r>
            <a:r>
              <a:rPr lang="en-US" dirty="0" err="1"/>
              <a:t>olika</a:t>
            </a:r>
            <a:r>
              <a:rPr lang="en-US" dirty="0"/>
              <a:t> </a:t>
            </a:r>
            <a:r>
              <a:rPr lang="en-US" dirty="0" err="1"/>
              <a:t>och</a:t>
            </a:r>
            <a:r>
              <a:rPr lang="en-US" dirty="0"/>
              <a:t> </a:t>
            </a:r>
            <a:r>
              <a:rPr lang="en-US" dirty="0" err="1"/>
              <a:t>besrkiv</a:t>
            </a:r>
            <a:r>
              <a:rPr lang="en-US" dirty="0"/>
              <a:t> </a:t>
            </a:r>
            <a:r>
              <a:rPr lang="en-US" dirty="0" err="1"/>
              <a:t>vad</a:t>
            </a:r>
            <a:r>
              <a:rPr lang="en-US" dirty="0"/>
              <a:t> de </a:t>
            </a:r>
            <a:r>
              <a:rPr lang="en-US" dirty="0" err="1"/>
              <a:t>optimerar</a:t>
            </a:r>
            <a:r>
              <a:rPr lang="en-US" dirty="0"/>
              <a:t> </a:t>
            </a:r>
            <a:r>
              <a:rPr lang="en-US" dirty="0" err="1"/>
              <a:t>på</a:t>
            </a:r>
            <a:r>
              <a:rPr lang="en-US" dirty="0"/>
              <a:t>.  </a:t>
            </a:r>
            <a:r>
              <a:rPr lang="en-US" dirty="0" err="1"/>
              <a:t>Eventuellt</a:t>
            </a:r>
            <a:r>
              <a:rPr lang="en-US" dirty="0"/>
              <a:t> </a:t>
            </a:r>
            <a:r>
              <a:rPr lang="en-US" dirty="0" err="1"/>
              <a:t>en</a:t>
            </a:r>
            <a:r>
              <a:rPr lang="en-US" dirty="0"/>
              <a:t> </a:t>
            </a:r>
            <a:r>
              <a:rPr lang="en-US" dirty="0" err="1"/>
              <a:t>tabell</a:t>
            </a:r>
            <a:endParaRPr lang="en-US" dirty="0"/>
          </a:p>
          <a:p>
            <a:endParaRPr lang="en-US" dirty="0"/>
          </a:p>
          <a:p>
            <a:r>
              <a:rPr lang="en-US" dirty="0" err="1"/>
              <a:t>Betona</a:t>
            </a:r>
            <a:r>
              <a:rPr lang="en-US" dirty="0"/>
              <a:t> </a:t>
            </a:r>
            <a:r>
              <a:rPr lang="en-US" dirty="0" err="1"/>
              <a:t>att</a:t>
            </a:r>
            <a:r>
              <a:rPr lang="en-US" dirty="0"/>
              <a:t> det </a:t>
            </a:r>
            <a:r>
              <a:rPr lang="en-US" dirty="0" err="1"/>
              <a:t>gäller</a:t>
            </a:r>
            <a:r>
              <a:rPr lang="en-US" dirty="0"/>
              <a:t> </a:t>
            </a:r>
            <a:r>
              <a:rPr lang="en-US" dirty="0" err="1"/>
              <a:t>optimering</a:t>
            </a:r>
            <a:r>
              <a:rPr lang="en-US" dirty="0"/>
              <a:t> av </a:t>
            </a:r>
            <a:r>
              <a:rPr lang="en-US" dirty="0" err="1"/>
              <a:t>targettjocklek</a:t>
            </a:r>
            <a:r>
              <a:rPr lang="en-US" dirty="0"/>
              <a:t> </a:t>
            </a:r>
            <a:r>
              <a:rPr lang="en-US" dirty="0" err="1"/>
              <a:t>och</a:t>
            </a:r>
            <a:r>
              <a:rPr lang="en-US" dirty="0"/>
              <a:t> current I de 2 </a:t>
            </a:r>
            <a:r>
              <a:rPr lang="en-US" dirty="0" err="1"/>
              <a:t>första</a:t>
            </a:r>
            <a:r>
              <a:rPr lang="en-US" dirty="0"/>
              <a:t> </a:t>
            </a:r>
            <a:r>
              <a:rPr lang="en-US" dirty="0" err="1"/>
              <a:t>metoderna</a:t>
            </a:r>
            <a:r>
              <a:rPr lang="en-US" dirty="0"/>
              <a:t> </a:t>
            </a:r>
            <a:r>
              <a:rPr lang="en-US" dirty="0" err="1"/>
              <a:t>givet</a:t>
            </a:r>
            <a:r>
              <a:rPr lang="en-US" dirty="0"/>
              <a:t> </a:t>
            </a:r>
            <a:r>
              <a:rPr lang="en-US" dirty="0" err="1"/>
              <a:t>en</a:t>
            </a:r>
            <a:r>
              <a:rPr lang="en-US" dirty="0"/>
              <a:t> fix </a:t>
            </a:r>
            <a:r>
              <a:rPr lang="en-US" dirty="0" err="1"/>
              <a:t>inkomande</a:t>
            </a:r>
            <a:r>
              <a:rPr lang="en-US" dirty="0"/>
              <a:t> E.</a:t>
            </a:r>
          </a:p>
          <a:p>
            <a:endParaRPr lang="en-US" dirty="0"/>
          </a:p>
          <a:p>
            <a:r>
              <a:rPr lang="en-US" dirty="0"/>
              <a:t>3:an </a:t>
            </a:r>
            <a:r>
              <a:rPr lang="en-US" dirty="0" err="1"/>
              <a:t>är</a:t>
            </a:r>
            <a:r>
              <a:rPr lang="en-US" dirty="0"/>
              <a:t> </a:t>
            </a:r>
            <a:r>
              <a:rPr lang="en-US" dirty="0" err="1"/>
              <a:t>optimering</a:t>
            </a:r>
            <a:r>
              <a:rPr lang="en-US" dirty="0"/>
              <a:t> av </a:t>
            </a:r>
            <a:r>
              <a:rPr lang="en-US" dirty="0" err="1"/>
              <a:t>targettjocklek</a:t>
            </a:r>
            <a:r>
              <a:rPr lang="en-US" dirty="0"/>
              <a:t>, plus </a:t>
            </a:r>
            <a:r>
              <a:rPr lang="en-US" dirty="0" err="1"/>
              <a:t>Energi</a:t>
            </a:r>
            <a:r>
              <a:rPr lang="en-US" dirty="0"/>
              <a:t> </a:t>
            </a:r>
            <a:r>
              <a:rPr lang="en-US" dirty="0" err="1"/>
              <a:t>givet</a:t>
            </a:r>
            <a:r>
              <a:rPr lang="en-US" dirty="0"/>
              <a:t> </a:t>
            </a:r>
            <a:r>
              <a:rPr lang="en-US" dirty="0" err="1"/>
              <a:t>en</a:t>
            </a:r>
            <a:r>
              <a:rPr lang="en-US" dirty="0"/>
              <a:t> E-range</a:t>
            </a:r>
          </a:p>
        </p:txBody>
      </p:sp>
      <p:sp>
        <p:nvSpPr>
          <p:cNvPr id="4" name="Platshållare för bildnummer 3"/>
          <p:cNvSpPr>
            <a:spLocks noGrp="1"/>
          </p:cNvSpPr>
          <p:nvPr>
            <p:ph type="sldNum" sz="quarter" idx="5"/>
          </p:nvPr>
        </p:nvSpPr>
        <p:spPr/>
        <p:txBody>
          <a:bodyPr/>
          <a:lstStyle/>
          <a:p>
            <a:fld id="{09E9A183-B106-47D6-97A9-CE659288BBCA}" type="slidenum">
              <a:rPr lang="en-US" smtClean="0"/>
              <a:t>15</a:t>
            </a:fld>
            <a:endParaRPr lang="en-US"/>
          </a:p>
        </p:txBody>
      </p:sp>
    </p:spTree>
    <p:extLst>
      <p:ext uri="{BB962C8B-B14F-4D97-AF65-F5344CB8AC3E}">
        <p14:creationId xmlns:p14="http://schemas.microsoft.com/office/powerpoint/2010/main" val="203322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Here the authors compared relative target yields with relative absorbed energies, proposing that the point where the distance between these two functions are maximized can be used as an optimal thickness. </a:t>
            </a:r>
          </a:p>
          <a:p>
            <a:endParaRPr lang="en-US" sz="1200" dirty="0">
              <a:effectLst/>
              <a:latin typeface="Times New Roman" panose="02020603050405020304" pitchFamily="18" charset="0"/>
            </a:endParaRPr>
          </a:p>
          <a:p>
            <a:r>
              <a:rPr lang="en-US" sz="1200" dirty="0">
                <a:effectLst/>
                <a:latin typeface="Times New Roman" panose="02020603050405020304" pitchFamily="18" charset="0"/>
                <a:ea typeface="Times New Roman" panose="02020603050405020304" pitchFamily="18" charset="0"/>
              </a:rPr>
              <a:t>They derived a mathematical expressions useful for manual calculations. We have included and automated their method to be used for any reaction in the software’s database. </a:t>
            </a:r>
            <a:endParaRPr lang="en-US" sz="1200" dirty="0">
              <a:effectLst/>
              <a:latin typeface="Times New Roman" panose="02020603050405020304" pitchFamily="18" charset="0"/>
            </a:endParaRPr>
          </a:p>
          <a:p>
            <a:endParaRPr lang="en-US" sz="1200" dirty="0">
              <a:effectLst/>
              <a:latin typeface="Times New Roman" panose="02020603050405020304" pitchFamily="18" charset="0"/>
            </a:endParaRPr>
          </a:p>
          <a:p>
            <a:r>
              <a:rPr lang="en-US" sz="1200" dirty="0">
                <a:effectLst/>
                <a:latin typeface="Times New Roman" panose="02020603050405020304" pitchFamily="18" charset="0"/>
              </a:rPr>
              <a:t>The reasoning, as we understand it, that at the point were we start to get decreasing returns on yield, while the </a:t>
            </a:r>
            <a:r>
              <a:rPr lang="en-US" sz="1200" dirty="0" err="1">
                <a:effectLst/>
                <a:latin typeface="Times New Roman" panose="02020603050405020304" pitchFamily="18" charset="0"/>
              </a:rPr>
              <a:t>Eabs</a:t>
            </a:r>
            <a:r>
              <a:rPr lang="en-US" sz="1200" dirty="0">
                <a:effectLst/>
                <a:latin typeface="Times New Roman" panose="02020603050405020304" pitchFamily="18" charset="0"/>
              </a:rPr>
              <a:t> is increasing at a faster rate seems to be a reasonable point to choose as your optimum.</a:t>
            </a:r>
          </a:p>
          <a:p>
            <a:endParaRPr lang="en-US" sz="1200" dirty="0">
              <a:effectLst/>
              <a:latin typeface="Times New Roman" panose="02020603050405020304" pitchFamily="18" charset="0"/>
            </a:endParaRPr>
          </a:p>
          <a:p>
            <a:r>
              <a:rPr lang="en-US" sz="1200" dirty="0">
                <a:effectLst/>
                <a:latin typeface="Times New Roman" panose="02020603050405020304" pitchFamily="18" charset="0"/>
              </a:rPr>
              <a:t>This is a general method that gives reasonable results for any given situation for a fixed Ein.</a:t>
            </a:r>
          </a:p>
          <a:p>
            <a:endParaRPr lang="en-US" sz="1200" dirty="0">
              <a:effectLst/>
              <a:latin typeface="Times New Roman" panose="02020603050405020304" pitchFamily="18" charset="0"/>
            </a:endParaRPr>
          </a:p>
          <a:p>
            <a:r>
              <a:rPr lang="en-US" sz="1200" dirty="0">
                <a:effectLst/>
                <a:latin typeface="Times New Roman" panose="02020603050405020304" pitchFamily="18" charset="0"/>
              </a:rPr>
              <a:t>However if you know the specific power limit of your target and the available µA-range and E-range it will be possible to find a higher yield.</a:t>
            </a:r>
          </a:p>
          <a:p>
            <a:endParaRPr lang="en-US"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16</a:t>
            </a:fld>
            <a:endParaRPr lang="en-US"/>
          </a:p>
        </p:txBody>
      </p:sp>
    </p:spTree>
    <p:extLst>
      <p:ext uri="{BB962C8B-B14F-4D97-AF65-F5344CB8AC3E}">
        <p14:creationId xmlns:p14="http://schemas.microsoft.com/office/powerpoint/2010/main" val="327396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17</a:t>
            </a:fld>
            <a:endParaRPr lang="en-US"/>
          </a:p>
        </p:txBody>
      </p:sp>
    </p:spTree>
    <p:extLst>
      <p:ext uri="{BB962C8B-B14F-4D97-AF65-F5344CB8AC3E}">
        <p14:creationId xmlns:p14="http://schemas.microsoft.com/office/powerpoint/2010/main" val="9826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18</a:t>
            </a:fld>
            <a:endParaRPr lang="en-US"/>
          </a:p>
        </p:txBody>
      </p:sp>
    </p:spTree>
    <p:extLst>
      <p:ext uri="{BB962C8B-B14F-4D97-AF65-F5344CB8AC3E}">
        <p14:creationId xmlns:p14="http://schemas.microsoft.com/office/powerpoint/2010/main" val="240581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22</a:t>
            </a:fld>
            <a:endParaRPr lang="en-US"/>
          </a:p>
        </p:txBody>
      </p:sp>
    </p:spTree>
    <p:extLst>
      <p:ext uri="{BB962C8B-B14F-4D97-AF65-F5344CB8AC3E}">
        <p14:creationId xmlns:p14="http://schemas.microsoft.com/office/powerpoint/2010/main" val="1313255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0" i="0" dirty="0">
                <a:solidFill>
                  <a:srgbClr val="1D1C1D"/>
                </a:solidFill>
                <a:effectLst/>
                <a:latin typeface="Slack-Lato"/>
              </a:rPr>
              <a:t>Jag har gjort 3 separata figurer</a:t>
            </a:r>
            <a:br>
              <a:rPr lang="sv-SE" sz="1000" dirty="0"/>
            </a:br>
            <a:r>
              <a:rPr lang="sv-SE" sz="1000" b="0" i="0" dirty="0">
                <a:solidFill>
                  <a:srgbClr val="1D1C1D"/>
                </a:solidFill>
                <a:effectLst/>
                <a:latin typeface="Slack-Lato"/>
              </a:rPr>
              <a:t>1)</a:t>
            </a:r>
            <a:r>
              <a:rPr lang="sv-SE" sz="1000" b="1" i="0" dirty="0">
                <a:solidFill>
                  <a:srgbClr val="1D1C1D"/>
                </a:solidFill>
                <a:effectLst/>
                <a:latin typeface="Slack-Lato"/>
              </a:rPr>
              <a:t> Lim(</a:t>
            </a:r>
            <a:r>
              <a:rPr lang="sv-SE" sz="1000" b="1" i="0" dirty="0" err="1">
                <a:solidFill>
                  <a:srgbClr val="1D1C1D"/>
                </a:solidFill>
                <a:effectLst/>
                <a:latin typeface="Slack-Lato"/>
              </a:rPr>
              <a:t>trg</a:t>
            </a:r>
            <a:r>
              <a:rPr lang="sv-SE" sz="1000" b="1" i="0" dirty="0">
                <a:solidFill>
                  <a:srgbClr val="1D1C1D"/>
                </a:solidFill>
                <a:effectLst/>
                <a:latin typeface="Slack-Lato"/>
              </a:rPr>
              <a:t>)=100, Lim(</a:t>
            </a:r>
            <a:r>
              <a:rPr lang="sv-SE" sz="1000" b="1" i="0" dirty="0" err="1">
                <a:solidFill>
                  <a:srgbClr val="1D1C1D"/>
                </a:solidFill>
                <a:effectLst/>
                <a:latin typeface="Slack-Lato"/>
              </a:rPr>
              <a:t>tot</a:t>
            </a:r>
            <a:r>
              <a:rPr lang="sv-SE" sz="1000" b="1" i="0" dirty="0">
                <a:solidFill>
                  <a:srgbClr val="1D1C1D"/>
                </a:solidFill>
                <a:effectLst/>
                <a:latin typeface="Slack-Lato"/>
              </a:rPr>
              <a:t>)=inf   (dvs ena extremfallet) ingen hänsyn till totala</a:t>
            </a:r>
            <a:br>
              <a:rPr lang="sv-SE" sz="1000" dirty="0"/>
            </a:br>
            <a:r>
              <a:rPr lang="sv-SE" sz="1000" b="0" i="0" dirty="0">
                <a:solidFill>
                  <a:srgbClr val="1D1C1D"/>
                </a:solidFill>
                <a:effectLst/>
                <a:latin typeface="Slack-Lato"/>
              </a:rPr>
              <a:t>2)</a:t>
            </a:r>
            <a:r>
              <a:rPr lang="sv-SE" sz="1000" b="1" i="0" dirty="0">
                <a:solidFill>
                  <a:srgbClr val="1D1C1D"/>
                </a:solidFill>
                <a:effectLst/>
                <a:latin typeface="Slack-Lato"/>
              </a:rPr>
              <a:t> Lim(</a:t>
            </a:r>
            <a:r>
              <a:rPr lang="sv-SE" sz="1000" b="1" i="0" dirty="0" err="1">
                <a:solidFill>
                  <a:srgbClr val="1D1C1D"/>
                </a:solidFill>
                <a:effectLst/>
                <a:latin typeface="Slack-Lato"/>
              </a:rPr>
              <a:t>trg</a:t>
            </a:r>
            <a:r>
              <a:rPr lang="sv-SE" sz="1000" b="1" i="0" dirty="0">
                <a:solidFill>
                  <a:srgbClr val="1D1C1D"/>
                </a:solidFill>
                <a:effectLst/>
                <a:latin typeface="Slack-Lato"/>
              </a:rPr>
              <a:t>)=100, Lim(</a:t>
            </a:r>
            <a:r>
              <a:rPr lang="sv-SE" sz="1000" b="1" i="0" dirty="0" err="1">
                <a:solidFill>
                  <a:srgbClr val="1D1C1D"/>
                </a:solidFill>
                <a:effectLst/>
                <a:latin typeface="Slack-Lato"/>
              </a:rPr>
              <a:t>tot</a:t>
            </a:r>
            <a:r>
              <a:rPr lang="sv-SE" sz="1000" b="1" i="0" dirty="0">
                <a:solidFill>
                  <a:srgbClr val="1D1C1D"/>
                </a:solidFill>
                <a:effectLst/>
                <a:latin typeface="Slack-Lato"/>
              </a:rPr>
              <a:t>)=100   (dvs andra extremfallet) ger en liten skillnad i </a:t>
            </a:r>
            <a:r>
              <a:rPr lang="sv-SE" sz="1000" b="1" i="0" dirty="0" err="1">
                <a:solidFill>
                  <a:srgbClr val="1D1C1D"/>
                </a:solidFill>
                <a:effectLst/>
                <a:latin typeface="Slack-Lato"/>
              </a:rPr>
              <a:t>yield</a:t>
            </a:r>
            <a:br>
              <a:rPr lang="sv-SE" sz="1000" dirty="0"/>
            </a:br>
            <a:r>
              <a:rPr lang="sv-SE" sz="1000" b="0" i="0" dirty="0">
                <a:solidFill>
                  <a:srgbClr val="1D1C1D"/>
                </a:solidFill>
                <a:effectLst/>
                <a:latin typeface="Slack-Lato"/>
              </a:rPr>
              <a:t>3)</a:t>
            </a:r>
            <a:r>
              <a:rPr lang="sv-SE" sz="1000" b="1" i="0" dirty="0">
                <a:solidFill>
                  <a:srgbClr val="1D1C1D"/>
                </a:solidFill>
                <a:effectLst/>
                <a:latin typeface="Slack-Lato"/>
              </a:rPr>
              <a:t> Lim(</a:t>
            </a:r>
            <a:r>
              <a:rPr lang="sv-SE" sz="1000" b="1" i="0" dirty="0" err="1">
                <a:solidFill>
                  <a:srgbClr val="1D1C1D"/>
                </a:solidFill>
                <a:effectLst/>
                <a:latin typeface="Slack-Lato"/>
              </a:rPr>
              <a:t>trg</a:t>
            </a:r>
            <a:r>
              <a:rPr lang="sv-SE" sz="1000" b="1" i="0" dirty="0">
                <a:solidFill>
                  <a:srgbClr val="1D1C1D"/>
                </a:solidFill>
                <a:effectLst/>
                <a:latin typeface="Slack-Lato"/>
              </a:rPr>
              <a:t>)=100, Lim(</a:t>
            </a:r>
            <a:r>
              <a:rPr lang="sv-SE" sz="1000" b="1" i="0" dirty="0" err="1">
                <a:solidFill>
                  <a:srgbClr val="1D1C1D"/>
                </a:solidFill>
                <a:effectLst/>
                <a:latin typeface="Slack-Lato"/>
              </a:rPr>
              <a:t>tot</a:t>
            </a:r>
            <a:r>
              <a:rPr lang="sv-SE" sz="1000" b="1" i="0" dirty="0">
                <a:solidFill>
                  <a:srgbClr val="1D1C1D"/>
                </a:solidFill>
                <a:effectLst/>
                <a:latin typeface="Slack-Lato"/>
              </a:rPr>
              <a:t>)=500   (mitt emellan)</a:t>
            </a:r>
            <a:r>
              <a:rPr lang="sv-SE" sz="1000" b="0" i="0" dirty="0">
                <a:solidFill>
                  <a:srgbClr val="1D1C1D"/>
                </a:solidFill>
                <a:effectLst/>
                <a:latin typeface="Slack-Lato"/>
              </a:rPr>
              <a:t>Jag har grupperat boxarna </a:t>
            </a:r>
            <a:r>
              <a:rPr lang="sv-SE" sz="1000" b="0" i="0" dirty="0" err="1">
                <a:solidFill>
                  <a:srgbClr val="1D1C1D"/>
                </a:solidFill>
                <a:effectLst/>
                <a:latin typeface="Slack-Lato"/>
              </a:rPr>
              <a:t>enl</a:t>
            </a:r>
            <a:r>
              <a:rPr lang="sv-SE" sz="1000" b="0" i="0" dirty="0">
                <a:solidFill>
                  <a:srgbClr val="1D1C1D"/>
                </a:solidFill>
                <a:effectLst/>
                <a:latin typeface="Slack-Lato"/>
              </a:rPr>
              <a:t>: </a:t>
            </a:r>
            <a:br>
              <a:rPr lang="sv-SE" sz="1000" dirty="0"/>
            </a:br>
            <a:r>
              <a:rPr lang="sv-SE" sz="1000" b="0" i="0" dirty="0">
                <a:solidFill>
                  <a:srgbClr val="1D1C1D"/>
                </a:solidFill>
                <a:effectLst/>
                <a:latin typeface="Slack-Lato"/>
              </a:rPr>
              <a:t>"</a:t>
            </a:r>
            <a:r>
              <a:rPr lang="sv-SE" sz="1000" b="0" i="0" dirty="0" err="1">
                <a:solidFill>
                  <a:srgbClr val="1D1C1D"/>
                </a:solidFill>
                <a:effectLst/>
                <a:latin typeface="Slack-Lato"/>
              </a:rPr>
              <a:t>low</a:t>
            </a:r>
            <a:r>
              <a:rPr lang="sv-SE" sz="1000" b="0" i="0" dirty="0">
                <a:solidFill>
                  <a:srgbClr val="1D1C1D"/>
                </a:solidFill>
                <a:effectLst/>
                <a:latin typeface="Slack-Lato"/>
              </a:rPr>
              <a:t> </a:t>
            </a:r>
            <a:r>
              <a:rPr lang="sv-SE" sz="1000" b="0" i="0" dirty="0" err="1">
                <a:solidFill>
                  <a:srgbClr val="1D1C1D"/>
                </a:solidFill>
                <a:effectLst/>
                <a:latin typeface="Slack-Lato"/>
              </a:rPr>
              <a:t>energy</a:t>
            </a:r>
            <a:r>
              <a:rPr lang="sv-SE" sz="1000" b="0" i="0" dirty="0">
                <a:solidFill>
                  <a:srgbClr val="1D1C1D"/>
                </a:solidFill>
                <a:effectLst/>
                <a:latin typeface="Slack-Lato"/>
              </a:rPr>
              <a:t>"=vänster om CS-</a:t>
            </a:r>
            <a:r>
              <a:rPr lang="sv-SE" sz="1000" b="0" i="0" dirty="0" err="1">
                <a:solidFill>
                  <a:srgbClr val="1D1C1D"/>
                </a:solidFill>
                <a:effectLst/>
                <a:latin typeface="Slack-Lato"/>
              </a:rPr>
              <a:t>peak</a:t>
            </a:r>
            <a:br>
              <a:rPr lang="sv-SE" sz="1000" dirty="0"/>
            </a:br>
            <a:r>
              <a:rPr lang="sv-SE" sz="1000" b="0" i="0" dirty="0">
                <a:solidFill>
                  <a:srgbClr val="1D1C1D"/>
                </a:solidFill>
                <a:effectLst/>
                <a:latin typeface="Slack-Lato"/>
              </a:rPr>
              <a:t>"</a:t>
            </a:r>
            <a:r>
              <a:rPr lang="sv-SE" sz="1000" b="0" i="0" dirty="0" err="1">
                <a:solidFill>
                  <a:srgbClr val="1D1C1D"/>
                </a:solidFill>
                <a:effectLst/>
                <a:latin typeface="Slack-Lato"/>
              </a:rPr>
              <a:t>high</a:t>
            </a:r>
            <a:r>
              <a:rPr lang="sv-SE" sz="1000" b="0" i="0" dirty="0">
                <a:solidFill>
                  <a:srgbClr val="1D1C1D"/>
                </a:solidFill>
                <a:effectLst/>
                <a:latin typeface="Slack-Lato"/>
              </a:rPr>
              <a:t> </a:t>
            </a:r>
            <a:r>
              <a:rPr lang="sv-SE" sz="1000" b="0" i="0" dirty="0" err="1">
                <a:solidFill>
                  <a:srgbClr val="1D1C1D"/>
                </a:solidFill>
                <a:effectLst/>
                <a:latin typeface="Slack-Lato"/>
              </a:rPr>
              <a:t>energy</a:t>
            </a:r>
            <a:r>
              <a:rPr lang="sv-SE" sz="1000" b="0" i="0" dirty="0">
                <a:solidFill>
                  <a:srgbClr val="1D1C1D"/>
                </a:solidFill>
                <a:effectLst/>
                <a:latin typeface="Slack-Lato"/>
              </a:rPr>
              <a:t>"=höger om CS-</a:t>
            </a:r>
            <a:r>
              <a:rPr lang="sv-SE" sz="1000" b="0" i="0" dirty="0" err="1">
                <a:solidFill>
                  <a:srgbClr val="1D1C1D"/>
                </a:solidFill>
                <a:effectLst/>
                <a:latin typeface="Slack-Lato"/>
              </a:rPr>
              <a:t>peakKommentarer</a:t>
            </a:r>
            <a:r>
              <a:rPr lang="sv-SE" sz="1000" b="0" i="0" dirty="0">
                <a:solidFill>
                  <a:srgbClr val="1D1C1D"/>
                </a:solidFill>
                <a:effectLst/>
                <a:latin typeface="Slack-Lato"/>
              </a:rPr>
              <a:t> till resultaten:</a:t>
            </a:r>
            <a:br>
              <a:rPr lang="sv-SE" sz="1000" dirty="0"/>
            </a:br>
            <a:r>
              <a:rPr lang="sv-SE" sz="1000" b="1" i="0" dirty="0">
                <a:solidFill>
                  <a:srgbClr val="1D1C1D"/>
                </a:solidFill>
                <a:effectLst/>
                <a:latin typeface="Slack-Lato"/>
              </a:rPr>
              <a:t>1) Lim(</a:t>
            </a:r>
            <a:r>
              <a:rPr lang="sv-SE" sz="1000" b="1" i="0" dirty="0" err="1">
                <a:solidFill>
                  <a:srgbClr val="1D1C1D"/>
                </a:solidFill>
                <a:effectLst/>
                <a:latin typeface="Slack-Lato"/>
              </a:rPr>
              <a:t>trg</a:t>
            </a:r>
            <a:r>
              <a:rPr lang="sv-SE" sz="1000" b="1" i="0" dirty="0">
                <a:solidFill>
                  <a:srgbClr val="1D1C1D"/>
                </a:solidFill>
                <a:effectLst/>
                <a:latin typeface="Slack-Lato"/>
              </a:rPr>
              <a:t>)=100, Lim(</a:t>
            </a:r>
            <a:r>
              <a:rPr lang="sv-SE" sz="1000" b="1" i="0" dirty="0" err="1">
                <a:solidFill>
                  <a:srgbClr val="1D1C1D"/>
                </a:solidFill>
                <a:effectLst/>
                <a:latin typeface="Slack-Lato"/>
              </a:rPr>
              <a:t>tot</a:t>
            </a:r>
            <a:r>
              <a:rPr lang="sv-SE" sz="1000" b="1" i="0" dirty="0">
                <a:solidFill>
                  <a:srgbClr val="1D1C1D"/>
                </a:solidFill>
                <a:effectLst/>
                <a:latin typeface="Slack-Lato"/>
              </a:rPr>
              <a:t>)=inf</a:t>
            </a:r>
            <a:br>
              <a:rPr lang="sv-SE" sz="1000" dirty="0"/>
            </a:br>
            <a:r>
              <a:rPr lang="sv-SE" sz="1000" b="0" i="1" dirty="0">
                <a:solidFill>
                  <a:srgbClr val="1D1C1D"/>
                </a:solidFill>
                <a:effectLst/>
                <a:latin typeface="Slack-Lato"/>
              </a:rPr>
              <a:t>Här gynnas YW-metoden särskilt mkt av tunna </a:t>
            </a:r>
            <a:r>
              <a:rPr lang="sv-SE" sz="1000" b="0" i="1" dirty="0" err="1">
                <a:solidFill>
                  <a:srgbClr val="1D1C1D"/>
                </a:solidFill>
                <a:effectLst/>
                <a:latin typeface="Slack-Lato"/>
              </a:rPr>
              <a:t>targets</a:t>
            </a:r>
            <a:r>
              <a:rPr lang="sv-SE" sz="1000" b="0" i="1" dirty="0">
                <a:solidFill>
                  <a:srgbClr val="1D1C1D"/>
                </a:solidFill>
                <a:effectLst/>
                <a:latin typeface="Slack-Lato"/>
              </a:rPr>
              <a:t> med hög ström, särskilt till vänster om CS/SP-</a:t>
            </a:r>
            <a:r>
              <a:rPr lang="sv-SE" sz="1000" b="0" i="1" dirty="0" err="1">
                <a:solidFill>
                  <a:srgbClr val="1D1C1D"/>
                </a:solidFill>
                <a:effectLst/>
                <a:latin typeface="Slack-Lato"/>
              </a:rPr>
              <a:t>peak</a:t>
            </a:r>
            <a:r>
              <a:rPr lang="sv-SE" sz="1000" b="0" i="1" dirty="0">
                <a:solidFill>
                  <a:srgbClr val="1D1C1D"/>
                </a:solidFill>
                <a:effectLst/>
                <a:latin typeface="Slack-Lato"/>
              </a:rPr>
              <a:t> där den inte vinner ngt på att </a:t>
            </a:r>
            <a:r>
              <a:rPr lang="sv-SE" sz="800" b="0" i="1" dirty="0">
                <a:solidFill>
                  <a:srgbClr val="1D1C1D"/>
                </a:solidFill>
                <a:effectLst/>
                <a:latin typeface="Slack-Lato"/>
              </a:rPr>
              <a:t>degradera energin. Till höger om </a:t>
            </a:r>
            <a:r>
              <a:rPr lang="sv-SE" sz="800" b="0" i="1" dirty="0" err="1">
                <a:solidFill>
                  <a:srgbClr val="1D1C1D"/>
                </a:solidFill>
                <a:effectLst/>
                <a:latin typeface="Slack-Lato"/>
              </a:rPr>
              <a:t>peak</a:t>
            </a:r>
            <a:r>
              <a:rPr lang="sv-SE" sz="800" b="0" i="1" dirty="0">
                <a:solidFill>
                  <a:srgbClr val="1D1C1D"/>
                </a:solidFill>
                <a:effectLst/>
                <a:latin typeface="Slack-Lato"/>
              </a:rPr>
              <a:t> väljer den tjockare </a:t>
            </a:r>
            <a:r>
              <a:rPr lang="sv-SE" sz="800" b="0" i="1" dirty="0" err="1">
                <a:solidFill>
                  <a:srgbClr val="1D1C1D"/>
                </a:solidFill>
                <a:effectLst/>
                <a:latin typeface="Slack-Lato"/>
              </a:rPr>
              <a:t>target</a:t>
            </a:r>
            <a:r>
              <a:rPr lang="sv-SE" sz="800" b="0" i="1" dirty="0">
                <a:solidFill>
                  <a:srgbClr val="1D1C1D"/>
                </a:solidFill>
                <a:effectLst/>
                <a:latin typeface="Slack-Lato"/>
              </a:rPr>
              <a:t> för att få med </a:t>
            </a:r>
            <a:r>
              <a:rPr lang="sv-SE" sz="800" b="0" i="1" dirty="0" err="1">
                <a:solidFill>
                  <a:srgbClr val="1D1C1D"/>
                </a:solidFill>
                <a:effectLst/>
                <a:latin typeface="Slack-Lato"/>
              </a:rPr>
              <a:t>peak</a:t>
            </a:r>
            <a:r>
              <a:rPr lang="sv-SE" sz="800" b="0" i="1" dirty="0">
                <a:solidFill>
                  <a:srgbClr val="1D1C1D"/>
                </a:solidFill>
                <a:effectLst/>
                <a:latin typeface="Slack-Lato"/>
              </a:rPr>
              <a:t>. Notera att grafens y-axel är beskuren så att </a:t>
            </a:r>
            <a:r>
              <a:rPr lang="sv-SE" sz="800" b="0" i="1" dirty="0" err="1">
                <a:solidFill>
                  <a:srgbClr val="1D1C1D"/>
                </a:solidFill>
                <a:effectLst/>
                <a:latin typeface="Slack-Lato"/>
              </a:rPr>
              <a:t>outliers</a:t>
            </a:r>
            <a:r>
              <a:rPr lang="sv-SE" sz="800" b="0" i="1" dirty="0">
                <a:solidFill>
                  <a:srgbClr val="1D1C1D"/>
                </a:solidFill>
                <a:effectLst/>
                <a:latin typeface="Slack-Lato"/>
              </a:rPr>
              <a:t> </a:t>
            </a:r>
            <a:r>
              <a:rPr lang="sv-SE" sz="1000" b="0" i="1" dirty="0">
                <a:solidFill>
                  <a:srgbClr val="1D1C1D"/>
                </a:solidFill>
                <a:effectLst/>
                <a:latin typeface="Slack-Lato"/>
              </a:rPr>
              <a:t>inte syns på µA (blev så trunkerat annars). </a:t>
            </a:r>
            <a:br>
              <a:rPr lang="sv-SE" sz="1000" dirty="0"/>
            </a:br>
            <a:r>
              <a:rPr lang="sv-SE" sz="1000" b="1" i="0" dirty="0">
                <a:solidFill>
                  <a:srgbClr val="1D1C1D"/>
                </a:solidFill>
                <a:effectLst/>
                <a:latin typeface="Slack-Lato"/>
              </a:rPr>
              <a:t>2) Lim(</a:t>
            </a:r>
            <a:r>
              <a:rPr lang="sv-SE" sz="1000" b="1" i="0" dirty="0" err="1">
                <a:solidFill>
                  <a:srgbClr val="1D1C1D"/>
                </a:solidFill>
                <a:effectLst/>
                <a:latin typeface="Slack-Lato"/>
              </a:rPr>
              <a:t>trg</a:t>
            </a:r>
            <a:r>
              <a:rPr lang="sv-SE" sz="1000" b="1" i="0" dirty="0">
                <a:solidFill>
                  <a:srgbClr val="1D1C1D"/>
                </a:solidFill>
                <a:effectLst/>
                <a:latin typeface="Slack-Lato"/>
              </a:rPr>
              <a:t>)=100, Lim(</a:t>
            </a:r>
            <a:r>
              <a:rPr lang="sv-SE" sz="1000" b="1" i="0" dirty="0" err="1">
                <a:solidFill>
                  <a:srgbClr val="1D1C1D"/>
                </a:solidFill>
                <a:effectLst/>
                <a:latin typeface="Slack-Lato"/>
              </a:rPr>
              <a:t>tot</a:t>
            </a:r>
            <a:r>
              <a:rPr lang="sv-SE" sz="1000" b="1" i="0" dirty="0">
                <a:solidFill>
                  <a:srgbClr val="1D1C1D"/>
                </a:solidFill>
                <a:effectLst/>
                <a:latin typeface="Slack-Lato"/>
              </a:rPr>
              <a:t>)=100</a:t>
            </a:r>
            <a:br>
              <a:rPr lang="sv-SE" sz="1000" dirty="0"/>
            </a:br>
            <a:r>
              <a:rPr lang="sv-SE" sz="1000" b="0" i="1" dirty="0">
                <a:solidFill>
                  <a:srgbClr val="1D1C1D"/>
                </a:solidFill>
                <a:effectLst/>
                <a:latin typeface="Slack-Lato"/>
              </a:rPr>
              <a:t>Här tjänar man ingenting på att dumpa energi bakom </a:t>
            </a:r>
            <a:r>
              <a:rPr lang="sv-SE" sz="1000" b="0" i="1" dirty="0" err="1">
                <a:solidFill>
                  <a:srgbClr val="1D1C1D"/>
                </a:solidFill>
                <a:effectLst/>
                <a:latin typeface="Slack-Lato"/>
              </a:rPr>
              <a:t>target</a:t>
            </a:r>
            <a:r>
              <a:rPr lang="sv-SE" sz="1000" b="0" i="1" dirty="0">
                <a:solidFill>
                  <a:srgbClr val="1D1C1D"/>
                </a:solidFill>
                <a:effectLst/>
                <a:latin typeface="Slack-Lato"/>
              </a:rPr>
              <a:t>. Därför har YW ökat sin </a:t>
            </a:r>
            <a:r>
              <a:rPr lang="sv-SE" sz="1000" b="0" i="1" dirty="0" err="1">
                <a:solidFill>
                  <a:srgbClr val="1D1C1D"/>
                </a:solidFill>
                <a:effectLst/>
                <a:latin typeface="Slack-Lato"/>
              </a:rPr>
              <a:t>yield</a:t>
            </a:r>
            <a:r>
              <a:rPr lang="sv-SE" sz="1000" b="0" i="1" dirty="0">
                <a:solidFill>
                  <a:srgbClr val="1D1C1D"/>
                </a:solidFill>
                <a:effectLst/>
                <a:latin typeface="Slack-Lato"/>
              </a:rPr>
              <a:t> jmf med Makkonen genom att göra öka </a:t>
            </a:r>
            <a:r>
              <a:rPr lang="sv-SE" sz="1000" b="0" i="1" dirty="0" err="1">
                <a:solidFill>
                  <a:srgbClr val="1D1C1D"/>
                </a:solidFill>
                <a:effectLst/>
                <a:latin typeface="Slack-Lato"/>
              </a:rPr>
              <a:t>targettjocklek</a:t>
            </a:r>
            <a:r>
              <a:rPr lang="sv-SE" sz="1000" b="0" i="1" dirty="0">
                <a:solidFill>
                  <a:srgbClr val="1D1C1D"/>
                </a:solidFill>
                <a:effectLst/>
                <a:latin typeface="Slack-Lato"/>
              </a:rPr>
              <a:t> tills tröskeln nåtts, dvs mer energi dumpas i </a:t>
            </a:r>
            <a:r>
              <a:rPr lang="sv-SE" sz="1000" b="0" i="1" dirty="0" err="1">
                <a:solidFill>
                  <a:srgbClr val="1D1C1D"/>
                </a:solidFill>
                <a:effectLst/>
                <a:latin typeface="Slack-Lato"/>
              </a:rPr>
              <a:t>target</a:t>
            </a:r>
            <a:r>
              <a:rPr lang="sv-SE" sz="1000" b="0" i="1" dirty="0">
                <a:solidFill>
                  <a:srgbClr val="1D1C1D"/>
                </a:solidFill>
                <a:effectLst/>
                <a:latin typeface="Slack-Lato"/>
              </a:rPr>
              <a:t> (+60% i snitt), men </a:t>
            </a:r>
            <a:r>
              <a:rPr lang="sv-SE" sz="1000" b="0" i="1" dirty="0" err="1">
                <a:solidFill>
                  <a:srgbClr val="1D1C1D"/>
                </a:solidFill>
                <a:effectLst/>
                <a:latin typeface="Slack-Lato"/>
              </a:rPr>
              <a:t>Wtot</a:t>
            </a:r>
            <a:r>
              <a:rPr lang="sv-SE" sz="1000" b="0" i="1" dirty="0">
                <a:solidFill>
                  <a:srgbClr val="1D1C1D"/>
                </a:solidFill>
                <a:effectLst/>
                <a:latin typeface="Slack-Lato"/>
              </a:rPr>
              <a:t> är samma som Makkonen. det är också därför som µA är samma för båda.</a:t>
            </a:r>
            <a:br>
              <a:rPr lang="sv-SE" sz="1000" dirty="0"/>
            </a:br>
            <a:r>
              <a:rPr lang="sv-SE" sz="1000" b="1" i="0" dirty="0">
                <a:solidFill>
                  <a:srgbClr val="1D1C1D"/>
                </a:solidFill>
                <a:effectLst/>
                <a:latin typeface="Slack-Lato"/>
              </a:rPr>
              <a:t>3) Lim(</a:t>
            </a:r>
            <a:r>
              <a:rPr lang="sv-SE" sz="1000" b="1" i="0" dirty="0" err="1">
                <a:solidFill>
                  <a:srgbClr val="1D1C1D"/>
                </a:solidFill>
                <a:effectLst/>
                <a:latin typeface="Slack-Lato"/>
              </a:rPr>
              <a:t>trg</a:t>
            </a:r>
            <a:r>
              <a:rPr lang="sv-SE" sz="1000" b="1" i="0" dirty="0">
                <a:solidFill>
                  <a:srgbClr val="1D1C1D"/>
                </a:solidFill>
                <a:effectLst/>
                <a:latin typeface="Slack-Lato"/>
              </a:rPr>
              <a:t>)=100, Lim(</a:t>
            </a:r>
            <a:r>
              <a:rPr lang="sv-SE" sz="1000" b="1" i="0" dirty="0" err="1">
                <a:solidFill>
                  <a:srgbClr val="1D1C1D"/>
                </a:solidFill>
                <a:effectLst/>
                <a:latin typeface="Slack-Lato"/>
              </a:rPr>
              <a:t>tot</a:t>
            </a:r>
            <a:r>
              <a:rPr lang="sv-SE" sz="1000" b="1" i="0" dirty="0">
                <a:solidFill>
                  <a:srgbClr val="1D1C1D"/>
                </a:solidFill>
                <a:effectLst/>
                <a:latin typeface="Slack-Lato"/>
              </a:rPr>
              <a:t>)=500</a:t>
            </a:r>
            <a:br>
              <a:rPr lang="sv-SE" sz="1000" dirty="0"/>
            </a:br>
            <a:r>
              <a:rPr lang="sv-SE" sz="1000" b="0" i="1" dirty="0">
                <a:solidFill>
                  <a:srgbClr val="1D1C1D"/>
                </a:solidFill>
                <a:effectLst/>
                <a:latin typeface="Slack-Lato"/>
              </a:rPr>
              <a:t>Ett mellanting mellan dom övre fallen. vi får oftast tunnare </a:t>
            </a:r>
            <a:r>
              <a:rPr lang="sv-SE" sz="1000" b="0" i="1" dirty="0" err="1">
                <a:solidFill>
                  <a:srgbClr val="1D1C1D"/>
                </a:solidFill>
                <a:effectLst/>
                <a:latin typeface="Slack-Lato"/>
              </a:rPr>
              <a:t>target</a:t>
            </a:r>
            <a:r>
              <a:rPr lang="sv-SE" sz="1000" b="0" i="1" dirty="0">
                <a:solidFill>
                  <a:srgbClr val="1D1C1D"/>
                </a:solidFill>
                <a:effectLst/>
                <a:latin typeface="Slack-Lato"/>
              </a:rPr>
              <a:t> och högre ström.</a:t>
            </a:r>
            <a:r>
              <a:rPr lang="sv-SE" sz="1000" b="0" i="0" dirty="0">
                <a:solidFill>
                  <a:srgbClr val="1D1C1D"/>
                </a:solidFill>
                <a:effectLst/>
                <a:latin typeface="Slack-Lato"/>
              </a:rPr>
              <a:t>*Generellt kan man säga att vår metod ger högst </a:t>
            </a:r>
            <a:r>
              <a:rPr lang="sv-SE" sz="1000" b="0" i="0" dirty="0" err="1">
                <a:solidFill>
                  <a:srgbClr val="1D1C1D"/>
                </a:solidFill>
                <a:effectLst/>
                <a:latin typeface="Slack-Lato"/>
              </a:rPr>
              <a:t>yield</a:t>
            </a:r>
            <a:r>
              <a:rPr lang="sv-SE" sz="1000" b="0" i="0" dirty="0">
                <a:solidFill>
                  <a:srgbClr val="1D1C1D"/>
                </a:solidFill>
                <a:effectLst/>
                <a:latin typeface="Slack-Lato"/>
              </a:rPr>
              <a:t> vs Makkonen när lim(</a:t>
            </a:r>
            <a:r>
              <a:rPr lang="sv-SE" sz="1000" b="0" i="0" dirty="0" err="1">
                <a:solidFill>
                  <a:srgbClr val="1D1C1D"/>
                </a:solidFill>
                <a:effectLst/>
                <a:latin typeface="Slack-Lato"/>
              </a:rPr>
              <a:t>tot</a:t>
            </a:r>
            <a:r>
              <a:rPr lang="sv-SE" sz="1000" b="0" i="0" dirty="0">
                <a:solidFill>
                  <a:srgbClr val="1D1C1D"/>
                </a:solidFill>
                <a:effectLst/>
                <a:latin typeface="Slack-Lato"/>
              </a:rPr>
              <a:t>) är betydligt högre än lim(</a:t>
            </a:r>
            <a:r>
              <a:rPr lang="sv-SE" sz="1000" b="0" i="0" dirty="0" err="1">
                <a:solidFill>
                  <a:srgbClr val="1D1C1D"/>
                </a:solidFill>
                <a:effectLst/>
                <a:latin typeface="Slack-Lato"/>
              </a:rPr>
              <a:t>trg</a:t>
            </a:r>
            <a:r>
              <a:rPr lang="sv-SE" sz="1000" b="0" i="0" dirty="0">
                <a:solidFill>
                  <a:srgbClr val="1D1C1D"/>
                </a:solidFill>
                <a:effectLst/>
                <a:latin typeface="Slack-Lato"/>
              </a:rPr>
              <a:t>).</a:t>
            </a:r>
            <a:br>
              <a:rPr lang="sv-SE" sz="1000" dirty="0"/>
            </a:br>
            <a:r>
              <a:rPr lang="sv-SE" sz="1000" b="0" i="0" dirty="0">
                <a:solidFill>
                  <a:srgbClr val="1D1C1D"/>
                </a:solidFill>
                <a:effectLst/>
                <a:latin typeface="Slack-Lato"/>
              </a:rPr>
              <a:t>*När lim(</a:t>
            </a:r>
            <a:r>
              <a:rPr lang="sv-SE" sz="1000" b="0" i="0" dirty="0" err="1">
                <a:solidFill>
                  <a:srgbClr val="1D1C1D"/>
                </a:solidFill>
                <a:effectLst/>
                <a:latin typeface="Slack-Lato"/>
              </a:rPr>
              <a:t>tot</a:t>
            </a:r>
            <a:r>
              <a:rPr lang="sv-SE" sz="1000" b="0" i="0" dirty="0">
                <a:solidFill>
                  <a:srgbClr val="1D1C1D"/>
                </a:solidFill>
                <a:effectLst/>
                <a:latin typeface="Slack-Lato"/>
              </a:rPr>
              <a:t>)=lim(</a:t>
            </a:r>
            <a:r>
              <a:rPr lang="sv-SE" sz="1000" b="0" i="0" dirty="0" err="1">
                <a:solidFill>
                  <a:srgbClr val="1D1C1D"/>
                </a:solidFill>
                <a:effectLst/>
                <a:latin typeface="Slack-Lato"/>
              </a:rPr>
              <a:t>trg</a:t>
            </a:r>
            <a:r>
              <a:rPr lang="sv-SE" sz="1000" b="0" i="0" dirty="0">
                <a:solidFill>
                  <a:srgbClr val="1D1C1D"/>
                </a:solidFill>
                <a:effectLst/>
                <a:latin typeface="Slack-Lato"/>
              </a:rPr>
              <a:t>) är vår metod (o-guidad) sämre än Makkonen eftersom vi oftast vinner lite </a:t>
            </a:r>
            <a:r>
              <a:rPr lang="sv-SE" sz="1000" b="0" i="0" dirty="0" err="1">
                <a:solidFill>
                  <a:srgbClr val="1D1C1D"/>
                </a:solidFill>
                <a:effectLst/>
                <a:latin typeface="Slack-Lato"/>
              </a:rPr>
              <a:t>yield</a:t>
            </a:r>
            <a:r>
              <a:rPr lang="sv-SE" sz="1000" b="0" i="0" dirty="0">
                <a:solidFill>
                  <a:srgbClr val="1D1C1D"/>
                </a:solidFill>
                <a:effectLst/>
                <a:latin typeface="Slack-Lato"/>
              </a:rPr>
              <a:t> men till en stor ökning i </a:t>
            </a:r>
            <a:r>
              <a:rPr lang="sv-SE" sz="1000" b="0" i="0" dirty="0" err="1">
                <a:solidFill>
                  <a:srgbClr val="1D1C1D"/>
                </a:solidFill>
                <a:effectLst/>
                <a:latin typeface="Slack-Lato"/>
              </a:rPr>
              <a:t>target</a:t>
            </a:r>
            <a:r>
              <a:rPr lang="sv-SE" sz="1000" b="0" i="0" dirty="0">
                <a:solidFill>
                  <a:srgbClr val="1D1C1D"/>
                </a:solidFill>
                <a:effectLst/>
                <a:latin typeface="Slack-Lato"/>
              </a:rPr>
              <a:t>-material. I vissa </a:t>
            </a:r>
            <a:r>
              <a:rPr lang="sv-SE" sz="1000" b="0" i="0" dirty="0" err="1">
                <a:solidFill>
                  <a:srgbClr val="1D1C1D"/>
                </a:solidFill>
                <a:effectLst/>
                <a:latin typeface="Slack-Lato"/>
              </a:rPr>
              <a:t>outlier</a:t>
            </a:r>
            <a:r>
              <a:rPr lang="sv-SE" sz="1000" b="0" i="0" dirty="0">
                <a:solidFill>
                  <a:srgbClr val="1D1C1D"/>
                </a:solidFill>
                <a:effectLst/>
                <a:latin typeface="Slack-Lato"/>
              </a:rPr>
              <a:t>-fall är </a:t>
            </a:r>
            <a:r>
              <a:rPr lang="sv-SE" sz="1000" b="0" i="0" dirty="0" err="1">
                <a:solidFill>
                  <a:srgbClr val="1D1C1D"/>
                </a:solidFill>
                <a:effectLst/>
                <a:latin typeface="Slack-Lato"/>
              </a:rPr>
              <a:t>yield</a:t>
            </a:r>
            <a:r>
              <a:rPr lang="sv-SE" sz="1000" b="0" i="0" dirty="0">
                <a:solidFill>
                  <a:srgbClr val="1D1C1D"/>
                </a:solidFill>
                <a:effectLst/>
                <a:latin typeface="Slack-Lato"/>
              </a:rPr>
              <a:t>-vinsten stor dock. MEN: det är väldigt lätt att manuellt optimera våran metod. Just nu så ökar den ju tjockleken ända fram tills </a:t>
            </a:r>
            <a:r>
              <a:rPr lang="sv-SE" sz="1000" b="0" i="0" dirty="0" err="1">
                <a:solidFill>
                  <a:srgbClr val="1D1C1D"/>
                </a:solidFill>
                <a:effectLst/>
                <a:latin typeface="Slack-Lato"/>
              </a:rPr>
              <a:t>yield</a:t>
            </a:r>
            <a:r>
              <a:rPr lang="sv-SE" sz="1000" b="0" i="0" dirty="0">
                <a:solidFill>
                  <a:srgbClr val="1D1C1D"/>
                </a:solidFill>
                <a:effectLst/>
                <a:latin typeface="Slack-Lato"/>
              </a:rPr>
              <a:t>-kurvan inte ökar numeriskt längre. Och då har det ju redan varit platt ganska länge så rimligen väljer man ett tunnare </a:t>
            </a:r>
            <a:r>
              <a:rPr lang="sv-SE" sz="1000" b="0" i="0" dirty="0" err="1">
                <a:solidFill>
                  <a:srgbClr val="1D1C1D"/>
                </a:solidFill>
                <a:effectLst/>
                <a:latin typeface="Slack-Lato"/>
              </a:rPr>
              <a:t>target</a:t>
            </a:r>
            <a:r>
              <a:rPr lang="sv-SE" sz="1000" b="0" i="0" dirty="0">
                <a:solidFill>
                  <a:srgbClr val="1D1C1D"/>
                </a:solidFill>
                <a:effectLst/>
                <a:latin typeface="Slack-Lato"/>
              </a:rPr>
              <a:t>. och då tror jag att resultatet kommer närma sig Makkonen, eftersom det är en rimlig punkt att stanna på.</a:t>
            </a:r>
            <a:endParaRPr lang="en-US" sz="1000"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25</a:t>
            </a:fld>
            <a:endParaRPr lang="en-US"/>
          </a:p>
        </p:txBody>
      </p:sp>
    </p:spTree>
    <p:extLst>
      <p:ext uri="{BB962C8B-B14F-4D97-AF65-F5344CB8AC3E}">
        <p14:creationId xmlns:p14="http://schemas.microsoft.com/office/powerpoint/2010/main" val="365308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as we put more power(energy) into the target the temperature will rise since our cooling is limited </a:t>
            </a:r>
          </a:p>
          <a:p>
            <a:r>
              <a:rPr lang="en-US" dirty="0"/>
              <a:t>The temp rise depends on beam area…</a:t>
            </a:r>
          </a:p>
          <a:p>
            <a:r>
              <a:rPr lang="en-US" dirty="0"/>
              <a:t>Q: how do I decide my target limit (in reality) in the units of W? assume a fixed bam size, escalation study, fine the point when you melt you target or do modelling.</a:t>
            </a:r>
          </a:p>
          <a:p>
            <a:r>
              <a:rPr lang="en-US" dirty="0"/>
              <a:t>A: our model assumes </a:t>
            </a:r>
          </a:p>
          <a:p>
            <a:endParaRPr lang="en-US" dirty="0"/>
          </a:p>
          <a:p>
            <a:r>
              <a:rPr lang="en-US" dirty="0" err="1"/>
              <a:t>Från</a:t>
            </a:r>
            <a:r>
              <a:rPr lang="en-US" dirty="0"/>
              <a:t> Daniel </a:t>
            </a:r>
            <a:r>
              <a:rPr lang="en-US" dirty="0" err="1"/>
              <a:t>på</a:t>
            </a:r>
            <a:r>
              <a:rPr lang="en-US" dirty="0"/>
              <a:t> </a:t>
            </a:r>
            <a:r>
              <a:rPr lang="en-US" dirty="0" err="1"/>
              <a:t>mailen</a:t>
            </a:r>
            <a:r>
              <a:rPr lang="en-US" dirty="0"/>
              <a:t> </a:t>
            </a:r>
            <a:r>
              <a:rPr lang="en-US" dirty="0" err="1"/>
              <a:t>efter</a:t>
            </a:r>
            <a:r>
              <a:rPr lang="en-US" dirty="0"/>
              <a:t> </a:t>
            </a:r>
            <a:r>
              <a:rPr lang="en-US" dirty="0" err="1"/>
              <a:t>vårt</a:t>
            </a:r>
            <a:r>
              <a:rPr lang="en-US" dirty="0"/>
              <a:t> mote:</a:t>
            </a:r>
          </a:p>
          <a:p>
            <a:pPr algn="l"/>
            <a:r>
              <a:rPr lang="en-US" sz="1800" b="0" i="0" dirty="0">
                <a:solidFill>
                  <a:srgbClr val="201F1E"/>
                </a:solidFill>
                <a:effectLst/>
                <a:latin typeface="Calibri" panose="020F0502020204030204" pitchFamily="34" charset="0"/>
              </a:rPr>
              <a:t>Q: Why do you need the </a:t>
            </a:r>
            <a:r>
              <a:rPr lang="en-US" sz="1800" b="0" i="0" dirty="0" err="1">
                <a:solidFill>
                  <a:srgbClr val="201F1E"/>
                </a:solidFill>
                <a:effectLst/>
                <a:latin typeface="Calibri" panose="020F0502020204030204" pitchFamily="34" charset="0"/>
              </a:rPr>
              <a:t>uA-lim</a:t>
            </a:r>
            <a:r>
              <a:rPr lang="en-US" sz="1800" b="0" i="0" dirty="0">
                <a:solidFill>
                  <a:srgbClr val="201F1E"/>
                </a:solidFill>
                <a:effectLst/>
                <a:latin typeface="Calibri" panose="020F0502020204030204" pitchFamily="34" charset="0"/>
              </a:rPr>
              <a:t> and W-</a:t>
            </a:r>
            <a:r>
              <a:rPr lang="en-US" sz="1800" b="0" i="0" dirty="0" err="1">
                <a:solidFill>
                  <a:srgbClr val="201F1E"/>
                </a:solidFill>
                <a:effectLst/>
                <a:latin typeface="Calibri" panose="020F0502020204030204" pitchFamily="34" charset="0"/>
              </a:rPr>
              <a:t>lim</a:t>
            </a:r>
            <a:r>
              <a:rPr lang="en-US" sz="1800" b="0" i="0" dirty="0">
                <a:solidFill>
                  <a:srgbClr val="201F1E"/>
                </a:solidFill>
                <a:effectLst/>
                <a:latin typeface="Calibri" panose="020F0502020204030204" pitchFamily="34" charset="0"/>
              </a:rPr>
              <a:t> for your method? Why cant you just optimize the Y/W and take the thickness with highest Y/W as optimum?</a:t>
            </a:r>
          </a:p>
          <a:p>
            <a:pPr algn="l"/>
            <a:br>
              <a:rPr lang="en-US" sz="1800" b="0" i="0" dirty="0">
                <a:solidFill>
                  <a:srgbClr val="201F1E"/>
                </a:solidFill>
                <a:effectLst/>
                <a:latin typeface="Calibri" panose="020F0502020204030204" pitchFamily="34" charset="0"/>
              </a:rPr>
            </a:br>
            <a:r>
              <a:rPr lang="en-US" sz="1800" b="0" i="0" dirty="0">
                <a:solidFill>
                  <a:srgbClr val="201F1E"/>
                </a:solidFill>
                <a:effectLst/>
                <a:latin typeface="Calibri" panose="020F0502020204030204" pitchFamily="34" charset="0"/>
              </a:rPr>
              <a:t>A: Because for energies at (or below) the CS/SP-peak the Y/W-curve will have it’s peak at 0 thickness and decrease with increasing thickness (since any degradation in energy will move us to lower CS/SP-values; and hence lower Y/W). So the algorithm will answer that 0 thickness (or lowest value in your vector) will be the “optimum”. But this means the yield will be very low, unless you have “infinite” µA. So this naturally raises the question “how much can we increase µA?”. Also, we may need to consider energy deposited both to the target material, but to the system as a whole. Therefor both target limit and total limit needs to be set.</a:t>
            </a:r>
          </a:p>
          <a:p>
            <a:endParaRPr lang="en-US"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3</a:t>
            </a:fld>
            <a:endParaRPr lang="en-US"/>
          </a:p>
        </p:txBody>
      </p:sp>
    </p:spTree>
    <p:extLst>
      <p:ext uri="{BB962C8B-B14F-4D97-AF65-F5344CB8AC3E}">
        <p14:creationId xmlns:p14="http://schemas.microsoft.com/office/powerpoint/2010/main" val="2667919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Why did we develop this? It’s a tool for you to optimize your production without destroying your target…..</a:t>
            </a:r>
          </a:p>
          <a:p>
            <a:endParaRPr lang="en-US" dirty="0"/>
          </a:p>
          <a:p>
            <a:r>
              <a:rPr lang="en-US" dirty="0"/>
              <a:t>Fast computer aided calcs of various optimal target thicknesses, particle energies and currents</a:t>
            </a:r>
          </a:p>
          <a:p>
            <a:pPr lvl="1"/>
            <a:r>
              <a:rPr lang="en-US" dirty="0"/>
              <a:t>user input: particle energy, current and power limit of target/holder</a:t>
            </a:r>
          </a:p>
          <a:p>
            <a:pPr marL="0" indent="0">
              <a:buNone/>
            </a:pPr>
            <a:r>
              <a:rPr lang="en-US" dirty="0"/>
              <a:t>Also</a:t>
            </a:r>
          </a:p>
          <a:p>
            <a:r>
              <a:rPr lang="en-US" dirty="0"/>
              <a:t>Facilitates graphical representation of many basic plots (CS, SP, CS/SP, Yield vs Time, </a:t>
            </a:r>
            <a:r>
              <a:rPr lang="en-US" dirty="0" err="1"/>
              <a:t>Proj</a:t>
            </a:r>
            <a:r>
              <a:rPr lang="en-US" dirty="0"/>
              <a:t> R, </a:t>
            </a:r>
            <a:r>
              <a:rPr lang="en-US" dirty="0" err="1"/>
              <a:t>etc</a:t>
            </a:r>
            <a:r>
              <a:rPr lang="en-US" dirty="0"/>
              <a:t>)</a:t>
            </a:r>
          </a:p>
          <a:p>
            <a:r>
              <a:rPr lang="en-US" dirty="0"/>
              <a:t>Useful for many particles/reactions/radionuclides via import function of CS, SP </a:t>
            </a:r>
          </a:p>
          <a:p>
            <a:r>
              <a:rPr lang="en-US" dirty="0"/>
              <a:t>Its for free!</a:t>
            </a:r>
          </a:p>
          <a:p>
            <a:endParaRPr lang="en-US"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4</a:t>
            </a:fld>
            <a:endParaRPr lang="en-US"/>
          </a:p>
        </p:txBody>
      </p:sp>
    </p:spTree>
    <p:extLst>
      <p:ext uri="{BB962C8B-B14F-4D97-AF65-F5344CB8AC3E}">
        <p14:creationId xmlns:p14="http://schemas.microsoft.com/office/powerpoint/2010/main" val="421471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5</a:t>
            </a:fld>
            <a:endParaRPr lang="en-US"/>
          </a:p>
        </p:txBody>
      </p:sp>
    </p:spTree>
    <p:extLst>
      <p:ext uri="{BB962C8B-B14F-4D97-AF65-F5344CB8AC3E}">
        <p14:creationId xmlns:p14="http://schemas.microsoft.com/office/powerpoint/2010/main" val="206136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By using template either in excel or csv formats</a:t>
            </a:r>
          </a:p>
        </p:txBody>
      </p:sp>
      <p:sp>
        <p:nvSpPr>
          <p:cNvPr id="4" name="Platshållare för bildnummer 3"/>
          <p:cNvSpPr>
            <a:spLocks noGrp="1"/>
          </p:cNvSpPr>
          <p:nvPr>
            <p:ph type="sldNum" sz="quarter" idx="5"/>
          </p:nvPr>
        </p:nvSpPr>
        <p:spPr/>
        <p:txBody>
          <a:bodyPr/>
          <a:lstStyle/>
          <a:p>
            <a:fld id="{09E9A183-B106-47D6-97A9-CE659288BBCA}" type="slidenum">
              <a:rPr lang="en-US" smtClean="0"/>
              <a:t>6</a:t>
            </a:fld>
            <a:endParaRPr lang="en-US"/>
          </a:p>
        </p:txBody>
      </p:sp>
    </p:spTree>
    <p:extLst>
      <p:ext uri="{BB962C8B-B14F-4D97-AF65-F5344CB8AC3E}">
        <p14:creationId xmlns:p14="http://schemas.microsoft.com/office/powerpoint/2010/main" val="249502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We did this validation across different 19 different Ein across the entire CS-curve  for 138 reaction, </a:t>
            </a:r>
          </a:p>
          <a:p>
            <a:endParaRPr lang="en-US" dirty="0"/>
          </a:p>
          <a:p>
            <a:r>
              <a:rPr lang="en-US" dirty="0"/>
              <a:t>mostly within 10 %</a:t>
            </a:r>
          </a:p>
        </p:txBody>
      </p:sp>
      <p:sp>
        <p:nvSpPr>
          <p:cNvPr id="4" name="Platshållare för bildnummer 3"/>
          <p:cNvSpPr>
            <a:spLocks noGrp="1"/>
          </p:cNvSpPr>
          <p:nvPr>
            <p:ph type="sldNum" sz="quarter" idx="5"/>
          </p:nvPr>
        </p:nvSpPr>
        <p:spPr/>
        <p:txBody>
          <a:bodyPr/>
          <a:lstStyle/>
          <a:p>
            <a:fld id="{09E9A183-B106-47D6-97A9-CE659288BBCA}" type="slidenum">
              <a:rPr lang="en-US" smtClean="0"/>
              <a:t>10</a:t>
            </a:fld>
            <a:endParaRPr lang="en-US"/>
          </a:p>
        </p:txBody>
      </p:sp>
    </p:spTree>
    <p:extLst>
      <p:ext uri="{BB962C8B-B14F-4D97-AF65-F5344CB8AC3E}">
        <p14:creationId xmlns:p14="http://schemas.microsoft.com/office/powerpoint/2010/main" val="373160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Medical isotope browser – yield vs time</a:t>
            </a:r>
          </a:p>
          <a:p>
            <a:r>
              <a:rPr lang="en-US" dirty="0"/>
              <a:t>GIU they can do RNP we cannot but we can optimize y vs E</a:t>
            </a:r>
          </a:p>
        </p:txBody>
      </p:sp>
      <p:sp>
        <p:nvSpPr>
          <p:cNvPr id="4" name="Platshållare för bildnummer 3"/>
          <p:cNvSpPr>
            <a:spLocks noGrp="1"/>
          </p:cNvSpPr>
          <p:nvPr>
            <p:ph type="sldNum" sz="quarter" idx="5"/>
          </p:nvPr>
        </p:nvSpPr>
        <p:spPr/>
        <p:txBody>
          <a:bodyPr/>
          <a:lstStyle/>
          <a:p>
            <a:fld id="{09E9A183-B106-47D6-97A9-CE659288BBCA}" type="slidenum">
              <a:rPr lang="en-US" smtClean="0"/>
              <a:t>11</a:t>
            </a:fld>
            <a:endParaRPr lang="en-US"/>
          </a:p>
        </p:txBody>
      </p:sp>
    </p:spTree>
    <p:extLst>
      <p:ext uri="{BB962C8B-B14F-4D97-AF65-F5344CB8AC3E}">
        <p14:creationId xmlns:p14="http://schemas.microsoft.com/office/powerpoint/2010/main" val="144547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Påminn</a:t>
            </a:r>
            <a:r>
              <a:rPr lang="en-US" dirty="0"/>
              <a:t> om yield per time </a:t>
            </a:r>
            <a:r>
              <a:rPr lang="en-US" dirty="0" err="1"/>
              <a:t>är</a:t>
            </a:r>
            <a:r>
              <a:rPr lang="en-US" dirty="0"/>
              <a:t> </a:t>
            </a:r>
            <a:r>
              <a:rPr lang="en-US" dirty="0" err="1"/>
              <a:t>samma</a:t>
            </a:r>
            <a:r>
              <a:rPr lang="en-US" dirty="0"/>
              <a:t> </a:t>
            </a:r>
            <a:r>
              <a:rPr lang="en-US" dirty="0" err="1"/>
              <a:t>som</a:t>
            </a:r>
            <a:r>
              <a:rPr lang="en-US" dirty="0"/>
              <a:t> medical isotope browser ….In addition to the yield vs time plot we added </a:t>
            </a:r>
            <a:r>
              <a:rPr lang="en-US" dirty="0" err="1"/>
              <a:t>bla</a:t>
            </a:r>
            <a:r>
              <a:rPr lang="en-US" dirty="0"/>
              <a:t> </a:t>
            </a:r>
            <a:r>
              <a:rPr lang="en-US" dirty="0" err="1"/>
              <a:t>bla</a:t>
            </a:r>
            <a:r>
              <a:rPr lang="en-US" dirty="0"/>
              <a:t> we </a:t>
            </a:r>
          </a:p>
          <a:p>
            <a:endParaRPr lang="en-US" dirty="0"/>
          </a:p>
        </p:txBody>
      </p:sp>
      <p:sp>
        <p:nvSpPr>
          <p:cNvPr id="4" name="Platshållare för bildnummer 3"/>
          <p:cNvSpPr>
            <a:spLocks noGrp="1"/>
          </p:cNvSpPr>
          <p:nvPr>
            <p:ph type="sldNum" sz="quarter" idx="5"/>
          </p:nvPr>
        </p:nvSpPr>
        <p:spPr/>
        <p:txBody>
          <a:bodyPr/>
          <a:lstStyle/>
          <a:p>
            <a:fld id="{09E9A183-B106-47D6-97A9-CE659288BBCA}" type="slidenum">
              <a:rPr lang="en-US" smtClean="0"/>
              <a:t>12</a:t>
            </a:fld>
            <a:endParaRPr lang="en-US"/>
          </a:p>
        </p:txBody>
      </p:sp>
    </p:spTree>
    <p:extLst>
      <p:ext uri="{BB962C8B-B14F-4D97-AF65-F5344CB8AC3E}">
        <p14:creationId xmlns:p14="http://schemas.microsoft.com/office/powerpoint/2010/main" val="95366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Beskriv</a:t>
            </a:r>
            <a:r>
              <a:rPr lang="en-US" dirty="0"/>
              <a:t> </a:t>
            </a:r>
            <a:r>
              <a:rPr lang="en-US" dirty="0" err="1"/>
              <a:t>inte</a:t>
            </a:r>
            <a:r>
              <a:rPr lang="en-US" dirty="0"/>
              <a:t> </a:t>
            </a:r>
            <a:r>
              <a:rPr lang="en-US" dirty="0" err="1"/>
              <a:t>bragg</a:t>
            </a:r>
            <a:r>
              <a:rPr lang="en-US" dirty="0"/>
              <a:t> bara </a:t>
            </a:r>
            <a:r>
              <a:rPr lang="en-US" dirty="0" err="1"/>
              <a:t>säg</a:t>
            </a:r>
            <a:r>
              <a:rPr lang="en-US" dirty="0"/>
              <a:t> </a:t>
            </a:r>
            <a:r>
              <a:rPr lang="en-US" dirty="0" err="1"/>
              <a:t>att</a:t>
            </a:r>
            <a:r>
              <a:rPr lang="en-US" dirty="0"/>
              <a:t> den </a:t>
            </a:r>
            <a:r>
              <a:rPr lang="en-US" dirty="0" err="1"/>
              <a:t>finns</a:t>
            </a:r>
            <a:r>
              <a:rPr lang="en-US" dirty="0"/>
              <a:t> </a:t>
            </a:r>
            <a:r>
              <a:rPr lang="en-US" dirty="0" err="1"/>
              <a:t>där</a:t>
            </a:r>
            <a:endParaRPr lang="en-US" dirty="0"/>
          </a:p>
          <a:p>
            <a:endParaRPr lang="en-US" dirty="0"/>
          </a:p>
          <a:p>
            <a:r>
              <a:rPr lang="en-US" dirty="0"/>
              <a:t>Change y-axel to power density,</a:t>
            </a:r>
          </a:p>
        </p:txBody>
      </p:sp>
      <p:sp>
        <p:nvSpPr>
          <p:cNvPr id="4" name="Platshållare för bildnummer 3"/>
          <p:cNvSpPr>
            <a:spLocks noGrp="1"/>
          </p:cNvSpPr>
          <p:nvPr>
            <p:ph type="sldNum" sz="quarter" idx="5"/>
          </p:nvPr>
        </p:nvSpPr>
        <p:spPr/>
        <p:txBody>
          <a:bodyPr/>
          <a:lstStyle/>
          <a:p>
            <a:fld id="{09E9A183-B106-47D6-97A9-CE659288BBCA}" type="slidenum">
              <a:rPr lang="en-US" smtClean="0"/>
              <a:t>14</a:t>
            </a:fld>
            <a:endParaRPr lang="en-US"/>
          </a:p>
        </p:txBody>
      </p:sp>
    </p:spTree>
    <p:extLst>
      <p:ext uri="{BB962C8B-B14F-4D97-AF65-F5344CB8AC3E}">
        <p14:creationId xmlns:p14="http://schemas.microsoft.com/office/powerpoint/2010/main" val="340108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E6C6B-1F69-D1AF-39CA-72AA11D3367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803FB735-C4D5-024A-94A0-008823F5A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2F37CAB2-08C0-46C7-696E-593702E57ADA}"/>
              </a:ext>
            </a:extLst>
          </p:cNvPr>
          <p:cNvSpPr>
            <a:spLocks noGrp="1"/>
          </p:cNvSpPr>
          <p:nvPr>
            <p:ph type="dt" sz="half" idx="10"/>
          </p:nvPr>
        </p:nvSpPr>
        <p:spPr/>
        <p:txBody>
          <a:bodyPr/>
          <a:lstStyle/>
          <a:p>
            <a:fld id="{A51199D9-2FE3-4E84-A23A-B0895ECB0853}" type="datetime1">
              <a:rPr lang="en-US" smtClean="0"/>
              <a:t>8/23/2022</a:t>
            </a:fld>
            <a:endParaRPr lang="en-US"/>
          </a:p>
        </p:txBody>
      </p:sp>
      <p:sp>
        <p:nvSpPr>
          <p:cNvPr id="5" name="Platshållare för sidfot 4">
            <a:extLst>
              <a:ext uri="{FF2B5EF4-FFF2-40B4-BE49-F238E27FC236}">
                <a16:creationId xmlns:a16="http://schemas.microsoft.com/office/drawing/2014/main" id="{A27122A6-E542-9909-6AD8-2F1334F0F5FF}"/>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29FD5887-B742-246E-8F47-235C7C7BD220}"/>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425212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17FB7-CB6A-BC2C-5FD6-1F19ADDBB6E1}"/>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E6A9CA5D-D535-EFD8-9E9C-014CBD481EC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41E44A04-00BB-02EA-DCE3-0848B94631CD}"/>
              </a:ext>
            </a:extLst>
          </p:cNvPr>
          <p:cNvSpPr>
            <a:spLocks noGrp="1"/>
          </p:cNvSpPr>
          <p:nvPr>
            <p:ph type="dt" sz="half" idx="10"/>
          </p:nvPr>
        </p:nvSpPr>
        <p:spPr/>
        <p:txBody>
          <a:bodyPr/>
          <a:lstStyle/>
          <a:p>
            <a:fld id="{0F04F5ED-003D-4FED-9456-335C56DD9676}" type="datetime1">
              <a:rPr lang="en-US" smtClean="0"/>
              <a:t>8/23/2022</a:t>
            </a:fld>
            <a:endParaRPr lang="en-US"/>
          </a:p>
        </p:txBody>
      </p:sp>
      <p:sp>
        <p:nvSpPr>
          <p:cNvPr id="5" name="Platshållare för sidfot 4">
            <a:extLst>
              <a:ext uri="{FF2B5EF4-FFF2-40B4-BE49-F238E27FC236}">
                <a16:creationId xmlns:a16="http://schemas.microsoft.com/office/drawing/2014/main" id="{F6949FF5-042C-8198-39FB-59C9A2B1BBC5}"/>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10A31587-73EC-42E5-332E-056FA91883C3}"/>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237575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F96A20E-50F2-FA26-0B7F-58DF7013DC0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1A43496-0570-4204-579B-F3BFF0C4754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E1D49187-298B-6BEB-DC6E-7988D30ACA68}"/>
              </a:ext>
            </a:extLst>
          </p:cNvPr>
          <p:cNvSpPr>
            <a:spLocks noGrp="1"/>
          </p:cNvSpPr>
          <p:nvPr>
            <p:ph type="dt" sz="half" idx="10"/>
          </p:nvPr>
        </p:nvSpPr>
        <p:spPr/>
        <p:txBody>
          <a:bodyPr/>
          <a:lstStyle/>
          <a:p>
            <a:fld id="{1C7EC3B7-3659-4F6C-80B3-93146AF897C0}" type="datetime1">
              <a:rPr lang="en-US" smtClean="0"/>
              <a:t>8/23/2022</a:t>
            </a:fld>
            <a:endParaRPr lang="en-US"/>
          </a:p>
        </p:txBody>
      </p:sp>
      <p:sp>
        <p:nvSpPr>
          <p:cNvPr id="5" name="Platshållare för sidfot 4">
            <a:extLst>
              <a:ext uri="{FF2B5EF4-FFF2-40B4-BE49-F238E27FC236}">
                <a16:creationId xmlns:a16="http://schemas.microsoft.com/office/drawing/2014/main" id="{5CC445BD-ADEB-0C5B-E9A0-4ED3D559A7B6}"/>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DDE0B733-1B67-4030-5FBC-702A2CB5CC0A}"/>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204605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CE603E-D6A9-5A30-EDD2-6CFE8BF31E5F}"/>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36085E4C-E40A-8417-62E9-EF8B069BB4B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47D53DD6-6DCB-9C04-4001-72F7B037A193}"/>
              </a:ext>
            </a:extLst>
          </p:cNvPr>
          <p:cNvSpPr>
            <a:spLocks noGrp="1"/>
          </p:cNvSpPr>
          <p:nvPr>
            <p:ph type="dt" sz="half" idx="10"/>
          </p:nvPr>
        </p:nvSpPr>
        <p:spPr/>
        <p:txBody>
          <a:bodyPr/>
          <a:lstStyle/>
          <a:p>
            <a:fld id="{811906E8-6D0B-4EDE-BE67-28E7B56BC27A}" type="datetime1">
              <a:rPr lang="en-US" smtClean="0"/>
              <a:t>8/23/2022</a:t>
            </a:fld>
            <a:endParaRPr lang="en-US"/>
          </a:p>
        </p:txBody>
      </p:sp>
      <p:sp>
        <p:nvSpPr>
          <p:cNvPr id="5" name="Platshållare för sidfot 4">
            <a:extLst>
              <a:ext uri="{FF2B5EF4-FFF2-40B4-BE49-F238E27FC236}">
                <a16:creationId xmlns:a16="http://schemas.microsoft.com/office/drawing/2014/main" id="{A83F18FD-E70D-F18F-39A8-AFF44E1E5CF8}"/>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56F5F5C3-DF4E-034C-B5E4-39ED30439851}"/>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330054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F4718F-BADD-2FE0-DF21-FB4311FCF26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7B86ADCD-F619-A554-01A7-D827AD37F1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D31DBD9-157B-8F11-97F3-02799E885B2B}"/>
              </a:ext>
            </a:extLst>
          </p:cNvPr>
          <p:cNvSpPr>
            <a:spLocks noGrp="1"/>
          </p:cNvSpPr>
          <p:nvPr>
            <p:ph type="dt" sz="half" idx="10"/>
          </p:nvPr>
        </p:nvSpPr>
        <p:spPr/>
        <p:txBody>
          <a:bodyPr/>
          <a:lstStyle/>
          <a:p>
            <a:fld id="{3CF4026C-9A6B-431F-AF78-F06DD913E06B}" type="datetime1">
              <a:rPr lang="en-US" smtClean="0"/>
              <a:t>8/23/2022</a:t>
            </a:fld>
            <a:endParaRPr lang="en-US"/>
          </a:p>
        </p:txBody>
      </p:sp>
      <p:sp>
        <p:nvSpPr>
          <p:cNvPr id="5" name="Platshållare för sidfot 4">
            <a:extLst>
              <a:ext uri="{FF2B5EF4-FFF2-40B4-BE49-F238E27FC236}">
                <a16:creationId xmlns:a16="http://schemas.microsoft.com/office/drawing/2014/main" id="{7A260277-6A37-6A77-BE32-927A21DB8C38}"/>
              </a:ext>
            </a:extLst>
          </p:cNvPr>
          <p:cNvSpPr>
            <a:spLocks noGrp="1"/>
          </p:cNvSpPr>
          <p:nvPr>
            <p:ph type="ftr" sz="quarter" idx="11"/>
          </p:nvPr>
        </p:nvSpPr>
        <p:spPr/>
        <p:txBody>
          <a:bodyPr/>
          <a:lstStyle/>
          <a:p>
            <a:endParaRPr lang="en-US"/>
          </a:p>
        </p:txBody>
      </p:sp>
      <p:sp>
        <p:nvSpPr>
          <p:cNvPr id="6" name="Platshållare för bildnummer 5">
            <a:extLst>
              <a:ext uri="{FF2B5EF4-FFF2-40B4-BE49-F238E27FC236}">
                <a16:creationId xmlns:a16="http://schemas.microsoft.com/office/drawing/2014/main" id="{845E2077-C823-DAEF-FD7D-4AD63AB04870}"/>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63166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314EB-8623-67DF-58D1-9396ADEE5F55}"/>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4E901527-9539-27DA-01EC-47E27A330F4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DCC5278C-3F2D-03D5-07CF-24376EE4E1F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FCE45B10-CB09-EE1E-EE00-FF503CBA6A42}"/>
              </a:ext>
            </a:extLst>
          </p:cNvPr>
          <p:cNvSpPr>
            <a:spLocks noGrp="1"/>
          </p:cNvSpPr>
          <p:nvPr>
            <p:ph type="dt" sz="half" idx="10"/>
          </p:nvPr>
        </p:nvSpPr>
        <p:spPr/>
        <p:txBody>
          <a:bodyPr/>
          <a:lstStyle/>
          <a:p>
            <a:fld id="{B143E7B8-F555-42FD-A244-6E227A872910}" type="datetime1">
              <a:rPr lang="en-US" smtClean="0"/>
              <a:t>8/23/2022</a:t>
            </a:fld>
            <a:endParaRPr lang="en-US"/>
          </a:p>
        </p:txBody>
      </p:sp>
      <p:sp>
        <p:nvSpPr>
          <p:cNvPr id="6" name="Platshållare för sidfot 5">
            <a:extLst>
              <a:ext uri="{FF2B5EF4-FFF2-40B4-BE49-F238E27FC236}">
                <a16:creationId xmlns:a16="http://schemas.microsoft.com/office/drawing/2014/main" id="{B70556C6-3F92-0AC5-96E2-C45B91ACC6C4}"/>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39D9441F-17BA-58A1-FCEF-8FA220830DB8}"/>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183152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36F58F-EEDD-923A-0241-DC40101DBD5B}"/>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E1DA411-2E19-5282-9DC3-8DA0DF66A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650F5C0-241B-EDAF-C275-97AB2071BFE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52F4F6AA-BB14-5928-984C-143B1EEAF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D32EB98-1A94-AF8A-1951-D99B09A9789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14FC50C5-5575-41E7-83CE-EBDAB184484E}"/>
              </a:ext>
            </a:extLst>
          </p:cNvPr>
          <p:cNvSpPr>
            <a:spLocks noGrp="1"/>
          </p:cNvSpPr>
          <p:nvPr>
            <p:ph type="dt" sz="half" idx="10"/>
          </p:nvPr>
        </p:nvSpPr>
        <p:spPr/>
        <p:txBody>
          <a:bodyPr/>
          <a:lstStyle/>
          <a:p>
            <a:fld id="{D036D524-2F23-4C81-8D43-8746B262A57B}" type="datetime1">
              <a:rPr lang="en-US" smtClean="0"/>
              <a:t>8/23/2022</a:t>
            </a:fld>
            <a:endParaRPr lang="en-US"/>
          </a:p>
        </p:txBody>
      </p:sp>
      <p:sp>
        <p:nvSpPr>
          <p:cNvPr id="8" name="Platshållare för sidfot 7">
            <a:extLst>
              <a:ext uri="{FF2B5EF4-FFF2-40B4-BE49-F238E27FC236}">
                <a16:creationId xmlns:a16="http://schemas.microsoft.com/office/drawing/2014/main" id="{03045472-B184-B188-4A41-F04AA5AC6272}"/>
              </a:ext>
            </a:extLst>
          </p:cNvPr>
          <p:cNvSpPr>
            <a:spLocks noGrp="1"/>
          </p:cNvSpPr>
          <p:nvPr>
            <p:ph type="ftr" sz="quarter" idx="11"/>
          </p:nvPr>
        </p:nvSpPr>
        <p:spPr/>
        <p:txBody>
          <a:bodyPr/>
          <a:lstStyle/>
          <a:p>
            <a:endParaRPr lang="en-US"/>
          </a:p>
        </p:txBody>
      </p:sp>
      <p:sp>
        <p:nvSpPr>
          <p:cNvPr id="9" name="Platshållare för bildnummer 8">
            <a:extLst>
              <a:ext uri="{FF2B5EF4-FFF2-40B4-BE49-F238E27FC236}">
                <a16:creationId xmlns:a16="http://schemas.microsoft.com/office/drawing/2014/main" id="{354398C9-0291-9DF4-3F2C-DB65D5829887}"/>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55706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0997B0-502F-12E0-C877-317837AE8FF9}"/>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3983C995-8AFA-2975-B1B2-9BB3EFA56279}"/>
              </a:ext>
            </a:extLst>
          </p:cNvPr>
          <p:cNvSpPr>
            <a:spLocks noGrp="1"/>
          </p:cNvSpPr>
          <p:nvPr>
            <p:ph type="dt" sz="half" idx="10"/>
          </p:nvPr>
        </p:nvSpPr>
        <p:spPr/>
        <p:txBody>
          <a:bodyPr/>
          <a:lstStyle/>
          <a:p>
            <a:fld id="{790401FD-04CC-41D3-A6EF-37857F03350C}" type="datetime1">
              <a:rPr lang="en-US" smtClean="0"/>
              <a:t>8/23/2022</a:t>
            </a:fld>
            <a:endParaRPr lang="en-US"/>
          </a:p>
        </p:txBody>
      </p:sp>
      <p:sp>
        <p:nvSpPr>
          <p:cNvPr id="4" name="Platshållare för sidfot 3">
            <a:extLst>
              <a:ext uri="{FF2B5EF4-FFF2-40B4-BE49-F238E27FC236}">
                <a16:creationId xmlns:a16="http://schemas.microsoft.com/office/drawing/2014/main" id="{A0F0B71E-A813-09B4-33A2-DA66037D4029}"/>
              </a:ext>
            </a:extLst>
          </p:cNvPr>
          <p:cNvSpPr>
            <a:spLocks noGrp="1"/>
          </p:cNvSpPr>
          <p:nvPr>
            <p:ph type="ftr" sz="quarter" idx="11"/>
          </p:nvPr>
        </p:nvSpPr>
        <p:spPr/>
        <p:txBody>
          <a:bodyPr/>
          <a:lstStyle/>
          <a:p>
            <a:endParaRPr lang="en-US"/>
          </a:p>
        </p:txBody>
      </p:sp>
      <p:sp>
        <p:nvSpPr>
          <p:cNvPr id="5" name="Platshållare för bildnummer 4">
            <a:extLst>
              <a:ext uri="{FF2B5EF4-FFF2-40B4-BE49-F238E27FC236}">
                <a16:creationId xmlns:a16="http://schemas.microsoft.com/office/drawing/2014/main" id="{D49C11B7-7675-79FD-98CB-6949EE8792C7}"/>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7261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0A7A815-32D0-4FFC-2AC7-C3225206D891}"/>
              </a:ext>
            </a:extLst>
          </p:cNvPr>
          <p:cNvSpPr>
            <a:spLocks noGrp="1"/>
          </p:cNvSpPr>
          <p:nvPr>
            <p:ph type="dt" sz="half" idx="10"/>
          </p:nvPr>
        </p:nvSpPr>
        <p:spPr/>
        <p:txBody>
          <a:bodyPr/>
          <a:lstStyle/>
          <a:p>
            <a:fld id="{F3BB1AF9-4F82-4470-B780-DA999884B55F}" type="datetime1">
              <a:rPr lang="en-US" smtClean="0"/>
              <a:t>8/23/2022</a:t>
            </a:fld>
            <a:endParaRPr lang="en-US"/>
          </a:p>
        </p:txBody>
      </p:sp>
      <p:sp>
        <p:nvSpPr>
          <p:cNvPr id="3" name="Platshållare för sidfot 2">
            <a:extLst>
              <a:ext uri="{FF2B5EF4-FFF2-40B4-BE49-F238E27FC236}">
                <a16:creationId xmlns:a16="http://schemas.microsoft.com/office/drawing/2014/main" id="{EC93980A-B937-C0E1-29F3-EA0D3F11C4EB}"/>
              </a:ext>
            </a:extLst>
          </p:cNvPr>
          <p:cNvSpPr>
            <a:spLocks noGrp="1"/>
          </p:cNvSpPr>
          <p:nvPr>
            <p:ph type="ftr" sz="quarter" idx="11"/>
          </p:nvPr>
        </p:nvSpPr>
        <p:spPr/>
        <p:txBody>
          <a:bodyPr/>
          <a:lstStyle/>
          <a:p>
            <a:endParaRPr lang="en-US"/>
          </a:p>
        </p:txBody>
      </p:sp>
      <p:sp>
        <p:nvSpPr>
          <p:cNvPr id="4" name="Platshållare för bildnummer 3">
            <a:extLst>
              <a:ext uri="{FF2B5EF4-FFF2-40B4-BE49-F238E27FC236}">
                <a16:creationId xmlns:a16="http://schemas.microsoft.com/office/drawing/2014/main" id="{859E6DB7-9BF2-974B-D9FC-032310783261}"/>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2539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6072A9-FBB6-636E-F4C5-5103E30D5A3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FAAE619E-2820-2E65-01E1-730E307CF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03143808-F833-5BFE-AB59-AD8B28033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B7C84D-7486-6CE0-4116-64626E94BCBB}"/>
              </a:ext>
            </a:extLst>
          </p:cNvPr>
          <p:cNvSpPr>
            <a:spLocks noGrp="1"/>
          </p:cNvSpPr>
          <p:nvPr>
            <p:ph type="dt" sz="half" idx="10"/>
          </p:nvPr>
        </p:nvSpPr>
        <p:spPr/>
        <p:txBody>
          <a:bodyPr/>
          <a:lstStyle/>
          <a:p>
            <a:fld id="{50B25457-7541-4B73-BC31-B586F55357D3}" type="datetime1">
              <a:rPr lang="en-US" smtClean="0"/>
              <a:t>8/23/2022</a:t>
            </a:fld>
            <a:endParaRPr lang="en-US"/>
          </a:p>
        </p:txBody>
      </p:sp>
      <p:sp>
        <p:nvSpPr>
          <p:cNvPr id="6" name="Platshållare för sidfot 5">
            <a:extLst>
              <a:ext uri="{FF2B5EF4-FFF2-40B4-BE49-F238E27FC236}">
                <a16:creationId xmlns:a16="http://schemas.microsoft.com/office/drawing/2014/main" id="{74FF054E-D26E-D1B6-15CB-1016753909B5}"/>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3CC7A0ED-C628-3F78-087C-DEFF464C6B33}"/>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133889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04188-9C7D-739F-87F5-844100DF7B0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latshållare för bild 2">
            <a:extLst>
              <a:ext uri="{FF2B5EF4-FFF2-40B4-BE49-F238E27FC236}">
                <a16:creationId xmlns:a16="http://schemas.microsoft.com/office/drawing/2014/main" id="{D4F81B92-F33A-D61B-1207-DCF4997937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tshållare för text 3">
            <a:extLst>
              <a:ext uri="{FF2B5EF4-FFF2-40B4-BE49-F238E27FC236}">
                <a16:creationId xmlns:a16="http://schemas.microsoft.com/office/drawing/2014/main" id="{62CE6D6E-E0ED-32D9-58CF-00C00B9EF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34676E-910D-D7CB-E379-5E1315428851}"/>
              </a:ext>
            </a:extLst>
          </p:cNvPr>
          <p:cNvSpPr>
            <a:spLocks noGrp="1"/>
          </p:cNvSpPr>
          <p:nvPr>
            <p:ph type="dt" sz="half" idx="10"/>
          </p:nvPr>
        </p:nvSpPr>
        <p:spPr/>
        <p:txBody>
          <a:bodyPr/>
          <a:lstStyle/>
          <a:p>
            <a:fld id="{5CA8A0F4-A19B-4245-8B76-BD4038DA72D4}" type="datetime1">
              <a:rPr lang="en-US" smtClean="0"/>
              <a:t>8/23/2022</a:t>
            </a:fld>
            <a:endParaRPr lang="en-US"/>
          </a:p>
        </p:txBody>
      </p:sp>
      <p:sp>
        <p:nvSpPr>
          <p:cNvPr id="6" name="Platshållare för sidfot 5">
            <a:extLst>
              <a:ext uri="{FF2B5EF4-FFF2-40B4-BE49-F238E27FC236}">
                <a16:creationId xmlns:a16="http://schemas.microsoft.com/office/drawing/2014/main" id="{4818E9CC-80BF-B5F8-5439-1C9AFB3682E1}"/>
              </a:ext>
            </a:extLst>
          </p:cNvPr>
          <p:cNvSpPr>
            <a:spLocks noGrp="1"/>
          </p:cNvSpPr>
          <p:nvPr>
            <p:ph type="ftr" sz="quarter" idx="11"/>
          </p:nvPr>
        </p:nvSpPr>
        <p:spPr/>
        <p:txBody>
          <a:bodyPr/>
          <a:lstStyle/>
          <a:p>
            <a:endParaRPr lang="en-US"/>
          </a:p>
        </p:txBody>
      </p:sp>
      <p:sp>
        <p:nvSpPr>
          <p:cNvPr id="7" name="Platshållare för bildnummer 6">
            <a:extLst>
              <a:ext uri="{FF2B5EF4-FFF2-40B4-BE49-F238E27FC236}">
                <a16:creationId xmlns:a16="http://schemas.microsoft.com/office/drawing/2014/main" id="{07FD86FB-793F-1708-9565-6420D00C9010}"/>
              </a:ext>
            </a:extLst>
          </p:cNvPr>
          <p:cNvSpPr>
            <a:spLocks noGrp="1"/>
          </p:cNvSpPr>
          <p:nvPr>
            <p:ph type="sldNum" sz="quarter" idx="12"/>
          </p:nvPr>
        </p:nvSpPr>
        <p:spPr/>
        <p:txBody>
          <a:bodyPr/>
          <a:lstStyle/>
          <a:p>
            <a:fld id="{3EFD6600-4986-4976-96BC-3EC8D81108A3}" type="slidenum">
              <a:rPr lang="en-US" smtClean="0"/>
              <a:t>‹#›</a:t>
            </a:fld>
            <a:endParaRPr lang="en-US"/>
          </a:p>
        </p:txBody>
      </p:sp>
    </p:spTree>
    <p:extLst>
      <p:ext uri="{BB962C8B-B14F-4D97-AF65-F5344CB8AC3E}">
        <p14:creationId xmlns:p14="http://schemas.microsoft.com/office/powerpoint/2010/main" val="351544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52CF908-FB22-1978-6B91-AADDE310A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D1970725-A9CE-2554-B108-056161D2B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11E5FC6-C3DF-EB56-9AEE-7F95CCDF8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5176-0309-44FD-98A3-D1C3A53790B1}" type="datetime1">
              <a:rPr lang="en-US" smtClean="0"/>
              <a:t>8/23/2022</a:t>
            </a:fld>
            <a:endParaRPr lang="en-US"/>
          </a:p>
        </p:txBody>
      </p:sp>
      <p:sp>
        <p:nvSpPr>
          <p:cNvPr id="5" name="Platshållare för sidfot 4">
            <a:extLst>
              <a:ext uri="{FF2B5EF4-FFF2-40B4-BE49-F238E27FC236}">
                <a16:creationId xmlns:a16="http://schemas.microsoft.com/office/drawing/2014/main" id="{84CE87C0-A0A4-DA94-F350-B273BFBD8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tshållare för bildnummer 5">
            <a:extLst>
              <a:ext uri="{FF2B5EF4-FFF2-40B4-BE49-F238E27FC236}">
                <a16:creationId xmlns:a16="http://schemas.microsoft.com/office/drawing/2014/main" id="{FE69F5A2-4A2D-F166-D7C7-36195126F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D6600-4986-4976-96BC-3EC8D81108A3}" type="slidenum">
              <a:rPr lang="en-US" smtClean="0"/>
              <a:t>‹#›</a:t>
            </a:fld>
            <a:endParaRPr lang="en-US"/>
          </a:p>
        </p:txBody>
      </p:sp>
    </p:spTree>
    <p:extLst>
      <p:ext uri="{BB962C8B-B14F-4D97-AF65-F5344CB8AC3E}">
        <p14:creationId xmlns:p14="http://schemas.microsoft.com/office/powerpoint/2010/main" val="186570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1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tmp"/><Relationship Id="rId5"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1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F3075ED-B07F-FEA6-DBF9-8FD90C4B464F}"/>
              </a:ext>
            </a:extLst>
          </p:cNvPr>
          <p:cNvSpPr txBox="1">
            <a:spLocks noChangeArrowheads="1"/>
          </p:cNvSpPr>
          <p:nvPr/>
        </p:nvSpPr>
        <p:spPr bwMode="auto">
          <a:xfrm>
            <a:off x="0" y="548680"/>
            <a:ext cx="12192000" cy="4953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ea typeface="ＭＳ Ｐゴシック" pitchFamily="1" charset="-128"/>
              </a:defRPr>
            </a:lvl2pPr>
            <a:lvl3pPr algn="l" rtl="0" eaLnBrk="1" fontAlgn="base" hangingPunct="1">
              <a:spcBef>
                <a:spcPct val="0"/>
              </a:spcBef>
              <a:spcAft>
                <a:spcPct val="0"/>
              </a:spcAft>
              <a:defRPr sz="2000" b="1">
                <a:solidFill>
                  <a:schemeClr val="tx2"/>
                </a:solidFill>
                <a:latin typeface="Arial" charset="0"/>
                <a:ea typeface="ＭＳ Ｐゴシック" pitchFamily="1" charset="-128"/>
              </a:defRPr>
            </a:lvl3pPr>
            <a:lvl4pPr algn="l" rtl="0" eaLnBrk="1" fontAlgn="base" hangingPunct="1">
              <a:spcBef>
                <a:spcPct val="0"/>
              </a:spcBef>
              <a:spcAft>
                <a:spcPct val="0"/>
              </a:spcAft>
              <a:defRPr sz="2000" b="1">
                <a:solidFill>
                  <a:schemeClr val="tx2"/>
                </a:solidFill>
                <a:latin typeface="Arial" charset="0"/>
                <a:ea typeface="ＭＳ Ｐゴシック" pitchFamily="1" charset="-128"/>
              </a:defRPr>
            </a:lvl4pPr>
            <a:lvl5pPr algn="l" rtl="0" eaLnBrk="1" fontAlgn="base" hangingPunct="1">
              <a:spcBef>
                <a:spcPct val="0"/>
              </a:spcBef>
              <a:spcAft>
                <a:spcPct val="0"/>
              </a:spcAft>
              <a:defRPr sz="2000" b="1">
                <a:solidFill>
                  <a:schemeClr val="tx2"/>
                </a:solidFill>
                <a:latin typeface="Arial" charset="0"/>
                <a:ea typeface="ＭＳ Ｐゴシック" pitchFamily="1" charset="-128"/>
              </a:defRPr>
            </a:lvl5pPr>
            <a:lvl6pPr marL="457200" algn="l" rtl="0" eaLnBrk="1" fontAlgn="base" hangingPunct="1">
              <a:spcBef>
                <a:spcPct val="0"/>
              </a:spcBef>
              <a:spcAft>
                <a:spcPct val="0"/>
              </a:spcAft>
              <a:defRPr sz="2000" b="1">
                <a:solidFill>
                  <a:schemeClr val="tx2"/>
                </a:solidFill>
                <a:latin typeface="Arial" charset="0"/>
                <a:ea typeface="ＭＳ Ｐゴシック" pitchFamily="1" charset="-128"/>
              </a:defRPr>
            </a:lvl6pPr>
            <a:lvl7pPr marL="914400" algn="l" rtl="0" eaLnBrk="1" fontAlgn="base" hangingPunct="1">
              <a:spcBef>
                <a:spcPct val="0"/>
              </a:spcBef>
              <a:spcAft>
                <a:spcPct val="0"/>
              </a:spcAft>
              <a:defRPr sz="2000" b="1">
                <a:solidFill>
                  <a:schemeClr val="tx2"/>
                </a:solidFill>
                <a:latin typeface="Arial" charset="0"/>
                <a:ea typeface="ＭＳ Ｐゴシック" pitchFamily="1" charset="-128"/>
              </a:defRPr>
            </a:lvl7pPr>
            <a:lvl8pPr marL="1371600" algn="l" rtl="0" eaLnBrk="1" fontAlgn="base" hangingPunct="1">
              <a:spcBef>
                <a:spcPct val="0"/>
              </a:spcBef>
              <a:spcAft>
                <a:spcPct val="0"/>
              </a:spcAft>
              <a:defRPr sz="2000" b="1">
                <a:solidFill>
                  <a:schemeClr val="tx2"/>
                </a:solidFill>
                <a:latin typeface="Arial" charset="0"/>
                <a:ea typeface="ＭＳ Ｐゴシック" pitchFamily="1" charset="-128"/>
              </a:defRPr>
            </a:lvl8pPr>
            <a:lvl9pPr marL="1828800" algn="l" rtl="0" eaLnBrk="1" fontAlgn="base" hangingPunct="1">
              <a:spcBef>
                <a:spcPct val="0"/>
              </a:spcBef>
              <a:spcAft>
                <a:spcPct val="0"/>
              </a:spcAft>
              <a:defRPr sz="2000" b="1">
                <a:solidFill>
                  <a:schemeClr val="tx2"/>
                </a:solidFill>
                <a:latin typeface="Arial" charset="0"/>
                <a:ea typeface="ＭＳ Ｐゴシック" pitchFamily="1" charset="-128"/>
              </a:defRPr>
            </a:lvl9pPr>
          </a:lstStyle>
          <a:p>
            <a:pPr algn="ctr"/>
            <a:r>
              <a:rPr lang="en-US" sz="3800" kern="0" dirty="0">
                <a:solidFill>
                  <a:schemeClr val="tx1"/>
                </a:solidFill>
                <a:effectLst>
                  <a:outerShdw blurRad="38100" dist="38100" dir="2700000" algn="tl">
                    <a:srgbClr val="000000">
                      <a:alpha val="43137"/>
                    </a:srgbClr>
                  </a:outerShdw>
                </a:effectLst>
                <a:latin typeface="Arial"/>
                <a:ea typeface="ＭＳ Ｐゴシック"/>
              </a:rPr>
              <a:t>Software For Yield and Target Power Optimization </a:t>
            </a:r>
            <a:endParaRPr lang="sv-SE" sz="3800" kern="0" dirty="0">
              <a:solidFill>
                <a:schemeClr val="tx1"/>
              </a:solidFill>
              <a:effectLst>
                <a:outerShdw blurRad="38100" dist="38100" dir="2700000" algn="tl">
                  <a:srgbClr val="000000">
                    <a:alpha val="43137"/>
                  </a:srgbClr>
                </a:outerShdw>
              </a:effectLst>
              <a:latin typeface="Arial"/>
              <a:ea typeface="ＭＳ Ｐゴシック"/>
            </a:endParaRPr>
          </a:p>
        </p:txBody>
      </p:sp>
      <p:sp>
        <p:nvSpPr>
          <p:cNvPr id="9" name="textruta 8">
            <a:extLst>
              <a:ext uri="{FF2B5EF4-FFF2-40B4-BE49-F238E27FC236}">
                <a16:creationId xmlns:a16="http://schemas.microsoft.com/office/drawing/2014/main" id="{330AF250-A733-3BDE-8572-6B329D13A3BE}"/>
              </a:ext>
            </a:extLst>
          </p:cNvPr>
          <p:cNvSpPr txBox="1"/>
          <p:nvPr/>
        </p:nvSpPr>
        <p:spPr>
          <a:xfrm>
            <a:off x="623392" y="1146696"/>
            <a:ext cx="11305256" cy="1654877"/>
          </a:xfrm>
          <a:prstGeom prst="rect">
            <a:avLst/>
          </a:prstGeom>
          <a:noFill/>
        </p:spPr>
        <p:txBody>
          <a:bodyPr wrap="square">
            <a:spAutoFit/>
          </a:bodyPr>
          <a:lstStyle/>
          <a:p>
            <a:pPr algn="ctr">
              <a:lnSpc>
                <a:spcPct val="107000"/>
              </a:lnSpc>
              <a:spcAft>
                <a:spcPts val="800"/>
              </a:spcAft>
            </a:pPr>
            <a:r>
              <a:rPr lang="en-US" sz="3400" b="1" dirty="0">
                <a:effectLst/>
                <a:latin typeface="Times New Roman" panose="02020603050405020304" pitchFamily="18" charset="0"/>
                <a:ea typeface="Calibri" panose="020F0502020204030204" pitchFamily="34" charset="0"/>
                <a:cs typeface="Times New Roman" panose="02020603050405020304" pitchFamily="18" charset="0"/>
              </a:rPr>
              <a:t>Daniel Thor</a:t>
            </a:r>
            <a:r>
              <a:rPr lang="en-US" sz="3400" b="1" baseline="30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US" sz="3400" b="1" dirty="0">
                <a:effectLst/>
                <a:latin typeface="Times New Roman" panose="02020603050405020304" pitchFamily="18" charset="0"/>
                <a:ea typeface="Calibri" panose="020F0502020204030204" pitchFamily="34" charset="0"/>
                <a:cs typeface="Times New Roman" panose="02020603050405020304" pitchFamily="18" charset="0"/>
              </a:rPr>
              <a:t>, Gavin Poludniowski</a:t>
            </a:r>
            <a:r>
              <a:rPr lang="en-US" sz="3400" b="1" baseline="30000" dirty="0">
                <a:effectLst/>
                <a:latin typeface="Times New Roman" panose="02020603050405020304" pitchFamily="18" charset="0"/>
                <a:ea typeface="Calibri" panose="020F0502020204030204" pitchFamily="34" charset="0"/>
                <a:cs typeface="Times New Roman" panose="02020603050405020304" pitchFamily="18" charset="0"/>
              </a:rPr>
              <a:t>1,3</a:t>
            </a:r>
            <a:r>
              <a:rPr lang="en-US" sz="3400" b="1" dirty="0">
                <a:effectLst/>
                <a:latin typeface="Times New Roman" panose="02020603050405020304" pitchFamily="18" charset="0"/>
                <a:ea typeface="Calibri" panose="020F0502020204030204" pitchFamily="34" charset="0"/>
                <a:cs typeface="Times New Roman" panose="02020603050405020304" pitchFamily="18" charset="0"/>
              </a:rPr>
              <a:t>, Jonathan Siikanen</a:t>
            </a:r>
            <a:r>
              <a:rPr lang="en-US" sz="3400" b="1" baseline="30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sv-SE" sz="3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200"/>
              </a:spcAft>
            </a:pPr>
            <a:r>
              <a:rPr lang="en-US" i="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CA" i="1" dirty="0">
                <a:effectLst/>
                <a:latin typeface="Times New Roman" panose="02020603050405020304" pitchFamily="18" charset="0"/>
                <a:ea typeface="Calibri" panose="020F0502020204030204" pitchFamily="34" charset="0"/>
                <a:cs typeface="Times New Roman" panose="02020603050405020304" pitchFamily="18" charset="0"/>
              </a:rPr>
              <a:t>Department of Medical Radiation Physics and Nuclear Medicine</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Karolinska University Hospital, Stockholm, Sweden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US" i="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Department of Oncology and Pathology, Karolinska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Institutet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Stockholm, Sweden</a:t>
            </a:r>
            <a:br>
              <a:rPr lang="en-CA" dirty="0">
                <a:effectLst/>
                <a:latin typeface="Calibri" panose="020F0502020204030204" pitchFamily="34" charset="0"/>
                <a:ea typeface="Calibri" panose="020F0502020204030204" pitchFamily="34" charset="0"/>
                <a:cs typeface="Times New Roman" panose="02020603050405020304" pitchFamily="18" charset="0"/>
              </a:rPr>
            </a:br>
            <a:r>
              <a:rPr lang="en-US" i="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CLINTEC, Karolinska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Institutet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Stockholm, Sweden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Förhandsgranskning av bild">
            <a:extLst>
              <a:ext uri="{FF2B5EF4-FFF2-40B4-BE49-F238E27FC236}">
                <a16:creationId xmlns:a16="http://schemas.microsoft.com/office/drawing/2014/main" id="{30013828-C330-9DC5-0F70-55505F712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sp>
        <p:nvSpPr>
          <p:cNvPr id="10" name="Platshållare för bildnummer 9">
            <a:extLst>
              <a:ext uri="{FF2B5EF4-FFF2-40B4-BE49-F238E27FC236}">
                <a16:creationId xmlns:a16="http://schemas.microsoft.com/office/drawing/2014/main" id="{3C83D555-70B1-4EEC-E4E5-A43F467DB45B}"/>
              </a:ext>
            </a:extLst>
          </p:cNvPr>
          <p:cNvSpPr>
            <a:spLocks noGrp="1"/>
          </p:cNvSpPr>
          <p:nvPr>
            <p:ph type="sldNum" sz="quarter" idx="12"/>
          </p:nvPr>
        </p:nvSpPr>
        <p:spPr/>
        <p:txBody>
          <a:bodyPr/>
          <a:lstStyle/>
          <a:p>
            <a:fld id="{3EFD6600-4986-4976-96BC-3EC8D81108A3}" type="slidenum">
              <a:rPr lang="en-US" smtClean="0"/>
              <a:t>1</a:t>
            </a:fld>
            <a:endParaRPr lang="en-US" dirty="0"/>
          </a:p>
        </p:txBody>
      </p:sp>
      <p:pic>
        <p:nvPicPr>
          <p:cNvPr id="3" name="Bildobjekt 2">
            <a:extLst>
              <a:ext uri="{FF2B5EF4-FFF2-40B4-BE49-F238E27FC236}">
                <a16:creationId xmlns:a16="http://schemas.microsoft.com/office/drawing/2014/main" id="{F8DADADC-EEE7-4A2E-964F-EE82CCCC1694}"/>
              </a:ext>
            </a:extLst>
          </p:cNvPr>
          <p:cNvPicPr>
            <a:picLocks noChangeAspect="1"/>
          </p:cNvPicPr>
          <p:nvPr/>
        </p:nvPicPr>
        <p:blipFill>
          <a:blip r:embed="rId4"/>
          <a:stretch>
            <a:fillRect/>
          </a:stretch>
        </p:blipFill>
        <p:spPr>
          <a:xfrm>
            <a:off x="4206760" y="3043347"/>
            <a:ext cx="3770381" cy="2705979"/>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562D56EE-8E4B-564A-4E6B-BF1BDDD5BDE5}"/>
              </a:ext>
            </a:extLst>
          </p:cNvPr>
          <p:cNvPicPr>
            <a:picLocks noChangeAspect="1"/>
          </p:cNvPicPr>
          <p:nvPr/>
        </p:nvPicPr>
        <p:blipFill>
          <a:blip r:embed="rId5"/>
          <a:stretch>
            <a:fillRect/>
          </a:stretch>
        </p:blipFill>
        <p:spPr>
          <a:xfrm>
            <a:off x="8102483" y="3043347"/>
            <a:ext cx="3786112" cy="2705978"/>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576FFAF6-4349-9A51-BF7E-895D63F58CB9}"/>
              </a:ext>
            </a:extLst>
          </p:cNvPr>
          <p:cNvPicPr>
            <a:picLocks noChangeAspect="1"/>
          </p:cNvPicPr>
          <p:nvPr/>
        </p:nvPicPr>
        <p:blipFill>
          <a:blip r:embed="rId6"/>
          <a:stretch>
            <a:fillRect/>
          </a:stretch>
        </p:blipFill>
        <p:spPr>
          <a:xfrm>
            <a:off x="257726" y="3043347"/>
            <a:ext cx="3759137" cy="2705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623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D5ED8-B75B-46A3-BE57-3133682C04DB}"/>
              </a:ext>
            </a:extLst>
          </p:cNvPr>
          <p:cNvSpPr>
            <a:spLocks noGrp="1"/>
          </p:cNvSpPr>
          <p:nvPr>
            <p:ph type="title"/>
          </p:nvPr>
        </p:nvSpPr>
        <p:spPr/>
        <p:txBody>
          <a:bodyPr/>
          <a:lstStyle/>
          <a:p>
            <a:r>
              <a:rPr lang="en-US" dirty="0"/>
              <a:t>Validation</a:t>
            </a:r>
          </a:p>
        </p:txBody>
      </p:sp>
      <p:sp>
        <p:nvSpPr>
          <p:cNvPr id="4" name="Platshållare för bildnummer 3">
            <a:extLst>
              <a:ext uri="{FF2B5EF4-FFF2-40B4-BE49-F238E27FC236}">
                <a16:creationId xmlns:a16="http://schemas.microsoft.com/office/drawing/2014/main" id="{A9FAF855-78C6-162C-950D-70F16925382C}"/>
              </a:ext>
            </a:extLst>
          </p:cNvPr>
          <p:cNvSpPr>
            <a:spLocks noGrp="1"/>
          </p:cNvSpPr>
          <p:nvPr>
            <p:ph type="sldNum" sz="quarter" idx="12"/>
          </p:nvPr>
        </p:nvSpPr>
        <p:spPr/>
        <p:txBody>
          <a:bodyPr/>
          <a:lstStyle/>
          <a:p>
            <a:fld id="{3EFD6600-4986-4976-96BC-3EC8D81108A3}" type="slidenum">
              <a:rPr lang="en-US" smtClean="0"/>
              <a:t>10</a:t>
            </a:fld>
            <a:endParaRPr lang="en-US"/>
          </a:p>
        </p:txBody>
      </p:sp>
      <p:sp>
        <p:nvSpPr>
          <p:cNvPr id="15" name="textruta 14">
            <a:extLst>
              <a:ext uri="{FF2B5EF4-FFF2-40B4-BE49-F238E27FC236}">
                <a16:creationId xmlns:a16="http://schemas.microsoft.com/office/drawing/2014/main" id="{D1474FBB-A049-85F8-4558-E8C9DE89460D}"/>
              </a:ext>
            </a:extLst>
          </p:cNvPr>
          <p:cNvSpPr txBox="1"/>
          <p:nvPr/>
        </p:nvSpPr>
        <p:spPr>
          <a:xfrm>
            <a:off x="10032645" y="136525"/>
            <a:ext cx="1838965" cy="553998"/>
          </a:xfrm>
          <a:prstGeom prst="rect">
            <a:avLst/>
          </a:prstGeom>
          <a:noFill/>
        </p:spPr>
        <p:txBody>
          <a:bodyPr wrap="none" rtlCol="0">
            <a:spAutoFit/>
          </a:bodyPr>
          <a:lstStyle/>
          <a:p>
            <a:r>
              <a:rPr lang="en-US" sz="3000" dirty="0"/>
              <a:t>Basic plots</a:t>
            </a:r>
          </a:p>
        </p:txBody>
      </p:sp>
      <p:pic>
        <p:nvPicPr>
          <p:cNvPr id="10" name="Picture 2" descr="Förhandsgranskning av bild">
            <a:extLst>
              <a:ext uri="{FF2B5EF4-FFF2-40B4-BE49-F238E27FC236}">
                <a16:creationId xmlns:a16="http://schemas.microsoft.com/office/drawing/2014/main" id="{C78BE745-ECC7-6262-F959-6A3F08FA8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CA9F06C2-4299-5DEC-146D-8D3491773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88" y="1369774"/>
            <a:ext cx="11989023" cy="4755453"/>
          </a:xfrm>
          <a:prstGeom prst="rect">
            <a:avLst/>
          </a:prstGeom>
        </p:spPr>
      </p:pic>
    </p:spTree>
    <p:extLst>
      <p:ext uri="{BB962C8B-B14F-4D97-AF65-F5344CB8AC3E}">
        <p14:creationId xmlns:p14="http://schemas.microsoft.com/office/powerpoint/2010/main" val="421764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0B27471-12F5-575C-C484-BC5DD8DA6F72}"/>
              </a:ext>
            </a:extLst>
          </p:cNvPr>
          <p:cNvSpPr>
            <a:spLocks noGrp="1"/>
          </p:cNvSpPr>
          <p:nvPr>
            <p:ph type="sldNum" sz="quarter" idx="12"/>
          </p:nvPr>
        </p:nvSpPr>
        <p:spPr/>
        <p:txBody>
          <a:bodyPr/>
          <a:lstStyle/>
          <a:p>
            <a:fld id="{3EFD6600-4986-4976-96BC-3EC8D81108A3}" type="slidenum">
              <a:rPr lang="en-US" smtClean="0"/>
              <a:t>11</a:t>
            </a:fld>
            <a:endParaRPr lang="en-US"/>
          </a:p>
        </p:txBody>
      </p:sp>
      <p:pic>
        <p:nvPicPr>
          <p:cNvPr id="5" name="Bildobjekt 4">
            <a:extLst>
              <a:ext uri="{FF2B5EF4-FFF2-40B4-BE49-F238E27FC236}">
                <a16:creationId xmlns:a16="http://schemas.microsoft.com/office/drawing/2014/main" id="{0B2AFB68-E140-381C-108A-256115D84C94}"/>
              </a:ext>
            </a:extLst>
          </p:cNvPr>
          <p:cNvPicPr>
            <a:picLocks noChangeAspect="1"/>
          </p:cNvPicPr>
          <p:nvPr/>
        </p:nvPicPr>
        <p:blipFill rotWithShape="1">
          <a:blip r:embed="rId3"/>
          <a:srcRect b="33384"/>
          <a:stretch/>
        </p:blipFill>
        <p:spPr>
          <a:xfrm>
            <a:off x="1280140" y="338802"/>
            <a:ext cx="9403393" cy="4087148"/>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07E0C6B5-481D-7EBE-596F-682E450A33F9}"/>
              </a:ext>
            </a:extLst>
          </p:cNvPr>
          <p:cNvSpPr txBox="1"/>
          <p:nvPr/>
        </p:nvSpPr>
        <p:spPr>
          <a:xfrm>
            <a:off x="1280140" y="4058890"/>
            <a:ext cx="5690185" cy="369332"/>
          </a:xfrm>
          <a:prstGeom prst="rect">
            <a:avLst/>
          </a:prstGeom>
          <a:solidFill>
            <a:schemeClr val="bg1"/>
          </a:solidFill>
          <a:ln>
            <a:solidFill>
              <a:schemeClr val="tx1"/>
            </a:solidFill>
          </a:ln>
        </p:spPr>
        <p:txBody>
          <a:bodyPr wrap="square">
            <a:spAutoFit/>
          </a:bodyPr>
          <a:lstStyle/>
          <a:p>
            <a:r>
              <a:rPr lang="en-US" dirty="0"/>
              <a:t>1. https://www-nds.iaea.org/relnsd/isotopia/isotopia.html</a:t>
            </a:r>
          </a:p>
        </p:txBody>
      </p:sp>
      <p:sp>
        <p:nvSpPr>
          <p:cNvPr id="9" name="textruta 8">
            <a:extLst>
              <a:ext uri="{FF2B5EF4-FFF2-40B4-BE49-F238E27FC236}">
                <a16:creationId xmlns:a16="http://schemas.microsoft.com/office/drawing/2014/main" id="{D063C28D-B0EF-16B3-2105-4549543D2B56}"/>
              </a:ext>
            </a:extLst>
          </p:cNvPr>
          <p:cNvSpPr txBox="1"/>
          <p:nvPr/>
        </p:nvSpPr>
        <p:spPr>
          <a:xfrm>
            <a:off x="1280140" y="5031871"/>
            <a:ext cx="9396287" cy="773032"/>
          </a:xfrm>
          <a:prstGeom prst="rect">
            <a:avLst/>
          </a:prstGeom>
          <a:solidFill>
            <a:schemeClr val="bg1"/>
          </a:solidFill>
          <a:ln>
            <a:solidFill>
              <a:schemeClr val="tx1"/>
            </a:solidFill>
          </a:ln>
        </p:spPr>
        <p:txBody>
          <a:bodyPr wrap="square">
            <a:spAutoFit/>
          </a:bodyPr>
          <a:lstStyle/>
          <a:p>
            <a:pPr lvl="0">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2. S. Ferguson, T. </a:t>
            </a:r>
            <a:r>
              <a:rPr lang="en-CA" sz="1800" dirty="0" err="1">
                <a:effectLst/>
                <a:latin typeface="Times New Roman" panose="02020603050405020304" pitchFamily="18" charset="0"/>
                <a:ea typeface="Times New Roman" panose="02020603050405020304" pitchFamily="18" charset="0"/>
                <a:cs typeface="Times New Roman" panose="02020603050405020304" pitchFamily="18" charset="0"/>
              </a:rPr>
              <a:t>Riauka</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H. </a:t>
            </a:r>
            <a:r>
              <a:rPr lang="en-CA" sz="1800" dirty="0" err="1">
                <a:effectLst/>
                <a:latin typeface="Times New Roman" panose="02020603050405020304" pitchFamily="18" charset="0"/>
                <a:ea typeface="Times New Roman" panose="02020603050405020304" pitchFamily="18" charset="0"/>
                <a:cs typeface="Times New Roman" panose="02020603050405020304" pitchFamily="18" charset="0"/>
              </a:rPr>
              <a:t>Jans</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and K. Gagnon, "Radionuclide production calculations: </a:t>
            </a:r>
          </a:p>
          <a:p>
            <a:pPr lvl="0">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A GUI to determine irradiation conditions", </a:t>
            </a:r>
            <a:r>
              <a:rPr lang="en-CA" sz="1800" i="1" dirty="0">
                <a:effectLst/>
                <a:latin typeface="Times New Roman" panose="02020603050405020304" pitchFamily="18" charset="0"/>
                <a:ea typeface="Times New Roman" panose="02020603050405020304" pitchFamily="18" charset="0"/>
                <a:cs typeface="Times New Roman" panose="02020603050405020304" pitchFamily="18" charset="0"/>
              </a:rPr>
              <a:t>AIP Conference Proceedings </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1845, 020008 (2017)</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Bildobjekt 13">
            <a:extLst>
              <a:ext uri="{FF2B5EF4-FFF2-40B4-BE49-F238E27FC236}">
                <a16:creationId xmlns:a16="http://schemas.microsoft.com/office/drawing/2014/main" id="{130776AB-E5BF-5022-F637-9A8D737D91FC}"/>
              </a:ext>
            </a:extLst>
          </p:cNvPr>
          <p:cNvPicPr>
            <a:picLocks noChangeAspect="1"/>
          </p:cNvPicPr>
          <p:nvPr/>
        </p:nvPicPr>
        <p:blipFill>
          <a:blip r:embed="rId4"/>
          <a:stretch>
            <a:fillRect/>
          </a:stretch>
        </p:blipFill>
        <p:spPr>
          <a:xfrm>
            <a:off x="1242040" y="5001542"/>
            <a:ext cx="9470410" cy="829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518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CA621CEF-117D-BCCB-2F7E-7C7608DFF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212" y="0"/>
            <a:ext cx="9561575" cy="6858000"/>
          </a:xfrm>
          <a:prstGeom prst="rect">
            <a:avLst/>
          </a:prstGeom>
        </p:spPr>
      </p:pic>
      <p:sp>
        <p:nvSpPr>
          <p:cNvPr id="4" name="Platshållare för bildnummer 3">
            <a:extLst>
              <a:ext uri="{FF2B5EF4-FFF2-40B4-BE49-F238E27FC236}">
                <a16:creationId xmlns:a16="http://schemas.microsoft.com/office/drawing/2014/main" id="{5B88811C-0D03-3C5A-73AC-FE48E2AFC9CE}"/>
              </a:ext>
            </a:extLst>
          </p:cNvPr>
          <p:cNvSpPr>
            <a:spLocks noGrp="1"/>
          </p:cNvSpPr>
          <p:nvPr>
            <p:ph type="sldNum" sz="quarter" idx="12"/>
          </p:nvPr>
        </p:nvSpPr>
        <p:spPr/>
        <p:txBody>
          <a:bodyPr/>
          <a:lstStyle/>
          <a:p>
            <a:fld id="{3EFD6600-4986-4976-96BC-3EC8D81108A3}" type="slidenum">
              <a:rPr lang="en-US" smtClean="0"/>
              <a:t>12</a:t>
            </a:fld>
            <a:endParaRPr lang="en-US"/>
          </a:p>
        </p:txBody>
      </p:sp>
      <p:pic>
        <p:nvPicPr>
          <p:cNvPr id="12" name="Bildobjekt 11">
            <a:extLst>
              <a:ext uri="{FF2B5EF4-FFF2-40B4-BE49-F238E27FC236}">
                <a16:creationId xmlns:a16="http://schemas.microsoft.com/office/drawing/2014/main" id="{7B918FBD-2788-A2C1-0C5C-C40EEEB83E27}"/>
              </a:ext>
            </a:extLst>
          </p:cNvPr>
          <p:cNvPicPr>
            <a:picLocks noChangeAspect="1"/>
          </p:cNvPicPr>
          <p:nvPr/>
        </p:nvPicPr>
        <p:blipFill rotWithShape="1">
          <a:blip r:embed="rId4">
            <a:extLst>
              <a:ext uri="{28A0092B-C50C-407E-A947-70E740481C1C}">
                <a14:useLocalDpi xmlns:a14="http://schemas.microsoft.com/office/drawing/2010/main" val="0"/>
              </a:ext>
            </a:extLst>
          </a:blip>
          <a:srcRect l="10925" r="68553"/>
          <a:stretch/>
        </p:blipFill>
        <p:spPr>
          <a:xfrm>
            <a:off x="0" y="0"/>
            <a:ext cx="2502000" cy="6858000"/>
          </a:xfrm>
          <a:prstGeom prst="rect">
            <a:avLst/>
          </a:prstGeom>
        </p:spPr>
      </p:pic>
      <p:sp>
        <p:nvSpPr>
          <p:cNvPr id="15" name="textruta 14">
            <a:extLst>
              <a:ext uri="{FF2B5EF4-FFF2-40B4-BE49-F238E27FC236}">
                <a16:creationId xmlns:a16="http://schemas.microsoft.com/office/drawing/2014/main" id="{BC0427BA-509B-8410-1FCE-03443A548FD6}"/>
              </a:ext>
            </a:extLst>
          </p:cNvPr>
          <p:cNvSpPr txBox="1"/>
          <p:nvPr/>
        </p:nvSpPr>
        <p:spPr>
          <a:xfrm>
            <a:off x="10032645" y="136525"/>
            <a:ext cx="1838965" cy="553998"/>
          </a:xfrm>
          <a:prstGeom prst="rect">
            <a:avLst/>
          </a:prstGeom>
          <a:noFill/>
        </p:spPr>
        <p:txBody>
          <a:bodyPr wrap="none" rtlCol="0">
            <a:spAutoFit/>
          </a:bodyPr>
          <a:lstStyle/>
          <a:p>
            <a:r>
              <a:rPr lang="en-US" sz="3000" dirty="0"/>
              <a:t>Basic plots</a:t>
            </a:r>
          </a:p>
        </p:txBody>
      </p:sp>
    </p:spTree>
    <p:extLst>
      <p:ext uri="{BB962C8B-B14F-4D97-AF65-F5344CB8AC3E}">
        <p14:creationId xmlns:p14="http://schemas.microsoft.com/office/powerpoint/2010/main" val="160991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581728F-1BB2-EE8D-80A6-C2358508D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212" y="0"/>
            <a:ext cx="9561575" cy="6858000"/>
          </a:xfrm>
          <a:prstGeom prst="rect">
            <a:avLst/>
          </a:prstGeom>
        </p:spPr>
      </p:pic>
      <p:sp>
        <p:nvSpPr>
          <p:cNvPr id="4" name="Platshållare för bildnummer 3">
            <a:extLst>
              <a:ext uri="{FF2B5EF4-FFF2-40B4-BE49-F238E27FC236}">
                <a16:creationId xmlns:a16="http://schemas.microsoft.com/office/drawing/2014/main" id="{26E67E5C-E0A7-DC22-1FDA-EFC03EF9CCC3}"/>
              </a:ext>
            </a:extLst>
          </p:cNvPr>
          <p:cNvSpPr>
            <a:spLocks noGrp="1"/>
          </p:cNvSpPr>
          <p:nvPr>
            <p:ph type="sldNum" sz="quarter" idx="12"/>
          </p:nvPr>
        </p:nvSpPr>
        <p:spPr/>
        <p:txBody>
          <a:bodyPr/>
          <a:lstStyle/>
          <a:p>
            <a:fld id="{3EFD6600-4986-4976-96BC-3EC8D81108A3}" type="slidenum">
              <a:rPr lang="en-US" smtClean="0"/>
              <a:t>13</a:t>
            </a:fld>
            <a:endParaRPr lang="en-US"/>
          </a:p>
        </p:txBody>
      </p:sp>
      <p:pic>
        <p:nvPicPr>
          <p:cNvPr id="3" name="Bildobjekt 2">
            <a:extLst>
              <a:ext uri="{FF2B5EF4-FFF2-40B4-BE49-F238E27FC236}">
                <a16:creationId xmlns:a16="http://schemas.microsoft.com/office/drawing/2014/main" id="{DA008929-1450-2A00-8EB6-72878DC14626}"/>
              </a:ext>
            </a:extLst>
          </p:cNvPr>
          <p:cNvPicPr>
            <a:picLocks noChangeAspect="1"/>
          </p:cNvPicPr>
          <p:nvPr/>
        </p:nvPicPr>
        <p:blipFill rotWithShape="1">
          <a:blip r:embed="rId3">
            <a:extLst>
              <a:ext uri="{28A0092B-C50C-407E-A947-70E740481C1C}">
                <a14:useLocalDpi xmlns:a14="http://schemas.microsoft.com/office/drawing/2010/main" val="0"/>
              </a:ext>
            </a:extLst>
          </a:blip>
          <a:srcRect l="10925" r="68553"/>
          <a:stretch/>
        </p:blipFill>
        <p:spPr>
          <a:xfrm>
            <a:off x="0" y="0"/>
            <a:ext cx="2502000" cy="6858000"/>
          </a:xfrm>
          <a:prstGeom prst="rect">
            <a:avLst/>
          </a:prstGeom>
        </p:spPr>
      </p:pic>
      <p:sp>
        <p:nvSpPr>
          <p:cNvPr id="5" name="textruta 4">
            <a:extLst>
              <a:ext uri="{FF2B5EF4-FFF2-40B4-BE49-F238E27FC236}">
                <a16:creationId xmlns:a16="http://schemas.microsoft.com/office/drawing/2014/main" id="{CB73D999-E2D2-01A8-5C7B-C7AC4C120099}"/>
              </a:ext>
            </a:extLst>
          </p:cNvPr>
          <p:cNvSpPr txBox="1"/>
          <p:nvPr/>
        </p:nvSpPr>
        <p:spPr>
          <a:xfrm>
            <a:off x="10032645" y="136525"/>
            <a:ext cx="1838965" cy="553998"/>
          </a:xfrm>
          <a:prstGeom prst="rect">
            <a:avLst/>
          </a:prstGeom>
          <a:noFill/>
        </p:spPr>
        <p:txBody>
          <a:bodyPr wrap="none" rtlCol="0">
            <a:spAutoFit/>
          </a:bodyPr>
          <a:lstStyle/>
          <a:p>
            <a:r>
              <a:rPr lang="en-US" sz="3000" dirty="0"/>
              <a:t>Basic plots</a:t>
            </a:r>
          </a:p>
        </p:txBody>
      </p:sp>
    </p:spTree>
    <p:extLst>
      <p:ext uri="{BB962C8B-B14F-4D97-AF65-F5344CB8AC3E}">
        <p14:creationId xmlns:p14="http://schemas.microsoft.com/office/powerpoint/2010/main" val="89294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4BC0C6E-B302-AFCD-E7CE-57702CC65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212" y="0"/>
            <a:ext cx="9561575" cy="6858000"/>
          </a:xfrm>
          <a:prstGeom prst="rect">
            <a:avLst/>
          </a:prstGeom>
        </p:spPr>
      </p:pic>
      <p:sp>
        <p:nvSpPr>
          <p:cNvPr id="4" name="Platshållare för bildnummer 3">
            <a:extLst>
              <a:ext uri="{FF2B5EF4-FFF2-40B4-BE49-F238E27FC236}">
                <a16:creationId xmlns:a16="http://schemas.microsoft.com/office/drawing/2014/main" id="{26E67E5C-E0A7-DC22-1FDA-EFC03EF9CCC3}"/>
              </a:ext>
            </a:extLst>
          </p:cNvPr>
          <p:cNvSpPr>
            <a:spLocks noGrp="1"/>
          </p:cNvSpPr>
          <p:nvPr>
            <p:ph type="sldNum" sz="quarter" idx="12"/>
          </p:nvPr>
        </p:nvSpPr>
        <p:spPr/>
        <p:txBody>
          <a:bodyPr/>
          <a:lstStyle/>
          <a:p>
            <a:fld id="{3EFD6600-4986-4976-96BC-3EC8D81108A3}" type="slidenum">
              <a:rPr lang="en-US" smtClean="0"/>
              <a:t>14</a:t>
            </a:fld>
            <a:endParaRPr lang="en-US"/>
          </a:p>
        </p:txBody>
      </p:sp>
      <p:pic>
        <p:nvPicPr>
          <p:cNvPr id="3" name="Bildobjekt 2">
            <a:extLst>
              <a:ext uri="{FF2B5EF4-FFF2-40B4-BE49-F238E27FC236}">
                <a16:creationId xmlns:a16="http://schemas.microsoft.com/office/drawing/2014/main" id="{D2E5543F-6ED3-D005-05D0-A5BFA41784A4}"/>
              </a:ext>
            </a:extLst>
          </p:cNvPr>
          <p:cNvPicPr>
            <a:picLocks noChangeAspect="1"/>
          </p:cNvPicPr>
          <p:nvPr/>
        </p:nvPicPr>
        <p:blipFill rotWithShape="1">
          <a:blip r:embed="rId4">
            <a:extLst>
              <a:ext uri="{28A0092B-C50C-407E-A947-70E740481C1C}">
                <a14:useLocalDpi xmlns:a14="http://schemas.microsoft.com/office/drawing/2010/main" val="0"/>
              </a:ext>
            </a:extLst>
          </a:blip>
          <a:srcRect l="10925" r="68553"/>
          <a:stretch/>
        </p:blipFill>
        <p:spPr>
          <a:xfrm>
            <a:off x="0" y="0"/>
            <a:ext cx="2502000" cy="6858000"/>
          </a:xfrm>
          <a:prstGeom prst="rect">
            <a:avLst/>
          </a:prstGeom>
        </p:spPr>
      </p:pic>
      <p:sp>
        <p:nvSpPr>
          <p:cNvPr id="8" name="textruta 7">
            <a:extLst>
              <a:ext uri="{FF2B5EF4-FFF2-40B4-BE49-F238E27FC236}">
                <a16:creationId xmlns:a16="http://schemas.microsoft.com/office/drawing/2014/main" id="{84D13C8F-5D90-7055-7F9D-8BB019924DA6}"/>
              </a:ext>
            </a:extLst>
          </p:cNvPr>
          <p:cNvSpPr txBox="1"/>
          <p:nvPr/>
        </p:nvSpPr>
        <p:spPr>
          <a:xfrm>
            <a:off x="10032645" y="136525"/>
            <a:ext cx="1838965" cy="553998"/>
          </a:xfrm>
          <a:prstGeom prst="rect">
            <a:avLst/>
          </a:prstGeom>
          <a:noFill/>
        </p:spPr>
        <p:txBody>
          <a:bodyPr wrap="none" rtlCol="0">
            <a:spAutoFit/>
          </a:bodyPr>
          <a:lstStyle/>
          <a:p>
            <a:r>
              <a:rPr lang="en-US" sz="3000" dirty="0"/>
              <a:t>Basic plots</a:t>
            </a:r>
          </a:p>
        </p:txBody>
      </p:sp>
    </p:spTree>
    <p:extLst>
      <p:ext uri="{BB962C8B-B14F-4D97-AF65-F5344CB8AC3E}">
        <p14:creationId xmlns:p14="http://schemas.microsoft.com/office/powerpoint/2010/main" val="189850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9126F3-5D53-FB3C-6449-C7643E17F066}"/>
              </a:ext>
            </a:extLst>
          </p:cNvPr>
          <p:cNvSpPr>
            <a:spLocks noGrp="1"/>
          </p:cNvSpPr>
          <p:nvPr>
            <p:ph type="title"/>
          </p:nvPr>
        </p:nvSpPr>
        <p:spPr/>
        <p:txBody>
          <a:bodyPr/>
          <a:lstStyle/>
          <a:p>
            <a:r>
              <a:rPr lang="en-US" dirty="0"/>
              <a:t>Optimization plots</a:t>
            </a:r>
          </a:p>
        </p:txBody>
      </p:sp>
      <p:sp>
        <p:nvSpPr>
          <p:cNvPr id="4" name="Platshållare för bildnummer 3">
            <a:extLst>
              <a:ext uri="{FF2B5EF4-FFF2-40B4-BE49-F238E27FC236}">
                <a16:creationId xmlns:a16="http://schemas.microsoft.com/office/drawing/2014/main" id="{F13A5E32-A6FF-8DFE-3687-ACF94E863553}"/>
              </a:ext>
            </a:extLst>
          </p:cNvPr>
          <p:cNvSpPr>
            <a:spLocks noGrp="1"/>
          </p:cNvSpPr>
          <p:nvPr>
            <p:ph type="sldNum" sz="quarter" idx="12"/>
          </p:nvPr>
        </p:nvSpPr>
        <p:spPr/>
        <p:txBody>
          <a:bodyPr/>
          <a:lstStyle/>
          <a:p>
            <a:fld id="{3EFD6600-4986-4976-96BC-3EC8D81108A3}" type="slidenum">
              <a:rPr lang="en-US" smtClean="0"/>
              <a:t>15</a:t>
            </a:fld>
            <a:endParaRPr lang="en-US" dirty="0"/>
          </a:p>
        </p:txBody>
      </p:sp>
      <p:sp>
        <p:nvSpPr>
          <p:cNvPr id="5" name="Platshållare för innehåll 4">
            <a:extLst>
              <a:ext uri="{FF2B5EF4-FFF2-40B4-BE49-F238E27FC236}">
                <a16:creationId xmlns:a16="http://schemas.microsoft.com/office/drawing/2014/main" id="{8501DFCF-597C-A289-C1D9-4889FB83C6C2}"/>
              </a:ext>
            </a:extLst>
          </p:cNvPr>
          <p:cNvSpPr txBox="1">
            <a:spLocks noGrp="1"/>
          </p:cNvSpPr>
          <p:nvPr>
            <p:ph idx="1"/>
          </p:nvPr>
        </p:nvSpPr>
        <p:spPr>
          <a:xfrm>
            <a:off x="838200" y="1825625"/>
            <a:ext cx="11156004" cy="2681119"/>
          </a:xfrm>
          <a:prstGeom prst="rect">
            <a:avLst/>
          </a:prstGeom>
          <a:noFill/>
        </p:spPr>
        <p:txBody>
          <a:bodyPr wrap="square">
            <a:spAutoFit/>
          </a:bodyPr>
          <a:lstStyle/>
          <a:p>
            <a:pPr marL="914400" lvl="1" indent="-457200">
              <a:buFont typeface="+mj-lt"/>
              <a:buAutoNum type="arabicPeriod"/>
            </a:pPr>
            <a:r>
              <a:rPr lang="en-US" dirty="0" err="1"/>
              <a:t>Makkonen</a:t>
            </a:r>
            <a:r>
              <a:rPr lang="en-US" dirty="0"/>
              <a:t>-Craig &amp; </a:t>
            </a:r>
            <a:r>
              <a:rPr lang="en-US" dirty="0" err="1"/>
              <a:t>Helariutta</a:t>
            </a:r>
            <a:r>
              <a:rPr lang="en-US" dirty="0"/>
              <a:t>-approach with fixed E</a:t>
            </a:r>
            <a:r>
              <a:rPr lang="en-US" baseline="-25000" dirty="0"/>
              <a:t>in  	</a:t>
            </a:r>
            <a:r>
              <a:rPr lang="en-US" dirty="0"/>
              <a:t>(Thick.)</a:t>
            </a:r>
            <a:endParaRPr lang="en-US" baseline="-25000" dirty="0"/>
          </a:p>
          <a:p>
            <a:pPr marL="914400" lvl="1" indent="-457200">
              <a:buFont typeface="+mj-lt"/>
              <a:buAutoNum type="arabicPeriod"/>
            </a:pPr>
            <a:r>
              <a:rPr lang="en-US" dirty="0"/>
              <a:t>Yield/W-approach fixed E</a:t>
            </a:r>
            <a:r>
              <a:rPr lang="en-US" baseline="-25000" dirty="0"/>
              <a:t>in</a:t>
            </a:r>
            <a:r>
              <a:rPr lang="en-US" dirty="0"/>
              <a:t> 					(Thick., µA)</a:t>
            </a:r>
            <a:endParaRPr lang="en-US" baseline="-25000" dirty="0"/>
          </a:p>
          <a:p>
            <a:pPr marL="914400" lvl="1" indent="-457200">
              <a:buFont typeface="+mj-lt"/>
              <a:buAutoNum type="arabicPeriod"/>
            </a:pPr>
            <a:r>
              <a:rPr lang="en-US" dirty="0"/>
              <a:t>Yield/W-approach with variable E</a:t>
            </a:r>
            <a:r>
              <a:rPr lang="en-US" baseline="-25000" dirty="0"/>
              <a:t>in</a:t>
            </a:r>
            <a:r>
              <a:rPr lang="en-US" dirty="0"/>
              <a:t>/</a:t>
            </a:r>
            <a:r>
              <a:rPr lang="en-US" dirty="0" err="1"/>
              <a:t>E</a:t>
            </a:r>
            <a:r>
              <a:rPr lang="en-US" baseline="-25000" dirty="0" err="1"/>
              <a:t>out</a:t>
            </a:r>
            <a:r>
              <a:rPr lang="en-US" baseline="-25000" dirty="0"/>
              <a:t> </a:t>
            </a:r>
            <a:r>
              <a:rPr lang="en-US" dirty="0"/>
              <a:t>-range 		(Thick., µA, E</a:t>
            </a:r>
            <a:r>
              <a:rPr lang="en-US" baseline="-25000" dirty="0"/>
              <a:t>in</a:t>
            </a:r>
            <a:r>
              <a:rPr lang="en-US" dirty="0"/>
              <a:t>/</a:t>
            </a:r>
            <a:r>
              <a:rPr lang="en-US" dirty="0" err="1"/>
              <a:t>E</a:t>
            </a:r>
            <a:r>
              <a:rPr lang="en-US" baseline="-25000" dirty="0" err="1"/>
              <a:t>out</a:t>
            </a:r>
            <a:r>
              <a:rPr lang="en-US" dirty="0"/>
              <a:t>)</a:t>
            </a:r>
            <a:endParaRPr lang="en-US" baseline="-25000" dirty="0"/>
          </a:p>
          <a:p>
            <a:pPr marL="457200" lvl="1" indent="0">
              <a:buNone/>
            </a:pPr>
            <a:endParaRPr lang="en-US" dirty="0"/>
          </a:p>
          <a:p>
            <a:pPr lvl="0">
              <a:lnSpc>
                <a:spcPct val="107000"/>
              </a:lnSpc>
              <a:spcAft>
                <a:spcPts val="400"/>
              </a:spcAft>
            </a:pPr>
            <a:endParaRPr lang="sv-SE" sz="12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400"/>
              </a:spcAft>
            </a:pPr>
            <a:endPar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400"/>
              </a:spcAft>
            </a:pP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4">
            <a:extLst>
              <a:ext uri="{FF2B5EF4-FFF2-40B4-BE49-F238E27FC236}">
                <a16:creationId xmlns:a16="http://schemas.microsoft.com/office/drawing/2014/main" id="{7AF31C3A-607B-14E8-61E4-0837B03F3840}"/>
              </a:ext>
            </a:extLst>
          </p:cNvPr>
          <p:cNvPicPr>
            <a:picLocks noChangeAspect="1"/>
          </p:cNvPicPr>
          <p:nvPr/>
        </p:nvPicPr>
        <p:blipFill>
          <a:blip r:embed="rId3"/>
          <a:stretch>
            <a:fillRect/>
          </a:stretch>
        </p:blipFill>
        <p:spPr>
          <a:xfrm>
            <a:off x="1790220" y="3231975"/>
            <a:ext cx="4578744" cy="3413333"/>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D7E3FD11-12E8-8E2C-19BF-1C269C2B8AAC}"/>
              </a:ext>
            </a:extLst>
          </p:cNvPr>
          <p:cNvSpPr txBox="1"/>
          <p:nvPr/>
        </p:nvSpPr>
        <p:spPr>
          <a:xfrm>
            <a:off x="6705910" y="4523142"/>
            <a:ext cx="5080870" cy="830997"/>
          </a:xfrm>
          <a:prstGeom prst="rect">
            <a:avLst/>
          </a:prstGeom>
          <a:noFill/>
        </p:spPr>
        <p:txBody>
          <a:bodyPr wrap="square">
            <a:spAutoFit/>
          </a:bodyPr>
          <a:lstStyle/>
          <a:p>
            <a:r>
              <a:rPr lang="sv-SE" sz="1600" b="1" dirty="0">
                <a:effectLst/>
                <a:latin typeface="Times New Roman" panose="02020603050405020304" pitchFamily="18" charset="0"/>
                <a:ea typeface="Times New Roman" panose="02020603050405020304" pitchFamily="18" charset="0"/>
                <a:cs typeface="Times New Roman" panose="02020603050405020304" pitchFamily="18" charset="0"/>
              </a:rPr>
              <a:t>S. Makkonen-Craig, K. </a:t>
            </a:r>
            <a:r>
              <a:rPr lang="sv-SE" sz="1600" b="1" dirty="0" err="1">
                <a:effectLst/>
                <a:latin typeface="Times New Roman" panose="02020603050405020304" pitchFamily="18" charset="0"/>
                <a:ea typeface="Times New Roman" panose="02020603050405020304" pitchFamily="18" charset="0"/>
                <a:cs typeface="Times New Roman" panose="02020603050405020304" pitchFamily="18" charset="0"/>
              </a:rPr>
              <a:t>Helariutta</a:t>
            </a:r>
            <a:r>
              <a:rPr lang="sv-SE"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CA" sz="1600" dirty="0">
                <a:effectLst/>
                <a:latin typeface="Times New Roman" panose="02020603050405020304" pitchFamily="18" charset="0"/>
                <a:ea typeface="Times New Roman" panose="02020603050405020304" pitchFamily="18" charset="0"/>
                <a:cs typeface="Times New Roman" panose="02020603050405020304" pitchFamily="18" charset="0"/>
              </a:rPr>
              <a:t>Estimating optimal solid target thicknesses for PET radionuclide production via (</a:t>
            </a:r>
            <a:r>
              <a:rPr lang="en-CA" sz="1600" dirty="0" err="1">
                <a:effectLst/>
                <a:latin typeface="Times New Roman" panose="02020603050405020304" pitchFamily="18" charset="0"/>
                <a:ea typeface="Times New Roman" panose="02020603050405020304" pitchFamily="18" charset="0"/>
                <a:cs typeface="Times New Roman" panose="02020603050405020304" pitchFamily="18" charset="0"/>
              </a:rPr>
              <a:t>p,n</a:t>
            </a:r>
            <a:r>
              <a:rPr lang="en-CA" sz="1600" dirty="0">
                <a:effectLst/>
                <a:latin typeface="Times New Roman" panose="02020603050405020304" pitchFamily="18" charset="0"/>
                <a:ea typeface="Times New Roman" panose="02020603050405020304" pitchFamily="18" charset="0"/>
                <a:cs typeface="Times New Roman" panose="02020603050405020304" pitchFamily="18" charset="0"/>
              </a:rPr>
              <a:t>) reactions at low energies. </a:t>
            </a:r>
            <a:r>
              <a:rPr lang="en-CA" sz="1600" b="1" dirty="0">
                <a:effectLst/>
                <a:latin typeface="Times New Roman" panose="02020603050405020304" pitchFamily="18" charset="0"/>
                <a:ea typeface="Times New Roman" panose="02020603050405020304" pitchFamily="18" charset="0"/>
                <a:cs typeface="Times New Roman" panose="02020603050405020304" pitchFamily="18" charset="0"/>
              </a:rPr>
              <a:t>WTTC</a:t>
            </a:r>
            <a:r>
              <a:rPr lang="en-CA" sz="16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CA" sz="1600" b="1" dirty="0">
                <a:effectLst/>
                <a:latin typeface="Times New Roman" panose="02020603050405020304" pitchFamily="18" charset="0"/>
                <a:ea typeface="Times New Roman" panose="02020603050405020304" pitchFamily="18" charset="0"/>
                <a:cs typeface="Times New Roman" panose="02020603050405020304" pitchFamily="18" charset="0"/>
              </a:rPr>
              <a:t>Cambridge, 2006</a:t>
            </a:r>
            <a:endParaRPr lang="en-US" sz="1600" b="1" dirty="0"/>
          </a:p>
        </p:txBody>
      </p:sp>
      <p:sp>
        <p:nvSpPr>
          <p:cNvPr id="3" name="textruta 2">
            <a:extLst>
              <a:ext uri="{FF2B5EF4-FFF2-40B4-BE49-F238E27FC236}">
                <a16:creationId xmlns:a16="http://schemas.microsoft.com/office/drawing/2014/main" id="{1B45F23C-5259-AECF-E2D1-78BE8F56889E}"/>
              </a:ext>
            </a:extLst>
          </p:cNvPr>
          <p:cNvSpPr txBox="1"/>
          <p:nvPr/>
        </p:nvSpPr>
        <p:spPr>
          <a:xfrm>
            <a:off x="8959174" y="1429284"/>
            <a:ext cx="1530227" cy="492443"/>
          </a:xfrm>
          <a:prstGeom prst="rect">
            <a:avLst/>
          </a:prstGeom>
          <a:noFill/>
        </p:spPr>
        <p:txBody>
          <a:bodyPr wrap="none" rtlCol="0">
            <a:spAutoFit/>
          </a:bodyPr>
          <a:lstStyle/>
          <a:p>
            <a:r>
              <a:rPr lang="en-US" sz="2600" dirty="0"/>
              <a:t>Optimizes</a:t>
            </a:r>
          </a:p>
        </p:txBody>
      </p:sp>
    </p:spTree>
    <p:extLst>
      <p:ext uri="{BB962C8B-B14F-4D97-AF65-F5344CB8AC3E}">
        <p14:creationId xmlns:p14="http://schemas.microsoft.com/office/powerpoint/2010/main" val="291505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55D3FFA-623F-1357-C9AF-A00637B72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187" y="0"/>
            <a:ext cx="9205625" cy="6858000"/>
          </a:xfrm>
          <a:prstGeom prst="rect">
            <a:avLst/>
          </a:prstGeom>
        </p:spPr>
      </p:pic>
      <p:sp>
        <p:nvSpPr>
          <p:cNvPr id="4" name="Platshållare för bildnummer 3">
            <a:extLst>
              <a:ext uri="{FF2B5EF4-FFF2-40B4-BE49-F238E27FC236}">
                <a16:creationId xmlns:a16="http://schemas.microsoft.com/office/drawing/2014/main" id="{DB0F4A81-3A89-28F0-8C29-DEC144B10388}"/>
              </a:ext>
            </a:extLst>
          </p:cNvPr>
          <p:cNvSpPr>
            <a:spLocks noGrp="1"/>
          </p:cNvSpPr>
          <p:nvPr>
            <p:ph type="sldNum" sz="quarter" idx="12"/>
          </p:nvPr>
        </p:nvSpPr>
        <p:spPr/>
        <p:txBody>
          <a:bodyPr/>
          <a:lstStyle/>
          <a:p>
            <a:fld id="{3EFD6600-4986-4976-96BC-3EC8D81108A3}" type="slidenum">
              <a:rPr lang="en-US" smtClean="0"/>
              <a:t>16</a:t>
            </a:fld>
            <a:endParaRPr lang="en-US"/>
          </a:p>
        </p:txBody>
      </p:sp>
      <p:sp>
        <p:nvSpPr>
          <p:cNvPr id="9" name="textruta 8">
            <a:extLst>
              <a:ext uri="{FF2B5EF4-FFF2-40B4-BE49-F238E27FC236}">
                <a16:creationId xmlns:a16="http://schemas.microsoft.com/office/drawing/2014/main" id="{37CDC1E1-5173-D7BE-5CE3-6E1DAF719DE6}"/>
              </a:ext>
            </a:extLst>
          </p:cNvPr>
          <p:cNvSpPr txBox="1"/>
          <p:nvPr/>
        </p:nvSpPr>
        <p:spPr>
          <a:xfrm>
            <a:off x="9457799" y="136525"/>
            <a:ext cx="2482026" cy="461665"/>
          </a:xfrm>
          <a:prstGeom prst="rect">
            <a:avLst/>
          </a:prstGeom>
          <a:noFill/>
        </p:spPr>
        <p:txBody>
          <a:bodyPr wrap="none" rtlCol="0">
            <a:spAutoFit/>
          </a:bodyPr>
          <a:lstStyle/>
          <a:p>
            <a:r>
              <a:rPr lang="en-US" sz="2400" dirty="0"/>
              <a:t>Optimization plots</a:t>
            </a:r>
          </a:p>
        </p:txBody>
      </p:sp>
      <mc:AlternateContent xmlns:mc="http://schemas.openxmlformats.org/markup-compatibility/2006" xmlns:a14="http://schemas.microsoft.com/office/drawing/2010/main">
        <mc:Choice Requires="a14">
          <p:sp>
            <p:nvSpPr>
              <p:cNvPr id="10" name="textruta 9">
                <a:extLst>
                  <a:ext uri="{FF2B5EF4-FFF2-40B4-BE49-F238E27FC236}">
                    <a16:creationId xmlns:a16="http://schemas.microsoft.com/office/drawing/2014/main" id="{1637072A-D7E2-2C3A-49DA-7C24FB68FBF5}"/>
                  </a:ext>
                </a:extLst>
              </p:cNvPr>
              <p:cNvSpPr txBox="1"/>
              <p:nvPr/>
            </p:nvSpPr>
            <p:spPr>
              <a:xfrm>
                <a:off x="9543078" y="538565"/>
                <a:ext cx="2311467" cy="1807995"/>
              </a:xfrm>
              <a:prstGeom prst="rect">
                <a:avLst/>
              </a:prstGeom>
              <a:noFill/>
            </p:spPr>
            <p:txBody>
              <a:bodyPr wrap="none" rtlCol="0">
                <a:spAutoFit/>
              </a:bodyPr>
              <a:lstStyle/>
              <a:p>
                <a:endParaRPr lang="en-US" sz="2200" dirty="0"/>
              </a:p>
              <a:p>
                <a:r>
                  <a:rPr lang="en-US" sz="2200" dirty="0"/>
                  <a:t>max difference of:</a:t>
                </a:r>
              </a:p>
              <a:p>
                <a:endParaRPr lang="en-US" sz="2200" dirty="0"/>
              </a:p>
              <a:p>
                <a:pPr algn="ct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sv-SE" sz="2200" b="0" i="1" smtClean="0">
                              <a:latin typeface="Cambria Math" panose="02040503050406030204" pitchFamily="18" charset="0"/>
                            </a:rPr>
                            <m:t>𝑌𝑖𝑒𝑙𝑑</m:t>
                          </m:r>
                        </m:num>
                        <m:den>
                          <m:sSub>
                            <m:sSubPr>
                              <m:ctrlPr>
                                <a:rPr lang="en-US" sz="2200" i="1" smtClean="0">
                                  <a:latin typeface="Cambria Math" panose="02040503050406030204" pitchFamily="18" charset="0"/>
                                </a:rPr>
                              </m:ctrlPr>
                            </m:sSubPr>
                            <m:e>
                              <m:r>
                                <a:rPr lang="sv-SE" sz="2200" i="1">
                                  <a:latin typeface="Cambria Math" panose="02040503050406030204" pitchFamily="18" charset="0"/>
                                </a:rPr>
                                <m:t>𝑌𝑖𝑒𝑙𝑑</m:t>
                              </m:r>
                            </m:e>
                            <m:sub>
                              <m:r>
                                <a:rPr lang="sv-SE" sz="2200" b="0" i="1" smtClean="0">
                                  <a:latin typeface="Cambria Math" panose="02040503050406030204" pitchFamily="18" charset="0"/>
                                </a:rPr>
                                <m:t>𝑚𝑎𝑥</m:t>
                              </m:r>
                            </m:sub>
                          </m:sSub>
                        </m:den>
                      </m:f>
                      <m:r>
                        <a:rPr lang="sv-SE" sz="2200" b="0" i="1" smtClean="0">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sv-SE" sz="2200" b="0" i="1" smtClean="0">
                                  <a:latin typeface="Cambria Math" panose="02040503050406030204" pitchFamily="18" charset="0"/>
                                </a:rPr>
                                <m:t>𝐸</m:t>
                              </m:r>
                            </m:e>
                            <m:sub>
                              <m:r>
                                <a:rPr lang="sv-SE" sz="2200" b="0" i="1" smtClean="0">
                                  <a:latin typeface="Cambria Math" panose="02040503050406030204" pitchFamily="18" charset="0"/>
                                </a:rPr>
                                <m:t>𝑎𝑏𝑠</m:t>
                              </m:r>
                            </m:sub>
                          </m:sSub>
                        </m:num>
                        <m:den>
                          <m:sSub>
                            <m:sSubPr>
                              <m:ctrlPr>
                                <a:rPr lang="en-US" sz="2200" i="1">
                                  <a:latin typeface="Cambria Math" panose="02040503050406030204" pitchFamily="18" charset="0"/>
                                </a:rPr>
                              </m:ctrlPr>
                            </m:sSubPr>
                            <m:e>
                              <m:r>
                                <a:rPr lang="sv-SE" sz="2200" b="0" i="1" smtClean="0">
                                  <a:latin typeface="Cambria Math" panose="02040503050406030204" pitchFamily="18" charset="0"/>
                                </a:rPr>
                                <m:t>𝐸</m:t>
                              </m:r>
                            </m:e>
                            <m:sub>
                              <m:r>
                                <a:rPr lang="sv-SE" sz="2200" b="0" i="1" smtClean="0">
                                  <a:latin typeface="Cambria Math" panose="02040503050406030204" pitchFamily="18" charset="0"/>
                                </a:rPr>
                                <m:t>𝑖𝑛</m:t>
                              </m:r>
                            </m:sub>
                          </m:sSub>
                        </m:den>
                      </m:f>
                    </m:oMath>
                  </m:oMathPara>
                </a14:m>
                <a:endParaRPr lang="en-US" sz="2200" dirty="0"/>
              </a:p>
            </p:txBody>
          </p:sp>
        </mc:Choice>
        <mc:Fallback xmlns="">
          <p:sp>
            <p:nvSpPr>
              <p:cNvPr id="10" name="textruta 9">
                <a:extLst>
                  <a:ext uri="{FF2B5EF4-FFF2-40B4-BE49-F238E27FC236}">
                    <a16:creationId xmlns:a16="http://schemas.microsoft.com/office/drawing/2014/main" id="{1637072A-D7E2-2C3A-49DA-7C24FB68FBF5}"/>
                  </a:ext>
                </a:extLst>
              </p:cNvPr>
              <p:cNvSpPr txBox="1">
                <a:spLocks noRot="1" noChangeAspect="1" noMove="1" noResize="1" noEditPoints="1" noAdjustHandles="1" noChangeArrowheads="1" noChangeShapeType="1" noTextEdit="1"/>
              </p:cNvSpPr>
              <p:nvPr/>
            </p:nvSpPr>
            <p:spPr>
              <a:xfrm>
                <a:off x="9543078" y="538565"/>
                <a:ext cx="2311467" cy="1807995"/>
              </a:xfrm>
              <a:prstGeom prst="rect">
                <a:avLst/>
              </a:prstGeom>
              <a:blipFill>
                <a:blip r:embed="rId5"/>
                <a:stretch>
                  <a:fillRect l="-3421"/>
                </a:stretch>
              </a:blipFill>
            </p:spPr>
            <p:txBody>
              <a:bodyPr/>
              <a:lstStyle/>
              <a:p>
                <a:r>
                  <a:rPr lang="en-US">
                    <a:noFill/>
                  </a:rPr>
                  <a:t> </a:t>
                </a:r>
              </a:p>
            </p:txBody>
          </p:sp>
        </mc:Fallback>
      </mc:AlternateContent>
      <p:pic>
        <p:nvPicPr>
          <p:cNvPr id="3" name="Bildobjekt 2">
            <a:extLst>
              <a:ext uri="{FF2B5EF4-FFF2-40B4-BE49-F238E27FC236}">
                <a16:creationId xmlns:a16="http://schemas.microsoft.com/office/drawing/2014/main" id="{6E82B124-5E24-12D2-2AF5-A8908D6B014E}"/>
              </a:ext>
            </a:extLst>
          </p:cNvPr>
          <p:cNvPicPr>
            <a:picLocks noChangeAspect="1"/>
          </p:cNvPicPr>
          <p:nvPr/>
        </p:nvPicPr>
        <p:blipFill rotWithShape="1">
          <a:blip r:embed="rId6">
            <a:extLst>
              <a:ext uri="{28A0092B-C50C-407E-A947-70E740481C1C}">
                <a14:useLocalDpi xmlns:a14="http://schemas.microsoft.com/office/drawing/2010/main" val="0"/>
              </a:ext>
            </a:extLst>
          </a:blip>
          <a:srcRect l="12254" r="69144"/>
          <a:stretch/>
        </p:blipFill>
        <p:spPr>
          <a:xfrm>
            <a:off x="0" y="0"/>
            <a:ext cx="2268000" cy="6858000"/>
          </a:xfrm>
          <a:prstGeom prst="rect">
            <a:avLst/>
          </a:prstGeom>
        </p:spPr>
      </p:pic>
    </p:spTree>
    <p:extLst>
      <p:ext uri="{BB962C8B-B14F-4D97-AF65-F5344CB8AC3E}">
        <p14:creationId xmlns:p14="http://schemas.microsoft.com/office/powerpoint/2010/main" val="369774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AD9C60E-CC6F-EEE1-7BF3-18B66DC9ED4B}"/>
              </a:ext>
            </a:extLst>
          </p:cNvPr>
          <p:cNvSpPr>
            <a:spLocks noGrp="1"/>
          </p:cNvSpPr>
          <p:nvPr>
            <p:ph type="sldNum" sz="quarter" idx="12"/>
          </p:nvPr>
        </p:nvSpPr>
        <p:spPr/>
        <p:txBody>
          <a:bodyPr/>
          <a:lstStyle/>
          <a:p>
            <a:fld id="{3EFD6600-4986-4976-96BC-3EC8D81108A3}" type="slidenum">
              <a:rPr lang="en-US" smtClean="0"/>
              <a:t>17</a:t>
            </a:fld>
            <a:endParaRPr lang="en-US"/>
          </a:p>
        </p:txBody>
      </p:sp>
      <p:pic>
        <p:nvPicPr>
          <p:cNvPr id="18" name="Bildobjekt 17">
            <a:extLst>
              <a:ext uri="{FF2B5EF4-FFF2-40B4-BE49-F238E27FC236}">
                <a16:creationId xmlns:a16="http://schemas.microsoft.com/office/drawing/2014/main" id="{70D0856E-1889-9589-155D-A9CD4B496EB0}"/>
              </a:ext>
            </a:extLst>
          </p:cNvPr>
          <p:cNvPicPr>
            <a:picLocks noChangeAspect="1"/>
          </p:cNvPicPr>
          <p:nvPr/>
        </p:nvPicPr>
        <p:blipFill rotWithShape="1">
          <a:blip r:embed="rId3">
            <a:extLst>
              <a:ext uri="{28A0092B-C50C-407E-A947-70E740481C1C}">
                <a14:useLocalDpi xmlns:a14="http://schemas.microsoft.com/office/drawing/2010/main" val="0"/>
              </a:ext>
            </a:extLst>
          </a:blip>
          <a:srcRect l="12254" r="69145"/>
          <a:stretch/>
        </p:blipFill>
        <p:spPr>
          <a:xfrm>
            <a:off x="0" y="0"/>
            <a:ext cx="2268000" cy="6858000"/>
          </a:xfrm>
          <a:prstGeom prst="rect">
            <a:avLst/>
          </a:prstGeom>
        </p:spPr>
      </p:pic>
      <p:cxnSp>
        <p:nvCxnSpPr>
          <p:cNvPr id="22" name="Rak pilkoppling 21">
            <a:extLst>
              <a:ext uri="{FF2B5EF4-FFF2-40B4-BE49-F238E27FC236}">
                <a16:creationId xmlns:a16="http://schemas.microsoft.com/office/drawing/2014/main" id="{091E3AA8-73F2-F96C-315C-C485F2245E62}"/>
              </a:ext>
            </a:extLst>
          </p:cNvPr>
          <p:cNvCxnSpPr>
            <a:cxnSpLocks/>
          </p:cNvCxnSpPr>
          <p:nvPr/>
        </p:nvCxnSpPr>
        <p:spPr>
          <a:xfrm>
            <a:off x="5219700" y="2696408"/>
            <a:ext cx="1144111" cy="7325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ruta 22">
            <a:extLst>
              <a:ext uri="{FF2B5EF4-FFF2-40B4-BE49-F238E27FC236}">
                <a16:creationId xmlns:a16="http://schemas.microsoft.com/office/drawing/2014/main" id="{1686602F-EACB-EFCD-3825-37DD59C5DC76}"/>
              </a:ext>
            </a:extLst>
          </p:cNvPr>
          <p:cNvSpPr txBox="1"/>
          <p:nvPr/>
        </p:nvSpPr>
        <p:spPr>
          <a:xfrm>
            <a:off x="3499251" y="1803856"/>
            <a:ext cx="2914772" cy="892552"/>
          </a:xfrm>
          <a:prstGeom prst="rect">
            <a:avLst/>
          </a:prstGeom>
          <a:noFill/>
        </p:spPr>
        <p:txBody>
          <a:bodyPr wrap="none" rtlCol="0">
            <a:spAutoFit/>
          </a:bodyPr>
          <a:lstStyle/>
          <a:p>
            <a:r>
              <a:rPr lang="en-US" sz="2600" b="1" u="sng" dirty="0"/>
              <a:t>Target limit (320 W)</a:t>
            </a:r>
          </a:p>
          <a:p>
            <a:r>
              <a:rPr lang="en-US" sz="2600" b="1" dirty="0"/>
              <a:t>The material</a:t>
            </a:r>
          </a:p>
        </p:txBody>
      </p:sp>
      <p:sp>
        <p:nvSpPr>
          <p:cNvPr id="24" name="textruta 23">
            <a:extLst>
              <a:ext uri="{FF2B5EF4-FFF2-40B4-BE49-F238E27FC236}">
                <a16:creationId xmlns:a16="http://schemas.microsoft.com/office/drawing/2014/main" id="{404B2E3E-6CD8-6F3E-D09D-A897CF5AE03D}"/>
              </a:ext>
            </a:extLst>
          </p:cNvPr>
          <p:cNvSpPr txBox="1"/>
          <p:nvPr/>
        </p:nvSpPr>
        <p:spPr>
          <a:xfrm>
            <a:off x="6767363" y="4980343"/>
            <a:ext cx="3285603" cy="1292662"/>
          </a:xfrm>
          <a:prstGeom prst="rect">
            <a:avLst/>
          </a:prstGeom>
          <a:noFill/>
        </p:spPr>
        <p:txBody>
          <a:bodyPr wrap="square" rtlCol="0">
            <a:spAutoFit/>
          </a:bodyPr>
          <a:lstStyle/>
          <a:p>
            <a:r>
              <a:rPr lang="en-US" sz="2600" b="1" u="sng" dirty="0"/>
              <a:t>Total limit (750 W)</a:t>
            </a:r>
          </a:p>
          <a:p>
            <a:r>
              <a:rPr lang="en-US" sz="2600" b="1" dirty="0"/>
              <a:t>Includes the holder/backing</a:t>
            </a:r>
          </a:p>
        </p:txBody>
      </p:sp>
      <p:sp>
        <p:nvSpPr>
          <p:cNvPr id="2" name="Rektangel 1">
            <a:extLst>
              <a:ext uri="{FF2B5EF4-FFF2-40B4-BE49-F238E27FC236}">
                <a16:creationId xmlns:a16="http://schemas.microsoft.com/office/drawing/2014/main" id="{D1E2E2B1-C78B-84D0-B975-00317ADB697D}"/>
              </a:ext>
            </a:extLst>
          </p:cNvPr>
          <p:cNvSpPr/>
          <p:nvPr/>
        </p:nvSpPr>
        <p:spPr>
          <a:xfrm>
            <a:off x="290670" y="4608331"/>
            <a:ext cx="1622909" cy="5389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l: högerböjd 7">
            <a:extLst>
              <a:ext uri="{FF2B5EF4-FFF2-40B4-BE49-F238E27FC236}">
                <a16:creationId xmlns:a16="http://schemas.microsoft.com/office/drawing/2014/main" id="{9B0DE9ED-97BF-7639-36AD-4A9216F1C413}"/>
              </a:ext>
            </a:extLst>
          </p:cNvPr>
          <p:cNvSpPr/>
          <p:nvPr/>
        </p:nvSpPr>
        <p:spPr>
          <a:xfrm>
            <a:off x="6943725" y="2866756"/>
            <a:ext cx="1314450" cy="12926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ktangel 8">
            <a:extLst>
              <a:ext uri="{FF2B5EF4-FFF2-40B4-BE49-F238E27FC236}">
                <a16:creationId xmlns:a16="http://schemas.microsoft.com/office/drawing/2014/main" id="{02581C83-80A9-5EC1-ED4C-A7512BE2581C}"/>
              </a:ext>
            </a:extLst>
          </p:cNvPr>
          <p:cNvSpPr/>
          <p:nvPr/>
        </p:nvSpPr>
        <p:spPr>
          <a:xfrm>
            <a:off x="6448425" y="2658308"/>
            <a:ext cx="209550" cy="16374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Rektangel 9">
            <a:extLst>
              <a:ext uri="{FF2B5EF4-FFF2-40B4-BE49-F238E27FC236}">
                <a16:creationId xmlns:a16="http://schemas.microsoft.com/office/drawing/2014/main" id="{6EDD5210-AA85-4C38-FAAA-DDC47FCAD0F4}"/>
              </a:ext>
            </a:extLst>
          </p:cNvPr>
          <p:cNvSpPr/>
          <p:nvPr/>
        </p:nvSpPr>
        <p:spPr>
          <a:xfrm>
            <a:off x="6629400" y="2658308"/>
            <a:ext cx="209550" cy="16374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 name="textruta 15">
            <a:extLst>
              <a:ext uri="{FF2B5EF4-FFF2-40B4-BE49-F238E27FC236}">
                <a16:creationId xmlns:a16="http://schemas.microsoft.com/office/drawing/2014/main" id="{2D64F983-7CF3-03CD-EE80-B5B36C87377C}"/>
              </a:ext>
            </a:extLst>
          </p:cNvPr>
          <p:cNvSpPr txBox="1"/>
          <p:nvPr/>
        </p:nvSpPr>
        <p:spPr>
          <a:xfrm>
            <a:off x="8372475" y="3266865"/>
            <a:ext cx="2109937" cy="492443"/>
          </a:xfrm>
          <a:prstGeom prst="rect">
            <a:avLst/>
          </a:prstGeom>
          <a:noFill/>
        </p:spPr>
        <p:txBody>
          <a:bodyPr wrap="none" rtlCol="0">
            <a:spAutoFit/>
          </a:bodyPr>
          <a:lstStyle/>
          <a:p>
            <a:r>
              <a:rPr lang="en-US" sz="2600" b="1" dirty="0"/>
              <a:t>Water cooling</a:t>
            </a:r>
          </a:p>
        </p:txBody>
      </p:sp>
      <p:sp>
        <p:nvSpPr>
          <p:cNvPr id="26" name="Vänster klammerparentes 25">
            <a:extLst>
              <a:ext uri="{FF2B5EF4-FFF2-40B4-BE49-F238E27FC236}">
                <a16:creationId xmlns:a16="http://schemas.microsoft.com/office/drawing/2014/main" id="{12A2FC4F-8B99-5D45-137E-9C9C22CCAFC8}"/>
              </a:ext>
            </a:extLst>
          </p:cNvPr>
          <p:cNvSpPr/>
          <p:nvPr/>
        </p:nvSpPr>
        <p:spPr>
          <a:xfrm rot="16200000">
            <a:off x="7477680" y="3262252"/>
            <a:ext cx="523875" cy="275161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7324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2E5C2779-ABDD-6F9F-AC2D-F150166D9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187" y="0"/>
            <a:ext cx="9205625" cy="6858000"/>
          </a:xfrm>
          <a:prstGeom prst="rect">
            <a:avLst/>
          </a:prstGeom>
        </p:spPr>
      </p:pic>
      <p:sp>
        <p:nvSpPr>
          <p:cNvPr id="4" name="Platshållare för bildnummer 3">
            <a:extLst>
              <a:ext uri="{FF2B5EF4-FFF2-40B4-BE49-F238E27FC236}">
                <a16:creationId xmlns:a16="http://schemas.microsoft.com/office/drawing/2014/main" id="{4DE46F58-B8CB-BF00-EF11-653ED059238C}"/>
              </a:ext>
            </a:extLst>
          </p:cNvPr>
          <p:cNvSpPr>
            <a:spLocks noGrp="1"/>
          </p:cNvSpPr>
          <p:nvPr>
            <p:ph type="sldNum" sz="quarter" idx="12"/>
          </p:nvPr>
        </p:nvSpPr>
        <p:spPr/>
        <p:txBody>
          <a:bodyPr/>
          <a:lstStyle/>
          <a:p>
            <a:fld id="{3EFD6600-4986-4976-96BC-3EC8D81108A3}" type="slidenum">
              <a:rPr lang="en-US" smtClean="0"/>
              <a:t>18</a:t>
            </a:fld>
            <a:endParaRPr lang="en-US"/>
          </a:p>
        </p:txBody>
      </p:sp>
      <p:pic>
        <p:nvPicPr>
          <p:cNvPr id="10" name="Bildobjekt 9">
            <a:extLst>
              <a:ext uri="{FF2B5EF4-FFF2-40B4-BE49-F238E27FC236}">
                <a16:creationId xmlns:a16="http://schemas.microsoft.com/office/drawing/2014/main" id="{43AC51E0-0688-1559-3BAF-C165ECF46CCD}"/>
              </a:ext>
            </a:extLst>
          </p:cNvPr>
          <p:cNvPicPr>
            <a:picLocks noChangeAspect="1"/>
          </p:cNvPicPr>
          <p:nvPr/>
        </p:nvPicPr>
        <p:blipFill rotWithShape="1">
          <a:blip r:embed="rId4">
            <a:extLst>
              <a:ext uri="{28A0092B-C50C-407E-A947-70E740481C1C}">
                <a14:useLocalDpi xmlns:a14="http://schemas.microsoft.com/office/drawing/2010/main" val="0"/>
              </a:ext>
            </a:extLst>
          </a:blip>
          <a:srcRect l="12254" r="69144"/>
          <a:stretch/>
        </p:blipFill>
        <p:spPr>
          <a:xfrm>
            <a:off x="0" y="0"/>
            <a:ext cx="2268000" cy="6858000"/>
          </a:xfrm>
          <a:prstGeom prst="rect">
            <a:avLst/>
          </a:prstGeom>
        </p:spPr>
      </p:pic>
      <p:sp>
        <p:nvSpPr>
          <p:cNvPr id="13" name="textruta 12">
            <a:extLst>
              <a:ext uri="{FF2B5EF4-FFF2-40B4-BE49-F238E27FC236}">
                <a16:creationId xmlns:a16="http://schemas.microsoft.com/office/drawing/2014/main" id="{4CF9D822-7C77-E3D5-A5EB-4B765936857B}"/>
              </a:ext>
            </a:extLst>
          </p:cNvPr>
          <p:cNvSpPr txBox="1"/>
          <p:nvPr/>
        </p:nvSpPr>
        <p:spPr>
          <a:xfrm>
            <a:off x="9646920" y="500519"/>
            <a:ext cx="2254784" cy="1785104"/>
          </a:xfrm>
          <a:prstGeom prst="rect">
            <a:avLst/>
          </a:prstGeom>
          <a:noFill/>
        </p:spPr>
        <p:txBody>
          <a:bodyPr wrap="none" rtlCol="0">
            <a:spAutoFit/>
          </a:bodyPr>
          <a:lstStyle/>
          <a:p>
            <a:r>
              <a:rPr lang="en-US" sz="2200" dirty="0"/>
              <a:t>Yield/W-approach</a:t>
            </a:r>
          </a:p>
          <a:p>
            <a:r>
              <a:rPr lang="en-US" sz="2200" dirty="0"/>
              <a:t>(fixed E</a:t>
            </a:r>
            <a:r>
              <a:rPr lang="en-US" sz="2200" baseline="-25000" dirty="0"/>
              <a:t>in</a:t>
            </a:r>
            <a:r>
              <a:rPr lang="en-US" sz="2200" dirty="0"/>
              <a:t>)</a:t>
            </a:r>
          </a:p>
          <a:p>
            <a:endParaRPr lang="en-US" sz="2200" dirty="0"/>
          </a:p>
          <a:p>
            <a:endParaRPr lang="en-US" sz="2200" dirty="0"/>
          </a:p>
          <a:p>
            <a:endParaRPr lang="en-US" sz="2200" dirty="0"/>
          </a:p>
        </p:txBody>
      </p:sp>
      <p:sp>
        <p:nvSpPr>
          <p:cNvPr id="3" name="Rektangel 2">
            <a:extLst>
              <a:ext uri="{FF2B5EF4-FFF2-40B4-BE49-F238E27FC236}">
                <a16:creationId xmlns:a16="http://schemas.microsoft.com/office/drawing/2014/main" id="{90ED3027-A075-5904-63A9-A3E4EDCCCD9D}"/>
              </a:ext>
            </a:extLst>
          </p:cNvPr>
          <p:cNvSpPr/>
          <p:nvPr/>
        </p:nvSpPr>
        <p:spPr>
          <a:xfrm>
            <a:off x="290670" y="4357991"/>
            <a:ext cx="1622909" cy="789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47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90141AE-0D79-712D-EC41-94DEC55D0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187" y="0"/>
            <a:ext cx="9205625" cy="6858000"/>
          </a:xfrm>
          <a:prstGeom prst="rect">
            <a:avLst/>
          </a:prstGeom>
        </p:spPr>
      </p:pic>
      <p:sp>
        <p:nvSpPr>
          <p:cNvPr id="4" name="Platshållare för bildnummer 3">
            <a:extLst>
              <a:ext uri="{FF2B5EF4-FFF2-40B4-BE49-F238E27FC236}">
                <a16:creationId xmlns:a16="http://schemas.microsoft.com/office/drawing/2014/main" id="{2387DFA5-4514-006C-B5F7-7078CEC5AEDF}"/>
              </a:ext>
            </a:extLst>
          </p:cNvPr>
          <p:cNvSpPr>
            <a:spLocks noGrp="1"/>
          </p:cNvSpPr>
          <p:nvPr>
            <p:ph type="sldNum" sz="quarter" idx="12"/>
          </p:nvPr>
        </p:nvSpPr>
        <p:spPr/>
        <p:txBody>
          <a:bodyPr/>
          <a:lstStyle/>
          <a:p>
            <a:fld id="{3EFD6600-4986-4976-96BC-3EC8D81108A3}" type="slidenum">
              <a:rPr lang="en-US" smtClean="0"/>
              <a:t>19</a:t>
            </a:fld>
            <a:endParaRPr lang="en-US"/>
          </a:p>
        </p:txBody>
      </p:sp>
      <p:pic>
        <p:nvPicPr>
          <p:cNvPr id="6" name="Bildobjekt 5">
            <a:extLst>
              <a:ext uri="{FF2B5EF4-FFF2-40B4-BE49-F238E27FC236}">
                <a16:creationId xmlns:a16="http://schemas.microsoft.com/office/drawing/2014/main" id="{9ACC5A60-2F66-F05A-A89F-3317BAC7D412}"/>
              </a:ext>
            </a:extLst>
          </p:cNvPr>
          <p:cNvPicPr>
            <a:picLocks noChangeAspect="1"/>
          </p:cNvPicPr>
          <p:nvPr/>
        </p:nvPicPr>
        <p:blipFill rotWithShape="1">
          <a:blip r:embed="rId3">
            <a:extLst>
              <a:ext uri="{28A0092B-C50C-407E-A947-70E740481C1C}">
                <a14:useLocalDpi xmlns:a14="http://schemas.microsoft.com/office/drawing/2010/main" val="0"/>
              </a:ext>
            </a:extLst>
          </a:blip>
          <a:srcRect l="12254" r="69144"/>
          <a:stretch/>
        </p:blipFill>
        <p:spPr>
          <a:xfrm>
            <a:off x="0" y="0"/>
            <a:ext cx="2268000" cy="6858000"/>
          </a:xfrm>
          <a:prstGeom prst="rect">
            <a:avLst/>
          </a:prstGeom>
        </p:spPr>
      </p:pic>
      <p:sp>
        <p:nvSpPr>
          <p:cNvPr id="11" name="textruta 10">
            <a:extLst>
              <a:ext uri="{FF2B5EF4-FFF2-40B4-BE49-F238E27FC236}">
                <a16:creationId xmlns:a16="http://schemas.microsoft.com/office/drawing/2014/main" id="{83FC0A5B-83D5-76A3-8999-C8D0F7A0E532}"/>
              </a:ext>
            </a:extLst>
          </p:cNvPr>
          <p:cNvSpPr txBox="1"/>
          <p:nvPr/>
        </p:nvSpPr>
        <p:spPr>
          <a:xfrm>
            <a:off x="9646920" y="500519"/>
            <a:ext cx="2254784" cy="1785104"/>
          </a:xfrm>
          <a:prstGeom prst="rect">
            <a:avLst/>
          </a:prstGeom>
          <a:noFill/>
        </p:spPr>
        <p:txBody>
          <a:bodyPr wrap="none" rtlCol="0">
            <a:spAutoFit/>
          </a:bodyPr>
          <a:lstStyle/>
          <a:p>
            <a:r>
              <a:rPr lang="en-US" sz="2200" dirty="0"/>
              <a:t>Yield/W-approach</a:t>
            </a:r>
          </a:p>
          <a:p>
            <a:r>
              <a:rPr lang="en-US" sz="2200" dirty="0"/>
              <a:t>(fixed E</a:t>
            </a:r>
            <a:r>
              <a:rPr lang="en-US" sz="2200" baseline="-25000" dirty="0"/>
              <a:t>in</a:t>
            </a:r>
            <a:r>
              <a:rPr lang="en-US" sz="2200" dirty="0"/>
              <a:t>)</a:t>
            </a:r>
          </a:p>
          <a:p>
            <a:endParaRPr lang="en-US" sz="2200" dirty="0"/>
          </a:p>
          <a:p>
            <a:endParaRPr lang="en-US" sz="2200" dirty="0"/>
          </a:p>
          <a:p>
            <a:endParaRPr lang="en-US" sz="2200" dirty="0"/>
          </a:p>
        </p:txBody>
      </p:sp>
      <p:sp>
        <p:nvSpPr>
          <p:cNvPr id="12" name="Rektangel 11">
            <a:extLst>
              <a:ext uri="{FF2B5EF4-FFF2-40B4-BE49-F238E27FC236}">
                <a16:creationId xmlns:a16="http://schemas.microsoft.com/office/drawing/2014/main" id="{10A35934-8B6E-30F3-1209-E1A8F321CA75}"/>
              </a:ext>
            </a:extLst>
          </p:cNvPr>
          <p:cNvSpPr/>
          <p:nvPr/>
        </p:nvSpPr>
        <p:spPr>
          <a:xfrm>
            <a:off x="290670" y="4357991"/>
            <a:ext cx="1622909" cy="789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548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EE2C08-A115-9DF0-6FE5-5B438182A7FA}"/>
              </a:ext>
            </a:extLst>
          </p:cNvPr>
          <p:cNvSpPr>
            <a:spLocks noGrp="1"/>
          </p:cNvSpPr>
          <p:nvPr>
            <p:ph type="title"/>
          </p:nvPr>
        </p:nvSpPr>
        <p:spPr/>
        <p:txBody>
          <a:bodyPr/>
          <a:lstStyle/>
          <a:p>
            <a:r>
              <a:rPr lang="en-US" dirty="0"/>
              <a:t>Overview</a:t>
            </a:r>
          </a:p>
        </p:txBody>
      </p:sp>
      <p:sp>
        <p:nvSpPr>
          <p:cNvPr id="3" name="Platshållare för innehåll 2">
            <a:extLst>
              <a:ext uri="{FF2B5EF4-FFF2-40B4-BE49-F238E27FC236}">
                <a16:creationId xmlns:a16="http://schemas.microsoft.com/office/drawing/2014/main" id="{C2E95874-2635-7FF7-09E7-7B191817A3A6}"/>
              </a:ext>
            </a:extLst>
          </p:cNvPr>
          <p:cNvSpPr>
            <a:spLocks noGrp="1"/>
          </p:cNvSpPr>
          <p:nvPr>
            <p:ph idx="1"/>
          </p:nvPr>
        </p:nvSpPr>
        <p:spPr/>
        <p:txBody>
          <a:bodyPr/>
          <a:lstStyle/>
          <a:p>
            <a:r>
              <a:rPr lang="en-US" dirty="0"/>
              <a:t>Activation formula and beam power</a:t>
            </a:r>
          </a:p>
          <a:p>
            <a:r>
              <a:rPr lang="en-US" dirty="0"/>
              <a:t>Software</a:t>
            </a:r>
          </a:p>
          <a:p>
            <a:pPr lvl="1"/>
            <a:r>
              <a:rPr lang="en-US" sz="2800" dirty="0"/>
              <a:t>Why?</a:t>
            </a:r>
          </a:p>
          <a:p>
            <a:pPr lvl="1"/>
            <a:r>
              <a:rPr lang="en-US" sz="2800" dirty="0"/>
              <a:t>Main Tabs </a:t>
            </a:r>
          </a:p>
          <a:p>
            <a:pPr lvl="1"/>
            <a:r>
              <a:rPr lang="en-US" sz="2800" dirty="0"/>
              <a:t>Basic plots</a:t>
            </a:r>
          </a:p>
          <a:p>
            <a:pPr lvl="1"/>
            <a:r>
              <a:rPr lang="en-US" sz="2800" dirty="0"/>
              <a:t>Optimization plots</a:t>
            </a:r>
          </a:p>
          <a:p>
            <a:r>
              <a:rPr lang="en-US" dirty="0"/>
              <a:t>Acknowledgements</a:t>
            </a:r>
          </a:p>
          <a:p>
            <a:r>
              <a:rPr lang="en-US" dirty="0"/>
              <a:t>Availability, improvement and future plans</a:t>
            </a:r>
          </a:p>
          <a:p>
            <a:endParaRPr lang="en-US" dirty="0"/>
          </a:p>
          <a:p>
            <a:endParaRPr lang="en-US" dirty="0"/>
          </a:p>
          <a:p>
            <a:endParaRPr lang="en-US" dirty="0"/>
          </a:p>
        </p:txBody>
      </p:sp>
      <p:sp>
        <p:nvSpPr>
          <p:cNvPr id="4" name="Platshållare för bildnummer 3">
            <a:extLst>
              <a:ext uri="{FF2B5EF4-FFF2-40B4-BE49-F238E27FC236}">
                <a16:creationId xmlns:a16="http://schemas.microsoft.com/office/drawing/2014/main" id="{92424C38-6953-5930-1E96-287CC722656F}"/>
              </a:ext>
            </a:extLst>
          </p:cNvPr>
          <p:cNvSpPr>
            <a:spLocks noGrp="1"/>
          </p:cNvSpPr>
          <p:nvPr>
            <p:ph type="sldNum" sz="quarter" idx="12"/>
          </p:nvPr>
        </p:nvSpPr>
        <p:spPr/>
        <p:txBody>
          <a:bodyPr/>
          <a:lstStyle/>
          <a:p>
            <a:fld id="{3EFD6600-4986-4976-96BC-3EC8D81108A3}" type="slidenum">
              <a:rPr lang="en-US" smtClean="0"/>
              <a:t>2</a:t>
            </a:fld>
            <a:endParaRPr lang="en-US" dirty="0"/>
          </a:p>
        </p:txBody>
      </p:sp>
      <p:pic>
        <p:nvPicPr>
          <p:cNvPr id="5" name="Picture 2" descr="Förhandsgranskning av bild">
            <a:extLst>
              <a:ext uri="{FF2B5EF4-FFF2-40B4-BE49-F238E27FC236}">
                <a16:creationId xmlns:a16="http://schemas.microsoft.com/office/drawing/2014/main" id="{61B10783-448F-3BF9-FDBE-2062159B3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7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DEA3087-72FD-4EC6-6FC6-B8AEE0D23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187" y="0"/>
            <a:ext cx="9205625" cy="6858000"/>
          </a:xfrm>
          <a:prstGeom prst="rect">
            <a:avLst/>
          </a:prstGeom>
        </p:spPr>
      </p:pic>
      <p:sp>
        <p:nvSpPr>
          <p:cNvPr id="4" name="Platshållare för bildnummer 3">
            <a:extLst>
              <a:ext uri="{FF2B5EF4-FFF2-40B4-BE49-F238E27FC236}">
                <a16:creationId xmlns:a16="http://schemas.microsoft.com/office/drawing/2014/main" id="{41277F4E-6E11-A9A5-EBFF-9BBEFB04F775}"/>
              </a:ext>
            </a:extLst>
          </p:cNvPr>
          <p:cNvSpPr>
            <a:spLocks noGrp="1"/>
          </p:cNvSpPr>
          <p:nvPr>
            <p:ph type="sldNum" sz="quarter" idx="12"/>
          </p:nvPr>
        </p:nvSpPr>
        <p:spPr/>
        <p:txBody>
          <a:bodyPr/>
          <a:lstStyle/>
          <a:p>
            <a:fld id="{3EFD6600-4986-4976-96BC-3EC8D81108A3}" type="slidenum">
              <a:rPr lang="en-US" smtClean="0"/>
              <a:t>20</a:t>
            </a:fld>
            <a:endParaRPr lang="en-US"/>
          </a:p>
        </p:txBody>
      </p:sp>
      <p:pic>
        <p:nvPicPr>
          <p:cNvPr id="6" name="Bildobjekt 5">
            <a:extLst>
              <a:ext uri="{FF2B5EF4-FFF2-40B4-BE49-F238E27FC236}">
                <a16:creationId xmlns:a16="http://schemas.microsoft.com/office/drawing/2014/main" id="{FE699D11-5CAB-799A-B584-B605D2F04CC3}"/>
              </a:ext>
            </a:extLst>
          </p:cNvPr>
          <p:cNvPicPr>
            <a:picLocks noChangeAspect="1"/>
          </p:cNvPicPr>
          <p:nvPr/>
        </p:nvPicPr>
        <p:blipFill rotWithShape="1">
          <a:blip r:embed="rId3">
            <a:extLst>
              <a:ext uri="{28A0092B-C50C-407E-A947-70E740481C1C}">
                <a14:useLocalDpi xmlns:a14="http://schemas.microsoft.com/office/drawing/2010/main" val="0"/>
              </a:ext>
            </a:extLst>
          </a:blip>
          <a:srcRect l="12254" r="69144"/>
          <a:stretch/>
        </p:blipFill>
        <p:spPr>
          <a:xfrm>
            <a:off x="0" y="0"/>
            <a:ext cx="2268000" cy="6858000"/>
          </a:xfrm>
          <a:prstGeom prst="rect">
            <a:avLst/>
          </a:prstGeom>
        </p:spPr>
      </p:pic>
      <p:sp>
        <p:nvSpPr>
          <p:cNvPr id="11" name="textruta 10">
            <a:extLst>
              <a:ext uri="{FF2B5EF4-FFF2-40B4-BE49-F238E27FC236}">
                <a16:creationId xmlns:a16="http://schemas.microsoft.com/office/drawing/2014/main" id="{348EAE69-8072-4388-8051-7CFD84EB6392}"/>
              </a:ext>
            </a:extLst>
          </p:cNvPr>
          <p:cNvSpPr txBox="1"/>
          <p:nvPr/>
        </p:nvSpPr>
        <p:spPr>
          <a:xfrm>
            <a:off x="9144000" y="136525"/>
            <a:ext cx="3071675" cy="553998"/>
          </a:xfrm>
          <a:prstGeom prst="rect">
            <a:avLst/>
          </a:prstGeom>
          <a:noFill/>
        </p:spPr>
        <p:txBody>
          <a:bodyPr wrap="none" rtlCol="0">
            <a:spAutoFit/>
          </a:bodyPr>
          <a:lstStyle/>
          <a:p>
            <a:r>
              <a:rPr lang="en-US" sz="3000" dirty="0"/>
              <a:t>Optimization plots</a:t>
            </a:r>
          </a:p>
        </p:txBody>
      </p:sp>
      <p:sp>
        <p:nvSpPr>
          <p:cNvPr id="12" name="textruta 11">
            <a:extLst>
              <a:ext uri="{FF2B5EF4-FFF2-40B4-BE49-F238E27FC236}">
                <a16:creationId xmlns:a16="http://schemas.microsoft.com/office/drawing/2014/main" id="{2374EB05-A338-F01C-56A0-605E7BFA5A7D}"/>
              </a:ext>
            </a:extLst>
          </p:cNvPr>
          <p:cNvSpPr txBox="1"/>
          <p:nvPr/>
        </p:nvSpPr>
        <p:spPr>
          <a:xfrm>
            <a:off x="9745980" y="1008350"/>
            <a:ext cx="2254784" cy="1446550"/>
          </a:xfrm>
          <a:prstGeom prst="rect">
            <a:avLst/>
          </a:prstGeom>
          <a:noFill/>
        </p:spPr>
        <p:txBody>
          <a:bodyPr wrap="none" rtlCol="0">
            <a:spAutoFit/>
          </a:bodyPr>
          <a:lstStyle/>
          <a:p>
            <a:r>
              <a:rPr lang="en-US" sz="2200" dirty="0"/>
              <a:t>Yield/W-approach</a:t>
            </a:r>
          </a:p>
          <a:p>
            <a:r>
              <a:rPr lang="en-US" sz="2200" dirty="0"/>
              <a:t>(variable E)</a:t>
            </a:r>
          </a:p>
          <a:p>
            <a:endParaRPr lang="en-US" sz="2200" dirty="0"/>
          </a:p>
          <a:p>
            <a:endParaRPr lang="en-US" sz="2200" dirty="0"/>
          </a:p>
        </p:txBody>
      </p:sp>
      <p:sp>
        <p:nvSpPr>
          <p:cNvPr id="2" name="Rektangel 1">
            <a:extLst>
              <a:ext uri="{FF2B5EF4-FFF2-40B4-BE49-F238E27FC236}">
                <a16:creationId xmlns:a16="http://schemas.microsoft.com/office/drawing/2014/main" id="{A33CFC16-3A8C-E49F-39F4-5B7DE121CA93}"/>
              </a:ext>
            </a:extLst>
          </p:cNvPr>
          <p:cNvSpPr/>
          <p:nvPr/>
        </p:nvSpPr>
        <p:spPr>
          <a:xfrm>
            <a:off x="322545" y="3422125"/>
            <a:ext cx="1622909" cy="2698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ktangel 4">
            <a:extLst>
              <a:ext uri="{FF2B5EF4-FFF2-40B4-BE49-F238E27FC236}">
                <a16:creationId xmlns:a16="http://schemas.microsoft.com/office/drawing/2014/main" id="{71460125-B1B8-03C6-13AF-4A8B00A24C75}"/>
              </a:ext>
            </a:extLst>
          </p:cNvPr>
          <p:cNvSpPr/>
          <p:nvPr/>
        </p:nvSpPr>
        <p:spPr>
          <a:xfrm>
            <a:off x="290670" y="4357991"/>
            <a:ext cx="1622909" cy="789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291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3B5CC1C-3D67-7DA5-8E22-E89ED0C11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187" y="0"/>
            <a:ext cx="9205625" cy="6858000"/>
          </a:xfrm>
          <a:prstGeom prst="rect">
            <a:avLst/>
          </a:prstGeom>
        </p:spPr>
      </p:pic>
      <p:sp>
        <p:nvSpPr>
          <p:cNvPr id="4" name="Platshållare för bildnummer 3">
            <a:extLst>
              <a:ext uri="{FF2B5EF4-FFF2-40B4-BE49-F238E27FC236}">
                <a16:creationId xmlns:a16="http://schemas.microsoft.com/office/drawing/2014/main" id="{32D932AD-1170-EA43-43D0-591898FEBD13}"/>
              </a:ext>
            </a:extLst>
          </p:cNvPr>
          <p:cNvSpPr>
            <a:spLocks noGrp="1"/>
          </p:cNvSpPr>
          <p:nvPr>
            <p:ph type="sldNum" sz="quarter" idx="12"/>
          </p:nvPr>
        </p:nvSpPr>
        <p:spPr/>
        <p:txBody>
          <a:bodyPr/>
          <a:lstStyle/>
          <a:p>
            <a:fld id="{3EFD6600-4986-4976-96BC-3EC8D81108A3}" type="slidenum">
              <a:rPr lang="en-US" smtClean="0"/>
              <a:t>21</a:t>
            </a:fld>
            <a:endParaRPr lang="en-US"/>
          </a:p>
        </p:txBody>
      </p:sp>
      <p:pic>
        <p:nvPicPr>
          <p:cNvPr id="6" name="Bildobjekt 5">
            <a:extLst>
              <a:ext uri="{FF2B5EF4-FFF2-40B4-BE49-F238E27FC236}">
                <a16:creationId xmlns:a16="http://schemas.microsoft.com/office/drawing/2014/main" id="{82303CBA-EBE5-8E08-0F75-AE3BE4C5E9D6}"/>
              </a:ext>
            </a:extLst>
          </p:cNvPr>
          <p:cNvPicPr>
            <a:picLocks noChangeAspect="1"/>
          </p:cNvPicPr>
          <p:nvPr/>
        </p:nvPicPr>
        <p:blipFill rotWithShape="1">
          <a:blip r:embed="rId3">
            <a:extLst>
              <a:ext uri="{28A0092B-C50C-407E-A947-70E740481C1C}">
                <a14:useLocalDpi xmlns:a14="http://schemas.microsoft.com/office/drawing/2010/main" val="0"/>
              </a:ext>
            </a:extLst>
          </a:blip>
          <a:srcRect l="12254" r="69144"/>
          <a:stretch/>
        </p:blipFill>
        <p:spPr>
          <a:xfrm>
            <a:off x="0" y="0"/>
            <a:ext cx="2268000" cy="6858000"/>
          </a:xfrm>
          <a:prstGeom prst="rect">
            <a:avLst/>
          </a:prstGeom>
        </p:spPr>
      </p:pic>
      <p:sp>
        <p:nvSpPr>
          <p:cNvPr id="11" name="textruta 10">
            <a:extLst>
              <a:ext uri="{FF2B5EF4-FFF2-40B4-BE49-F238E27FC236}">
                <a16:creationId xmlns:a16="http://schemas.microsoft.com/office/drawing/2014/main" id="{4DE90AF4-868C-1B6C-6AE9-C4DF05D4B7E2}"/>
              </a:ext>
            </a:extLst>
          </p:cNvPr>
          <p:cNvSpPr txBox="1"/>
          <p:nvPr/>
        </p:nvSpPr>
        <p:spPr>
          <a:xfrm>
            <a:off x="9144000" y="136525"/>
            <a:ext cx="3071675" cy="553998"/>
          </a:xfrm>
          <a:prstGeom prst="rect">
            <a:avLst/>
          </a:prstGeom>
          <a:noFill/>
        </p:spPr>
        <p:txBody>
          <a:bodyPr wrap="none" rtlCol="0">
            <a:spAutoFit/>
          </a:bodyPr>
          <a:lstStyle/>
          <a:p>
            <a:r>
              <a:rPr lang="en-US" sz="3000" dirty="0"/>
              <a:t>Optimization plots</a:t>
            </a:r>
          </a:p>
        </p:txBody>
      </p:sp>
      <p:sp>
        <p:nvSpPr>
          <p:cNvPr id="12" name="textruta 11">
            <a:extLst>
              <a:ext uri="{FF2B5EF4-FFF2-40B4-BE49-F238E27FC236}">
                <a16:creationId xmlns:a16="http://schemas.microsoft.com/office/drawing/2014/main" id="{3971ECF1-4B88-552B-5210-5443653D762C}"/>
              </a:ext>
            </a:extLst>
          </p:cNvPr>
          <p:cNvSpPr txBox="1"/>
          <p:nvPr/>
        </p:nvSpPr>
        <p:spPr>
          <a:xfrm>
            <a:off x="9745980" y="1008350"/>
            <a:ext cx="2254784" cy="1446550"/>
          </a:xfrm>
          <a:prstGeom prst="rect">
            <a:avLst/>
          </a:prstGeom>
          <a:noFill/>
        </p:spPr>
        <p:txBody>
          <a:bodyPr wrap="none" rtlCol="0">
            <a:spAutoFit/>
          </a:bodyPr>
          <a:lstStyle/>
          <a:p>
            <a:r>
              <a:rPr lang="en-US" sz="2200" dirty="0"/>
              <a:t>Yield/W-approach</a:t>
            </a:r>
          </a:p>
          <a:p>
            <a:r>
              <a:rPr lang="en-US" sz="2200" dirty="0"/>
              <a:t>(variable E)</a:t>
            </a:r>
          </a:p>
          <a:p>
            <a:endParaRPr lang="en-US" sz="2200" dirty="0"/>
          </a:p>
          <a:p>
            <a:endParaRPr lang="en-US" sz="2200" dirty="0"/>
          </a:p>
        </p:txBody>
      </p:sp>
      <p:sp>
        <p:nvSpPr>
          <p:cNvPr id="2" name="Rektangel 1">
            <a:extLst>
              <a:ext uri="{FF2B5EF4-FFF2-40B4-BE49-F238E27FC236}">
                <a16:creationId xmlns:a16="http://schemas.microsoft.com/office/drawing/2014/main" id="{5A97BF46-80C6-6B3D-A6BC-D35A071E543A}"/>
              </a:ext>
            </a:extLst>
          </p:cNvPr>
          <p:cNvSpPr/>
          <p:nvPr/>
        </p:nvSpPr>
        <p:spPr>
          <a:xfrm>
            <a:off x="322545" y="3422125"/>
            <a:ext cx="1622909" cy="2698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ktangel 2">
            <a:extLst>
              <a:ext uri="{FF2B5EF4-FFF2-40B4-BE49-F238E27FC236}">
                <a16:creationId xmlns:a16="http://schemas.microsoft.com/office/drawing/2014/main" id="{A82B8A4D-F4A3-6599-3772-DD2EBD688054}"/>
              </a:ext>
            </a:extLst>
          </p:cNvPr>
          <p:cNvSpPr/>
          <p:nvPr/>
        </p:nvSpPr>
        <p:spPr>
          <a:xfrm>
            <a:off x="290670" y="4357991"/>
            <a:ext cx="1622909" cy="789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196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25DBF7-3DDE-8BA7-40D2-4378868E794F}"/>
              </a:ext>
            </a:extLst>
          </p:cNvPr>
          <p:cNvSpPr>
            <a:spLocks noGrp="1"/>
          </p:cNvSpPr>
          <p:nvPr>
            <p:ph type="title"/>
          </p:nvPr>
        </p:nvSpPr>
        <p:spPr/>
        <p:txBody>
          <a:bodyPr/>
          <a:lstStyle/>
          <a:p>
            <a:r>
              <a:rPr lang="en-US" dirty="0"/>
              <a:t>Many different combinations</a:t>
            </a:r>
          </a:p>
        </p:txBody>
      </p:sp>
      <p:pic>
        <p:nvPicPr>
          <p:cNvPr id="17" name="Bildobjekt 16">
            <a:extLst>
              <a:ext uri="{FF2B5EF4-FFF2-40B4-BE49-F238E27FC236}">
                <a16:creationId xmlns:a16="http://schemas.microsoft.com/office/drawing/2014/main" id="{75E2E034-F73D-DD0B-EA7B-6D1EE8DB5FFB}"/>
              </a:ext>
            </a:extLst>
          </p:cNvPr>
          <p:cNvPicPr>
            <a:picLocks noChangeAspect="1"/>
          </p:cNvPicPr>
          <p:nvPr/>
        </p:nvPicPr>
        <p:blipFill>
          <a:blip r:embed="rId3"/>
          <a:stretch>
            <a:fillRect/>
          </a:stretch>
        </p:blipFill>
        <p:spPr>
          <a:xfrm>
            <a:off x="4080302" y="1866302"/>
            <a:ext cx="2983858" cy="2141496"/>
          </a:xfrm>
          <a:prstGeom prst="rect">
            <a:avLst/>
          </a:prstGeom>
          <a:ln>
            <a:noFill/>
          </a:ln>
          <a:effectLst>
            <a:outerShdw blurRad="292100" dist="139700" dir="2700000" algn="tl" rotWithShape="0">
              <a:srgbClr val="333333">
                <a:alpha val="65000"/>
              </a:srgbClr>
            </a:outerShdw>
          </a:effectLst>
        </p:spPr>
      </p:pic>
      <p:pic>
        <p:nvPicPr>
          <p:cNvPr id="18" name="Bildobjekt 17">
            <a:extLst>
              <a:ext uri="{FF2B5EF4-FFF2-40B4-BE49-F238E27FC236}">
                <a16:creationId xmlns:a16="http://schemas.microsoft.com/office/drawing/2014/main" id="{6D8A253A-4468-2118-8E60-8AA983606EE1}"/>
              </a:ext>
            </a:extLst>
          </p:cNvPr>
          <p:cNvPicPr>
            <a:picLocks noChangeAspect="1"/>
          </p:cNvPicPr>
          <p:nvPr/>
        </p:nvPicPr>
        <p:blipFill>
          <a:blip r:embed="rId4"/>
          <a:stretch>
            <a:fillRect/>
          </a:stretch>
        </p:blipFill>
        <p:spPr>
          <a:xfrm>
            <a:off x="7976024" y="1866301"/>
            <a:ext cx="2996307" cy="2141495"/>
          </a:xfrm>
          <a:prstGeom prst="rect">
            <a:avLst/>
          </a:prstGeom>
          <a:ln>
            <a:noFill/>
          </a:ln>
          <a:effectLst>
            <a:outerShdw blurRad="292100" dist="139700" dir="2700000" algn="tl" rotWithShape="0">
              <a:srgbClr val="333333">
                <a:alpha val="65000"/>
              </a:srgbClr>
            </a:outerShdw>
          </a:effectLst>
        </p:spPr>
      </p:pic>
      <p:pic>
        <p:nvPicPr>
          <p:cNvPr id="19" name="Bildobjekt 18">
            <a:extLst>
              <a:ext uri="{FF2B5EF4-FFF2-40B4-BE49-F238E27FC236}">
                <a16:creationId xmlns:a16="http://schemas.microsoft.com/office/drawing/2014/main" id="{EE69E38C-1F0E-785E-45CA-E9F22159B36E}"/>
              </a:ext>
            </a:extLst>
          </p:cNvPr>
          <p:cNvPicPr>
            <a:picLocks noChangeAspect="1"/>
          </p:cNvPicPr>
          <p:nvPr/>
        </p:nvPicPr>
        <p:blipFill>
          <a:blip r:embed="rId5"/>
          <a:stretch>
            <a:fillRect/>
          </a:stretch>
        </p:blipFill>
        <p:spPr>
          <a:xfrm>
            <a:off x="131267" y="1866302"/>
            <a:ext cx="2974959" cy="2141496"/>
          </a:xfrm>
          <a:prstGeom prst="rect">
            <a:avLst/>
          </a:prstGeom>
          <a:ln>
            <a:noFill/>
          </a:ln>
          <a:effectLst>
            <a:outerShdw blurRad="292100" dist="139700" dir="2700000" algn="tl" rotWithShape="0">
              <a:srgbClr val="333333">
                <a:alpha val="65000"/>
              </a:srgbClr>
            </a:outerShdw>
          </a:effectLst>
        </p:spPr>
      </p:pic>
      <p:pic>
        <p:nvPicPr>
          <p:cNvPr id="20" name="Bildobjekt 19">
            <a:extLst>
              <a:ext uri="{FF2B5EF4-FFF2-40B4-BE49-F238E27FC236}">
                <a16:creationId xmlns:a16="http://schemas.microsoft.com/office/drawing/2014/main" id="{EE9B9BAF-A360-27DC-ECD2-466EC2C52F7E}"/>
              </a:ext>
            </a:extLst>
          </p:cNvPr>
          <p:cNvPicPr>
            <a:picLocks noChangeAspect="1"/>
          </p:cNvPicPr>
          <p:nvPr/>
        </p:nvPicPr>
        <p:blipFill>
          <a:blip r:embed="rId3"/>
          <a:stretch>
            <a:fillRect/>
          </a:stretch>
        </p:blipFill>
        <p:spPr>
          <a:xfrm>
            <a:off x="4232702" y="2018702"/>
            <a:ext cx="2983858" cy="2141496"/>
          </a:xfrm>
          <a:prstGeom prst="rect">
            <a:avLst/>
          </a:prstGeom>
          <a:ln>
            <a:noFill/>
          </a:ln>
          <a:effectLst>
            <a:outerShdw blurRad="292100" dist="139700" dir="2700000" algn="tl" rotWithShape="0">
              <a:srgbClr val="333333">
                <a:alpha val="65000"/>
              </a:srgbClr>
            </a:outerShdw>
          </a:effectLst>
        </p:spPr>
      </p:pic>
      <p:pic>
        <p:nvPicPr>
          <p:cNvPr id="21" name="Bildobjekt 20">
            <a:extLst>
              <a:ext uri="{FF2B5EF4-FFF2-40B4-BE49-F238E27FC236}">
                <a16:creationId xmlns:a16="http://schemas.microsoft.com/office/drawing/2014/main" id="{55DD8F5E-6EEB-B01F-9A7C-0F6BFE36EA38}"/>
              </a:ext>
            </a:extLst>
          </p:cNvPr>
          <p:cNvPicPr>
            <a:picLocks noChangeAspect="1"/>
          </p:cNvPicPr>
          <p:nvPr/>
        </p:nvPicPr>
        <p:blipFill>
          <a:blip r:embed="rId4"/>
          <a:stretch>
            <a:fillRect/>
          </a:stretch>
        </p:blipFill>
        <p:spPr>
          <a:xfrm>
            <a:off x="8128424" y="2018701"/>
            <a:ext cx="2996307" cy="2141495"/>
          </a:xfrm>
          <a:prstGeom prst="rect">
            <a:avLst/>
          </a:prstGeom>
          <a:ln>
            <a:noFill/>
          </a:ln>
          <a:effectLst>
            <a:outerShdw blurRad="292100" dist="139700" dir="2700000" algn="tl" rotWithShape="0">
              <a:srgbClr val="333333">
                <a:alpha val="65000"/>
              </a:srgbClr>
            </a:outerShdw>
          </a:effectLst>
        </p:spPr>
      </p:pic>
      <p:pic>
        <p:nvPicPr>
          <p:cNvPr id="22" name="Bildobjekt 21">
            <a:extLst>
              <a:ext uri="{FF2B5EF4-FFF2-40B4-BE49-F238E27FC236}">
                <a16:creationId xmlns:a16="http://schemas.microsoft.com/office/drawing/2014/main" id="{30C6EEEC-7DBD-C63F-1F34-C66A75C3EE3C}"/>
              </a:ext>
            </a:extLst>
          </p:cNvPr>
          <p:cNvPicPr>
            <a:picLocks noChangeAspect="1"/>
          </p:cNvPicPr>
          <p:nvPr/>
        </p:nvPicPr>
        <p:blipFill>
          <a:blip r:embed="rId5"/>
          <a:stretch>
            <a:fillRect/>
          </a:stretch>
        </p:blipFill>
        <p:spPr>
          <a:xfrm>
            <a:off x="283667" y="2018702"/>
            <a:ext cx="2974959" cy="2141496"/>
          </a:xfrm>
          <a:prstGeom prst="rect">
            <a:avLst/>
          </a:prstGeom>
          <a:ln>
            <a:noFill/>
          </a:ln>
          <a:effectLst>
            <a:outerShdw blurRad="292100" dist="139700" dir="2700000" algn="tl" rotWithShape="0">
              <a:srgbClr val="333333">
                <a:alpha val="65000"/>
              </a:srgbClr>
            </a:outerShdw>
          </a:effectLst>
        </p:spPr>
      </p:pic>
      <p:pic>
        <p:nvPicPr>
          <p:cNvPr id="23" name="Bildobjekt 22">
            <a:extLst>
              <a:ext uri="{FF2B5EF4-FFF2-40B4-BE49-F238E27FC236}">
                <a16:creationId xmlns:a16="http://schemas.microsoft.com/office/drawing/2014/main" id="{9F4A04BF-CBC0-5939-0855-8DA1F2C3F50C}"/>
              </a:ext>
            </a:extLst>
          </p:cNvPr>
          <p:cNvPicPr>
            <a:picLocks noChangeAspect="1"/>
          </p:cNvPicPr>
          <p:nvPr/>
        </p:nvPicPr>
        <p:blipFill>
          <a:blip r:embed="rId3"/>
          <a:stretch>
            <a:fillRect/>
          </a:stretch>
        </p:blipFill>
        <p:spPr>
          <a:xfrm>
            <a:off x="4385102" y="2171102"/>
            <a:ext cx="2983858" cy="2141496"/>
          </a:xfrm>
          <a:prstGeom prst="rect">
            <a:avLst/>
          </a:prstGeom>
          <a:ln>
            <a:noFill/>
          </a:ln>
          <a:effectLst>
            <a:outerShdw blurRad="292100" dist="139700" dir="2700000" algn="tl" rotWithShape="0">
              <a:srgbClr val="333333">
                <a:alpha val="65000"/>
              </a:srgbClr>
            </a:outerShdw>
          </a:effectLst>
        </p:spPr>
      </p:pic>
      <p:pic>
        <p:nvPicPr>
          <p:cNvPr id="24" name="Bildobjekt 23">
            <a:extLst>
              <a:ext uri="{FF2B5EF4-FFF2-40B4-BE49-F238E27FC236}">
                <a16:creationId xmlns:a16="http://schemas.microsoft.com/office/drawing/2014/main" id="{F1406B23-A74F-9DDC-7CEC-58ECEC28B34E}"/>
              </a:ext>
            </a:extLst>
          </p:cNvPr>
          <p:cNvPicPr>
            <a:picLocks noChangeAspect="1"/>
          </p:cNvPicPr>
          <p:nvPr/>
        </p:nvPicPr>
        <p:blipFill>
          <a:blip r:embed="rId4"/>
          <a:stretch>
            <a:fillRect/>
          </a:stretch>
        </p:blipFill>
        <p:spPr>
          <a:xfrm>
            <a:off x="8280824" y="2171101"/>
            <a:ext cx="2996307" cy="2141495"/>
          </a:xfrm>
          <a:prstGeom prst="rect">
            <a:avLst/>
          </a:prstGeom>
          <a:ln>
            <a:noFill/>
          </a:ln>
          <a:effectLst>
            <a:outerShdw blurRad="292100" dist="139700" dir="2700000" algn="tl" rotWithShape="0">
              <a:srgbClr val="333333">
                <a:alpha val="65000"/>
              </a:srgbClr>
            </a:outerShdw>
          </a:effectLst>
        </p:spPr>
      </p:pic>
      <p:pic>
        <p:nvPicPr>
          <p:cNvPr id="25" name="Bildobjekt 24">
            <a:extLst>
              <a:ext uri="{FF2B5EF4-FFF2-40B4-BE49-F238E27FC236}">
                <a16:creationId xmlns:a16="http://schemas.microsoft.com/office/drawing/2014/main" id="{D022AF83-ED6A-4089-96FC-271D8FF0FC6A}"/>
              </a:ext>
            </a:extLst>
          </p:cNvPr>
          <p:cNvPicPr>
            <a:picLocks noChangeAspect="1"/>
          </p:cNvPicPr>
          <p:nvPr/>
        </p:nvPicPr>
        <p:blipFill>
          <a:blip r:embed="rId5"/>
          <a:stretch>
            <a:fillRect/>
          </a:stretch>
        </p:blipFill>
        <p:spPr>
          <a:xfrm>
            <a:off x="436067" y="2171102"/>
            <a:ext cx="2974959" cy="2141496"/>
          </a:xfrm>
          <a:prstGeom prst="rect">
            <a:avLst/>
          </a:prstGeom>
          <a:ln>
            <a:noFill/>
          </a:ln>
          <a:effectLst>
            <a:outerShdw blurRad="292100" dist="139700" dir="2700000" algn="tl" rotWithShape="0">
              <a:srgbClr val="333333">
                <a:alpha val="65000"/>
              </a:srgbClr>
            </a:outerShdw>
          </a:effectLst>
        </p:spPr>
      </p:pic>
      <p:pic>
        <p:nvPicPr>
          <p:cNvPr id="26" name="Bildobjekt 25">
            <a:extLst>
              <a:ext uri="{FF2B5EF4-FFF2-40B4-BE49-F238E27FC236}">
                <a16:creationId xmlns:a16="http://schemas.microsoft.com/office/drawing/2014/main" id="{C634C33B-471F-49F5-83FD-9B81363E143A}"/>
              </a:ext>
            </a:extLst>
          </p:cNvPr>
          <p:cNvPicPr>
            <a:picLocks noChangeAspect="1"/>
          </p:cNvPicPr>
          <p:nvPr/>
        </p:nvPicPr>
        <p:blipFill>
          <a:blip r:embed="rId3"/>
          <a:stretch>
            <a:fillRect/>
          </a:stretch>
        </p:blipFill>
        <p:spPr>
          <a:xfrm>
            <a:off x="4537502" y="2323502"/>
            <a:ext cx="2983858" cy="2141496"/>
          </a:xfrm>
          <a:prstGeom prst="rect">
            <a:avLst/>
          </a:prstGeom>
          <a:ln>
            <a:noFill/>
          </a:ln>
          <a:effectLst>
            <a:outerShdw blurRad="292100" dist="139700" dir="2700000" algn="tl" rotWithShape="0">
              <a:srgbClr val="333333">
                <a:alpha val="65000"/>
              </a:srgbClr>
            </a:outerShdw>
          </a:effectLst>
        </p:spPr>
      </p:pic>
      <p:pic>
        <p:nvPicPr>
          <p:cNvPr id="27" name="Bildobjekt 26">
            <a:extLst>
              <a:ext uri="{FF2B5EF4-FFF2-40B4-BE49-F238E27FC236}">
                <a16:creationId xmlns:a16="http://schemas.microsoft.com/office/drawing/2014/main" id="{A7F6582C-E9DF-51BE-9670-FE5898F6E0A3}"/>
              </a:ext>
            </a:extLst>
          </p:cNvPr>
          <p:cNvPicPr>
            <a:picLocks noChangeAspect="1"/>
          </p:cNvPicPr>
          <p:nvPr/>
        </p:nvPicPr>
        <p:blipFill>
          <a:blip r:embed="rId4"/>
          <a:stretch>
            <a:fillRect/>
          </a:stretch>
        </p:blipFill>
        <p:spPr>
          <a:xfrm>
            <a:off x="8433224" y="2323501"/>
            <a:ext cx="2996307" cy="2141495"/>
          </a:xfrm>
          <a:prstGeom prst="rect">
            <a:avLst/>
          </a:prstGeom>
          <a:ln>
            <a:noFill/>
          </a:ln>
          <a:effectLst>
            <a:outerShdw blurRad="292100" dist="139700" dir="2700000" algn="tl" rotWithShape="0">
              <a:srgbClr val="333333">
                <a:alpha val="65000"/>
              </a:srgbClr>
            </a:outerShdw>
          </a:effectLst>
        </p:spPr>
      </p:pic>
      <p:pic>
        <p:nvPicPr>
          <p:cNvPr id="28" name="Bildobjekt 27">
            <a:extLst>
              <a:ext uri="{FF2B5EF4-FFF2-40B4-BE49-F238E27FC236}">
                <a16:creationId xmlns:a16="http://schemas.microsoft.com/office/drawing/2014/main" id="{C21AE776-19CD-1914-B84C-26C1BEE54979}"/>
              </a:ext>
            </a:extLst>
          </p:cNvPr>
          <p:cNvPicPr>
            <a:picLocks noChangeAspect="1"/>
          </p:cNvPicPr>
          <p:nvPr/>
        </p:nvPicPr>
        <p:blipFill>
          <a:blip r:embed="rId5"/>
          <a:stretch>
            <a:fillRect/>
          </a:stretch>
        </p:blipFill>
        <p:spPr>
          <a:xfrm>
            <a:off x="588467" y="2323502"/>
            <a:ext cx="2974959" cy="2141496"/>
          </a:xfrm>
          <a:prstGeom prst="rect">
            <a:avLst/>
          </a:prstGeom>
          <a:ln>
            <a:noFill/>
          </a:ln>
          <a:effectLst>
            <a:outerShdw blurRad="292100" dist="139700" dir="2700000" algn="tl" rotWithShape="0">
              <a:srgbClr val="333333">
                <a:alpha val="65000"/>
              </a:srgbClr>
            </a:outerShdw>
          </a:effectLst>
        </p:spPr>
      </p:pic>
      <p:pic>
        <p:nvPicPr>
          <p:cNvPr id="29" name="Bildobjekt 28">
            <a:extLst>
              <a:ext uri="{FF2B5EF4-FFF2-40B4-BE49-F238E27FC236}">
                <a16:creationId xmlns:a16="http://schemas.microsoft.com/office/drawing/2014/main" id="{2439E491-2C26-8574-AC93-434E6DCC742F}"/>
              </a:ext>
            </a:extLst>
          </p:cNvPr>
          <p:cNvPicPr>
            <a:picLocks noChangeAspect="1"/>
          </p:cNvPicPr>
          <p:nvPr/>
        </p:nvPicPr>
        <p:blipFill>
          <a:blip r:embed="rId3"/>
          <a:stretch>
            <a:fillRect/>
          </a:stretch>
        </p:blipFill>
        <p:spPr>
          <a:xfrm>
            <a:off x="4689902" y="2475902"/>
            <a:ext cx="2983858" cy="2141496"/>
          </a:xfrm>
          <a:prstGeom prst="rect">
            <a:avLst/>
          </a:prstGeom>
          <a:ln>
            <a:noFill/>
          </a:ln>
          <a:effectLst>
            <a:outerShdw blurRad="292100" dist="139700" dir="2700000" algn="tl" rotWithShape="0">
              <a:srgbClr val="333333">
                <a:alpha val="65000"/>
              </a:srgbClr>
            </a:outerShdw>
          </a:effectLst>
        </p:spPr>
      </p:pic>
      <p:pic>
        <p:nvPicPr>
          <p:cNvPr id="30" name="Bildobjekt 29">
            <a:extLst>
              <a:ext uri="{FF2B5EF4-FFF2-40B4-BE49-F238E27FC236}">
                <a16:creationId xmlns:a16="http://schemas.microsoft.com/office/drawing/2014/main" id="{2109B6A9-40BE-4665-20F7-948AA90D1992}"/>
              </a:ext>
            </a:extLst>
          </p:cNvPr>
          <p:cNvPicPr>
            <a:picLocks noChangeAspect="1"/>
          </p:cNvPicPr>
          <p:nvPr/>
        </p:nvPicPr>
        <p:blipFill>
          <a:blip r:embed="rId4"/>
          <a:stretch>
            <a:fillRect/>
          </a:stretch>
        </p:blipFill>
        <p:spPr>
          <a:xfrm>
            <a:off x="8585624" y="2475901"/>
            <a:ext cx="2996307" cy="2141495"/>
          </a:xfrm>
          <a:prstGeom prst="rect">
            <a:avLst/>
          </a:prstGeom>
          <a:ln>
            <a:noFill/>
          </a:ln>
          <a:effectLst>
            <a:outerShdw blurRad="292100" dist="139700" dir="2700000" algn="tl" rotWithShape="0">
              <a:srgbClr val="333333">
                <a:alpha val="65000"/>
              </a:srgbClr>
            </a:outerShdw>
          </a:effectLst>
        </p:spPr>
      </p:pic>
      <p:pic>
        <p:nvPicPr>
          <p:cNvPr id="31" name="Bildobjekt 30">
            <a:extLst>
              <a:ext uri="{FF2B5EF4-FFF2-40B4-BE49-F238E27FC236}">
                <a16:creationId xmlns:a16="http://schemas.microsoft.com/office/drawing/2014/main" id="{E640C7E0-157B-7A00-8162-6092BF557619}"/>
              </a:ext>
            </a:extLst>
          </p:cNvPr>
          <p:cNvPicPr>
            <a:picLocks noChangeAspect="1"/>
          </p:cNvPicPr>
          <p:nvPr/>
        </p:nvPicPr>
        <p:blipFill>
          <a:blip r:embed="rId5"/>
          <a:stretch>
            <a:fillRect/>
          </a:stretch>
        </p:blipFill>
        <p:spPr>
          <a:xfrm>
            <a:off x="740867" y="2475902"/>
            <a:ext cx="2974959" cy="2141496"/>
          </a:xfrm>
          <a:prstGeom prst="rect">
            <a:avLst/>
          </a:prstGeom>
          <a:ln>
            <a:noFill/>
          </a:ln>
          <a:effectLst>
            <a:outerShdw blurRad="292100" dist="139700" dir="2700000" algn="tl" rotWithShape="0">
              <a:srgbClr val="333333">
                <a:alpha val="65000"/>
              </a:srgbClr>
            </a:outerShdw>
          </a:effectLst>
        </p:spPr>
      </p:pic>
      <p:pic>
        <p:nvPicPr>
          <p:cNvPr id="32" name="Bildobjekt 31">
            <a:extLst>
              <a:ext uri="{FF2B5EF4-FFF2-40B4-BE49-F238E27FC236}">
                <a16:creationId xmlns:a16="http://schemas.microsoft.com/office/drawing/2014/main" id="{4E5C88E9-B43C-FFCB-C810-E74D7E5C61E1}"/>
              </a:ext>
            </a:extLst>
          </p:cNvPr>
          <p:cNvPicPr>
            <a:picLocks noChangeAspect="1"/>
          </p:cNvPicPr>
          <p:nvPr/>
        </p:nvPicPr>
        <p:blipFill>
          <a:blip r:embed="rId3"/>
          <a:stretch>
            <a:fillRect/>
          </a:stretch>
        </p:blipFill>
        <p:spPr>
          <a:xfrm>
            <a:off x="4842302" y="2628302"/>
            <a:ext cx="2983858" cy="2141496"/>
          </a:xfrm>
          <a:prstGeom prst="rect">
            <a:avLst/>
          </a:prstGeom>
          <a:ln>
            <a:noFill/>
          </a:ln>
          <a:effectLst>
            <a:outerShdw blurRad="292100" dist="139700" dir="2700000" algn="tl" rotWithShape="0">
              <a:srgbClr val="333333">
                <a:alpha val="65000"/>
              </a:srgbClr>
            </a:outerShdw>
          </a:effectLst>
        </p:spPr>
      </p:pic>
      <p:pic>
        <p:nvPicPr>
          <p:cNvPr id="33" name="Bildobjekt 32">
            <a:extLst>
              <a:ext uri="{FF2B5EF4-FFF2-40B4-BE49-F238E27FC236}">
                <a16:creationId xmlns:a16="http://schemas.microsoft.com/office/drawing/2014/main" id="{0D13AC7A-5A77-8AA0-9DA9-23C38E115315}"/>
              </a:ext>
            </a:extLst>
          </p:cNvPr>
          <p:cNvPicPr>
            <a:picLocks noChangeAspect="1"/>
          </p:cNvPicPr>
          <p:nvPr/>
        </p:nvPicPr>
        <p:blipFill>
          <a:blip r:embed="rId4"/>
          <a:stretch>
            <a:fillRect/>
          </a:stretch>
        </p:blipFill>
        <p:spPr>
          <a:xfrm>
            <a:off x="8738024" y="2628301"/>
            <a:ext cx="2996307" cy="2141495"/>
          </a:xfrm>
          <a:prstGeom prst="rect">
            <a:avLst/>
          </a:prstGeom>
          <a:ln>
            <a:noFill/>
          </a:ln>
          <a:effectLst>
            <a:outerShdw blurRad="292100" dist="139700" dir="2700000" algn="tl" rotWithShape="0">
              <a:srgbClr val="333333">
                <a:alpha val="65000"/>
              </a:srgbClr>
            </a:outerShdw>
          </a:effectLst>
        </p:spPr>
      </p:pic>
      <p:pic>
        <p:nvPicPr>
          <p:cNvPr id="34" name="Bildobjekt 33">
            <a:extLst>
              <a:ext uri="{FF2B5EF4-FFF2-40B4-BE49-F238E27FC236}">
                <a16:creationId xmlns:a16="http://schemas.microsoft.com/office/drawing/2014/main" id="{34393CE6-67B3-8F39-24AB-E7C90B8F22F6}"/>
              </a:ext>
            </a:extLst>
          </p:cNvPr>
          <p:cNvPicPr>
            <a:picLocks noChangeAspect="1"/>
          </p:cNvPicPr>
          <p:nvPr/>
        </p:nvPicPr>
        <p:blipFill>
          <a:blip r:embed="rId5"/>
          <a:stretch>
            <a:fillRect/>
          </a:stretch>
        </p:blipFill>
        <p:spPr>
          <a:xfrm>
            <a:off x="893267" y="2628302"/>
            <a:ext cx="2974959" cy="2141496"/>
          </a:xfrm>
          <a:prstGeom prst="rect">
            <a:avLst/>
          </a:prstGeom>
          <a:ln>
            <a:noFill/>
          </a:ln>
          <a:effectLst>
            <a:outerShdw blurRad="292100" dist="139700" dir="2700000" algn="tl" rotWithShape="0">
              <a:srgbClr val="333333">
                <a:alpha val="65000"/>
              </a:srgbClr>
            </a:outerShdw>
          </a:effectLst>
        </p:spPr>
      </p:pic>
      <p:pic>
        <p:nvPicPr>
          <p:cNvPr id="35" name="Bildobjekt 34">
            <a:extLst>
              <a:ext uri="{FF2B5EF4-FFF2-40B4-BE49-F238E27FC236}">
                <a16:creationId xmlns:a16="http://schemas.microsoft.com/office/drawing/2014/main" id="{20F141A2-D7E3-30E2-0754-8BFDDD61335E}"/>
              </a:ext>
            </a:extLst>
          </p:cNvPr>
          <p:cNvPicPr>
            <a:picLocks noChangeAspect="1"/>
          </p:cNvPicPr>
          <p:nvPr/>
        </p:nvPicPr>
        <p:blipFill>
          <a:blip r:embed="rId3"/>
          <a:stretch>
            <a:fillRect/>
          </a:stretch>
        </p:blipFill>
        <p:spPr>
          <a:xfrm>
            <a:off x="4994702" y="2780702"/>
            <a:ext cx="2983858" cy="2141496"/>
          </a:xfrm>
          <a:prstGeom prst="rect">
            <a:avLst/>
          </a:prstGeom>
          <a:ln>
            <a:noFill/>
          </a:ln>
          <a:effectLst>
            <a:outerShdw blurRad="292100" dist="139700" dir="2700000" algn="tl" rotWithShape="0">
              <a:srgbClr val="333333">
                <a:alpha val="65000"/>
              </a:srgbClr>
            </a:outerShdw>
          </a:effectLst>
        </p:spPr>
      </p:pic>
      <p:pic>
        <p:nvPicPr>
          <p:cNvPr id="36" name="Bildobjekt 35">
            <a:extLst>
              <a:ext uri="{FF2B5EF4-FFF2-40B4-BE49-F238E27FC236}">
                <a16:creationId xmlns:a16="http://schemas.microsoft.com/office/drawing/2014/main" id="{D5D96FB3-460D-3CBA-7B97-07EE662085AA}"/>
              </a:ext>
            </a:extLst>
          </p:cNvPr>
          <p:cNvPicPr>
            <a:picLocks noChangeAspect="1"/>
          </p:cNvPicPr>
          <p:nvPr/>
        </p:nvPicPr>
        <p:blipFill>
          <a:blip r:embed="rId4"/>
          <a:stretch>
            <a:fillRect/>
          </a:stretch>
        </p:blipFill>
        <p:spPr>
          <a:xfrm>
            <a:off x="8890424" y="2780701"/>
            <a:ext cx="2996307" cy="2141495"/>
          </a:xfrm>
          <a:prstGeom prst="rect">
            <a:avLst/>
          </a:prstGeom>
          <a:ln>
            <a:noFill/>
          </a:ln>
          <a:effectLst>
            <a:outerShdw blurRad="292100" dist="139700" dir="2700000" algn="tl" rotWithShape="0">
              <a:srgbClr val="333333">
                <a:alpha val="65000"/>
              </a:srgbClr>
            </a:outerShdw>
          </a:effectLst>
        </p:spPr>
      </p:pic>
      <p:pic>
        <p:nvPicPr>
          <p:cNvPr id="37" name="Bildobjekt 36">
            <a:extLst>
              <a:ext uri="{FF2B5EF4-FFF2-40B4-BE49-F238E27FC236}">
                <a16:creationId xmlns:a16="http://schemas.microsoft.com/office/drawing/2014/main" id="{F2011671-AF13-B7B0-0B06-D22DFAF62491}"/>
              </a:ext>
            </a:extLst>
          </p:cNvPr>
          <p:cNvPicPr>
            <a:picLocks noChangeAspect="1"/>
          </p:cNvPicPr>
          <p:nvPr/>
        </p:nvPicPr>
        <p:blipFill>
          <a:blip r:embed="rId5"/>
          <a:stretch>
            <a:fillRect/>
          </a:stretch>
        </p:blipFill>
        <p:spPr>
          <a:xfrm>
            <a:off x="1045667" y="2780702"/>
            <a:ext cx="2974959" cy="2141496"/>
          </a:xfrm>
          <a:prstGeom prst="rect">
            <a:avLst/>
          </a:prstGeom>
          <a:ln>
            <a:noFill/>
          </a:ln>
          <a:effectLst>
            <a:outerShdw blurRad="292100" dist="139700" dir="2700000" algn="tl" rotWithShape="0">
              <a:srgbClr val="333333">
                <a:alpha val="65000"/>
              </a:srgbClr>
            </a:outerShdw>
          </a:effectLst>
        </p:spPr>
      </p:pic>
      <p:sp>
        <p:nvSpPr>
          <p:cNvPr id="38" name="textruta 37">
            <a:extLst>
              <a:ext uri="{FF2B5EF4-FFF2-40B4-BE49-F238E27FC236}">
                <a16:creationId xmlns:a16="http://schemas.microsoft.com/office/drawing/2014/main" id="{07977861-42FF-BFC2-1D3B-DD279C6AE8B7}"/>
              </a:ext>
            </a:extLst>
          </p:cNvPr>
          <p:cNvSpPr txBox="1"/>
          <p:nvPr/>
        </p:nvSpPr>
        <p:spPr>
          <a:xfrm>
            <a:off x="2073729" y="5780314"/>
            <a:ext cx="2962221" cy="369332"/>
          </a:xfrm>
          <a:prstGeom prst="rect">
            <a:avLst/>
          </a:prstGeom>
          <a:noFill/>
        </p:spPr>
        <p:txBody>
          <a:bodyPr wrap="none" rtlCol="0">
            <a:spAutoFit/>
          </a:bodyPr>
          <a:lstStyle/>
          <a:p>
            <a:r>
              <a:rPr lang="en-US" dirty="0"/>
              <a:t>And only 15 min presentation</a:t>
            </a:r>
          </a:p>
        </p:txBody>
      </p:sp>
    </p:spTree>
    <p:extLst>
      <p:ext uri="{BB962C8B-B14F-4D97-AF65-F5344CB8AC3E}">
        <p14:creationId xmlns:p14="http://schemas.microsoft.com/office/powerpoint/2010/main" val="91021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B22ED9-E0B5-A2E4-133D-C679642C87E3}"/>
              </a:ext>
            </a:extLst>
          </p:cNvPr>
          <p:cNvSpPr>
            <a:spLocks noGrp="1"/>
          </p:cNvSpPr>
          <p:nvPr>
            <p:ph type="title"/>
          </p:nvPr>
        </p:nvSpPr>
        <p:spPr/>
        <p:txBody>
          <a:bodyPr/>
          <a:lstStyle/>
          <a:p>
            <a:r>
              <a:rPr lang="en-US" dirty="0"/>
              <a:t>Acknowledgements to UW-Madison Cyclotron Gang for Beta Testing	</a:t>
            </a:r>
          </a:p>
        </p:txBody>
      </p:sp>
      <p:sp>
        <p:nvSpPr>
          <p:cNvPr id="4" name="Platshållare för bildnummer 3">
            <a:extLst>
              <a:ext uri="{FF2B5EF4-FFF2-40B4-BE49-F238E27FC236}">
                <a16:creationId xmlns:a16="http://schemas.microsoft.com/office/drawing/2014/main" id="{9D0B65D5-0490-8FEC-AFBD-C7339ACD04D1}"/>
              </a:ext>
            </a:extLst>
          </p:cNvPr>
          <p:cNvSpPr>
            <a:spLocks noGrp="1"/>
          </p:cNvSpPr>
          <p:nvPr>
            <p:ph type="sldNum" sz="quarter" idx="12"/>
          </p:nvPr>
        </p:nvSpPr>
        <p:spPr/>
        <p:txBody>
          <a:bodyPr/>
          <a:lstStyle/>
          <a:p>
            <a:fld id="{3EFD6600-4986-4976-96BC-3EC8D81108A3}" type="slidenum">
              <a:rPr lang="en-US" smtClean="0"/>
              <a:t>23</a:t>
            </a:fld>
            <a:endParaRPr lang="en-US" dirty="0"/>
          </a:p>
        </p:txBody>
      </p:sp>
      <p:sp>
        <p:nvSpPr>
          <p:cNvPr id="8" name="textruta 7">
            <a:extLst>
              <a:ext uri="{FF2B5EF4-FFF2-40B4-BE49-F238E27FC236}">
                <a16:creationId xmlns:a16="http://schemas.microsoft.com/office/drawing/2014/main" id="{A490F0B1-C786-CBB7-1A63-F5D1D2007D82}"/>
              </a:ext>
            </a:extLst>
          </p:cNvPr>
          <p:cNvSpPr txBox="1"/>
          <p:nvPr/>
        </p:nvSpPr>
        <p:spPr>
          <a:xfrm>
            <a:off x="1462653" y="1959633"/>
            <a:ext cx="4633347" cy="4801314"/>
          </a:xfrm>
          <a:prstGeom prst="rect">
            <a:avLst/>
          </a:prstGeom>
          <a:noFill/>
        </p:spPr>
        <p:txBody>
          <a:bodyPr wrap="square">
            <a:spAutoFit/>
          </a:bodyPr>
          <a:lstStyle/>
          <a:p>
            <a:pPr algn="l" fontAlgn="base"/>
            <a:r>
              <a:rPr lang="en-US" b="1" i="0" dirty="0">
                <a:solidFill>
                  <a:srgbClr val="494949"/>
                </a:solidFill>
                <a:effectLst/>
                <a:latin typeface="Georgia" panose="02040502050405020303" pitchFamily="18" charset="0"/>
              </a:rPr>
              <a:t>PROFESSORS</a:t>
            </a:r>
          </a:p>
          <a:p>
            <a:pPr algn="l" fontAlgn="base"/>
            <a:r>
              <a:rPr lang="en-US" b="0" i="0" dirty="0">
                <a:solidFill>
                  <a:srgbClr val="494949"/>
                </a:solidFill>
                <a:effectLst/>
                <a:latin typeface="Georgia" panose="02040502050405020303" pitchFamily="18" charset="0"/>
              </a:rPr>
              <a:t>Jonathan W Engle, Associate Professor</a:t>
            </a:r>
          </a:p>
          <a:p>
            <a:pPr algn="l" fontAlgn="base"/>
            <a:r>
              <a:rPr lang="en-US" b="0" i="0" dirty="0">
                <a:solidFill>
                  <a:srgbClr val="494949"/>
                </a:solidFill>
                <a:effectLst/>
                <a:latin typeface="Georgia" panose="02040502050405020303" pitchFamily="18" charset="0"/>
              </a:rPr>
              <a:t>Paul A Ellison, Assistant Professor</a:t>
            </a:r>
          </a:p>
          <a:p>
            <a:pPr algn="l" fontAlgn="base"/>
            <a:r>
              <a:rPr lang="en-US" b="0" i="0" dirty="0">
                <a:solidFill>
                  <a:srgbClr val="494949"/>
                </a:solidFill>
                <a:effectLst/>
                <a:latin typeface="Georgia" panose="02040502050405020303" pitchFamily="18" charset="0"/>
              </a:rPr>
              <a:t>Robert J </a:t>
            </a:r>
            <a:r>
              <a:rPr lang="en-US" b="0" i="0" dirty="0" err="1">
                <a:solidFill>
                  <a:srgbClr val="494949"/>
                </a:solidFill>
                <a:effectLst/>
                <a:latin typeface="Georgia" panose="02040502050405020303" pitchFamily="18" charset="0"/>
              </a:rPr>
              <a:t>Nickles</a:t>
            </a:r>
            <a:r>
              <a:rPr lang="en-US" b="0" i="0" dirty="0">
                <a:solidFill>
                  <a:srgbClr val="494949"/>
                </a:solidFill>
                <a:effectLst/>
                <a:latin typeface="Georgia" panose="02040502050405020303" pitchFamily="18" charset="0"/>
              </a:rPr>
              <a:t>, Emeritus Professor</a:t>
            </a:r>
          </a:p>
          <a:p>
            <a:pPr algn="l" fontAlgn="base"/>
            <a:endParaRPr lang="en-US" b="0" i="0" dirty="0">
              <a:solidFill>
                <a:srgbClr val="494949"/>
              </a:solidFill>
              <a:effectLst/>
              <a:latin typeface="Georgia" panose="02040502050405020303" pitchFamily="18" charset="0"/>
            </a:endParaRPr>
          </a:p>
          <a:p>
            <a:pPr algn="l" fontAlgn="base"/>
            <a:r>
              <a:rPr lang="en-US" b="1" i="0" dirty="0">
                <a:solidFill>
                  <a:srgbClr val="494949"/>
                </a:solidFill>
                <a:effectLst/>
                <a:latin typeface="Georgia" panose="02040502050405020303" pitchFamily="18" charset="0"/>
              </a:rPr>
              <a:t>SCIENTISTS</a:t>
            </a:r>
          </a:p>
          <a:p>
            <a:pPr algn="l" fontAlgn="base"/>
            <a:r>
              <a:rPr lang="en-US" b="0" i="0" dirty="0">
                <a:solidFill>
                  <a:srgbClr val="494949"/>
                </a:solidFill>
                <a:effectLst/>
                <a:latin typeface="Georgia" panose="02040502050405020303" pitchFamily="18" charset="0"/>
              </a:rPr>
              <a:t>Todd E Barnhart, Distinguished Scientist</a:t>
            </a:r>
          </a:p>
          <a:p>
            <a:pPr algn="l" fontAlgn="base"/>
            <a:r>
              <a:rPr lang="en-US" b="0" i="0" dirty="0">
                <a:solidFill>
                  <a:srgbClr val="494949"/>
                </a:solidFill>
                <a:effectLst/>
                <a:latin typeface="Georgia" panose="02040502050405020303" pitchFamily="18" charset="0"/>
              </a:rPr>
              <a:t>Eduardo </a:t>
            </a:r>
            <a:r>
              <a:rPr lang="en-US" b="0" i="0" dirty="0" err="1">
                <a:solidFill>
                  <a:srgbClr val="494949"/>
                </a:solidFill>
                <a:effectLst/>
                <a:latin typeface="Georgia" panose="02040502050405020303" pitchFamily="18" charset="0"/>
              </a:rPr>
              <a:t>Aluicio-Sarduy</a:t>
            </a:r>
            <a:r>
              <a:rPr lang="en-US" b="0" i="0" dirty="0">
                <a:solidFill>
                  <a:srgbClr val="494949"/>
                </a:solidFill>
                <a:effectLst/>
                <a:latin typeface="Georgia" panose="02040502050405020303" pitchFamily="18" charset="0"/>
              </a:rPr>
              <a:t>, Assistant Scientist</a:t>
            </a:r>
          </a:p>
          <a:p>
            <a:pPr algn="l" fontAlgn="base"/>
            <a:endParaRPr lang="en-US" b="0" i="0" dirty="0">
              <a:solidFill>
                <a:srgbClr val="494949"/>
              </a:solidFill>
              <a:effectLst/>
              <a:latin typeface="Georgia" panose="02040502050405020303" pitchFamily="18" charset="0"/>
            </a:endParaRPr>
          </a:p>
          <a:p>
            <a:pPr algn="l" fontAlgn="base"/>
            <a:r>
              <a:rPr lang="en-US" b="1" i="0" dirty="0">
                <a:solidFill>
                  <a:srgbClr val="494949"/>
                </a:solidFill>
                <a:effectLst/>
                <a:latin typeface="Georgia" panose="02040502050405020303" pitchFamily="18" charset="0"/>
              </a:rPr>
              <a:t>POSTDOCS AND STUDENTS</a:t>
            </a:r>
          </a:p>
          <a:p>
            <a:pPr algn="l" fontAlgn="base"/>
            <a:r>
              <a:rPr lang="en-US" b="0" i="0" dirty="0">
                <a:solidFill>
                  <a:srgbClr val="494949"/>
                </a:solidFill>
                <a:effectLst/>
                <a:latin typeface="Georgia" panose="02040502050405020303" pitchFamily="18" charset="0"/>
              </a:rPr>
              <a:t>Margarita N </a:t>
            </a:r>
            <a:r>
              <a:rPr lang="en-US" b="0" i="0" dirty="0" err="1">
                <a:solidFill>
                  <a:srgbClr val="494949"/>
                </a:solidFill>
                <a:effectLst/>
                <a:latin typeface="Georgia" panose="02040502050405020303" pitchFamily="18" charset="0"/>
              </a:rPr>
              <a:t>Chernysheva</a:t>
            </a:r>
            <a:r>
              <a:rPr lang="en-US" b="0" i="0" dirty="0">
                <a:solidFill>
                  <a:srgbClr val="494949"/>
                </a:solidFill>
                <a:effectLst/>
                <a:latin typeface="Georgia" panose="02040502050405020303" pitchFamily="18" charset="0"/>
              </a:rPr>
              <a:t>, PhD</a:t>
            </a:r>
          </a:p>
          <a:p>
            <a:pPr algn="l" fontAlgn="base"/>
            <a:r>
              <a:rPr lang="en-US" b="0" i="0" dirty="0" err="1">
                <a:solidFill>
                  <a:srgbClr val="494949"/>
                </a:solidFill>
                <a:effectLst/>
                <a:latin typeface="Georgia" panose="02040502050405020303" pitchFamily="18" charset="0"/>
              </a:rPr>
              <a:t>Aeli</a:t>
            </a:r>
            <a:r>
              <a:rPr lang="en-US" b="0" i="0" dirty="0">
                <a:solidFill>
                  <a:srgbClr val="494949"/>
                </a:solidFill>
                <a:effectLst/>
                <a:latin typeface="Georgia" panose="02040502050405020303" pitchFamily="18" charset="0"/>
              </a:rPr>
              <a:t> P Olson</a:t>
            </a:r>
          </a:p>
          <a:p>
            <a:pPr algn="l" fontAlgn="base"/>
            <a:r>
              <a:rPr lang="en-US" b="0" i="0" dirty="0">
                <a:solidFill>
                  <a:srgbClr val="494949"/>
                </a:solidFill>
                <a:effectLst/>
                <a:latin typeface="Georgia" panose="02040502050405020303" pitchFamily="18" charset="0"/>
              </a:rPr>
              <a:t>Kaelyn V Becker</a:t>
            </a:r>
          </a:p>
          <a:p>
            <a:pPr algn="l" fontAlgn="base"/>
            <a:r>
              <a:rPr lang="en-US" b="0" i="0" dirty="0">
                <a:solidFill>
                  <a:srgbClr val="494949"/>
                </a:solidFill>
                <a:effectLst/>
                <a:latin typeface="Georgia" panose="02040502050405020303" pitchFamily="18" charset="0"/>
              </a:rPr>
              <a:t>Kendall E Barrett</a:t>
            </a:r>
          </a:p>
          <a:p>
            <a:pPr algn="l" fontAlgn="base"/>
            <a:r>
              <a:rPr lang="en-US" b="0" i="0" dirty="0">
                <a:solidFill>
                  <a:srgbClr val="494949"/>
                </a:solidFill>
                <a:effectLst/>
                <a:latin typeface="Georgia" panose="02040502050405020303" pitchFamily="18" charset="0"/>
              </a:rPr>
              <a:t>Wilson Lin</a:t>
            </a:r>
          </a:p>
          <a:p>
            <a:pPr algn="l" fontAlgn="base"/>
            <a:r>
              <a:rPr lang="en-US" b="0" i="0" dirty="0">
                <a:solidFill>
                  <a:srgbClr val="494949"/>
                </a:solidFill>
                <a:effectLst/>
                <a:latin typeface="Georgia" panose="02040502050405020303" pitchFamily="18" charset="0"/>
              </a:rPr>
              <a:t>Molly DeLuca</a:t>
            </a:r>
          </a:p>
          <a:p>
            <a:pPr algn="l" fontAlgn="base"/>
            <a:endParaRPr lang="en-US" b="0" i="0" dirty="0">
              <a:solidFill>
                <a:srgbClr val="494949"/>
              </a:solidFill>
              <a:effectLst/>
              <a:latin typeface="Georgia" panose="02040502050405020303" pitchFamily="18" charset="0"/>
            </a:endParaRPr>
          </a:p>
        </p:txBody>
      </p:sp>
      <p:pic>
        <p:nvPicPr>
          <p:cNvPr id="2050" name="Picture 2">
            <a:extLst>
              <a:ext uri="{FF2B5EF4-FFF2-40B4-BE49-F238E27FC236}">
                <a16:creationId xmlns:a16="http://schemas.microsoft.com/office/drawing/2014/main" id="{ECC44B80-C858-0488-F055-C512F75DE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257" y="1690688"/>
            <a:ext cx="3220025" cy="3169403"/>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a:extLst>
              <a:ext uri="{FF2B5EF4-FFF2-40B4-BE49-F238E27FC236}">
                <a16:creationId xmlns:a16="http://schemas.microsoft.com/office/drawing/2014/main" id="{98102355-6ADC-B5A9-77E1-903CA8134066}"/>
              </a:ext>
            </a:extLst>
          </p:cNvPr>
          <p:cNvPicPr>
            <a:picLocks noChangeAspect="1"/>
          </p:cNvPicPr>
          <p:nvPr/>
        </p:nvPicPr>
        <p:blipFill>
          <a:blip r:embed="rId3"/>
          <a:stretch>
            <a:fillRect/>
          </a:stretch>
        </p:blipFill>
        <p:spPr>
          <a:xfrm>
            <a:off x="7575609" y="4945439"/>
            <a:ext cx="3013673" cy="1325563"/>
          </a:xfrm>
          <a:prstGeom prst="rect">
            <a:avLst/>
          </a:prstGeom>
        </p:spPr>
      </p:pic>
    </p:spTree>
    <p:extLst>
      <p:ext uri="{BB962C8B-B14F-4D97-AF65-F5344CB8AC3E}">
        <p14:creationId xmlns:p14="http://schemas.microsoft.com/office/powerpoint/2010/main" val="387500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FC316-6A93-C4E5-200C-8E07C3F7D44C}"/>
              </a:ext>
            </a:extLst>
          </p:cNvPr>
          <p:cNvSpPr>
            <a:spLocks noGrp="1"/>
          </p:cNvSpPr>
          <p:nvPr>
            <p:ph type="title"/>
          </p:nvPr>
        </p:nvSpPr>
        <p:spPr/>
        <p:txBody>
          <a:bodyPr/>
          <a:lstStyle/>
          <a:p>
            <a:r>
              <a:rPr lang="en-US" dirty="0"/>
              <a:t>Availability, improvement and future plans</a:t>
            </a:r>
          </a:p>
        </p:txBody>
      </p:sp>
      <p:sp>
        <p:nvSpPr>
          <p:cNvPr id="3" name="Platshållare för innehåll 2">
            <a:extLst>
              <a:ext uri="{FF2B5EF4-FFF2-40B4-BE49-F238E27FC236}">
                <a16:creationId xmlns:a16="http://schemas.microsoft.com/office/drawing/2014/main" id="{9152A7DF-77C9-B2B2-7A2C-50D97587FF2C}"/>
              </a:ext>
            </a:extLst>
          </p:cNvPr>
          <p:cNvSpPr>
            <a:spLocks noGrp="1"/>
          </p:cNvSpPr>
          <p:nvPr>
            <p:ph idx="1"/>
          </p:nvPr>
        </p:nvSpPr>
        <p:spPr/>
        <p:txBody>
          <a:bodyPr>
            <a:normAutofit fontScale="77500" lnSpcReduction="20000"/>
          </a:bodyPr>
          <a:lstStyle/>
          <a:p>
            <a:r>
              <a:rPr lang="en-US" dirty="0"/>
              <a:t>To get </a:t>
            </a:r>
            <a:r>
              <a:rPr lang="en-US" dirty="0" err="1"/>
              <a:t>TYtool</a:t>
            </a:r>
            <a:r>
              <a:rPr lang="en-US" dirty="0"/>
              <a:t>, (it’s for free) download from:</a:t>
            </a:r>
          </a:p>
          <a:p>
            <a:pPr lvl="1"/>
            <a:endParaRPr lang="en-US" dirty="0"/>
          </a:p>
          <a:p>
            <a:pPr marL="457200" lvl="1" indent="0">
              <a:buNone/>
            </a:pPr>
            <a:r>
              <a:rPr lang="en-US" sz="2800" b="1" dirty="0"/>
              <a:t>https://gitlab.com/NM_Karolinska_Solna/TYtool/</a:t>
            </a:r>
          </a:p>
          <a:p>
            <a:pPr marL="457200" lvl="1" indent="0">
              <a:buNone/>
            </a:pPr>
            <a:r>
              <a:rPr lang="en-US" sz="2800" dirty="0"/>
              <a:t>		&amp;</a:t>
            </a:r>
          </a:p>
          <a:p>
            <a:pPr marL="457200" lvl="1" indent="0">
              <a:buNone/>
            </a:pPr>
            <a:r>
              <a:rPr lang="en-US" sz="2800" dirty="0"/>
              <a:t>Send an email to: </a:t>
            </a:r>
          </a:p>
          <a:p>
            <a:pPr marL="457200" lvl="1" indent="0">
              <a:buNone/>
            </a:pPr>
            <a:r>
              <a:rPr lang="en-US" sz="2800" dirty="0"/>
              <a:t>	</a:t>
            </a:r>
            <a:r>
              <a:rPr lang="en-US" sz="2800" b="1" dirty="0"/>
              <a:t>daniel.thor@regionstockholm.se </a:t>
            </a:r>
          </a:p>
          <a:p>
            <a:pPr marL="457200" lvl="1" indent="0">
              <a:buNone/>
            </a:pPr>
            <a:r>
              <a:rPr lang="en-US" sz="2800" b="1" dirty="0"/>
              <a:t>	jonathan.siikanen@regionstockholm.se</a:t>
            </a:r>
          </a:p>
          <a:p>
            <a:endParaRPr lang="en-US" dirty="0"/>
          </a:p>
          <a:p>
            <a:r>
              <a:rPr lang="en-US" dirty="0"/>
              <a:t>Potential future upgrades: </a:t>
            </a:r>
          </a:p>
          <a:p>
            <a:pPr lvl="1"/>
            <a:r>
              <a:rPr lang="en-US" dirty="0"/>
              <a:t>Including more CS by default, Energy spread/straggling correction, Beam Profile optimization/minimization of target material, RNP etc. </a:t>
            </a:r>
          </a:p>
          <a:p>
            <a:pPr marL="0" indent="0">
              <a:buNone/>
            </a:pPr>
            <a:endParaRPr lang="en-US" dirty="0"/>
          </a:p>
          <a:p>
            <a:r>
              <a:rPr lang="en-US" dirty="0"/>
              <a:t>We are open for your input </a:t>
            </a:r>
          </a:p>
          <a:p>
            <a:pPr lvl="1"/>
            <a:r>
              <a:rPr kumimoji="0" lang="en-US" altLang="sv-SE" b="0" i="0" u="none" strike="noStrike" cap="none" normalizeH="0" baseline="0" dirty="0">
                <a:ln>
                  <a:noFill/>
                </a:ln>
                <a:solidFill>
                  <a:schemeClr val="tx1"/>
                </a:solidFill>
                <a:effectLst/>
                <a:latin typeface="inherit"/>
                <a:cs typeface="Calibri" panose="020F0502020204030204" pitchFamily="34" charset="0"/>
              </a:rPr>
              <a:t>anything from bugs/design-suggestion/usability to theoretical issue</a:t>
            </a:r>
            <a:endParaRPr kumimoji="0" lang="en-US" altLang="sv-SE" sz="3600" b="0" i="0" u="none" strike="noStrike" cap="none" normalizeH="0" baseline="0" dirty="0">
              <a:ln>
                <a:noFill/>
              </a:ln>
              <a:solidFill>
                <a:schemeClr val="tx1"/>
              </a:solidFill>
              <a:effectLst/>
              <a:latin typeface="Arial" panose="020B0604020202020204" pitchFamily="34" charset="0"/>
            </a:endParaRPr>
          </a:p>
          <a:p>
            <a:pPr marL="457200" lvl="1" indent="0">
              <a:buNone/>
            </a:pPr>
            <a:endParaRPr lang="en-US" dirty="0"/>
          </a:p>
        </p:txBody>
      </p:sp>
      <p:sp>
        <p:nvSpPr>
          <p:cNvPr id="4" name="Platshållare för bildnummer 3">
            <a:extLst>
              <a:ext uri="{FF2B5EF4-FFF2-40B4-BE49-F238E27FC236}">
                <a16:creationId xmlns:a16="http://schemas.microsoft.com/office/drawing/2014/main" id="{3E39A385-C696-D888-0A65-1E916FF0A019}"/>
              </a:ext>
            </a:extLst>
          </p:cNvPr>
          <p:cNvSpPr>
            <a:spLocks noGrp="1"/>
          </p:cNvSpPr>
          <p:nvPr>
            <p:ph type="sldNum" sz="quarter" idx="12"/>
          </p:nvPr>
        </p:nvSpPr>
        <p:spPr/>
        <p:txBody>
          <a:bodyPr/>
          <a:lstStyle/>
          <a:p>
            <a:fld id="{3EFD6600-4986-4976-96BC-3EC8D81108A3}" type="slidenum">
              <a:rPr lang="en-US" smtClean="0"/>
              <a:t>24</a:t>
            </a:fld>
            <a:endParaRPr lang="en-US"/>
          </a:p>
        </p:txBody>
      </p:sp>
      <p:pic>
        <p:nvPicPr>
          <p:cNvPr id="8" name="Picture 2" descr="Förhandsgranskning av bild">
            <a:extLst>
              <a:ext uri="{FF2B5EF4-FFF2-40B4-BE49-F238E27FC236}">
                <a16:creationId xmlns:a16="http://schemas.microsoft.com/office/drawing/2014/main" id="{E0665542-D0BE-AC7A-49DD-55D5A6360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9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433EE2-8969-64B0-C19B-D9C83A639852}"/>
              </a:ext>
            </a:extLst>
          </p:cNvPr>
          <p:cNvSpPr>
            <a:spLocks noGrp="1"/>
          </p:cNvSpPr>
          <p:nvPr>
            <p:ph type="title"/>
          </p:nvPr>
        </p:nvSpPr>
        <p:spPr/>
        <p:txBody>
          <a:bodyPr>
            <a:normAutofit/>
          </a:bodyPr>
          <a:lstStyle/>
          <a:p>
            <a:r>
              <a:rPr lang="en-US" sz="2600" dirty="0"/>
              <a:t>Yield/W-approach fixed E</a:t>
            </a:r>
            <a:r>
              <a:rPr lang="en-US" sz="2600" baseline="-25000" dirty="0"/>
              <a:t>in</a:t>
            </a:r>
            <a:r>
              <a:rPr lang="en-US" sz="2600" dirty="0"/>
              <a:t> vs </a:t>
            </a:r>
            <a:br>
              <a:rPr lang="en-US" sz="2600" dirty="0"/>
            </a:br>
            <a:r>
              <a:rPr lang="en-US" sz="2600" dirty="0" err="1"/>
              <a:t>Makkonen</a:t>
            </a:r>
            <a:r>
              <a:rPr lang="en-US" sz="2600" dirty="0"/>
              <a:t>-Craig &amp; </a:t>
            </a:r>
            <a:r>
              <a:rPr lang="en-US" sz="2600" dirty="0" err="1"/>
              <a:t>Helariutta</a:t>
            </a:r>
            <a:r>
              <a:rPr lang="en-US" sz="2600" dirty="0"/>
              <a:t>-approach</a:t>
            </a:r>
            <a:br>
              <a:rPr lang="en-US" sz="2600" dirty="0"/>
            </a:br>
            <a:r>
              <a:rPr lang="en-US" sz="2600" dirty="0"/>
              <a:t>Comparison for 138 reactions</a:t>
            </a:r>
          </a:p>
        </p:txBody>
      </p:sp>
      <p:sp>
        <p:nvSpPr>
          <p:cNvPr id="4" name="Platshållare för bildnummer 3">
            <a:extLst>
              <a:ext uri="{FF2B5EF4-FFF2-40B4-BE49-F238E27FC236}">
                <a16:creationId xmlns:a16="http://schemas.microsoft.com/office/drawing/2014/main" id="{1D2B0F0B-9969-FFC7-A2B0-1433A72CF0A4}"/>
              </a:ext>
            </a:extLst>
          </p:cNvPr>
          <p:cNvSpPr>
            <a:spLocks noGrp="1"/>
          </p:cNvSpPr>
          <p:nvPr>
            <p:ph type="sldNum" sz="quarter" idx="12"/>
          </p:nvPr>
        </p:nvSpPr>
        <p:spPr/>
        <p:txBody>
          <a:bodyPr/>
          <a:lstStyle/>
          <a:p>
            <a:fld id="{3EFD6600-4986-4976-96BC-3EC8D81108A3}" type="slidenum">
              <a:rPr lang="en-US" smtClean="0"/>
              <a:t>25</a:t>
            </a:fld>
            <a:endParaRPr lang="en-US"/>
          </a:p>
        </p:txBody>
      </p:sp>
      <p:pic>
        <p:nvPicPr>
          <p:cNvPr id="6" name="Bildobjekt 5">
            <a:extLst>
              <a:ext uri="{FF2B5EF4-FFF2-40B4-BE49-F238E27FC236}">
                <a16:creationId xmlns:a16="http://schemas.microsoft.com/office/drawing/2014/main" id="{75CC901B-DCDF-0ECB-C4CC-C67F9B2506A4}"/>
              </a:ext>
            </a:extLst>
          </p:cNvPr>
          <p:cNvPicPr>
            <a:picLocks noChangeAspect="1"/>
          </p:cNvPicPr>
          <p:nvPr/>
        </p:nvPicPr>
        <p:blipFill rotWithShape="1">
          <a:blip r:embed="rId3">
            <a:extLst>
              <a:ext uri="{28A0092B-C50C-407E-A947-70E740481C1C}">
                <a14:useLocalDpi xmlns:a14="http://schemas.microsoft.com/office/drawing/2010/main" val="0"/>
              </a:ext>
            </a:extLst>
          </a:blip>
          <a:srcRect l="4811" r="8299"/>
          <a:stretch/>
        </p:blipFill>
        <p:spPr>
          <a:xfrm>
            <a:off x="200928" y="2591357"/>
            <a:ext cx="3999031" cy="3410755"/>
          </a:xfrm>
          <a:prstGeom prst="rect">
            <a:avLst/>
          </a:prstGeom>
        </p:spPr>
      </p:pic>
      <p:pic>
        <p:nvPicPr>
          <p:cNvPr id="8" name="Bildobjekt 7">
            <a:extLst>
              <a:ext uri="{FF2B5EF4-FFF2-40B4-BE49-F238E27FC236}">
                <a16:creationId xmlns:a16="http://schemas.microsoft.com/office/drawing/2014/main" id="{8248C5E4-C917-7755-F585-F7B20041DBC8}"/>
              </a:ext>
            </a:extLst>
          </p:cNvPr>
          <p:cNvPicPr>
            <a:picLocks noChangeAspect="1"/>
          </p:cNvPicPr>
          <p:nvPr/>
        </p:nvPicPr>
        <p:blipFill rotWithShape="1">
          <a:blip r:embed="rId4">
            <a:extLst>
              <a:ext uri="{28A0092B-C50C-407E-A947-70E740481C1C}">
                <a14:useLocalDpi xmlns:a14="http://schemas.microsoft.com/office/drawing/2010/main" val="0"/>
              </a:ext>
            </a:extLst>
          </a:blip>
          <a:srcRect l="4528" r="8584"/>
          <a:stretch/>
        </p:blipFill>
        <p:spPr>
          <a:xfrm>
            <a:off x="8192969" y="2653350"/>
            <a:ext cx="3999031" cy="3410755"/>
          </a:xfrm>
          <a:prstGeom prst="rect">
            <a:avLst/>
          </a:prstGeom>
        </p:spPr>
      </p:pic>
      <p:pic>
        <p:nvPicPr>
          <p:cNvPr id="10" name="Bildobjekt 9">
            <a:extLst>
              <a:ext uri="{FF2B5EF4-FFF2-40B4-BE49-F238E27FC236}">
                <a16:creationId xmlns:a16="http://schemas.microsoft.com/office/drawing/2014/main" id="{CF14B6BA-E539-9BA7-C0F1-4E57B13C3F35}"/>
              </a:ext>
            </a:extLst>
          </p:cNvPr>
          <p:cNvPicPr>
            <a:picLocks noChangeAspect="1"/>
          </p:cNvPicPr>
          <p:nvPr/>
        </p:nvPicPr>
        <p:blipFill rotWithShape="1">
          <a:blip r:embed="rId5">
            <a:extLst>
              <a:ext uri="{28A0092B-C50C-407E-A947-70E740481C1C}">
                <a14:useLocalDpi xmlns:a14="http://schemas.microsoft.com/office/drawing/2010/main" val="0"/>
              </a:ext>
            </a:extLst>
          </a:blip>
          <a:srcRect l="4484" r="8758"/>
          <a:stretch/>
        </p:blipFill>
        <p:spPr>
          <a:xfrm>
            <a:off x="4199959" y="2653349"/>
            <a:ext cx="3993010" cy="3410756"/>
          </a:xfrm>
          <a:prstGeom prst="rect">
            <a:avLst/>
          </a:prstGeom>
        </p:spPr>
      </p:pic>
      <p:pic>
        <p:nvPicPr>
          <p:cNvPr id="1026" name="Picture 2" descr="Visa källbilden">
            <a:extLst>
              <a:ext uri="{FF2B5EF4-FFF2-40B4-BE49-F238E27FC236}">
                <a16:creationId xmlns:a16="http://schemas.microsoft.com/office/drawing/2014/main" id="{34BC3A42-F080-4B83-986C-C3F7704DC1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575" y="212725"/>
            <a:ext cx="3286626" cy="1924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7CAD2E53-86CE-4BB4-8454-4BEBB66819ED}"/>
              </a:ext>
            </a:extLst>
          </p:cNvPr>
          <p:cNvSpPr txBox="1"/>
          <p:nvPr/>
        </p:nvSpPr>
        <p:spPr>
          <a:xfrm>
            <a:off x="7680702" y="955820"/>
            <a:ext cx="728084" cy="369332"/>
          </a:xfrm>
          <a:prstGeom prst="rect">
            <a:avLst/>
          </a:prstGeom>
          <a:noFill/>
        </p:spPr>
        <p:txBody>
          <a:bodyPr wrap="none" rtlCol="0">
            <a:spAutoFit/>
          </a:bodyPr>
          <a:lstStyle/>
          <a:p>
            <a:r>
              <a:rPr lang="sv-SE" dirty="0"/>
              <a:t>CS/SP</a:t>
            </a:r>
          </a:p>
        </p:txBody>
      </p:sp>
      <p:sp>
        <p:nvSpPr>
          <p:cNvPr id="9" name="textruta 8">
            <a:extLst>
              <a:ext uri="{FF2B5EF4-FFF2-40B4-BE49-F238E27FC236}">
                <a16:creationId xmlns:a16="http://schemas.microsoft.com/office/drawing/2014/main" id="{9A018633-EB8A-48FE-A138-0109B0CD7C84}"/>
              </a:ext>
            </a:extLst>
          </p:cNvPr>
          <p:cNvSpPr txBox="1"/>
          <p:nvPr/>
        </p:nvSpPr>
        <p:spPr>
          <a:xfrm>
            <a:off x="9453731" y="2145318"/>
            <a:ext cx="934871" cy="369332"/>
          </a:xfrm>
          <a:prstGeom prst="rect">
            <a:avLst/>
          </a:prstGeom>
          <a:noFill/>
        </p:spPr>
        <p:txBody>
          <a:bodyPr wrap="none" rtlCol="0">
            <a:spAutoFit/>
          </a:bodyPr>
          <a:lstStyle/>
          <a:p>
            <a:r>
              <a:rPr lang="sv-SE" dirty="0"/>
              <a:t>E (MeV)</a:t>
            </a:r>
          </a:p>
        </p:txBody>
      </p:sp>
      <p:sp>
        <p:nvSpPr>
          <p:cNvPr id="11" name="textruta 10">
            <a:extLst>
              <a:ext uri="{FF2B5EF4-FFF2-40B4-BE49-F238E27FC236}">
                <a16:creationId xmlns:a16="http://schemas.microsoft.com/office/drawing/2014/main" id="{C84A5579-C9DC-4EEA-82F4-1FB30DD4E32E}"/>
              </a:ext>
            </a:extLst>
          </p:cNvPr>
          <p:cNvSpPr txBox="1"/>
          <p:nvPr/>
        </p:nvSpPr>
        <p:spPr>
          <a:xfrm>
            <a:off x="8495541" y="211693"/>
            <a:ext cx="1261051" cy="369332"/>
          </a:xfrm>
          <a:prstGeom prst="rect">
            <a:avLst/>
          </a:prstGeom>
          <a:noFill/>
        </p:spPr>
        <p:txBody>
          <a:bodyPr wrap="none" rtlCol="0">
            <a:spAutoFit/>
          </a:bodyPr>
          <a:lstStyle/>
          <a:p>
            <a:r>
              <a:rPr lang="sv-SE" dirty="0" err="1"/>
              <a:t>Low</a:t>
            </a:r>
            <a:r>
              <a:rPr lang="sv-SE" dirty="0"/>
              <a:t> Energy</a:t>
            </a:r>
          </a:p>
        </p:txBody>
      </p:sp>
      <p:sp>
        <p:nvSpPr>
          <p:cNvPr id="12" name="textruta 11">
            <a:extLst>
              <a:ext uri="{FF2B5EF4-FFF2-40B4-BE49-F238E27FC236}">
                <a16:creationId xmlns:a16="http://schemas.microsoft.com/office/drawing/2014/main" id="{8D900316-649D-4478-ACB1-ECF4CB4015CE}"/>
              </a:ext>
            </a:extLst>
          </p:cNvPr>
          <p:cNvSpPr txBox="1"/>
          <p:nvPr/>
        </p:nvSpPr>
        <p:spPr>
          <a:xfrm>
            <a:off x="10117035" y="211693"/>
            <a:ext cx="1305229" cy="369332"/>
          </a:xfrm>
          <a:prstGeom prst="rect">
            <a:avLst/>
          </a:prstGeom>
          <a:noFill/>
        </p:spPr>
        <p:txBody>
          <a:bodyPr wrap="none" rtlCol="0">
            <a:spAutoFit/>
          </a:bodyPr>
          <a:lstStyle/>
          <a:p>
            <a:r>
              <a:rPr lang="sv-SE" dirty="0" err="1"/>
              <a:t>High</a:t>
            </a:r>
            <a:r>
              <a:rPr lang="sv-SE" dirty="0"/>
              <a:t> Energy</a:t>
            </a:r>
          </a:p>
        </p:txBody>
      </p:sp>
      <p:cxnSp>
        <p:nvCxnSpPr>
          <p:cNvPr id="7" name="Rak koppling 6">
            <a:extLst>
              <a:ext uri="{FF2B5EF4-FFF2-40B4-BE49-F238E27FC236}">
                <a16:creationId xmlns:a16="http://schemas.microsoft.com/office/drawing/2014/main" id="{29B5D8BF-4D3A-0E5D-3C2E-93610D82277A}"/>
              </a:ext>
            </a:extLst>
          </p:cNvPr>
          <p:cNvCxnSpPr>
            <a:cxnSpLocks/>
          </p:cNvCxnSpPr>
          <p:nvPr/>
        </p:nvCxnSpPr>
        <p:spPr>
          <a:xfrm flipV="1">
            <a:off x="9902116" y="218648"/>
            <a:ext cx="0" cy="165794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9890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5D55FC-F3C1-386D-526E-E929C129674E}"/>
              </a:ext>
            </a:extLst>
          </p:cNvPr>
          <p:cNvSpPr>
            <a:spLocks noGrp="1"/>
          </p:cNvSpPr>
          <p:nvPr>
            <p:ph type="title"/>
          </p:nvPr>
        </p:nvSpPr>
        <p:spPr/>
        <p:txBody>
          <a:bodyPr/>
          <a:lstStyle/>
          <a:p>
            <a:endParaRPr lang="en-US"/>
          </a:p>
        </p:txBody>
      </p:sp>
      <p:sp>
        <p:nvSpPr>
          <p:cNvPr id="3" name="Platshållare för innehåll 2">
            <a:extLst>
              <a:ext uri="{FF2B5EF4-FFF2-40B4-BE49-F238E27FC236}">
                <a16:creationId xmlns:a16="http://schemas.microsoft.com/office/drawing/2014/main" id="{66A863DA-A9FD-C67D-BA3D-BA2A6AC323B9}"/>
              </a:ext>
            </a:extLst>
          </p:cNvPr>
          <p:cNvSpPr>
            <a:spLocks noGrp="1"/>
          </p:cNvSpPr>
          <p:nvPr>
            <p:ph idx="1"/>
          </p:nvPr>
        </p:nvSpPr>
        <p:spPr/>
        <p:txBody>
          <a:bodyPr/>
          <a:lstStyle/>
          <a:p>
            <a:endParaRPr lang="en-US"/>
          </a:p>
        </p:txBody>
      </p:sp>
      <p:sp>
        <p:nvSpPr>
          <p:cNvPr id="4" name="Platshållare för bildnummer 3">
            <a:extLst>
              <a:ext uri="{FF2B5EF4-FFF2-40B4-BE49-F238E27FC236}">
                <a16:creationId xmlns:a16="http://schemas.microsoft.com/office/drawing/2014/main" id="{520E6E78-BD85-B5C1-910B-B0E7F2A73055}"/>
              </a:ext>
            </a:extLst>
          </p:cNvPr>
          <p:cNvSpPr>
            <a:spLocks noGrp="1"/>
          </p:cNvSpPr>
          <p:nvPr>
            <p:ph type="sldNum" sz="quarter" idx="12"/>
          </p:nvPr>
        </p:nvSpPr>
        <p:spPr/>
        <p:txBody>
          <a:bodyPr/>
          <a:lstStyle/>
          <a:p>
            <a:fld id="{3EFD6600-4986-4976-96BC-3EC8D81108A3}" type="slidenum">
              <a:rPr lang="en-US" smtClean="0"/>
              <a:t>26</a:t>
            </a:fld>
            <a:endParaRPr lang="en-US"/>
          </a:p>
        </p:txBody>
      </p:sp>
      <p:pic>
        <p:nvPicPr>
          <p:cNvPr id="1026" name="Picture 2">
            <a:extLst>
              <a:ext uri="{FF2B5EF4-FFF2-40B4-BE49-F238E27FC236}">
                <a16:creationId xmlns:a16="http://schemas.microsoft.com/office/drawing/2014/main" id="{0F55FF31-2CD8-EA60-AF1C-3956F5D03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28750"/>
            <a:ext cx="5334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örhandsgranskning av bild">
            <a:extLst>
              <a:ext uri="{FF2B5EF4-FFF2-40B4-BE49-F238E27FC236}">
                <a16:creationId xmlns:a16="http://schemas.microsoft.com/office/drawing/2014/main" id="{776E732C-B961-90E8-167E-A1A267A70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6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6D0476-4290-F225-38E1-C3730B006C7F}"/>
              </a:ext>
            </a:extLst>
          </p:cNvPr>
          <p:cNvSpPr>
            <a:spLocks noGrp="1"/>
          </p:cNvSpPr>
          <p:nvPr>
            <p:ph type="title"/>
          </p:nvPr>
        </p:nvSpPr>
        <p:spPr>
          <a:xfrm>
            <a:off x="838199" y="365125"/>
            <a:ext cx="9663545" cy="1325563"/>
          </a:xfrm>
        </p:spPr>
        <p:txBody>
          <a:bodyPr/>
          <a:lstStyle/>
          <a:p>
            <a:r>
              <a:rPr lang="en-US" dirty="0"/>
              <a:t>Activation formula and Beam Power</a:t>
            </a:r>
          </a:p>
        </p:txBody>
      </p:sp>
      <p:sp>
        <p:nvSpPr>
          <p:cNvPr id="4" name="Platshållare för bildnummer 3">
            <a:extLst>
              <a:ext uri="{FF2B5EF4-FFF2-40B4-BE49-F238E27FC236}">
                <a16:creationId xmlns:a16="http://schemas.microsoft.com/office/drawing/2014/main" id="{981F627B-EC95-16A8-C4E8-D84EAFCDA94F}"/>
              </a:ext>
            </a:extLst>
          </p:cNvPr>
          <p:cNvSpPr>
            <a:spLocks noGrp="1"/>
          </p:cNvSpPr>
          <p:nvPr>
            <p:ph type="sldNum" sz="quarter" idx="12"/>
          </p:nvPr>
        </p:nvSpPr>
        <p:spPr/>
        <p:txBody>
          <a:bodyPr/>
          <a:lstStyle/>
          <a:p>
            <a:fld id="{3EFD6600-4986-4976-96BC-3EC8D81108A3}" type="slidenum">
              <a:rPr lang="en-US" smtClean="0"/>
              <a:t>3</a:t>
            </a:fld>
            <a:endParaRPr lang="en-US" dirty="0"/>
          </a:p>
        </p:txBody>
      </p:sp>
      <mc:AlternateContent xmlns:mc="http://schemas.openxmlformats.org/markup-compatibility/2006" xmlns:a14="http://schemas.microsoft.com/office/drawing/2010/main">
        <mc:Choice Requires="a14">
          <p:sp>
            <p:nvSpPr>
              <p:cNvPr id="6" name="textruta 5">
                <a:extLst>
                  <a:ext uri="{FF2B5EF4-FFF2-40B4-BE49-F238E27FC236}">
                    <a16:creationId xmlns:a16="http://schemas.microsoft.com/office/drawing/2014/main" id="{DCCCC457-924E-8748-C53E-85570D16DC09}"/>
                  </a:ext>
                </a:extLst>
              </p:cNvPr>
              <p:cNvSpPr txBox="1"/>
              <p:nvPr/>
            </p:nvSpPr>
            <p:spPr>
              <a:xfrm>
                <a:off x="364325" y="1999284"/>
                <a:ext cx="6983598" cy="690382"/>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r>
                      <a:rPr lang="en-US" sz="2400" i="1" smtClean="0">
                        <a:solidFill>
                          <a:schemeClr val="tx1"/>
                        </a:solidFill>
                        <a:latin typeface="Cambria Math" panose="02040503050406030204" pitchFamily="18" charset="0"/>
                      </a:rPr>
                      <m:t>𝑌𝑖𝑒𝑙𝑑</m:t>
                    </m:r>
                    <m:r>
                      <a:rPr lang="en-US" sz="2400" i="0">
                        <a:solidFill>
                          <a:schemeClr val="tx1"/>
                        </a:solidFill>
                        <a:latin typeface="Cambria Math" panose="02040503050406030204" pitchFamily="18" charset="0"/>
                      </a:rPr>
                      <m:t>=</m:t>
                    </m:r>
                    <m:f>
                      <m:fPr>
                        <m:ctrlPr>
                          <a:rPr lang="en-US" sz="2400" i="1" smtClean="0">
                            <a:solidFill>
                              <a:schemeClr val="tx1"/>
                            </a:solidFill>
                            <a:latin typeface="Cambria Math" panose="02040503050406030204" pitchFamily="18" charset="0"/>
                          </a:rPr>
                        </m:ctrlPr>
                      </m:fPr>
                      <m:num>
                        <m:r>
                          <a:rPr lang="en-US" sz="2400" i="0">
                            <a:solidFill>
                              <a:schemeClr val="tx1"/>
                            </a:solidFill>
                            <a:latin typeface="Cambria Math" panose="02040503050406030204" pitchFamily="18" charset="0"/>
                          </a:rPr>
                          <m:t>3.76</m:t>
                        </m:r>
                      </m:num>
                      <m:den>
                        <m:r>
                          <a:rPr lang="en-US" sz="2400" i="1">
                            <a:solidFill>
                              <a:schemeClr val="tx1"/>
                            </a:solidFill>
                            <a:latin typeface="Cambria Math" panose="02040503050406030204" pitchFamily="18" charset="0"/>
                          </a:rPr>
                          <m:t>𝑍</m:t>
                        </m:r>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𝑀</m:t>
                        </m:r>
                      </m:den>
                    </m:f>
                    <m:d>
                      <m:dPr>
                        <m:ctrlPr>
                          <a:rPr lang="en-US" sz="2400" i="1" smtClean="0">
                            <a:solidFill>
                              <a:schemeClr val="tx1"/>
                            </a:solidFill>
                            <a:latin typeface="Cambria Math" panose="02040503050406030204" pitchFamily="18" charset="0"/>
                          </a:rPr>
                        </m:ctrlPr>
                      </m:dPr>
                      <m:e>
                        <m:r>
                          <a:rPr lang="en-US" sz="2400">
                            <a:solidFill>
                              <a:schemeClr val="tx1"/>
                            </a:solidFill>
                            <a:latin typeface="Cambria Math" panose="02040503050406030204" pitchFamily="18" charset="0"/>
                          </a:rPr>
                          <m:t>1−</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𝑒</m:t>
                            </m:r>
                          </m:e>
                          <m:sup>
                            <m:r>
                              <a:rPr lang="en-US" sz="240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𝜆</m:t>
                            </m:r>
                            <m:r>
                              <a:rPr lang="en-US" sz="2400" i="1">
                                <a:solidFill>
                                  <a:schemeClr val="tx1"/>
                                </a:solidFill>
                                <a:latin typeface="Cambria Math" panose="02040503050406030204" pitchFamily="18" charset="0"/>
                              </a:rPr>
                              <m:t>𝑡</m:t>
                            </m:r>
                          </m:sup>
                        </m:sSup>
                      </m:e>
                    </m:d>
                    <m:nary>
                      <m:naryPr>
                        <m:limLoc m:val="undOvr"/>
                        <m:ctrlPr>
                          <a:rPr lang="en-US" sz="2400" i="1">
                            <a:solidFill>
                              <a:schemeClr val="tx1"/>
                            </a:solidFill>
                            <a:latin typeface="Cambria Math" panose="02040503050406030204" pitchFamily="18" charset="0"/>
                          </a:rPr>
                        </m:ctrlPr>
                      </m:naryPr>
                      <m:sub>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m:t>
                            </m:r>
                          </m:e>
                          <m:sub>
                            <m:r>
                              <a:rPr lang="sv-SE" sz="2400" b="0" i="1" smtClean="0">
                                <a:solidFill>
                                  <a:schemeClr val="tx1"/>
                                </a:solidFill>
                                <a:latin typeface="Cambria Math" panose="02040503050406030204" pitchFamily="18" charset="0"/>
                              </a:rPr>
                              <m:t>𝑜𝑢𝑡</m:t>
                            </m:r>
                          </m:sub>
                        </m:sSub>
                      </m:sub>
                      <m:sup>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𝐸</m:t>
                            </m:r>
                          </m:e>
                          <m:sub>
                            <m:r>
                              <a:rPr lang="sv-SE" sz="2400" b="0" i="1" smtClean="0">
                                <a:solidFill>
                                  <a:schemeClr val="tx1"/>
                                </a:solidFill>
                                <a:latin typeface="Cambria Math" panose="02040503050406030204" pitchFamily="18" charset="0"/>
                              </a:rPr>
                              <m:t>𝑖𝑛</m:t>
                            </m:r>
                          </m:sub>
                        </m:sSub>
                      </m:sup>
                      <m:e>
                        <m:f>
                          <m:fPr>
                            <m:ctrlPr>
                              <a:rPr lang="en-US" sz="2400" i="1" smtClean="0">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𝜎</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𝐸</m:t>
                                </m:r>
                              </m:e>
                            </m:d>
                          </m:num>
                          <m:den>
                            <m:r>
                              <a:rPr lang="sv-SE" sz="2400" b="0" i="1" smtClean="0">
                                <a:solidFill>
                                  <a:schemeClr val="tx1"/>
                                </a:solidFill>
                                <a:latin typeface="Cambria Math" panose="02040503050406030204" pitchFamily="18" charset="0"/>
                              </a:rPr>
                              <m:t>𝑆</m:t>
                            </m:r>
                            <m:r>
                              <a:rPr lang="sv-SE" sz="2400" b="0" i="1" smtClean="0">
                                <a:solidFill>
                                  <a:schemeClr val="tx1"/>
                                </a:solidFill>
                                <a:latin typeface="Cambria Math" panose="02040503050406030204" pitchFamily="18" charset="0"/>
                              </a:rPr>
                              <m:t>(</m:t>
                            </m:r>
                            <m:r>
                              <a:rPr lang="sv-SE" sz="2400" b="0" i="1" smtClean="0">
                                <a:solidFill>
                                  <a:schemeClr val="tx1"/>
                                </a:solidFill>
                                <a:latin typeface="Cambria Math" panose="02040503050406030204" pitchFamily="18" charset="0"/>
                              </a:rPr>
                              <m:t>𝐸</m:t>
                            </m:r>
                            <m:r>
                              <a:rPr lang="sv-SE" sz="2400" b="0" i="1" smtClean="0">
                                <a:solidFill>
                                  <a:schemeClr val="tx1"/>
                                </a:solidFill>
                                <a:latin typeface="Cambria Math" panose="02040503050406030204" pitchFamily="18" charset="0"/>
                              </a:rPr>
                              <m:t>)</m:t>
                            </m:r>
                          </m:den>
                        </m:f>
                        <m:r>
                          <a:rPr lang="en-US" sz="2400" i="1" smtClean="0">
                            <a:solidFill>
                              <a:schemeClr val="tx1"/>
                            </a:solidFill>
                            <a:latin typeface="Cambria Math" panose="02040503050406030204" pitchFamily="18" charset="0"/>
                          </a:rPr>
                          <m:t>𝑑𝐸</m:t>
                        </m:r>
                      </m:e>
                    </m:nary>
                  </m:oMath>
                </a14:m>
                <a:r>
                  <a:rPr lang="en-US" sz="2400" dirty="0">
                    <a:solidFill>
                      <a:schemeClr val="tx1"/>
                    </a:solidFill>
                  </a:rPr>
                  <a:t>  (</a:t>
                </a:r>
                <a:r>
                  <a:rPr lang="en-US" sz="2400" dirty="0" err="1">
                    <a:solidFill>
                      <a:schemeClr val="tx1"/>
                    </a:solidFill>
                  </a:rPr>
                  <a:t>GBq</a:t>
                </a:r>
                <a:r>
                  <a:rPr lang="en-US" sz="2400" dirty="0">
                    <a:solidFill>
                      <a:schemeClr val="tx1"/>
                    </a:solidFill>
                  </a:rPr>
                  <a:t>/µA)</a:t>
                </a:r>
              </a:p>
            </p:txBody>
          </p:sp>
        </mc:Choice>
        <mc:Fallback xmlns="">
          <p:sp>
            <p:nvSpPr>
              <p:cNvPr id="6" name="textruta 5">
                <a:extLst>
                  <a:ext uri="{FF2B5EF4-FFF2-40B4-BE49-F238E27FC236}">
                    <a16:creationId xmlns:a16="http://schemas.microsoft.com/office/drawing/2014/main" id="{DCCCC457-924E-8748-C53E-85570D16DC09}"/>
                  </a:ext>
                </a:extLst>
              </p:cNvPr>
              <p:cNvSpPr txBox="1">
                <a:spLocks noRot="1" noChangeAspect="1" noMove="1" noResize="1" noEditPoints="1" noAdjustHandles="1" noChangeArrowheads="1" noChangeShapeType="1" noTextEdit="1"/>
              </p:cNvSpPr>
              <p:nvPr/>
            </p:nvSpPr>
            <p:spPr>
              <a:xfrm>
                <a:off x="364325" y="1999284"/>
                <a:ext cx="6983598" cy="690382"/>
              </a:xfrm>
              <a:prstGeom prst="rect">
                <a:avLst/>
              </a:prstGeom>
              <a:blipFill>
                <a:blip r:embed="rId3"/>
                <a:stretch>
                  <a:fillRect b="-1770"/>
                </a:stretch>
              </a:blipFill>
            </p:spPr>
            <p:txBody>
              <a:bodyPr/>
              <a:lstStyle/>
              <a:p>
                <a:r>
                  <a:rPr lang="en-US">
                    <a:noFill/>
                  </a:rPr>
                  <a:t> </a:t>
                </a:r>
              </a:p>
            </p:txBody>
          </p:sp>
        </mc:Fallback>
      </mc:AlternateContent>
      <p:pic>
        <p:nvPicPr>
          <p:cNvPr id="7" name="Picture 2" descr="Förhandsgranskning av bild">
            <a:extLst>
              <a:ext uri="{FF2B5EF4-FFF2-40B4-BE49-F238E27FC236}">
                <a16:creationId xmlns:a16="http://schemas.microsoft.com/office/drawing/2014/main" id="{172B5CCC-33DE-819C-D301-B593A0C22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upp 74">
            <a:extLst>
              <a:ext uri="{FF2B5EF4-FFF2-40B4-BE49-F238E27FC236}">
                <a16:creationId xmlns:a16="http://schemas.microsoft.com/office/drawing/2014/main" id="{66DB6CC3-A4FC-9D5D-C380-0E21FD63284D}"/>
              </a:ext>
            </a:extLst>
          </p:cNvPr>
          <p:cNvGrpSpPr/>
          <p:nvPr/>
        </p:nvGrpSpPr>
        <p:grpSpPr>
          <a:xfrm>
            <a:off x="1753801" y="2816847"/>
            <a:ext cx="3884999" cy="3424062"/>
            <a:chOff x="7373035" y="3245471"/>
            <a:chExt cx="3720415" cy="3539503"/>
          </a:xfrm>
        </p:grpSpPr>
        <p:grpSp>
          <p:nvGrpSpPr>
            <p:cNvPr id="66" name="Grupp 65">
              <a:extLst>
                <a:ext uri="{FF2B5EF4-FFF2-40B4-BE49-F238E27FC236}">
                  <a16:creationId xmlns:a16="http://schemas.microsoft.com/office/drawing/2014/main" id="{3B7AAB9B-8F49-F23C-DD14-3F8B2C62CABA}"/>
                </a:ext>
              </a:extLst>
            </p:cNvPr>
            <p:cNvGrpSpPr/>
            <p:nvPr/>
          </p:nvGrpSpPr>
          <p:grpSpPr>
            <a:xfrm>
              <a:off x="7373035" y="3245471"/>
              <a:ext cx="3720415" cy="3539503"/>
              <a:chOff x="6425184" y="1486113"/>
              <a:chExt cx="5464380" cy="5198665"/>
            </a:xfrm>
          </p:grpSpPr>
          <p:pic>
            <p:nvPicPr>
              <p:cNvPr id="8" name="Bildobjekt 7">
                <a:extLst>
                  <a:ext uri="{FF2B5EF4-FFF2-40B4-BE49-F238E27FC236}">
                    <a16:creationId xmlns:a16="http://schemas.microsoft.com/office/drawing/2014/main" id="{6BEC149E-9440-4A89-FB8E-873B07EA3F66}"/>
                  </a:ext>
                </a:extLst>
              </p:cNvPr>
              <p:cNvPicPr>
                <a:picLocks noChangeAspect="1"/>
              </p:cNvPicPr>
              <p:nvPr/>
            </p:nvPicPr>
            <p:blipFill rotWithShape="1">
              <a:blip r:embed="rId5">
                <a:extLst>
                  <a:ext uri="{28A0092B-C50C-407E-A947-70E740481C1C}">
                    <a14:useLocalDpi xmlns:a14="http://schemas.microsoft.com/office/drawing/2010/main" val="0"/>
                  </a:ext>
                </a:extLst>
              </a:blip>
              <a:srcRect l="17229" t="7403" r="16975" b="5324"/>
              <a:stretch/>
            </p:blipFill>
            <p:spPr>
              <a:xfrm>
                <a:off x="6425184" y="1486113"/>
                <a:ext cx="5464380" cy="5198665"/>
              </a:xfrm>
              <a:prstGeom prst="rect">
                <a:avLst/>
              </a:prstGeom>
            </p:spPr>
          </p:pic>
          <p:cxnSp>
            <p:nvCxnSpPr>
              <p:cNvPr id="13" name="Rak koppling 12">
                <a:extLst>
                  <a:ext uri="{FF2B5EF4-FFF2-40B4-BE49-F238E27FC236}">
                    <a16:creationId xmlns:a16="http://schemas.microsoft.com/office/drawing/2014/main" id="{38C35F09-77A7-899B-B231-C302E7F05FE0}"/>
                  </a:ext>
                </a:extLst>
              </p:cNvPr>
              <p:cNvCxnSpPr>
                <a:cxnSpLocks/>
              </p:cNvCxnSpPr>
              <p:nvPr/>
            </p:nvCxnSpPr>
            <p:spPr>
              <a:xfrm flipV="1">
                <a:off x="8942741" y="3867150"/>
                <a:ext cx="0" cy="2489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Rak koppling 60">
                <a:extLst>
                  <a:ext uri="{FF2B5EF4-FFF2-40B4-BE49-F238E27FC236}">
                    <a16:creationId xmlns:a16="http://schemas.microsoft.com/office/drawing/2014/main" id="{41EEC5AF-2918-DC0B-4FBD-F96ED4401A01}"/>
                  </a:ext>
                </a:extLst>
              </p:cNvPr>
              <p:cNvCxnSpPr>
                <a:cxnSpLocks/>
              </p:cNvCxnSpPr>
              <p:nvPr/>
            </p:nvCxnSpPr>
            <p:spPr>
              <a:xfrm flipV="1">
                <a:off x="7564791" y="5321300"/>
                <a:ext cx="0" cy="1035050"/>
              </a:xfrm>
              <a:prstGeom prst="line">
                <a:avLst/>
              </a:prstGeom>
            </p:spPr>
            <p:style>
              <a:lnRef idx="3">
                <a:schemeClr val="accent2"/>
              </a:lnRef>
              <a:fillRef idx="0">
                <a:schemeClr val="accent2"/>
              </a:fillRef>
              <a:effectRef idx="2">
                <a:schemeClr val="accent2"/>
              </a:effectRef>
              <a:fontRef idx="minor">
                <a:schemeClr val="tx1"/>
              </a:fontRef>
            </p:style>
          </p:cxnSp>
          <p:sp>
            <p:nvSpPr>
              <p:cNvPr id="64" name="textruta 63">
                <a:extLst>
                  <a:ext uri="{FF2B5EF4-FFF2-40B4-BE49-F238E27FC236}">
                    <a16:creationId xmlns:a16="http://schemas.microsoft.com/office/drawing/2014/main" id="{88BB4F8C-C564-1007-EE7A-B763925B6EF5}"/>
                  </a:ext>
                </a:extLst>
              </p:cNvPr>
              <p:cNvSpPr txBox="1"/>
              <p:nvPr/>
            </p:nvSpPr>
            <p:spPr>
              <a:xfrm>
                <a:off x="8921572" y="5562600"/>
                <a:ext cx="412292" cy="369332"/>
              </a:xfrm>
              <a:prstGeom prst="rect">
                <a:avLst/>
              </a:prstGeom>
              <a:noFill/>
            </p:spPr>
            <p:txBody>
              <a:bodyPr wrap="none" rtlCol="0">
                <a:spAutoFit/>
              </a:bodyPr>
              <a:lstStyle/>
              <a:p>
                <a:r>
                  <a:rPr lang="en-US" dirty="0"/>
                  <a:t>E</a:t>
                </a:r>
                <a:r>
                  <a:rPr lang="en-US" baseline="-25000" dirty="0"/>
                  <a:t>in</a:t>
                </a:r>
              </a:p>
            </p:txBody>
          </p:sp>
          <p:sp>
            <p:nvSpPr>
              <p:cNvPr id="65" name="textruta 64">
                <a:extLst>
                  <a:ext uri="{FF2B5EF4-FFF2-40B4-BE49-F238E27FC236}">
                    <a16:creationId xmlns:a16="http://schemas.microsoft.com/office/drawing/2014/main" id="{D68946F5-7F15-2096-FE3A-F49D0BA5A2CF}"/>
                  </a:ext>
                </a:extLst>
              </p:cNvPr>
              <p:cNvSpPr txBox="1"/>
              <p:nvPr/>
            </p:nvSpPr>
            <p:spPr>
              <a:xfrm>
                <a:off x="7589911" y="5562600"/>
                <a:ext cx="510076" cy="369332"/>
              </a:xfrm>
              <a:prstGeom prst="rect">
                <a:avLst/>
              </a:prstGeom>
              <a:noFill/>
            </p:spPr>
            <p:txBody>
              <a:bodyPr wrap="none" rtlCol="0">
                <a:spAutoFit/>
              </a:bodyPr>
              <a:lstStyle/>
              <a:p>
                <a:r>
                  <a:rPr lang="en-US" dirty="0" err="1"/>
                  <a:t>E</a:t>
                </a:r>
                <a:r>
                  <a:rPr lang="en-US" baseline="-25000" dirty="0" err="1"/>
                  <a:t>out</a:t>
                </a:r>
                <a:endParaRPr lang="en-US" baseline="-25000" dirty="0"/>
              </a:p>
            </p:txBody>
          </p:sp>
        </p:grpSp>
        <p:sp>
          <p:nvSpPr>
            <p:cNvPr id="74" name="textruta 73">
              <a:extLst>
                <a:ext uri="{FF2B5EF4-FFF2-40B4-BE49-F238E27FC236}">
                  <a16:creationId xmlns:a16="http://schemas.microsoft.com/office/drawing/2014/main" id="{749A2112-03F4-79CC-EE9C-37B990FFDDA1}"/>
                </a:ext>
              </a:extLst>
            </p:cNvPr>
            <p:cNvSpPr txBox="1"/>
            <p:nvPr/>
          </p:nvSpPr>
          <p:spPr>
            <a:xfrm>
              <a:off x="9087110" y="3662740"/>
              <a:ext cx="542356" cy="381386"/>
            </a:xfrm>
            <a:prstGeom prst="rect">
              <a:avLst/>
            </a:prstGeom>
            <a:noFill/>
          </p:spPr>
          <p:txBody>
            <a:bodyPr wrap="none" rtlCol="0">
              <a:spAutoFit/>
            </a:bodyPr>
            <a:lstStyle/>
            <a:p>
              <a:r>
                <a:rPr lang="el-GR" sz="1600" dirty="0"/>
                <a:t>σ</a:t>
              </a:r>
              <a:r>
                <a:rPr lang="sv-SE" sz="1600" dirty="0"/>
                <a:t>(E)</a:t>
              </a:r>
              <a:endParaRPr lang="en-US" sz="1600" dirty="0"/>
            </a:p>
          </p:txBody>
        </p:sp>
      </p:grpSp>
      <p:pic>
        <p:nvPicPr>
          <p:cNvPr id="22" name="Picture 14">
            <a:extLst>
              <a:ext uri="{FF2B5EF4-FFF2-40B4-BE49-F238E27FC236}">
                <a16:creationId xmlns:a16="http://schemas.microsoft.com/office/drawing/2014/main" id="{2C5C0B87-3FA9-73EF-1BC6-CCECED14247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05" b="4200"/>
          <a:stretch/>
        </p:blipFill>
        <p:spPr bwMode="auto">
          <a:xfrm>
            <a:off x="7347923" y="2816846"/>
            <a:ext cx="4464387" cy="3381133"/>
          </a:xfrm>
          <a:prstGeom prst="rect">
            <a:avLst/>
          </a:prstGeom>
          <a:noFill/>
          <a:extLst>
            <a:ext uri="{909E8E84-426E-40DD-AFC4-6F175D3DCCD1}">
              <a14:hiddenFill xmlns:a14="http://schemas.microsoft.com/office/drawing/2010/main">
                <a:solidFill>
                  <a:srgbClr val="FFFFFF"/>
                </a:solidFill>
              </a14:hiddenFill>
            </a:ext>
          </a:extLst>
        </p:spPr>
      </p:pic>
      <p:sp>
        <p:nvSpPr>
          <p:cNvPr id="23" name="Platshållare för innehåll 2">
            <a:extLst>
              <a:ext uri="{FF2B5EF4-FFF2-40B4-BE49-F238E27FC236}">
                <a16:creationId xmlns:a16="http://schemas.microsoft.com/office/drawing/2014/main" id="{A2089608-3FEC-AC1B-201A-25329E524C06}"/>
              </a:ext>
            </a:extLst>
          </p:cNvPr>
          <p:cNvSpPr>
            <a:spLocks noGrp="1"/>
          </p:cNvSpPr>
          <p:nvPr>
            <p:ph idx="1"/>
          </p:nvPr>
        </p:nvSpPr>
        <p:spPr>
          <a:xfrm>
            <a:off x="7347923" y="2031444"/>
            <a:ext cx="4693325" cy="1570805"/>
          </a:xfrm>
        </p:spPr>
        <p:txBody>
          <a:bodyPr>
            <a:normAutofit/>
          </a:bodyPr>
          <a:lstStyle/>
          <a:p>
            <a:r>
              <a:rPr lang="en-US" sz="2400" dirty="0"/>
              <a:t>P=U x I (W)</a:t>
            </a:r>
          </a:p>
          <a:p>
            <a:pPr lvl="1"/>
            <a:r>
              <a:rPr lang="en-US" sz="2000" dirty="0"/>
              <a:t>Example: 15 MeV x 100 µA= 1500 W</a:t>
            </a:r>
          </a:p>
        </p:txBody>
      </p:sp>
    </p:spTree>
    <p:extLst>
      <p:ext uri="{BB962C8B-B14F-4D97-AF65-F5344CB8AC3E}">
        <p14:creationId xmlns:p14="http://schemas.microsoft.com/office/powerpoint/2010/main" val="239745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88F93A-0009-2A77-0C88-0B8ECE111592}"/>
              </a:ext>
            </a:extLst>
          </p:cNvPr>
          <p:cNvSpPr>
            <a:spLocks noGrp="1"/>
          </p:cNvSpPr>
          <p:nvPr>
            <p:ph type="title"/>
          </p:nvPr>
        </p:nvSpPr>
        <p:spPr/>
        <p:txBody>
          <a:bodyPr/>
          <a:lstStyle/>
          <a:p>
            <a:r>
              <a:rPr lang="en-US" dirty="0"/>
              <a:t>Target and Yield Optimization tool (</a:t>
            </a:r>
            <a:r>
              <a:rPr lang="en-US" dirty="0" err="1"/>
              <a:t>TYtool</a:t>
            </a:r>
            <a:r>
              <a:rPr lang="en-US" dirty="0"/>
              <a:t>)</a:t>
            </a:r>
          </a:p>
        </p:txBody>
      </p:sp>
      <p:sp>
        <p:nvSpPr>
          <p:cNvPr id="3" name="Platshållare för innehåll 2">
            <a:extLst>
              <a:ext uri="{FF2B5EF4-FFF2-40B4-BE49-F238E27FC236}">
                <a16:creationId xmlns:a16="http://schemas.microsoft.com/office/drawing/2014/main" id="{1C23A81B-55DC-01FC-B1FD-F70DFD06B5E1}"/>
              </a:ext>
            </a:extLst>
          </p:cNvPr>
          <p:cNvSpPr>
            <a:spLocks noGrp="1"/>
          </p:cNvSpPr>
          <p:nvPr>
            <p:ph idx="1"/>
          </p:nvPr>
        </p:nvSpPr>
        <p:spPr/>
        <p:txBody>
          <a:bodyPr>
            <a:normAutofit/>
          </a:bodyPr>
          <a:lstStyle/>
          <a:p>
            <a:r>
              <a:rPr lang="en-US" dirty="0" err="1"/>
              <a:t>TYtool</a:t>
            </a:r>
            <a:r>
              <a:rPr lang="en-US" dirty="0"/>
              <a:t> provides automated calcs of yield optimum for different:</a:t>
            </a:r>
          </a:p>
          <a:p>
            <a:pPr lvl="1"/>
            <a:r>
              <a:rPr lang="en-US" dirty="0"/>
              <a:t> target thicknesses, particle energies and currents</a:t>
            </a:r>
          </a:p>
          <a:p>
            <a:pPr marL="0" indent="0">
              <a:buNone/>
            </a:pPr>
            <a:endParaRPr lang="en-US" dirty="0"/>
          </a:p>
          <a:p>
            <a:pPr marL="0" indent="0">
              <a:buNone/>
            </a:pPr>
            <a:r>
              <a:rPr lang="en-US" dirty="0"/>
              <a:t>Also</a:t>
            </a:r>
          </a:p>
          <a:p>
            <a:r>
              <a:rPr lang="en-US" dirty="0"/>
              <a:t>Basic plots (Cross Section, Yield vs Time, </a:t>
            </a:r>
            <a:r>
              <a:rPr lang="en-US" dirty="0" err="1"/>
              <a:t>Proj</a:t>
            </a:r>
            <a:r>
              <a:rPr lang="en-US" dirty="0"/>
              <a:t> R, etc.)</a:t>
            </a:r>
          </a:p>
          <a:p>
            <a:r>
              <a:rPr lang="en-US" dirty="0"/>
              <a:t>Various reactions via import function of CS, SP or default data base</a:t>
            </a:r>
          </a:p>
          <a:p>
            <a:endParaRPr lang="en-US" dirty="0"/>
          </a:p>
        </p:txBody>
      </p:sp>
      <p:sp>
        <p:nvSpPr>
          <p:cNvPr id="4" name="Platshållare för bildnummer 3">
            <a:extLst>
              <a:ext uri="{FF2B5EF4-FFF2-40B4-BE49-F238E27FC236}">
                <a16:creationId xmlns:a16="http://schemas.microsoft.com/office/drawing/2014/main" id="{AFE5E98C-81CB-CD7D-DB4F-D4ACFD2B701D}"/>
              </a:ext>
            </a:extLst>
          </p:cNvPr>
          <p:cNvSpPr>
            <a:spLocks noGrp="1"/>
          </p:cNvSpPr>
          <p:nvPr>
            <p:ph type="sldNum" sz="quarter" idx="12"/>
          </p:nvPr>
        </p:nvSpPr>
        <p:spPr/>
        <p:txBody>
          <a:bodyPr/>
          <a:lstStyle/>
          <a:p>
            <a:fld id="{3EFD6600-4986-4976-96BC-3EC8D81108A3}" type="slidenum">
              <a:rPr lang="en-US" smtClean="0"/>
              <a:t>4</a:t>
            </a:fld>
            <a:endParaRPr lang="en-US" dirty="0"/>
          </a:p>
        </p:txBody>
      </p:sp>
      <p:pic>
        <p:nvPicPr>
          <p:cNvPr id="5" name="Picture 2" descr="Förhandsgranskning av bild">
            <a:extLst>
              <a:ext uri="{FF2B5EF4-FFF2-40B4-BE49-F238E27FC236}">
                <a16:creationId xmlns:a16="http://schemas.microsoft.com/office/drawing/2014/main" id="{7D397F4F-D7A6-85B8-4E0B-03AE6EBF9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50E97803-6896-E32D-0659-E05A25441DE7}"/>
              </a:ext>
            </a:extLst>
          </p:cNvPr>
          <p:cNvSpPr txBox="1"/>
          <p:nvPr/>
        </p:nvSpPr>
        <p:spPr>
          <a:xfrm>
            <a:off x="3884960" y="5382705"/>
            <a:ext cx="3329116" cy="461665"/>
          </a:xfrm>
          <a:prstGeom prst="rect">
            <a:avLst/>
          </a:prstGeom>
          <a:noFill/>
        </p:spPr>
        <p:txBody>
          <a:bodyPr wrap="none" rtlCol="0">
            <a:spAutoFit/>
          </a:bodyPr>
          <a:lstStyle/>
          <a:p>
            <a:r>
              <a:rPr lang="en-US" sz="2400" dirty="0" err="1"/>
              <a:t>TYtool</a:t>
            </a:r>
            <a:r>
              <a:rPr lang="en-US" sz="2400" dirty="0"/>
              <a:t> is coded in </a:t>
            </a:r>
            <a:r>
              <a:rPr lang="en-US" sz="2400" dirty="0" err="1"/>
              <a:t>Matlab</a:t>
            </a:r>
            <a:endParaRPr lang="en-US" sz="2400" dirty="0"/>
          </a:p>
        </p:txBody>
      </p:sp>
    </p:spTree>
    <p:extLst>
      <p:ext uri="{BB962C8B-B14F-4D97-AF65-F5344CB8AC3E}">
        <p14:creationId xmlns:p14="http://schemas.microsoft.com/office/powerpoint/2010/main" val="258603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17B724-D53C-2BAC-9B92-AEC301C1D8AE}"/>
              </a:ext>
            </a:extLst>
          </p:cNvPr>
          <p:cNvSpPr>
            <a:spLocks noGrp="1"/>
          </p:cNvSpPr>
          <p:nvPr>
            <p:ph type="title"/>
          </p:nvPr>
        </p:nvSpPr>
        <p:spPr/>
        <p:txBody>
          <a:bodyPr/>
          <a:lstStyle/>
          <a:p>
            <a:r>
              <a:rPr lang="en-US" dirty="0"/>
              <a:t>About/Help-tabs</a:t>
            </a:r>
          </a:p>
        </p:txBody>
      </p:sp>
      <p:sp>
        <p:nvSpPr>
          <p:cNvPr id="3" name="Platshållare för innehåll 2">
            <a:extLst>
              <a:ext uri="{FF2B5EF4-FFF2-40B4-BE49-F238E27FC236}">
                <a16:creationId xmlns:a16="http://schemas.microsoft.com/office/drawing/2014/main" id="{DB053950-D4E1-F7B1-C4E0-66D9052C4441}"/>
              </a:ext>
            </a:extLst>
          </p:cNvPr>
          <p:cNvSpPr>
            <a:spLocks noGrp="1"/>
          </p:cNvSpPr>
          <p:nvPr>
            <p:ph idx="1"/>
          </p:nvPr>
        </p:nvSpPr>
        <p:spPr/>
        <p:txBody>
          <a:bodyPr>
            <a:normAutofit/>
          </a:bodyPr>
          <a:lstStyle/>
          <a:p>
            <a:r>
              <a:rPr lang="en-US" dirty="0"/>
              <a:t>How to use</a:t>
            </a:r>
          </a:p>
          <a:p>
            <a:pPr lvl="1"/>
            <a:r>
              <a:rPr lang="en-US" dirty="0"/>
              <a:t>Selection and Inputs</a:t>
            </a:r>
          </a:p>
          <a:p>
            <a:pPr lvl="1"/>
            <a:r>
              <a:rPr lang="en-US" sz="2400" dirty="0"/>
              <a:t>Basic Plots</a:t>
            </a:r>
          </a:p>
          <a:p>
            <a:pPr lvl="1"/>
            <a:r>
              <a:rPr lang="en-US" sz="2400" dirty="0"/>
              <a:t>Optimization Plots</a:t>
            </a:r>
          </a:p>
          <a:p>
            <a:pPr lvl="1"/>
            <a:endParaRPr lang="en-US" sz="2800" dirty="0"/>
          </a:p>
          <a:p>
            <a:pPr lvl="1"/>
            <a:r>
              <a:rPr lang="en-US" sz="2800" dirty="0"/>
              <a:t>Data Sources </a:t>
            </a:r>
          </a:p>
          <a:p>
            <a:pPr lvl="2"/>
            <a:r>
              <a:rPr lang="en-US" sz="2400" dirty="0"/>
              <a:t>SRIM, IAEA, </a:t>
            </a:r>
            <a:r>
              <a:rPr lang="en-US" sz="2400" dirty="0" err="1"/>
              <a:t>etc</a:t>
            </a:r>
            <a:endParaRPr lang="en-US" sz="2400" dirty="0"/>
          </a:p>
          <a:p>
            <a:pPr lvl="1"/>
            <a:endParaRPr lang="en-US" sz="2800" dirty="0"/>
          </a:p>
          <a:p>
            <a:pPr lvl="1"/>
            <a:r>
              <a:rPr lang="en-US" sz="2800" dirty="0"/>
              <a:t>Author Information</a:t>
            </a:r>
          </a:p>
          <a:p>
            <a:pPr marL="457200" lvl="1" indent="0">
              <a:buNone/>
            </a:pPr>
            <a:endParaRPr lang="en-US" dirty="0"/>
          </a:p>
        </p:txBody>
      </p:sp>
      <p:sp>
        <p:nvSpPr>
          <p:cNvPr id="4" name="Platshållare för bildnummer 3">
            <a:extLst>
              <a:ext uri="{FF2B5EF4-FFF2-40B4-BE49-F238E27FC236}">
                <a16:creationId xmlns:a16="http://schemas.microsoft.com/office/drawing/2014/main" id="{84426248-9FCF-4E1F-0DB9-098D244FA5E5}"/>
              </a:ext>
            </a:extLst>
          </p:cNvPr>
          <p:cNvSpPr>
            <a:spLocks noGrp="1"/>
          </p:cNvSpPr>
          <p:nvPr>
            <p:ph type="sldNum" sz="quarter" idx="12"/>
          </p:nvPr>
        </p:nvSpPr>
        <p:spPr/>
        <p:txBody>
          <a:bodyPr/>
          <a:lstStyle/>
          <a:p>
            <a:fld id="{3EFD6600-4986-4976-96BC-3EC8D81108A3}" type="slidenum">
              <a:rPr lang="en-US" smtClean="0"/>
              <a:t>5</a:t>
            </a:fld>
            <a:endParaRPr lang="en-US"/>
          </a:p>
        </p:txBody>
      </p:sp>
      <p:pic>
        <p:nvPicPr>
          <p:cNvPr id="9" name="Picture 2" descr="Förhandsgranskning av bild">
            <a:extLst>
              <a:ext uri="{FF2B5EF4-FFF2-40B4-BE49-F238E27FC236}">
                <a16:creationId xmlns:a16="http://schemas.microsoft.com/office/drawing/2014/main" id="{DCD7BF37-F6A7-037A-F7CB-2BC59A577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a:extLst>
              <a:ext uri="{FF2B5EF4-FFF2-40B4-BE49-F238E27FC236}">
                <a16:creationId xmlns:a16="http://schemas.microsoft.com/office/drawing/2014/main" id="{0F01B2C0-173F-3FAC-5D09-14B5998F6E96}"/>
              </a:ext>
            </a:extLst>
          </p:cNvPr>
          <p:cNvPicPr>
            <a:picLocks noChangeAspect="1"/>
          </p:cNvPicPr>
          <p:nvPr/>
        </p:nvPicPr>
        <p:blipFill rotWithShape="1">
          <a:blip r:embed="rId4"/>
          <a:srcRect r="64987" b="14991"/>
          <a:stretch/>
        </p:blipFill>
        <p:spPr>
          <a:xfrm>
            <a:off x="5185996" y="662940"/>
            <a:ext cx="3013124" cy="5829935"/>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2DF65672-B523-EDE2-53B2-C28E251E42B9}"/>
              </a:ext>
            </a:extLst>
          </p:cNvPr>
          <p:cNvPicPr>
            <a:picLocks noChangeAspect="1"/>
          </p:cNvPicPr>
          <p:nvPr/>
        </p:nvPicPr>
        <p:blipFill rotWithShape="1">
          <a:blip r:embed="rId5"/>
          <a:srcRect r="47886" b="14991"/>
          <a:stretch/>
        </p:blipFill>
        <p:spPr>
          <a:xfrm>
            <a:off x="8448968" y="662939"/>
            <a:ext cx="3569384" cy="5829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70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893B4-8DC4-0DA2-6ED8-0FBB5A9F0AB8}"/>
              </a:ext>
            </a:extLst>
          </p:cNvPr>
          <p:cNvSpPr>
            <a:spLocks noGrp="1"/>
          </p:cNvSpPr>
          <p:nvPr>
            <p:ph type="title"/>
          </p:nvPr>
        </p:nvSpPr>
        <p:spPr/>
        <p:txBody>
          <a:bodyPr/>
          <a:lstStyle/>
          <a:p>
            <a:r>
              <a:rPr lang="en-US" dirty="0"/>
              <a:t>Export/Import-tab</a:t>
            </a:r>
          </a:p>
        </p:txBody>
      </p:sp>
      <p:sp>
        <p:nvSpPr>
          <p:cNvPr id="3" name="Platshållare för innehåll 2">
            <a:extLst>
              <a:ext uri="{FF2B5EF4-FFF2-40B4-BE49-F238E27FC236}">
                <a16:creationId xmlns:a16="http://schemas.microsoft.com/office/drawing/2014/main" id="{376B9B1D-BC69-E34A-BFD8-1187E230B91D}"/>
              </a:ext>
            </a:extLst>
          </p:cNvPr>
          <p:cNvSpPr>
            <a:spLocks noGrp="1"/>
          </p:cNvSpPr>
          <p:nvPr>
            <p:ph idx="1"/>
          </p:nvPr>
        </p:nvSpPr>
        <p:spPr>
          <a:xfrm>
            <a:off x="838200" y="1825625"/>
            <a:ext cx="3314700" cy="4351338"/>
          </a:xfrm>
        </p:spPr>
        <p:txBody>
          <a:bodyPr>
            <a:normAutofit/>
          </a:bodyPr>
          <a:lstStyle/>
          <a:p>
            <a:pPr marL="342900" indent="-342900">
              <a:buFont typeface="Arial" panose="020B0604020202020204" pitchFamily="34" charset="0"/>
              <a:buChar char="•"/>
            </a:pPr>
            <a:r>
              <a:rPr lang="en-US" dirty="0"/>
              <a:t>Export Graph Data</a:t>
            </a:r>
          </a:p>
          <a:p>
            <a:pPr marL="342900" indent="-342900">
              <a:buFont typeface="Arial" panose="020B0604020202020204" pitchFamily="34" charset="0"/>
              <a:buChar char="•"/>
            </a:pPr>
            <a:r>
              <a:rPr lang="en-US" dirty="0"/>
              <a:t>Print Graph</a:t>
            </a:r>
          </a:p>
          <a:p>
            <a:pPr marL="342900" indent="-342900">
              <a:buFont typeface="Arial" panose="020B0604020202020204" pitchFamily="34" charset="0"/>
              <a:buChar char="•"/>
            </a:pPr>
            <a:r>
              <a:rPr lang="en-US" dirty="0"/>
              <a:t>Import/Delete Reaction Data</a:t>
            </a:r>
          </a:p>
          <a:p>
            <a:pPr marL="342900" indent="-342900">
              <a:buFont typeface="Arial" panose="020B0604020202020204" pitchFamily="34" charset="0"/>
              <a:buChar char="•"/>
            </a:pPr>
            <a:r>
              <a:rPr lang="en-US" sz="2800" dirty="0"/>
              <a:t>138 CS from IAEA NDS included</a:t>
            </a:r>
          </a:p>
          <a:p>
            <a:endParaRPr lang="en-US" dirty="0"/>
          </a:p>
        </p:txBody>
      </p:sp>
      <p:sp>
        <p:nvSpPr>
          <p:cNvPr id="4" name="Platshållare för bildnummer 3">
            <a:extLst>
              <a:ext uri="{FF2B5EF4-FFF2-40B4-BE49-F238E27FC236}">
                <a16:creationId xmlns:a16="http://schemas.microsoft.com/office/drawing/2014/main" id="{9059A060-F27A-8130-CA9B-1822E8F62BCF}"/>
              </a:ext>
            </a:extLst>
          </p:cNvPr>
          <p:cNvSpPr>
            <a:spLocks noGrp="1"/>
          </p:cNvSpPr>
          <p:nvPr>
            <p:ph type="sldNum" sz="quarter" idx="12"/>
          </p:nvPr>
        </p:nvSpPr>
        <p:spPr/>
        <p:txBody>
          <a:bodyPr/>
          <a:lstStyle/>
          <a:p>
            <a:fld id="{3EFD6600-4986-4976-96BC-3EC8D81108A3}" type="slidenum">
              <a:rPr lang="en-US" smtClean="0"/>
              <a:t>6</a:t>
            </a:fld>
            <a:endParaRPr lang="en-US"/>
          </a:p>
        </p:txBody>
      </p:sp>
      <p:grpSp>
        <p:nvGrpSpPr>
          <p:cNvPr id="13" name="Grupp 12">
            <a:extLst>
              <a:ext uri="{FF2B5EF4-FFF2-40B4-BE49-F238E27FC236}">
                <a16:creationId xmlns:a16="http://schemas.microsoft.com/office/drawing/2014/main" id="{EE3590C2-1526-E2F0-262D-23A47AC345C2}"/>
              </a:ext>
            </a:extLst>
          </p:cNvPr>
          <p:cNvGrpSpPr/>
          <p:nvPr/>
        </p:nvGrpSpPr>
        <p:grpSpPr>
          <a:xfrm>
            <a:off x="4238752" y="1442591"/>
            <a:ext cx="7642446" cy="5050284"/>
            <a:chOff x="3061623" y="1330341"/>
            <a:chExt cx="7896017" cy="5112527"/>
          </a:xfrm>
        </p:grpSpPr>
        <p:pic>
          <p:nvPicPr>
            <p:cNvPr id="6" name="Bildobjekt 5">
              <a:extLst>
                <a:ext uri="{FF2B5EF4-FFF2-40B4-BE49-F238E27FC236}">
                  <a16:creationId xmlns:a16="http://schemas.microsoft.com/office/drawing/2014/main" id="{0CF4D134-543E-5CE0-CC65-C366DEF21C66}"/>
                </a:ext>
              </a:extLst>
            </p:cNvPr>
            <p:cNvPicPr>
              <a:picLocks noChangeAspect="1"/>
            </p:cNvPicPr>
            <p:nvPr/>
          </p:nvPicPr>
          <p:blipFill>
            <a:blip r:embed="rId3"/>
            <a:stretch>
              <a:fillRect/>
            </a:stretch>
          </p:blipFill>
          <p:spPr>
            <a:xfrm>
              <a:off x="3061623" y="1330341"/>
              <a:ext cx="3209266" cy="5112527"/>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430D2B61-9C19-D4E6-A80C-C0A618940745}"/>
                </a:ext>
              </a:extLst>
            </p:cNvPr>
            <p:cNvPicPr>
              <a:picLocks noChangeAspect="1"/>
            </p:cNvPicPr>
            <p:nvPr/>
          </p:nvPicPr>
          <p:blipFill rotWithShape="1">
            <a:blip r:embed="rId4"/>
            <a:srcRect r="34125"/>
            <a:stretch/>
          </p:blipFill>
          <p:spPr>
            <a:xfrm>
              <a:off x="5281119" y="1335881"/>
              <a:ext cx="3209266" cy="5106987"/>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a16="http://schemas.microsoft.com/office/drawing/2014/main" id="{FDBFB912-59C8-8A3B-8F03-5AC3E9605A6F}"/>
                </a:ext>
              </a:extLst>
            </p:cNvPr>
            <p:cNvPicPr>
              <a:picLocks noChangeAspect="1"/>
            </p:cNvPicPr>
            <p:nvPr/>
          </p:nvPicPr>
          <p:blipFill>
            <a:blip r:embed="rId5"/>
            <a:stretch>
              <a:fillRect/>
            </a:stretch>
          </p:blipFill>
          <p:spPr>
            <a:xfrm>
              <a:off x="8331650" y="1335880"/>
              <a:ext cx="1060295" cy="5106988"/>
            </a:xfrm>
            <a:prstGeom prst="rect">
              <a:avLst/>
            </a:prstGeom>
            <a:ln>
              <a:noFill/>
            </a:ln>
            <a:effectLst>
              <a:outerShdw blurRad="292100" dist="139700" dir="2700000" algn="tl" rotWithShape="0">
                <a:srgbClr val="333333">
                  <a:alpha val="65000"/>
                </a:srgbClr>
              </a:outerShdw>
            </a:effectLst>
          </p:spPr>
        </p:pic>
        <p:pic>
          <p:nvPicPr>
            <p:cNvPr id="12" name="Bildobjekt 11">
              <a:extLst>
                <a:ext uri="{FF2B5EF4-FFF2-40B4-BE49-F238E27FC236}">
                  <a16:creationId xmlns:a16="http://schemas.microsoft.com/office/drawing/2014/main" id="{49F67304-9F18-7090-734F-8518E25F4B6C}"/>
                </a:ext>
              </a:extLst>
            </p:cNvPr>
            <p:cNvPicPr>
              <a:picLocks noChangeAspect="1"/>
            </p:cNvPicPr>
            <p:nvPr/>
          </p:nvPicPr>
          <p:blipFill>
            <a:blip r:embed="rId6"/>
            <a:stretch>
              <a:fillRect/>
            </a:stretch>
          </p:blipFill>
          <p:spPr>
            <a:xfrm>
              <a:off x="9344907" y="1335880"/>
              <a:ext cx="1612733" cy="5106988"/>
            </a:xfrm>
            <a:prstGeom prst="rect">
              <a:avLst/>
            </a:prstGeom>
            <a:ln>
              <a:noFill/>
            </a:ln>
            <a:effectLst>
              <a:outerShdw blurRad="292100" dist="139700" dir="2700000" algn="tl" rotWithShape="0">
                <a:srgbClr val="333333">
                  <a:alpha val="65000"/>
                </a:srgbClr>
              </a:outerShdw>
            </a:effectLst>
          </p:spPr>
        </p:pic>
      </p:grpSp>
      <p:pic>
        <p:nvPicPr>
          <p:cNvPr id="14" name="Picture 2" descr="Förhandsgranskning av bild">
            <a:extLst>
              <a:ext uri="{FF2B5EF4-FFF2-40B4-BE49-F238E27FC236}">
                <a16:creationId xmlns:a16="http://schemas.microsoft.com/office/drawing/2014/main" id="{3E0E7211-E024-1F3E-A782-541358DDAF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4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EEA3B1-56C4-0217-2DB8-7CDBC723493A}"/>
              </a:ext>
            </a:extLst>
          </p:cNvPr>
          <p:cNvSpPr>
            <a:spLocks noGrp="1"/>
          </p:cNvSpPr>
          <p:nvPr>
            <p:ph type="title"/>
          </p:nvPr>
        </p:nvSpPr>
        <p:spPr/>
        <p:txBody>
          <a:bodyPr/>
          <a:lstStyle/>
          <a:p>
            <a:r>
              <a:rPr lang="en-US" dirty="0"/>
              <a:t>Main-Tab</a:t>
            </a:r>
          </a:p>
        </p:txBody>
      </p:sp>
      <p:sp>
        <p:nvSpPr>
          <p:cNvPr id="3" name="Platshållare för innehåll 2">
            <a:extLst>
              <a:ext uri="{FF2B5EF4-FFF2-40B4-BE49-F238E27FC236}">
                <a16:creationId xmlns:a16="http://schemas.microsoft.com/office/drawing/2014/main" id="{D6F5CD11-6EC6-09B6-3671-430D2362790D}"/>
              </a:ext>
            </a:extLst>
          </p:cNvPr>
          <p:cNvSpPr>
            <a:spLocks noGrp="1"/>
          </p:cNvSpPr>
          <p:nvPr>
            <p:ph idx="1"/>
          </p:nvPr>
        </p:nvSpPr>
        <p:spPr>
          <a:xfrm>
            <a:off x="838200" y="1825625"/>
            <a:ext cx="5695950" cy="4351338"/>
          </a:xfrm>
        </p:spPr>
        <p:txBody>
          <a:bodyPr>
            <a:noAutofit/>
          </a:bodyPr>
          <a:lstStyle/>
          <a:p>
            <a:r>
              <a:rPr lang="en-US" sz="2400" dirty="0"/>
              <a:t>Basic plots</a:t>
            </a:r>
          </a:p>
          <a:p>
            <a:pPr lvl="1"/>
            <a:r>
              <a:rPr lang="en-US" dirty="0"/>
              <a:t>Reaction Data</a:t>
            </a:r>
          </a:p>
          <a:p>
            <a:pPr lvl="1"/>
            <a:r>
              <a:rPr lang="en-US" dirty="0"/>
              <a:t>Yield vs Time</a:t>
            </a:r>
          </a:p>
          <a:p>
            <a:pPr lvl="1"/>
            <a:r>
              <a:rPr lang="en-US" dirty="0"/>
              <a:t>Yield vs Incident E</a:t>
            </a:r>
          </a:p>
          <a:p>
            <a:pPr lvl="1"/>
            <a:r>
              <a:rPr lang="en-US" dirty="0"/>
              <a:t>Yield vs Thickness</a:t>
            </a:r>
          </a:p>
          <a:p>
            <a:pPr lvl="1"/>
            <a:r>
              <a:rPr lang="en-US" dirty="0"/>
              <a:t>Power vs Depth</a:t>
            </a:r>
          </a:p>
          <a:p>
            <a:pPr marL="457200" lvl="1" indent="0">
              <a:buNone/>
            </a:pPr>
            <a:endParaRPr lang="en-US" dirty="0"/>
          </a:p>
          <a:p>
            <a:r>
              <a:rPr lang="en-US" sz="2400" dirty="0"/>
              <a:t>Optimization plots</a:t>
            </a:r>
          </a:p>
          <a:p>
            <a:pPr lvl="1"/>
            <a:r>
              <a:rPr lang="en-US" sz="2000" dirty="0"/>
              <a:t>3 different </a:t>
            </a:r>
          </a:p>
        </p:txBody>
      </p:sp>
      <p:sp>
        <p:nvSpPr>
          <p:cNvPr id="4" name="Platshållare för bildnummer 3">
            <a:extLst>
              <a:ext uri="{FF2B5EF4-FFF2-40B4-BE49-F238E27FC236}">
                <a16:creationId xmlns:a16="http://schemas.microsoft.com/office/drawing/2014/main" id="{196B8C78-C400-D549-E319-74F74620C3BD}"/>
              </a:ext>
            </a:extLst>
          </p:cNvPr>
          <p:cNvSpPr>
            <a:spLocks noGrp="1"/>
          </p:cNvSpPr>
          <p:nvPr>
            <p:ph type="sldNum" sz="quarter" idx="12"/>
          </p:nvPr>
        </p:nvSpPr>
        <p:spPr/>
        <p:txBody>
          <a:bodyPr/>
          <a:lstStyle/>
          <a:p>
            <a:fld id="{3EFD6600-4986-4976-96BC-3EC8D81108A3}" type="slidenum">
              <a:rPr lang="en-US" smtClean="0"/>
              <a:t>7</a:t>
            </a:fld>
            <a:endParaRPr lang="en-US"/>
          </a:p>
        </p:txBody>
      </p:sp>
      <p:pic>
        <p:nvPicPr>
          <p:cNvPr id="5" name="Picture 2" descr="Förhandsgranskning av bild">
            <a:extLst>
              <a:ext uri="{FF2B5EF4-FFF2-40B4-BE49-F238E27FC236}">
                <a16:creationId xmlns:a16="http://schemas.microsoft.com/office/drawing/2014/main" id="{6D4D9C8B-4EC2-4076-FBD2-2204BC6C5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570"/>
            <a:ext cx="2743200" cy="60343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 9">
            <a:extLst>
              <a:ext uri="{FF2B5EF4-FFF2-40B4-BE49-F238E27FC236}">
                <a16:creationId xmlns:a16="http://schemas.microsoft.com/office/drawing/2014/main" id="{CD2263A5-A23B-32FE-3089-EFB28B662BF9}"/>
              </a:ext>
            </a:extLst>
          </p:cNvPr>
          <p:cNvGrpSpPr/>
          <p:nvPr/>
        </p:nvGrpSpPr>
        <p:grpSpPr>
          <a:xfrm>
            <a:off x="6534150" y="777834"/>
            <a:ext cx="5523021" cy="5476736"/>
            <a:chOff x="6203834" y="299221"/>
            <a:chExt cx="5709538" cy="5955349"/>
          </a:xfrm>
        </p:grpSpPr>
        <p:pic>
          <p:nvPicPr>
            <p:cNvPr id="7" name="Bildobjekt 6">
              <a:extLst>
                <a:ext uri="{FF2B5EF4-FFF2-40B4-BE49-F238E27FC236}">
                  <a16:creationId xmlns:a16="http://schemas.microsoft.com/office/drawing/2014/main" id="{C04C1A15-C244-D101-A1DF-F68848208B80}"/>
                </a:ext>
              </a:extLst>
            </p:cNvPr>
            <p:cNvPicPr>
              <a:picLocks noChangeAspect="1"/>
            </p:cNvPicPr>
            <p:nvPr/>
          </p:nvPicPr>
          <p:blipFill rotWithShape="1">
            <a:blip r:embed="rId3"/>
            <a:srcRect l="8426" t="20227" r="85584" b="30076"/>
            <a:stretch/>
          </p:blipFill>
          <p:spPr>
            <a:xfrm>
              <a:off x="6203834" y="299221"/>
              <a:ext cx="2233252" cy="5955349"/>
            </a:xfrm>
            <a:prstGeom prst="rect">
              <a:avLst/>
            </a:prstGeom>
            <a:ln>
              <a:noFill/>
            </a:ln>
            <a:effectLst>
              <a:outerShdw blurRad="292100" dist="139700" dir="2700000" algn="tl" rotWithShape="0">
                <a:srgbClr val="333333">
                  <a:alpha val="65000"/>
                </a:srgbClr>
              </a:outerShdw>
            </a:effectLst>
          </p:spPr>
        </p:pic>
        <p:pic>
          <p:nvPicPr>
            <p:cNvPr id="9" name="Bildobjekt 8">
              <a:extLst>
                <a:ext uri="{FF2B5EF4-FFF2-40B4-BE49-F238E27FC236}">
                  <a16:creationId xmlns:a16="http://schemas.microsoft.com/office/drawing/2014/main" id="{5AC342DC-AB6C-3830-44D6-DAFC61A42BB3}"/>
                </a:ext>
              </a:extLst>
            </p:cNvPr>
            <p:cNvPicPr>
              <a:picLocks noChangeAspect="1"/>
            </p:cNvPicPr>
            <p:nvPr/>
          </p:nvPicPr>
          <p:blipFill rotWithShape="1">
            <a:blip r:embed="rId4"/>
            <a:srcRect l="8438" t="20209" r="82114" b="29924"/>
            <a:stretch/>
          </p:blipFill>
          <p:spPr>
            <a:xfrm>
              <a:off x="8402975" y="299221"/>
              <a:ext cx="3510397" cy="595534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13423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2079752-F1C2-6BDC-361B-EEA95A7C0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212" y="0"/>
            <a:ext cx="9561575" cy="6858000"/>
          </a:xfrm>
          <a:prstGeom prst="rect">
            <a:avLst/>
          </a:prstGeom>
        </p:spPr>
      </p:pic>
      <p:sp>
        <p:nvSpPr>
          <p:cNvPr id="4" name="Platshållare för bildnummer 3">
            <a:extLst>
              <a:ext uri="{FF2B5EF4-FFF2-40B4-BE49-F238E27FC236}">
                <a16:creationId xmlns:a16="http://schemas.microsoft.com/office/drawing/2014/main" id="{26E67E5C-E0A7-DC22-1FDA-EFC03EF9CCC3}"/>
              </a:ext>
            </a:extLst>
          </p:cNvPr>
          <p:cNvSpPr>
            <a:spLocks noGrp="1"/>
          </p:cNvSpPr>
          <p:nvPr>
            <p:ph type="sldNum" sz="quarter" idx="12"/>
          </p:nvPr>
        </p:nvSpPr>
        <p:spPr/>
        <p:txBody>
          <a:bodyPr/>
          <a:lstStyle/>
          <a:p>
            <a:fld id="{3EFD6600-4986-4976-96BC-3EC8D81108A3}" type="slidenum">
              <a:rPr lang="en-US" smtClean="0"/>
              <a:t>8</a:t>
            </a:fld>
            <a:endParaRPr lang="en-US"/>
          </a:p>
        </p:txBody>
      </p:sp>
      <p:pic>
        <p:nvPicPr>
          <p:cNvPr id="6" name="Bildobjekt 5">
            <a:extLst>
              <a:ext uri="{FF2B5EF4-FFF2-40B4-BE49-F238E27FC236}">
                <a16:creationId xmlns:a16="http://schemas.microsoft.com/office/drawing/2014/main" id="{C83AB34A-F747-AB78-6EC2-A5E83AA6EEC9}"/>
              </a:ext>
            </a:extLst>
          </p:cNvPr>
          <p:cNvPicPr>
            <a:picLocks noChangeAspect="1"/>
          </p:cNvPicPr>
          <p:nvPr/>
        </p:nvPicPr>
        <p:blipFill rotWithShape="1">
          <a:blip r:embed="rId3">
            <a:extLst>
              <a:ext uri="{28A0092B-C50C-407E-A947-70E740481C1C}">
                <a14:useLocalDpi xmlns:a14="http://schemas.microsoft.com/office/drawing/2010/main" val="0"/>
              </a:ext>
            </a:extLst>
          </a:blip>
          <a:srcRect l="10925" r="68553"/>
          <a:stretch/>
        </p:blipFill>
        <p:spPr>
          <a:xfrm>
            <a:off x="0" y="0"/>
            <a:ext cx="2502000" cy="6858000"/>
          </a:xfrm>
          <a:prstGeom prst="rect">
            <a:avLst/>
          </a:prstGeom>
        </p:spPr>
      </p:pic>
      <p:pic>
        <p:nvPicPr>
          <p:cNvPr id="5" name="Bildobjekt 4">
            <a:extLst>
              <a:ext uri="{FF2B5EF4-FFF2-40B4-BE49-F238E27FC236}">
                <a16:creationId xmlns:a16="http://schemas.microsoft.com/office/drawing/2014/main" id="{8DE385F6-2633-09F9-CC0A-EE552E265067}"/>
              </a:ext>
            </a:extLst>
          </p:cNvPr>
          <p:cNvPicPr>
            <a:picLocks noChangeAspect="1"/>
          </p:cNvPicPr>
          <p:nvPr/>
        </p:nvPicPr>
        <p:blipFill rotWithShape="1">
          <a:blip r:embed="rId4"/>
          <a:srcRect l="10570" t="8943" r="25365" b="77447"/>
          <a:stretch/>
        </p:blipFill>
        <p:spPr>
          <a:xfrm>
            <a:off x="9169400" y="2962275"/>
            <a:ext cx="1130300" cy="933450"/>
          </a:xfrm>
          <a:prstGeom prst="rect">
            <a:avLst/>
          </a:prstGeom>
        </p:spPr>
      </p:pic>
      <p:sp>
        <p:nvSpPr>
          <p:cNvPr id="3" name="textruta 2">
            <a:extLst>
              <a:ext uri="{FF2B5EF4-FFF2-40B4-BE49-F238E27FC236}">
                <a16:creationId xmlns:a16="http://schemas.microsoft.com/office/drawing/2014/main" id="{5771A07A-22F9-6E1A-8571-C50F9B2168A1}"/>
              </a:ext>
            </a:extLst>
          </p:cNvPr>
          <p:cNvSpPr txBox="1"/>
          <p:nvPr/>
        </p:nvSpPr>
        <p:spPr>
          <a:xfrm>
            <a:off x="10032645" y="136525"/>
            <a:ext cx="1838965" cy="553998"/>
          </a:xfrm>
          <a:prstGeom prst="rect">
            <a:avLst/>
          </a:prstGeom>
          <a:noFill/>
        </p:spPr>
        <p:txBody>
          <a:bodyPr wrap="none" rtlCol="0">
            <a:spAutoFit/>
          </a:bodyPr>
          <a:lstStyle/>
          <a:p>
            <a:r>
              <a:rPr lang="en-US" sz="3000" dirty="0"/>
              <a:t>Basic plots</a:t>
            </a:r>
          </a:p>
        </p:txBody>
      </p:sp>
    </p:spTree>
    <p:extLst>
      <p:ext uri="{BB962C8B-B14F-4D97-AF65-F5344CB8AC3E}">
        <p14:creationId xmlns:p14="http://schemas.microsoft.com/office/powerpoint/2010/main" val="45514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A87A7D4-47CF-A51B-62F7-D3499532E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212" y="0"/>
            <a:ext cx="9561575" cy="6858000"/>
          </a:xfrm>
          <a:prstGeom prst="rect">
            <a:avLst/>
          </a:prstGeom>
        </p:spPr>
      </p:pic>
      <p:sp>
        <p:nvSpPr>
          <p:cNvPr id="4" name="Platshållare för bildnummer 3">
            <a:extLst>
              <a:ext uri="{FF2B5EF4-FFF2-40B4-BE49-F238E27FC236}">
                <a16:creationId xmlns:a16="http://schemas.microsoft.com/office/drawing/2014/main" id="{26E67E5C-E0A7-DC22-1FDA-EFC03EF9CCC3}"/>
              </a:ext>
            </a:extLst>
          </p:cNvPr>
          <p:cNvSpPr>
            <a:spLocks noGrp="1"/>
          </p:cNvSpPr>
          <p:nvPr>
            <p:ph type="sldNum" sz="quarter" idx="12"/>
          </p:nvPr>
        </p:nvSpPr>
        <p:spPr/>
        <p:txBody>
          <a:bodyPr/>
          <a:lstStyle/>
          <a:p>
            <a:fld id="{3EFD6600-4986-4976-96BC-3EC8D81108A3}" type="slidenum">
              <a:rPr lang="en-US" smtClean="0"/>
              <a:t>9</a:t>
            </a:fld>
            <a:endParaRPr lang="en-US"/>
          </a:p>
        </p:txBody>
      </p:sp>
      <p:pic>
        <p:nvPicPr>
          <p:cNvPr id="3" name="Bildobjekt 2">
            <a:extLst>
              <a:ext uri="{FF2B5EF4-FFF2-40B4-BE49-F238E27FC236}">
                <a16:creationId xmlns:a16="http://schemas.microsoft.com/office/drawing/2014/main" id="{C0FD35FE-3D3C-1EAA-0F65-C788B963D950}"/>
              </a:ext>
            </a:extLst>
          </p:cNvPr>
          <p:cNvPicPr>
            <a:picLocks noChangeAspect="1"/>
          </p:cNvPicPr>
          <p:nvPr/>
        </p:nvPicPr>
        <p:blipFill rotWithShape="1">
          <a:blip r:embed="rId3">
            <a:extLst>
              <a:ext uri="{28A0092B-C50C-407E-A947-70E740481C1C}">
                <a14:useLocalDpi xmlns:a14="http://schemas.microsoft.com/office/drawing/2010/main" val="0"/>
              </a:ext>
            </a:extLst>
          </a:blip>
          <a:srcRect l="10925" r="68553"/>
          <a:stretch/>
        </p:blipFill>
        <p:spPr>
          <a:xfrm>
            <a:off x="0" y="0"/>
            <a:ext cx="2502000" cy="6858000"/>
          </a:xfrm>
          <a:prstGeom prst="rect">
            <a:avLst/>
          </a:prstGeom>
        </p:spPr>
      </p:pic>
      <p:sp>
        <p:nvSpPr>
          <p:cNvPr id="8" name="textruta 7">
            <a:extLst>
              <a:ext uri="{FF2B5EF4-FFF2-40B4-BE49-F238E27FC236}">
                <a16:creationId xmlns:a16="http://schemas.microsoft.com/office/drawing/2014/main" id="{02394536-1A6B-4FAF-A658-4E76664F8682}"/>
              </a:ext>
            </a:extLst>
          </p:cNvPr>
          <p:cNvSpPr txBox="1"/>
          <p:nvPr/>
        </p:nvSpPr>
        <p:spPr>
          <a:xfrm>
            <a:off x="10032645" y="136525"/>
            <a:ext cx="1838965" cy="553998"/>
          </a:xfrm>
          <a:prstGeom prst="rect">
            <a:avLst/>
          </a:prstGeom>
          <a:noFill/>
        </p:spPr>
        <p:txBody>
          <a:bodyPr wrap="none" rtlCol="0">
            <a:spAutoFit/>
          </a:bodyPr>
          <a:lstStyle/>
          <a:p>
            <a:r>
              <a:rPr lang="en-US" sz="3000" dirty="0"/>
              <a:t>Basic plots</a:t>
            </a:r>
          </a:p>
        </p:txBody>
      </p:sp>
    </p:spTree>
    <p:extLst>
      <p:ext uri="{BB962C8B-B14F-4D97-AF65-F5344CB8AC3E}">
        <p14:creationId xmlns:p14="http://schemas.microsoft.com/office/powerpoint/2010/main" val="38645657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TotalTime>
  <Words>1738</Words>
  <Application>Microsoft Office PowerPoint</Application>
  <PresentationFormat>Bredbild</PresentationFormat>
  <Paragraphs>213</Paragraphs>
  <Slides>26</Slides>
  <Notes>15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26</vt:i4>
      </vt:variant>
    </vt:vector>
  </HeadingPairs>
  <TitlesOfParts>
    <vt:vector size="35" baseType="lpstr">
      <vt:lpstr>Arial</vt:lpstr>
      <vt:lpstr>Calibri</vt:lpstr>
      <vt:lpstr>Calibri Light</vt:lpstr>
      <vt:lpstr>Cambria Math</vt:lpstr>
      <vt:lpstr>Georgia</vt:lpstr>
      <vt:lpstr>inherit</vt:lpstr>
      <vt:lpstr>Slack-Lato</vt:lpstr>
      <vt:lpstr>Times New Roman</vt:lpstr>
      <vt:lpstr>Office-tema</vt:lpstr>
      <vt:lpstr>PowerPoint-presentation</vt:lpstr>
      <vt:lpstr>Overview</vt:lpstr>
      <vt:lpstr>Activation formula and Beam Power</vt:lpstr>
      <vt:lpstr>Target and Yield Optimization tool (TYtool)</vt:lpstr>
      <vt:lpstr>About/Help-tabs</vt:lpstr>
      <vt:lpstr>Export/Import-tab</vt:lpstr>
      <vt:lpstr>Main-Tab</vt:lpstr>
      <vt:lpstr>PowerPoint-presentation</vt:lpstr>
      <vt:lpstr>PowerPoint-presentation</vt:lpstr>
      <vt:lpstr>Validation</vt:lpstr>
      <vt:lpstr>PowerPoint-presentation</vt:lpstr>
      <vt:lpstr>PowerPoint-presentation</vt:lpstr>
      <vt:lpstr>PowerPoint-presentation</vt:lpstr>
      <vt:lpstr>PowerPoint-presentation</vt:lpstr>
      <vt:lpstr>Optimization plots</vt:lpstr>
      <vt:lpstr>PowerPoint-presentation</vt:lpstr>
      <vt:lpstr>PowerPoint-presentation</vt:lpstr>
      <vt:lpstr>PowerPoint-presentation</vt:lpstr>
      <vt:lpstr>PowerPoint-presentation</vt:lpstr>
      <vt:lpstr>PowerPoint-presentation</vt:lpstr>
      <vt:lpstr>PowerPoint-presentation</vt:lpstr>
      <vt:lpstr>Many different combinations</vt:lpstr>
      <vt:lpstr>Acknowledgements to UW-Madison Cyclotron Gang for Beta Testing </vt:lpstr>
      <vt:lpstr>Availability, improvement and future plans</vt:lpstr>
      <vt:lpstr>Yield/W-approach fixed Ein vs  Makkonen-Craig &amp; Helariutta-approach Comparison for 138 reactions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Jonathan Siikanen</dc:creator>
  <cp:lastModifiedBy>Jonathan Siikanen</cp:lastModifiedBy>
  <cp:revision>101</cp:revision>
  <dcterms:created xsi:type="dcterms:W3CDTF">2022-06-10T07:57:30Z</dcterms:created>
  <dcterms:modified xsi:type="dcterms:W3CDTF">2022-08-23T14:36:10Z</dcterms:modified>
</cp:coreProperties>
</file>