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17"/>
  </p:notesMasterIdLst>
  <p:sldIdLst>
    <p:sldId id="322" r:id="rId3"/>
    <p:sldId id="38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32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1"/>
    <a:srgbClr val="000F7E"/>
    <a:srgbClr val="09198D"/>
    <a:srgbClr val="FF9129"/>
    <a:srgbClr val="00AA64"/>
    <a:srgbClr val="1A70B8"/>
    <a:srgbClr val="0A197E"/>
    <a:srgbClr val="000000"/>
    <a:srgbClr val="69C3FF"/>
    <a:srgbClr val="EB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/>
    <p:restoredTop sz="96064"/>
  </p:normalViewPr>
  <p:slideViewPr>
    <p:cSldViewPr snapToGrid="0" snapToObjects="1" showGuides="1">
      <p:cViewPr varScale="1">
        <p:scale>
          <a:sx n="75" d="100"/>
          <a:sy n="75" d="100"/>
        </p:scale>
        <p:origin x="859" y="41"/>
      </p:cViewPr>
      <p:guideLst>
        <p:guide/>
        <p:guide orient="horz" pos="408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2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A88CB3-351F-294D-B203-3E3755AD9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4360" y="1981872"/>
            <a:ext cx="3830320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" y="3561746"/>
            <a:ext cx="3830320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4396170"/>
            <a:ext cx="2714105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5520163"/>
            <a:ext cx="2597150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47380" y="6504590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A5E6A1-8400-5543-A539-750F492A4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266" y="466724"/>
            <a:ext cx="2957369" cy="865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C4CCD8-670C-C247-A670-D2A0A7CC0B40}"/>
              </a:ext>
            </a:extLst>
          </p:cNvPr>
          <p:cNvSpPr/>
          <p:nvPr userDrawn="1"/>
        </p:nvSpPr>
        <p:spPr>
          <a:xfrm>
            <a:off x="323850" y="6138506"/>
            <a:ext cx="923530" cy="570027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1FDCC-6089-9549-867D-AA161AFF6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60" y="6376337"/>
            <a:ext cx="590382" cy="283004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7CC174E-53C7-1C49-8CF1-B008CEDC8F30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064C590-9A87-3D4E-AB4F-7D32D78B18F2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869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80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980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94360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4360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01184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01184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1184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01184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524000"/>
            <a:ext cx="249328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4540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63132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6313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3131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3968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4128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4983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3418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943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43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382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382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382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382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0074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0074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0074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0074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757416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57416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57416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57416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4361" y="1524000"/>
            <a:ext cx="7991856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5862323"/>
            <a:ext cx="7991856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053548" y="1"/>
            <a:ext cx="787021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053548" y="1332324"/>
            <a:ext cx="787021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053548" y="2714922"/>
            <a:ext cx="787021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053548" y="4097521"/>
            <a:ext cx="787021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953887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236755" y="-3329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236755" y="131642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236755" y="271159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236755" y="410675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053548" y="5541578"/>
            <a:ext cx="787021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236755" y="5550815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82296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24000"/>
            <a:ext cx="12463272" cy="4260851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78602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8/23/2022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1787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12648"/>
            <a:ext cx="7991856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4614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1106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7333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9035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5289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436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04516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123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0132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2333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71882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4360" y="4056096"/>
            <a:ext cx="1097280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55404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859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921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64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6787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2070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20708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D34A9EF-0B3B-194B-A31B-0DF154086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9813" y="5964946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C5134-C487-554B-B7D4-EF8CEB3ED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00" r="31052" b="20205"/>
          <a:stretch/>
        </p:blipFill>
        <p:spPr>
          <a:xfrm>
            <a:off x="152400" y="345775"/>
            <a:ext cx="8991600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D97BA8D-44CF-D848-8EB4-22EBD02354E0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B31FFA-211E-F342-A1E8-153A4E41B042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20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1" y="1524001"/>
            <a:ext cx="7994054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2011681"/>
            <a:ext cx="7994055" cy="3931919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BA5F7-9297-584B-8D03-94A595A48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1" y="3429000"/>
            <a:ext cx="4109012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7083F3C-D625-D64B-9FAF-52D8669C9A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3429000"/>
            <a:ext cx="4074290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199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074289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624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6240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19CB5B1-06C6-C34A-A15E-EAC198045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6978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67F501-30A3-3C4A-9353-DF0C9221D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609600"/>
            <a:ext cx="800563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24000"/>
            <a:ext cx="800563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638027" y="6499820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1099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4/5/21</a:t>
            </a:r>
          </a:p>
          <a:p>
            <a:endParaRPr lang="en-US" sz="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0F8CB-C6F2-3F4F-B83D-1E2B4E8961C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85488" y="6421534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10" r:id="rId15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641080" y="6501384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6501384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8/23/2022</a:t>
            </a:fld>
            <a:endParaRPr lang="en-US" sz="7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9600"/>
            <a:ext cx="7991856" cy="89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523999"/>
            <a:ext cx="7991856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7E7B1-7961-6744-9B65-ACF10399A3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75" r:id="rId3"/>
    <p:sldLayoutId id="2147483694" r:id="rId4"/>
    <p:sldLayoutId id="2147483705" r:id="rId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jtmorrell.github.io/curi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C654E81-7A68-B348-B260-56F1CEDF0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Characterizing the Thermal Performance of Isotope Production Targets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F306519-5125-A044-A118-2D161048B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59" y="3561746"/>
            <a:ext cx="7542962" cy="646853"/>
          </a:xfrm>
        </p:spPr>
        <p:txBody>
          <a:bodyPr/>
          <a:lstStyle/>
          <a:p>
            <a:r>
              <a:rPr lang="en-US" b="1" dirty="0"/>
              <a:t>Jonathan Morrell</a:t>
            </a:r>
            <a:r>
              <a:rPr lang="en-US" dirty="0"/>
              <a:t>, Jason Cooley, Ellen M. O’Brien, Christiaan (Etienne) Vermeulen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C5CBE22-0D06-DE43-A0AD-BACD55E95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" y="4396169"/>
            <a:ext cx="3574968" cy="914061"/>
          </a:xfrm>
        </p:spPr>
        <p:txBody>
          <a:bodyPr>
            <a:normAutofit/>
          </a:bodyPr>
          <a:lstStyle/>
          <a:p>
            <a:r>
              <a:rPr lang="en-US" dirty="0"/>
              <a:t>18th Workshop on </a:t>
            </a:r>
            <a:r>
              <a:rPr lang="en-US" dirty="0" err="1"/>
              <a:t>Targetry</a:t>
            </a:r>
            <a:r>
              <a:rPr lang="en-US" dirty="0"/>
              <a:t> and Target Chemistry</a:t>
            </a:r>
          </a:p>
          <a:p>
            <a:r>
              <a:rPr lang="en-US" dirty="0"/>
              <a:t>Whistler, BC</a:t>
            </a:r>
          </a:p>
          <a:p>
            <a:endParaRPr lang="en-US" dirty="0"/>
          </a:p>
          <a:p>
            <a:r>
              <a:rPr lang="en-US" dirty="0"/>
              <a:t>Aug 24, 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" y="5593080"/>
            <a:ext cx="20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LA-UR-22-28730</a:t>
            </a:r>
          </a:p>
        </p:txBody>
      </p:sp>
    </p:spTree>
    <p:extLst>
      <p:ext uri="{BB962C8B-B14F-4D97-AF65-F5344CB8AC3E}">
        <p14:creationId xmlns:p14="http://schemas.microsoft.com/office/powerpoint/2010/main" val="36201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to Measure Contact Conductance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594360" y="4293765"/>
                <a:ext cx="7994055" cy="1665073"/>
              </a:xfrm>
            </p:spPr>
            <p:txBody>
              <a:bodyPr/>
              <a:lstStyle/>
              <a:p>
                <a:r>
                  <a:rPr lang="en-US" dirty="0"/>
                  <a:t>Sample placed in custom “gadget”, with PID controlled heater (top) and water cooling (bottom).  A load is applied, and varied over time</a:t>
                </a:r>
              </a:p>
              <a:p>
                <a:r>
                  <a:rPr lang="en-US" dirty="0"/>
                  <a:t>Thermocouples measure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over target, and input heat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to calculate total thermal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Process repeated for multiple loads (pressures) and temperatures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594360" y="4293765"/>
                <a:ext cx="7994055" cy="1665073"/>
              </a:xfrm>
              <a:blipFill>
                <a:blip r:embed="rId2"/>
                <a:stretch>
                  <a:fillRect l="-1678" t="-4762" r="-534" b="-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1EFE9B85-8795-8561-78E2-76AB8B70A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73" y="1253235"/>
            <a:ext cx="2621999" cy="2621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72682-3CCB-5528-6671-3E78F3CD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05393" y="1253235"/>
            <a:ext cx="3725541" cy="27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Processing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0" y="1523999"/>
            <a:ext cx="4192129" cy="4434840"/>
          </a:xfrm>
        </p:spPr>
        <p:txBody>
          <a:bodyPr/>
          <a:lstStyle/>
          <a:p>
            <a:r>
              <a:rPr lang="en-US" dirty="0"/>
              <a:t>Measure 𝑅</a:t>
            </a:r>
            <a:r>
              <a:rPr lang="en-US" baseline="-25000" dirty="0"/>
              <a:t>𝜃</a:t>
            </a:r>
            <a:r>
              <a:rPr lang="en-US" dirty="0"/>
              <a:t> for various temperatures and pressures</a:t>
            </a:r>
          </a:p>
          <a:p>
            <a:r>
              <a:rPr lang="en-US" dirty="0"/>
              <a:t>Use hardness </a:t>
            </a:r>
            <a:r>
              <a:rPr lang="en-US" i="1" dirty="0"/>
              <a:t>H</a:t>
            </a:r>
            <a:r>
              <a:rPr lang="en-US" dirty="0"/>
              <a:t> and roughness </a:t>
            </a:r>
            <a:r>
              <a:rPr lang="en-US" i="1" dirty="0"/>
              <a:t>R</a:t>
            </a:r>
            <a:r>
              <a:rPr lang="en-US" i="1" baseline="-25000" dirty="0"/>
              <a:t>a</a:t>
            </a:r>
            <a:r>
              <a:rPr lang="en-US" dirty="0"/>
              <a:t> as </a:t>
            </a:r>
            <a:r>
              <a:rPr lang="en-US" b="1" dirty="0"/>
              <a:t>fit parameters </a:t>
            </a:r>
            <a:r>
              <a:rPr lang="en-US" dirty="0"/>
              <a:t>to determine gap conductance ℎ</a:t>
            </a:r>
            <a:r>
              <a:rPr lang="en-US" baseline="-25000" dirty="0"/>
              <a:t>𝑐</a:t>
            </a:r>
          </a:p>
          <a:p>
            <a:r>
              <a:rPr lang="en-US" dirty="0"/>
              <a:t>Use correlation (with fit parameters) to extrapolate to IPF operating conditions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691C1-3FCB-0BA8-C419-9E91D1451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62235" y="3741419"/>
            <a:ext cx="2926085" cy="2194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B92564-3483-44E2-1723-1E5364EB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4" b="4884"/>
          <a:stretch/>
        </p:blipFill>
        <p:spPr>
          <a:xfrm>
            <a:off x="4645954" y="3777632"/>
            <a:ext cx="3135811" cy="212213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D8D2BC-EFB4-3301-7E0C-4AE2811C8A29}"/>
              </a:ext>
            </a:extLst>
          </p:cNvPr>
          <p:cNvGrpSpPr/>
          <p:nvPr/>
        </p:nvGrpSpPr>
        <p:grpSpPr>
          <a:xfrm>
            <a:off x="5826926" y="981677"/>
            <a:ext cx="2372540" cy="1867050"/>
            <a:chOff x="5980513" y="1425220"/>
            <a:chExt cx="1979096" cy="127971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B2D4B8-6765-4F16-4325-E6118B88E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46"/>
            <a:stretch/>
          </p:blipFill>
          <p:spPr>
            <a:xfrm>
              <a:off x="5980513" y="2240840"/>
              <a:ext cx="1979096" cy="4640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17B16A-E129-53DD-292F-4E84491BE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513" y="1425220"/>
              <a:ext cx="1979096" cy="771380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187E4C-84C0-13B6-BC36-68985A542616}"/>
              </a:ext>
            </a:extLst>
          </p:cNvPr>
          <p:cNvCxnSpPr/>
          <p:nvPr/>
        </p:nvCxnSpPr>
        <p:spPr>
          <a:xfrm>
            <a:off x="7013196" y="3934437"/>
            <a:ext cx="0" cy="16610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426537-1275-01CD-4135-CC27AF29C57C}"/>
                  </a:ext>
                </a:extLst>
              </p:cNvPr>
              <p:cNvSpPr txBox="1"/>
              <p:nvPr/>
            </p:nvSpPr>
            <p:spPr>
              <a:xfrm>
                <a:off x="5701297" y="3288106"/>
                <a:ext cx="20804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Histogram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at operating pressure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426537-1275-01CD-4135-CC27AF29C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297" y="3288106"/>
                <a:ext cx="2080468" cy="646331"/>
              </a:xfrm>
              <a:prstGeom prst="rect">
                <a:avLst/>
              </a:prstGeom>
              <a:blipFill>
                <a:blip r:embed="rId6"/>
                <a:stretch>
                  <a:fillRect l="-233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379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Results: Using TCC as a QA Tool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594360" y="2341427"/>
                <a:ext cx="4192129" cy="3617412"/>
              </a:xfrm>
            </p:spPr>
            <p:txBody>
              <a:bodyPr/>
              <a:lstStyle/>
              <a:p>
                <a:r>
                  <a:rPr lang="en-US" dirty="0"/>
                  <a:t>Histogram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at operating conditions shows clear “good vs bad” target distinction</a:t>
                </a:r>
              </a:p>
              <a:p>
                <a:r>
                  <a:rPr lang="en-US" dirty="0"/>
                  <a:t>Set threshold below which targets should not be irradiated</a:t>
                </a:r>
              </a:p>
              <a:p>
                <a:r>
                  <a:rPr lang="en-US" dirty="0"/>
                  <a:t>Can also be used to compare target manufacturing methods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594360" y="2341427"/>
                <a:ext cx="4192129" cy="3617412"/>
              </a:xfrm>
              <a:blipFill>
                <a:blip r:embed="rId2"/>
                <a:stretch>
                  <a:fillRect l="-3202" t="-2192" r="-4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53EC30B-988E-79F1-F996-D5168C934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4" y="2173648"/>
            <a:ext cx="3733311" cy="279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1" y="1523999"/>
            <a:ext cx="4775200" cy="4434840"/>
          </a:xfrm>
        </p:spPr>
        <p:txBody>
          <a:bodyPr/>
          <a:lstStyle/>
          <a:p>
            <a:r>
              <a:rPr lang="en-US" dirty="0"/>
              <a:t>Improving </a:t>
            </a:r>
            <a:r>
              <a:rPr lang="en-US" dirty="0" smtClean="0"/>
              <a:t>characterization </a:t>
            </a:r>
            <a:r>
              <a:rPr lang="en-US" dirty="0"/>
              <a:t>of </a:t>
            </a:r>
            <a:r>
              <a:rPr lang="en-US" dirty="0" smtClean="0"/>
              <a:t>target </a:t>
            </a:r>
            <a:r>
              <a:rPr lang="en-US" dirty="0"/>
              <a:t>thermal </a:t>
            </a:r>
            <a:r>
              <a:rPr lang="en-US" dirty="0" smtClean="0"/>
              <a:t>performance:</a:t>
            </a:r>
            <a:endParaRPr lang="en-US" dirty="0"/>
          </a:p>
          <a:p>
            <a:pPr lvl="1"/>
            <a:r>
              <a:rPr lang="en-US" dirty="0"/>
              <a:t>Enables higher current irradiation</a:t>
            </a:r>
          </a:p>
          <a:p>
            <a:pPr lvl="1"/>
            <a:r>
              <a:rPr lang="en-US" dirty="0"/>
              <a:t>Improves confidence in safety margins</a:t>
            </a:r>
          </a:p>
          <a:p>
            <a:pPr lvl="1"/>
            <a:r>
              <a:rPr lang="en-US" dirty="0"/>
              <a:t>Can potentially mitigate target failures by rejecting “bad” targets</a:t>
            </a:r>
          </a:p>
          <a:p>
            <a:r>
              <a:rPr lang="en-US" dirty="0"/>
              <a:t>Ultimately leads to higher yields, better repeatability, and enhanced safety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r="21797"/>
          <a:stretch/>
        </p:blipFill>
        <p:spPr>
          <a:xfrm>
            <a:off x="5618480" y="1425586"/>
            <a:ext cx="2514600" cy="3320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2112" y="4865369"/>
            <a:ext cx="2307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Credit: Andrew Burgoyne (ORNL)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514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2EEEA4D-9CC6-2547-9605-4AFF2C626BA3}"/>
              </a:ext>
            </a:extLst>
          </p:cNvPr>
          <p:cNvSpPr txBox="1">
            <a:spLocks/>
          </p:cNvSpPr>
          <p:nvPr/>
        </p:nvSpPr>
        <p:spPr>
          <a:xfrm>
            <a:off x="368300" y="1576587"/>
            <a:ext cx="8229600" cy="2487085"/>
          </a:xfrm>
          <a:prstGeom prst="rect">
            <a:avLst/>
          </a:prstGeom>
        </p:spPr>
        <p:txBody>
          <a:bodyPr numCol="3"/>
          <a:lstStyle>
            <a:lvl1pPr marL="228600" indent="-2206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8788" indent="-230188" algn="l" defTabSz="9144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Joseph </a:t>
            </a:r>
            <a:r>
              <a:rPr lang="en-US" sz="1200" dirty="0"/>
              <a:t>Archuleta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Kirti Bhardwaj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Marshall Bullock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Ross Capon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Tomas </a:t>
            </a:r>
            <a:r>
              <a:rPr lang="en-US" sz="1200" dirty="0" err="1"/>
              <a:t>Cavero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Jason Cooley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Lisa Cummins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Ida </a:t>
            </a:r>
            <a:r>
              <a:rPr lang="en-US" sz="1200" dirty="0" err="1"/>
              <a:t>DiMucci</a:t>
            </a:r>
            <a:r>
              <a:rPr lang="en-US" sz="1200" dirty="0"/>
              <a:t> </a:t>
            </a:r>
            <a:r>
              <a:rPr lang="en-US" sz="1200" dirty="0" smtClean="0"/>
              <a:t>(PD)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Guy </a:t>
            </a:r>
            <a:r>
              <a:rPr lang="en-US" sz="1200" dirty="0" err="1" smtClean="0"/>
              <a:t>Dutech</a:t>
            </a:r>
            <a:r>
              <a:rPr lang="en-US" sz="12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Michael </a:t>
            </a:r>
            <a:r>
              <a:rPr lang="en-US" sz="1200" dirty="0"/>
              <a:t>Fassbender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Chris Henning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Kevin John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Anthony Kedge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Jan Klouda (PD)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Anthony Koppi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Nate Kollarik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Stosh Kozimor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Carl Iverson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Christopher Martinez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Artem </a:t>
            </a:r>
            <a:r>
              <a:rPr lang="en-US" sz="1200" dirty="0" err="1"/>
              <a:t>Matyskin</a:t>
            </a:r>
            <a:r>
              <a:rPr lang="en-US" sz="1200" dirty="0"/>
              <a:t> </a:t>
            </a:r>
            <a:r>
              <a:rPr lang="en-US" sz="1200" dirty="0" smtClean="0"/>
              <a:t>(PD)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Veronika Mocko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Jonathan Morrell (PD</a:t>
            </a:r>
            <a:r>
              <a:rPr lang="en-US" sz="12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Ellen </a:t>
            </a:r>
            <a:r>
              <a:rPr lang="en-US" sz="1200" dirty="0" smtClean="0"/>
              <a:t>O’Brien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Beverly Ortiz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Jeffrey Pietryga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Kirk Rector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Nicole Romero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Jee Hyun Seong (PD)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Etienne Vermeulen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Heath Watkins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Many Isotope Alumni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SIGMA targetry, AOT teams… and many others!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611402"/>
            <a:ext cx="2380560" cy="708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0595" y="4371425"/>
            <a:ext cx="5861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research is supported by the U.S. Department of Energy Isotope Program, managed by the Office of Science for Isotope R&amp;D and Production.</a:t>
            </a:r>
          </a:p>
        </p:txBody>
      </p:sp>
    </p:spTree>
    <p:extLst>
      <p:ext uri="{BB962C8B-B14F-4D97-AF65-F5344CB8AC3E}">
        <p14:creationId xmlns:p14="http://schemas.microsoft.com/office/powerpoint/2010/main" val="27535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1" y="1523999"/>
            <a:ext cx="3977640" cy="4434840"/>
          </a:xfrm>
        </p:spPr>
        <p:txBody>
          <a:bodyPr/>
          <a:lstStyle/>
          <a:p>
            <a:r>
              <a:rPr lang="en-US" dirty="0"/>
              <a:t>Los Alamos Isotope Production Facility (IPF)</a:t>
            </a:r>
          </a:p>
          <a:p>
            <a:pPr lvl="1"/>
            <a:r>
              <a:rPr lang="en-US" dirty="0"/>
              <a:t>100 MeV H</a:t>
            </a:r>
            <a:r>
              <a:rPr lang="en-US" baseline="30000" dirty="0"/>
              <a:t>+</a:t>
            </a:r>
            <a:r>
              <a:rPr lang="en-US" dirty="0"/>
              <a:t>, ~250 </a:t>
            </a:r>
            <a:r>
              <a:rPr lang="en-US" dirty="0" err="1"/>
              <a:t>μA</a:t>
            </a:r>
            <a:endParaRPr lang="en-US" dirty="0"/>
          </a:p>
          <a:p>
            <a:pPr lvl="1"/>
            <a:r>
              <a:rPr lang="en-US" dirty="0"/>
              <a:t>Part of the DOE Isotope Program</a:t>
            </a:r>
          </a:p>
          <a:p>
            <a:r>
              <a:rPr lang="en-US" dirty="0"/>
              <a:t>Tri-lab collaboration between LANL, BNL and ORNL produces </a:t>
            </a:r>
            <a:r>
              <a:rPr lang="en-US" baseline="30000" dirty="0"/>
              <a:t>225</a:t>
            </a:r>
            <a:r>
              <a:rPr lang="en-US" dirty="0"/>
              <a:t>Ac from </a:t>
            </a:r>
            <a:r>
              <a:rPr lang="en-US" i="1" dirty="0"/>
              <a:t>Th targets</a:t>
            </a:r>
          </a:p>
          <a:p>
            <a:r>
              <a:rPr lang="en-US" dirty="0"/>
              <a:t>Emphasis on thermal characterization:</a:t>
            </a:r>
          </a:p>
          <a:p>
            <a:pPr lvl="1"/>
            <a:r>
              <a:rPr lang="en-US" dirty="0"/>
              <a:t>Enable higher current irradiation</a:t>
            </a:r>
          </a:p>
          <a:p>
            <a:pPr lvl="1"/>
            <a:r>
              <a:rPr lang="en-US" dirty="0"/>
              <a:t>Improve confidence in safety margins</a:t>
            </a:r>
          </a:p>
          <a:p>
            <a:pPr lvl="1"/>
            <a:r>
              <a:rPr lang="en-US" dirty="0"/>
              <a:t>Thermal characterization of targets </a:t>
            </a:r>
            <a:r>
              <a:rPr lang="en-US" b="1" i="1" dirty="0"/>
              <a:t>prior to irradiation</a:t>
            </a:r>
            <a:r>
              <a:rPr lang="en-US" b="1" dirty="0"/>
              <a:t> </a:t>
            </a:r>
            <a:r>
              <a:rPr lang="en-US" dirty="0"/>
              <a:t>could mitigate target failures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096AC6-429E-85F2-83A6-1ACA3571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744" y="3582716"/>
            <a:ext cx="3251125" cy="201854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F64B019-206A-CD72-4982-21D193ED2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116" y="1034461"/>
            <a:ext cx="3898377" cy="2177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86458-E5F2-2173-7840-31D23E2B1C46}"/>
              </a:ext>
            </a:extLst>
          </p:cNvPr>
          <p:cNvSpPr txBox="1"/>
          <p:nvPr/>
        </p:nvSpPr>
        <p:spPr>
          <a:xfrm>
            <a:off x="5055930" y="5663625"/>
            <a:ext cx="357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Science Staff - Isotope Team at LANL IPF</a:t>
            </a:r>
          </a:p>
          <a:p>
            <a:r>
              <a:rPr lang="en-US" sz="1600" b="1" dirty="0"/>
              <a:t>Me</a:t>
            </a:r>
            <a:r>
              <a:rPr lang="en-US" sz="1600" dirty="0"/>
              <a:t>, E. O’Brien, J.H. Seong, E. Vermeulen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Thermal Considerations in Isotope Production </a:t>
            </a:r>
            <a:r>
              <a:rPr lang="en-US" dirty="0" err="1"/>
              <a:t>Targetry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0" y="3649210"/>
            <a:ext cx="7714059" cy="2599189"/>
          </a:xfrm>
        </p:spPr>
        <p:txBody>
          <a:bodyPr/>
          <a:lstStyle/>
          <a:p>
            <a:r>
              <a:rPr lang="en-US" dirty="0"/>
              <a:t>Target failure mechanisms are complex</a:t>
            </a:r>
          </a:p>
          <a:p>
            <a:r>
              <a:rPr lang="en-US" dirty="0"/>
              <a:t>Need to understand:</a:t>
            </a:r>
          </a:p>
          <a:p>
            <a:pPr lvl="1"/>
            <a:r>
              <a:rPr lang="en-US" b="1" dirty="0"/>
              <a:t>How much heat is deposited in target?</a:t>
            </a:r>
          </a:p>
          <a:p>
            <a:pPr lvl="2"/>
            <a:r>
              <a:rPr lang="en-US" dirty="0"/>
              <a:t>Measure the proton energy distribution through the stack</a:t>
            </a:r>
          </a:p>
          <a:p>
            <a:pPr lvl="2"/>
            <a:r>
              <a:rPr lang="en-US" dirty="0" smtClean="0"/>
              <a:t>Impacted by thermal related changes to dimensions/densities</a:t>
            </a:r>
            <a:endParaRPr lang="en-US" dirty="0"/>
          </a:p>
          <a:p>
            <a:pPr lvl="1"/>
            <a:r>
              <a:rPr lang="en-US" b="1" dirty="0"/>
              <a:t>How well is heat conducted out of the target?</a:t>
            </a:r>
          </a:p>
          <a:p>
            <a:pPr lvl="2"/>
            <a:r>
              <a:rPr lang="en-US" dirty="0"/>
              <a:t>Major uncertainty: contact conductance between “target” and encapsulation</a:t>
            </a:r>
          </a:p>
          <a:p>
            <a:pPr lvl="2"/>
            <a:r>
              <a:rPr lang="en-US" dirty="0"/>
              <a:t>Measurement prior to irradiation could prevent failure (QA tool)</a:t>
            </a:r>
          </a:p>
          <a:p>
            <a:pPr lvl="1"/>
            <a:r>
              <a:rPr lang="en-US" dirty="0"/>
              <a:t>Boiling heat transfer – </a:t>
            </a:r>
            <a:r>
              <a:rPr lang="en-US" u="sng" dirty="0"/>
              <a:t>see Jee Hyun </a:t>
            </a:r>
            <a:r>
              <a:rPr lang="en-US" u="sng" dirty="0" err="1"/>
              <a:t>Seong’s</a:t>
            </a:r>
            <a:r>
              <a:rPr lang="en-US" u="sng" dirty="0"/>
              <a:t> talk later today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8DDF4-517E-7804-B768-A7F2AD1C6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28778"/>
          <a:stretch/>
        </p:blipFill>
        <p:spPr>
          <a:xfrm>
            <a:off x="5478591" y="1501808"/>
            <a:ext cx="2829828" cy="2880360"/>
          </a:xfrm>
          <a:prstGeom prst="rect">
            <a:avLst/>
          </a:prstGeom>
        </p:spPr>
      </p:pic>
      <p:pic>
        <p:nvPicPr>
          <p:cNvPr id="6" name="Picture 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6C84003-5631-B62A-56F8-A360DEBBF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28" y="1318084"/>
            <a:ext cx="2962105" cy="1890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0104" y="4382168"/>
            <a:ext cx="2307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Credit: Eric Olivas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445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Proton Beam Energy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0" y="1523999"/>
            <a:ext cx="4192129" cy="4434840"/>
          </a:xfrm>
        </p:spPr>
        <p:txBody>
          <a:bodyPr/>
          <a:lstStyle/>
          <a:p>
            <a:r>
              <a:rPr lang="en-US" dirty="0"/>
              <a:t>Co-irradiation of thin monitor foils </a:t>
            </a:r>
            <a:r>
              <a:rPr lang="en-US" i="1" dirty="0"/>
              <a:t>within</a:t>
            </a:r>
            <a:r>
              <a:rPr lang="en-US" dirty="0"/>
              <a:t> a production stack</a:t>
            </a:r>
          </a:p>
          <a:p>
            <a:pPr lvl="1"/>
            <a:r>
              <a:rPr lang="en-US" dirty="0"/>
              <a:t>Measure at production-level (250 </a:t>
            </a:r>
            <a:r>
              <a:rPr lang="en-US" dirty="0" err="1"/>
              <a:t>μA</a:t>
            </a:r>
            <a:r>
              <a:rPr lang="en-US" dirty="0"/>
              <a:t>) current, for a short time</a:t>
            </a:r>
          </a:p>
          <a:p>
            <a:pPr lvl="1"/>
            <a:r>
              <a:rPr lang="en-US" dirty="0"/>
              <a:t>Measurement at high, medium, low energy (“ABC”) slots - 95, 65 and 30 MeV</a:t>
            </a:r>
          </a:p>
          <a:p>
            <a:r>
              <a:rPr lang="en-US" dirty="0"/>
              <a:t>Monitor foils are sensitive to </a:t>
            </a:r>
            <a:r>
              <a:rPr lang="en-US" b="1" i="1" dirty="0"/>
              <a:t>proton</a:t>
            </a:r>
            <a:r>
              <a:rPr lang="en-US" dirty="0"/>
              <a:t> </a:t>
            </a:r>
            <a:r>
              <a:rPr lang="en-US" b="1" i="1" dirty="0"/>
              <a:t>energy</a:t>
            </a:r>
            <a:r>
              <a:rPr lang="en-US" dirty="0"/>
              <a:t> as well as beam current</a:t>
            </a:r>
          </a:p>
          <a:p>
            <a:pPr lvl="1"/>
            <a:r>
              <a:rPr lang="en-US" dirty="0"/>
              <a:t>Sensitivity is greatest where production cross section is highly-varying</a:t>
            </a:r>
          </a:p>
          <a:p>
            <a:pPr lvl="2"/>
            <a:r>
              <a:rPr lang="en-US" dirty="0"/>
              <a:t>E.g. observing </a:t>
            </a:r>
            <a:r>
              <a:rPr lang="en-US" baseline="30000" dirty="0"/>
              <a:t>58</a:t>
            </a:r>
            <a:r>
              <a:rPr lang="en-US" dirty="0"/>
              <a:t>Co without </a:t>
            </a:r>
            <a:r>
              <a:rPr lang="en-US" baseline="30000" dirty="0"/>
              <a:t>57</a:t>
            </a:r>
            <a:r>
              <a:rPr lang="en-US" dirty="0"/>
              <a:t>Co indicates 25 &lt; E</a:t>
            </a:r>
            <a:r>
              <a:rPr lang="en-US" baseline="-25000" dirty="0"/>
              <a:t>p</a:t>
            </a:r>
            <a:r>
              <a:rPr lang="en-US" dirty="0"/>
              <a:t> &lt; 35 MeV</a:t>
            </a:r>
          </a:p>
          <a:p>
            <a:pPr lvl="1"/>
            <a:r>
              <a:rPr lang="en-US" dirty="0"/>
              <a:t>Combining many reaction channels gives up to 0.1 MeV precision</a:t>
            </a:r>
          </a:p>
          <a:p>
            <a:endParaRPr lang="en-US" dirty="0"/>
          </a:p>
        </p:txBody>
      </p:sp>
      <p:pic>
        <p:nvPicPr>
          <p:cNvPr id="8" name="Picture 7" descr="A picture containing text, stacked, stack&#10;&#10;Description automatically generated">
            <a:extLst>
              <a:ext uri="{FF2B5EF4-FFF2-40B4-BE49-F238E27FC236}">
                <a16:creationId xmlns:a16="http://schemas.microsoft.com/office/drawing/2014/main" id="{BA372053-63F2-BD1D-7615-AD3F264D9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1" r="6142" b="5589"/>
          <a:stretch/>
        </p:blipFill>
        <p:spPr>
          <a:xfrm>
            <a:off x="5288770" y="1326159"/>
            <a:ext cx="2984032" cy="2102841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B76995A9-2923-25F3-077B-0342E9C37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770" y="3759665"/>
            <a:ext cx="3179382" cy="23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Experimental Methods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0" y="1523999"/>
            <a:ext cx="4774594" cy="1588317"/>
          </a:xfrm>
        </p:spPr>
        <p:txBody>
          <a:bodyPr/>
          <a:lstStyle/>
          <a:p>
            <a:r>
              <a:rPr lang="en-US" dirty="0"/>
              <a:t>Irradiate 3 “bolt-together” targets at 250 </a:t>
            </a:r>
            <a:r>
              <a:rPr lang="en-US" dirty="0" err="1"/>
              <a:t>μA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Cu/Ni/Al</a:t>
            </a:r>
          </a:p>
          <a:p>
            <a:pPr lvl="1"/>
            <a:r>
              <a:rPr lang="en-US" dirty="0"/>
              <a:t>Rb + Cu/Ni/Al</a:t>
            </a:r>
          </a:p>
          <a:p>
            <a:pPr lvl="1"/>
            <a:r>
              <a:rPr lang="en-US" dirty="0"/>
              <a:t>Rb + Rb + Cu/Ni/Al</a:t>
            </a:r>
          </a:p>
          <a:p>
            <a:r>
              <a:rPr lang="en-US" dirty="0" err="1"/>
              <a:t>HPGe</a:t>
            </a:r>
            <a:r>
              <a:rPr lang="en-US" dirty="0"/>
              <a:t> </a:t>
            </a:r>
            <a:r>
              <a:rPr lang="el-GR" dirty="0"/>
              <a:t>γ</a:t>
            </a:r>
            <a:r>
              <a:rPr lang="en-US" dirty="0"/>
              <a:t>-ray assay 1 mo. post-</a:t>
            </a:r>
            <a:r>
              <a:rPr lang="en-US" dirty="0" err="1"/>
              <a:t>EoB</a:t>
            </a:r>
            <a:r>
              <a:rPr lang="en-US" dirty="0"/>
              <a:t> </a:t>
            </a:r>
          </a:p>
        </p:txBody>
      </p:sp>
      <p:pic>
        <p:nvPicPr>
          <p:cNvPr id="5" name="Picture 4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31116B3F-49D8-74E5-2A04-C20051A9F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21959" y="1451185"/>
            <a:ext cx="3284290" cy="2463218"/>
          </a:xfrm>
          <a:prstGeom prst="rect">
            <a:avLst/>
          </a:prstGeom>
        </p:spPr>
      </p:pic>
      <p:pic>
        <p:nvPicPr>
          <p:cNvPr id="7" name="Picture 6" descr="A picture containing text, wall, table, indoor&#10;&#10;Description automatically generated">
            <a:extLst>
              <a:ext uri="{FF2B5EF4-FFF2-40B4-BE49-F238E27FC236}">
                <a16:creationId xmlns:a16="http://schemas.microsoft.com/office/drawing/2014/main" id="{DEE9F860-E27F-50B2-5DCB-C38C19DC4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66" b="18330"/>
          <a:stretch/>
        </p:blipFill>
        <p:spPr>
          <a:xfrm>
            <a:off x="4572000" y="4324939"/>
            <a:ext cx="3850548" cy="1923461"/>
          </a:xfrm>
          <a:prstGeom prst="rect">
            <a:avLst/>
          </a:prstGeom>
        </p:spPr>
      </p:pic>
      <p:pic>
        <p:nvPicPr>
          <p:cNvPr id="9" name="Picture 8" descr="A close-up of a washing machine&#10;&#10;Description automatically generated with medium confidence">
            <a:extLst>
              <a:ext uri="{FF2B5EF4-FFF2-40B4-BE49-F238E27FC236}">
                <a16:creationId xmlns:a16="http://schemas.microsoft.com/office/drawing/2014/main" id="{8EA55092-0730-1681-D7E1-846642AEE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507" y="3258907"/>
            <a:ext cx="2276212" cy="170715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8CAAB0B-3A85-6419-2EF8-B7ED1B7CD478}"/>
              </a:ext>
            </a:extLst>
          </p:cNvPr>
          <p:cNvSpPr txBox="1">
            <a:spLocks/>
          </p:cNvSpPr>
          <p:nvPr/>
        </p:nvSpPr>
        <p:spPr>
          <a:xfrm>
            <a:off x="594360" y="3112316"/>
            <a:ext cx="3485147" cy="3196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30188" indent="-2301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4.7 cm </a:t>
            </a:r>
            <a:r>
              <a:rPr lang="en-US" dirty="0" err="1"/>
              <a:t>rastered</a:t>
            </a:r>
            <a:r>
              <a:rPr lang="en-US" dirty="0"/>
              <a:t> beam necessitates counting far from detector</a:t>
            </a:r>
          </a:p>
          <a:p>
            <a:pPr lvl="2"/>
            <a:r>
              <a:rPr lang="en-US" dirty="0"/>
              <a:t>Future: collimated counting of individual raster-pattern rings</a:t>
            </a:r>
          </a:p>
          <a:p>
            <a:r>
              <a:rPr lang="en-US" dirty="0"/>
              <a:t>Quantify production rates of all activation products</a:t>
            </a:r>
          </a:p>
          <a:p>
            <a:pPr lvl="1"/>
            <a:r>
              <a:rPr lang="en-US" dirty="0"/>
              <a:t>Use IAEA evaluated monitor reactions to extract beam current, energies</a:t>
            </a:r>
          </a:p>
        </p:txBody>
      </p:sp>
    </p:spTree>
    <p:extLst>
      <p:ext uri="{BB962C8B-B14F-4D97-AF65-F5344CB8AC3E}">
        <p14:creationId xmlns:p14="http://schemas.microsoft.com/office/powerpoint/2010/main" val="24586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Activation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0" y="4244828"/>
            <a:ext cx="7744297" cy="2003571"/>
          </a:xfrm>
        </p:spPr>
        <p:txBody>
          <a:bodyPr/>
          <a:lstStyle/>
          <a:p>
            <a:r>
              <a:rPr lang="en-US" dirty="0"/>
              <a:t>Activation analysis performed using </a:t>
            </a:r>
            <a:r>
              <a:rPr lang="en-US" i="1" dirty="0"/>
              <a:t>curie</a:t>
            </a:r>
            <a:r>
              <a:rPr lang="en-US" dirty="0"/>
              <a:t> python library</a:t>
            </a:r>
          </a:p>
          <a:p>
            <a:pPr lvl="1"/>
            <a:r>
              <a:rPr lang="en-US" dirty="0"/>
              <a:t>Peak fitting, production/decay correction, stack energy-loss calculation and </a:t>
            </a:r>
            <a:r>
              <a:rPr lang="en-US" dirty="0" smtClean="0"/>
              <a:t>cross section </a:t>
            </a:r>
            <a:r>
              <a:rPr lang="en-US" dirty="0"/>
              <a:t>libraries</a:t>
            </a:r>
          </a:p>
          <a:p>
            <a:r>
              <a:rPr lang="en-US" dirty="0"/>
              <a:t>Extract measured activities, production rates from each foil</a:t>
            </a:r>
          </a:p>
          <a:p>
            <a:r>
              <a:rPr lang="en-US" dirty="0"/>
              <a:t>Convert to beam current (on per-reaction channel basis)</a:t>
            </a:r>
          </a:p>
          <a:p>
            <a:r>
              <a:rPr lang="en-US" dirty="0"/>
              <a:t>Adjust stack composition to match data (minimize variance)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79711631-F38C-6937-49EC-2AB4B8E4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79" y="1726887"/>
            <a:ext cx="6114300" cy="2292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0A7AC-FAEE-F905-B09F-35B1436A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284" y="1236498"/>
            <a:ext cx="4285373" cy="377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2004" y="762883"/>
            <a:ext cx="371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https://jtmorrell.github.io/curie/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9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Measured 1-D Energy Profile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0" y="1523999"/>
            <a:ext cx="4192129" cy="2376882"/>
          </a:xfrm>
        </p:spPr>
        <p:txBody>
          <a:bodyPr/>
          <a:lstStyle/>
          <a:p>
            <a:r>
              <a:rPr lang="en-US" dirty="0"/>
              <a:t>Minimize variance of beam currents extracted from activation measurement</a:t>
            </a:r>
          </a:p>
          <a:p>
            <a:r>
              <a:rPr lang="en-US" dirty="0"/>
              <a:t>Tuning parameters:</a:t>
            </a:r>
          </a:p>
          <a:p>
            <a:pPr lvl="1"/>
            <a:r>
              <a:rPr lang="en-US" b="1" dirty="0"/>
              <a:t>Beam window deflection</a:t>
            </a:r>
          </a:p>
          <a:p>
            <a:pPr lvl="2"/>
            <a:r>
              <a:rPr lang="en-US" dirty="0"/>
              <a:t>Expect some deformation due to loading from water pressure, and beam heat</a:t>
            </a:r>
          </a:p>
          <a:p>
            <a:pPr lvl="1"/>
            <a:r>
              <a:rPr lang="en-US" b="1" dirty="0"/>
              <a:t>Rb metal target density</a:t>
            </a:r>
          </a:p>
          <a:p>
            <a:pPr lvl="2"/>
            <a:r>
              <a:rPr lang="en-US" dirty="0"/>
              <a:t>Expect to decrease as temperature increases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31C6F-F6D1-6662-BAD1-E0D915F20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35" y="1020165"/>
            <a:ext cx="3443681" cy="2566619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5F3E8C4-A7D0-290A-0585-0DCBF615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90" y="3833561"/>
            <a:ext cx="3315243" cy="2486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BDCD8-0992-70F8-0A27-E85C94CD2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33" y="4309844"/>
            <a:ext cx="2364024" cy="177301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258D42-0D35-A3F3-240D-37F94CAF209D}"/>
              </a:ext>
            </a:extLst>
          </p:cNvPr>
          <p:cNvSpPr txBox="1">
            <a:spLocks/>
          </p:cNvSpPr>
          <p:nvPr/>
        </p:nvSpPr>
        <p:spPr>
          <a:xfrm>
            <a:off x="404586" y="3933493"/>
            <a:ext cx="2732898" cy="16118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30188" indent="-2301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Optimize together:</a:t>
            </a:r>
          </a:p>
          <a:p>
            <a:pPr lvl="1"/>
            <a:r>
              <a:rPr lang="en-US" dirty="0"/>
              <a:t>If window deflection (incident energy) incorrect, B-slot Rb density also incorrect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5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Implications for Thermal Characterization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0" y="1523999"/>
            <a:ext cx="4192129" cy="4434840"/>
          </a:xfrm>
        </p:spPr>
        <p:txBody>
          <a:bodyPr/>
          <a:lstStyle/>
          <a:p>
            <a:r>
              <a:rPr lang="en-US" dirty="0"/>
              <a:t>Rb density measurement can be used to extract </a:t>
            </a:r>
            <a:r>
              <a:rPr lang="en-US" i="1" dirty="0"/>
              <a:t>average temperature </a:t>
            </a:r>
            <a:r>
              <a:rPr lang="en-US" dirty="0"/>
              <a:t>in beam-strike area</a:t>
            </a:r>
          </a:p>
          <a:p>
            <a:r>
              <a:rPr lang="en-US" dirty="0"/>
              <a:t>Beam window deflection greatly impacts downstream energy loss (heat deposition)</a:t>
            </a:r>
          </a:p>
          <a:p>
            <a:pPr lvl="1"/>
            <a:r>
              <a:rPr lang="en-US" dirty="0"/>
              <a:t>First water-channel thickness also impacts flow-rate</a:t>
            </a:r>
          </a:p>
          <a:p>
            <a:r>
              <a:rPr lang="en-US" dirty="0"/>
              <a:t>Can be used to validate simulations</a:t>
            </a:r>
          </a:p>
          <a:p>
            <a:r>
              <a:rPr lang="en-US" dirty="0"/>
              <a:t>Other key components:</a:t>
            </a:r>
          </a:p>
          <a:p>
            <a:pPr lvl="1"/>
            <a:r>
              <a:rPr lang="en-US" dirty="0"/>
              <a:t>Boiling heat transfer (see </a:t>
            </a:r>
            <a:r>
              <a:rPr lang="en-US" dirty="0" err="1"/>
              <a:t>Jee’s</a:t>
            </a:r>
            <a:r>
              <a:rPr lang="en-US" dirty="0"/>
              <a:t> talk!)</a:t>
            </a:r>
          </a:p>
          <a:p>
            <a:pPr lvl="1"/>
            <a:r>
              <a:rPr lang="en-US" dirty="0"/>
              <a:t>Thermal contact conductance between target and encapsulation</a:t>
            </a:r>
          </a:p>
          <a:p>
            <a:endParaRPr lang="en-US" dirty="0"/>
          </a:p>
        </p:txBody>
      </p:sp>
      <p:pic>
        <p:nvPicPr>
          <p:cNvPr id="6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675FF733-375F-8F32-E97F-B307265F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63610"/>
            <a:ext cx="2733747" cy="2570389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6B50FAF-C668-6867-16D0-6C1BA280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183" y="1222064"/>
            <a:ext cx="2999232" cy="2519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CC7715-7607-B77B-F9D7-9325BB7FC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28778"/>
          <a:stretch/>
        </p:blipFill>
        <p:spPr>
          <a:xfrm>
            <a:off x="6876249" y="4073693"/>
            <a:ext cx="1916008" cy="1950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36384" y="5981030"/>
            <a:ext cx="2307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Credit: Eric Olivas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09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Need for Contact Conductance Measurements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94360" y="1302200"/>
            <a:ext cx="4192129" cy="3358079"/>
          </a:xfrm>
        </p:spPr>
        <p:txBody>
          <a:bodyPr/>
          <a:lstStyle/>
          <a:p>
            <a:r>
              <a:rPr lang="en-US" b="1" dirty="0"/>
              <a:t>Targets manufactured in the same way do not always show repeatable behavior under irradiation</a:t>
            </a:r>
          </a:p>
          <a:p>
            <a:r>
              <a:rPr lang="en-US" dirty="0"/>
              <a:t>Contact conductance is affected by:</a:t>
            </a:r>
          </a:p>
          <a:p>
            <a:pPr lvl="1"/>
            <a:r>
              <a:rPr lang="en-US" dirty="0"/>
              <a:t>Surface roughness and hardness</a:t>
            </a:r>
          </a:p>
          <a:p>
            <a:pPr lvl="1"/>
            <a:r>
              <a:rPr lang="en-US" dirty="0"/>
              <a:t>Contact area</a:t>
            </a:r>
          </a:p>
          <a:p>
            <a:pPr lvl="1"/>
            <a:r>
              <a:rPr lang="en-US" dirty="0"/>
              <a:t>Fill-gas</a:t>
            </a:r>
          </a:p>
          <a:p>
            <a:pPr lvl="1"/>
            <a:r>
              <a:rPr lang="en-US" dirty="0"/>
              <a:t>Surface treatment (coatings, etc.)</a:t>
            </a:r>
          </a:p>
          <a:p>
            <a:r>
              <a:rPr lang="en-US" dirty="0"/>
              <a:t>Measurements of contact conductance can inform target manufacturing methods</a:t>
            </a:r>
          </a:p>
        </p:txBody>
      </p:sp>
      <p:pic>
        <p:nvPicPr>
          <p:cNvPr id="5" name="Picture 4" descr="A picture containing electronics, indoor, silver&#10;&#10;Description automatically generated">
            <a:extLst>
              <a:ext uri="{FF2B5EF4-FFF2-40B4-BE49-F238E27FC236}">
                <a16:creationId xmlns:a16="http://schemas.microsoft.com/office/drawing/2014/main" id="{AC92AECE-3A91-3841-F5B3-7F46DD5A5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373" y="1293639"/>
            <a:ext cx="2587486" cy="1651587"/>
          </a:xfrm>
          <a:prstGeom prst="rect">
            <a:avLst/>
          </a:prstGeom>
        </p:spPr>
      </p:pic>
      <p:pic>
        <p:nvPicPr>
          <p:cNvPr id="6" name="Picture 5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BD43F6D0-D2DC-9F0E-6B17-CB4959FDE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373" y="2945226"/>
            <a:ext cx="2587486" cy="1651587"/>
          </a:xfrm>
          <a:prstGeom prst="rect">
            <a:avLst/>
          </a:prstGeom>
        </p:spPr>
      </p:pic>
      <p:pic>
        <p:nvPicPr>
          <p:cNvPr id="7" name="Picture 6" descr="A picture containing cabinet&#10;&#10;Description automatically generated">
            <a:extLst>
              <a:ext uri="{FF2B5EF4-FFF2-40B4-BE49-F238E27FC236}">
                <a16:creationId xmlns:a16="http://schemas.microsoft.com/office/drawing/2014/main" id="{41D68145-5853-C0DD-2637-88DBAE551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373" y="4596813"/>
            <a:ext cx="2587486" cy="1651587"/>
          </a:xfrm>
          <a:prstGeom prst="rect">
            <a:avLst/>
          </a:prstGeom>
        </p:spPr>
      </p:pic>
      <p:pic>
        <p:nvPicPr>
          <p:cNvPr id="11" name="Picture 10" descr="A hand holding a silver ring&#10;&#10;Description automatically generated with low confidence">
            <a:extLst>
              <a:ext uri="{FF2B5EF4-FFF2-40B4-BE49-F238E27FC236}">
                <a16:creationId xmlns:a16="http://schemas.microsoft.com/office/drawing/2014/main" id="{B2869A9F-EF36-4D97-CB65-B09753CA0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90424" y="4502719"/>
            <a:ext cx="2808215" cy="21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26425</TotalTime>
  <Words>907</Words>
  <Application>Microsoft Office PowerPoint</Application>
  <PresentationFormat>On-screen Show (4:3)</PresentationFormat>
  <Paragraphs>139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Acumin Pro</vt:lpstr>
      <vt:lpstr>Arial</vt:lpstr>
      <vt:lpstr>Calibri</vt:lpstr>
      <vt:lpstr>Cambria Math</vt:lpstr>
      <vt:lpstr>Source Sans Pro Semibold</vt:lpstr>
      <vt:lpstr>System Font Regular</vt:lpstr>
      <vt:lpstr>Wingdings</vt:lpstr>
      <vt:lpstr>Main</vt:lpstr>
      <vt:lpstr>Custom Design</vt:lpstr>
      <vt:lpstr>Characterizing the Thermal Performance of Isotope Production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ftuser</cp:lastModifiedBy>
  <cp:revision>367</cp:revision>
  <dcterms:created xsi:type="dcterms:W3CDTF">2020-12-17T00:35:24Z</dcterms:created>
  <dcterms:modified xsi:type="dcterms:W3CDTF">2022-08-23T22:45:08Z</dcterms:modified>
</cp:coreProperties>
</file>