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01" r:id="rId5"/>
    <p:sldId id="302" r:id="rId6"/>
    <p:sldId id="331" r:id="rId7"/>
    <p:sldId id="303" r:id="rId8"/>
    <p:sldId id="326" r:id="rId9"/>
    <p:sldId id="304" r:id="rId10"/>
    <p:sldId id="306" r:id="rId11"/>
    <p:sldId id="328" r:id="rId12"/>
    <p:sldId id="329" r:id="rId13"/>
    <p:sldId id="327" r:id="rId14"/>
    <p:sldId id="330" r:id="rId15"/>
    <p:sldId id="300" r:id="rId16"/>
    <p:sldId id="324" r:id="rId17"/>
    <p:sldId id="3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12" autoAdjust="0"/>
  </p:normalViewPr>
  <p:slideViewPr>
    <p:cSldViewPr snapToGrid="0">
      <p:cViewPr varScale="1">
        <p:scale>
          <a:sx n="57" d="100"/>
          <a:sy n="57" d="100"/>
        </p:scale>
        <p:origin x="36"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36A62-4447-4887-B826-C35CF595C084}" type="datetimeFigureOut">
              <a:rPr lang="en-US" smtClean="0"/>
              <a:t>10/20/2021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F9BF7-EF3D-4D7F-AFD9-B86B02A36853}" type="slidenum">
              <a:rPr lang="en-US" smtClean="0"/>
              <a:t>‹#›</a:t>
            </a:fld>
            <a:endParaRPr lang="en-US"/>
          </a:p>
        </p:txBody>
      </p:sp>
    </p:spTree>
    <p:extLst>
      <p:ext uri="{BB962C8B-B14F-4D97-AF65-F5344CB8AC3E}">
        <p14:creationId xmlns:p14="http://schemas.microsoft.com/office/powerpoint/2010/main" val="1786094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F7F9BF7-EF3D-4D7F-AFD9-B86B02A36853}" type="slidenum">
              <a:rPr lang="en-US" smtClean="0"/>
              <a:t>2</a:t>
            </a:fld>
            <a:endParaRPr lang="en-US"/>
          </a:p>
        </p:txBody>
      </p:sp>
    </p:spTree>
    <p:extLst>
      <p:ext uri="{BB962C8B-B14F-4D97-AF65-F5344CB8AC3E}">
        <p14:creationId xmlns:p14="http://schemas.microsoft.com/office/powerpoint/2010/main" val="360242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3F7F9BF7-EF3D-4D7F-AFD9-B86B02A36853}" type="slidenum">
              <a:rPr lang="en-US" smtClean="0"/>
              <a:t>3</a:t>
            </a:fld>
            <a:endParaRPr lang="en-US"/>
          </a:p>
        </p:txBody>
      </p:sp>
    </p:spTree>
    <p:extLst>
      <p:ext uri="{BB962C8B-B14F-4D97-AF65-F5344CB8AC3E}">
        <p14:creationId xmlns:p14="http://schemas.microsoft.com/office/powerpoint/2010/main" val="2989650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9BF7-EF3D-4D7F-AFD9-B86B02A36853}" type="slidenum">
              <a:rPr lang="en-US" smtClean="0"/>
              <a:t>6</a:t>
            </a:fld>
            <a:endParaRPr lang="en-US"/>
          </a:p>
        </p:txBody>
      </p:sp>
    </p:spTree>
    <p:extLst>
      <p:ext uri="{BB962C8B-B14F-4D97-AF65-F5344CB8AC3E}">
        <p14:creationId xmlns:p14="http://schemas.microsoft.com/office/powerpoint/2010/main" val="101740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9BF7-EF3D-4D7F-AFD9-B86B02A36853}" type="slidenum">
              <a:rPr lang="en-US" smtClean="0"/>
              <a:t>9</a:t>
            </a:fld>
            <a:endParaRPr lang="en-US"/>
          </a:p>
        </p:txBody>
      </p:sp>
    </p:spTree>
    <p:extLst>
      <p:ext uri="{BB962C8B-B14F-4D97-AF65-F5344CB8AC3E}">
        <p14:creationId xmlns:p14="http://schemas.microsoft.com/office/powerpoint/2010/main" val="238359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F9BF7-EF3D-4D7F-AFD9-B86B02A36853}" type="slidenum">
              <a:rPr lang="en-US" smtClean="0"/>
              <a:t>10</a:t>
            </a:fld>
            <a:endParaRPr lang="en-US"/>
          </a:p>
        </p:txBody>
      </p:sp>
    </p:spTree>
    <p:extLst>
      <p:ext uri="{BB962C8B-B14F-4D97-AF65-F5344CB8AC3E}">
        <p14:creationId xmlns:p14="http://schemas.microsoft.com/office/powerpoint/2010/main" val="3674516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p:nvPr>
        </p:nvSpPr>
        <p:spPr>
          <a:xfrm>
            <a:off x="5408247" y="2790092"/>
            <a:ext cx="6322645" cy="1774948"/>
          </a:xfrm>
        </p:spPr>
        <p:txBody>
          <a:bodyPr anchor="b">
            <a:normAutofit/>
          </a:bodyPr>
          <a:lstStyle>
            <a:lvl1pPr algn="r">
              <a:defRPr sz="4400" b="0" i="0">
                <a:solidFill>
                  <a:schemeClr val="bg1"/>
                </a:solidFill>
                <a:latin typeface="Century Gothic" panose="020B0502020202020204" pitchFamily="34" charset="0"/>
                <a:ea typeface="Century Gothic" panose="020B0502020202020204" pitchFamily="34" charset="0"/>
                <a:cs typeface="Arial" charset="0"/>
              </a:defRPr>
            </a:lvl1pPr>
          </a:lstStyle>
          <a:p>
            <a:r>
              <a:rPr lang="en-US" dirty="0"/>
              <a:t>Click to edit Master title style</a:t>
            </a:r>
          </a:p>
        </p:txBody>
      </p:sp>
      <p:sp>
        <p:nvSpPr>
          <p:cNvPr id="3" name="Subtitle 2"/>
          <p:cNvSpPr>
            <a:spLocks noGrp="1"/>
          </p:cNvSpPr>
          <p:nvPr>
            <p:ph type="subTitle" idx="1"/>
          </p:nvPr>
        </p:nvSpPr>
        <p:spPr>
          <a:xfrm>
            <a:off x="5408247" y="4642339"/>
            <a:ext cx="6322645" cy="580292"/>
          </a:xfrm>
        </p:spPr>
        <p:txBody>
          <a:bodyPr/>
          <a:lstStyle>
            <a:lvl1pPr marL="0" indent="0" algn="r">
              <a:buNone/>
              <a:defRPr sz="2400">
                <a:solidFill>
                  <a:schemeClr val="bg1"/>
                </a:solidFill>
                <a:latin typeface="Century Gothic" panose="020B0502020202020204" pitchFamily="34" charset="0"/>
                <a:ea typeface="Century Gothic" panose="020B0502020202020204" pitchFamily="34"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18212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B508BD-82C6-468E-889B-60E1ACEDFD86}"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31271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atin typeface="Century Gothic" panose="020B0502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B508BD-82C6-468E-889B-60E1ACEDFD86}"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394032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Century Gothic" panose="020B0502020202020204" pitchFamily="34" charset="0"/>
                <a:ea typeface="Century Gothic" panose="020B0502020202020204" pitchFamily="34" charset="0"/>
                <a:cs typeface="Arial" charset="0"/>
              </a:defRPr>
            </a:lvl1pPr>
          </a:lstStyle>
          <a:p>
            <a:r>
              <a:rPr lang="en-US" dirty="0"/>
              <a:t>Click to edit Master title style</a:t>
            </a:r>
          </a:p>
        </p:txBody>
      </p:sp>
      <p:sp>
        <p:nvSpPr>
          <p:cNvPr id="3" name="Content Placeholder 2"/>
          <p:cNvSpPr>
            <a:spLocks noGrp="1"/>
          </p:cNvSpPr>
          <p:nvPr>
            <p:ph idx="1"/>
          </p:nvPr>
        </p:nvSpPr>
        <p:spPr>
          <a:solidFill>
            <a:schemeClr val="bg1"/>
          </a:solidFill>
        </p:spPr>
        <p:txBody>
          <a:bodyPr/>
          <a:lstStyle>
            <a:lvl1pPr algn="just">
              <a:defRPr baseline="0">
                <a:latin typeface="Century Gothic" panose="020B0502020202020204" pitchFamily="34" charset="0"/>
                <a:ea typeface="Arial" charset="0"/>
                <a:cs typeface="Arial" charset="0"/>
              </a:defRPr>
            </a:lvl1pPr>
            <a:lvl2pPr algn="just">
              <a:defRPr baseline="0">
                <a:latin typeface="Century Gothic" panose="020B0502020202020204" pitchFamily="34" charset="0"/>
                <a:ea typeface="Arial" charset="0"/>
                <a:cs typeface="Arial" charset="0"/>
              </a:defRPr>
            </a:lvl2pPr>
            <a:lvl3pPr algn="just">
              <a:defRPr baseline="0">
                <a:latin typeface="Century Gothic" panose="020B0502020202020204" pitchFamily="34" charset="0"/>
                <a:ea typeface="Arial" charset="0"/>
                <a:cs typeface="Arial" charset="0"/>
              </a:defRPr>
            </a:lvl3pPr>
            <a:lvl4pPr algn="just">
              <a:defRPr baseline="0">
                <a:latin typeface="Century Gothic" panose="020B0502020202020204" pitchFamily="34" charset="0"/>
                <a:ea typeface="Arial" charset="0"/>
                <a:cs typeface="Arial" charset="0"/>
              </a:defRPr>
            </a:lvl4pPr>
            <a:lvl5pPr algn="just">
              <a:defRPr baseline="0">
                <a:latin typeface="Century Gothic" panose="020B0502020202020204" pitchFamily="34"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B508BD-82C6-468E-889B-60E1ACEDFD86}"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231026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76B508BD-82C6-468E-889B-60E1ACEDFD86}" type="datetimeFigureOut">
              <a:rPr lang="en-US" smtClean="0"/>
              <a:t>10/20/2021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735640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baseline="0">
                <a:latin typeface="Century Gothic" panose="020B0502020202020204" pitchFamily="34" charset="0"/>
              </a:defRPr>
            </a:lvl1pPr>
            <a:lvl2pPr>
              <a:defRPr baseline="0">
                <a:latin typeface="Century Gothic" panose="020B0502020202020204" pitchFamily="34" charset="0"/>
              </a:defRPr>
            </a:lvl2pPr>
            <a:lvl3pPr>
              <a:defRPr baseline="0">
                <a:latin typeface="Century Gothic" panose="020B0502020202020204" pitchFamily="34" charset="0"/>
              </a:defRPr>
            </a:lvl3pPr>
            <a:lvl4pPr>
              <a:defRPr baseline="0">
                <a:latin typeface="Century Gothic" panose="020B0502020202020204" pitchFamily="34" charset="0"/>
              </a:defRPr>
            </a:lvl4pPr>
            <a:lvl5pPr>
              <a:defRPr baseline="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baseline="0">
                <a:latin typeface="Century Gothic" panose="020B0502020202020204" pitchFamily="34" charset="0"/>
              </a:defRPr>
            </a:lvl1pPr>
            <a:lvl2pPr>
              <a:defRPr baseline="0">
                <a:latin typeface="Century Gothic" panose="020B0502020202020204" pitchFamily="34" charset="0"/>
              </a:defRPr>
            </a:lvl2pPr>
            <a:lvl3pPr>
              <a:defRPr baseline="0">
                <a:latin typeface="Century Gothic" panose="020B0502020202020204" pitchFamily="34" charset="0"/>
              </a:defRPr>
            </a:lvl3pPr>
            <a:lvl4pPr>
              <a:defRPr baseline="0">
                <a:latin typeface="Century Gothic" panose="020B0502020202020204" pitchFamily="34" charset="0"/>
              </a:defRPr>
            </a:lvl4pPr>
            <a:lvl5pPr>
              <a:defRPr baseline="0">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6B508BD-82C6-468E-889B-60E1ACEDFD86}"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48120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baseline="0">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atin typeface="Century Gothic" panose="020B05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6B508BD-82C6-468E-889B-60E1ACEDFD86}" type="datetimeFigureOut">
              <a:rPr lang="en-US" smtClean="0"/>
              <a:t>10/20/2021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43301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76B508BD-82C6-468E-889B-60E1ACEDFD86}" type="datetimeFigureOut">
              <a:rPr lang="en-US" smtClean="0"/>
              <a:t>10/20/2021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247066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508BD-82C6-468E-889B-60E1ACEDFD86}" type="datetimeFigureOut">
              <a:rPr lang="en-US" smtClean="0"/>
              <a:t>10/20/2021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2572281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atin typeface="Century Gothic" panose="020B0502020202020204" pitchFamily="34" charset="0"/>
              </a:defRPr>
            </a:lvl1pPr>
            <a:lvl2pPr>
              <a:defRPr sz="2800">
                <a:latin typeface="Century Gothic" panose="020B0502020202020204" pitchFamily="34" charset="0"/>
              </a:defRPr>
            </a:lvl2pPr>
            <a:lvl3pPr>
              <a:defRPr sz="2400">
                <a:latin typeface="Century Gothic" panose="020B0502020202020204" pitchFamily="34" charset="0"/>
              </a:defRPr>
            </a:lvl3pPr>
            <a:lvl4pPr>
              <a:defRPr sz="2000">
                <a:latin typeface="Century Gothic" panose="020B0502020202020204" pitchFamily="34" charset="0"/>
              </a:defRPr>
            </a:lvl4pPr>
            <a:lvl5pPr>
              <a:defRPr sz="2000">
                <a:latin typeface="Century Gothic" panose="020B0502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6B508BD-82C6-468E-889B-60E1ACEDFD86}"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337582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entury Gothic" panose="020B0502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atin typeface="Century Gothic" panose="020B0502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entury Gothic" panose="020B05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6B508BD-82C6-468E-889B-60E1ACEDFD86}" type="datetimeFigureOut">
              <a:rPr lang="en-US" smtClean="0"/>
              <a:t>10/20/2021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CE8EC-4619-4F6C-9684-2AFFC7619D44}" type="slidenum">
              <a:rPr lang="en-US" smtClean="0"/>
              <a:t>‹#›</a:t>
            </a:fld>
            <a:endParaRPr lang="en-US"/>
          </a:p>
        </p:txBody>
      </p:sp>
    </p:spTree>
    <p:extLst>
      <p:ext uri="{BB962C8B-B14F-4D97-AF65-F5344CB8AC3E}">
        <p14:creationId xmlns:p14="http://schemas.microsoft.com/office/powerpoint/2010/main" val="2816583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8548"/>
            <a:ext cx="12192000" cy="6858000"/>
          </a:xfrm>
          <a:prstGeom prst="rect">
            <a:avLst/>
          </a:prstGeom>
        </p:spPr>
      </p:pic>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76B508BD-82C6-468E-889B-60E1ACEDFD86}" type="datetimeFigureOut">
              <a:rPr lang="en-US" smtClean="0"/>
              <a:t>10/20/2021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9329616" y="6356352"/>
            <a:ext cx="27432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994CE8EC-4619-4F6C-9684-2AFFC7619D44}" type="slidenum">
              <a:rPr lang="en-US" smtClean="0"/>
              <a:t>‹#›</a:t>
            </a:fld>
            <a:endParaRPr lang="en-US"/>
          </a:p>
        </p:txBody>
      </p:sp>
      <p:pic>
        <p:nvPicPr>
          <p:cNvPr id="8" name="Picture 7"/>
          <p:cNvPicPr>
            <a:picLocks noChangeAspect="1"/>
          </p:cNvPicPr>
          <p:nvPr/>
        </p:nvPicPr>
        <p:blipFill>
          <a:blip r:embed="rId14"/>
          <a:srcRect/>
          <a:stretch/>
        </p:blipFill>
        <p:spPr>
          <a:xfrm>
            <a:off x="0" y="0"/>
            <a:ext cx="12192000" cy="6858000"/>
          </a:xfrm>
          <a:prstGeom prst="rect">
            <a:avLst/>
          </a:prstGeom>
        </p:spPr>
      </p:pic>
    </p:spTree>
    <p:extLst>
      <p:ext uri="{BB962C8B-B14F-4D97-AF65-F5344CB8AC3E}">
        <p14:creationId xmlns:p14="http://schemas.microsoft.com/office/powerpoint/2010/main" val="73041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85C1-EF38-40C6-9423-229F59FD17A0}"/>
              </a:ext>
            </a:extLst>
          </p:cNvPr>
          <p:cNvSpPr>
            <a:spLocks noGrp="1"/>
          </p:cNvSpPr>
          <p:nvPr>
            <p:ph type="ctrTitle"/>
          </p:nvPr>
        </p:nvSpPr>
        <p:spPr>
          <a:xfrm>
            <a:off x="4734560" y="2769772"/>
            <a:ext cx="7006493" cy="1774948"/>
          </a:xfrm>
        </p:spPr>
        <p:txBody>
          <a:bodyPr>
            <a:normAutofit/>
          </a:bodyPr>
          <a:lstStyle/>
          <a:p>
            <a:r>
              <a:rPr lang="en-US" dirty="0"/>
              <a:t>EIC Crab System Technical Overview</a:t>
            </a:r>
          </a:p>
        </p:txBody>
      </p:sp>
      <p:sp>
        <p:nvSpPr>
          <p:cNvPr id="3" name="Subtitle 2">
            <a:extLst>
              <a:ext uri="{FF2B5EF4-FFF2-40B4-BE49-F238E27FC236}">
                <a16:creationId xmlns:a16="http://schemas.microsoft.com/office/drawing/2014/main" id="{7F1B0788-F65B-4799-8F58-9A9882B1E4E5}"/>
              </a:ext>
            </a:extLst>
          </p:cNvPr>
          <p:cNvSpPr>
            <a:spLocks noGrp="1"/>
          </p:cNvSpPr>
          <p:nvPr>
            <p:ph type="subTitle" idx="1"/>
          </p:nvPr>
        </p:nvSpPr>
        <p:spPr>
          <a:xfrm>
            <a:off x="5408247" y="4642338"/>
            <a:ext cx="6322645" cy="854221"/>
          </a:xfrm>
        </p:spPr>
        <p:txBody>
          <a:bodyPr>
            <a:normAutofit lnSpcReduction="10000"/>
          </a:bodyPr>
          <a:lstStyle/>
          <a:p>
            <a:r>
              <a:rPr lang="en-US" dirty="0"/>
              <a:t>Binping Xiao </a:t>
            </a:r>
          </a:p>
          <a:p>
            <a:r>
              <a:rPr lang="en-US" dirty="0"/>
              <a:t>Oct 27 2021</a:t>
            </a:r>
          </a:p>
        </p:txBody>
      </p:sp>
    </p:spTree>
    <p:extLst>
      <p:ext uri="{BB962C8B-B14F-4D97-AF65-F5344CB8AC3E}">
        <p14:creationId xmlns:p14="http://schemas.microsoft.com/office/powerpoint/2010/main" val="315540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79B0-1CB5-4E83-BBD9-59392A4C6EC9}"/>
              </a:ext>
            </a:extLst>
          </p:cNvPr>
          <p:cNvSpPr>
            <a:spLocks noGrp="1"/>
          </p:cNvSpPr>
          <p:nvPr>
            <p:ph type="title"/>
          </p:nvPr>
        </p:nvSpPr>
        <p:spPr/>
        <p:txBody>
          <a:bodyPr/>
          <a:lstStyle/>
          <a:p>
            <a:r>
              <a:rPr lang="en-US" dirty="0"/>
              <a:t>ESR impedance budget</a:t>
            </a:r>
          </a:p>
        </p:txBody>
      </p:sp>
      <p:sp>
        <p:nvSpPr>
          <p:cNvPr id="3" name="Content Placeholder 2">
            <a:extLst>
              <a:ext uri="{FF2B5EF4-FFF2-40B4-BE49-F238E27FC236}">
                <a16:creationId xmlns:a16="http://schemas.microsoft.com/office/drawing/2014/main" id="{52B5588C-0670-4C50-918C-D2316EB97D3B}"/>
              </a:ext>
            </a:extLst>
          </p:cNvPr>
          <p:cNvSpPr>
            <a:spLocks noGrp="1"/>
          </p:cNvSpPr>
          <p:nvPr>
            <p:ph idx="1"/>
          </p:nvPr>
        </p:nvSpPr>
        <p:spPr>
          <a:xfrm>
            <a:off x="838200" y="1825625"/>
            <a:ext cx="10515600" cy="4264368"/>
          </a:xfrm>
        </p:spPr>
        <p:txBody>
          <a:bodyPr>
            <a:normAutofit lnSpcReduction="10000"/>
          </a:bodyPr>
          <a:lstStyle/>
          <a:p>
            <a:r>
              <a:rPr lang="en-US" dirty="0"/>
              <a:t>26k</a:t>
            </a:r>
            <a:r>
              <a:rPr lang="el-GR" dirty="0"/>
              <a:t>Ω</a:t>
            </a:r>
            <a:r>
              <a:rPr lang="en-US" dirty="0"/>
              <a:t>-GHz longitudinal and 12M</a:t>
            </a:r>
            <a:r>
              <a:rPr lang="el-GR" dirty="0"/>
              <a:t>Ω</a:t>
            </a:r>
            <a:r>
              <a:rPr lang="en-US" dirty="0"/>
              <a:t>/m transverse at ESR H1 cavity with 12m beta function, corresponding to 0.96M</a:t>
            </a:r>
            <a:r>
              <a:rPr lang="el-GR" dirty="0"/>
              <a:t>Ω</a:t>
            </a:r>
            <a:r>
              <a:rPr lang="en-US" dirty="0"/>
              <a:t>/m transverse at crab cavity with 150m beta function.</a:t>
            </a:r>
          </a:p>
          <a:p>
            <a:r>
              <a:rPr lang="en-US" dirty="0"/>
              <a:t>For 394MHz per cavity: longitudinal impedance &lt;6.5 k</a:t>
            </a:r>
            <a:r>
              <a:rPr lang="el-GR" dirty="0"/>
              <a:t>Ω</a:t>
            </a:r>
            <a:r>
              <a:rPr lang="en-US" dirty="0"/>
              <a:t>-GHz, transverse impedance &lt;0.24 M</a:t>
            </a:r>
            <a:r>
              <a:rPr lang="el-GR" dirty="0"/>
              <a:t>Ω</a:t>
            </a:r>
            <a:r>
              <a:rPr lang="en-US" dirty="0"/>
              <a:t>/m. </a:t>
            </a:r>
          </a:p>
          <a:p>
            <a:r>
              <a:rPr lang="en-US" dirty="0"/>
              <a:t>This budget is more critical than HSR thus 394MHz cavity budget is limited by ESR.</a:t>
            </a:r>
          </a:p>
          <a:p>
            <a:r>
              <a:rPr lang="en-US" dirty="0"/>
              <a:t>Budget showed here are for the whole ring, thus final check that summing up all impedances in the ring is needed for both ESR and HSR.</a:t>
            </a:r>
          </a:p>
          <a:p>
            <a:endParaRPr lang="en-US" dirty="0"/>
          </a:p>
        </p:txBody>
      </p:sp>
      <p:sp>
        <p:nvSpPr>
          <p:cNvPr id="4" name="TextBox 3">
            <a:extLst>
              <a:ext uri="{FF2B5EF4-FFF2-40B4-BE49-F238E27FC236}">
                <a16:creationId xmlns:a16="http://schemas.microsoft.com/office/drawing/2014/main" id="{296AF4B4-8E9E-4E10-AF6C-EAAD4BEB0218}"/>
              </a:ext>
            </a:extLst>
          </p:cNvPr>
          <p:cNvSpPr txBox="1"/>
          <p:nvPr/>
        </p:nvSpPr>
        <p:spPr>
          <a:xfrm>
            <a:off x="8392733" y="768008"/>
            <a:ext cx="3361818" cy="369332"/>
          </a:xfrm>
          <a:prstGeom prst="rect">
            <a:avLst/>
          </a:prstGeom>
          <a:noFill/>
        </p:spPr>
        <p:txBody>
          <a:bodyPr wrap="none" rtlCol="0">
            <a:spAutoFit/>
          </a:bodyPr>
          <a:lstStyle/>
          <a:p>
            <a:r>
              <a:rPr lang="en-US" dirty="0">
                <a:latin typeface="Century Gothic" panose="020B0502020202020204" pitchFamily="34" charset="0"/>
              </a:rPr>
              <a:t>From beam dynamics group</a:t>
            </a:r>
          </a:p>
        </p:txBody>
      </p:sp>
    </p:spTree>
    <p:extLst>
      <p:ext uri="{BB962C8B-B14F-4D97-AF65-F5344CB8AC3E}">
        <p14:creationId xmlns:p14="http://schemas.microsoft.com/office/powerpoint/2010/main" val="3640792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75501-E128-434E-B69F-A54D855C5159}"/>
              </a:ext>
            </a:extLst>
          </p:cNvPr>
          <p:cNvSpPr>
            <a:spLocks noGrp="1"/>
          </p:cNvSpPr>
          <p:nvPr>
            <p:ph type="title"/>
          </p:nvPr>
        </p:nvSpPr>
        <p:spPr/>
        <p:txBody>
          <a:bodyPr/>
          <a:lstStyle/>
          <a:p>
            <a:r>
              <a:rPr lang="en-US" altLang="zh-CN" dirty="0"/>
              <a:t>RF control</a:t>
            </a:r>
            <a:endParaRPr lang="en-US" dirty="0"/>
          </a:p>
        </p:txBody>
      </p:sp>
      <p:sp>
        <p:nvSpPr>
          <p:cNvPr id="3" name="Content Placeholder 2">
            <a:extLst>
              <a:ext uri="{FF2B5EF4-FFF2-40B4-BE49-F238E27FC236}">
                <a16:creationId xmlns:a16="http://schemas.microsoft.com/office/drawing/2014/main" id="{4E49E1E0-2176-4315-AE7A-52C6CBC3F59D}"/>
              </a:ext>
            </a:extLst>
          </p:cNvPr>
          <p:cNvSpPr>
            <a:spLocks noGrp="1"/>
          </p:cNvSpPr>
          <p:nvPr>
            <p:ph idx="1"/>
          </p:nvPr>
        </p:nvSpPr>
        <p:spPr>
          <a:xfrm>
            <a:off x="838200" y="1466810"/>
            <a:ext cx="10515600" cy="5290830"/>
          </a:xfrm>
        </p:spPr>
        <p:txBody>
          <a:bodyPr>
            <a:normAutofit fontScale="92500" lnSpcReduction="10000"/>
          </a:bodyPr>
          <a:lstStyle/>
          <a:p>
            <a:r>
              <a:rPr lang="en-US" dirty="0"/>
              <a:t>Mike </a:t>
            </a:r>
            <a:r>
              <a:rPr lang="en-US" dirty="0" err="1"/>
              <a:t>Blaskiewicz’s</a:t>
            </a:r>
            <a:r>
              <a:rPr lang="en-US" dirty="0"/>
              <a:t> study on the instabilities driven by the fundamental crabbing mode requires a high gain (</a:t>
            </a:r>
            <a:r>
              <a:rPr lang="en-US" dirty="0" err="1"/>
              <a:t>Qeff</a:t>
            </a:r>
            <a:r>
              <a:rPr lang="en-US" dirty="0"/>
              <a:t> at ~300, meaning for FPC </a:t>
            </a:r>
            <a:r>
              <a:rPr lang="en-US" dirty="0" err="1"/>
              <a:t>Qext</a:t>
            </a:r>
            <a:r>
              <a:rPr lang="en-US" dirty="0"/>
              <a:t> at 3e6, loop gain should be 10,000) and low delay (~380nS) feedback system. Transverse dampers are also needed for injection/ramping. </a:t>
            </a:r>
          </a:p>
          <a:p>
            <a:r>
              <a:rPr lang="en-US" dirty="0"/>
              <a:t>With the above requirement, large tuning ranges that cover the frequency shift during injection/ramping (0.8MHz for 197MHz cavity &amp; 1.6MHz for 394MHz cavity) are not required. FMDs are not required as well.</a:t>
            </a:r>
          </a:p>
          <a:p>
            <a:r>
              <a:rPr lang="en-US" dirty="0"/>
              <a:t>Emittance growth due to crab cavity phase and amplitude noise is studied by Themis Mastoridis/River Huang, Phase noise should be 2 orders of magnitude lower than that of LHC. A low frequency feedback system with precise pickup measurement is needed. </a:t>
            </a:r>
          </a:p>
          <a:p>
            <a:r>
              <a:rPr lang="en-US" dirty="0"/>
              <a:t>Preliminary but challenging, needs more effort on this.</a:t>
            </a:r>
          </a:p>
        </p:txBody>
      </p:sp>
    </p:spTree>
    <p:extLst>
      <p:ext uri="{BB962C8B-B14F-4D97-AF65-F5344CB8AC3E}">
        <p14:creationId xmlns:p14="http://schemas.microsoft.com/office/powerpoint/2010/main" val="4121111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C296-F78A-45E3-942B-DD0388DF67E0}"/>
              </a:ext>
            </a:extLst>
          </p:cNvPr>
          <p:cNvSpPr>
            <a:spLocks noGrp="1"/>
          </p:cNvSpPr>
          <p:nvPr>
            <p:ph type="title"/>
          </p:nvPr>
        </p:nvSpPr>
        <p:spPr/>
        <p:txBody>
          <a:bodyPr/>
          <a:lstStyle/>
          <a:p>
            <a:r>
              <a:rPr lang="en-US" dirty="0"/>
              <a:t>Other specifications to be defined</a:t>
            </a:r>
          </a:p>
        </p:txBody>
      </p:sp>
      <p:sp>
        <p:nvSpPr>
          <p:cNvPr id="3" name="Content Placeholder 2">
            <a:extLst>
              <a:ext uri="{FF2B5EF4-FFF2-40B4-BE49-F238E27FC236}">
                <a16:creationId xmlns:a16="http://schemas.microsoft.com/office/drawing/2014/main" id="{AA0074C9-01C7-4CFC-8382-1FE2DEBE8EA8}"/>
              </a:ext>
            </a:extLst>
          </p:cNvPr>
          <p:cNvSpPr>
            <a:spLocks noGrp="1"/>
          </p:cNvSpPr>
          <p:nvPr>
            <p:ph idx="1"/>
          </p:nvPr>
        </p:nvSpPr>
        <p:spPr>
          <a:xfrm>
            <a:off x="838200" y="1508373"/>
            <a:ext cx="10515600" cy="2472611"/>
          </a:xfrm>
        </p:spPr>
        <p:txBody>
          <a:bodyPr>
            <a:normAutofit fontScale="92500" lnSpcReduction="10000"/>
          </a:bodyPr>
          <a:lstStyle/>
          <a:p>
            <a:r>
              <a:rPr lang="en-US" dirty="0"/>
              <a:t>RF multipoles of crabbing mode (</a:t>
            </a:r>
            <a:r>
              <a:rPr lang="en-US" dirty="0" err="1"/>
              <a:t>Qiong</a:t>
            </a:r>
            <a:r>
              <a:rPr lang="en-US" dirty="0"/>
              <a:t> Wu &amp; Yun Luo)</a:t>
            </a:r>
          </a:p>
          <a:p>
            <a:r>
              <a:rPr lang="en-US" dirty="0"/>
              <a:t>Static heat load &amp; dynamic heat load. Total budget is 280W for one IP (Roberto Than), can be increased if needed.</a:t>
            </a:r>
          </a:p>
          <a:p>
            <a:r>
              <a:rPr lang="en-US" dirty="0"/>
              <a:t>Lorentz force detuning &amp; mechanical stability.</a:t>
            </a:r>
          </a:p>
          <a:p>
            <a:r>
              <a:rPr lang="en-US" dirty="0"/>
              <a:t>Final locations, compensation of the solenoid effect/ESR tilting to avoid vertical crabbing. (beam </a:t>
            </a:r>
            <a:r>
              <a:rPr lang="en-US" dirty="0" err="1"/>
              <a:t>beam</a:t>
            </a:r>
            <a:r>
              <a:rPr lang="en-US" dirty="0"/>
              <a:t> group)</a:t>
            </a:r>
          </a:p>
          <a:p>
            <a:endParaRPr lang="en-US" dirty="0"/>
          </a:p>
          <a:p>
            <a:endParaRPr lang="en-US" dirty="0"/>
          </a:p>
        </p:txBody>
      </p:sp>
      <p:grpSp>
        <p:nvGrpSpPr>
          <p:cNvPr id="14" name="Group 13">
            <a:extLst>
              <a:ext uri="{FF2B5EF4-FFF2-40B4-BE49-F238E27FC236}">
                <a16:creationId xmlns:a16="http://schemas.microsoft.com/office/drawing/2014/main" id="{4ED6B150-1D18-462A-8AE6-BA8EA457F944}"/>
              </a:ext>
            </a:extLst>
          </p:cNvPr>
          <p:cNvGrpSpPr/>
          <p:nvPr/>
        </p:nvGrpSpPr>
        <p:grpSpPr>
          <a:xfrm>
            <a:off x="838200" y="3889114"/>
            <a:ext cx="5608937" cy="2556196"/>
            <a:chOff x="5988205" y="4095304"/>
            <a:chExt cx="5608937" cy="2556196"/>
          </a:xfrm>
        </p:grpSpPr>
        <p:pic>
          <p:nvPicPr>
            <p:cNvPr id="4" name="Picture 3" descr="A picture containing athletic game, sport, tennis&#10;&#10;Description automatically generated">
              <a:extLst>
                <a:ext uri="{FF2B5EF4-FFF2-40B4-BE49-F238E27FC236}">
                  <a16:creationId xmlns:a16="http://schemas.microsoft.com/office/drawing/2014/main" id="{E6E21DFB-F20E-4CB8-91B1-36829305A413}"/>
                </a:ext>
              </a:extLst>
            </p:cNvPr>
            <p:cNvPicPr>
              <a:picLocks noChangeAspect="1"/>
            </p:cNvPicPr>
            <p:nvPr/>
          </p:nvPicPr>
          <p:blipFill rotWithShape="1">
            <a:blip r:embed="rId2"/>
            <a:srcRect l="12116" t="5097" r="4481" b="41213"/>
            <a:stretch/>
          </p:blipFill>
          <p:spPr>
            <a:xfrm>
              <a:off x="5988205" y="4095304"/>
              <a:ext cx="5608937" cy="2556196"/>
            </a:xfrm>
            <a:prstGeom prst="rect">
              <a:avLst/>
            </a:prstGeom>
            <a:solidFill>
              <a:schemeClr val="bg1"/>
            </a:solidFill>
          </p:spPr>
        </p:pic>
        <p:cxnSp>
          <p:nvCxnSpPr>
            <p:cNvPr id="6" name="Straight Connector 5">
              <a:extLst>
                <a:ext uri="{FF2B5EF4-FFF2-40B4-BE49-F238E27FC236}">
                  <a16:creationId xmlns:a16="http://schemas.microsoft.com/office/drawing/2014/main" id="{9A36216A-BF97-4FDF-95EB-AF5BEE562C33}"/>
                </a:ext>
              </a:extLst>
            </p:cNvPr>
            <p:cNvCxnSpPr>
              <a:cxnSpLocks/>
            </p:cNvCxnSpPr>
            <p:nvPr/>
          </p:nvCxnSpPr>
          <p:spPr>
            <a:xfrm>
              <a:off x="5988205" y="5597912"/>
              <a:ext cx="3211551" cy="624468"/>
            </a:xfrm>
            <a:prstGeom prst="line">
              <a:avLst/>
            </a:prstGeom>
            <a:ln w="63500">
              <a:prstDash val="dashDot"/>
            </a:ln>
          </p:spPr>
          <p:style>
            <a:lnRef idx="1">
              <a:schemeClr val="accent1"/>
            </a:lnRef>
            <a:fillRef idx="0">
              <a:schemeClr val="accent1"/>
            </a:fillRef>
            <a:effectRef idx="0">
              <a:schemeClr val="accent1"/>
            </a:effectRef>
            <a:fontRef idx="minor">
              <a:schemeClr val="tx1"/>
            </a:fontRef>
          </p:style>
        </p:cxnSp>
        <p:sp>
          <p:nvSpPr>
            <p:cNvPr id="12" name="Arrow: Curved Up 11">
              <a:extLst>
                <a:ext uri="{FF2B5EF4-FFF2-40B4-BE49-F238E27FC236}">
                  <a16:creationId xmlns:a16="http://schemas.microsoft.com/office/drawing/2014/main" id="{0F59044B-B778-4613-9D7E-781C452C7345}"/>
                </a:ext>
              </a:extLst>
            </p:cNvPr>
            <p:cNvSpPr/>
            <p:nvPr/>
          </p:nvSpPr>
          <p:spPr>
            <a:xfrm>
              <a:off x="8753707" y="5988205"/>
              <a:ext cx="323386" cy="30108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Content Placeholder 2">
            <a:extLst>
              <a:ext uri="{FF2B5EF4-FFF2-40B4-BE49-F238E27FC236}">
                <a16:creationId xmlns:a16="http://schemas.microsoft.com/office/drawing/2014/main" id="{B0A1B486-C645-45DE-91BD-0BDF044DA6CE}"/>
              </a:ext>
            </a:extLst>
          </p:cNvPr>
          <p:cNvSpPr txBox="1">
            <a:spLocks/>
          </p:cNvSpPr>
          <p:nvPr/>
        </p:nvSpPr>
        <p:spPr>
          <a:xfrm>
            <a:off x="6447137" y="4839628"/>
            <a:ext cx="5194736" cy="1605681"/>
          </a:xfrm>
          <a:prstGeom prst="rect">
            <a:avLst/>
          </a:prstGeom>
          <a:solidFill>
            <a:schemeClr val="bg1"/>
          </a:solidFill>
        </p:spPr>
        <p:txBody>
          <a:bodyPr vert="horz" lIns="91440" tIns="45720" rIns="91440" bIns="45720" rtlCol="0">
            <a:normAutofit lnSpcReduction="10000"/>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entury Gothic" panose="020B0502020202020204" pitchFamily="34" charset="0"/>
                <a:ea typeface="Arial" charset="0"/>
                <a:cs typeface="Arial"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entury Gothic" panose="020B0502020202020204" pitchFamily="34" charset="0"/>
                <a:ea typeface="Arial" charset="0"/>
                <a:cs typeface="Arial"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entury Gothic" panose="020B0502020202020204" pitchFamily="34" charset="0"/>
                <a:ea typeface="Arial" charset="0"/>
                <a:cs typeface="Arial"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entury Gothic" panose="020B0502020202020204" pitchFamily="34" charset="0"/>
                <a:ea typeface="Arial" charset="0"/>
                <a:cs typeface="Arial"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entury Gothic" panose="020B0502020202020204" pitchFamily="34"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ESR is tilted along the IR6-IR8 line by 200urad to avoid components conflict in other IRs. (Doug Holmes)</a:t>
            </a:r>
          </a:p>
          <a:p>
            <a:endParaRPr lang="en-US" dirty="0"/>
          </a:p>
        </p:txBody>
      </p:sp>
    </p:spTree>
    <p:extLst>
      <p:ext uri="{BB962C8B-B14F-4D97-AF65-F5344CB8AC3E}">
        <p14:creationId xmlns:p14="http://schemas.microsoft.com/office/powerpoint/2010/main" val="6833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ECCD-9F93-44E8-A845-D5BC0C7674E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E1D7424-A3EC-4FFF-8B5B-2E6727CF60CF}"/>
              </a:ext>
            </a:extLst>
          </p:cNvPr>
          <p:cNvSpPr>
            <a:spLocks noGrp="1"/>
          </p:cNvSpPr>
          <p:nvPr>
            <p:ph idx="1"/>
          </p:nvPr>
        </p:nvSpPr>
        <p:spPr>
          <a:xfrm>
            <a:off x="838200" y="1690690"/>
            <a:ext cx="10515600" cy="4933630"/>
          </a:xfrm>
        </p:spPr>
        <p:txBody>
          <a:bodyPr/>
          <a:lstStyle/>
          <a:p>
            <a:r>
              <a:rPr lang="en-US" dirty="0"/>
              <a:t>Details on the crab cavity system like locations, frequency choice, voltage requirements are discussed.</a:t>
            </a:r>
          </a:p>
          <a:p>
            <a:r>
              <a:rPr lang="en-US" dirty="0"/>
              <a:t>Impedance budget on both ESR and HSR are showed.</a:t>
            </a:r>
          </a:p>
          <a:p>
            <a:r>
              <a:rPr lang="en-US" dirty="0"/>
              <a:t>RF control specifications are challenging.</a:t>
            </a:r>
          </a:p>
          <a:p>
            <a:endParaRPr lang="en-US" dirty="0"/>
          </a:p>
          <a:p>
            <a:endParaRPr lang="en-US" dirty="0"/>
          </a:p>
        </p:txBody>
      </p:sp>
    </p:spTree>
    <p:extLst>
      <p:ext uri="{BB962C8B-B14F-4D97-AF65-F5344CB8AC3E}">
        <p14:creationId xmlns:p14="http://schemas.microsoft.com/office/powerpoint/2010/main" val="2636743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0DA0C-3132-4AF1-9DEE-D3FE7631E956}"/>
              </a:ext>
            </a:extLst>
          </p:cNvPr>
          <p:cNvSpPr>
            <a:spLocks noGrp="1"/>
          </p:cNvSpPr>
          <p:nvPr>
            <p:ph idx="1"/>
          </p:nvPr>
        </p:nvSpPr>
        <p:spPr>
          <a:xfrm>
            <a:off x="3263900" y="2343785"/>
            <a:ext cx="5664200" cy="1283335"/>
          </a:xfrm>
        </p:spPr>
        <p:txBody>
          <a:bodyPr>
            <a:normAutofit/>
          </a:bodyPr>
          <a:lstStyle/>
          <a:p>
            <a:pPr marL="0" indent="0">
              <a:buNone/>
            </a:pPr>
            <a:r>
              <a:rPr lang="en-US" sz="8000" dirty="0"/>
              <a:t>Thank you!</a:t>
            </a:r>
          </a:p>
        </p:txBody>
      </p:sp>
    </p:spTree>
    <p:extLst>
      <p:ext uri="{BB962C8B-B14F-4D97-AF65-F5344CB8AC3E}">
        <p14:creationId xmlns:p14="http://schemas.microsoft.com/office/powerpoint/2010/main" val="411839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67E43-FABD-4A46-B4C8-E7B127364243}"/>
              </a:ext>
            </a:extLst>
          </p:cNvPr>
          <p:cNvSpPr>
            <a:spLocks noGrp="1"/>
          </p:cNvSpPr>
          <p:nvPr>
            <p:ph type="title"/>
          </p:nvPr>
        </p:nvSpPr>
        <p:spPr/>
        <p:txBody>
          <a:bodyPr/>
          <a:lstStyle/>
          <a:p>
            <a:r>
              <a:rPr lang="en-US" dirty="0"/>
              <a:t>Crab cavity system overview - Outline</a:t>
            </a:r>
          </a:p>
        </p:txBody>
      </p:sp>
      <p:sp>
        <p:nvSpPr>
          <p:cNvPr id="3" name="Content Placeholder 2">
            <a:extLst>
              <a:ext uri="{FF2B5EF4-FFF2-40B4-BE49-F238E27FC236}">
                <a16:creationId xmlns:a16="http://schemas.microsoft.com/office/drawing/2014/main" id="{CD8DA145-0329-4BE7-89A2-0CAC04F6CC30}"/>
              </a:ext>
            </a:extLst>
          </p:cNvPr>
          <p:cNvSpPr>
            <a:spLocks noGrp="1"/>
          </p:cNvSpPr>
          <p:nvPr>
            <p:ph idx="1"/>
          </p:nvPr>
        </p:nvSpPr>
        <p:spPr>
          <a:xfrm>
            <a:off x="838200" y="1548822"/>
            <a:ext cx="10366094" cy="3115776"/>
          </a:xfrm>
        </p:spPr>
        <p:txBody>
          <a:bodyPr>
            <a:normAutofit fontScale="92500" lnSpcReduction="10000"/>
          </a:bodyPr>
          <a:lstStyle/>
          <a:p>
            <a:r>
              <a:rPr lang="en-US" dirty="0"/>
              <a:t>Reasons to have crab cavity system</a:t>
            </a:r>
          </a:p>
          <a:p>
            <a:r>
              <a:rPr lang="en-US" dirty="0"/>
              <a:t>Locations, frequencies, voltages, geometric constraints, number of cavities/cryomodules.</a:t>
            </a:r>
          </a:p>
          <a:p>
            <a:r>
              <a:rPr lang="en-US" dirty="0"/>
              <a:t>ESR/HSR impedance budget</a:t>
            </a:r>
          </a:p>
          <a:p>
            <a:r>
              <a:rPr lang="en-US" dirty="0"/>
              <a:t>RF control</a:t>
            </a:r>
          </a:p>
          <a:p>
            <a:r>
              <a:rPr lang="en-US" dirty="0"/>
              <a:t>Other specifications</a:t>
            </a:r>
          </a:p>
          <a:p>
            <a:r>
              <a:rPr lang="en-US" dirty="0"/>
              <a:t>Summary</a:t>
            </a:r>
          </a:p>
        </p:txBody>
      </p:sp>
    </p:spTree>
    <p:extLst>
      <p:ext uri="{BB962C8B-B14F-4D97-AF65-F5344CB8AC3E}">
        <p14:creationId xmlns:p14="http://schemas.microsoft.com/office/powerpoint/2010/main" val="311878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C260-A627-4EF1-95AB-44F0CB193AAB}"/>
              </a:ext>
            </a:extLst>
          </p:cNvPr>
          <p:cNvSpPr>
            <a:spLocks noGrp="1"/>
          </p:cNvSpPr>
          <p:nvPr>
            <p:ph type="title"/>
          </p:nvPr>
        </p:nvSpPr>
        <p:spPr/>
        <p:txBody>
          <a:bodyPr/>
          <a:lstStyle/>
          <a:p>
            <a:r>
              <a:rPr lang="en-US" dirty="0"/>
              <a:t>Reasons to have crab cavity system</a:t>
            </a:r>
          </a:p>
        </p:txBody>
      </p:sp>
      <p:sp>
        <p:nvSpPr>
          <p:cNvPr id="3" name="Content Placeholder 2">
            <a:extLst>
              <a:ext uri="{FF2B5EF4-FFF2-40B4-BE49-F238E27FC236}">
                <a16:creationId xmlns:a16="http://schemas.microsoft.com/office/drawing/2014/main" id="{F3A4CD65-ECCC-4E2A-8EFE-13F3B54E2526}"/>
              </a:ext>
            </a:extLst>
          </p:cNvPr>
          <p:cNvSpPr>
            <a:spLocks noGrp="1"/>
          </p:cNvSpPr>
          <p:nvPr>
            <p:ph idx="1"/>
          </p:nvPr>
        </p:nvSpPr>
        <p:spPr>
          <a:xfrm>
            <a:off x="838200" y="1825625"/>
            <a:ext cx="10515600" cy="4564158"/>
          </a:xfrm>
        </p:spPr>
        <p:txBody>
          <a:bodyPr>
            <a:normAutofit/>
          </a:bodyPr>
          <a:lstStyle/>
          <a:p>
            <a:r>
              <a:rPr lang="en-US" dirty="0"/>
              <a:t>Collisions with a 25 </a:t>
            </a:r>
            <a:r>
              <a:rPr lang="en-US" dirty="0" err="1"/>
              <a:t>mrad</a:t>
            </a:r>
            <a:r>
              <a:rPr lang="en-US" dirty="0"/>
              <a:t> crossing angle reduce the overlap region of the colliding bunches so that:</a:t>
            </a:r>
          </a:p>
          <a:p>
            <a:pPr lvl="1"/>
            <a:r>
              <a:rPr lang="en-US" dirty="0"/>
              <a:t>Parasitic crossing without separator magnets can be avoided.</a:t>
            </a:r>
          </a:p>
          <a:p>
            <a:pPr lvl="1"/>
            <a:r>
              <a:rPr lang="en-US" dirty="0"/>
              <a:t>Synchrotron radiation in the detector region can be avoided.</a:t>
            </a:r>
          </a:p>
          <a:p>
            <a:r>
              <a:rPr lang="en-US" dirty="0"/>
              <a:t>Without crab cavity system:</a:t>
            </a:r>
          </a:p>
          <a:p>
            <a:pPr lvl="1" algn="l"/>
            <a:r>
              <a:rPr lang="en-US" dirty="0"/>
              <a:t>The transverse beam-beam forces depend strongly on the longitudinal position of individual particles.</a:t>
            </a:r>
          </a:p>
          <a:p>
            <a:pPr lvl="1" algn="l"/>
            <a:r>
              <a:rPr lang="en-US" dirty="0"/>
              <a:t>These forces generate strong synchro-</a:t>
            </a:r>
            <a:r>
              <a:rPr lang="en-US" dirty="0" err="1"/>
              <a:t>betatron</a:t>
            </a:r>
            <a:r>
              <a:rPr lang="en-US" dirty="0"/>
              <a:t> coupling and strong resonances.</a:t>
            </a:r>
          </a:p>
          <a:p>
            <a:pPr lvl="1" algn="l"/>
            <a:r>
              <a:rPr lang="en-US" dirty="0"/>
              <a:t>Beam lifetime and stability will be affected.</a:t>
            </a:r>
          </a:p>
          <a:p>
            <a:pPr lvl="1" algn="l"/>
            <a:r>
              <a:rPr lang="en-US" dirty="0"/>
              <a:t>Luminosity will be reduced by an order of magnitude.</a:t>
            </a:r>
          </a:p>
          <a:p>
            <a:pPr algn="l"/>
            <a:endParaRPr lang="en-US" dirty="0"/>
          </a:p>
          <a:p>
            <a:endParaRPr lang="en-US" dirty="0"/>
          </a:p>
        </p:txBody>
      </p:sp>
    </p:spTree>
    <p:extLst>
      <p:ext uri="{BB962C8B-B14F-4D97-AF65-F5344CB8AC3E}">
        <p14:creationId xmlns:p14="http://schemas.microsoft.com/office/powerpoint/2010/main" val="295292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6BD9-0C58-4EE8-97F3-D636D32D220A}"/>
              </a:ext>
            </a:extLst>
          </p:cNvPr>
          <p:cNvSpPr>
            <a:spLocks noGrp="1"/>
          </p:cNvSpPr>
          <p:nvPr>
            <p:ph type="title"/>
          </p:nvPr>
        </p:nvSpPr>
        <p:spPr/>
        <p:txBody>
          <a:bodyPr/>
          <a:lstStyle/>
          <a:p>
            <a:r>
              <a:rPr lang="en-US" dirty="0"/>
              <a:t>Locations</a:t>
            </a:r>
          </a:p>
        </p:txBody>
      </p:sp>
      <p:sp>
        <p:nvSpPr>
          <p:cNvPr id="3" name="Content Placeholder 2">
            <a:extLst>
              <a:ext uri="{FF2B5EF4-FFF2-40B4-BE49-F238E27FC236}">
                <a16:creationId xmlns:a16="http://schemas.microsoft.com/office/drawing/2014/main" id="{1EFCCCB0-822A-4084-93CC-94B0FE1CFE96}"/>
              </a:ext>
            </a:extLst>
          </p:cNvPr>
          <p:cNvSpPr>
            <a:spLocks noGrp="1"/>
          </p:cNvSpPr>
          <p:nvPr>
            <p:ph idx="1"/>
          </p:nvPr>
        </p:nvSpPr>
        <p:spPr>
          <a:xfrm>
            <a:off x="838200" y="1604662"/>
            <a:ext cx="10515600" cy="4667248"/>
          </a:xfrm>
        </p:spPr>
        <p:txBody>
          <a:bodyPr/>
          <a:lstStyle/>
          <a:p>
            <a:r>
              <a:rPr lang="en-US" dirty="0"/>
              <a:t>IR6, for both Electron Storage Ring (ESR) and Hadron Storage Ring (HSR).</a:t>
            </a:r>
          </a:p>
          <a:p>
            <a:r>
              <a:rPr lang="en-US" dirty="0"/>
              <a:t>Local crabbing scheme, 25mrad full crossing angle.</a:t>
            </a:r>
          </a:p>
          <a:p>
            <a:r>
              <a:rPr lang="en-US" dirty="0"/>
              <a:t>Possible second IP (IR8).</a:t>
            </a:r>
          </a:p>
        </p:txBody>
      </p:sp>
      <p:grpSp>
        <p:nvGrpSpPr>
          <p:cNvPr id="7" name="Group 6">
            <a:extLst>
              <a:ext uri="{FF2B5EF4-FFF2-40B4-BE49-F238E27FC236}">
                <a16:creationId xmlns:a16="http://schemas.microsoft.com/office/drawing/2014/main" id="{A38AAFEA-52CE-4E8E-8E54-8005BF560379}"/>
              </a:ext>
            </a:extLst>
          </p:cNvPr>
          <p:cNvGrpSpPr/>
          <p:nvPr/>
        </p:nvGrpSpPr>
        <p:grpSpPr>
          <a:xfrm>
            <a:off x="418261" y="3538321"/>
            <a:ext cx="11642560" cy="3136499"/>
            <a:chOff x="340489" y="3500703"/>
            <a:chExt cx="11642560" cy="3136499"/>
          </a:xfrm>
        </p:grpSpPr>
        <p:pic>
          <p:nvPicPr>
            <p:cNvPr id="5" name="Picture 4">
              <a:extLst>
                <a:ext uri="{FF2B5EF4-FFF2-40B4-BE49-F238E27FC236}">
                  <a16:creationId xmlns:a16="http://schemas.microsoft.com/office/drawing/2014/main" id="{B5C62348-4706-448F-96ED-88CF92821EAA}"/>
                </a:ext>
              </a:extLst>
            </p:cNvPr>
            <p:cNvPicPr>
              <a:picLocks noChangeAspect="1"/>
            </p:cNvPicPr>
            <p:nvPr/>
          </p:nvPicPr>
          <p:blipFill>
            <a:blip r:embed="rId2"/>
            <a:stretch>
              <a:fillRect/>
            </a:stretch>
          </p:blipFill>
          <p:spPr>
            <a:xfrm>
              <a:off x="6591669" y="3900668"/>
              <a:ext cx="5391380" cy="2736534"/>
            </a:xfrm>
            <a:prstGeom prst="rect">
              <a:avLst/>
            </a:prstGeom>
          </p:spPr>
        </p:pic>
        <p:sp>
          <p:nvSpPr>
            <p:cNvPr id="12" name="TextBox 11">
              <a:extLst>
                <a:ext uri="{FF2B5EF4-FFF2-40B4-BE49-F238E27FC236}">
                  <a16:creationId xmlns:a16="http://schemas.microsoft.com/office/drawing/2014/main" id="{F2B49FE3-5708-4B32-854C-189F44DDB838}"/>
                </a:ext>
              </a:extLst>
            </p:cNvPr>
            <p:cNvSpPr txBox="1"/>
            <p:nvPr/>
          </p:nvSpPr>
          <p:spPr>
            <a:xfrm>
              <a:off x="9555945" y="5938182"/>
              <a:ext cx="2122697" cy="369332"/>
            </a:xfrm>
            <a:prstGeom prst="rect">
              <a:avLst/>
            </a:prstGeom>
            <a:noFill/>
          </p:spPr>
          <p:txBody>
            <a:bodyPr wrap="none" rtlCol="0">
              <a:spAutoFit/>
            </a:bodyPr>
            <a:lstStyle/>
            <a:p>
              <a:r>
                <a:rPr lang="en-US" b="1" dirty="0">
                  <a:latin typeface="Century Gothic" panose="020B0502020202020204" pitchFamily="34" charset="0"/>
                </a:rPr>
                <a:t>IR6 design in CDR</a:t>
              </a:r>
            </a:p>
          </p:txBody>
        </p:sp>
        <p:grpSp>
          <p:nvGrpSpPr>
            <p:cNvPr id="4" name="Group 3">
              <a:extLst>
                <a:ext uri="{FF2B5EF4-FFF2-40B4-BE49-F238E27FC236}">
                  <a16:creationId xmlns:a16="http://schemas.microsoft.com/office/drawing/2014/main" id="{0B06BB72-71A0-40CE-845C-0E552CAB2576}"/>
                </a:ext>
              </a:extLst>
            </p:cNvPr>
            <p:cNvGrpSpPr/>
            <p:nvPr/>
          </p:nvGrpSpPr>
          <p:grpSpPr>
            <a:xfrm>
              <a:off x="340489" y="3500703"/>
              <a:ext cx="6261193" cy="3124331"/>
              <a:chOff x="1226916" y="3368542"/>
              <a:chExt cx="6261193" cy="3124331"/>
            </a:xfrm>
          </p:grpSpPr>
          <p:pic>
            <p:nvPicPr>
              <p:cNvPr id="6" name="Picture 5" descr="A picture containing athletic game, sport, tennis&#10;&#10;Description automatically generated">
                <a:extLst>
                  <a:ext uri="{FF2B5EF4-FFF2-40B4-BE49-F238E27FC236}">
                    <a16:creationId xmlns:a16="http://schemas.microsoft.com/office/drawing/2014/main" id="{CDA802DA-865A-4861-992D-54C2B2C32BE7}"/>
                  </a:ext>
                </a:extLst>
              </p:cNvPr>
              <p:cNvPicPr>
                <a:picLocks noChangeAspect="1"/>
              </p:cNvPicPr>
              <p:nvPr/>
            </p:nvPicPr>
            <p:blipFill rotWithShape="1">
              <a:blip r:embed="rId3"/>
              <a:srcRect l="12116" r="4481" b="41213"/>
              <a:stretch/>
            </p:blipFill>
            <p:spPr>
              <a:xfrm>
                <a:off x="1226916" y="3368542"/>
                <a:ext cx="6261193" cy="3124331"/>
              </a:xfrm>
              <a:prstGeom prst="rect">
                <a:avLst/>
              </a:prstGeom>
              <a:solidFill>
                <a:schemeClr val="bg1"/>
              </a:solidFill>
            </p:spPr>
          </p:pic>
          <p:sp>
            <p:nvSpPr>
              <p:cNvPr id="15" name="Oval 14">
                <a:extLst>
                  <a:ext uri="{FF2B5EF4-FFF2-40B4-BE49-F238E27FC236}">
                    <a16:creationId xmlns:a16="http://schemas.microsoft.com/office/drawing/2014/main" id="{7D6724AE-7403-4F2F-8AB9-BA5E6C0AF2DA}"/>
                  </a:ext>
                </a:extLst>
              </p:cNvPr>
              <p:cNvSpPr/>
              <p:nvPr/>
            </p:nvSpPr>
            <p:spPr>
              <a:xfrm>
                <a:off x="3061252" y="5001558"/>
                <a:ext cx="1399598" cy="137885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5BAA7266-077E-496F-93EC-F46C6C227979}"/>
                  </a:ext>
                </a:extLst>
              </p:cNvPr>
              <p:cNvCxnSpPr>
                <a:cxnSpLocks/>
              </p:cNvCxnSpPr>
              <p:nvPr/>
            </p:nvCxnSpPr>
            <p:spPr>
              <a:xfrm>
                <a:off x="4374795" y="6104644"/>
                <a:ext cx="31133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8137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6BD9-0C58-4EE8-97F3-D636D32D220A}"/>
              </a:ext>
            </a:extLst>
          </p:cNvPr>
          <p:cNvSpPr>
            <a:spLocks noGrp="1"/>
          </p:cNvSpPr>
          <p:nvPr>
            <p:ph type="title"/>
          </p:nvPr>
        </p:nvSpPr>
        <p:spPr/>
        <p:txBody>
          <a:bodyPr/>
          <a:lstStyle/>
          <a:p>
            <a:r>
              <a:rPr lang="en-US" dirty="0"/>
              <a:t>Frequencies</a:t>
            </a:r>
          </a:p>
        </p:txBody>
      </p:sp>
      <p:sp>
        <p:nvSpPr>
          <p:cNvPr id="3" name="Content Placeholder 2">
            <a:extLst>
              <a:ext uri="{FF2B5EF4-FFF2-40B4-BE49-F238E27FC236}">
                <a16:creationId xmlns:a16="http://schemas.microsoft.com/office/drawing/2014/main" id="{1EFCCCB0-822A-4084-93CC-94B0FE1CFE96}"/>
              </a:ext>
            </a:extLst>
          </p:cNvPr>
          <p:cNvSpPr>
            <a:spLocks noGrp="1"/>
          </p:cNvSpPr>
          <p:nvPr>
            <p:ph idx="1"/>
          </p:nvPr>
        </p:nvSpPr>
        <p:spPr>
          <a:xfrm>
            <a:off x="403304" y="1388962"/>
            <a:ext cx="7458306" cy="5103911"/>
          </a:xfrm>
        </p:spPr>
        <p:txBody>
          <a:bodyPr>
            <a:normAutofit fontScale="85000" lnSpcReduction="20000"/>
          </a:bodyPr>
          <a:lstStyle/>
          <a:p>
            <a:r>
              <a:rPr lang="en-US" dirty="0"/>
              <a:t>Considerations:</a:t>
            </a:r>
          </a:p>
          <a:p>
            <a:pPr lvl="1"/>
            <a:r>
              <a:rPr lang="en-US" dirty="0"/>
              <a:t>Linear crabbing on long proton bunch requires low frequency, or combination of high frequencies.</a:t>
            </a:r>
          </a:p>
          <a:p>
            <a:pPr lvl="1"/>
            <a:r>
              <a:rPr lang="en-US" dirty="0"/>
              <a:t>Low frequency also helps reducing the synchro-</a:t>
            </a:r>
            <a:r>
              <a:rPr lang="en-US" dirty="0" err="1"/>
              <a:t>betatron</a:t>
            </a:r>
            <a:r>
              <a:rPr lang="en-US" dirty="0"/>
              <a:t> oscillation, and regaining the geometric loss in luminosity, thus beam lifetime can be increased.</a:t>
            </a:r>
          </a:p>
          <a:p>
            <a:pPr lvl="1"/>
            <a:r>
              <a:rPr lang="en-US" dirty="0"/>
              <a:t>System with frequency lower than 197MHz (98.5MHz) will be difficult to fabricate/install, which also requires higher voltage.</a:t>
            </a:r>
          </a:p>
          <a:p>
            <a:pPr lvl="1"/>
            <a:r>
              <a:rPr lang="en-US" dirty="0"/>
              <a:t>High frequency cavity with large aperture is also difficult to design.</a:t>
            </a:r>
          </a:p>
          <a:p>
            <a:r>
              <a:rPr lang="en-US" dirty="0"/>
              <a:t>Different scenarios have been studied.</a:t>
            </a:r>
          </a:p>
          <a:p>
            <a:r>
              <a:rPr lang="en-US" dirty="0"/>
              <a:t>Reasonable performance: 197MHz alone, 197+394MHz, 394+788+1182+1576MHz, degraded performance: 394+788+1182MHz, 394+788MHz. (weak-strong &amp; strong-strong)</a:t>
            </a:r>
          </a:p>
          <a:p>
            <a:r>
              <a:rPr lang="en-US" dirty="0"/>
              <a:t>197+394MHz for HSR and 394MHz for ESR are chosen.</a:t>
            </a:r>
          </a:p>
        </p:txBody>
      </p:sp>
      <p:sp>
        <p:nvSpPr>
          <p:cNvPr id="4" name="TextBox 3">
            <a:extLst>
              <a:ext uri="{FF2B5EF4-FFF2-40B4-BE49-F238E27FC236}">
                <a16:creationId xmlns:a16="http://schemas.microsoft.com/office/drawing/2014/main" id="{61BA0247-8C8F-4D43-AE03-FA129C5C5A1E}"/>
              </a:ext>
            </a:extLst>
          </p:cNvPr>
          <p:cNvSpPr txBox="1"/>
          <p:nvPr/>
        </p:nvSpPr>
        <p:spPr>
          <a:xfrm>
            <a:off x="8392733" y="768008"/>
            <a:ext cx="2961067" cy="369332"/>
          </a:xfrm>
          <a:prstGeom prst="rect">
            <a:avLst/>
          </a:prstGeom>
          <a:noFill/>
        </p:spPr>
        <p:txBody>
          <a:bodyPr wrap="none" rtlCol="0">
            <a:spAutoFit/>
          </a:bodyPr>
          <a:lstStyle/>
          <a:p>
            <a:r>
              <a:rPr lang="en-US" dirty="0">
                <a:latin typeface="Century Gothic" panose="020B0502020202020204" pitchFamily="34" charset="0"/>
              </a:rPr>
              <a:t>From beam </a:t>
            </a:r>
            <a:r>
              <a:rPr lang="en-US" dirty="0" err="1">
                <a:latin typeface="Century Gothic" panose="020B0502020202020204" pitchFamily="34" charset="0"/>
              </a:rPr>
              <a:t>beam</a:t>
            </a:r>
            <a:r>
              <a:rPr lang="en-US" dirty="0">
                <a:latin typeface="Century Gothic" panose="020B0502020202020204" pitchFamily="34" charset="0"/>
              </a:rPr>
              <a:t> group</a:t>
            </a:r>
          </a:p>
        </p:txBody>
      </p:sp>
      <p:grpSp>
        <p:nvGrpSpPr>
          <p:cNvPr id="8" name="Group 7">
            <a:extLst>
              <a:ext uri="{FF2B5EF4-FFF2-40B4-BE49-F238E27FC236}">
                <a16:creationId xmlns:a16="http://schemas.microsoft.com/office/drawing/2014/main" id="{6CFE14B0-CB68-40F8-B1EF-E26ECF9EED06}"/>
              </a:ext>
            </a:extLst>
          </p:cNvPr>
          <p:cNvGrpSpPr/>
          <p:nvPr/>
        </p:nvGrpSpPr>
        <p:grpSpPr>
          <a:xfrm>
            <a:off x="7861610" y="3839517"/>
            <a:ext cx="4105501" cy="2653356"/>
            <a:chOff x="7861610" y="1439142"/>
            <a:chExt cx="4283920" cy="2746780"/>
          </a:xfrm>
        </p:grpSpPr>
        <p:pic>
          <p:nvPicPr>
            <p:cNvPr id="7" name="Picture 6">
              <a:extLst>
                <a:ext uri="{FF2B5EF4-FFF2-40B4-BE49-F238E27FC236}">
                  <a16:creationId xmlns:a16="http://schemas.microsoft.com/office/drawing/2014/main" id="{09E119D4-B31C-474B-ADC7-0E8E7BBA859A}"/>
                </a:ext>
              </a:extLst>
            </p:cNvPr>
            <p:cNvPicPr>
              <a:picLocks noChangeAspect="1"/>
            </p:cNvPicPr>
            <p:nvPr/>
          </p:nvPicPr>
          <p:blipFill>
            <a:blip r:embed="rId2"/>
            <a:stretch>
              <a:fillRect/>
            </a:stretch>
          </p:blipFill>
          <p:spPr>
            <a:xfrm>
              <a:off x="7861610" y="1439142"/>
              <a:ext cx="4283920" cy="2746780"/>
            </a:xfrm>
            <a:prstGeom prst="rect">
              <a:avLst/>
            </a:prstGeom>
          </p:spPr>
        </p:pic>
        <p:sp>
          <p:nvSpPr>
            <p:cNvPr id="6" name="TextBox 5">
              <a:extLst>
                <a:ext uri="{FF2B5EF4-FFF2-40B4-BE49-F238E27FC236}">
                  <a16:creationId xmlns:a16="http://schemas.microsoft.com/office/drawing/2014/main" id="{F3396EE4-4D8A-4A16-937B-796B0C04340A}"/>
                </a:ext>
              </a:extLst>
            </p:cNvPr>
            <p:cNvSpPr txBox="1"/>
            <p:nvPr/>
          </p:nvSpPr>
          <p:spPr>
            <a:xfrm>
              <a:off x="10132473" y="3429000"/>
              <a:ext cx="1656223" cy="369332"/>
            </a:xfrm>
            <a:prstGeom prst="rect">
              <a:avLst/>
            </a:prstGeom>
            <a:noFill/>
          </p:spPr>
          <p:txBody>
            <a:bodyPr wrap="none" rtlCol="0">
              <a:spAutoFit/>
            </a:bodyPr>
            <a:lstStyle/>
            <a:p>
              <a:r>
                <a:rPr lang="en-US" dirty="0">
                  <a:latin typeface="Century Gothic" panose="020B0502020202020204" pitchFamily="34" charset="0"/>
                </a:rPr>
                <a:t>Strong-strong</a:t>
              </a:r>
            </a:p>
          </p:txBody>
        </p:sp>
      </p:grpSp>
      <p:pic>
        <p:nvPicPr>
          <p:cNvPr id="10" name="Picture 9">
            <a:extLst>
              <a:ext uri="{FF2B5EF4-FFF2-40B4-BE49-F238E27FC236}">
                <a16:creationId xmlns:a16="http://schemas.microsoft.com/office/drawing/2014/main" id="{1FF32FA9-1CA7-4697-803A-B621ADA3E490}"/>
              </a:ext>
            </a:extLst>
          </p:cNvPr>
          <p:cNvPicPr>
            <a:picLocks noChangeAspect="1"/>
          </p:cNvPicPr>
          <p:nvPr/>
        </p:nvPicPr>
        <p:blipFill>
          <a:blip r:embed="rId3"/>
          <a:stretch>
            <a:fillRect/>
          </a:stretch>
        </p:blipFill>
        <p:spPr>
          <a:xfrm>
            <a:off x="7861609" y="1467451"/>
            <a:ext cx="4105502" cy="2422246"/>
          </a:xfrm>
          <a:prstGeom prst="rect">
            <a:avLst/>
          </a:prstGeom>
        </p:spPr>
      </p:pic>
    </p:spTree>
    <p:extLst>
      <p:ext uri="{BB962C8B-B14F-4D97-AF65-F5344CB8AC3E}">
        <p14:creationId xmlns:p14="http://schemas.microsoft.com/office/powerpoint/2010/main" val="557275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82BC8-79AD-45E0-82B2-3023EBA09DD7}"/>
              </a:ext>
            </a:extLst>
          </p:cNvPr>
          <p:cNvSpPr>
            <a:spLocks noGrp="1"/>
          </p:cNvSpPr>
          <p:nvPr>
            <p:ph type="title"/>
          </p:nvPr>
        </p:nvSpPr>
        <p:spPr/>
        <p:txBody>
          <a:bodyPr/>
          <a:lstStyle/>
          <a:p>
            <a:r>
              <a:rPr lang="en-US" dirty="0"/>
              <a:t>Voltages</a:t>
            </a:r>
          </a:p>
        </p:txBody>
      </p:sp>
      <p:sp>
        <p:nvSpPr>
          <p:cNvPr id="3" name="Content Placeholder 2">
            <a:extLst>
              <a:ext uri="{FF2B5EF4-FFF2-40B4-BE49-F238E27FC236}">
                <a16:creationId xmlns:a16="http://schemas.microsoft.com/office/drawing/2014/main" id="{4B86139E-9FA4-4668-8EA9-36627D2F1462}"/>
              </a:ext>
            </a:extLst>
          </p:cNvPr>
          <p:cNvSpPr>
            <a:spLocks noGrp="1"/>
          </p:cNvSpPr>
          <p:nvPr>
            <p:ph idx="1"/>
          </p:nvPr>
        </p:nvSpPr>
        <p:spPr>
          <a:xfrm>
            <a:off x="736600" y="1690690"/>
            <a:ext cx="10515600" cy="4673600"/>
          </a:xfrm>
        </p:spPr>
        <p:txBody>
          <a:bodyPr>
            <a:normAutofit/>
          </a:bodyPr>
          <a:lstStyle/>
          <a:p>
            <a:r>
              <a:rPr lang="en-US" dirty="0"/>
              <a:t>Beam-beam simulation suggested three schemes (per IP per side):</a:t>
            </a:r>
          </a:p>
          <a:p>
            <a:pPr lvl="1"/>
            <a:r>
              <a:rPr lang="en-US" dirty="0"/>
              <a:t>HSR: 24MV from 197MHz &amp; ESR: 2.90MV from 394MHz.</a:t>
            </a:r>
          </a:p>
          <a:p>
            <a:pPr lvl="1"/>
            <a:r>
              <a:rPr lang="en-US" dirty="0"/>
              <a:t>HSR: 33.83MV from 197MHz -4.75MV from 394MHz &amp; ESR: 2.90MV from 394MHz.</a:t>
            </a:r>
          </a:p>
          <a:p>
            <a:pPr lvl="1"/>
            <a:r>
              <a:rPr lang="en-US" dirty="0"/>
              <a:t>increase the HSR voltage by a factor of 20%.</a:t>
            </a:r>
          </a:p>
          <a:p>
            <a:r>
              <a:rPr lang="en-US" dirty="0"/>
              <a:t>Scheme 1 is the current baseline.</a:t>
            </a:r>
          </a:p>
          <a:p>
            <a:r>
              <a:rPr lang="en-US" dirty="0"/>
              <a:t>Cavity designs are based on scheme 2. </a:t>
            </a:r>
          </a:p>
        </p:txBody>
      </p:sp>
      <p:sp>
        <p:nvSpPr>
          <p:cNvPr id="4" name="TextBox 3">
            <a:extLst>
              <a:ext uri="{FF2B5EF4-FFF2-40B4-BE49-F238E27FC236}">
                <a16:creationId xmlns:a16="http://schemas.microsoft.com/office/drawing/2014/main" id="{88329483-802C-490D-B23B-41399A618686}"/>
              </a:ext>
            </a:extLst>
          </p:cNvPr>
          <p:cNvSpPr txBox="1"/>
          <p:nvPr/>
        </p:nvSpPr>
        <p:spPr>
          <a:xfrm>
            <a:off x="8392733" y="768008"/>
            <a:ext cx="2961067" cy="369332"/>
          </a:xfrm>
          <a:prstGeom prst="rect">
            <a:avLst/>
          </a:prstGeom>
          <a:noFill/>
        </p:spPr>
        <p:txBody>
          <a:bodyPr wrap="none" rtlCol="0">
            <a:spAutoFit/>
          </a:bodyPr>
          <a:lstStyle/>
          <a:p>
            <a:r>
              <a:rPr lang="en-US" dirty="0">
                <a:latin typeface="Century Gothic" panose="020B0502020202020204" pitchFamily="34" charset="0"/>
              </a:rPr>
              <a:t>From beam </a:t>
            </a:r>
            <a:r>
              <a:rPr lang="en-US" dirty="0" err="1">
                <a:latin typeface="Century Gothic" panose="020B0502020202020204" pitchFamily="34" charset="0"/>
              </a:rPr>
              <a:t>beam</a:t>
            </a:r>
            <a:r>
              <a:rPr lang="en-US" dirty="0">
                <a:latin typeface="Century Gothic" panose="020B0502020202020204" pitchFamily="34" charset="0"/>
              </a:rPr>
              <a:t> group</a:t>
            </a:r>
          </a:p>
        </p:txBody>
      </p:sp>
    </p:spTree>
    <p:extLst>
      <p:ext uri="{BB962C8B-B14F-4D97-AF65-F5344CB8AC3E}">
        <p14:creationId xmlns:p14="http://schemas.microsoft.com/office/powerpoint/2010/main" val="2674916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02653-D403-48CD-9F71-E96E7BE3EC4F}"/>
              </a:ext>
            </a:extLst>
          </p:cNvPr>
          <p:cNvSpPr>
            <a:spLocks noGrp="1"/>
          </p:cNvSpPr>
          <p:nvPr>
            <p:ph type="title"/>
          </p:nvPr>
        </p:nvSpPr>
        <p:spPr/>
        <p:txBody>
          <a:bodyPr/>
          <a:lstStyle/>
          <a:p>
            <a:r>
              <a:rPr lang="en-US" dirty="0"/>
              <a:t>Geometric constraints</a:t>
            </a:r>
          </a:p>
        </p:txBody>
      </p:sp>
      <p:sp>
        <p:nvSpPr>
          <p:cNvPr id="3" name="Content Placeholder 2">
            <a:extLst>
              <a:ext uri="{FF2B5EF4-FFF2-40B4-BE49-F238E27FC236}">
                <a16:creationId xmlns:a16="http://schemas.microsoft.com/office/drawing/2014/main" id="{ABD800B4-AC7D-4687-83DE-9A61DD4558B7}"/>
              </a:ext>
            </a:extLst>
          </p:cNvPr>
          <p:cNvSpPr>
            <a:spLocks noGrp="1"/>
          </p:cNvSpPr>
          <p:nvPr>
            <p:ph idx="1"/>
          </p:nvPr>
        </p:nvSpPr>
        <p:spPr>
          <a:xfrm>
            <a:off x="838200" y="1825625"/>
            <a:ext cx="10515600" cy="4667248"/>
          </a:xfrm>
        </p:spPr>
        <p:txBody>
          <a:bodyPr>
            <a:normAutofit fontScale="85000" lnSpcReduction="20000"/>
          </a:bodyPr>
          <a:lstStyle/>
          <a:p>
            <a:r>
              <a:rPr lang="en-US" dirty="0"/>
              <a:t>15m for HSR and 4m for ESR are reserved per IP per side.</a:t>
            </a:r>
          </a:p>
          <a:p>
            <a:r>
              <a:rPr lang="en-US" dirty="0"/>
              <a:t>Further reducing the crab cavity cryomodule assembly for HSR to 12m is under consideration to provide more space between crab cavities and the next dipole so that chromaticity can be reduced.</a:t>
            </a:r>
          </a:p>
          <a:p>
            <a:pPr marL="0" indent="0">
              <a:buNone/>
            </a:pPr>
            <a:r>
              <a:rPr lang="en-US" dirty="0"/>
              <a:t>For 197MHz crab cavity:</a:t>
            </a:r>
          </a:p>
          <a:p>
            <a:r>
              <a:rPr lang="en-US" dirty="0"/>
              <a:t>Cavity with HOM damper and stiffener, and without Helium vessel, should be able to be fitted into BNL large vertical test facility, with diameter constraint at 90cm. HOM damper for vertical test might be slightly different from the version for cryomodule.</a:t>
            </a:r>
          </a:p>
          <a:p>
            <a:r>
              <a:rPr lang="en-US" dirty="0"/>
              <a:t>Cavity length should be &lt;1.5m.</a:t>
            </a:r>
          </a:p>
          <a:p>
            <a:r>
              <a:rPr lang="en-US" dirty="0"/>
              <a:t>Cavity aperture should be ≥10cm.</a:t>
            </a:r>
          </a:p>
          <a:p>
            <a:r>
              <a:rPr lang="en-US" dirty="0"/>
              <a:t>Beam offset 0.6mm for HSR and 0.25mm for ESR, contains a safety factor of 2, preliminary. (For fundamental power requirement and HOM power calculation)</a:t>
            </a:r>
          </a:p>
        </p:txBody>
      </p:sp>
      <p:sp>
        <p:nvSpPr>
          <p:cNvPr id="4" name="TextBox 3">
            <a:extLst>
              <a:ext uri="{FF2B5EF4-FFF2-40B4-BE49-F238E27FC236}">
                <a16:creationId xmlns:a16="http://schemas.microsoft.com/office/drawing/2014/main" id="{5992F660-2602-4A91-B5D1-B879F1C2497A}"/>
              </a:ext>
            </a:extLst>
          </p:cNvPr>
          <p:cNvSpPr txBox="1"/>
          <p:nvPr/>
        </p:nvSpPr>
        <p:spPr>
          <a:xfrm>
            <a:off x="8392733" y="1456293"/>
            <a:ext cx="2961067" cy="369332"/>
          </a:xfrm>
          <a:prstGeom prst="rect">
            <a:avLst/>
          </a:prstGeom>
          <a:noFill/>
        </p:spPr>
        <p:txBody>
          <a:bodyPr wrap="none" rtlCol="0">
            <a:spAutoFit/>
          </a:bodyPr>
          <a:lstStyle/>
          <a:p>
            <a:r>
              <a:rPr lang="en-US" dirty="0">
                <a:latin typeface="Century Gothic" panose="020B0502020202020204" pitchFamily="34" charset="0"/>
              </a:rPr>
              <a:t>From beam </a:t>
            </a:r>
            <a:r>
              <a:rPr lang="en-US" dirty="0" err="1">
                <a:latin typeface="Century Gothic" panose="020B0502020202020204" pitchFamily="34" charset="0"/>
              </a:rPr>
              <a:t>beam</a:t>
            </a:r>
            <a:r>
              <a:rPr lang="en-US" dirty="0">
                <a:latin typeface="Century Gothic" panose="020B0502020202020204" pitchFamily="34" charset="0"/>
              </a:rPr>
              <a:t> group</a:t>
            </a:r>
          </a:p>
        </p:txBody>
      </p:sp>
    </p:spTree>
    <p:extLst>
      <p:ext uri="{BB962C8B-B14F-4D97-AF65-F5344CB8AC3E}">
        <p14:creationId xmlns:p14="http://schemas.microsoft.com/office/powerpoint/2010/main" val="3745692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7457927-7126-40AE-9C9D-8444C2D25253}"/>
              </a:ext>
            </a:extLst>
          </p:cNvPr>
          <p:cNvPicPr>
            <a:picLocks noGrp="1" noChangeAspect="1"/>
          </p:cNvPicPr>
          <p:nvPr/>
        </p:nvPicPr>
        <p:blipFill>
          <a:blip r:embed="rId2"/>
          <a:stretch>
            <a:fillRect/>
          </a:stretch>
        </p:blipFill>
        <p:spPr>
          <a:xfrm>
            <a:off x="6204529" y="2953485"/>
            <a:ext cx="5987471" cy="3907179"/>
          </a:xfrm>
          <a:prstGeom prst="rect">
            <a:avLst/>
          </a:prstGeom>
        </p:spPr>
      </p:pic>
      <p:sp>
        <p:nvSpPr>
          <p:cNvPr id="2" name="Title 1">
            <a:extLst>
              <a:ext uri="{FF2B5EF4-FFF2-40B4-BE49-F238E27FC236}">
                <a16:creationId xmlns:a16="http://schemas.microsoft.com/office/drawing/2014/main" id="{10802653-D403-48CD-9F71-E96E7BE3EC4F}"/>
              </a:ext>
            </a:extLst>
          </p:cNvPr>
          <p:cNvSpPr>
            <a:spLocks noGrp="1"/>
          </p:cNvSpPr>
          <p:nvPr>
            <p:ph type="title"/>
          </p:nvPr>
        </p:nvSpPr>
        <p:spPr/>
        <p:txBody>
          <a:bodyPr/>
          <a:lstStyle/>
          <a:p>
            <a:r>
              <a:rPr lang="en-US" dirty="0"/>
              <a:t>Number of cavities &amp; cryomodules</a:t>
            </a:r>
          </a:p>
        </p:txBody>
      </p:sp>
      <p:sp>
        <p:nvSpPr>
          <p:cNvPr id="3" name="Content Placeholder 2">
            <a:extLst>
              <a:ext uri="{FF2B5EF4-FFF2-40B4-BE49-F238E27FC236}">
                <a16:creationId xmlns:a16="http://schemas.microsoft.com/office/drawing/2014/main" id="{ABD800B4-AC7D-4687-83DE-9A61DD4558B7}"/>
              </a:ext>
            </a:extLst>
          </p:cNvPr>
          <p:cNvSpPr>
            <a:spLocks noGrp="1"/>
          </p:cNvSpPr>
          <p:nvPr>
            <p:ph idx="1"/>
          </p:nvPr>
        </p:nvSpPr>
        <p:spPr>
          <a:xfrm>
            <a:off x="838200" y="1641629"/>
            <a:ext cx="8506522" cy="2623712"/>
          </a:xfrm>
          <a:noFill/>
        </p:spPr>
        <p:txBody>
          <a:bodyPr>
            <a:normAutofit fontScale="92500" lnSpcReduction="20000"/>
          </a:bodyPr>
          <a:lstStyle/>
          <a:p>
            <a:r>
              <a:rPr lang="en-US" dirty="0"/>
              <a:t>197MHz for HSR, 394MHz for both ESR and HSR (identical).</a:t>
            </a:r>
          </a:p>
          <a:p>
            <a:r>
              <a:rPr lang="en-US" dirty="0"/>
              <a:t>Four 197MHz cavities + two 394MHz cavities per IP per side for HSR, and one 394MHz cavity per IP per side for ESR.</a:t>
            </a:r>
          </a:p>
          <a:p>
            <a:r>
              <a:rPr lang="en-US" dirty="0"/>
              <a:t>Current considering two 197MHz cavities in one 197 cryomodule, and one 394MHz cavity in one 394 cryomodule.</a:t>
            </a:r>
          </a:p>
        </p:txBody>
      </p:sp>
      <p:sp>
        <p:nvSpPr>
          <p:cNvPr id="5" name="Content Placeholder 2">
            <a:extLst>
              <a:ext uri="{FF2B5EF4-FFF2-40B4-BE49-F238E27FC236}">
                <a16:creationId xmlns:a16="http://schemas.microsoft.com/office/drawing/2014/main" id="{F145DEC7-7F4B-4B07-BEA0-8C7C4057399A}"/>
              </a:ext>
            </a:extLst>
          </p:cNvPr>
          <p:cNvSpPr txBox="1">
            <a:spLocks/>
          </p:cNvSpPr>
          <p:nvPr/>
        </p:nvSpPr>
        <p:spPr>
          <a:xfrm>
            <a:off x="838200" y="4237462"/>
            <a:ext cx="5366329" cy="2620538"/>
          </a:xfrm>
          <a:prstGeom prst="rect">
            <a:avLst/>
          </a:prstGeom>
          <a:solidFill>
            <a:schemeClr val="bg1"/>
          </a:solidFill>
        </p:spPr>
        <p:txBody>
          <a:bodyPr vert="horz" lIns="91440" tIns="45720" rIns="91440" bIns="45720" rtlCol="0">
            <a:normAutofit/>
          </a:bodyPr>
          <a:lstStyle>
            <a:lvl1pPr marL="228600" indent="-228600" algn="just"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Century Gothic" panose="020B0502020202020204" pitchFamily="34" charset="0"/>
                <a:ea typeface="Arial" charset="0"/>
                <a:cs typeface="Arial"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Century Gothic" panose="020B0502020202020204" pitchFamily="34" charset="0"/>
                <a:ea typeface="Arial" charset="0"/>
                <a:cs typeface="Arial"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Century Gothic" panose="020B0502020202020204" pitchFamily="34" charset="0"/>
                <a:ea typeface="Arial" charset="0"/>
                <a:cs typeface="Arial"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entury Gothic" panose="020B0502020202020204" pitchFamily="34" charset="0"/>
                <a:ea typeface="Arial" charset="0"/>
                <a:cs typeface="Arial"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Century Gothic" panose="020B0502020202020204" pitchFamily="34"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Specs on deflecting voltage per cavity:</a:t>
            </a:r>
          </a:p>
          <a:p>
            <a:pPr lvl="1"/>
            <a:r>
              <a:rPr lang="en-US" dirty="0"/>
              <a:t>Design specs: 11.5MV for 197MHz, 3.5MV for 394MHz.</a:t>
            </a:r>
          </a:p>
          <a:p>
            <a:pPr lvl="1"/>
            <a:r>
              <a:rPr lang="en-US" dirty="0"/>
              <a:t>Operation specs: 8.5MV for 197MHz, 2.9MV for 394MHz.</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5013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F79B0-1CB5-4E83-BBD9-59392A4C6EC9}"/>
              </a:ext>
            </a:extLst>
          </p:cNvPr>
          <p:cNvSpPr>
            <a:spLocks noGrp="1"/>
          </p:cNvSpPr>
          <p:nvPr>
            <p:ph type="title"/>
          </p:nvPr>
        </p:nvSpPr>
        <p:spPr>
          <a:xfrm>
            <a:off x="838200" y="289892"/>
            <a:ext cx="10515600" cy="1325563"/>
          </a:xfrm>
        </p:spPr>
        <p:txBody>
          <a:bodyPr/>
          <a:lstStyle/>
          <a:p>
            <a:r>
              <a:rPr lang="en-US" dirty="0"/>
              <a:t>HSR impedance budget</a:t>
            </a:r>
          </a:p>
        </p:txBody>
      </p:sp>
      <p:sp>
        <p:nvSpPr>
          <p:cNvPr id="3" name="Content Placeholder 2">
            <a:extLst>
              <a:ext uri="{FF2B5EF4-FFF2-40B4-BE49-F238E27FC236}">
                <a16:creationId xmlns:a16="http://schemas.microsoft.com/office/drawing/2014/main" id="{52B5588C-0670-4C50-918C-D2316EB97D3B}"/>
              </a:ext>
            </a:extLst>
          </p:cNvPr>
          <p:cNvSpPr>
            <a:spLocks noGrp="1"/>
          </p:cNvSpPr>
          <p:nvPr>
            <p:ph idx="1"/>
          </p:nvPr>
        </p:nvSpPr>
        <p:spPr>
          <a:xfrm>
            <a:off x="757177" y="1226916"/>
            <a:ext cx="10515600" cy="5263094"/>
          </a:xfrm>
        </p:spPr>
        <p:txBody>
          <a:bodyPr>
            <a:normAutofit/>
          </a:bodyPr>
          <a:lstStyle/>
          <a:p>
            <a:r>
              <a:rPr lang="en-US" dirty="0"/>
              <a:t>316k</a:t>
            </a:r>
            <a:r>
              <a:rPr lang="el-GR" dirty="0"/>
              <a:t>Ω</a:t>
            </a:r>
            <a:r>
              <a:rPr lang="en-US" dirty="0"/>
              <a:t> longitudinal (at 300MHz) and 2.64M</a:t>
            </a:r>
            <a:r>
              <a:rPr lang="el-GR" dirty="0"/>
              <a:t>Ω</a:t>
            </a:r>
            <a:r>
              <a:rPr lang="en-US" dirty="0"/>
              <a:t>/m transverse with 1300m beta function in CDR.</a:t>
            </a:r>
          </a:p>
          <a:p>
            <a:r>
              <a:rPr lang="en-US" dirty="0"/>
              <a:t>Between 300MHz and 2000MHz, longitudinal impedance budget increases with increasing frequency. (</a:t>
            </a:r>
            <a:r>
              <a:rPr lang="en-US" dirty="0" err="1"/>
              <a:t>Qiong</a:t>
            </a:r>
            <a:r>
              <a:rPr lang="en-US" dirty="0"/>
              <a:t> and Shaoheng)</a:t>
            </a:r>
          </a:p>
          <a:p>
            <a:r>
              <a:rPr lang="en-US" dirty="0"/>
              <a:t>16 cavities in HSR with 2 IPs.</a:t>
            </a:r>
          </a:p>
          <a:p>
            <a:r>
              <a:rPr lang="en-US" dirty="0"/>
              <a:t>Transversely consider 8 197MHz cavities only since 2 IPs will not have the same high beta function (at 1300m) simultaneously.</a:t>
            </a:r>
          </a:p>
          <a:p>
            <a:r>
              <a:rPr lang="en-US" dirty="0"/>
              <a:t>For 197MHz per cavity: 19.75k</a:t>
            </a:r>
            <a:r>
              <a:rPr lang="el-GR" dirty="0"/>
              <a:t>Ω</a:t>
            </a:r>
            <a:r>
              <a:rPr lang="en-US" dirty="0"/>
              <a:t> longitudinal (considering 16 cavities) and 0.33M</a:t>
            </a:r>
            <a:r>
              <a:rPr lang="el-GR" dirty="0"/>
              <a:t>Ω</a:t>
            </a:r>
            <a:r>
              <a:rPr lang="en-US" dirty="0"/>
              <a:t>/m transverse (considering 8 cavities).</a:t>
            </a:r>
          </a:p>
        </p:txBody>
      </p:sp>
      <p:sp>
        <p:nvSpPr>
          <p:cNvPr id="4" name="TextBox 3">
            <a:extLst>
              <a:ext uri="{FF2B5EF4-FFF2-40B4-BE49-F238E27FC236}">
                <a16:creationId xmlns:a16="http://schemas.microsoft.com/office/drawing/2014/main" id="{296AF4B4-8E9E-4E10-AF6C-EAAD4BEB0218}"/>
              </a:ext>
            </a:extLst>
          </p:cNvPr>
          <p:cNvSpPr txBox="1"/>
          <p:nvPr/>
        </p:nvSpPr>
        <p:spPr>
          <a:xfrm>
            <a:off x="8392733" y="768008"/>
            <a:ext cx="3361818" cy="369332"/>
          </a:xfrm>
          <a:prstGeom prst="rect">
            <a:avLst/>
          </a:prstGeom>
          <a:noFill/>
        </p:spPr>
        <p:txBody>
          <a:bodyPr wrap="none" rtlCol="0">
            <a:spAutoFit/>
          </a:bodyPr>
          <a:lstStyle/>
          <a:p>
            <a:r>
              <a:rPr lang="en-US" dirty="0">
                <a:latin typeface="Century Gothic" panose="020B0502020202020204" pitchFamily="34" charset="0"/>
              </a:rPr>
              <a:t>From beam dynamics group</a:t>
            </a:r>
          </a:p>
        </p:txBody>
      </p:sp>
    </p:spTree>
    <p:extLst>
      <p:ext uri="{BB962C8B-B14F-4D97-AF65-F5344CB8AC3E}">
        <p14:creationId xmlns:p14="http://schemas.microsoft.com/office/powerpoint/2010/main" val="1461073779"/>
      </p:ext>
    </p:extLst>
  </p:cSld>
  <p:clrMapOvr>
    <a:masterClrMapping/>
  </p:clrMapOvr>
</p:sld>
</file>

<file path=ppt/theme/theme1.xml><?xml version="1.0" encoding="utf-8"?>
<a:theme xmlns:a="http://schemas.openxmlformats.org/drawingml/2006/main" name="EIC_PPT_Template_Rev032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42B07A94-C122-AF4A-B776-B6531AAFD1CE}" vid="{8277ED95-9917-D646-A591-4F3A7464B7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D66007E6B1704A8B58A8E31B94D152" ma:contentTypeVersion="4" ma:contentTypeDescription="Create a new document." ma:contentTypeScope="" ma:versionID="54416384a39f611968a585c1ad37bfb6">
  <xsd:schema xmlns:xsd="http://www.w3.org/2001/XMLSchema" xmlns:xs="http://www.w3.org/2001/XMLSchema" xmlns:p="http://schemas.microsoft.com/office/2006/metadata/properties" xmlns:ns2="909a34af-2258-4fc4-9710-9f56f41692be" xmlns:ns3="4d832642-d0be-4112-8bd8-506ac362b3b0" targetNamespace="http://schemas.microsoft.com/office/2006/metadata/properties" ma:root="true" ma:fieldsID="9f2a97bdb000a32546819004243fca8c" ns2:_="" ns3:_="">
    <xsd:import namespace="909a34af-2258-4fc4-9710-9f56f41692be"/>
    <xsd:import namespace="4d832642-d0be-4112-8bd8-506ac362b3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a34af-2258-4fc4-9710-9f56f41692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832642-d0be-4112-8bd8-506ac362b3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89C37B-E006-461B-A559-9D47F596F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9a34af-2258-4fc4-9710-9f56f41692be"/>
    <ds:schemaRef ds:uri="4d832642-d0be-4112-8bd8-506ac362b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E7AA18-DEBD-4FC0-9937-344B19C909FE}">
  <ds:schemaRefs>
    <ds:schemaRef ds:uri="http://schemas.microsoft.com/sharepoint/v3/contenttype/forms"/>
  </ds:schemaRefs>
</ds:datastoreItem>
</file>

<file path=customXml/itemProps3.xml><?xml version="1.0" encoding="utf-8"?>
<ds:datastoreItem xmlns:ds="http://schemas.openxmlformats.org/officeDocument/2006/customXml" ds:itemID="{E1689FBB-A779-4162-8571-9FAC4EFE55A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EIC_PPT_Template_Rev0320</Template>
  <TotalTime>22959</TotalTime>
  <Words>1091</Words>
  <Application>Microsoft Office PowerPoint</Application>
  <PresentationFormat>Widescreen</PresentationFormat>
  <Paragraphs>93</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Century Gothic</vt:lpstr>
      <vt:lpstr>EIC_PPT_Template_Rev0320</vt:lpstr>
      <vt:lpstr>EIC Crab System Technical Overview</vt:lpstr>
      <vt:lpstr>Crab cavity system overview - Outline</vt:lpstr>
      <vt:lpstr>Reasons to have crab cavity system</vt:lpstr>
      <vt:lpstr>Locations</vt:lpstr>
      <vt:lpstr>Frequencies</vt:lpstr>
      <vt:lpstr>Voltages</vt:lpstr>
      <vt:lpstr>Geometric constraints</vt:lpstr>
      <vt:lpstr>Number of cavities &amp; cryomodules</vt:lpstr>
      <vt:lpstr>HSR impedance budget</vt:lpstr>
      <vt:lpstr>ESR impedance budget</vt:lpstr>
      <vt:lpstr>RF control</vt:lpstr>
      <vt:lpstr>Other specifications to be defined</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Discussion Topics</dc:title>
  <dc:creator>Wu, Qiong</dc:creator>
  <cp:lastModifiedBy>Xiao, Binping</cp:lastModifiedBy>
  <cp:revision>258</cp:revision>
  <dcterms:created xsi:type="dcterms:W3CDTF">2020-04-08T17:25:57Z</dcterms:created>
  <dcterms:modified xsi:type="dcterms:W3CDTF">2021-10-20T20:50:52Z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0x010100BDD66007E6B1704A8B58A8E31B94D152</vt:lpwstr>
  </property>
</Properties>
</file>