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6"/>
  </p:notesMasterIdLst>
  <p:sldIdLst>
    <p:sldId id="300" r:id="rId5"/>
    <p:sldId id="330" r:id="rId6"/>
    <p:sldId id="332" r:id="rId7"/>
    <p:sldId id="328" r:id="rId8"/>
    <p:sldId id="316" r:id="rId9"/>
    <p:sldId id="331" r:id="rId10"/>
    <p:sldId id="317" r:id="rId11"/>
    <p:sldId id="318" r:id="rId12"/>
    <p:sldId id="319" r:id="rId13"/>
    <p:sldId id="312" r:id="rId14"/>
    <p:sldId id="313" r:id="rId15"/>
    <p:sldId id="308" r:id="rId16"/>
    <p:sldId id="305" r:id="rId17"/>
    <p:sldId id="311" r:id="rId18"/>
    <p:sldId id="304" r:id="rId19"/>
    <p:sldId id="326" r:id="rId20"/>
    <p:sldId id="323" r:id="rId21"/>
    <p:sldId id="327" r:id="rId22"/>
    <p:sldId id="314" r:id="rId23"/>
    <p:sldId id="329" r:id="rId24"/>
    <p:sldId id="32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80" autoAdjust="0"/>
    <p:restoredTop sz="95698" autoAdjust="0"/>
  </p:normalViewPr>
  <p:slideViewPr>
    <p:cSldViewPr snapToGrid="0">
      <p:cViewPr varScale="1">
        <p:scale>
          <a:sx n="83" d="100"/>
          <a:sy n="83" d="100"/>
        </p:scale>
        <p:origin x="36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AF751-047C-48C0-B0B4-521A7D6F44D2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8165B-EE07-4416-B7AE-6C1767501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8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B141A-D04E-DD49-88DC-EFA90428BA4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854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6976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828800" y="2819400"/>
            <a:ext cx="96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800600"/>
            <a:ext cx="864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828800" y="6356350"/>
            <a:ext cx="8412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HL-LHC WP4, Annual Meeting 2020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0" y="673710"/>
            <a:ext cx="5047152" cy="1534388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899150"/>
            <a:ext cx="864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609600" y="6071400"/>
            <a:ext cx="6096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4" name="image2.png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643" y="6002096"/>
            <a:ext cx="1603513" cy="71425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315786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16000" y="1219201"/>
            <a:ext cx="1056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40000" y="6356350"/>
            <a:ext cx="8836000" cy="360000"/>
          </a:xfrm>
        </p:spPr>
        <p:txBody>
          <a:bodyPr/>
          <a:lstStyle/>
          <a:p>
            <a:r>
              <a:rPr lang="en-GB" noProof="0"/>
              <a:t>HL-LHC WP4, Annual Meeting 2020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1" name="image2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31" y="6088238"/>
            <a:ext cx="1603513" cy="71425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340578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5232"/>
            <a:ext cx="5386917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09600" y="2057400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215232"/>
            <a:ext cx="5389033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93368" y="2057400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540000" y="6356350"/>
            <a:ext cx="8836000" cy="360000"/>
          </a:xfrm>
        </p:spPr>
        <p:txBody>
          <a:bodyPr/>
          <a:lstStyle/>
          <a:p>
            <a:r>
              <a:rPr lang="en-GB" noProof="0"/>
              <a:t>HL-LHC WP4, Annual Meeting 2020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5" name="image2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31" y="6088238"/>
            <a:ext cx="1603513" cy="71425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725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540000" y="6356350"/>
            <a:ext cx="8836000" cy="360000"/>
          </a:xfrm>
        </p:spPr>
        <p:txBody>
          <a:bodyPr/>
          <a:lstStyle/>
          <a:p>
            <a:r>
              <a:rPr lang="en-GB" noProof="0"/>
              <a:t>HL-LHC WP4, Annual Meeting 2020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1" name="image2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31" y="6088238"/>
            <a:ext cx="1603513" cy="71425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57015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641600" y="6356350"/>
            <a:ext cx="8737600" cy="360000"/>
          </a:xfrm>
        </p:spPr>
        <p:txBody>
          <a:bodyPr/>
          <a:lstStyle/>
          <a:p>
            <a:r>
              <a:rPr lang="en-GB" noProof="0"/>
              <a:t>HL-LHC WP4, Annual Meeting 2020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6" name="Grouper 5"/>
          <p:cNvGrpSpPr/>
          <p:nvPr userDrawn="1"/>
        </p:nvGrpSpPr>
        <p:grpSpPr>
          <a:xfrm>
            <a:off x="1920000" y="6300000"/>
            <a:ext cx="609600" cy="457200"/>
            <a:chOff x="1462200" y="4620913"/>
            <a:chExt cx="457200" cy="457200"/>
          </a:xfrm>
        </p:grpSpPr>
        <p:sp>
          <p:nvSpPr>
            <p:cNvPr id="7" name="Rectangle 6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8" name="ZoneTexte 7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9" name="Image 5" descr="CERN-logo_outline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001" y="6282000"/>
            <a:ext cx="658913" cy="486000"/>
          </a:xfrm>
          <a:prstGeom prst="rect">
            <a:avLst/>
          </a:prstGeom>
        </p:spPr>
      </p:pic>
      <p:pic>
        <p:nvPicPr>
          <p:cNvPr id="10" name="image2.png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31" y="6088238"/>
            <a:ext cx="1603513" cy="71425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010930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816000" y="457200"/>
            <a:ext cx="1056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16000" y="5105400"/>
            <a:ext cx="1056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641600" y="6356350"/>
            <a:ext cx="8734400" cy="360000"/>
          </a:xfrm>
        </p:spPr>
        <p:txBody>
          <a:bodyPr/>
          <a:lstStyle/>
          <a:p>
            <a:r>
              <a:rPr lang="en-GB" noProof="0"/>
              <a:t>HL-LHC WP4, Annual Meeting 2020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818067" y="4648200"/>
            <a:ext cx="10557933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1920000" y="6300000"/>
            <a:ext cx="6096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2" name="ZoneTexte 11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3" name="Image 5" descr="CERN-logo_outline.jpg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001" y="6282000"/>
            <a:ext cx="658913" cy="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81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802400" y="2709000"/>
            <a:ext cx="85872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802400" y="6356350"/>
            <a:ext cx="8587200" cy="360000"/>
          </a:xfrm>
        </p:spPr>
        <p:txBody>
          <a:bodyPr/>
          <a:lstStyle/>
          <a:p>
            <a:r>
              <a:rPr lang="en-GB" noProof="0"/>
              <a:t>HL-LHC WP4, Annual Meeting 2020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8800" y="673710"/>
            <a:ext cx="5047152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802400" y="4953000"/>
            <a:ext cx="85872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609600" y="6071400"/>
            <a:ext cx="609600" cy="457200"/>
            <a:chOff x="1462200" y="462091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4" name="Image 4" descr="CERN-logo_outline.jpg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" y="5946775"/>
            <a:ext cx="8178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7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Slide Title—Arial Bold 24-Cyan Blue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29587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1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 dirty="0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628636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16000" y="180000"/>
            <a:ext cx="1056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6000" y="1371601"/>
            <a:ext cx="1056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41600" y="6356350"/>
            <a:ext cx="87344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HL-LHC WP4, Annual Meeting 2020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582400" y="6356350"/>
            <a:ext cx="48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569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emf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53324" y="2727193"/>
            <a:ext cx="9033676" cy="968997"/>
          </a:xfrm>
        </p:spPr>
        <p:txBody>
          <a:bodyPr/>
          <a:lstStyle/>
          <a:p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Crab Cavity Cryomodules for </a:t>
            </a:r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</a:rPr>
              <a:t>HiLumi</a:t>
            </a:r>
            <a:endParaRPr lang="en-GB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63452" y="3935539"/>
            <a:ext cx="9023548" cy="1169861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 sz="2400" b="1" dirty="0" smtClean="0"/>
              <a:t>Thomas Jones on behalf of the UK-CERN Team</a:t>
            </a:r>
          </a:p>
          <a:p>
            <a:endParaRPr lang="en-GB" b="1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48FD70B-7EEB-9149-9E5F-87A8504B95A3}"/>
              </a:ext>
            </a:extLst>
          </p:cNvPr>
          <p:cNvSpPr>
            <a:spLocks noGrp="1"/>
          </p:cNvSpPr>
          <p:nvPr/>
        </p:nvSpPr>
        <p:spPr>
          <a:xfrm>
            <a:off x="1263452" y="4520469"/>
            <a:ext cx="6757142" cy="5217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Tx/>
              <a:buNone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Tx/>
              <a:buNone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Tx/>
              <a:buNone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Tx/>
              <a:buNone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TRIUMF 2021 EIC Accelerator Partnership </a:t>
            </a:r>
            <a:r>
              <a:rPr lang="en-GB" dirty="0" smtClean="0"/>
              <a:t>Workshop, </a:t>
            </a:r>
            <a:r>
              <a:rPr lang="en-GB" dirty="0"/>
              <a:t>27</a:t>
            </a:r>
            <a:r>
              <a:rPr lang="en-GB" baseline="30000" dirty="0"/>
              <a:t>th </a:t>
            </a:r>
            <a:r>
              <a:rPr lang="en-GB" baseline="30000" dirty="0" smtClean="0"/>
              <a:t> </a:t>
            </a:r>
            <a:r>
              <a:rPr lang="en-GB" dirty="0" smtClean="0"/>
              <a:t>October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637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Touch Screen Installed in Design Office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93" y="775853"/>
            <a:ext cx="9769169" cy="47489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40000" y="5615710"/>
            <a:ext cx="7269018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/>
              <a:t>Collaborative procedure development, design review and drawing checks </a:t>
            </a:r>
            <a:r>
              <a:rPr lang="en-GB" u="sng" dirty="0" smtClean="0"/>
              <a:t>whilst socially distant</a:t>
            </a:r>
            <a:endParaRPr lang="en-GB" u="sn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102" y="6065888"/>
            <a:ext cx="466725" cy="421856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6DF10D8-417C-A942-8BAC-4226EDF31DE2}"/>
              </a:ext>
            </a:extLst>
          </p:cNvPr>
          <p:cNvSpPr>
            <a:spLocks noGrp="1"/>
          </p:cNvSpPr>
          <p:nvPr/>
        </p:nvSpPr>
        <p:spPr>
          <a:xfrm>
            <a:off x="0" y="6438424"/>
            <a:ext cx="12191999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TRIUMF 2021 EIC Accelerator Partnership Workshop, 27</a:t>
            </a:r>
            <a:r>
              <a:rPr lang="en-GB" baseline="30000" dirty="0"/>
              <a:t>th  </a:t>
            </a:r>
            <a:r>
              <a:rPr lang="en-GB" dirty="0"/>
              <a:t>October 2021</a:t>
            </a:r>
          </a:p>
        </p:txBody>
      </p:sp>
    </p:spTree>
    <p:extLst>
      <p:ext uri="{BB962C8B-B14F-4D97-AF65-F5344CB8AC3E}">
        <p14:creationId xmlns:p14="http://schemas.microsoft.com/office/powerpoint/2010/main" val="349462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883" y="121556"/>
            <a:ext cx="10560000" cy="720000"/>
          </a:xfrm>
        </p:spPr>
        <p:txBody>
          <a:bodyPr/>
          <a:lstStyle/>
          <a:p>
            <a:r>
              <a:rPr lang="en-GB" dirty="0" smtClean="0"/>
              <a:t>Logistics planning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25" name="TextBox 24"/>
          <p:cNvSpPr txBox="1"/>
          <p:nvPr/>
        </p:nvSpPr>
        <p:spPr>
          <a:xfrm>
            <a:off x="3999344" y="1105602"/>
            <a:ext cx="806305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Development of travellers including outgoing and incoming inspection procedures for all equipment</a:t>
            </a:r>
            <a:endParaRPr lang="en-GB" dirty="0"/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Using </a:t>
            </a:r>
            <a:r>
              <a:rPr lang="en-GB" dirty="0" smtClean="0"/>
              <a:t>Assembly Building </a:t>
            </a:r>
            <a:r>
              <a:rPr lang="en-GB" dirty="0"/>
              <a:t>3D model in </a:t>
            </a:r>
            <a:r>
              <a:rPr lang="en-GB" dirty="0" smtClean="0"/>
              <a:t>planning assembly and storage.</a:t>
            </a:r>
            <a:endParaRPr lang="en-GB" dirty="0"/>
          </a:p>
          <a:p>
            <a:pPr marL="285744" indent="-28574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Considerable amount of work to ensure a trouble free transport of goods from CERN to the UK post </a:t>
            </a:r>
            <a:r>
              <a:rPr lang="en-GB" dirty="0" err="1" smtClean="0"/>
              <a:t>Brexit</a:t>
            </a:r>
            <a:r>
              <a:rPr lang="en-GB" dirty="0" smtClean="0"/>
              <a:t>. </a:t>
            </a:r>
            <a:endParaRPr lang="en-GB" dirty="0"/>
          </a:p>
          <a:p>
            <a:pPr>
              <a:spcAft>
                <a:spcPts val="600"/>
              </a:spcAft>
            </a:pP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9273" y="2745204"/>
            <a:ext cx="8296060" cy="36111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99505" y="856220"/>
            <a:ext cx="3666836" cy="5235304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6DF10D8-417C-A942-8BAC-4226EDF31DE2}"/>
              </a:ext>
            </a:extLst>
          </p:cNvPr>
          <p:cNvSpPr>
            <a:spLocks noGrp="1"/>
          </p:cNvSpPr>
          <p:nvPr/>
        </p:nvSpPr>
        <p:spPr>
          <a:xfrm>
            <a:off x="0" y="6438424"/>
            <a:ext cx="12191999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TRIUMF 2021 EIC Accelerator Partnership Workshop, 27</a:t>
            </a:r>
            <a:r>
              <a:rPr lang="en-GB" baseline="30000" dirty="0"/>
              <a:t>th  </a:t>
            </a:r>
            <a:r>
              <a:rPr lang="en-GB" dirty="0"/>
              <a:t>October 2021</a:t>
            </a:r>
          </a:p>
        </p:txBody>
      </p:sp>
    </p:spTree>
    <p:extLst>
      <p:ext uri="{BB962C8B-B14F-4D97-AF65-F5344CB8AC3E}">
        <p14:creationId xmlns:p14="http://schemas.microsoft.com/office/powerpoint/2010/main" val="469663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RFD2 Cavity and Ancillaries arrived at Daresbury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0555" y="1166949"/>
            <a:ext cx="6211845" cy="4728754"/>
          </a:xfrm>
          <a:prstGeom prst="rect">
            <a:avLst/>
          </a:prstGeom>
        </p:spPr>
      </p:pic>
      <p:pic>
        <p:nvPicPr>
          <p:cNvPr id="1026" name="Picture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72" y="1166949"/>
            <a:ext cx="5604423" cy="233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image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72" y="3596640"/>
            <a:ext cx="5627704" cy="233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10318" y="5899331"/>
            <a:ext cx="8817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Arrived 29</a:t>
            </a:r>
            <a:r>
              <a:rPr lang="en-GB" baseline="30000" dirty="0" smtClean="0"/>
              <a:t>th</a:t>
            </a:r>
            <a:r>
              <a:rPr lang="en-GB" dirty="0" smtClean="0"/>
              <a:t> September 2021. Careful prior planning led to a trouble free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RF Acceptance Testing of the Cavity taking place 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Next Cavity to be delivered early November 2021.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8282" y="5803815"/>
            <a:ext cx="466725" cy="42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2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59369"/>
            <a:ext cx="6556125" cy="20345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4011" y="2235201"/>
            <a:ext cx="5677989" cy="4593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Pre-Cleanroom Assembly Procedure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52" y="1259612"/>
            <a:ext cx="6449359" cy="34997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18135" y="922250"/>
            <a:ext cx="5544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Pre-Cleanroom Assembly Procedure Approved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Cleanroom Assembly Procedure </a:t>
            </a:r>
            <a:r>
              <a:rPr lang="en-GB" dirty="0" smtClean="0"/>
              <a:t>- made </a:t>
            </a:r>
            <a:r>
              <a:rPr lang="en-GB" dirty="0" smtClean="0"/>
              <a:t>good progress.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Tooling for first steps is on site. </a:t>
            </a:r>
          </a:p>
        </p:txBody>
      </p:sp>
      <p:sp>
        <p:nvSpPr>
          <p:cNvPr id="3" name="AutoShape 2" descr="blob:https://web.whatsapp.com/7f0ba57d-20f1-4286-8922-10b9702f668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5275" y="837756"/>
            <a:ext cx="466725" cy="4218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0475" y="1700723"/>
            <a:ext cx="466725" cy="42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Cavity String assembly Lifter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6" name="Picture 5" descr="C:\Users\zhs56984\AppData\Local\Microsoft\Windows\INetCache\Content.Word\20210429_154114(0).jpg"/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5750" y="1157175"/>
            <a:ext cx="8084457" cy="4566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7009" y="1157175"/>
            <a:ext cx="3420641" cy="4566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44510" y="5805477"/>
            <a:ext cx="4902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Movement qualified with the laser tracker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&lt;1mm lateral movement over the full stroke</a:t>
            </a:r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7009" y="5980578"/>
            <a:ext cx="466725" cy="421856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6DF10D8-417C-A942-8BAC-4226EDF31DE2}"/>
              </a:ext>
            </a:extLst>
          </p:cNvPr>
          <p:cNvSpPr>
            <a:spLocks noGrp="1"/>
          </p:cNvSpPr>
          <p:nvPr/>
        </p:nvSpPr>
        <p:spPr>
          <a:xfrm>
            <a:off x="0" y="6438424"/>
            <a:ext cx="12191999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TRIUMF 2021 EIC Accelerator Partnership Workshop, 27</a:t>
            </a:r>
            <a:r>
              <a:rPr lang="en-GB" baseline="30000" dirty="0"/>
              <a:t>th  </a:t>
            </a:r>
            <a:r>
              <a:rPr lang="en-GB" dirty="0"/>
              <a:t>October 2021</a:t>
            </a:r>
          </a:p>
        </p:txBody>
      </p:sp>
    </p:spTree>
    <p:extLst>
      <p:ext uri="{BB962C8B-B14F-4D97-AF65-F5344CB8AC3E}">
        <p14:creationId xmlns:p14="http://schemas.microsoft.com/office/powerpoint/2010/main" val="129899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Transport Frame and Drop Test Kit all on site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3089051" y="6077974"/>
            <a:ext cx="7269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Practise assembly of the transport frame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Testing taking place over the next couple of weeks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4180833" y="778251"/>
            <a:ext cx="7970028" cy="4930392"/>
            <a:chOff x="1092352" y="1354954"/>
            <a:chExt cx="7970028" cy="493039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575" r="18222"/>
            <a:stretch/>
          </p:blipFill>
          <p:spPr>
            <a:xfrm>
              <a:off x="3435927" y="1406524"/>
              <a:ext cx="5486400" cy="4878822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2995182" y="1737226"/>
              <a:ext cx="1865789" cy="38929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1092352" y="1354954"/>
              <a:ext cx="19479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400" dirty="0" smtClean="0"/>
                <a:t>Lifting gantry</a:t>
              </a:r>
              <a:endParaRPr lang="en-GB" sz="24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718662" y="1354954"/>
              <a:ext cx="225525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dirty="0" smtClean="0"/>
                <a:t>Quick-release hook</a:t>
              </a:r>
              <a:endParaRPr lang="en-GB" sz="24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6179128" y="2173591"/>
              <a:ext cx="1415616" cy="63426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7559981" y="5823681"/>
              <a:ext cx="150239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400" dirty="0" smtClean="0"/>
                <a:t>Steel plate</a:t>
              </a:r>
              <a:endParaRPr lang="en-GB" sz="2400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 flipV="1">
              <a:off x="6704910" y="5237111"/>
              <a:ext cx="1606271" cy="6271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21" y="1308596"/>
            <a:ext cx="6504625" cy="449873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5202108"/>
            <a:ext cx="240241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dirty="0" smtClean="0"/>
              <a:t>1KHz displacement sensors</a:t>
            </a:r>
            <a:endParaRPr lang="en-GB" sz="20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975360" y="3152503"/>
            <a:ext cx="870857" cy="20421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4567336" y="3109673"/>
            <a:ext cx="796090" cy="19160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942742" y="5041107"/>
            <a:ext cx="141138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000" dirty="0"/>
              <a:t>Wire Rope Isolators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157" y="779094"/>
            <a:ext cx="3808216" cy="5077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99" y="5979283"/>
            <a:ext cx="466725" cy="42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800" y="-15338"/>
            <a:ext cx="7920000" cy="720000"/>
          </a:xfrm>
        </p:spPr>
        <p:txBody>
          <a:bodyPr/>
          <a:lstStyle/>
          <a:p>
            <a:r>
              <a:rPr lang="en-GB" dirty="0"/>
              <a:t>DQW </a:t>
            </a:r>
            <a:r>
              <a:rPr lang="en-GB" dirty="0" smtClean="0"/>
              <a:t>Pre-Series in industry (@ RI)</a:t>
            </a:r>
            <a:endParaRPr lang="en-GB" b="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D21CEC-1998-47A1-ABBC-368525D82AB3}"/>
              </a:ext>
            </a:extLst>
          </p:cNvPr>
          <p:cNvSpPr/>
          <p:nvPr/>
        </p:nvSpPr>
        <p:spPr>
          <a:xfrm>
            <a:off x="1116243" y="620592"/>
            <a:ext cx="46772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DQW Pre-series 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 HPR Preparation</a:t>
            </a: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100CB-2B34-7A4A-A98B-04420B2220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243" y="892074"/>
            <a:ext cx="4677227" cy="26179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98507B0-C627-1F4E-AD3D-1F79810A3E0F}"/>
              </a:ext>
            </a:extLst>
          </p:cNvPr>
          <p:cNvSpPr/>
          <p:nvPr/>
        </p:nvSpPr>
        <p:spPr>
          <a:xfrm>
            <a:off x="6592398" y="620592"/>
            <a:ext cx="42215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DQW Pre-series 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 Metrology</a:t>
            </a:r>
            <a:endParaRPr lang="en-GB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3A3276-2D7F-074C-9D3F-7A31567D8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674" y="3715988"/>
            <a:ext cx="3544207" cy="282509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DA38CB9-120C-194D-BED9-38AC57384F6C}"/>
              </a:ext>
            </a:extLst>
          </p:cNvPr>
          <p:cNvSpPr/>
          <p:nvPr/>
        </p:nvSpPr>
        <p:spPr>
          <a:xfrm>
            <a:off x="7912130" y="4661593"/>
            <a:ext cx="19268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Cold Test @CERN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7BE1A0B-933A-2F40-BF4E-22128770F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018" y="3853570"/>
            <a:ext cx="4705448" cy="2134292"/>
          </a:xfrm>
        </p:spPr>
        <p:txBody>
          <a:bodyPr>
            <a:noAutofit/>
          </a:bodyPr>
          <a:lstStyle/>
          <a:p>
            <a:r>
              <a:rPr lang="en-US" sz="2000" dirty="0"/>
              <a:t>Pre-series bare cavity 1:</a:t>
            </a:r>
          </a:p>
          <a:p>
            <a:pPr lvl="1"/>
            <a:r>
              <a:rPr lang="en-US" sz="1800" dirty="0"/>
              <a:t>Metrology done.</a:t>
            </a:r>
          </a:p>
          <a:p>
            <a:pPr lvl="1"/>
            <a:r>
              <a:rPr lang="en-US" sz="1800" dirty="0" smtClean="0"/>
              <a:t>HPR and Ready </a:t>
            </a:r>
            <a:r>
              <a:rPr lang="en-US" sz="1800" dirty="0"/>
              <a:t>for </a:t>
            </a:r>
            <a:r>
              <a:rPr lang="en-US" sz="1800" dirty="0" smtClean="0"/>
              <a:t>re-CT</a:t>
            </a:r>
            <a:r>
              <a:rPr lang="en-US" sz="1800" dirty="0"/>
              <a:t>, week 43/44.</a:t>
            </a:r>
          </a:p>
          <a:p>
            <a:r>
              <a:rPr lang="en-US" sz="2000" dirty="0"/>
              <a:t>Pre-series bare cavity 2:</a:t>
            </a:r>
          </a:p>
          <a:p>
            <a:pPr lvl="1"/>
            <a:r>
              <a:rPr lang="en-US" sz="1800" dirty="0"/>
              <a:t>CT successful.</a:t>
            </a:r>
          </a:p>
          <a:p>
            <a:pPr lvl="1"/>
            <a:r>
              <a:rPr lang="en-US" sz="1800" dirty="0"/>
              <a:t>Currently in metrology.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2397" y="898255"/>
            <a:ext cx="4221540" cy="2646156"/>
          </a:xfrm>
          <a:prstGeom prst="rect">
            <a:avLst/>
          </a:prstGeom>
        </p:spPr>
      </p:pic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82400" y="6356350"/>
            <a:ext cx="48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6DF10D8-417C-A942-8BAC-4226EDF31DE2}"/>
              </a:ext>
            </a:extLst>
          </p:cNvPr>
          <p:cNvSpPr>
            <a:spLocks noGrp="1"/>
          </p:cNvSpPr>
          <p:nvPr/>
        </p:nvSpPr>
        <p:spPr>
          <a:xfrm>
            <a:off x="0" y="6438424"/>
            <a:ext cx="12191999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TRIUMF 2021 EIC Accelerator Partnership Workshop, 27</a:t>
            </a:r>
            <a:r>
              <a:rPr lang="en-GB" baseline="30000" dirty="0"/>
              <a:t>th  </a:t>
            </a:r>
            <a:r>
              <a:rPr lang="en-GB" dirty="0"/>
              <a:t>October 2021</a:t>
            </a:r>
          </a:p>
        </p:txBody>
      </p:sp>
    </p:spTree>
    <p:extLst>
      <p:ext uri="{BB962C8B-B14F-4D97-AF65-F5344CB8AC3E}">
        <p14:creationId xmlns:p14="http://schemas.microsoft.com/office/powerpoint/2010/main" val="1704991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DQW Series Cold Magnetic Shield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50" y="952519"/>
            <a:ext cx="6489675" cy="48672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5A1FB2-4854-4D03-9233-7AF8B917DEAD}"/>
              </a:ext>
            </a:extLst>
          </p:cNvPr>
          <p:cNvSpPr txBox="1"/>
          <p:nvPr/>
        </p:nvSpPr>
        <p:spPr>
          <a:xfrm>
            <a:off x="7241888" y="1383399"/>
            <a:ext cx="4716880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dirty="0"/>
              <a:t>DQW Production Cold Magnetic Shield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B050"/>
                </a:solidFill>
              </a:rPr>
              <a:t>First </a:t>
            </a:r>
            <a:r>
              <a:rPr lang="en-GB" b="1" dirty="0" smtClean="0">
                <a:solidFill>
                  <a:srgbClr val="00B050"/>
                </a:solidFill>
              </a:rPr>
              <a:t>hardware delivered </a:t>
            </a:r>
            <a:r>
              <a:rPr lang="en-GB" b="1" dirty="0">
                <a:solidFill>
                  <a:srgbClr val="00B050"/>
                </a:solidFill>
              </a:rPr>
              <a:t>for HL-LHC-UK Phase 2</a:t>
            </a:r>
            <a:endParaRPr lang="en-GB" dirty="0"/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dirty="0"/>
              <a:t>Designed by STFC/Lancaster Uni.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dirty="0"/>
              <a:t>Manufactured in UK Industry</a:t>
            </a:r>
            <a:r>
              <a:rPr lang="en-GB" dirty="0" smtClean="0"/>
              <a:t>.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7006097" y="3552824"/>
            <a:ext cx="5120350" cy="2803525"/>
            <a:chOff x="4886437" y="4007214"/>
            <a:chExt cx="4257563" cy="2331126"/>
          </a:xfrm>
        </p:grpSpPr>
        <p:pic>
          <p:nvPicPr>
            <p:cNvPr id="12" name="Picture 15">
              <a:extLst>
                <a:ext uri="{FF2B5EF4-FFF2-40B4-BE49-F238E27FC236}">
                  <a16:creationId xmlns:a16="http://schemas.microsoft.com/office/drawing/2014/main" id="{0FEBDD86-2907-4758-8B31-F1F62188B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8290"/>
            <a:stretch/>
          </p:blipFill>
          <p:spPr>
            <a:xfrm>
              <a:off x="5603774" y="4020799"/>
              <a:ext cx="3540226" cy="2313146"/>
            </a:xfrm>
            <a:prstGeom prst="rect">
              <a:avLst/>
            </a:prstGeom>
          </p:spPr>
        </p:pic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id="{0FEBDD86-2907-4758-8B31-F1F62188B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86437" y="4007214"/>
              <a:ext cx="1402609" cy="2331126"/>
            </a:xfrm>
            <a:prstGeom prst="rect">
              <a:avLst/>
            </a:prstGeom>
          </p:spPr>
        </p:pic>
      </p:grp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6DF10D8-417C-A942-8BAC-4226EDF31DE2}"/>
              </a:ext>
            </a:extLst>
          </p:cNvPr>
          <p:cNvSpPr>
            <a:spLocks noGrp="1"/>
          </p:cNvSpPr>
          <p:nvPr/>
        </p:nvSpPr>
        <p:spPr>
          <a:xfrm>
            <a:off x="0" y="6438424"/>
            <a:ext cx="12191999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TRIUMF 2021 EIC Accelerator Partnership Workshop, 27</a:t>
            </a:r>
            <a:r>
              <a:rPr lang="en-GB" baseline="30000" dirty="0"/>
              <a:t>th  </a:t>
            </a:r>
            <a:r>
              <a:rPr lang="en-GB" dirty="0"/>
              <a:t>October 2021</a:t>
            </a:r>
          </a:p>
        </p:txBody>
      </p:sp>
    </p:spTree>
    <p:extLst>
      <p:ext uri="{BB962C8B-B14F-4D97-AF65-F5344CB8AC3E}">
        <p14:creationId xmlns:p14="http://schemas.microsoft.com/office/powerpoint/2010/main" val="4285083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982" y="822036"/>
            <a:ext cx="4269359" cy="303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424" y="1853475"/>
            <a:ext cx="8791575" cy="5004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DQW Series Cryomodule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4931404" y="941985"/>
            <a:ext cx="6124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Design work in progress.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Aim to be as similar to the RFD Pre-series as possible.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Conceptual review in March 2022 at the latest.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0389935" y="1519986"/>
            <a:ext cx="197212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Fundamental Power Coupler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13540" y="4398820"/>
            <a:ext cx="193249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Sector </a:t>
            </a:r>
            <a:r>
              <a:rPr lang="en-GB" sz="1867" dirty="0" smtClean="0"/>
              <a:t>Valves</a:t>
            </a:r>
            <a:endParaRPr lang="en-GB" sz="1867" dirty="0"/>
          </a:p>
        </p:txBody>
      </p:sp>
      <p:sp>
        <p:nvSpPr>
          <p:cNvPr id="14" name="TextBox 13"/>
          <p:cNvSpPr txBox="1"/>
          <p:nvPr/>
        </p:nvSpPr>
        <p:spPr>
          <a:xfrm>
            <a:off x="10389936" y="5602293"/>
            <a:ext cx="197212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Crab Cavity </a:t>
            </a:r>
            <a:r>
              <a:rPr lang="en-GB" sz="1867" dirty="0" smtClean="0"/>
              <a:t>(DQW)</a:t>
            </a:r>
            <a:endParaRPr lang="en-GB" sz="1867" dirty="0"/>
          </a:p>
        </p:txBody>
      </p:sp>
      <p:sp>
        <p:nvSpPr>
          <p:cNvPr id="16" name="TextBox 15"/>
          <p:cNvSpPr txBox="1"/>
          <p:nvPr/>
        </p:nvSpPr>
        <p:spPr>
          <a:xfrm>
            <a:off x="2866290" y="6156625"/>
            <a:ext cx="197212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Cold Magnetic Shield (internal)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0219872" y="1983223"/>
            <a:ext cx="170063" cy="1975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2" idx="1"/>
          </p:cNvCxnSpPr>
          <p:nvPr/>
        </p:nvCxnSpPr>
        <p:spPr>
          <a:xfrm flipH="1">
            <a:off x="9704180" y="2712111"/>
            <a:ext cx="809889" cy="2510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514069" y="2522283"/>
            <a:ext cx="197212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Cavity Tuner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9530762" y="4554401"/>
            <a:ext cx="928292" cy="1047892"/>
          </a:xfrm>
          <a:prstGeom prst="straightConnector1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423650" y="4581128"/>
            <a:ext cx="782533" cy="1559947"/>
          </a:xfrm>
          <a:prstGeom prst="straightConnector1">
            <a:avLst/>
          </a:prstGeom>
          <a:ln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7022907" y="5468751"/>
            <a:ext cx="38216" cy="6723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998165" y="4810948"/>
            <a:ext cx="510927" cy="1426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804788" y="6246335"/>
            <a:ext cx="1972972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Outer Vacuum Chamber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9236565" y="5804913"/>
            <a:ext cx="270518" cy="4096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835519" y="2555141"/>
            <a:ext cx="197212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 err="1"/>
              <a:t>Cryoline</a:t>
            </a:r>
            <a:r>
              <a:rPr lang="en-GB" sz="1867" dirty="0"/>
              <a:t> Jumper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841046" y="2906695"/>
            <a:ext cx="219904" cy="2323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643057" y="6478344"/>
            <a:ext cx="197212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Plug in module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6345902" y="5078347"/>
            <a:ext cx="170626" cy="14101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250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24" y="893941"/>
            <a:ext cx="11197991" cy="55134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000"/>
            <a:ext cx="12192000" cy="720000"/>
          </a:xfrm>
        </p:spPr>
        <p:txBody>
          <a:bodyPr/>
          <a:lstStyle/>
          <a:p>
            <a:r>
              <a:rPr lang="en-GB" dirty="0" smtClean="0"/>
              <a:t>Timeline for Crab Cryomodule Production in UK</a:t>
            </a:r>
            <a:endParaRPr lang="en-GB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82400" y="6356351"/>
            <a:ext cx="48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890" name="Rectangle 889"/>
          <p:cNvSpPr/>
          <p:nvPr/>
        </p:nvSpPr>
        <p:spPr>
          <a:xfrm>
            <a:off x="4631726" y="3340093"/>
            <a:ext cx="1748728" cy="4699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00" tIns="192000" rIns="48000" rtlCol="0" anchor="ctr"/>
          <a:lstStyle/>
          <a:p>
            <a:r>
              <a:rPr lang="en-GB" sz="1200" b="1" dirty="0">
                <a:solidFill>
                  <a:schemeClr val="bg2">
                    <a:lumMod val="75000"/>
                  </a:schemeClr>
                </a:solidFill>
              </a:rPr>
              <a:t>RFD CM Assembly</a:t>
            </a:r>
          </a:p>
          <a:p>
            <a:r>
              <a:rPr lang="en-GB" sz="1100" dirty="0" smtClean="0">
                <a:solidFill>
                  <a:schemeClr val="bg2">
                    <a:lumMod val="75000"/>
                  </a:schemeClr>
                </a:solidFill>
              </a:rPr>
              <a:t>30/09/2021 </a:t>
            </a:r>
            <a:r>
              <a:rPr lang="en-GB" sz="1100" dirty="0">
                <a:solidFill>
                  <a:schemeClr val="bg2">
                    <a:lumMod val="75000"/>
                  </a:schemeClr>
                </a:solidFill>
              </a:rPr>
              <a:t>to </a:t>
            </a:r>
            <a:r>
              <a:rPr lang="en-GB" sz="1100" dirty="0" smtClean="0">
                <a:solidFill>
                  <a:schemeClr val="bg2">
                    <a:lumMod val="75000"/>
                  </a:schemeClr>
                </a:solidFill>
              </a:rPr>
              <a:t>08/09/2022</a:t>
            </a:r>
            <a:endParaRPr lang="en-GB" sz="1100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en-GB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6DF10D8-417C-A942-8BAC-4226EDF31DE2}"/>
              </a:ext>
            </a:extLst>
          </p:cNvPr>
          <p:cNvSpPr>
            <a:spLocks noGrp="1"/>
          </p:cNvSpPr>
          <p:nvPr/>
        </p:nvSpPr>
        <p:spPr>
          <a:xfrm>
            <a:off x="0" y="6438424"/>
            <a:ext cx="12191999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TRIUMF 2021 EIC Accelerator Partnership Workshop, 27</a:t>
            </a:r>
            <a:r>
              <a:rPr lang="en-GB" baseline="30000" dirty="0"/>
              <a:t>th  </a:t>
            </a:r>
            <a:r>
              <a:rPr lang="en-GB" dirty="0"/>
              <a:t>October 2021</a:t>
            </a:r>
          </a:p>
        </p:txBody>
      </p:sp>
    </p:spTree>
    <p:extLst>
      <p:ext uri="{BB962C8B-B14F-4D97-AF65-F5344CB8AC3E}">
        <p14:creationId xmlns:p14="http://schemas.microsoft.com/office/powerpoint/2010/main" val="2903567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 smtClean="0"/>
              <a:t>Crab Cavities at CERN</a:t>
            </a:r>
            <a:endParaRPr lang="en-GB" dirty="0"/>
          </a:p>
        </p:txBody>
      </p:sp>
      <p:grpSp>
        <p:nvGrpSpPr>
          <p:cNvPr id="6" name="Group 4"/>
          <p:cNvGrpSpPr/>
          <p:nvPr/>
        </p:nvGrpSpPr>
        <p:grpSpPr bwMode="auto">
          <a:xfrm>
            <a:off x="2070654" y="1223323"/>
            <a:ext cx="8018205" cy="5109470"/>
            <a:chOff x="-858277" y="984019"/>
            <a:chExt cx="10705160" cy="7228714"/>
          </a:xfrm>
        </p:grpSpPr>
        <p:pic>
          <p:nvPicPr>
            <p:cNvPr id="7" name="Picture 2" descr="9906026_01"/>
            <p:cNvPicPr>
              <a:picLocks noChangeAspect="1" noChangeArrowheads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78195" y="1077686"/>
              <a:ext cx="7453424" cy="5905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6"/>
            <p:cNvSpPr/>
            <p:nvPr/>
          </p:nvSpPr>
          <p:spPr bwMode="auto">
            <a:xfrm>
              <a:off x="4076702" y="5924554"/>
              <a:ext cx="371475" cy="14287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050">
                <a:solidFill>
                  <a:prstClr val="black"/>
                </a:solidFill>
              </a:endParaRPr>
            </a:p>
          </p:txBody>
        </p:sp>
        <p:sp>
          <p:nvSpPr>
            <p:cNvPr id="9" name="Oval 7"/>
            <p:cNvSpPr/>
            <p:nvPr/>
          </p:nvSpPr>
          <p:spPr bwMode="auto">
            <a:xfrm rot="899999">
              <a:off x="2867026" y="5757866"/>
              <a:ext cx="371475" cy="14287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050">
                <a:solidFill>
                  <a:prstClr val="black"/>
                </a:solidFill>
              </a:endParaRPr>
            </a:p>
          </p:txBody>
        </p:sp>
        <p:sp>
          <p:nvSpPr>
            <p:cNvPr id="10" name="TextBox 8"/>
            <p:cNvSpPr>
              <a:spLocks/>
            </p:cNvSpPr>
            <p:nvPr/>
          </p:nvSpPr>
          <p:spPr bwMode="auto">
            <a:xfrm>
              <a:off x="5269417" y="6399450"/>
              <a:ext cx="3153485" cy="16981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1200" b="1" dirty="0">
                  <a:solidFill>
                    <a:srgbClr val="002060"/>
                  </a:solidFill>
                </a:rPr>
                <a:t>LHC Point 1 (horizontal)</a:t>
              </a:r>
            </a:p>
            <a:p>
              <a:pPr>
                <a:defRPr/>
              </a:pPr>
              <a:r>
                <a:rPr lang="en-GB" sz="1200" b="1" dirty="0">
                  <a:solidFill>
                    <a:srgbClr val="002060"/>
                  </a:solidFill>
                </a:rPr>
                <a:t>2 cavities / IP side/ beam to be installed during LS3</a:t>
              </a:r>
              <a:endParaRPr sz="3200" dirty="0"/>
            </a:p>
            <a:p>
              <a:pPr>
                <a:defRPr/>
              </a:pPr>
              <a:r>
                <a:rPr lang="en-GB" sz="1200" b="1" dirty="0">
                  <a:solidFill>
                    <a:srgbClr val="002060"/>
                  </a:solidFill>
                </a:rPr>
                <a:t>=</a:t>
              </a:r>
            </a:p>
            <a:p>
              <a:pPr>
                <a:defRPr/>
              </a:pPr>
              <a:r>
                <a:rPr lang="en-GB" sz="1200" b="1" dirty="0">
                  <a:solidFill>
                    <a:srgbClr val="002060"/>
                  </a:solidFill>
                </a:rPr>
                <a:t>4 RFD CM to be installed + 1 CM spare </a:t>
              </a:r>
              <a:endParaRPr lang="fr-FR" sz="1200" b="1" dirty="0">
                <a:solidFill>
                  <a:srgbClr val="002060"/>
                </a:solidFill>
              </a:endParaRPr>
            </a:p>
          </p:txBody>
        </p:sp>
        <p:sp>
          <p:nvSpPr>
            <p:cNvPr id="11" name="Oval 9"/>
            <p:cNvSpPr/>
            <p:nvPr/>
          </p:nvSpPr>
          <p:spPr bwMode="auto">
            <a:xfrm>
              <a:off x="4962525" y="4500565"/>
              <a:ext cx="276225" cy="9529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050">
                <a:solidFill>
                  <a:prstClr val="black"/>
                </a:solidFill>
              </a:endParaRPr>
            </a:p>
          </p:txBody>
        </p:sp>
        <p:sp>
          <p:nvSpPr>
            <p:cNvPr id="12" name="Oval 10"/>
            <p:cNvSpPr/>
            <p:nvPr/>
          </p:nvSpPr>
          <p:spPr bwMode="auto">
            <a:xfrm>
              <a:off x="5322752" y="4093842"/>
              <a:ext cx="143095" cy="1219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050">
                <a:solidFill>
                  <a:prstClr val="black"/>
                </a:solidFill>
              </a:endParaRPr>
            </a:p>
          </p:txBody>
        </p:sp>
        <p:sp>
          <p:nvSpPr>
            <p:cNvPr id="13" name="Oval 11"/>
            <p:cNvSpPr/>
            <p:nvPr/>
          </p:nvSpPr>
          <p:spPr bwMode="auto">
            <a:xfrm rot="600000">
              <a:off x="5610225" y="4557666"/>
              <a:ext cx="276225" cy="9529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050">
                <a:solidFill>
                  <a:prstClr val="black"/>
                </a:solidFill>
              </a:endParaRPr>
            </a:p>
          </p:txBody>
        </p:sp>
        <p:sp>
          <p:nvSpPr>
            <p:cNvPr id="14" name="Oval 12"/>
            <p:cNvSpPr/>
            <p:nvPr/>
          </p:nvSpPr>
          <p:spPr bwMode="auto">
            <a:xfrm rot="600000">
              <a:off x="5991826" y="3341221"/>
              <a:ext cx="196042" cy="56129"/>
            </a:xfrm>
            <a:prstGeom prst="ellipse">
              <a:avLst/>
            </a:prstGeom>
            <a:solidFill>
              <a:srgbClr val="1505EB"/>
            </a:solidFill>
            <a:ln>
              <a:solidFill>
                <a:srgbClr val="1505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sz="1050">
                <a:solidFill>
                  <a:prstClr val="black"/>
                </a:solidFill>
              </a:endParaRPr>
            </a:p>
          </p:txBody>
        </p:sp>
        <p:cxnSp>
          <p:nvCxnSpPr>
            <p:cNvPr id="15" name="Straight Connector 13"/>
            <p:cNvCxnSpPr>
              <a:cxnSpLocks/>
              <a:stCxn id="13" idx="6"/>
              <a:endCxn id="10" idx="0"/>
            </p:cNvCxnSpPr>
            <p:nvPr/>
          </p:nvCxnSpPr>
          <p:spPr bwMode="auto">
            <a:xfrm>
              <a:off x="5884351" y="4630729"/>
              <a:ext cx="961808" cy="176872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4"/>
            <p:cNvSpPr>
              <a:spLocks/>
            </p:cNvSpPr>
            <p:nvPr/>
          </p:nvSpPr>
          <p:spPr bwMode="auto">
            <a:xfrm>
              <a:off x="1098072" y="6514546"/>
              <a:ext cx="3172566" cy="16981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1200" b="1" dirty="0">
                  <a:solidFill>
                    <a:srgbClr val="002060"/>
                  </a:solidFill>
                </a:rPr>
                <a:t>LHC Point 5 (vertical)</a:t>
              </a:r>
            </a:p>
            <a:p>
              <a:pPr>
                <a:defRPr/>
              </a:pPr>
              <a:r>
                <a:rPr lang="en-GB" sz="1200" b="1" dirty="0">
                  <a:solidFill>
                    <a:srgbClr val="002060"/>
                  </a:solidFill>
                </a:rPr>
                <a:t>2 cavities / IP side/ beam to be installed during LS3</a:t>
              </a:r>
              <a:endParaRPr sz="3200" dirty="0"/>
            </a:p>
            <a:p>
              <a:pPr>
                <a:defRPr/>
              </a:pPr>
              <a:r>
                <a:rPr lang="en-GB" sz="1200" b="1" dirty="0">
                  <a:solidFill>
                    <a:srgbClr val="002060"/>
                  </a:solidFill>
                </a:rPr>
                <a:t>=</a:t>
              </a:r>
              <a:endParaRPr sz="3200" dirty="0"/>
            </a:p>
            <a:p>
              <a:pPr>
                <a:defRPr/>
              </a:pPr>
              <a:r>
                <a:rPr lang="en-GB" sz="1200" b="1" dirty="0">
                  <a:solidFill>
                    <a:srgbClr val="002060"/>
                  </a:solidFill>
                </a:rPr>
                <a:t>4 DQW CM to be installed + 1 CM spare</a:t>
              </a:r>
              <a:endParaRPr lang="fr-FR" sz="12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17" name="Straight Connector 15"/>
            <p:cNvCxnSpPr>
              <a:cxnSpLocks/>
              <a:stCxn id="16" idx="0"/>
              <a:endCxn id="9" idx="3"/>
            </p:cNvCxnSpPr>
            <p:nvPr/>
          </p:nvCxnSpPr>
          <p:spPr bwMode="auto">
            <a:xfrm flipV="1">
              <a:off x="2684355" y="5842076"/>
              <a:ext cx="229210" cy="67247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6"/>
            <p:cNvSpPr>
              <a:spLocks/>
            </p:cNvSpPr>
            <p:nvPr/>
          </p:nvSpPr>
          <p:spPr bwMode="auto">
            <a:xfrm>
              <a:off x="-858277" y="1639191"/>
              <a:ext cx="3172568" cy="16981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1200" b="1" dirty="0">
                  <a:solidFill>
                    <a:srgbClr val="002060"/>
                  </a:solidFill>
                </a:rPr>
                <a:t>SPS BA6 </a:t>
              </a:r>
              <a:endParaRPr sz="3200" dirty="0"/>
            </a:p>
            <a:p>
              <a:pPr>
                <a:defRPr/>
              </a:pPr>
              <a:r>
                <a:rPr lang="en-GB" sz="1200" b="1" dirty="0">
                  <a:solidFill>
                    <a:srgbClr val="002060"/>
                  </a:solidFill>
                </a:rPr>
                <a:t>Test Prototype Modules with proton beam</a:t>
              </a:r>
              <a:endParaRPr sz="3200" dirty="0"/>
            </a:p>
            <a:p>
              <a:pPr>
                <a:defRPr/>
              </a:pPr>
              <a:endParaRPr lang="en-GB" sz="1200" b="1" dirty="0">
                <a:solidFill>
                  <a:srgbClr val="002060"/>
                </a:solidFill>
              </a:endParaRPr>
            </a:p>
            <a:p>
              <a:pPr>
                <a:defRPr/>
              </a:pPr>
              <a:r>
                <a:rPr lang="en-GB" sz="1200" b="1" dirty="0">
                  <a:solidFill>
                    <a:srgbClr val="002060"/>
                  </a:solidFill>
                </a:rPr>
                <a:t>1 DQW proto CM + 1 RFD proto CM</a:t>
              </a:r>
              <a:endParaRPr lang="fr-FR" sz="12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19" name="Straight Connector 17"/>
            <p:cNvCxnSpPr>
              <a:cxnSpLocks/>
              <a:stCxn id="12" idx="1"/>
              <a:endCxn id="18" idx="3"/>
            </p:cNvCxnSpPr>
            <p:nvPr/>
          </p:nvCxnSpPr>
          <p:spPr bwMode="auto">
            <a:xfrm flipH="1" flipV="1">
              <a:off x="2314291" y="2488285"/>
              <a:ext cx="3029417" cy="162341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8"/>
            <p:cNvSpPr>
              <a:spLocks/>
            </p:cNvSpPr>
            <p:nvPr/>
          </p:nvSpPr>
          <p:spPr bwMode="auto">
            <a:xfrm>
              <a:off x="6693398" y="984019"/>
              <a:ext cx="3153485" cy="11756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1200" b="1" dirty="0">
                  <a:solidFill>
                    <a:srgbClr val="002060"/>
                  </a:solidFill>
                </a:rPr>
                <a:t>SM18 Area</a:t>
              </a:r>
              <a:endParaRPr sz="3200" dirty="0"/>
            </a:p>
            <a:p>
              <a:pPr>
                <a:defRPr/>
              </a:pPr>
              <a:r>
                <a:rPr lang="en-GB" sz="1200" b="1" dirty="0">
                  <a:solidFill>
                    <a:srgbClr val="002060"/>
                  </a:solidFill>
                </a:rPr>
                <a:t>Cavity cold testing, clean room facilities &amp; cryomodule qualification</a:t>
              </a:r>
              <a:endParaRPr lang="fr-FR" sz="12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21" name="Straight Connector 19"/>
            <p:cNvCxnSpPr>
              <a:cxnSpLocks/>
              <a:stCxn id="20" idx="1"/>
              <a:endCxn id="14" idx="5"/>
            </p:cNvCxnSpPr>
            <p:nvPr/>
          </p:nvCxnSpPr>
          <p:spPr bwMode="auto">
            <a:xfrm flipH="1">
              <a:off x="6154853" y="1571854"/>
              <a:ext cx="538545" cy="1829729"/>
            </a:xfrm>
            <a:prstGeom prst="line">
              <a:avLst/>
            </a:prstGeom>
            <a:ln>
              <a:solidFill>
                <a:srgbClr val="1505E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 descr="C:\Users\rcalaga\AppData\Local\Temp\CRAB CAVITY DQW 2018 - 01 light.jpg"/>
          <p:cNvPicPr/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7919" y="3219045"/>
            <a:ext cx="2323475" cy="1971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C:\Users\rcalaga\AppData\Local\Temp\CRAB Cavity RFD - 77.jpg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9260" y="2921633"/>
            <a:ext cx="3005939" cy="18482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79563" y="5227714"/>
            <a:ext cx="2473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Double Quarter Wave (DQW) Cavity (BNL)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9371581" y="4867091"/>
            <a:ext cx="2473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RF Dipole (RFD) Cavity (ODU)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76DF10D8-417C-A942-8BAC-4226EDF31DE2}"/>
              </a:ext>
            </a:extLst>
          </p:cNvPr>
          <p:cNvSpPr>
            <a:spLocks noGrp="1"/>
          </p:cNvSpPr>
          <p:nvPr/>
        </p:nvSpPr>
        <p:spPr>
          <a:xfrm>
            <a:off x="0" y="6438424"/>
            <a:ext cx="12191999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TRIUMF 2021 EIC Accelerator Partnership Workshop, 27</a:t>
            </a:r>
            <a:r>
              <a:rPr lang="en-GB" baseline="30000" dirty="0"/>
              <a:t>th  </a:t>
            </a:r>
            <a:r>
              <a:rPr lang="en-GB" dirty="0"/>
              <a:t>October 2021</a:t>
            </a:r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72875" y="6380735"/>
            <a:ext cx="48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667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982" y="1174693"/>
            <a:ext cx="10092436" cy="4906963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GB" dirty="0" smtClean="0"/>
              <a:t>RFD Pre-Series CM assembly will start in the coming weeks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On track with long lead time procurement/manufacture.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New infrastructure installed at DL for CM assembly. 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Testing to take place for the CM Transport Frame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RFD Pre-Series CM assembly should be complete in September 2022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Work started to adapt Cryomodule design for DQW Series.</a:t>
            </a:r>
          </a:p>
          <a:p>
            <a:pPr>
              <a:spcAft>
                <a:spcPts val="1200"/>
              </a:spcAft>
            </a:pPr>
            <a:r>
              <a:rPr lang="en-GB" dirty="0" smtClean="0"/>
              <a:t>Series CM assembly to start at DL in January 2023, with 4 modules complete by September 2024.</a:t>
            </a:r>
          </a:p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6DF10D8-417C-A942-8BAC-4226EDF31DE2}"/>
              </a:ext>
            </a:extLst>
          </p:cNvPr>
          <p:cNvSpPr>
            <a:spLocks noGrp="1"/>
          </p:cNvSpPr>
          <p:nvPr/>
        </p:nvSpPr>
        <p:spPr>
          <a:xfrm>
            <a:off x="0" y="6438424"/>
            <a:ext cx="12191999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TRIUMF 2021 EIC Accelerator Partnership Workshop, 27</a:t>
            </a:r>
            <a:r>
              <a:rPr lang="en-GB" baseline="30000" dirty="0"/>
              <a:t>th  </a:t>
            </a:r>
            <a:r>
              <a:rPr lang="en-GB" dirty="0"/>
              <a:t>October 2021</a:t>
            </a:r>
          </a:p>
        </p:txBody>
      </p:sp>
    </p:spTree>
    <p:extLst>
      <p:ext uri="{BB962C8B-B14F-4D97-AF65-F5344CB8AC3E}">
        <p14:creationId xmlns:p14="http://schemas.microsoft.com/office/powerpoint/2010/main" val="3655509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6" name="Picture 2" descr="Technology DSG Location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7808" y="19050"/>
            <a:ext cx="12209808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729" y="1896996"/>
            <a:ext cx="1176546" cy="725716"/>
          </a:xfrm>
          <a:prstGeom prst="rect">
            <a:avLst/>
          </a:prstGeom>
        </p:spPr>
      </p:pic>
      <p:sp>
        <p:nvSpPr>
          <p:cNvPr id="9" name="Flowchart: Sequential Access Storage 8"/>
          <p:cNvSpPr/>
          <p:nvPr/>
        </p:nvSpPr>
        <p:spPr>
          <a:xfrm flipH="1">
            <a:off x="2647950" y="996297"/>
            <a:ext cx="1943100" cy="1023003"/>
          </a:xfrm>
          <a:prstGeom prst="flowChartMagneticTap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Any 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7420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000"/>
            <a:ext cx="12192000" cy="720000"/>
          </a:xfrm>
        </p:spPr>
        <p:txBody>
          <a:bodyPr/>
          <a:lstStyle/>
          <a:p>
            <a:r>
              <a:rPr lang="en-GB" dirty="0" smtClean="0"/>
              <a:t>Crab Cavity Cryomodule in LHC Tunnel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7255173" y="6152137"/>
            <a:ext cx="3767322" cy="564213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400" dirty="0"/>
              <a:t>LHC </a:t>
            </a:r>
            <a:r>
              <a:rPr lang="fr-CH" sz="1400" dirty="0" err="1"/>
              <a:t>integration</a:t>
            </a:r>
            <a:r>
              <a:rPr lang="fr-CH" sz="1400" dirty="0"/>
              <a:t>– </a:t>
            </a:r>
            <a:r>
              <a:rPr lang="fr-CH" sz="1400" dirty="0" err="1"/>
              <a:t>courtesy</a:t>
            </a:r>
            <a:r>
              <a:rPr lang="fr-CH" sz="1400" dirty="0"/>
              <a:t> of </a:t>
            </a:r>
            <a:r>
              <a:rPr lang="es-ES" sz="1400" b="1" dirty="0"/>
              <a:t>Maria Gonzalez de la Aleja – ATS/DO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2" b="2067"/>
          <a:stretch/>
        </p:blipFill>
        <p:spPr>
          <a:xfrm>
            <a:off x="764745" y="1063487"/>
            <a:ext cx="10906048" cy="485029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12" name="Straight Arrow Connector 11"/>
          <p:cNvCxnSpPr/>
          <p:nvPr/>
        </p:nvCxnSpPr>
        <p:spPr>
          <a:xfrm flipV="1">
            <a:off x="5118652" y="4412975"/>
            <a:ext cx="3160644" cy="1103150"/>
          </a:xfrm>
          <a:prstGeom prst="straightConnector1">
            <a:avLst/>
          </a:prstGeom>
          <a:ln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20288303">
            <a:off x="6589644" y="4849293"/>
            <a:ext cx="815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3.4m</a:t>
            </a:r>
            <a:endParaRPr lang="en-GB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105835" y="4710833"/>
            <a:ext cx="717177" cy="646253"/>
          </a:xfrm>
          <a:prstGeom prst="straightConnector1">
            <a:avLst/>
          </a:prstGeom>
          <a:ln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2325695">
            <a:off x="4131701" y="5128084"/>
            <a:ext cx="815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0.9m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3626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2" descr="A picture containing toy&#10;&#10;Description automatically generated">
            <a:extLst>
              <a:ext uri="{FF2B5EF4-FFF2-40B4-BE49-F238E27FC236}">
                <a16:creationId xmlns:a16="http://schemas.microsoft.com/office/drawing/2014/main" id="{032285E4-FAD0-4385-8B7A-451EA3ADA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734" y="1274938"/>
            <a:ext cx="8380532" cy="497237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55471"/>
            <a:ext cx="10560000" cy="720000"/>
          </a:xfrm>
        </p:spPr>
        <p:txBody>
          <a:bodyPr/>
          <a:lstStyle/>
          <a:p>
            <a:r>
              <a:rPr lang="en-GB" dirty="0" smtClean="0"/>
              <a:t>RFD Pre-Series Crab Cavity Cryomodule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72875" y="6380735"/>
            <a:ext cx="48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6" name="TextBox 5"/>
          <p:cNvSpPr txBox="1"/>
          <p:nvPr/>
        </p:nvSpPr>
        <p:spPr>
          <a:xfrm>
            <a:off x="3339165" y="793067"/>
            <a:ext cx="197212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Fundamental Power Coupler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5431" y="1835540"/>
            <a:ext cx="2499475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Frequency Scanning Interferometry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1371" y="3049702"/>
            <a:ext cx="193249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Sector Valve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8475" y="5191046"/>
            <a:ext cx="197212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Thermal Shield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57213" y="781485"/>
            <a:ext cx="197212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Cryogenic Safety System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71239" y="5311613"/>
            <a:ext cx="197212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Crab Cavity (RFD)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8109" y="6117016"/>
            <a:ext cx="197212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Outer Magnetic Shield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66290" y="6156625"/>
            <a:ext cx="197212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Cold Magnetic Shield (internal)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77760" y="2121657"/>
            <a:ext cx="193105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Cavity Support System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7896" y="3192356"/>
            <a:ext cx="1758741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Vacuum Diagnostics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004141" y="2323005"/>
            <a:ext cx="539464" cy="2978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423649" y="1472244"/>
            <a:ext cx="219904" cy="2323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590302" y="1634924"/>
            <a:ext cx="1370525" cy="8161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915375" y="1299659"/>
            <a:ext cx="197212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Cavity Tuner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151455" y="1435218"/>
            <a:ext cx="244204" cy="1680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151455" y="2620809"/>
            <a:ext cx="2250604" cy="839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0286265" y="3823262"/>
            <a:ext cx="345579" cy="4397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8339270" y="4295782"/>
            <a:ext cx="1454693" cy="1172969"/>
          </a:xfrm>
          <a:prstGeom prst="straightConnector1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423650" y="4581128"/>
            <a:ext cx="782533" cy="1559947"/>
          </a:xfrm>
          <a:prstGeom prst="straightConnector1">
            <a:avLst/>
          </a:prstGeom>
          <a:ln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7022907" y="5468751"/>
            <a:ext cx="38216" cy="6723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155633" y="5038482"/>
            <a:ext cx="765627" cy="2880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560155" y="3490776"/>
            <a:ext cx="401072" cy="4569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681866" y="6124699"/>
            <a:ext cx="1972972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Outer Vacuum Chamber</a:t>
            </a:r>
          </a:p>
        </p:txBody>
      </p:sp>
      <p:cxnSp>
        <p:nvCxnSpPr>
          <p:cNvPr id="33" name="Straight Arrow Connector 32"/>
          <p:cNvCxnSpPr>
            <a:stCxn id="32" idx="1"/>
          </p:cNvCxnSpPr>
          <p:nvPr/>
        </p:nvCxnSpPr>
        <p:spPr>
          <a:xfrm flipH="1" flipV="1">
            <a:off x="7993692" y="5568348"/>
            <a:ext cx="688173" cy="8315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090925" y="1148902"/>
            <a:ext cx="197212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 err="1"/>
              <a:t>Cryoline</a:t>
            </a:r>
            <a:r>
              <a:rPr lang="en-GB" sz="1867" dirty="0"/>
              <a:t> Jumper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2797316" y="1559271"/>
            <a:ext cx="219904" cy="2323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812909" y="6071898"/>
            <a:ext cx="197212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dirty="0"/>
              <a:t>Plug in module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5953840" y="4581129"/>
            <a:ext cx="229808" cy="14434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A2C8394F-26D0-40B3-B1BC-BCE87F48F6C0}"/>
              </a:ext>
            </a:extLst>
          </p:cNvPr>
          <p:cNvSpPr txBox="1">
            <a:spLocks/>
          </p:cNvSpPr>
          <p:nvPr/>
        </p:nvSpPr>
        <p:spPr>
          <a:xfrm>
            <a:off x="9402059" y="1031133"/>
            <a:ext cx="2355398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CAD Images courtesy of </a:t>
            </a:r>
            <a:r>
              <a:rPr lang="en-GB" sz="1400" b="1" dirty="0" smtClean="0"/>
              <a:t>Teddy </a:t>
            </a:r>
            <a:r>
              <a:rPr lang="en-GB" sz="1400" b="1" dirty="0"/>
              <a:t>Capelli CERN/EN-MME </a:t>
            </a:r>
          </a:p>
        </p:txBody>
      </p:sp>
    </p:spTree>
    <p:extLst>
      <p:ext uri="{BB962C8B-B14F-4D97-AF65-F5344CB8AC3E}">
        <p14:creationId xmlns:p14="http://schemas.microsoft.com/office/powerpoint/2010/main" val="233309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669" y="44694"/>
            <a:ext cx="12122331" cy="720000"/>
          </a:xfrm>
        </p:spPr>
        <p:txBody>
          <a:bodyPr/>
          <a:lstStyle/>
          <a:p>
            <a:r>
              <a:rPr lang="fr-CH" dirty="0"/>
              <a:t>Beam section of </a:t>
            </a:r>
            <a:r>
              <a:rPr lang="fr-CH" dirty="0" err="1"/>
              <a:t>RFD</a:t>
            </a:r>
            <a:r>
              <a:rPr lang="fr-CH" dirty="0"/>
              <a:t> Cryomodule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grpSp>
        <p:nvGrpSpPr>
          <p:cNvPr id="3" name="Group 2"/>
          <p:cNvGrpSpPr/>
          <p:nvPr/>
        </p:nvGrpSpPr>
        <p:grpSpPr>
          <a:xfrm>
            <a:off x="957139" y="1376694"/>
            <a:ext cx="10347389" cy="4367656"/>
            <a:chOff x="1582524" y="776631"/>
            <a:chExt cx="9226161" cy="3894383"/>
          </a:xfrm>
        </p:grpSpPr>
        <p:pic>
          <p:nvPicPr>
            <p:cNvPr id="7" name="Picture 6" descr="A screenshot of a video game&#10;&#10;Description automatically generated">
              <a:extLst>
                <a:ext uri="{FF2B5EF4-FFF2-40B4-BE49-F238E27FC236}">
                  <a16:creationId xmlns:a16="http://schemas.microsoft.com/office/drawing/2014/main" id="{2E1137CA-8F27-4DAA-BF14-9D97EAEC0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82524" y="1396879"/>
              <a:ext cx="8988277" cy="2926277"/>
            </a:xfrm>
            <a:prstGeom prst="rect">
              <a:avLst/>
            </a:prstGeom>
          </p:spPr>
        </p:pic>
        <p:cxnSp>
          <p:nvCxnSpPr>
            <p:cNvPr id="71" name="Connecteur droit avec flèche 6">
              <a:extLst>
                <a:ext uri="{FF2B5EF4-FFF2-40B4-BE49-F238E27FC236}">
                  <a16:creationId xmlns:a16="http://schemas.microsoft.com/office/drawing/2014/main" id="{7E6A70C0-7BFC-BD45-9231-4DA262D127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8519" y="1104697"/>
              <a:ext cx="462523" cy="12903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3" name="Connecteur droit avec flèche 8">
              <a:extLst>
                <a:ext uri="{FF2B5EF4-FFF2-40B4-BE49-F238E27FC236}">
                  <a16:creationId xmlns:a16="http://schemas.microsoft.com/office/drawing/2014/main" id="{2F11042D-D6DA-DD46-AD3D-18BDEBB73C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5380" y="1396879"/>
              <a:ext cx="88390" cy="8665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6" name="Connecteur droit avec flèche 9">
              <a:extLst>
                <a:ext uri="{FF2B5EF4-FFF2-40B4-BE49-F238E27FC236}">
                  <a16:creationId xmlns:a16="http://schemas.microsoft.com/office/drawing/2014/main" id="{5D091E04-D5DB-A34C-A901-AD5FDB207D4C}"/>
                </a:ext>
              </a:extLst>
            </p:cNvPr>
            <p:cNvCxnSpPr>
              <a:cxnSpLocks/>
            </p:cNvCxnSpPr>
            <p:nvPr/>
          </p:nvCxnSpPr>
          <p:spPr>
            <a:xfrm>
              <a:off x="6058040" y="1265318"/>
              <a:ext cx="0" cy="9238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9" name="Connecteur droit avec flèche 10">
              <a:extLst>
                <a:ext uri="{FF2B5EF4-FFF2-40B4-BE49-F238E27FC236}">
                  <a16:creationId xmlns:a16="http://schemas.microsoft.com/office/drawing/2014/main" id="{95F63834-7E59-D74B-9386-BD36687C0F3C}"/>
                </a:ext>
              </a:extLst>
            </p:cNvPr>
            <p:cNvCxnSpPr>
              <a:cxnSpLocks/>
            </p:cNvCxnSpPr>
            <p:nvPr/>
          </p:nvCxnSpPr>
          <p:spPr>
            <a:xfrm>
              <a:off x="8398905" y="1170310"/>
              <a:ext cx="481849" cy="10292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0" name="Connecteur droit avec flèche 11">
              <a:extLst>
                <a:ext uri="{FF2B5EF4-FFF2-40B4-BE49-F238E27FC236}">
                  <a16:creationId xmlns:a16="http://schemas.microsoft.com/office/drawing/2014/main" id="{7E5B85FE-6D25-0749-A804-57085E1E7B32}"/>
                </a:ext>
              </a:extLst>
            </p:cNvPr>
            <p:cNvCxnSpPr>
              <a:cxnSpLocks/>
              <a:stCxn id="96" idx="2"/>
            </p:cNvCxnSpPr>
            <p:nvPr/>
          </p:nvCxnSpPr>
          <p:spPr>
            <a:xfrm flipH="1">
              <a:off x="9660233" y="1334082"/>
              <a:ext cx="331110" cy="9094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6" name="Connecteur droit avec flèche 12">
              <a:extLst>
                <a:ext uri="{FF2B5EF4-FFF2-40B4-BE49-F238E27FC236}">
                  <a16:creationId xmlns:a16="http://schemas.microsoft.com/office/drawing/2014/main" id="{17471375-E28D-3844-9197-D0470EB510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6944" y="2984602"/>
              <a:ext cx="58436" cy="12683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7" name="Connecteur droit avec flèche 15">
              <a:extLst>
                <a:ext uri="{FF2B5EF4-FFF2-40B4-BE49-F238E27FC236}">
                  <a16:creationId xmlns:a16="http://schemas.microsoft.com/office/drawing/2014/main" id="{E591C2CA-FFAF-0142-8C07-73DB08E74A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35329" y="2888189"/>
              <a:ext cx="295947" cy="14856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8" name="Connecteur droit avec flèche 16">
              <a:extLst>
                <a:ext uri="{FF2B5EF4-FFF2-40B4-BE49-F238E27FC236}">
                  <a16:creationId xmlns:a16="http://schemas.microsoft.com/office/drawing/2014/main" id="{B666D1B9-900D-0F40-8900-96F46A5D24A3}"/>
                </a:ext>
              </a:extLst>
            </p:cNvPr>
            <p:cNvCxnSpPr>
              <a:cxnSpLocks/>
              <a:stCxn id="102" idx="0"/>
            </p:cNvCxnSpPr>
            <p:nvPr/>
          </p:nvCxnSpPr>
          <p:spPr>
            <a:xfrm flipV="1">
              <a:off x="6087515" y="2888189"/>
              <a:ext cx="110898" cy="13711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9" name="Connecteur droit avec flèche 17">
              <a:extLst>
                <a:ext uri="{FF2B5EF4-FFF2-40B4-BE49-F238E27FC236}">
                  <a16:creationId xmlns:a16="http://schemas.microsoft.com/office/drawing/2014/main" id="{862BF955-4830-8F4C-8F90-242C570F0F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22944" y="2984602"/>
              <a:ext cx="719844" cy="13168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0" name="Connecteur droit avec flèche 18">
              <a:extLst>
                <a:ext uri="{FF2B5EF4-FFF2-40B4-BE49-F238E27FC236}">
                  <a16:creationId xmlns:a16="http://schemas.microsoft.com/office/drawing/2014/main" id="{FF784E25-2F2E-0042-B12A-47CE74C4DC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24340" y="2888189"/>
              <a:ext cx="114797" cy="13233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91" name="ZoneTexte 19">
              <a:extLst>
                <a:ext uri="{FF2B5EF4-FFF2-40B4-BE49-F238E27FC236}">
                  <a16:creationId xmlns:a16="http://schemas.microsoft.com/office/drawing/2014/main" id="{C4E4F324-07BA-B047-8839-0D32216AFB6B}"/>
                </a:ext>
              </a:extLst>
            </p:cNvPr>
            <p:cNvSpPr txBox="1"/>
            <p:nvPr/>
          </p:nvSpPr>
          <p:spPr>
            <a:xfrm>
              <a:off x="1863728" y="793031"/>
              <a:ext cx="1565272" cy="555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Extremity</a:t>
              </a:r>
              <a:r>
                <a:rPr lang="fr-F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vacuum </a:t>
              </a:r>
              <a:r>
                <a:rPr lang="fr-F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chamber</a:t>
              </a:r>
              <a:r>
                <a:rPr lang="fr-F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fr-FR" sz="1000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LHCVMACAA_T0001</a:t>
              </a:r>
              <a:endPara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3" name="ZoneTexte 20">
              <a:extLst>
                <a:ext uri="{FF2B5EF4-FFF2-40B4-BE49-F238E27FC236}">
                  <a16:creationId xmlns:a16="http://schemas.microsoft.com/office/drawing/2014/main" id="{655D3AEB-7579-B948-A92C-46DDD2537BED}"/>
                </a:ext>
              </a:extLst>
            </p:cNvPr>
            <p:cNvSpPr txBox="1"/>
            <p:nvPr/>
          </p:nvSpPr>
          <p:spPr>
            <a:xfrm>
              <a:off x="1863727" y="4231390"/>
              <a:ext cx="1550504" cy="41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Extremity</a:t>
              </a:r>
              <a:r>
                <a:rPr lang="fr-F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vacuum </a:t>
              </a:r>
              <a:r>
                <a:rPr lang="fr-FR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chamber</a:t>
              </a:r>
              <a:endPara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6" name="ZoneTexte 21">
              <a:extLst>
                <a:ext uri="{FF2B5EF4-FFF2-40B4-BE49-F238E27FC236}">
                  <a16:creationId xmlns:a16="http://schemas.microsoft.com/office/drawing/2014/main" id="{681F474D-B0F9-F442-B916-000BCEA0FCA2}"/>
                </a:ext>
              </a:extLst>
            </p:cNvPr>
            <p:cNvSpPr txBox="1"/>
            <p:nvPr/>
          </p:nvSpPr>
          <p:spPr>
            <a:xfrm>
              <a:off x="9455374" y="961172"/>
              <a:ext cx="1353311" cy="41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Extremity</a:t>
              </a:r>
              <a:r>
                <a:rPr lang="fr-F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vacuum </a:t>
              </a:r>
              <a:r>
                <a:rPr lang="fr-FR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chamber</a:t>
              </a:r>
              <a:endPara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7" name="ZoneTexte 22">
              <a:extLst>
                <a:ext uri="{FF2B5EF4-FFF2-40B4-BE49-F238E27FC236}">
                  <a16:creationId xmlns:a16="http://schemas.microsoft.com/office/drawing/2014/main" id="{CE1BF403-B1FD-2C49-BE26-F455C3956DC8}"/>
                </a:ext>
              </a:extLst>
            </p:cNvPr>
            <p:cNvSpPr txBox="1"/>
            <p:nvPr/>
          </p:nvSpPr>
          <p:spPr>
            <a:xfrm>
              <a:off x="9143683" y="4231390"/>
              <a:ext cx="1524317" cy="41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Extremity</a:t>
              </a:r>
              <a:r>
                <a:rPr lang="fr-F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vacuum </a:t>
              </a:r>
              <a:r>
                <a:rPr lang="fr-FR" sz="12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chamber</a:t>
              </a:r>
              <a:endPara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8" name="ZoneTexte 29">
              <a:extLst>
                <a:ext uri="{FF2B5EF4-FFF2-40B4-BE49-F238E27FC236}">
                  <a16:creationId xmlns:a16="http://schemas.microsoft.com/office/drawing/2014/main" id="{72288299-A428-C645-B60A-31FFDDD2B67A}"/>
                </a:ext>
              </a:extLst>
            </p:cNvPr>
            <p:cNvSpPr txBox="1"/>
            <p:nvPr/>
          </p:nvSpPr>
          <p:spPr>
            <a:xfrm>
              <a:off x="3366792" y="776631"/>
              <a:ext cx="1876236" cy="41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Beam screen Cold/Warm transition Long</a:t>
              </a:r>
            </a:p>
          </p:txBody>
        </p:sp>
        <p:sp>
          <p:nvSpPr>
            <p:cNvPr id="99" name="ZoneTexte 30">
              <a:extLst>
                <a:ext uri="{FF2B5EF4-FFF2-40B4-BE49-F238E27FC236}">
                  <a16:creationId xmlns:a16="http://schemas.microsoft.com/office/drawing/2014/main" id="{1CF8AFAC-7F89-C443-B5A4-1DCDE45A0A82}"/>
                </a:ext>
              </a:extLst>
            </p:cNvPr>
            <p:cNvSpPr txBox="1"/>
            <p:nvPr/>
          </p:nvSpPr>
          <p:spPr>
            <a:xfrm>
              <a:off x="3531275" y="4259374"/>
              <a:ext cx="1401418" cy="41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Cavity</a:t>
              </a:r>
              <a:r>
                <a:rPr lang="fr-F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Cold/Warm transition Long</a:t>
              </a:r>
            </a:p>
          </p:txBody>
        </p:sp>
        <p:sp>
          <p:nvSpPr>
            <p:cNvPr id="100" name="ZoneTexte 31">
              <a:extLst>
                <a:ext uri="{FF2B5EF4-FFF2-40B4-BE49-F238E27FC236}">
                  <a16:creationId xmlns:a16="http://schemas.microsoft.com/office/drawing/2014/main" id="{17871043-72FC-4746-9699-7A28E9BD6C80}"/>
                </a:ext>
              </a:extLst>
            </p:cNvPr>
            <p:cNvSpPr txBox="1"/>
            <p:nvPr/>
          </p:nvSpPr>
          <p:spPr>
            <a:xfrm>
              <a:off x="5414250" y="793031"/>
              <a:ext cx="1319653" cy="41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Inter </a:t>
              </a:r>
              <a:r>
                <a:rPr lang="fr-F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beam</a:t>
              </a:r>
              <a:r>
                <a:rPr lang="fr-F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fr-F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screen</a:t>
              </a:r>
              <a:r>
                <a:rPr lang="fr-F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plug-in module</a:t>
              </a:r>
            </a:p>
          </p:txBody>
        </p:sp>
        <p:sp>
          <p:nvSpPr>
            <p:cNvPr id="102" name="ZoneTexte 32">
              <a:extLst>
                <a:ext uri="{FF2B5EF4-FFF2-40B4-BE49-F238E27FC236}">
                  <a16:creationId xmlns:a16="http://schemas.microsoft.com/office/drawing/2014/main" id="{2F7AEB7E-F4B0-A84C-9A99-AF14F1BA73BC}"/>
                </a:ext>
              </a:extLst>
            </p:cNvPr>
            <p:cNvSpPr txBox="1"/>
            <p:nvPr/>
          </p:nvSpPr>
          <p:spPr>
            <a:xfrm>
              <a:off x="5427689" y="4259374"/>
              <a:ext cx="1319653" cy="41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Inter </a:t>
              </a:r>
              <a:r>
                <a:rPr lang="fr-F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cavities</a:t>
              </a:r>
              <a:r>
                <a:rPr lang="fr-F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plug-in module</a:t>
              </a:r>
            </a:p>
          </p:txBody>
        </p:sp>
        <p:sp>
          <p:nvSpPr>
            <p:cNvPr id="103" name="ZoneTexte 35">
              <a:extLst>
                <a:ext uri="{FF2B5EF4-FFF2-40B4-BE49-F238E27FC236}">
                  <a16:creationId xmlns:a16="http://schemas.microsoft.com/office/drawing/2014/main" id="{096D4F4A-353E-1D42-B154-DB14656F76F8}"/>
                </a:ext>
              </a:extLst>
            </p:cNvPr>
            <p:cNvSpPr txBox="1"/>
            <p:nvPr/>
          </p:nvSpPr>
          <p:spPr>
            <a:xfrm>
              <a:off x="7267447" y="790087"/>
              <a:ext cx="1876236" cy="41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Beam screen Cold/Warm transition Short</a:t>
              </a:r>
            </a:p>
          </p:txBody>
        </p:sp>
        <p:sp>
          <p:nvSpPr>
            <p:cNvPr id="104" name="ZoneTexte 36">
              <a:extLst>
                <a:ext uri="{FF2B5EF4-FFF2-40B4-BE49-F238E27FC236}">
                  <a16:creationId xmlns:a16="http://schemas.microsoft.com/office/drawing/2014/main" id="{920BE5E1-F238-FA45-BB59-D281E866492E}"/>
                </a:ext>
              </a:extLst>
            </p:cNvPr>
            <p:cNvSpPr txBox="1"/>
            <p:nvPr/>
          </p:nvSpPr>
          <p:spPr>
            <a:xfrm>
              <a:off x="7300430" y="4259374"/>
              <a:ext cx="1401418" cy="41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Cavity</a:t>
              </a:r>
              <a:r>
                <a:rPr lang="fr-F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Cold/Warm transition Short</a:t>
              </a:r>
            </a:p>
          </p:txBody>
        </p:sp>
        <p:sp>
          <p:nvSpPr>
            <p:cNvPr id="105" name="ZoneTexte 29">
              <a:extLst>
                <a:ext uri="{FF2B5EF4-FFF2-40B4-BE49-F238E27FC236}">
                  <a16:creationId xmlns:a16="http://schemas.microsoft.com/office/drawing/2014/main" id="{72288299-A428-C645-B60A-31FFDDD2B67A}"/>
                </a:ext>
              </a:extLst>
            </p:cNvPr>
            <p:cNvSpPr txBox="1"/>
            <p:nvPr/>
          </p:nvSpPr>
          <p:spPr>
            <a:xfrm>
              <a:off x="3949490" y="1184935"/>
              <a:ext cx="1876236" cy="246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Beam</a:t>
              </a:r>
              <a:r>
                <a:rPr lang="fr-F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fr-F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screen</a:t>
              </a:r>
              <a:endParaRPr lang="fr-FR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06" name="Connecteur droit avec flèche 6">
              <a:extLst>
                <a:ext uri="{FF2B5EF4-FFF2-40B4-BE49-F238E27FC236}">
                  <a16:creationId xmlns:a16="http://schemas.microsoft.com/office/drawing/2014/main" id="{7E6A70C0-7BFC-BD45-9231-4DA262D127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43451" y="1396879"/>
              <a:ext cx="357808" cy="9981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07" name="ZoneTexte 29">
              <a:extLst>
                <a:ext uri="{FF2B5EF4-FFF2-40B4-BE49-F238E27FC236}">
                  <a16:creationId xmlns:a16="http://schemas.microsoft.com/office/drawing/2014/main" id="{72288299-A428-C645-B60A-31FFDDD2B67A}"/>
                </a:ext>
              </a:extLst>
            </p:cNvPr>
            <p:cNvSpPr txBox="1"/>
            <p:nvPr/>
          </p:nvSpPr>
          <p:spPr>
            <a:xfrm>
              <a:off x="6716185" y="1206844"/>
              <a:ext cx="1876236" cy="246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Beam</a:t>
              </a:r>
              <a:r>
                <a:rPr lang="fr-FR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fr-FR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screen</a:t>
              </a:r>
              <a:endParaRPr lang="fr-FR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108" name="Connecteur droit avec flèche 6">
              <a:extLst>
                <a:ext uri="{FF2B5EF4-FFF2-40B4-BE49-F238E27FC236}">
                  <a16:creationId xmlns:a16="http://schemas.microsoft.com/office/drawing/2014/main" id="{7E6A70C0-7BFC-BD45-9231-4DA262D1275E}"/>
                </a:ext>
              </a:extLst>
            </p:cNvPr>
            <p:cNvCxnSpPr>
              <a:cxnSpLocks/>
              <a:stCxn id="107" idx="1"/>
            </p:cNvCxnSpPr>
            <p:nvPr/>
          </p:nvCxnSpPr>
          <p:spPr>
            <a:xfrm flipH="1">
              <a:off x="6475199" y="1431919"/>
              <a:ext cx="367132" cy="9630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76DF10D8-417C-A942-8BAC-4226EDF31DE2}"/>
              </a:ext>
            </a:extLst>
          </p:cNvPr>
          <p:cNvSpPr>
            <a:spLocks noGrp="1"/>
          </p:cNvSpPr>
          <p:nvPr/>
        </p:nvSpPr>
        <p:spPr>
          <a:xfrm>
            <a:off x="0" y="6438424"/>
            <a:ext cx="12191999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TRIUMF 2021 EIC Accelerator Partnership Workshop, 27</a:t>
            </a:r>
            <a:r>
              <a:rPr lang="en-GB" baseline="30000" dirty="0"/>
              <a:t>th  </a:t>
            </a:r>
            <a:r>
              <a:rPr lang="en-GB" dirty="0"/>
              <a:t>October 2021</a:t>
            </a:r>
          </a:p>
        </p:txBody>
      </p:sp>
    </p:spTree>
    <p:extLst>
      <p:ext uri="{BB962C8B-B14F-4D97-AF65-F5344CB8AC3E}">
        <p14:creationId xmlns:p14="http://schemas.microsoft.com/office/powerpoint/2010/main" val="112306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748" y="593"/>
            <a:ext cx="12157252" cy="720000"/>
          </a:xfrm>
        </p:spPr>
        <p:txBody>
          <a:bodyPr/>
          <a:lstStyle/>
          <a:p>
            <a:pPr algn="l"/>
            <a:r>
              <a:rPr lang="fr-CH" dirty="0" err="1" smtClean="0"/>
              <a:t>Dressed</a:t>
            </a:r>
            <a:r>
              <a:rPr lang="fr-CH" dirty="0" smtClean="0"/>
              <a:t> </a:t>
            </a:r>
            <a:r>
              <a:rPr lang="fr-CH" dirty="0" err="1" smtClean="0"/>
              <a:t>Crab</a:t>
            </a:r>
            <a:r>
              <a:rPr lang="fr-CH" dirty="0" smtClean="0"/>
              <a:t> </a:t>
            </a:r>
            <a:r>
              <a:rPr lang="fr-CH" dirty="0" err="1" smtClean="0"/>
              <a:t>Cavity</a:t>
            </a:r>
            <a:endParaRPr lang="en-GB" b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grpSp>
        <p:nvGrpSpPr>
          <p:cNvPr id="5" name="Group 4"/>
          <p:cNvGrpSpPr/>
          <p:nvPr/>
        </p:nvGrpSpPr>
        <p:grpSpPr>
          <a:xfrm>
            <a:off x="2584703" y="570385"/>
            <a:ext cx="7327393" cy="6253713"/>
            <a:chOff x="2802757" y="683326"/>
            <a:chExt cx="6534761" cy="55772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1BF81A-8641-4D02-85EB-AEF4138DD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3703" y="683326"/>
              <a:ext cx="6053815" cy="557722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619" t="9289" r="40685" b="7495"/>
            <a:stretch/>
          </p:blipFill>
          <p:spPr>
            <a:xfrm flipH="1">
              <a:off x="7408236" y="4551337"/>
              <a:ext cx="665771" cy="144293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1079" t="15115" r="38660" b="17655"/>
            <a:stretch/>
          </p:blipFill>
          <p:spPr>
            <a:xfrm>
              <a:off x="3654157" y="2060812"/>
              <a:ext cx="640035" cy="120006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307" t="11977" r="39504" b="7346"/>
            <a:stretch/>
          </p:blipFill>
          <p:spPr>
            <a:xfrm>
              <a:off x="2835205" y="4544451"/>
              <a:ext cx="587533" cy="126401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408235" y="4289728"/>
              <a:ext cx="74090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H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H-</a:t>
              </a:r>
              <a:r>
                <a:rPr lang="fr-CH" sz="11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HOMs</a:t>
              </a:r>
              <a:endParaRPr lang="en-GB" sz="1100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553283" y="1781268"/>
              <a:ext cx="74090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H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V-</a:t>
              </a:r>
              <a:r>
                <a:rPr lang="fr-CH" sz="11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HOMs</a:t>
              </a:r>
              <a:endParaRPr lang="en-GB" sz="11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802757" y="4282841"/>
              <a:ext cx="75052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H" sz="11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Antenna</a:t>
              </a:r>
              <a:endParaRPr lang="en-GB" sz="1100" dirty="0"/>
            </a:p>
          </p:txBody>
        </p:sp>
      </p:grpSp>
      <p:pic>
        <p:nvPicPr>
          <p:cNvPr id="32" name="Picture 31" descr="A machine on the counter&#10;&#10;Description automatically generated">
            <a:extLst>
              <a:ext uri="{FF2B5EF4-FFF2-40B4-BE49-F238E27FC236}">
                <a16:creationId xmlns:a16="http://schemas.microsoft.com/office/drawing/2014/main" id="{EB3930D3-3EA1-4737-9767-9DCAB0AB88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053" y="2113622"/>
            <a:ext cx="2799762" cy="2089470"/>
          </a:xfrm>
          <a:prstGeom prst="rect">
            <a:avLst/>
          </a:prstGeom>
        </p:spPr>
      </p:pic>
      <p:pic>
        <p:nvPicPr>
          <p:cNvPr id="33" name="Picture 32" descr="A picture containing indoor, kitchen, metal, person&#10;&#10;Description automatically generated">
            <a:extLst>
              <a:ext uri="{FF2B5EF4-FFF2-40B4-BE49-F238E27FC236}">
                <a16:creationId xmlns:a16="http://schemas.microsoft.com/office/drawing/2014/main" id="{D9447ADD-193E-4405-9960-97806C7C1F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7246" y="955001"/>
            <a:ext cx="3035459" cy="20894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8299" y="1425065"/>
            <a:ext cx="2866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Cold shield design and production in UK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8781717" y="266443"/>
            <a:ext cx="2866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Helium Vessel Welding at CERN.</a:t>
            </a:r>
            <a:endParaRPr lang="en-GB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7245" y="3361009"/>
            <a:ext cx="3035459" cy="2276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TextBox 36"/>
          <p:cNvSpPr txBox="1"/>
          <p:nvPr/>
        </p:nvSpPr>
        <p:spPr>
          <a:xfrm>
            <a:off x="8781717" y="5716542"/>
            <a:ext cx="2866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Ancillary design and manufacture from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1193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7967"/>
            <a:ext cx="12191999" cy="720000"/>
          </a:xfrm>
        </p:spPr>
        <p:txBody>
          <a:bodyPr/>
          <a:lstStyle/>
          <a:p>
            <a:r>
              <a:rPr lang="fr-CH" dirty="0" smtClean="0"/>
              <a:t>Outer Vacuum </a:t>
            </a:r>
            <a:r>
              <a:rPr lang="fr-CH" dirty="0" err="1" smtClean="0"/>
              <a:t>Vessel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24" name="Content Placeholder 3"/>
          <p:cNvSpPr>
            <a:spLocks noGrp="1"/>
          </p:cNvSpPr>
          <p:nvPr>
            <p:ph sz="half" idx="4294967295"/>
          </p:nvPr>
        </p:nvSpPr>
        <p:spPr>
          <a:xfrm>
            <a:off x="139604" y="2460257"/>
            <a:ext cx="2740072" cy="231380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/>
              <a:t>RFD outer vessel :</a:t>
            </a:r>
          </a:p>
          <a:p>
            <a:r>
              <a:rPr lang="fr-CH" sz="1600" dirty="0"/>
              <a:t>Large </a:t>
            </a:r>
            <a:r>
              <a:rPr lang="fr-CH" sz="1600" dirty="0" err="1" smtClean="0"/>
              <a:t>gaskets</a:t>
            </a:r>
            <a:r>
              <a:rPr lang="fr-CH" sz="1600" dirty="0" smtClean="0"/>
              <a:t> </a:t>
            </a:r>
            <a:r>
              <a:rPr lang="fr-CH" sz="1600" dirty="0" err="1" smtClean="0"/>
              <a:t>removed</a:t>
            </a:r>
            <a:r>
              <a:rPr lang="fr-CH" sz="1600" dirty="0" smtClean="0"/>
              <a:t> for LHC compatibility</a:t>
            </a:r>
            <a:endParaRPr lang="fr-CH" sz="1600" dirty="0"/>
          </a:p>
          <a:p>
            <a:r>
              <a:rPr lang="fr-CH" sz="1600" dirty="0" err="1"/>
              <a:t>Overall</a:t>
            </a:r>
            <a:r>
              <a:rPr lang="fr-CH" sz="1600" dirty="0"/>
              <a:t> dimensions : 2800x950x1300</a:t>
            </a:r>
          </a:p>
          <a:p>
            <a:r>
              <a:rPr lang="fr-CH" sz="1600" dirty="0"/>
              <a:t>Mass : 3100kg</a:t>
            </a:r>
          </a:p>
          <a:p>
            <a:r>
              <a:rPr lang="fr-CH" sz="1600" dirty="0"/>
              <a:t>St. Steel </a:t>
            </a:r>
            <a:r>
              <a:rPr lang="fr-CH" sz="1600" dirty="0" err="1"/>
              <a:t>welded</a:t>
            </a:r>
            <a:r>
              <a:rPr lang="fr-CH" sz="1600" dirty="0"/>
              <a:t> </a:t>
            </a:r>
            <a:r>
              <a:rPr lang="fr-CH" sz="1600" dirty="0" err="1" smtClean="0"/>
              <a:t>assembly</a:t>
            </a:r>
            <a:endParaRPr lang="fr-CH" sz="1600" dirty="0" smtClean="0"/>
          </a:p>
          <a:p>
            <a:r>
              <a:rPr lang="fr-CH" sz="1600" dirty="0" err="1" smtClean="0"/>
              <a:t>Brackets</a:t>
            </a:r>
            <a:r>
              <a:rPr lang="fr-CH" sz="1600" dirty="0" smtClean="0"/>
              <a:t> </a:t>
            </a:r>
            <a:r>
              <a:rPr lang="fr-CH" sz="1600" dirty="0" err="1" smtClean="0"/>
              <a:t>take</a:t>
            </a:r>
            <a:r>
              <a:rPr lang="fr-CH" sz="1600" dirty="0" smtClean="0"/>
              <a:t> the Top Plate </a:t>
            </a:r>
            <a:r>
              <a:rPr lang="fr-CH" sz="1600" dirty="0" err="1" smtClean="0"/>
              <a:t>mechanical</a:t>
            </a:r>
            <a:r>
              <a:rPr lang="fr-CH" sz="1600" dirty="0" smtClean="0"/>
              <a:t> </a:t>
            </a:r>
            <a:r>
              <a:rPr lang="fr-CH" sz="1600" dirty="0" err="1" smtClean="0"/>
              <a:t>loads</a:t>
            </a:r>
            <a:endParaRPr lang="fr-CH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6A3E83-0651-44E6-95A8-715E518F0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81" t="6394" r="12171" b="6749"/>
          <a:stretch/>
        </p:blipFill>
        <p:spPr>
          <a:xfrm>
            <a:off x="2946351" y="1030388"/>
            <a:ext cx="8373050" cy="5269525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5763A57A-0D68-4E05-B928-AA5A7835CFAC}"/>
              </a:ext>
            </a:extLst>
          </p:cNvPr>
          <p:cNvSpPr txBox="1">
            <a:spLocks/>
          </p:cNvSpPr>
          <p:nvPr/>
        </p:nvSpPr>
        <p:spPr>
          <a:xfrm>
            <a:off x="6605857" y="6428191"/>
            <a:ext cx="3852594" cy="2881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CH" sz="1400" b="1" dirty="0" smtClean="0"/>
              <a:t>Image </a:t>
            </a:r>
            <a:r>
              <a:rPr lang="fr-CH" sz="1400" b="1" dirty="0" err="1" smtClean="0"/>
              <a:t>courtesy</a:t>
            </a:r>
            <a:r>
              <a:rPr lang="fr-CH" sz="1400" b="1" dirty="0" smtClean="0"/>
              <a:t> </a:t>
            </a:r>
            <a:r>
              <a:rPr lang="fr-CH" sz="1400" b="1" dirty="0" err="1"/>
              <a:t>J.Sauza</a:t>
            </a:r>
            <a:r>
              <a:rPr lang="fr-CH" sz="1400" b="1" dirty="0"/>
              <a:t> Bedolla - Lancaster</a:t>
            </a:r>
            <a:endParaRPr lang="fr-CH" sz="1400" dirty="0"/>
          </a:p>
        </p:txBody>
      </p:sp>
    </p:spTree>
    <p:extLst>
      <p:ext uri="{BB962C8B-B14F-4D97-AF65-F5344CB8AC3E}">
        <p14:creationId xmlns:p14="http://schemas.microsoft.com/office/powerpoint/2010/main" val="386018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5" t="1146" b="-1"/>
          <a:stretch/>
        </p:blipFill>
        <p:spPr>
          <a:xfrm>
            <a:off x="3928114" y="866774"/>
            <a:ext cx="8184033" cy="5772151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" y="147685"/>
            <a:ext cx="12192000" cy="720000"/>
          </a:xfrm>
        </p:spPr>
        <p:txBody>
          <a:bodyPr/>
          <a:lstStyle/>
          <a:p>
            <a:r>
              <a:rPr lang="fr-CH" dirty="0"/>
              <a:t>Warm </a:t>
            </a:r>
            <a:r>
              <a:rPr lang="fr-CH" dirty="0" err="1"/>
              <a:t>Magnetic</a:t>
            </a:r>
            <a:r>
              <a:rPr lang="fr-CH" dirty="0"/>
              <a:t> </a:t>
            </a:r>
            <a:r>
              <a:rPr lang="fr-CH" dirty="0" err="1" smtClean="0"/>
              <a:t>Shield</a:t>
            </a:r>
            <a:endParaRPr lang="en-GB" dirty="0"/>
          </a:p>
        </p:txBody>
      </p:sp>
      <p:sp>
        <p:nvSpPr>
          <p:cNvPr id="13" name="Content Placeholder 11"/>
          <p:cNvSpPr txBox="1">
            <a:spLocks/>
          </p:cNvSpPr>
          <p:nvPr/>
        </p:nvSpPr>
        <p:spPr>
          <a:xfrm>
            <a:off x="1" y="1026990"/>
            <a:ext cx="3910929" cy="21708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1600" kern="0" dirty="0"/>
              <a:t>DQW design adapted to </a:t>
            </a:r>
            <a:r>
              <a:rPr lang="en-GB" sz="1600" kern="0" dirty="0" smtClean="0"/>
              <a:t>RFD</a:t>
            </a:r>
          </a:p>
          <a:p>
            <a:pPr lvl="1"/>
            <a:r>
              <a:rPr lang="en-GB" sz="1600" kern="0" dirty="0" smtClean="0"/>
              <a:t>Forms a “Second Skin” to the Outer Vacuum Chamber</a:t>
            </a:r>
            <a:endParaRPr lang="en-GB" sz="1600" kern="0" dirty="0"/>
          </a:p>
          <a:p>
            <a:pPr lvl="1"/>
            <a:r>
              <a:rPr lang="en-GB" sz="1600" kern="0" dirty="0"/>
              <a:t>Material : </a:t>
            </a:r>
            <a:r>
              <a:rPr lang="en-GB" sz="1600" kern="0" dirty="0" err="1"/>
              <a:t>MuMetal</a:t>
            </a:r>
            <a:r>
              <a:rPr lang="en-GB" sz="1600" kern="0" dirty="0"/>
              <a:t> Th.:</a:t>
            </a:r>
            <a:r>
              <a:rPr lang="en-GB" sz="1600" kern="0" dirty="0" smtClean="0"/>
              <a:t>2mm</a:t>
            </a:r>
          </a:p>
          <a:p>
            <a:pPr lvl="1"/>
            <a:r>
              <a:rPr lang="en-GB" sz="1600" kern="0" dirty="0" smtClean="0"/>
              <a:t>Currently in production in the UK</a:t>
            </a:r>
            <a:endParaRPr lang="en-GB" sz="1600" kern="0" dirty="0"/>
          </a:p>
          <a:p>
            <a:pPr marL="457200" lvl="1" indent="0">
              <a:buNone/>
            </a:pPr>
            <a:endParaRPr lang="fr-CH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1961" y="4417307"/>
            <a:ext cx="1979100" cy="2318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5" descr="image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482" y="2668291"/>
            <a:ext cx="3641468" cy="3414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48245" y="5314877"/>
            <a:ext cx="17031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Mu Metal Spring finger contacts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111195" y="2682225"/>
            <a:ext cx="17031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Shield test setup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797109" y="5053267"/>
            <a:ext cx="170315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/>
              <a:t>Shield supplier production drawings approved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01212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3684AB88-7D11-4080-8897-767131831D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04"/>
          <a:stretch/>
        </p:blipFill>
        <p:spPr>
          <a:xfrm>
            <a:off x="6692173" y="4322767"/>
            <a:ext cx="5370227" cy="2357942"/>
          </a:xfrm>
          <a:prstGeom prst="rect">
            <a:avLst/>
          </a:prstGeom>
        </p:spPr>
      </p:pic>
      <p:pic>
        <p:nvPicPr>
          <p:cNvPr id="12" name="Picture 11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745DEA66-3BC4-4C3E-BA30-82F9D01F3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095" y="2100245"/>
            <a:ext cx="7131322" cy="448591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0000"/>
          </a:xfrm>
        </p:spPr>
        <p:txBody>
          <a:bodyPr/>
          <a:lstStyle/>
          <a:p>
            <a:r>
              <a:rPr lang="fr-CH" dirty="0"/>
              <a:t>Thermal </a:t>
            </a:r>
            <a:r>
              <a:rPr lang="fr-CH" dirty="0" err="1" smtClean="0"/>
              <a:t>screen</a:t>
            </a:r>
            <a:endParaRPr lang="en-GB" sz="2000" i="1" dirty="0"/>
          </a:p>
        </p:txBody>
      </p:sp>
      <p:sp>
        <p:nvSpPr>
          <p:cNvPr id="16" name="Content Placeholder 11"/>
          <p:cNvSpPr>
            <a:spLocks noGrp="1"/>
          </p:cNvSpPr>
          <p:nvPr>
            <p:ph idx="1"/>
          </p:nvPr>
        </p:nvSpPr>
        <p:spPr>
          <a:xfrm>
            <a:off x="634095" y="720000"/>
            <a:ext cx="6766695" cy="1842989"/>
          </a:xfrm>
        </p:spPr>
        <p:txBody>
          <a:bodyPr>
            <a:normAutofit/>
          </a:bodyPr>
          <a:lstStyle/>
          <a:p>
            <a:r>
              <a:rPr lang="en-US" sz="1400" dirty="0"/>
              <a:t>Design </a:t>
            </a:r>
            <a:r>
              <a:rPr lang="en-US" sz="1400" dirty="0" smtClean="0"/>
              <a:t>changes from DQW:</a:t>
            </a:r>
            <a:endParaRPr lang="en-US" sz="14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b="0" dirty="0" smtClean="0"/>
              <a:t>Copper changed to 3mm thick 6061 T6 </a:t>
            </a:r>
            <a:r>
              <a:rPr lang="en-US" sz="1600" b="0" dirty="0" err="1" smtClean="0"/>
              <a:t>Aluminium</a:t>
            </a:r>
            <a:r>
              <a:rPr lang="en-US" sz="1600" b="0" dirty="0" smtClean="0"/>
              <a:t> Alloy </a:t>
            </a:r>
            <a:r>
              <a:rPr lang="en-US" sz="1600" b="0" dirty="0"/>
              <a:t>plates </a:t>
            </a:r>
            <a:endParaRPr lang="en-US" sz="1600" b="0" dirty="0" smtClean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600" b="0" dirty="0" smtClean="0"/>
              <a:t>Significant cost and weight saving</a:t>
            </a:r>
            <a:endParaRPr lang="en-US" sz="1600" b="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1600" b="0" dirty="0" smtClean="0"/>
              <a:t>Stainless Steel 316L </a:t>
            </a:r>
            <a:r>
              <a:rPr lang="en-GB" sz="1600" b="0" dirty="0"/>
              <a:t>Cooling circuit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GB" sz="1600" b="0" dirty="0"/>
              <a:t>Adjustable </a:t>
            </a:r>
            <a:r>
              <a:rPr lang="en-GB" sz="1600" b="0" dirty="0" smtClean="0"/>
              <a:t>flexure support system</a:t>
            </a:r>
            <a:endParaRPr lang="en-GB" sz="1600" b="0" dirty="0"/>
          </a:p>
          <a:p>
            <a:pPr lvl="1"/>
            <a:endParaRPr lang="en-GB" sz="1800" b="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493500" y="6320709"/>
            <a:ext cx="48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40" name="TextBox 39"/>
          <p:cNvSpPr txBox="1"/>
          <p:nvPr/>
        </p:nvSpPr>
        <p:spPr>
          <a:xfrm>
            <a:off x="5423414" y="6088281"/>
            <a:ext cx="865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/>
              <a:t>~100 kg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248255-2B80-48F3-9F67-94CAF8E7CE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73"/>
          <a:stretch/>
        </p:blipFill>
        <p:spPr>
          <a:xfrm>
            <a:off x="7400790" y="1067028"/>
            <a:ext cx="4791210" cy="29087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68080" y="4063309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Cooling circuit connection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9128700" y="702362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Support Flexure</a:t>
            </a:r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6DF10D8-417C-A942-8BAC-4226EDF31DE2}"/>
              </a:ext>
            </a:extLst>
          </p:cNvPr>
          <p:cNvSpPr>
            <a:spLocks noGrp="1"/>
          </p:cNvSpPr>
          <p:nvPr/>
        </p:nvSpPr>
        <p:spPr>
          <a:xfrm>
            <a:off x="0" y="6438424"/>
            <a:ext cx="12191999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11</a:t>
            </a:r>
            <a:r>
              <a:rPr lang="en-US" baseline="30000" dirty="0"/>
              <a:t>th</a:t>
            </a:r>
            <a:r>
              <a:rPr lang="en-US" dirty="0"/>
              <a:t> HL-LHC Collaboration Meeting, Oct ‘21, CERN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94310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iLumi-Pres-Template-4-3-CSR2016.pptx" id="{37610B82-38C5-4A79-9AD6-9055ADFB9289}" vid="{B895EA73-40B8-4DB4-B376-5DB62EC8AB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F49B01D9AEA045814FF7F2BA4722C2" ma:contentTypeVersion="0" ma:contentTypeDescription="Create a new document." ma:contentTypeScope="" ma:versionID="656b29beff1e80359c4cbbd1d7ce3c0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8C214BE-DF91-4B3A-A6AB-AB5291CF0A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88710C4-54E8-4321-9C79-98B8EDD56E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AB9FD5-3832-4A41-BCBF-FBEDF17216BC}">
  <ds:schemaRefs>
    <ds:schemaRef ds:uri="http://purl.org/dc/elements/1.1/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52214</TotalTime>
  <Words>926</Words>
  <Application>Microsoft Office PowerPoint</Application>
  <PresentationFormat>Widescreen</PresentationFormat>
  <Paragraphs>183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Wingdings</vt:lpstr>
      <vt:lpstr>Thème Office</vt:lpstr>
      <vt:lpstr>Crab Cavity Cryomodules for HiLumi</vt:lpstr>
      <vt:lpstr>Crab Cavities at CERN</vt:lpstr>
      <vt:lpstr>Crab Cavity Cryomodule in LHC Tunnel</vt:lpstr>
      <vt:lpstr>RFD Pre-Series Crab Cavity Cryomodule</vt:lpstr>
      <vt:lpstr>Beam section of RFD Cryomodule</vt:lpstr>
      <vt:lpstr>Dressed Crab Cavity</vt:lpstr>
      <vt:lpstr>Outer Vacuum Vessel</vt:lpstr>
      <vt:lpstr>Warm Magnetic Shield</vt:lpstr>
      <vt:lpstr>Thermal screen</vt:lpstr>
      <vt:lpstr>Touch Screen Installed in Design Office</vt:lpstr>
      <vt:lpstr>Logistics planning</vt:lpstr>
      <vt:lpstr>RFD2 Cavity and Ancillaries arrived at Daresbury</vt:lpstr>
      <vt:lpstr>Pre-Cleanroom Assembly Procedure</vt:lpstr>
      <vt:lpstr>Cavity String assembly Lifter</vt:lpstr>
      <vt:lpstr>Transport Frame and Drop Test Kit all on site</vt:lpstr>
      <vt:lpstr>DQW Pre-Series in industry (@ RI)</vt:lpstr>
      <vt:lpstr>DQW Series Cold Magnetic Shield</vt:lpstr>
      <vt:lpstr>DQW Series Cryomodule</vt:lpstr>
      <vt:lpstr>Timeline for Crab Cryomodule Production in UK</vt:lpstr>
      <vt:lpstr>Conclusions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MD #1 – Protons meet Crabs</dc:title>
  <dc:creator>Rama Calaga</dc:creator>
  <cp:lastModifiedBy>Jones, Thomas (STFC,DL,TECH)</cp:lastModifiedBy>
  <cp:revision>896</cp:revision>
  <dcterms:created xsi:type="dcterms:W3CDTF">2018-05-24T10:53:35Z</dcterms:created>
  <dcterms:modified xsi:type="dcterms:W3CDTF">2021-10-27T10:38:50Z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0x01010067F49B01D9AEA045814FF7F2BA4722C2</vt:lpwstr>
  </property>
</Properties>
</file>