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300" r:id="rId5"/>
    <p:sldId id="258" r:id="rId6"/>
    <p:sldId id="1736" r:id="rId7"/>
    <p:sldId id="595" r:id="rId8"/>
    <p:sldId id="558" r:id="rId9"/>
    <p:sldId id="1737" r:id="rId10"/>
    <p:sldId id="462" r:id="rId11"/>
    <p:sldId id="592" r:id="rId12"/>
    <p:sldId id="598" r:id="rId13"/>
    <p:sldId id="575" r:id="rId14"/>
    <p:sldId id="579" r:id="rId15"/>
    <p:sldId id="468" r:id="rId16"/>
    <p:sldId id="464" r:id="rId17"/>
    <p:sldId id="1740" r:id="rId18"/>
    <p:sldId id="524" r:id="rId19"/>
    <p:sldId id="1741" r:id="rId20"/>
    <p:sldId id="547" r:id="rId21"/>
    <p:sldId id="549" r:id="rId22"/>
    <p:sldId id="596" r:id="rId23"/>
    <p:sldId id="173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5698" autoAdjust="0"/>
  </p:normalViewPr>
  <p:slideViewPr>
    <p:cSldViewPr snapToGrid="0">
      <p:cViewPr varScale="1">
        <p:scale>
          <a:sx n="119" d="100"/>
          <a:sy n="119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AF751-047C-48C0-B0B4-521A7D6F44D2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8165B-EE07-4416-B7AE-6C176750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85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8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8412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EIC Partnership Workshop, Oct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609600" y="6071400"/>
            <a:ext cx="6096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7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920" y="5946775"/>
            <a:ext cx="8178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8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8" name="Grouper 7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ZoneTexte 9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7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0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9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3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8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02400" y="6356350"/>
            <a:ext cx="8587200" cy="360000"/>
          </a:xfrm>
        </p:spPr>
        <p:txBody>
          <a:bodyPr/>
          <a:lstStyle/>
          <a:p>
            <a:r>
              <a:rPr lang="en-GB" noProof="0"/>
              <a:t>EIC Partnership Workshop, Oct 2021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09600" y="6071400"/>
            <a:ext cx="6096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920" y="5946775"/>
            <a:ext cx="8178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2958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62863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EIC Partnership Workshop, Oct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569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7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journals.aps.org/prab/abstract/10.1103/PhysRevAccelBeams.24.06200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3324" y="2727193"/>
            <a:ext cx="8203497" cy="968997"/>
          </a:xfrm>
        </p:spPr>
        <p:txBody>
          <a:bodyPr/>
          <a:lstStyle/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International Collaborations for HL-LHC</a:t>
            </a:r>
            <a:br>
              <a:rPr lang="en-GB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(Crab Cavities)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3452" y="3935539"/>
            <a:ext cx="6802607" cy="40824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2400" b="1" dirty="0"/>
              <a:t>HL-LHC WP4, CERN</a:t>
            </a:r>
          </a:p>
          <a:p>
            <a:endParaRPr lang="en-GB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2856000" y="6019801"/>
            <a:ext cx="6480000" cy="457200"/>
          </a:xfrm>
        </p:spPr>
        <p:txBody>
          <a:bodyPr>
            <a:normAutofit/>
          </a:bodyPr>
          <a:lstStyle/>
          <a:p>
            <a:r>
              <a:rPr lang="en-GB" dirty="0"/>
              <a:t>27 October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9A04FD8-7E8C-4EE5-98A4-54A5E910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EIC Partnership Workshop, Oct 2021</a:t>
            </a:r>
          </a:p>
        </p:txBody>
      </p:sp>
    </p:spTree>
    <p:extLst>
      <p:ext uri="{BB962C8B-B14F-4D97-AF65-F5344CB8AC3E}">
        <p14:creationId xmlns:p14="http://schemas.microsoft.com/office/powerpoint/2010/main" val="211637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751A4CA4-5195-40CF-A15B-BC6259981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12192000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67102"/>
            <a:ext cx="10560000" cy="720000"/>
          </a:xfrm>
        </p:spPr>
        <p:txBody>
          <a:bodyPr/>
          <a:lstStyle/>
          <a:p>
            <a:r>
              <a:rPr lang="en-GB" dirty="0"/>
              <a:t>Masterplan of WP4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478A9F-6907-4840-B33B-4B14DA477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56415" y="2752912"/>
            <a:ext cx="394335" cy="371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014E1-9257-4A1D-83E2-EBC29D425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489796" y="4206779"/>
            <a:ext cx="646721" cy="366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8AEF8C-C27C-4C8F-8A01-F04BD1830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493339" y="4646249"/>
            <a:ext cx="651333" cy="366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7F49EA-7285-4943-BC54-B5766C15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50248" y="3245533"/>
            <a:ext cx="394335" cy="371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95C39F-AB31-495B-8C40-A10A63EE9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56037" y="4641700"/>
            <a:ext cx="394335" cy="371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24E0F-0681-4CE4-B94D-2CD6EB4D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51316" y="4202230"/>
            <a:ext cx="394335" cy="371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5104BC-9B2B-4850-9521-DE40CCA7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88488" y="2074309"/>
            <a:ext cx="394335" cy="371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DB040-86BE-4B00-87EC-D4650C07F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569959" y="2067130"/>
            <a:ext cx="622041" cy="366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580092-F462-47B1-B516-DD5577383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906215" y="2073237"/>
            <a:ext cx="651333" cy="371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A55B6F-28BF-4CB2-8F35-65BB09936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493339" y="2752912"/>
            <a:ext cx="651333" cy="371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736AB6-623D-4594-81DD-B6F266D99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476689" y="3245533"/>
            <a:ext cx="651333" cy="371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982BBF-ABCC-45F1-AFF1-DEE7895D6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64552" y="5145757"/>
            <a:ext cx="394335" cy="371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78B63D-FE7F-4D43-9748-F3D09D7E8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491745" y="5145758"/>
            <a:ext cx="646721" cy="366927"/>
          </a:xfrm>
          <a:prstGeom prst="rect">
            <a:avLst/>
          </a:prstGeom>
          <a:ln w="6349">
            <a:solidFill>
              <a:schemeClr val="tx1"/>
            </a:solidFill>
            <a:prstDash val="solid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EB3806-4CD0-4B77-9741-B0D711DD6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02265" y="5721821"/>
            <a:ext cx="394335" cy="371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DCF868-090B-4E6F-B31E-71741F95F4DE}"/>
              </a:ext>
            </a:extLst>
          </p:cNvPr>
          <p:cNvSpPr txBox="1"/>
          <p:nvPr/>
        </p:nvSpPr>
        <p:spPr>
          <a:xfrm>
            <a:off x="8950677" y="385048"/>
            <a:ext cx="285167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Courtesy: Planning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85CCC-9D88-4497-BF24-6121613AC532}"/>
              </a:ext>
            </a:extLst>
          </p:cNvPr>
          <p:cNvSpPr txBox="1"/>
          <p:nvPr/>
        </p:nvSpPr>
        <p:spPr>
          <a:xfrm>
            <a:off x="2207568" y="2074309"/>
            <a:ext cx="215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Prototype (SPS-tests)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8A26F-48C9-471D-AD40-B27E81D5E844}"/>
              </a:ext>
            </a:extLst>
          </p:cNvPr>
          <p:cNvSpPr txBox="1"/>
          <p:nvPr/>
        </p:nvSpPr>
        <p:spPr>
          <a:xfrm>
            <a:off x="2210747" y="3443509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HL-LHC Series</a:t>
            </a:r>
          </a:p>
        </p:txBody>
      </p:sp>
    </p:spTree>
    <p:extLst>
      <p:ext uri="{BB962C8B-B14F-4D97-AF65-F5344CB8AC3E}">
        <p14:creationId xmlns:p14="http://schemas.microsoft.com/office/powerpoint/2010/main" val="3240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43F26A1-E0DA-4299-A55A-20A2ED7D4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8" t="30751" r="1882" b="33627"/>
          <a:stretch/>
        </p:blipFill>
        <p:spPr>
          <a:xfrm>
            <a:off x="1" y="877092"/>
            <a:ext cx="12124145" cy="3520237"/>
          </a:xfrm>
          <a:prstGeom prst="rect">
            <a:avLst/>
          </a:prstGeom>
          <a:ln>
            <a:noFill/>
            <a:headEnd type="none" w="med" len="med"/>
            <a:tailEnd type="arrow" w="med" len="med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28B08-AEBC-4B0F-BAC8-7D4BADDA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Series (CERN, Canada, Russia, UK, US-AUP)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85FE3-AA0C-42D8-B472-E694408B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2931D-025C-4CE5-A826-5B4BD275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8809B-503B-42CD-BD5D-BDCEFC48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5" y="1609396"/>
            <a:ext cx="2124083" cy="1126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6332B-AF6C-4DE6-95C7-FAF13161F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651" y="3424192"/>
            <a:ext cx="1531125" cy="826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AF310-9F59-4AA7-AC4E-8BEB66D34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97" y="1534381"/>
            <a:ext cx="1551675" cy="1111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28722E-FC60-4EF9-A7FF-A5C70C189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054" y="1222698"/>
            <a:ext cx="1422639" cy="769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1A0E28-8FF1-43DF-89D6-7A9AB2D1B2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37" t="12653" r="26831" b="7492"/>
          <a:stretch/>
        </p:blipFill>
        <p:spPr>
          <a:xfrm>
            <a:off x="7281739" y="1938882"/>
            <a:ext cx="932195" cy="881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6518D0-E8B1-4BF5-B4EF-3141E98B0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8018" y="3020942"/>
            <a:ext cx="989180" cy="57246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EEEFA4-F196-4FF8-8D92-E853087DCF55}"/>
              </a:ext>
            </a:extLst>
          </p:cNvPr>
          <p:cNvCxnSpPr>
            <a:cxnSpLocks/>
          </p:cNvCxnSpPr>
          <p:nvPr/>
        </p:nvCxnSpPr>
        <p:spPr>
          <a:xfrm flipH="1">
            <a:off x="3455361" y="3264271"/>
            <a:ext cx="4125156" cy="530692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C32F06-3801-4161-A413-05A7143BC170}"/>
              </a:ext>
            </a:extLst>
          </p:cNvPr>
          <p:cNvCxnSpPr>
            <a:cxnSpLocks/>
          </p:cNvCxnSpPr>
          <p:nvPr/>
        </p:nvCxnSpPr>
        <p:spPr>
          <a:xfrm flipH="1" flipV="1">
            <a:off x="1508885" y="2911762"/>
            <a:ext cx="1029163" cy="61507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D6E0DB-8A00-4351-A390-6475315F00F0}"/>
              </a:ext>
            </a:extLst>
          </p:cNvPr>
          <p:cNvCxnSpPr>
            <a:cxnSpLocks/>
          </p:cNvCxnSpPr>
          <p:nvPr/>
        </p:nvCxnSpPr>
        <p:spPr>
          <a:xfrm>
            <a:off x="1606225" y="2812567"/>
            <a:ext cx="5729071" cy="285304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82628E-51CD-42C1-9FC6-6FE9E29F5A8D}"/>
              </a:ext>
            </a:extLst>
          </p:cNvPr>
          <p:cNvCxnSpPr>
            <a:cxnSpLocks/>
          </p:cNvCxnSpPr>
          <p:nvPr/>
        </p:nvCxnSpPr>
        <p:spPr>
          <a:xfrm>
            <a:off x="1682357" y="2746325"/>
            <a:ext cx="5576803" cy="280715"/>
          </a:xfrm>
          <a:prstGeom prst="straightConnector1">
            <a:avLst/>
          </a:prstGeom>
          <a:ln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A813FAD-B6D3-4B19-ACA5-DC08DB26E6A5}"/>
              </a:ext>
            </a:extLst>
          </p:cNvPr>
          <p:cNvSpPr txBox="1"/>
          <p:nvPr/>
        </p:nvSpPr>
        <p:spPr>
          <a:xfrm rot="177390">
            <a:off x="2335098" y="2632167"/>
            <a:ext cx="31438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70"/>
            <a:r>
              <a:rPr lang="en-GB" sz="1100" dirty="0">
                <a:latin typeface="Arial"/>
              </a:rPr>
              <a:t>Components (FPC, beam screen, RF lines, …)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818D6B8-F1C7-45D7-A19F-72C8F4ABA173}"/>
              </a:ext>
            </a:extLst>
          </p:cNvPr>
          <p:cNvCxnSpPr>
            <a:cxnSpLocks/>
          </p:cNvCxnSpPr>
          <p:nvPr/>
        </p:nvCxnSpPr>
        <p:spPr>
          <a:xfrm flipH="1" flipV="1">
            <a:off x="7029192" y="2696869"/>
            <a:ext cx="248643" cy="281947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21B4A3-44A2-4A92-9977-98E264AB1F2E}"/>
              </a:ext>
            </a:extLst>
          </p:cNvPr>
          <p:cNvCxnSpPr>
            <a:cxnSpLocks/>
          </p:cNvCxnSpPr>
          <p:nvPr/>
        </p:nvCxnSpPr>
        <p:spPr>
          <a:xfrm>
            <a:off x="7087119" y="2659584"/>
            <a:ext cx="256407" cy="31713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D54CA51-AE84-4063-A97C-3A22BD3E4BF5}"/>
              </a:ext>
            </a:extLst>
          </p:cNvPr>
          <p:cNvCxnSpPr>
            <a:cxnSpLocks/>
          </p:cNvCxnSpPr>
          <p:nvPr/>
        </p:nvCxnSpPr>
        <p:spPr>
          <a:xfrm flipV="1">
            <a:off x="7476828" y="2685498"/>
            <a:ext cx="171803" cy="311636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A9CD2DC-A86C-45B5-BF7D-08AA3F6836D0}"/>
              </a:ext>
            </a:extLst>
          </p:cNvPr>
          <p:cNvCxnSpPr>
            <a:cxnSpLocks/>
          </p:cNvCxnSpPr>
          <p:nvPr/>
        </p:nvCxnSpPr>
        <p:spPr>
          <a:xfrm>
            <a:off x="7053504" y="1864950"/>
            <a:ext cx="304275" cy="208271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93930AF-E77C-45BC-8C03-324FA5952169}"/>
              </a:ext>
            </a:extLst>
          </p:cNvPr>
          <p:cNvCxnSpPr>
            <a:cxnSpLocks/>
          </p:cNvCxnSpPr>
          <p:nvPr/>
        </p:nvCxnSpPr>
        <p:spPr>
          <a:xfrm flipV="1">
            <a:off x="7409091" y="2673982"/>
            <a:ext cx="171803" cy="311636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7434E10-94AF-4EFB-B0B7-E12C545419BD}"/>
              </a:ext>
            </a:extLst>
          </p:cNvPr>
          <p:cNvCxnSpPr>
            <a:cxnSpLocks/>
          </p:cNvCxnSpPr>
          <p:nvPr/>
        </p:nvCxnSpPr>
        <p:spPr>
          <a:xfrm flipV="1">
            <a:off x="7571127" y="2527770"/>
            <a:ext cx="3347573" cy="468757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F2285B-1E6C-4597-AB56-6B6625DC0D3A}"/>
              </a:ext>
            </a:extLst>
          </p:cNvPr>
          <p:cNvCxnSpPr>
            <a:cxnSpLocks/>
          </p:cNvCxnSpPr>
          <p:nvPr/>
        </p:nvCxnSpPr>
        <p:spPr>
          <a:xfrm flipV="1">
            <a:off x="7611256" y="2453612"/>
            <a:ext cx="1193537" cy="461771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8FEA0DF8-F099-4199-9AEB-2BD9555BB3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85" y="1749894"/>
            <a:ext cx="933763" cy="622265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D604B7C-2CC4-4A97-9BC7-9817591329B7}"/>
              </a:ext>
            </a:extLst>
          </p:cNvPr>
          <p:cNvSpPr txBox="1"/>
          <p:nvPr/>
        </p:nvSpPr>
        <p:spPr>
          <a:xfrm rot="2843384">
            <a:off x="6599233" y="2652440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100">
                <a:solidFill>
                  <a:srgbClr val="0070C0"/>
                </a:solidFill>
              </a:defRPr>
            </a:lvl1pPr>
          </a:lstStyle>
          <a:p>
            <a:pPr defTabSz="609570"/>
            <a:r>
              <a:rPr lang="en-GB" sz="800" dirty="0">
                <a:solidFill>
                  <a:schemeClr val="tx1"/>
                </a:solidFill>
                <a:latin typeface="Arial"/>
              </a:rPr>
              <a:t>Components</a:t>
            </a:r>
          </a:p>
        </p:txBody>
      </p:sp>
      <p:graphicFrame>
        <p:nvGraphicFramePr>
          <p:cNvPr id="62" name="Table 62">
            <a:extLst>
              <a:ext uri="{FF2B5EF4-FFF2-40B4-BE49-F238E27FC236}">
                <a16:creationId xmlns:a16="http://schemas.microsoft.com/office/drawing/2014/main" id="{FB2DAE9F-5803-41FA-B493-5B81B23F41FB}"/>
              </a:ext>
            </a:extLst>
          </p:cNvPr>
          <p:cNvGraphicFramePr>
            <a:graphicFrameLocks noGrp="1"/>
          </p:cNvGraphicFramePr>
          <p:nvPr/>
        </p:nvGraphicFramePr>
        <p:xfrm>
          <a:off x="144042" y="4152932"/>
          <a:ext cx="11884796" cy="2266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7984">
                  <a:extLst>
                    <a:ext uri="{9D8B030D-6E8A-4147-A177-3AD203B41FA5}">
                      <a16:colId xmlns:a16="http://schemas.microsoft.com/office/drawing/2014/main" val="1672360135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1724669814"/>
                    </a:ext>
                  </a:extLst>
                </a:gridCol>
                <a:gridCol w="3552396">
                  <a:extLst>
                    <a:ext uri="{9D8B030D-6E8A-4147-A177-3AD203B41FA5}">
                      <a16:colId xmlns:a16="http://schemas.microsoft.com/office/drawing/2014/main" val="3416062292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prstClr val="black"/>
                          </a:solidFill>
                          <a:latin typeface="+mn-lt"/>
                        </a:rPr>
                        <a:t>5 DQW cryomodules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prstClr val="black"/>
                          </a:solidFill>
                          <a:latin typeface="+mn-lt"/>
                        </a:rPr>
                        <a:t>5 RFD cryomodules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prstClr val="black"/>
                          </a:solidFill>
                          <a:latin typeface="+mn-lt"/>
                        </a:rPr>
                        <a:t>20 Solid State RF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605090"/>
                  </a:ext>
                </a:extLst>
              </a:tr>
              <a:tr h="1946291">
                <a:tc>
                  <a:txBody>
                    <a:bodyPr/>
                    <a:lstStyle/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Cavities + processing + helium vessels by Research Instruments (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DE</a:t>
                      </a: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) &amp;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CERN</a:t>
                      </a:r>
                      <a:endParaRPr lang="en-GB" sz="1400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Cold magnetic shields by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UK </a:t>
                      </a: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HOM couplers + antennas by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 CERN</a:t>
                      </a: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4 CM by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UK</a:t>
                      </a: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 (STFC) &amp; 1 CM at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CERN</a:t>
                      </a: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 with some components from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CERN</a:t>
                      </a:r>
                      <a:endParaRPr lang="en-GB" sz="1400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All cavities &amp; CM cold validation tests at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CERN </a:t>
                      </a: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(and a few at Uppsala-Sweden)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Bare cavities by </a:t>
                      </a:r>
                      <a:r>
                        <a:rPr lang="en-GB" sz="1400" dirty="0" err="1">
                          <a:solidFill>
                            <a:prstClr val="black"/>
                          </a:solidFill>
                          <a:latin typeface="+mn-lt"/>
                        </a:rPr>
                        <a:t>Zanon</a:t>
                      </a: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 (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IT</a:t>
                      </a: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) under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US-AUP</a:t>
                      </a:r>
                      <a:endParaRPr lang="en-GB" sz="1400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Processing + cold magnetic shield + helium vessel + HOM couplers + antennas + cold tests by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US-AUP</a:t>
                      </a: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5 CM by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TRIUMF-Canada</a:t>
                      </a: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 with some components by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CERN</a:t>
                      </a:r>
                      <a:endParaRPr lang="en-GB" sz="1400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+mn-lt"/>
                        </a:rPr>
                        <a:t>CM cold validation tests at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High power solid state amplifiers by </a:t>
                      </a:r>
                      <a:r>
                        <a:rPr lang="en-GB" sz="1400" b="1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BINP-Russia</a:t>
                      </a:r>
                    </a:p>
                    <a:p>
                      <a:pPr marL="285750" lvl="0" indent="-285750" defTabSz="609585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High power RF lines, circulators, loads by </a:t>
                      </a:r>
                      <a:r>
                        <a:rPr lang="en-GB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MEPHI-Russia</a:t>
                      </a:r>
                      <a:endParaRPr lang="en-GB" sz="14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defTabSz="609585">
                        <a:buFont typeface="Arial" panose="020B0604020202020204" pitchFamily="34" charset="0"/>
                        <a:buNone/>
                      </a:pPr>
                      <a:endParaRPr lang="en-GB" sz="14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67515"/>
                  </a:ext>
                </a:extLst>
              </a:tr>
            </a:tbl>
          </a:graphicData>
        </a:graphic>
      </p:graphicFrame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CA673FB-6951-4F94-B8DB-3899E3AC71A0}"/>
              </a:ext>
            </a:extLst>
          </p:cNvPr>
          <p:cNvCxnSpPr>
            <a:cxnSpLocks/>
          </p:cNvCxnSpPr>
          <p:nvPr/>
        </p:nvCxnSpPr>
        <p:spPr>
          <a:xfrm flipV="1">
            <a:off x="3455360" y="3179280"/>
            <a:ext cx="3803800" cy="508267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4DA7965-29B4-433F-BDF7-CD00C63B4C44}"/>
              </a:ext>
            </a:extLst>
          </p:cNvPr>
          <p:cNvSpPr txBox="1"/>
          <p:nvPr/>
        </p:nvSpPr>
        <p:spPr>
          <a:xfrm>
            <a:off x="8688288" y="2063374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HPRF Lines</a:t>
            </a:r>
          </a:p>
        </p:txBody>
      </p:sp>
    </p:spTree>
    <p:extLst>
      <p:ext uri="{BB962C8B-B14F-4D97-AF65-F5344CB8AC3E}">
        <p14:creationId xmlns:p14="http://schemas.microsoft.com/office/powerpoint/2010/main" val="183638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0"/>
            <a:ext cx="7920000" cy="720000"/>
          </a:xfrm>
        </p:spPr>
        <p:txBody>
          <a:bodyPr/>
          <a:lstStyle/>
          <a:p>
            <a:r>
              <a:rPr lang="en-US" dirty="0"/>
              <a:t>Supply Chain Crab Cavities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HL-LHC Cost &amp; Schedule Review 2021 – WP4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74D5C1-42B3-459A-B4B3-3C91CC3B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47BD2-B681-4576-8C9E-095E190A7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999109"/>
            <a:ext cx="10056000" cy="53309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B3EAEE-A6D0-49E6-9A41-03820C05A911}"/>
              </a:ext>
            </a:extLst>
          </p:cNvPr>
          <p:cNvSpPr txBox="1"/>
          <p:nvPr/>
        </p:nvSpPr>
        <p:spPr>
          <a:xfrm>
            <a:off x="2310063" y="56160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DQW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576A6-4CC5-40DC-A6B6-62C48DB189BE}"/>
              </a:ext>
            </a:extLst>
          </p:cNvPr>
          <p:cNvSpPr txBox="1"/>
          <p:nvPr/>
        </p:nvSpPr>
        <p:spPr>
          <a:xfrm>
            <a:off x="8566484" y="56772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RFD</a:t>
            </a:r>
          </a:p>
        </p:txBody>
      </p:sp>
    </p:spTree>
    <p:extLst>
      <p:ext uri="{BB962C8B-B14F-4D97-AF65-F5344CB8AC3E}">
        <p14:creationId xmlns:p14="http://schemas.microsoft.com/office/powerpoint/2010/main" val="2951850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C96A0-6544-4619-9C52-B34127FE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DQW-Series with Industry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63763C-A639-4A0E-BACB-657C91C10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940527"/>
            <a:ext cx="10560000" cy="4906963"/>
          </a:xfrm>
        </p:spPr>
        <p:txBody>
          <a:bodyPr/>
          <a:lstStyle/>
          <a:p>
            <a:r>
              <a:rPr lang="en-US" dirty="0"/>
              <a:t>Successful manufacturing of 2 pre-series cavities with industry (RI) with 1-cavity reaching excellent results. Need to improve surface chemistry &amp; cleanliness of the RF surface</a:t>
            </a:r>
          </a:p>
          <a:p>
            <a:r>
              <a:rPr lang="en-US" dirty="0"/>
              <a:t>Relatively long delays related primarily to conform with </a:t>
            </a:r>
            <a:r>
              <a:rPr lang="en-US" dirty="0" err="1"/>
              <a:t>eng.</a:t>
            </a:r>
            <a:r>
              <a:rPr lang="en-US" dirty="0"/>
              <a:t> specifications and aggravated due to COVID – but now on track for the series phase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A388E-84D1-4599-B791-AF71DE9B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090B0-C6E2-41E8-948F-78B21D77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8" name="Picture 7" descr="A picture containing green, indoor, old, miller&#10;&#10;Description automatically generated">
            <a:extLst>
              <a:ext uri="{FF2B5EF4-FFF2-40B4-BE49-F238E27FC236}">
                <a16:creationId xmlns:a16="http://schemas.microsoft.com/office/drawing/2014/main" id="{0F0C1EEA-9062-445B-8454-C59AE39E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78321" y="3764657"/>
            <a:ext cx="2408998" cy="2085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E06CCD-9AB9-4B4A-96D0-27C36541AE01}"/>
              </a:ext>
            </a:extLst>
          </p:cNvPr>
          <p:cNvSpPr txBox="1"/>
          <p:nvPr/>
        </p:nvSpPr>
        <p:spPr>
          <a:xfrm>
            <a:off x="1270731" y="4311327"/>
            <a:ext cx="471989" cy="99213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867" dirty="0">
                <a:solidFill>
                  <a:srgbClr val="5A5A5A"/>
                </a:solidFill>
                <a:cs typeface="Calibri" panose="020F0502020204030204" pitchFamily="34" charset="0"/>
              </a:rPr>
              <a:t>DQW-RI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BD760D4E-E92D-4758-B3A9-8A6ACB6E2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18"/>
          <a:stretch/>
        </p:blipFill>
        <p:spPr>
          <a:xfrm>
            <a:off x="5356239" y="3429000"/>
            <a:ext cx="4589079" cy="2857367"/>
          </a:xfrm>
          <a:prstGeom prst="rect">
            <a:avLst/>
          </a:prstGeom>
        </p:spPr>
      </p:pic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7FB1639F-A5CC-444F-9A32-6CBB9B62A537}"/>
              </a:ext>
            </a:extLst>
          </p:cNvPr>
          <p:cNvSpPr/>
          <p:nvPr/>
        </p:nvSpPr>
        <p:spPr>
          <a:xfrm flipH="1">
            <a:off x="8612894" y="4215316"/>
            <a:ext cx="192021" cy="192021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7720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8337F-C1B7-4E01-B197-995B1C6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RFD Series (US-AUP &amp; Canada)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8202B51-A478-40B8-9234-11A907414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00" y="1038741"/>
            <a:ext cx="8111431" cy="21229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Successful prototyping with industry (</a:t>
            </a:r>
            <a:r>
              <a:rPr lang="en-US" dirty="0" err="1"/>
              <a:t>Zanon</a:t>
            </a:r>
            <a:r>
              <a:rPr lang="en-US" dirty="0"/>
              <a:t>) to finish 2 cavities &amp; test them beyond specification</a:t>
            </a:r>
          </a:p>
          <a:p>
            <a:r>
              <a:rPr lang="en-US" dirty="0"/>
              <a:t>Significant progress to launch pre-series &amp; series</a:t>
            </a:r>
          </a:p>
          <a:p>
            <a:r>
              <a:rPr lang="en-US" dirty="0"/>
              <a:t>Preparations at TRIUMF for acceptance tests of dressed cavities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39DAE1-7F3F-41A7-8851-435110393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EBDDC-7C51-4BEA-9F67-C27643B2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F7AB3EF4-02B9-48CF-812C-3ACBBFE81F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5992" y="3366565"/>
            <a:ext cx="4054136" cy="3045907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6A11D02-B31A-4939-A5F1-BC449E51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39" y="3208348"/>
            <a:ext cx="4664215" cy="3101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03C41-9360-431A-A105-6E81EE5D09AB}"/>
              </a:ext>
            </a:extLst>
          </p:cNvPr>
          <p:cNvSpPr txBox="1"/>
          <p:nvPr/>
        </p:nvSpPr>
        <p:spPr>
          <a:xfrm>
            <a:off x="503994" y="3760278"/>
            <a:ext cx="13837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5A5A5A"/>
                </a:solidFill>
                <a:cs typeface="Calibri" panose="020F0502020204030204" pitchFamily="34" charset="0"/>
              </a:rPr>
              <a:t>RFD1-AUP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E6A6AA-5457-4956-BFD3-B6CD19467714}"/>
              </a:ext>
            </a:extLst>
          </p:cNvPr>
          <p:cNvSpPr txBox="1"/>
          <p:nvPr/>
        </p:nvSpPr>
        <p:spPr>
          <a:xfrm>
            <a:off x="5235087" y="3510129"/>
            <a:ext cx="13837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5A5A5A"/>
                </a:solidFill>
                <a:cs typeface="Calibri" panose="020F0502020204030204" pitchFamily="34" charset="0"/>
              </a:rPr>
              <a:t>RFD2-AUP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718AA0B-4204-4DC7-B1CE-D095A6085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288" y="3644415"/>
            <a:ext cx="2308273" cy="2355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3FCD83-6BE9-486E-AD59-6CFE3733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620" y="995614"/>
            <a:ext cx="2042180" cy="2291904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694B302-12DC-4534-9DF6-1320F6906027}"/>
              </a:ext>
            </a:extLst>
          </p:cNvPr>
          <p:cNvSpPr/>
          <p:nvPr/>
        </p:nvSpPr>
        <p:spPr>
          <a:xfrm flipH="1">
            <a:off x="6958000" y="4139933"/>
            <a:ext cx="192021" cy="192021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C16C658-F782-42D4-9C5D-247B36B79C6E}"/>
              </a:ext>
            </a:extLst>
          </p:cNvPr>
          <p:cNvSpPr/>
          <p:nvPr/>
        </p:nvSpPr>
        <p:spPr>
          <a:xfrm flipH="1">
            <a:off x="2984309" y="4011839"/>
            <a:ext cx="192021" cy="192021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E4885-467D-4712-A8B9-FE07311AE530}"/>
              </a:ext>
            </a:extLst>
          </p:cNvPr>
          <p:cNvSpPr txBox="1"/>
          <p:nvPr/>
        </p:nvSpPr>
        <p:spPr>
          <a:xfrm>
            <a:off x="10743052" y="3366565"/>
            <a:ext cx="2158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TRIUMF update to test dressed cavities at 2K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4FBEA-F275-46B1-986D-000A5CC4730F}"/>
              </a:ext>
            </a:extLst>
          </p:cNvPr>
          <p:cNvSpPr txBox="1"/>
          <p:nvPr/>
        </p:nvSpPr>
        <p:spPr>
          <a:xfrm>
            <a:off x="9104968" y="406165"/>
            <a:ext cx="191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test stand FNAL</a:t>
            </a:r>
          </a:p>
        </p:txBody>
      </p:sp>
    </p:spTree>
    <p:extLst>
      <p:ext uri="{BB962C8B-B14F-4D97-AF65-F5344CB8AC3E}">
        <p14:creationId xmlns:p14="http://schemas.microsoft.com/office/powerpoint/2010/main" val="366255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RF for SPS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000" y="855409"/>
            <a:ext cx="10702232" cy="4906963"/>
          </a:xfrm>
        </p:spPr>
        <p:txBody>
          <a:bodyPr>
            <a:normAutofit/>
          </a:bodyPr>
          <a:lstStyle/>
          <a:p>
            <a:r>
              <a:rPr lang="en-US" dirty="0"/>
              <a:t>Two 80 kW IOTs operational in SPS</a:t>
            </a:r>
          </a:p>
          <a:p>
            <a:pPr lvl="1"/>
            <a:r>
              <a:rPr lang="en-US" dirty="0"/>
              <a:t>Same system already in use for several years in the SPS for 800 MHz harmonic cavities. Adapted at CERN for 400 MHz for crabs</a:t>
            </a:r>
          </a:p>
          <a:p>
            <a:pPr lvl="1"/>
            <a:r>
              <a:rPr lang="en-US" dirty="0"/>
              <a:t>Rotatable high power waveguides to adapt the table movement</a:t>
            </a:r>
          </a:p>
          <a:p>
            <a:pPr lvl="1"/>
            <a:r>
              <a:rPr lang="en-US" dirty="0"/>
              <a:t>RF circulators and loads are of LHC type and a bit oversized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4" y="3216922"/>
            <a:ext cx="4416705" cy="30458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065" b="23259"/>
          <a:stretch/>
        </p:blipFill>
        <p:spPr>
          <a:xfrm>
            <a:off x="6278393" y="3216922"/>
            <a:ext cx="4872838" cy="3045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76CA1-1793-484C-9DE2-68D94D42D19E}"/>
              </a:ext>
            </a:extLst>
          </p:cNvPr>
          <p:cNvSpPr txBox="1"/>
          <p:nvPr/>
        </p:nvSpPr>
        <p:spPr>
          <a:xfrm>
            <a:off x="2745860" y="575552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Surface installation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CE96E2-2C6A-4C82-BF74-19FC54EFC332}"/>
              </a:ext>
            </a:extLst>
          </p:cNvPr>
          <p:cNvCxnSpPr/>
          <p:nvPr/>
        </p:nvCxnSpPr>
        <p:spPr>
          <a:xfrm>
            <a:off x="5229726" y="4997116"/>
            <a:ext cx="86627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F47DCF-0C2D-49FA-A633-46E000B4E755}"/>
              </a:ext>
            </a:extLst>
          </p:cNvPr>
          <p:cNvSpPr txBox="1"/>
          <p:nvPr/>
        </p:nvSpPr>
        <p:spPr>
          <a:xfrm>
            <a:off x="5260951" y="458345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~150 m</a:t>
            </a:r>
          </a:p>
        </p:txBody>
      </p:sp>
    </p:spTree>
    <p:extLst>
      <p:ext uri="{BB962C8B-B14F-4D97-AF65-F5344CB8AC3E}">
        <p14:creationId xmlns:p14="http://schemas.microsoft.com/office/powerpoint/2010/main" val="339073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A52A-3254-4D28-B8C4-4742CF22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Series: High Power RF System &amp; Chain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150AC6-4F05-4986-94E3-1A702271C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In-kind contribution BINP-Russia for high power amplifiers (solid state to replace IOT baseline) </a:t>
            </a:r>
          </a:p>
          <a:p>
            <a:r>
              <a:rPr lang="en-US" dirty="0"/>
              <a:t>In kind contribution for high power RF chain (transmission lines, circulators, RF loads)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939941-73F0-4B62-8243-D3FD8811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C5B55-1580-4748-9C93-820CFBE3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34CEE2FC-9081-4BCF-8CCB-7BDD4C0B5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25228" r="15053" b="17721"/>
          <a:stretch/>
        </p:blipFill>
        <p:spPr>
          <a:xfrm>
            <a:off x="200525" y="3457696"/>
            <a:ext cx="5414212" cy="2751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045FE-BB70-47AC-B989-800526B3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06" y="3565679"/>
            <a:ext cx="5141494" cy="2643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F30BA9-9CE4-48D6-B378-A0252270C7AE}"/>
              </a:ext>
            </a:extLst>
          </p:cNvPr>
          <p:cNvSpPr txBox="1"/>
          <p:nvPr/>
        </p:nvSpPr>
        <p:spPr>
          <a:xfrm>
            <a:off x="1395663" y="3565679"/>
            <a:ext cx="370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UA Gallery on 1-IP side, Amplifiers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CB0C9-7841-4FF2-8CB4-9E07858FC6CB}"/>
              </a:ext>
            </a:extLst>
          </p:cNvPr>
          <p:cNvSpPr txBox="1"/>
          <p:nvPr/>
        </p:nvSpPr>
        <p:spPr>
          <a:xfrm>
            <a:off x="7074568" y="5109410"/>
            <a:ext cx="177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HL-LHC Tunnel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4529B-736C-4631-95E3-D5AE99DF701C}"/>
              </a:ext>
            </a:extLst>
          </p:cNvPr>
          <p:cNvSpPr txBox="1"/>
          <p:nvPr/>
        </p:nvSpPr>
        <p:spPr>
          <a:xfrm>
            <a:off x="8290536" y="3122804"/>
            <a:ext cx="35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UA Gallery to Tunnel Connection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A7ED9-8BD9-4CF0-8BD9-44D57331587A}"/>
              </a:ext>
            </a:extLst>
          </p:cNvPr>
          <p:cNvSpPr txBox="1"/>
          <p:nvPr/>
        </p:nvSpPr>
        <p:spPr>
          <a:xfrm>
            <a:off x="3096127" y="6439450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Graphics: Courtesy Integration</a:t>
            </a:r>
          </a:p>
        </p:txBody>
      </p:sp>
    </p:spTree>
    <p:extLst>
      <p:ext uri="{BB962C8B-B14F-4D97-AF65-F5344CB8AC3E}">
        <p14:creationId xmlns:p14="http://schemas.microsoft.com/office/powerpoint/2010/main" val="395698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Final Comments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BC9855-201E-4D1C-9384-1E13E4C57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010653"/>
            <a:ext cx="10560000" cy="5115511"/>
          </a:xfrm>
        </p:spPr>
        <p:txBody>
          <a:bodyPr>
            <a:normAutofit/>
          </a:bodyPr>
          <a:lstStyle/>
          <a:p>
            <a:r>
              <a:rPr lang="en-US" dirty="0"/>
              <a:t>Two cryomodules (DQW &amp; RFD) for SPS tests</a:t>
            </a:r>
          </a:p>
          <a:p>
            <a:pPr lvl="1"/>
            <a:r>
              <a:rPr lang="en-US" dirty="0"/>
              <a:t>DQW module successfully built at CERN and validated wit beam</a:t>
            </a:r>
          </a:p>
          <a:p>
            <a:pPr lvl="1"/>
            <a:r>
              <a:rPr lang="en-US" dirty="0"/>
              <a:t>RFD cavities fully validated, being transported to UK for cryostating</a:t>
            </a:r>
          </a:p>
          <a:p>
            <a:pPr lvl="1"/>
            <a:r>
              <a:rPr lang="en-US" dirty="0"/>
              <a:t>The RFD module is expected to be tested in SPS in 2023</a:t>
            </a:r>
          </a:p>
          <a:p>
            <a:endParaRPr lang="en-US" dirty="0"/>
          </a:p>
          <a:p>
            <a:r>
              <a:rPr lang="en-US" dirty="0"/>
              <a:t>Series production</a:t>
            </a:r>
          </a:p>
          <a:p>
            <a:pPr lvl="1"/>
            <a:r>
              <a:rPr lang="en-US" dirty="0"/>
              <a:t>Multi-lab collaboration &amp; industry for series production</a:t>
            </a:r>
          </a:p>
          <a:p>
            <a:pPr lvl="1"/>
            <a:r>
              <a:rPr lang="en-US" dirty="0"/>
              <a:t>Only DQW cavities, HOM couplers, FPCs and some critical components are managed by CERN</a:t>
            </a:r>
            <a:endParaRPr lang="en-GB" dirty="0"/>
          </a:p>
          <a:p>
            <a:pPr lvl="1"/>
            <a:r>
              <a:rPr lang="en-GB" dirty="0"/>
              <a:t>Important contributions from Russia on solid-state power amplifiers and RF power chain for crab cavity powering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6D911-6641-45D4-BC2C-2D86F20D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105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2400" y="2709000"/>
            <a:ext cx="8587200" cy="1634400"/>
          </a:xfrm>
        </p:spPr>
        <p:txBody>
          <a:bodyPr/>
          <a:lstStyle/>
          <a:p>
            <a:r>
              <a:rPr lang="en-GB" sz="2133" dirty="0">
                <a:solidFill>
                  <a:srgbClr val="002060"/>
                </a:solidFill>
              </a:rPr>
              <a:t>Thanks to HL-LHC management, CERN-Depts and our collaborations for their strong support</a:t>
            </a:r>
            <a:br>
              <a:rPr lang="en-US" sz="3733" dirty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20800" y="4857651"/>
            <a:ext cx="9366962" cy="492224"/>
          </a:xfrm>
        </p:spPr>
        <p:txBody>
          <a:bodyPr/>
          <a:lstStyle/>
          <a:p>
            <a:pPr algn="ctr"/>
            <a:r>
              <a:rPr lang="en-US" sz="2133" b="1" i="1" dirty="0">
                <a:solidFill>
                  <a:srgbClr val="002060"/>
                </a:solidFill>
                <a:cs typeface="Arial" panose="020B0604020202020204" pitchFamily="34" charset="0"/>
              </a:rPr>
              <a:t>Special thanks to all WP4 colleagues for a fantastic job in 2021</a:t>
            </a:r>
            <a:endParaRPr lang="en-GB" sz="2133" dirty="0"/>
          </a:p>
        </p:txBody>
      </p:sp>
      <p:pic>
        <p:nvPicPr>
          <p:cNvPr id="6" name="Image 5" descr="CERN-logo_out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5875867"/>
            <a:ext cx="817880" cy="80433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8A77A-814D-4A5B-A36A-34C5C5E6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2021: DQW-SPS Re-commissioning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300D0-8A4E-4248-9731-94B7C04E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0BCE1-45F7-4969-81D0-D3CEB1BD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6643F-1937-46CC-AE58-8DC172E313FA}"/>
                  </a:ext>
                </a:extLst>
              </p:cNvPr>
              <p:cNvSpPr txBox="1"/>
              <p:nvPr/>
            </p:nvSpPr>
            <p:spPr>
              <a:xfrm>
                <a:off x="4461624" y="973937"/>
                <a:ext cx="7750211" cy="1405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3" dirty="0">
                    <a:solidFill>
                      <a:srgbClr val="5A5A5A"/>
                    </a:solidFill>
                    <a:cs typeface="Calibri" panose="020F0502020204030204" pitchFamily="34" charset="0"/>
                  </a:rPr>
                  <a:t>Important cryogenic consolidation and tuner consolidation completed during LS2. Cavity alignment reproducible (</a:t>
                </a:r>
                <a14:m>
                  <m:oMath xmlns:m="http://schemas.openxmlformats.org/officeDocument/2006/math">
                    <m:r>
                      <a:rPr lang="en-US" sz="2133" b="0" i="1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~50</m:t>
                    </m:r>
                    <m:r>
                      <m:rPr>
                        <m:sty m:val="p"/>
                      </m:rPr>
                      <a:rPr lang="en-US" sz="2133" b="0" i="0" smtClean="0">
                        <a:solidFill>
                          <a:srgbClr val="5A5A5A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μm</m:t>
                    </m:r>
                  </m:oMath>
                </a14:m>
                <a:r>
                  <a:rPr lang="en-US" sz="2133" dirty="0">
                    <a:solidFill>
                      <a:srgbClr val="5A5A5A"/>
                    </a:solidFill>
                    <a:cs typeface="Calibri" panose="020F0502020204030204" pitchFamily="34" charset="0"/>
                  </a:rPr>
                  <a:t>) </a:t>
                </a:r>
              </a:p>
              <a:p>
                <a:endParaRPr lang="en-US" sz="2133" dirty="0">
                  <a:solidFill>
                    <a:srgbClr val="5A5A5A"/>
                  </a:solidFill>
                  <a:cs typeface="Calibri" panose="020F0502020204030204" pitchFamily="34" charset="0"/>
                </a:endParaRPr>
              </a:p>
              <a:p>
                <a:endParaRPr lang="en-US" sz="2133" dirty="0">
                  <a:solidFill>
                    <a:srgbClr val="5A5A5A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6643F-1937-46CC-AE58-8DC172E31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624" y="973937"/>
                <a:ext cx="7750211" cy="1405256"/>
              </a:xfrm>
              <a:prstGeom prst="rect">
                <a:avLst/>
              </a:prstGeom>
              <a:blipFill>
                <a:blip r:embed="rId2"/>
                <a:stretch>
                  <a:fillRect l="-944" t="-2609" r="-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FFFBDEE-C781-4D5C-B237-4CE1BDAD7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b="7870"/>
          <a:stretch/>
        </p:blipFill>
        <p:spPr>
          <a:xfrm>
            <a:off x="19835" y="848513"/>
            <a:ext cx="4441789" cy="3148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F4327-802D-42F4-B087-6C113547B1DD}"/>
              </a:ext>
            </a:extLst>
          </p:cNvPr>
          <p:cNvSpPr txBox="1"/>
          <p:nvPr/>
        </p:nvSpPr>
        <p:spPr>
          <a:xfrm>
            <a:off x="9173365" y="3747098"/>
            <a:ext cx="2539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underway WP2/WP4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3039F-A377-4381-AD8F-F6372CCFF492}"/>
              </a:ext>
            </a:extLst>
          </p:cNvPr>
          <p:cNvSpPr txBox="1"/>
          <p:nvPr/>
        </p:nvSpPr>
        <p:spPr>
          <a:xfrm>
            <a:off x="9102444" y="2535864"/>
            <a:ext cx="2894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5A5A5A"/>
                </a:solidFill>
                <a:cs typeface="Calibri" panose="020F0502020204030204" pitchFamily="34" charset="0"/>
              </a:rPr>
              <a:t>MD on emittance growth successfully performed 13-Oct-2021 (200 GeV)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4635D14F-9738-4644-8ED2-34323B23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17" y="2129754"/>
            <a:ext cx="3924261" cy="392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92AC9-C464-40DA-9463-3B3B73ED669A}"/>
              </a:ext>
            </a:extLst>
          </p:cNvPr>
          <p:cNvSpPr txBox="1"/>
          <p:nvPr/>
        </p:nvSpPr>
        <p:spPr>
          <a:xfrm>
            <a:off x="7649361" y="4015767"/>
            <a:ext cx="1283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X-axis Not fully calibrated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EF1BFD-E4F7-4DB3-8F9A-1C434594425C}"/>
              </a:ext>
            </a:extLst>
          </p:cNvPr>
          <p:cNvCxnSpPr/>
          <p:nvPr/>
        </p:nvCxnSpPr>
        <p:spPr>
          <a:xfrm flipH="1">
            <a:off x="7459574" y="4208763"/>
            <a:ext cx="252400" cy="1919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E3C2AE-B9C8-4D7D-992D-7D3AB9034120}"/>
              </a:ext>
            </a:extLst>
          </p:cNvPr>
          <p:cNvSpPr txBox="1"/>
          <p:nvPr/>
        </p:nvSpPr>
        <p:spPr>
          <a:xfrm>
            <a:off x="176358" y="4078972"/>
            <a:ext cx="4128742" cy="2061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5A5A5A"/>
                </a:solidFill>
                <a:cs typeface="Calibri" panose="020F0502020204030204" pitchFamily="34" charset="0"/>
              </a:rPr>
              <a:t>Cavities recommissioned; RF conditioning close to 2 MV. LLRF commissioned to ~1.5 MV</a:t>
            </a:r>
          </a:p>
          <a:p>
            <a:endParaRPr lang="en-US" sz="2133" dirty="0">
              <a:solidFill>
                <a:srgbClr val="5A5A5A"/>
              </a:solidFill>
              <a:cs typeface="Calibri" panose="020F0502020204030204" pitchFamily="34" charset="0"/>
            </a:endParaRPr>
          </a:p>
          <a:p>
            <a:r>
              <a:rPr lang="en-US" sz="2133" dirty="0">
                <a:solidFill>
                  <a:srgbClr val="5A5A5A"/>
                </a:solidFill>
                <a:cs typeface="Calibri" panose="020F0502020204030204" pitchFamily="34" charset="0"/>
              </a:rPr>
              <a:t>Re-learning of the cavity setup not trivial, also 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B07E7-A97B-4F5F-8BBC-1E29EFA1BB0C}"/>
              </a:ext>
            </a:extLst>
          </p:cNvPr>
          <p:cNvSpPr txBox="1"/>
          <p:nvPr/>
        </p:nvSpPr>
        <p:spPr>
          <a:xfrm>
            <a:off x="6820383" y="243203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(270 GeV)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EDC6B-1B44-4795-9AE9-F227B4E68EC8}"/>
              </a:ext>
            </a:extLst>
          </p:cNvPr>
          <p:cNvSpPr txBox="1"/>
          <p:nvPr/>
        </p:nvSpPr>
        <p:spPr>
          <a:xfrm>
            <a:off x="6836426" y="271276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(200 GeV)</a:t>
            </a:r>
          </a:p>
        </p:txBody>
      </p:sp>
    </p:spTree>
    <p:extLst>
      <p:ext uri="{BB962C8B-B14F-4D97-AF65-F5344CB8AC3E}">
        <p14:creationId xmlns:p14="http://schemas.microsoft.com/office/powerpoint/2010/main" val="407539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HL-LHC Crab Cavities (WP4)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EIC Partnership Workshop, Oct 2021</a:t>
            </a:r>
            <a:endParaRPr dirty="0"/>
          </a:p>
        </p:txBody>
      </p:sp>
      <p:pic>
        <p:nvPicPr>
          <p:cNvPr id="7" name="Picture 2" descr="9906026_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08"/>
          <a:stretch/>
        </p:blipFill>
        <p:spPr bwMode="auto">
          <a:xfrm>
            <a:off x="3084256" y="1190542"/>
            <a:ext cx="5582643" cy="417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6"/>
          <p:cNvSpPr/>
          <p:nvPr/>
        </p:nvSpPr>
        <p:spPr bwMode="auto">
          <a:xfrm>
            <a:off x="5405050" y="4616453"/>
            <a:ext cx="278236" cy="1009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051">
              <a:solidFill>
                <a:prstClr val="black"/>
              </a:solidFill>
            </a:endParaRPr>
          </a:p>
        </p:txBody>
      </p:sp>
      <p:sp>
        <p:nvSpPr>
          <p:cNvPr id="9" name="Oval 7"/>
          <p:cNvSpPr/>
          <p:nvPr/>
        </p:nvSpPr>
        <p:spPr bwMode="auto">
          <a:xfrm rot="899999">
            <a:off x="4498998" y="4498633"/>
            <a:ext cx="278236" cy="1009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051">
              <a:solidFill>
                <a:prstClr val="black"/>
              </a:solidFill>
            </a:endParaRPr>
          </a:p>
        </p:txBody>
      </p:sp>
      <p:sp>
        <p:nvSpPr>
          <p:cNvPr id="10" name="TextBox 8"/>
          <p:cNvSpPr>
            <a:spLocks/>
          </p:cNvSpPr>
          <p:nvPr/>
        </p:nvSpPr>
        <p:spPr bwMode="auto">
          <a:xfrm>
            <a:off x="8574912" y="1124744"/>
            <a:ext cx="34874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rgbClr val="002060"/>
                </a:solidFill>
              </a:rPr>
              <a:t>4+1 RF Dipole cryomodules  </a:t>
            </a:r>
          </a:p>
          <a:p>
            <a:pPr>
              <a:defRPr/>
            </a:pPr>
            <a:r>
              <a:rPr lang="en-GB" sz="1400" b="1" dirty="0">
                <a:solidFill>
                  <a:srgbClr val="002060"/>
                </a:solidFill>
              </a:rPr>
              <a:t>US-AUP, Canada, CERN &amp; Russia</a:t>
            </a:r>
          </a:p>
        </p:txBody>
      </p:sp>
      <p:sp>
        <p:nvSpPr>
          <p:cNvPr id="11" name="Oval 9"/>
          <p:cNvSpPr/>
          <p:nvPr/>
        </p:nvSpPr>
        <p:spPr bwMode="auto">
          <a:xfrm>
            <a:off x="6068534" y="3609935"/>
            <a:ext cx="206893" cy="673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051">
              <a:solidFill>
                <a:prstClr val="black"/>
              </a:solidFill>
            </a:endParaRPr>
          </a:p>
        </p:txBody>
      </p:sp>
      <p:sp>
        <p:nvSpPr>
          <p:cNvPr id="12" name="Oval 10"/>
          <p:cNvSpPr/>
          <p:nvPr/>
        </p:nvSpPr>
        <p:spPr bwMode="auto">
          <a:xfrm>
            <a:off x="6338345" y="3322451"/>
            <a:ext cx="107179" cy="861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051">
              <a:solidFill>
                <a:prstClr val="black"/>
              </a:solidFill>
            </a:endParaRPr>
          </a:p>
        </p:txBody>
      </p:sp>
      <p:sp>
        <p:nvSpPr>
          <p:cNvPr id="13" name="Oval 11"/>
          <p:cNvSpPr/>
          <p:nvPr/>
        </p:nvSpPr>
        <p:spPr bwMode="auto">
          <a:xfrm rot="600000">
            <a:off x="6553663" y="3650295"/>
            <a:ext cx="206893" cy="673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051">
              <a:solidFill>
                <a:prstClr val="black"/>
              </a:solidFill>
            </a:endParaRPr>
          </a:p>
        </p:txBody>
      </p:sp>
      <p:cxnSp>
        <p:nvCxnSpPr>
          <p:cNvPr id="15" name="Straight Connector 13"/>
          <p:cNvCxnSpPr>
            <a:cxnSpLocks/>
            <a:stCxn id="13" idx="6"/>
            <a:endCxn id="10" idx="1"/>
          </p:cNvCxnSpPr>
          <p:nvPr/>
        </p:nvCxnSpPr>
        <p:spPr bwMode="auto">
          <a:xfrm flipV="1">
            <a:off x="6758984" y="1386354"/>
            <a:ext cx="1815928" cy="231558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4"/>
          <p:cNvSpPr>
            <a:spLocks/>
          </p:cNvSpPr>
          <p:nvPr/>
        </p:nvSpPr>
        <p:spPr bwMode="auto">
          <a:xfrm>
            <a:off x="263352" y="4353777"/>
            <a:ext cx="28306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rgbClr val="002060"/>
                </a:solidFill>
              </a:rPr>
              <a:t>4+1 DQW Cryomodules</a:t>
            </a:r>
          </a:p>
          <a:p>
            <a:pPr>
              <a:defRPr/>
            </a:pPr>
            <a:r>
              <a:rPr lang="en-GB" sz="1400" b="1" dirty="0">
                <a:solidFill>
                  <a:srgbClr val="002060"/>
                </a:solidFill>
              </a:rPr>
              <a:t>UK, CERN, Russia</a:t>
            </a:r>
            <a:endParaRPr lang="fr-FR" sz="900" b="1" dirty="0">
              <a:solidFill>
                <a:srgbClr val="002060"/>
              </a:solidFill>
            </a:endParaRPr>
          </a:p>
        </p:txBody>
      </p:sp>
      <p:cxnSp>
        <p:nvCxnSpPr>
          <p:cNvPr id="17" name="Straight Connector 15"/>
          <p:cNvCxnSpPr>
            <a:cxnSpLocks/>
            <a:stCxn id="16" idx="3"/>
            <a:endCxn id="9" idx="3"/>
          </p:cNvCxnSpPr>
          <p:nvPr/>
        </p:nvCxnSpPr>
        <p:spPr bwMode="auto">
          <a:xfrm flipV="1">
            <a:off x="3093967" y="4558155"/>
            <a:ext cx="1439889" cy="5723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6"/>
          <p:cNvSpPr>
            <a:spLocks/>
          </p:cNvSpPr>
          <p:nvPr/>
        </p:nvSpPr>
        <p:spPr bwMode="auto">
          <a:xfrm>
            <a:off x="816000" y="1635108"/>
            <a:ext cx="2312157" cy="769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67" b="1" dirty="0">
                <a:solidFill>
                  <a:srgbClr val="002060"/>
                </a:solidFill>
              </a:rPr>
              <a:t>SPS BA6 – CERN &amp; UK</a:t>
            </a:r>
            <a:endParaRPr sz="3200" dirty="0"/>
          </a:p>
          <a:p>
            <a:pPr>
              <a:defRPr/>
            </a:pPr>
            <a:r>
              <a:rPr lang="en-GB" sz="1467" b="1" dirty="0">
                <a:solidFill>
                  <a:srgbClr val="002060"/>
                </a:solidFill>
              </a:rPr>
              <a:t>2 Test Prototype </a:t>
            </a:r>
          </a:p>
          <a:p>
            <a:pPr>
              <a:defRPr/>
            </a:pPr>
            <a:r>
              <a:rPr lang="en-GB" sz="1467" b="1" dirty="0">
                <a:solidFill>
                  <a:srgbClr val="002060"/>
                </a:solidFill>
              </a:rPr>
              <a:t>(1-DQW, 1-RFD)</a:t>
            </a:r>
            <a:endParaRPr sz="1467" b="1" dirty="0">
              <a:solidFill>
                <a:srgbClr val="002060"/>
              </a:solidFill>
            </a:endParaRPr>
          </a:p>
        </p:txBody>
      </p:sp>
      <p:cxnSp>
        <p:nvCxnSpPr>
          <p:cNvPr id="19" name="Straight Connector 17"/>
          <p:cNvCxnSpPr>
            <a:cxnSpLocks/>
            <a:stCxn id="12" idx="1"/>
            <a:endCxn id="18" idx="3"/>
          </p:cNvCxnSpPr>
          <p:nvPr/>
        </p:nvCxnSpPr>
        <p:spPr bwMode="auto">
          <a:xfrm flipH="1" flipV="1">
            <a:off x="3128157" y="2019925"/>
            <a:ext cx="3225884" cy="1315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3B4B5B-9CE0-44BC-A182-12B11FE9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E3402-6229-4CD2-A4AF-E7FCD0091C54}"/>
              </a:ext>
            </a:extLst>
          </p:cNvPr>
          <p:cNvSpPr txBox="1"/>
          <p:nvPr/>
        </p:nvSpPr>
        <p:spPr>
          <a:xfrm>
            <a:off x="2968444" y="6144239"/>
            <a:ext cx="469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*each cryomodule consists 2-cavities &amp; independent powering system and control /cavity</a:t>
            </a:r>
            <a:endParaRPr lang="en-GB" sz="1600" dirty="0"/>
          </a:p>
        </p:txBody>
      </p:sp>
      <p:pic>
        <p:nvPicPr>
          <p:cNvPr id="22" name="Picture 21" descr="C:\Users\rcalaga\AppData\Local\Temp\CRAB CAVITY DQW 2018 - 01 light.jpg">
            <a:extLst>
              <a:ext uri="{FF2B5EF4-FFF2-40B4-BE49-F238E27FC236}">
                <a16:creationId xmlns:a16="http://schemas.microsoft.com/office/drawing/2014/main" id="{B570CFF4-F5FE-44ED-9280-25AA9C9C5780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4853"/>
          <a:stretch/>
        </p:blipFill>
        <p:spPr bwMode="auto">
          <a:xfrm>
            <a:off x="2022483" y="4645784"/>
            <a:ext cx="1105674" cy="938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C:\Users\rcalaga\AppData\Local\Temp\CRAB Cavity RFD - 77.jpg">
            <a:extLst>
              <a:ext uri="{FF2B5EF4-FFF2-40B4-BE49-F238E27FC236}">
                <a16:creationId xmlns:a16="http://schemas.microsoft.com/office/drawing/2014/main" id="{3AD88CC6-DC7D-4800-8B01-DC821BABA0B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4576" r="2544" b="4552"/>
          <a:stretch/>
        </p:blipFill>
        <p:spPr bwMode="auto">
          <a:xfrm>
            <a:off x="8648551" y="1712125"/>
            <a:ext cx="1631970" cy="8975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78EA5-6619-49C7-8030-1B661F45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Testing at Uppsala/FREIA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EA5334-BEF1-4E11-A53C-5E0FCE2F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3" y="874693"/>
            <a:ext cx="10750357" cy="22053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USLARP prototype cavity test comparison between SM18 &amp; FREIA – 2020 – successful with slightly lower performance</a:t>
            </a:r>
          </a:p>
          <a:p>
            <a:r>
              <a:rPr lang="en-US" dirty="0"/>
              <a:t>In 2021, cavity was re-rinsed at CERN for a 2</a:t>
            </a:r>
            <a:r>
              <a:rPr lang="en-US" baseline="30000" dirty="0"/>
              <a:t>nd</a:t>
            </a:r>
            <a:r>
              <a:rPr lang="en-US" dirty="0"/>
              <a:t> validation test</a:t>
            </a:r>
          </a:p>
          <a:p>
            <a:r>
              <a:rPr lang="en-US" dirty="0"/>
              <a:t>During transport, the vertical test field antenna (fragile connection) fell off and had to sent back to CERN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07DBB-008D-43D0-B216-5D45DC47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E734B-0D0C-4DD6-9301-5AC7F03F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153A9-F27F-4DC5-9AB6-4786DD9D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34" y="3349825"/>
            <a:ext cx="2649732" cy="3186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14C5D-8F4C-4D3C-B91B-376814B2D6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5465" y="3152096"/>
            <a:ext cx="4662490" cy="3525904"/>
          </a:xfrm>
          <a:prstGeom prst="rect">
            <a:avLst/>
          </a:prstGeom>
        </p:spPr>
      </p:pic>
      <p:pic>
        <p:nvPicPr>
          <p:cNvPr id="11" name="Picture 10" descr="A picture containing indoor, disk brake&#10;&#10;Description automatically generated">
            <a:extLst>
              <a:ext uri="{FF2B5EF4-FFF2-40B4-BE49-F238E27FC236}">
                <a16:creationId xmlns:a16="http://schemas.microsoft.com/office/drawing/2014/main" id="{5D3657A2-90E3-4839-A080-F68D751E3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43" y="4072803"/>
            <a:ext cx="2320757" cy="17405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51373C-B27A-4C63-AC26-41FEAD93AD75}"/>
              </a:ext>
            </a:extLst>
          </p:cNvPr>
          <p:cNvSpPr txBox="1"/>
          <p:nvPr/>
        </p:nvSpPr>
        <p:spPr>
          <a:xfrm>
            <a:off x="7451209" y="39624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 tests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F9E40A-D385-402B-8536-16F7C486D856}"/>
              </a:ext>
            </a:extLst>
          </p:cNvPr>
          <p:cNvSpPr txBox="1"/>
          <p:nvPr/>
        </p:nvSpPr>
        <p:spPr>
          <a:xfrm>
            <a:off x="9669740" y="3703471"/>
            <a:ext cx="221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 Antenna issue</a:t>
            </a:r>
          </a:p>
        </p:txBody>
      </p:sp>
    </p:spTree>
    <p:extLst>
      <p:ext uri="{BB962C8B-B14F-4D97-AF65-F5344CB8AC3E}">
        <p14:creationId xmlns:p14="http://schemas.microsoft.com/office/powerpoint/2010/main" val="263477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9C8D702-9CCC-4853-94D8-912426D2F0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911424" y="2932155"/>
            <a:ext cx="2265536" cy="3201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B5C3ED-3FF2-47F2-A22F-920F50D9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65" r="7980" b="4540"/>
          <a:stretch/>
        </p:blipFill>
        <p:spPr bwMode="auto">
          <a:xfrm>
            <a:off x="9236185" y="2826521"/>
            <a:ext cx="2389091" cy="3201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Dressed Cavity Geometries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4568296" y="1604797"/>
                <a:ext cx="3063875" cy="2400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defPPr>
                  <a:defRPr lang="en-GB"/>
                </a:defPPr>
                <a:lvl1pPr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1pPr>
                <a:lvl2pPr marL="742950" indent="-28575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2pPr>
                <a:lvl3pPr marL="11430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3pPr>
                <a:lvl4pPr marL="16002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4pPr>
                <a:lvl5pPr marL="20574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9pPr>
              </a:lstStyle>
              <a:p>
                <a:pPr algn="ctr">
                  <a:lnSpc>
                    <a:spcPct val="123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2500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altLang="en-US" sz="25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altLang="en-US" sz="25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500" i="1" dirty="0">
                        <a:latin typeface="Cambria Math" panose="02040503050406030204" pitchFamily="18" charset="0"/>
                      </a:rPr>
                      <m:t>400 </m:t>
                    </m:r>
                    <m:r>
                      <m:rPr>
                        <m:sty m:val="p"/>
                      </m:rPr>
                      <a:rPr lang="en-US" altLang="en-US" sz="2500" dirty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altLang="en-US" sz="2500" dirty="0">
                    <a:latin typeface="LMSans10" pitchFamily="32" charset="0"/>
                  </a:rPr>
                  <a:t> </a:t>
                </a:r>
                <a:endParaRPr lang="en-GB" altLang="en-US" sz="2500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3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500" dirty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sty m:val="p"/>
                      </m:rPr>
                      <a:rPr lang="en-US" altLang="en-US" sz="2500" baseline="-33000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en-US" sz="2500" i="1" dirty="0">
                        <a:latin typeface="Cambria Math" panose="02040503050406030204" pitchFamily="18" charset="0"/>
                      </a:rPr>
                      <m:t> = 3.4 </m:t>
                    </m:r>
                    <m:r>
                      <m:rPr>
                        <m:sty m:val="p"/>
                      </m:rPr>
                      <a:rPr lang="en-US" altLang="en-US" sz="2500" dirty="0">
                        <a:latin typeface="Cambria Math" panose="02040503050406030204" pitchFamily="18" charset="0"/>
                      </a:rPr>
                      <m:t>MV</m:t>
                    </m:r>
                  </m:oMath>
                </a14:m>
                <a:r>
                  <a:rPr lang="en-US" altLang="en-US" sz="2500" dirty="0">
                    <a:latin typeface="LMSans10" pitchFamily="32" charset="0"/>
                  </a:rPr>
                  <a:t>/cavity*</a:t>
                </a: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dirty="0">
                    <a:latin typeface="LMSans10" pitchFamily="3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dirty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altLang="en-US" dirty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GB" altLang="en-US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dirty="0" err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altLang="en-US" dirty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&lt;</m:t>
                    </m:r>
                    <m:r>
                      <a:rPr lang="en-GB" altLang="en-US" i="1" dirty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dirty="0">
                        <a:latin typeface="Cambria Math" panose="02040503050406030204" pitchFamily="18" charset="0"/>
                      </a:rPr>
                      <m:t>MV</m:t>
                    </m:r>
                    <m:r>
                      <a:rPr lang="en-US" altLang="en-US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en-US" dirty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altLang="en-US" i="1" dirty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altLang="en-US" dirty="0" err="1"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r>
                  <a:rPr lang="en-US" altLang="en-US" dirty="0">
                    <a:latin typeface="LMSans10" pitchFamily="32" charset="0"/>
                  </a:rPr>
                  <a:t>)</a:t>
                </a:r>
              </a:p>
              <a:p>
                <a:pPr algn="ctr">
                  <a:lnSpc>
                    <a:spcPct val="123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dirty="0">
                          <a:latin typeface="Cambria Math" panose="02040503050406030204" pitchFamily="18" charset="0"/>
                        </a:rPr>
                        <m:t>Beam</m:t>
                      </m:r>
                      <m:r>
                        <a:rPr lang="en-US" altLang="en-US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dirty="0">
                          <a:latin typeface="Cambria Math" panose="02040503050406030204" pitchFamily="18" charset="0"/>
                        </a:rPr>
                        <m:t>aperture</m:t>
                      </m:r>
                      <m:r>
                        <a:rPr lang="en-US" altLang="en-US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= 84 </m:t>
                      </m:r>
                      <m:r>
                        <m:rPr>
                          <m:sty m:val="p"/>
                        </m:rPr>
                        <a:rPr lang="en-US" altLang="en-US" dirty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altLang="en-US" dirty="0">
                  <a:latin typeface="LMSans10" pitchFamily="32" charset="0"/>
                </a:endParaRP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dirty="0">
                    <a:latin typeface="Cambria Math" panose="02040503050406030204" pitchFamily="18" charset="0"/>
                  </a:rPr>
                  <a:t>Common FPC = 40 kW-CW</a:t>
                </a: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dirty="0">
                    <a:latin typeface="Cambria Math" panose="02040503050406030204" pitchFamily="18" charset="0"/>
                  </a:rPr>
                  <a:t>Operating Temp = 2 K</a:t>
                </a:r>
              </a:p>
            </p:txBody>
          </p:sp>
        </mc:Choice>
        <mc:Fallback xmlns="">
          <p:sp>
            <p:nvSpPr>
              <p:cNvPr id="8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8296" y="1604797"/>
                <a:ext cx="3063875" cy="2400267"/>
              </a:xfrm>
              <a:prstGeom prst="rect">
                <a:avLst/>
              </a:prstGeom>
              <a:blipFill>
                <a:blip r:embed="rId4"/>
                <a:stretch>
                  <a:fillRect r="-2386" b="-27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31145" y="834556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Double Quarter Wave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65827" y="82998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RF Dipole</a:t>
            </a:r>
          </a:p>
        </p:txBody>
      </p:sp>
      <p:pic>
        <p:nvPicPr>
          <p:cNvPr id="12" name="Picture 11" descr="C:\Users\rcalaga\AppData\Local\Temp\CRAB CAVITY DQW 2018 - 01 ligh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4853"/>
          <a:stretch/>
        </p:blipFill>
        <p:spPr bwMode="auto">
          <a:xfrm>
            <a:off x="962783" y="1345220"/>
            <a:ext cx="2206443" cy="1871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rcalaga\AppData\Local\Temp\CRAB Cavity RFD - 7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4576" r="2544" b="4552"/>
          <a:stretch/>
        </p:blipFill>
        <p:spPr bwMode="auto">
          <a:xfrm>
            <a:off x="8640670" y="1234665"/>
            <a:ext cx="2645159" cy="16263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3255912" y="5266845"/>
            <a:ext cx="432048" cy="144016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\\cern.ch\dfs\Departments\AB\Groups\RF\Sections\PM\Crab_Cavity\mecanique\Illustrations\RFD HOMS H 003.bmp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2" t="15551" r="41751" b="9662"/>
          <a:stretch/>
        </p:blipFill>
        <p:spPr bwMode="auto">
          <a:xfrm>
            <a:off x="8016213" y="5135462"/>
            <a:ext cx="501147" cy="1245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\\cern.ch\dfs\Departments\AB\Groups\RF\Sections\PM\Crab_Cavity\mecanique\Illustrations\RFD HOMS V 002.bmp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8" t="7775" r="38712" b="15969"/>
          <a:stretch/>
        </p:blipFill>
        <p:spPr bwMode="auto">
          <a:xfrm>
            <a:off x="8487898" y="5085184"/>
            <a:ext cx="599980" cy="1258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5EBC839-17F7-48D5-996E-2E6AC280E6B3}"/>
              </a:ext>
            </a:extLst>
          </p:cNvPr>
          <p:cNvGrpSpPr/>
          <p:nvPr/>
        </p:nvGrpSpPr>
        <p:grpSpPr>
          <a:xfrm>
            <a:off x="3079618" y="5250659"/>
            <a:ext cx="1718767" cy="1211325"/>
            <a:chOff x="2003898" y="3937994"/>
            <a:chExt cx="1289075" cy="908494"/>
          </a:xfrm>
        </p:grpSpPr>
        <p:pic>
          <p:nvPicPr>
            <p:cNvPr id="20" name="Picture 19" descr="\\cern.ch\dfs\Departments\AB\Groups\RF\Sections\PM\Crab_Cavity\mecanique\Illustrations\DQW HOMS 001.bmp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0" t="5084" r="29763" b="11184"/>
            <a:stretch/>
          </p:blipFill>
          <p:spPr bwMode="auto">
            <a:xfrm>
              <a:off x="2003898" y="3937995"/>
              <a:ext cx="597284" cy="9084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\\cern.ch\dfs\Departments\AB\Groups\RF\Sections\PM\Crab_Cavity\mecanique\Illustrations\DQW PICKUP 001.bmp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1" t="6280" r="39050" b="7296"/>
            <a:stretch/>
          </p:blipFill>
          <p:spPr bwMode="auto">
            <a:xfrm>
              <a:off x="2613702" y="3937995"/>
              <a:ext cx="366211" cy="9084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2" t="22092" r="44488" b="15114"/>
            <a:stretch/>
          </p:blipFill>
          <p:spPr>
            <a:xfrm flipH="1">
              <a:off x="2988561" y="3937994"/>
              <a:ext cx="304412" cy="90849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17905" r="39762" b="16509"/>
          <a:stretch/>
        </p:blipFill>
        <p:spPr>
          <a:xfrm>
            <a:off x="9049108" y="5085185"/>
            <a:ext cx="568987" cy="12155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8E7AF-03C1-45D5-8CE0-CCE5D42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A49A7-D3D7-4A2D-AADF-8B687715110D}"/>
              </a:ext>
            </a:extLst>
          </p:cNvPr>
          <p:cNvSpPr txBox="1"/>
          <p:nvPr/>
        </p:nvSpPr>
        <p:spPr>
          <a:xfrm>
            <a:off x="1665003" y="6503594"/>
            <a:ext cx="445987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*Engineering spec: 4.1 MV dressed for 20% margin</a:t>
            </a:r>
            <a:endParaRPr lang="en-GB" sz="1467" dirty="0"/>
          </a:p>
        </p:txBody>
      </p:sp>
    </p:spTree>
    <p:extLst>
      <p:ext uri="{BB962C8B-B14F-4D97-AF65-F5344CB8AC3E}">
        <p14:creationId xmlns:p14="http://schemas.microsoft.com/office/powerpoint/2010/main" val="101018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BDE5-01F8-4C77-90C6-915BDB86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2018: DQW Prototype Module Validated!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D90FF-3EE5-4683-B68F-54E78CF2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EIC Partnership Workshop, Oct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FA849-4AC3-4C43-B190-9B26AE06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4</a:t>
            </a:fld>
            <a:endParaRPr lang="fr-FR">
              <a:solidFill>
                <a:srgbClr val="64BCD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BE9B5-CFA4-40D1-8963-97D951A85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b="7870"/>
          <a:stretch/>
        </p:blipFill>
        <p:spPr>
          <a:xfrm>
            <a:off x="551384" y="1196752"/>
            <a:ext cx="6895533" cy="4632067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841D164-61A2-4E29-A52A-DF0A54CD8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204864"/>
            <a:ext cx="4330452" cy="1732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B4850-ADB9-46D7-9ABD-53987D8BD8A5}"/>
              </a:ext>
            </a:extLst>
          </p:cNvPr>
          <p:cNvSpPr txBox="1"/>
          <p:nvPr/>
        </p:nvSpPr>
        <p:spPr>
          <a:xfrm>
            <a:off x="7953647" y="4077072"/>
            <a:ext cx="410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hlinkClick r:id="rId4"/>
              </a:rPr>
              <a:t>Phys. Rev. Accel. Beams 24, 062001</a:t>
            </a:r>
            <a:endParaRPr lang="en-GB" b="1" dirty="0"/>
          </a:p>
          <a:p>
            <a:pPr algn="l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4B923-F2E0-4B09-B4AA-C78453B789A8}"/>
              </a:ext>
            </a:extLst>
          </p:cNvPr>
          <p:cNvSpPr txBox="1"/>
          <p:nvPr/>
        </p:nvSpPr>
        <p:spPr>
          <a:xfrm>
            <a:off x="2052379" y="5826333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*CERN built with contributions from UK, US &amp; Japan</a:t>
            </a:r>
          </a:p>
        </p:txBody>
      </p:sp>
    </p:spTree>
    <p:extLst>
      <p:ext uri="{BB962C8B-B14F-4D97-AF65-F5344CB8AC3E}">
        <p14:creationId xmlns:p14="http://schemas.microsoft.com/office/powerpoint/2010/main" val="158491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F2F-9F42-4E9F-9966-9EE58C1A8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Dipole Prototype for SPS Tests (CERN + UK)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54B2F-74A1-4FA8-B63A-D66C9965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32325-8BD4-4AC3-98B1-06A6F577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33AAEE-82DB-4827-B5C1-44E2DD811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8"/>
          <a:stretch/>
        </p:blipFill>
        <p:spPr>
          <a:xfrm>
            <a:off x="1343472" y="897692"/>
            <a:ext cx="9145016" cy="2172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242F62-2F74-4457-B368-1B1E7AA5F394}"/>
              </a:ext>
            </a:extLst>
          </p:cNvPr>
          <p:cNvSpPr txBox="1"/>
          <p:nvPr/>
        </p:nvSpPr>
        <p:spPr>
          <a:xfrm>
            <a:off x="7480375" y="3881930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Dressed cavities CERN</a:t>
            </a:r>
          </a:p>
          <a:p>
            <a:pPr algn="l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Cryostating at the UK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525B7A-8C6C-40E7-BFC7-F7CEDA84FF76}"/>
              </a:ext>
            </a:extLst>
          </p:cNvPr>
          <p:cNvCxnSpPr/>
          <p:nvPr/>
        </p:nvCxnSpPr>
        <p:spPr>
          <a:xfrm>
            <a:off x="3215680" y="1052736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2BA14A5C-DD76-4593-B8D7-04E87BCB0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3223392"/>
            <a:ext cx="6048672" cy="35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4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DD68-CEDB-4DC0-9CF6-01B3759A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Dipole Dressed Cavity - CERN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9F5B4-3117-43DB-8758-CABDE791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2" name="Picture 11" descr="A picture containing indoor, engine, miller&#10;&#10;Description automatically generated">
            <a:extLst>
              <a:ext uri="{FF2B5EF4-FFF2-40B4-BE49-F238E27FC236}">
                <a16:creationId xmlns:a16="http://schemas.microsoft.com/office/drawing/2014/main" id="{AAB14FBF-200E-412C-A245-D062F7F08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32533" r="10582" b="13825"/>
          <a:stretch/>
        </p:blipFill>
        <p:spPr>
          <a:xfrm rot="5400000">
            <a:off x="-532940" y="1735616"/>
            <a:ext cx="4831976" cy="3555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478425-6BC0-4DF6-A27C-BB62C9593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87" y="1107471"/>
            <a:ext cx="2177851" cy="163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2ABF7DF5-9145-4DB6-82F0-8B7DFBFB3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10"/>
          <a:stretch/>
        </p:blipFill>
        <p:spPr>
          <a:xfrm>
            <a:off x="4063179" y="3795395"/>
            <a:ext cx="1715265" cy="20329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068FCB-2083-4CBE-B9F3-FF24B5A4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9005A425-77FC-4571-95F2-6276C6680C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9656" y="997680"/>
            <a:ext cx="5681312" cy="4723416"/>
          </a:xfrm>
          <a:prstGeom prst="rect">
            <a:avLst/>
          </a:prstGeom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6744A7DD-928F-4B48-A1D6-BDEA0A461CCE}"/>
              </a:ext>
            </a:extLst>
          </p:cNvPr>
          <p:cNvSpPr/>
          <p:nvPr/>
        </p:nvSpPr>
        <p:spPr>
          <a:xfrm flipH="1">
            <a:off x="10056440" y="2636912"/>
            <a:ext cx="189511" cy="180216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FA9CB-6537-457F-9F2E-99858FE2CA06}"/>
              </a:ext>
            </a:extLst>
          </p:cNvPr>
          <p:cNvSpPr txBox="1"/>
          <p:nvPr/>
        </p:nvSpPr>
        <p:spPr>
          <a:xfrm>
            <a:off x="2745170" y="6126367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Note: RFD1 tested at 2.5K due to superfluid leak, the leaky flange was tightened at warm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D8375D-883E-4D3E-B8EF-8410E62F9019}"/>
                  </a:ext>
                </a:extLst>
              </p:cNvPr>
              <p:cNvSpPr txBox="1"/>
              <p:nvPr/>
            </p:nvSpPr>
            <p:spPr>
              <a:xfrm>
                <a:off x="3709084" y="2886293"/>
                <a:ext cx="242345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Standardized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400" dirty="0"/>
                  <a:t> feedthrough for all HOM couplers validated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D8375D-883E-4D3E-B8EF-8410E62F9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084" y="2886293"/>
                <a:ext cx="2423453" cy="738664"/>
              </a:xfrm>
              <a:prstGeom prst="rect">
                <a:avLst/>
              </a:prstGeom>
              <a:blipFill>
                <a:blip r:embed="rId6"/>
                <a:stretch>
                  <a:fillRect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64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CCF1-146C-40E1-AF94-3EDF2678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Assembly &amp; Transport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0000A-9623-4DBA-A984-5881AB96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FEB98-065F-482D-B890-A1E6F07D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7" name="Picture 6" descr="A picture containing person, hospital room&#10;&#10;Description automatically generated">
            <a:extLst>
              <a:ext uri="{FF2B5EF4-FFF2-40B4-BE49-F238E27FC236}">
                <a16:creationId xmlns:a16="http://schemas.microsoft.com/office/drawing/2014/main" id="{30DEA60E-CF50-4C2B-8154-07C340B59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3" t="15050"/>
          <a:stretch/>
        </p:blipFill>
        <p:spPr>
          <a:xfrm>
            <a:off x="667154" y="1962678"/>
            <a:ext cx="3360373" cy="225012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9DAC17B-DB8F-4B75-9B56-2196C397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59" y="1964583"/>
            <a:ext cx="3168352" cy="223638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5F23BD2-9408-4D10-91EC-F12440065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954" y="1909370"/>
            <a:ext cx="2151529" cy="2253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26696-D8E9-4BB3-8BF4-84EC76C88D5C}"/>
              </a:ext>
            </a:extLst>
          </p:cNvPr>
          <p:cNvSpPr txBox="1"/>
          <p:nvPr/>
        </p:nvSpPr>
        <p:spPr>
          <a:xfrm>
            <a:off x="783812" y="1624662"/>
            <a:ext cx="2885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A5A5A"/>
                </a:solidFill>
                <a:cs typeface="Calibri" panose="020F0502020204030204" pitchFamily="34" charset="0"/>
              </a:rPr>
              <a:t>RFD2 beam screen assembly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D6E336-5ADD-4FB3-A09C-902845784971}"/>
              </a:ext>
            </a:extLst>
          </p:cNvPr>
          <p:cNvSpPr txBox="1"/>
          <p:nvPr/>
        </p:nvSpPr>
        <p:spPr>
          <a:xfrm>
            <a:off x="5024769" y="1624662"/>
            <a:ext cx="2094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A5A5A"/>
                </a:solidFill>
                <a:cs typeface="Calibri" panose="020F0502020204030204" pitchFamily="34" charset="0"/>
              </a:rPr>
              <a:t>Transport Frame/box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3FCF1F-4EDB-4E6F-B16B-FF140093B53D}"/>
              </a:ext>
            </a:extLst>
          </p:cNvPr>
          <p:cNvSpPr txBox="1"/>
          <p:nvPr/>
        </p:nvSpPr>
        <p:spPr>
          <a:xfrm>
            <a:off x="8673734" y="1593346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A5A5A"/>
                </a:solidFill>
                <a:cs typeface="Calibri" panose="020F0502020204030204" pitchFamily="34" charset="0"/>
              </a:rPr>
              <a:t>RFD Power couplers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21C339-19E7-4C59-A560-0B5D12814C34}"/>
              </a:ext>
            </a:extLst>
          </p:cNvPr>
          <p:cNvSpPr txBox="1"/>
          <p:nvPr/>
        </p:nvSpPr>
        <p:spPr>
          <a:xfrm>
            <a:off x="8804426" y="5149721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A5A5A"/>
                </a:solidFill>
                <a:cs typeface="Calibri" panose="020F0502020204030204" pitchFamily="34" charset="0"/>
              </a:rPr>
              <a:t>Plug-in-module assembly</a:t>
            </a:r>
          </a:p>
          <a:p>
            <a:r>
              <a:rPr lang="en-US" sz="1600" dirty="0">
                <a:solidFill>
                  <a:srgbClr val="5A5A5A"/>
                </a:solidFill>
                <a:cs typeface="Calibri" panose="020F0502020204030204" pitchFamily="34" charset="0"/>
              </a:rPr>
              <a:t>Cavity line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D1DFF5-0D7A-4EF9-840E-D09DC79AC4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151" b="12201"/>
          <a:stretch/>
        </p:blipFill>
        <p:spPr>
          <a:xfrm>
            <a:off x="4233271" y="4585955"/>
            <a:ext cx="2253308" cy="167001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654B370B-BF8B-4785-8AB9-9DEA8511E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735" y="4574500"/>
            <a:ext cx="2253308" cy="1689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E6D75-9DB7-4099-8713-3940C01CA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8849" y="4592729"/>
            <a:ext cx="2253308" cy="1661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1CFEE-AC33-43D6-A8A3-D7794C775155}"/>
              </a:ext>
            </a:extLst>
          </p:cNvPr>
          <p:cNvSpPr txBox="1"/>
          <p:nvPr/>
        </p:nvSpPr>
        <p:spPr>
          <a:xfrm>
            <a:off x="667154" y="877081"/>
            <a:ext cx="10283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A5A5A"/>
                </a:solidFill>
                <a:cs typeface="Calibri" panose="020F0502020204030204" pitchFamily="34" charset="0"/>
              </a:rPr>
              <a:t>Important learning experience both for CERN and collaborations for the series production</a:t>
            </a:r>
          </a:p>
          <a:p>
            <a:r>
              <a:rPr lang="en-US" sz="2000" dirty="0">
                <a:solidFill>
                  <a:srgbClr val="5A5A5A"/>
                </a:solidFill>
                <a:cs typeface="Calibri" panose="020F0502020204030204" pitchFamily="34" charset="0"/>
              </a:rPr>
              <a:t>(see Wed WP4 parallel)</a:t>
            </a:r>
          </a:p>
        </p:txBody>
      </p:sp>
    </p:spTree>
    <p:extLst>
      <p:ext uri="{BB962C8B-B14F-4D97-AF65-F5344CB8AC3E}">
        <p14:creationId xmlns:p14="http://schemas.microsoft.com/office/powerpoint/2010/main" val="107290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4190-2083-4489-B6ED-014D3CE3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Dipole 2 Transport (27-Sept, 2021)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E1A30-A8D3-4C00-AE96-CA3167642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EIC Partnership Workshop, Oct 2021</a:t>
            </a:r>
            <a:endParaRPr lang="en-GB" dirty="0">
              <a:solidFill>
                <a:srgbClr val="64BCD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79782-A166-407E-B5BE-E0D2624A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8</a:t>
            </a:fld>
            <a:endParaRPr lang="fr-FR">
              <a:solidFill>
                <a:srgbClr val="64BCD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389FB-4670-4A25-A1CF-A15BA89B5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048" y="1052736"/>
            <a:ext cx="5184576" cy="4391223"/>
          </a:xfrm>
          <a:prstGeom prst="rect">
            <a:avLst/>
          </a:prstGeom>
        </p:spPr>
      </p:pic>
      <p:pic>
        <p:nvPicPr>
          <p:cNvPr id="7" name="Picture 6" descr="A white truck in a garage&#10;&#10;Description automatically generated with medium confidence">
            <a:extLst>
              <a:ext uri="{FF2B5EF4-FFF2-40B4-BE49-F238E27FC236}">
                <a16:creationId xmlns:a16="http://schemas.microsoft.com/office/drawing/2014/main" id="{5625FB99-D62F-4977-B25A-693E9C235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20075" b="10101"/>
          <a:stretch/>
        </p:blipFill>
        <p:spPr>
          <a:xfrm>
            <a:off x="191344" y="1094360"/>
            <a:ext cx="6156176" cy="4367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AB080-E656-418A-B20C-3E692BE9AB2D}"/>
              </a:ext>
            </a:extLst>
          </p:cNvPr>
          <p:cNvSpPr txBox="1"/>
          <p:nvPr/>
        </p:nvSpPr>
        <p:spPr>
          <a:xfrm>
            <a:off x="178024" y="1103587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CERN-SM18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26FE9-2036-42AB-BB6A-F24812027A70}"/>
              </a:ext>
            </a:extLst>
          </p:cNvPr>
          <p:cNvSpPr txBox="1"/>
          <p:nvPr/>
        </p:nvSpPr>
        <p:spPr>
          <a:xfrm>
            <a:off x="6597164" y="1151774"/>
            <a:ext cx="72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6A2AB-9135-464A-8FA4-214C13037D58}"/>
              </a:ext>
            </a:extLst>
          </p:cNvPr>
          <p:cNvSpPr txBox="1"/>
          <p:nvPr/>
        </p:nvSpPr>
        <p:spPr>
          <a:xfrm>
            <a:off x="2475111" y="5560644"/>
            <a:ext cx="8105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Dedicated and fully instrumented transport, executed smoothly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See Thursday afternoon session</a:t>
            </a:r>
          </a:p>
        </p:txBody>
      </p:sp>
    </p:spTree>
    <p:extLst>
      <p:ext uri="{BB962C8B-B14F-4D97-AF65-F5344CB8AC3E}">
        <p14:creationId xmlns:p14="http://schemas.microsoft.com/office/powerpoint/2010/main" val="252001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5C99-9CE8-4981-BEC8-2F6E8261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RF Dipole Cryostating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38E87-6073-4CFC-B9C7-C884483C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EIC Partnership Workshop, Oct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18C6A-130C-47D3-92E6-9431C28C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E10F84-CED7-4E28-A8D1-4C08A28BC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" y="1447672"/>
            <a:ext cx="8227368" cy="2897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C0644-C239-4FBC-A264-2772D38164BF}"/>
              </a:ext>
            </a:extLst>
          </p:cNvPr>
          <p:cNvSpPr txBox="1"/>
          <p:nvPr/>
        </p:nvSpPr>
        <p:spPr>
          <a:xfrm>
            <a:off x="131768" y="1003182"/>
            <a:ext cx="938077" cy="54386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1467" dirty="0"/>
              <a:t>Dressed </a:t>
            </a:r>
          </a:p>
          <a:p>
            <a:pPr algn="ctr"/>
            <a:r>
              <a:rPr lang="en-US" sz="1467" dirty="0"/>
              <a:t>Cavity</a:t>
            </a:r>
            <a:endParaRPr lang="en-GB" sz="14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5496E5-9F13-433E-A6E4-87FD8407567E}"/>
              </a:ext>
            </a:extLst>
          </p:cNvPr>
          <p:cNvSpPr txBox="1"/>
          <p:nvPr/>
        </p:nvSpPr>
        <p:spPr>
          <a:xfrm>
            <a:off x="1119174" y="1098858"/>
            <a:ext cx="1533625" cy="31810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467" dirty="0"/>
              <a:t>String Assembly</a:t>
            </a:r>
            <a:endParaRPr lang="en-GB" sz="14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A0E49-EEC1-47F3-9845-7EF83B08C76F}"/>
              </a:ext>
            </a:extLst>
          </p:cNvPr>
          <p:cNvSpPr txBox="1"/>
          <p:nvPr/>
        </p:nvSpPr>
        <p:spPr>
          <a:xfrm>
            <a:off x="4489412" y="1082594"/>
            <a:ext cx="1136850" cy="31810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467" dirty="0"/>
              <a:t>Cryostating</a:t>
            </a:r>
            <a:endParaRPr lang="en-GB" sz="14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A5053-EFAE-4E2E-903C-8E02193BA85A}"/>
              </a:ext>
            </a:extLst>
          </p:cNvPr>
          <p:cNvSpPr txBox="1"/>
          <p:nvPr/>
        </p:nvSpPr>
        <p:spPr>
          <a:xfrm>
            <a:off x="7082183" y="1109640"/>
            <a:ext cx="904415" cy="31810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467" dirty="0"/>
              <a:t>Q3 2022</a:t>
            </a:r>
            <a:endParaRPr lang="en-GB" sz="1467" dirty="0"/>
          </a:p>
        </p:txBody>
      </p:sp>
      <p:pic>
        <p:nvPicPr>
          <p:cNvPr id="11" name="Picture 10" title="Edward Jordan standing next to the 5 Tonne Cavity String Lifter">
            <a:extLst>
              <a:ext uri="{FF2B5EF4-FFF2-40B4-BE49-F238E27FC236}">
                <a16:creationId xmlns:a16="http://schemas.microsoft.com/office/drawing/2014/main" id="{3801E1CA-28DB-485E-8127-56E0F81DA4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92" y="3449256"/>
            <a:ext cx="4951497" cy="2979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0B17FE-CC75-4682-A469-E8E77E045DAB}"/>
              </a:ext>
            </a:extLst>
          </p:cNvPr>
          <p:cNvSpPr txBox="1"/>
          <p:nvPr/>
        </p:nvSpPr>
        <p:spPr>
          <a:xfrm>
            <a:off x="8385241" y="1866706"/>
            <a:ext cx="37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A5A5A"/>
                </a:solidFill>
                <a:cs typeface="Calibri" panose="020F0502020204030204" pitchFamily="34" charset="0"/>
              </a:rPr>
              <a:t>See next talk: T. Jones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8253E7-6F1A-402A-86B5-DA40AEAB1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461223"/>
            <a:ext cx="5213502" cy="2932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9EE52A-CE2C-4987-BFBF-2E994355453A}"/>
              </a:ext>
            </a:extLst>
          </p:cNvPr>
          <p:cNvSpPr txBox="1"/>
          <p:nvPr/>
        </p:nvSpPr>
        <p:spPr>
          <a:xfrm>
            <a:off x="10036783" y="3518128"/>
            <a:ext cx="1785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vessel leak check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A863B-0360-4392-B7CB-D0FBEF179A06}"/>
              </a:ext>
            </a:extLst>
          </p:cNvPr>
          <p:cNvSpPr txBox="1"/>
          <p:nvPr/>
        </p:nvSpPr>
        <p:spPr>
          <a:xfrm>
            <a:off x="3647728" y="6069115"/>
            <a:ext cx="1307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 Lifter</a:t>
            </a:r>
          </a:p>
        </p:txBody>
      </p:sp>
    </p:spTree>
    <p:extLst>
      <p:ext uri="{BB962C8B-B14F-4D97-AF65-F5344CB8AC3E}">
        <p14:creationId xmlns:p14="http://schemas.microsoft.com/office/powerpoint/2010/main" val="32740096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Lumi-Pres-Template-4-3-CSR2016.pptx" id="{37610B82-38C5-4A79-9AD6-9055ADFB9289}" vid="{B895EA73-40B8-4DB4-B376-5DB62EC8AB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49B01D9AEA045814FF7F2BA4722C2" ma:contentTypeVersion="0" ma:contentTypeDescription="Create a new document." ma:contentTypeScope="" ma:versionID="656b29beff1e80359c4cbbd1d7ce3c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AB9FD5-3832-4A41-BCBF-FBEDF17216BC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8C214BE-DF91-4B3A-A6AB-AB5291CF0A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88710C4-54E8-4321-9C79-98B8EDD56E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43142</TotalTime>
  <Words>1086</Words>
  <Application>Microsoft Office PowerPoint</Application>
  <PresentationFormat>Widescreen</PresentationFormat>
  <Paragraphs>174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LMSans10</vt:lpstr>
      <vt:lpstr>Times New Roman</vt:lpstr>
      <vt:lpstr>Wingdings</vt:lpstr>
      <vt:lpstr>Thème Office</vt:lpstr>
      <vt:lpstr>International Collaborations for HL-LHC (Crab Cavities)</vt:lpstr>
      <vt:lpstr>HL-LHC Crab Cavities (WP4)</vt:lpstr>
      <vt:lpstr>Reminder: Dressed Cavity Geometries</vt:lpstr>
      <vt:lpstr>2018: DQW Prototype Module Validated!</vt:lpstr>
      <vt:lpstr>RF Dipole Prototype for SPS Tests (CERN + UK)</vt:lpstr>
      <vt:lpstr>RF Dipole Dressed Cavity - CERN </vt:lpstr>
      <vt:lpstr>Final Assembly &amp; Transport</vt:lpstr>
      <vt:lpstr>RF Dipole 2 Transport (27-Sept, 2021)</vt:lpstr>
      <vt:lpstr>Next Steps: RF Dipole Cryostating</vt:lpstr>
      <vt:lpstr>Masterplan of WP4</vt:lpstr>
      <vt:lpstr>HL-LHC Series (CERN, Canada, Russia, UK, US-AUP)</vt:lpstr>
      <vt:lpstr>Supply Chain Crab Cavities</vt:lpstr>
      <vt:lpstr>CERN DQW-Series with Industry</vt:lpstr>
      <vt:lpstr>RFD Series (US-AUP &amp; Canada)</vt:lpstr>
      <vt:lpstr>High Power RF for SPS Tests</vt:lpstr>
      <vt:lpstr>Series: High Power RF System &amp; Chain</vt:lpstr>
      <vt:lpstr>Final Comments</vt:lpstr>
      <vt:lpstr>Thanks to HL-LHC management, CERN-Depts and our collaborations for their strong support </vt:lpstr>
      <vt:lpstr>2021: DQW-SPS Re-commissioning</vt:lpstr>
      <vt:lpstr>Cavity Testing at Uppsala/FREIA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 #1 – Protons meet Crabs</dc:title>
  <dc:creator>Rama Calaga</dc:creator>
  <cp:lastModifiedBy>Rama Calaga</cp:lastModifiedBy>
  <cp:revision>849</cp:revision>
  <dcterms:created xsi:type="dcterms:W3CDTF">2018-05-24T10:53:35Z</dcterms:created>
  <dcterms:modified xsi:type="dcterms:W3CDTF">2021-10-27T11:39:11Z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0x01010067F49B01D9AEA045814FF7F2BA4722C2</vt:lpwstr>
  </property>
</Properties>
</file>