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5"/>
  </p:notesMasterIdLst>
  <p:sldIdLst>
    <p:sldId id="262" r:id="rId2"/>
    <p:sldId id="1421" r:id="rId3"/>
    <p:sldId id="1422" r:id="rId4"/>
    <p:sldId id="3812" r:id="rId5"/>
    <p:sldId id="3813" r:id="rId6"/>
    <p:sldId id="3810" r:id="rId7"/>
    <p:sldId id="308" r:id="rId8"/>
    <p:sldId id="307" r:id="rId9"/>
    <p:sldId id="2139" r:id="rId10"/>
    <p:sldId id="282" r:id="rId11"/>
    <p:sldId id="448" r:id="rId12"/>
    <p:sldId id="457" r:id="rId13"/>
    <p:sldId id="459" r:id="rId14"/>
    <p:sldId id="641" r:id="rId15"/>
    <p:sldId id="460" r:id="rId16"/>
    <p:sldId id="642" r:id="rId17"/>
    <p:sldId id="643" r:id="rId18"/>
    <p:sldId id="637" r:id="rId19"/>
    <p:sldId id="1550" r:id="rId20"/>
    <p:sldId id="1533" r:id="rId21"/>
    <p:sldId id="1551" r:id="rId22"/>
    <p:sldId id="1416" r:id="rId23"/>
    <p:sldId id="1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D9EC59-B5F7-4BF9-BB03-3E3468DBE9FF}" v="2" dt="2021-10-26T14:27:08.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94"/>
  </p:normalViewPr>
  <p:slideViewPr>
    <p:cSldViewPr snapToGrid="0" snapToObjects="1">
      <p:cViewPr varScale="1">
        <p:scale>
          <a:sx n="26" d="100"/>
          <a:sy n="26" d="100"/>
        </p:scale>
        <p:origin x="2223" y="33"/>
      </p:cViewPr>
      <p:guideLst/>
    </p:cSldViewPr>
  </p:slideViewPr>
  <p:notesTextViewPr>
    <p:cViewPr>
      <p:scale>
        <a:sx n="1" d="1"/>
        <a:sy n="1" d="1"/>
      </p:scale>
      <p:origin x="0" y="0"/>
    </p:cViewPr>
  </p:notesTextViewPr>
  <p:sorterViewPr>
    <p:cViewPr>
      <p:scale>
        <a:sx n="100" d="100"/>
        <a:sy n="100" d="100"/>
      </p:scale>
      <p:origin x="0" y="-11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m, Kathleen" userId="c9ea74e1-d6ea-4c80-b191-b0504c7b9534" providerId="ADAL" clId="{85D9EC59-B5F7-4BF9-BB03-3E3468DBE9FF}"/>
    <pc:docChg chg="addSld modSld">
      <pc:chgData name="Amm, Kathleen" userId="c9ea74e1-d6ea-4c80-b191-b0504c7b9534" providerId="ADAL" clId="{85D9EC59-B5F7-4BF9-BB03-3E3468DBE9FF}" dt="2021-10-26T14:31:44.118" v="56" actId="20577"/>
      <pc:docMkLst>
        <pc:docMk/>
      </pc:docMkLst>
      <pc:sldChg chg="modSp mod">
        <pc:chgData name="Amm, Kathleen" userId="c9ea74e1-d6ea-4c80-b191-b0504c7b9534" providerId="ADAL" clId="{85D9EC59-B5F7-4BF9-BB03-3E3468DBE9FF}" dt="2021-10-26T14:31:44.118" v="56" actId="20577"/>
        <pc:sldMkLst>
          <pc:docMk/>
          <pc:sldMk cId="76914611" sldId="262"/>
        </pc:sldMkLst>
        <pc:spChg chg="mod">
          <ac:chgData name="Amm, Kathleen" userId="c9ea74e1-d6ea-4c80-b191-b0504c7b9534" providerId="ADAL" clId="{85D9EC59-B5F7-4BF9-BB03-3E3468DBE9FF}" dt="2021-10-26T14:31:44.118" v="56" actId="20577"/>
          <ac:spMkLst>
            <pc:docMk/>
            <pc:sldMk cId="76914611" sldId="262"/>
            <ac:spMk id="2" creationId="{00000000-0000-0000-0000-000000000000}"/>
          </ac:spMkLst>
        </pc:spChg>
      </pc:sldChg>
      <pc:sldChg chg="modSp add mod">
        <pc:chgData name="Amm, Kathleen" userId="c9ea74e1-d6ea-4c80-b191-b0504c7b9534" providerId="ADAL" clId="{85D9EC59-B5F7-4BF9-BB03-3E3468DBE9FF}" dt="2021-10-26T14:27:23.628" v="6" actId="14100"/>
        <pc:sldMkLst>
          <pc:docMk/>
          <pc:sldMk cId="1183021108" sldId="642"/>
        </pc:sldMkLst>
        <pc:spChg chg="mod">
          <ac:chgData name="Amm, Kathleen" userId="c9ea74e1-d6ea-4c80-b191-b0504c7b9534" providerId="ADAL" clId="{85D9EC59-B5F7-4BF9-BB03-3E3468DBE9FF}" dt="2021-10-26T14:27:08.124" v="1"/>
          <ac:spMkLst>
            <pc:docMk/>
            <pc:sldMk cId="1183021108" sldId="642"/>
            <ac:spMk id="4" creationId="{8D747B94-ABF6-4BC3-81D6-77501D280544}"/>
          </ac:spMkLst>
        </pc:spChg>
        <pc:spChg chg="mod">
          <ac:chgData name="Amm, Kathleen" userId="c9ea74e1-d6ea-4c80-b191-b0504c7b9534" providerId="ADAL" clId="{85D9EC59-B5F7-4BF9-BB03-3E3468DBE9FF}" dt="2021-10-26T14:27:23.628" v="6" actId="14100"/>
          <ac:spMkLst>
            <pc:docMk/>
            <pc:sldMk cId="1183021108" sldId="642"/>
            <ac:spMk id="20" creationId="{8DB0EA88-AD37-4D40-A5F9-DE51DFE2CFA9}"/>
          </ac:spMkLst>
        </pc:spChg>
        <pc:spChg chg="mod">
          <ac:chgData name="Amm, Kathleen" userId="c9ea74e1-d6ea-4c80-b191-b0504c7b9534" providerId="ADAL" clId="{85D9EC59-B5F7-4BF9-BB03-3E3468DBE9FF}" dt="2021-10-26T14:27:16.765" v="4" actId="14100"/>
          <ac:spMkLst>
            <pc:docMk/>
            <pc:sldMk cId="1183021108" sldId="642"/>
            <ac:spMk id="22" creationId="{6DBE96DE-EA46-4FE2-A18A-B5D2371E7F1C}"/>
          </ac:spMkLst>
        </pc:spChg>
        <pc:picChg chg="mod">
          <ac:chgData name="Amm, Kathleen" userId="c9ea74e1-d6ea-4c80-b191-b0504c7b9534" providerId="ADAL" clId="{85D9EC59-B5F7-4BF9-BB03-3E3468DBE9FF}" dt="2021-10-26T14:27:13.539" v="3" actId="1076"/>
          <ac:picMkLst>
            <pc:docMk/>
            <pc:sldMk cId="1183021108" sldId="642"/>
            <ac:picMk id="5" creationId="{0D2BCFE0-D0C5-4488-99A8-EFC60911DF23}"/>
          </ac:picMkLst>
        </pc:picChg>
        <pc:picChg chg="mod">
          <ac:chgData name="Amm, Kathleen" userId="c9ea74e1-d6ea-4c80-b191-b0504c7b9534" providerId="ADAL" clId="{85D9EC59-B5F7-4BF9-BB03-3E3468DBE9FF}" dt="2021-10-26T14:27:19.371" v="5" actId="1076"/>
          <ac:picMkLst>
            <pc:docMk/>
            <pc:sldMk cId="1183021108" sldId="642"/>
            <ac:picMk id="16" creationId="{C72B6070-C642-4CD5-B6A7-D53AECC37A7F}"/>
          </ac:picMkLst>
        </pc:picChg>
      </pc:sldChg>
      <pc:sldChg chg="add">
        <pc:chgData name="Amm, Kathleen" userId="c9ea74e1-d6ea-4c80-b191-b0504c7b9534" providerId="ADAL" clId="{85D9EC59-B5F7-4BF9-BB03-3E3468DBE9FF}" dt="2021-10-26T14:25:09.067" v="0"/>
        <pc:sldMkLst>
          <pc:docMk/>
          <pc:sldMk cId="547542027" sldId="3812"/>
        </pc:sldMkLst>
      </pc:sldChg>
      <pc:sldChg chg="add">
        <pc:chgData name="Amm, Kathleen" userId="c9ea74e1-d6ea-4c80-b191-b0504c7b9534" providerId="ADAL" clId="{85D9EC59-B5F7-4BF9-BB03-3E3468DBE9FF}" dt="2021-10-26T14:25:09.067" v="0"/>
        <pc:sldMkLst>
          <pc:docMk/>
          <pc:sldMk cId="1618297912" sldId="38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4D79D2-3266-4085-B1B2-1D234565EE8A}" type="slidenum">
              <a:rPr lang="en-US" smtClean="0"/>
              <a:t>1</a:t>
            </a:fld>
            <a:endParaRPr lang="en-US"/>
          </a:p>
        </p:txBody>
      </p:sp>
    </p:spTree>
    <p:extLst>
      <p:ext uri="{BB962C8B-B14F-4D97-AF65-F5344CB8AC3E}">
        <p14:creationId xmlns:p14="http://schemas.microsoft.com/office/powerpoint/2010/main" val="226767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Utilizing BNL’s strengths –</a:t>
            </a:r>
          </a:p>
          <a:p>
            <a:pPr lvl="1"/>
            <a:r>
              <a:rPr lang="en-US" sz="1500" dirty="0"/>
              <a:t>Continuing to enhance test facility</a:t>
            </a:r>
          </a:p>
          <a:p>
            <a:pPr lvl="1"/>
            <a:r>
              <a:rPr lang="en-US" sz="1500" dirty="0"/>
              <a:t>Unique manufacturing capabilities – direct wind</a:t>
            </a:r>
          </a:p>
          <a:p>
            <a:pPr lvl="1"/>
            <a:r>
              <a:rPr lang="en-US" sz="1500" dirty="0"/>
              <a:t>Utilizing leadership in HTS development to accelerate implementation – e.g. fusion</a:t>
            </a:r>
          </a:p>
          <a:p>
            <a:pPr lvl="1"/>
            <a:r>
              <a:rPr lang="en-US" sz="1500" dirty="0"/>
              <a:t>Strong history of industrial partnership</a:t>
            </a:r>
          </a:p>
          <a:p>
            <a:pPr lvl="1"/>
            <a:r>
              <a:rPr lang="en-US" sz="1500" dirty="0"/>
              <a:t>Strong ability to execute and deliver on projects</a:t>
            </a:r>
          </a:p>
          <a:p>
            <a:pPr lvl="1"/>
            <a:r>
              <a:rPr lang="en-US" sz="1500" dirty="0"/>
              <a:t>Strengthening collaboration and broad strategy with other labs, superconducting industry</a:t>
            </a:r>
          </a:p>
          <a:p>
            <a:endParaRPr lang="en-US" dirty="0"/>
          </a:p>
          <a:p>
            <a:r>
              <a:rPr lang="en-US" dirty="0"/>
              <a:t>AUP Project – now ready for CD-3 after key successful</a:t>
            </a:r>
          </a:p>
          <a:p>
            <a:r>
              <a:rPr lang="en-US" dirty="0"/>
              <a:t>MDP re-introduced</a:t>
            </a:r>
          </a:p>
          <a:p>
            <a:r>
              <a:rPr lang="en-US" dirty="0"/>
              <a:t>Unique manufacturing capabilities – Direct wind and HTS </a:t>
            </a:r>
            <a:r>
              <a:rPr lang="en-US" dirty="0">
                <a:sym typeface="Wingdings" pitchFamily="2" charset="2"/>
              </a:rPr>
              <a:t> IR in EIC and also Fusion</a:t>
            </a:r>
          </a:p>
          <a:p>
            <a:r>
              <a:rPr lang="en-US" dirty="0">
                <a:sym typeface="Wingdings" pitchFamily="2" charset="2"/>
              </a:rPr>
              <a:t>Growing role in EIC Project </a:t>
            </a:r>
          </a:p>
          <a:p>
            <a:endParaRPr lang="en-US" dirty="0">
              <a:sym typeface="Wingdings" pitchFamily="2" charset="2"/>
            </a:endParaRPr>
          </a:p>
          <a:p>
            <a:r>
              <a:rPr lang="en-US" sz="1200" b="0" i="0" u="none" strike="noStrike" kern="1200" dirty="0">
                <a:solidFill>
                  <a:schemeClr val="tx1"/>
                </a:solidFill>
                <a:effectLst/>
                <a:latin typeface="+mn-lt"/>
                <a:ea typeface="+mn-ea"/>
                <a:cs typeface="+mn-cs"/>
              </a:rPr>
              <a:t>EIC also supports 7 FTEs in Magnet Division who are playing a critical role in the design and development of all of the IR region magnets.  The EIC project is including the magnet division in the design, R&amp;D and also the building of the IR region magnets either in house or with suppliers who have the capability to build some of the IR magnets.  Magnet division has a unique capability to design and build high precision, multipole, IR magnets that have been used in accelerators around the globe.  This technology will be implemented by Magnet Division to deliver high performance, low cost, IR magnets for the EIC. </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In addition to the current project role of 7 FTEs on the development of IR magnets, Magnet Division has also been asked to help in replacing and moving the diodes in the current RHIC magnets so they can continue to perform in both the RHIC collider and the future EIC with the higher anticipated radiation loads.  The Magnet Division, with its deep expertise in having designed and successfully partnered with industry to build the incredibly successful RHIC magnets, has also been asked to engage in a number of activities by the EIC HSR Vacuum Chamber team on risk reduction for existing RHIC magnets performance in the EIC.  The deep expertise that is retained in the Magnet Division based upon its development of the RHIC magnets and IR magnets around the globe is an invaluable asset to the EIC project and should be leveraged further to obtain the greatest impact on the EIC project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0C38-9FB4-4EC1-B7CF-103E9C085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053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2B3E6-C6D9-44D7-ADF7-A92903406FE4}" type="slidenum">
              <a:rPr lang="en-US" smtClean="0"/>
              <a:t>9</a:t>
            </a:fld>
            <a:endParaRPr lang="en-US"/>
          </a:p>
        </p:txBody>
      </p:sp>
    </p:spTree>
    <p:extLst>
      <p:ext uri="{BB962C8B-B14F-4D97-AF65-F5344CB8AC3E}">
        <p14:creationId xmlns:p14="http://schemas.microsoft.com/office/powerpoint/2010/main" val="166149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19</a:t>
            </a:fld>
            <a:endParaRPr lang="en-US" dirty="0"/>
          </a:p>
        </p:txBody>
      </p:sp>
    </p:spTree>
    <p:extLst>
      <p:ext uri="{BB962C8B-B14F-4D97-AF65-F5344CB8AC3E}">
        <p14:creationId xmlns:p14="http://schemas.microsoft.com/office/powerpoint/2010/main" val="955619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024E4F-A446-4EC0-AE6A-67E7C17BF582}" type="slidenum">
              <a:rPr lang="en-US" smtClean="0"/>
              <a:pPr>
                <a:defRPr/>
              </a:pPr>
              <a:t>20</a:t>
            </a:fld>
            <a:endParaRPr lang="en-US"/>
          </a:p>
        </p:txBody>
      </p:sp>
    </p:spTree>
    <p:extLst>
      <p:ext uri="{BB962C8B-B14F-4D97-AF65-F5344CB8AC3E}">
        <p14:creationId xmlns:p14="http://schemas.microsoft.com/office/powerpoint/2010/main" val="1276464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1.emf"/></Relationships>
</file>

<file path=ppt/slides/_rels/slide2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png"/><Relationship Id="rId12" Type="http://schemas.openxmlformats.org/officeDocument/2006/relationships/image" Target="../media/image92.jpe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jpe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hyperlink" Target="https://www.bnl.gov/magnets/projects.php" TargetMode="External"/><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3.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notesSlide" Target="../notesSlides/notesSlide2.xml"/><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EIC IR Magnet Designs and  BNL Magnet Capabilities</a:t>
            </a:r>
          </a:p>
        </p:txBody>
      </p:sp>
      <p:sp>
        <p:nvSpPr>
          <p:cNvPr id="5" name="Text Placeholder 4">
            <a:extLst>
              <a:ext uri="{FF2B5EF4-FFF2-40B4-BE49-F238E27FC236}">
                <a16:creationId xmlns:a16="http://schemas.microsoft.com/office/drawing/2014/main" id="{EE515189-A0CB-4034-BEEE-F285E6A0605E}"/>
              </a:ext>
            </a:extLst>
          </p:cNvPr>
          <p:cNvSpPr>
            <a:spLocks noGrp="1"/>
          </p:cNvSpPr>
          <p:nvPr>
            <p:ph type="body" sz="quarter" idx="10"/>
          </p:nvPr>
        </p:nvSpPr>
        <p:spPr/>
        <p:txBody>
          <a:bodyPr/>
          <a:lstStyle/>
          <a:p>
            <a:r>
              <a:rPr lang="en-US" dirty="0"/>
              <a:t>Kathleen Amm</a:t>
            </a:r>
            <a:br>
              <a:rPr lang="en-US" dirty="0"/>
            </a:br>
            <a:r>
              <a:rPr lang="en-US" dirty="0"/>
              <a:t>Director</a:t>
            </a:r>
            <a:br>
              <a:rPr lang="en-US" dirty="0"/>
            </a:br>
            <a:r>
              <a:rPr lang="en-US" dirty="0"/>
              <a:t>ammk@bnl.gov</a:t>
            </a:r>
          </a:p>
          <a:p>
            <a:endParaRPr lang="en-US" dirty="0"/>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189225-7F57-4803-AD27-C341C1893711}"/>
              </a:ext>
            </a:extLst>
          </p:cNvPr>
          <p:cNvSpPr/>
          <p:nvPr/>
        </p:nvSpPr>
        <p:spPr>
          <a:xfrm>
            <a:off x="1524000" y="3480782"/>
            <a:ext cx="4572000" cy="2527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93F01BC-6C5B-4013-90E5-75CC28AC842F}"/>
              </a:ext>
            </a:extLst>
          </p:cNvPr>
          <p:cNvSpPr>
            <a:spLocks noGrp="1"/>
          </p:cNvSpPr>
          <p:nvPr>
            <p:ph type="title"/>
          </p:nvPr>
        </p:nvSpPr>
        <p:spPr>
          <a:xfrm>
            <a:off x="2017906" y="86532"/>
            <a:ext cx="7886700" cy="727112"/>
          </a:xfrm>
        </p:spPr>
        <p:txBody>
          <a:bodyPr>
            <a:normAutofit fontScale="90000"/>
          </a:bodyPr>
          <a:lstStyle/>
          <a:p>
            <a:pPr algn="ctr"/>
            <a:r>
              <a:rPr lang="en-US"/>
              <a:t>Tapered Double-Helix Magnet</a:t>
            </a:r>
          </a:p>
        </p:txBody>
      </p:sp>
      <p:pic>
        <p:nvPicPr>
          <p:cNvPr id="3073" name="Picture 1">
            <a:extLst>
              <a:ext uri="{FF2B5EF4-FFF2-40B4-BE49-F238E27FC236}">
                <a16:creationId xmlns:a16="http://schemas.microsoft.com/office/drawing/2014/main" id="{E1F03E89-584B-43E4-9FAE-24B054FF9F7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0697" y="926436"/>
            <a:ext cx="3950273" cy="22915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chart&#10;&#10;Description automatically generated">
            <a:extLst>
              <a:ext uri="{FF2B5EF4-FFF2-40B4-BE49-F238E27FC236}">
                <a16:creationId xmlns:a16="http://schemas.microsoft.com/office/drawing/2014/main" id="{5F8F7BFB-58CE-4C79-9038-6F7EFB0CB133}"/>
              </a:ext>
            </a:extLst>
          </p:cNvPr>
          <p:cNvPicPr>
            <a:picLocks noChangeAspect="1"/>
          </p:cNvPicPr>
          <p:nvPr/>
        </p:nvPicPr>
        <p:blipFill>
          <a:blip r:embed="rId3"/>
          <a:stretch>
            <a:fillRect/>
          </a:stretch>
        </p:blipFill>
        <p:spPr>
          <a:xfrm>
            <a:off x="631419" y="3850114"/>
            <a:ext cx="4454692" cy="2125851"/>
          </a:xfrm>
          <a:prstGeom prst="rect">
            <a:avLst/>
          </a:prstGeom>
        </p:spPr>
      </p:pic>
      <p:sp>
        <p:nvSpPr>
          <p:cNvPr id="12" name="TextBox 11">
            <a:extLst>
              <a:ext uri="{FF2B5EF4-FFF2-40B4-BE49-F238E27FC236}">
                <a16:creationId xmlns:a16="http://schemas.microsoft.com/office/drawing/2014/main" id="{B57DEB89-8C4B-497E-901D-50535C9CEDD8}"/>
              </a:ext>
            </a:extLst>
          </p:cNvPr>
          <p:cNvSpPr txBox="1"/>
          <p:nvPr/>
        </p:nvSpPr>
        <p:spPr>
          <a:xfrm>
            <a:off x="2337723" y="5876769"/>
            <a:ext cx="2454518" cy="369332"/>
          </a:xfrm>
          <a:prstGeom prst="rect">
            <a:avLst/>
          </a:prstGeom>
          <a:noFill/>
        </p:spPr>
        <p:txBody>
          <a:bodyPr wrap="none" rtlCol="0">
            <a:spAutoFit/>
          </a:bodyPr>
          <a:lstStyle/>
          <a:p>
            <a:r>
              <a:rPr lang="en-US" b="1" i="1" dirty="0">
                <a:solidFill>
                  <a:srgbClr val="0079CE"/>
                </a:solidFill>
              </a:rPr>
              <a:t>Calculated Coil Field</a:t>
            </a:r>
          </a:p>
        </p:txBody>
      </p:sp>
      <p:sp>
        <p:nvSpPr>
          <p:cNvPr id="14" name="TextBox 13">
            <a:extLst>
              <a:ext uri="{FF2B5EF4-FFF2-40B4-BE49-F238E27FC236}">
                <a16:creationId xmlns:a16="http://schemas.microsoft.com/office/drawing/2014/main" id="{7D4FDCD3-B38B-4A64-8144-AEF3199DA442}"/>
              </a:ext>
            </a:extLst>
          </p:cNvPr>
          <p:cNvSpPr txBox="1"/>
          <p:nvPr/>
        </p:nvSpPr>
        <p:spPr>
          <a:xfrm>
            <a:off x="1444222" y="3223267"/>
            <a:ext cx="2403222" cy="369332"/>
          </a:xfrm>
          <a:prstGeom prst="rect">
            <a:avLst/>
          </a:prstGeom>
          <a:noFill/>
        </p:spPr>
        <p:txBody>
          <a:bodyPr wrap="none" rtlCol="0">
            <a:spAutoFit/>
          </a:bodyPr>
          <a:lstStyle/>
          <a:p>
            <a:r>
              <a:rPr lang="en-US" b="1" i="1" dirty="0">
                <a:solidFill>
                  <a:srgbClr val="0079CE"/>
                </a:solidFill>
              </a:rPr>
              <a:t>Field Measurements</a:t>
            </a:r>
          </a:p>
        </p:txBody>
      </p:sp>
      <p:pic>
        <p:nvPicPr>
          <p:cNvPr id="5" name="Picture 4">
            <a:extLst>
              <a:ext uri="{FF2B5EF4-FFF2-40B4-BE49-F238E27FC236}">
                <a16:creationId xmlns:a16="http://schemas.microsoft.com/office/drawing/2014/main" id="{8D4F2B9D-9BCC-48CB-AE95-C223CD22304A}"/>
              </a:ext>
            </a:extLst>
          </p:cNvPr>
          <p:cNvPicPr>
            <a:picLocks noChangeAspect="1"/>
          </p:cNvPicPr>
          <p:nvPr/>
        </p:nvPicPr>
        <p:blipFill>
          <a:blip r:embed="rId4"/>
          <a:stretch>
            <a:fillRect/>
          </a:stretch>
        </p:blipFill>
        <p:spPr>
          <a:xfrm>
            <a:off x="6037278" y="3953343"/>
            <a:ext cx="4401042" cy="1510579"/>
          </a:xfrm>
          <a:prstGeom prst="rect">
            <a:avLst/>
          </a:prstGeom>
        </p:spPr>
      </p:pic>
      <p:sp>
        <p:nvSpPr>
          <p:cNvPr id="11" name="TextBox 10">
            <a:extLst>
              <a:ext uri="{FF2B5EF4-FFF2-40B4-BE49-F238E27FC236}">
                <a16:creationId xmlns:a16="http://schemas.microsoft.com/office/drawing/2014/main" id="{FE7C4CD7-9450-4ACA-8899-261398B5566A}"/>
              </a:ext>
            </a:extLst>
          </p:cNvPr>
          <p:cNvSpPr txBox="1"/>
          <p:nvPr/>
        </p:nvSpPr>
        <p:spPr>
          <a:xfrm>
            <a:off x="5847446" y="5578166"/>
            <a:ext cx="4895314" cy="646331"/>
          </a:xfrm>
          <a:prstGeom prst="rect">
            <a:avLst/>
          </a:prstGeom>
          <a:noFill/>
        </p:spPr>
        <p:txBody>
          <a:bodyPr wrap="none" rtlCol="0">
            <a:spAutoFit/>
          </a:bodyPr>
          <a:lstStyle/>
          <a:p>
            <a:r>
              <a:rPr lang="en-US" b="1" i="1" dirty="0">
                <a:solidFill>
                  <a:srgbClr val="0079CE"/>
                </a:solidFill>
              </a:rPr>
              <a:t>Tapered Quadrupole – no training, reached</a:t>
            </a:r>
          </a:p>
          <a:p>
            <a:r>
              <a:rPr lang="en-US" b="1" i="1" dirty="0">
                <a:solidFill>
                  <a:srgbClr val="0079CE"/>
                </a:solidFill>
              </a:rPr>
              <a:t> short sample at 960 A</a:t>
            </a:r>
          </a:p>
        </p:txBody>
      </p:sp>
      <p:sp>
        <p:nvSpPr>
          <p:cNvPr id="15" name="TextBox 14">
            <a:extLst>
              <a:ext uri="{FF2B5EF4-FFF2-40B4-BE49-F238E27FC236}">
                <a16:creationId xmlns:a16="http://schemas.microsoft.com/office/drawing/2014/main" id="{D5541F0B-A1E6-4F65-87E0-19882BE0CFCD}"/>
              </a:ext>
            </a:extLst>
          </p:cNvPr>
          <p:cNvSpPr txBox="1"/>
          <p:nvPr/>
        </p:nvSpPr>
        <p:spPr>
          <a:xfrm>
            <a:off x="5394496" y="1022520"/>
            <a:ext cx="6553664" cy="25391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Tapered coils used for some low-</a:t>
            </a:r>
            <a:r>
              <a:rPr lang="el-GR" dirty="0"/>
              <a:t>β</a:t>
            </a:r>
            <a:r>
              <a:rPr lang="en-US" dirty="0"/>
              <a:t> quads closest to IP (Q1APR/Q1ER).</a:t>
            </a:r>
          </a:p>
          <a:p>
            <a:pPr marL="285750" indent="-285750">
              <a:spcAft>
                <a:spcPts val="600"/>
              </a:spcAft>
              <a:buFont typeface="Arial" panose="020B0604020202020204" pitchFamily="34" charset="0"/>
              <a:buChar char="•"/>
            </a:pPr>
            <a:r>
              <a:rPr lang="en-US" dirty="0"/>
              <a:t>Use Double Helical coils produced via the BNL Direct Wind process (see below).</a:t>
            </a:r>
          </a:p>
          <a:p>
            <a:pPr marL="285750" indent="-285750">
              <a:spcAft>
                <a:spcPts val="600"/>
              </a:spcAft>
              <a:buFont typeface="Arial" panose="020B0604020202020204" pitchFamily="34" charset="0"/>
              <a:buChar char="•"/>
            </a:pPr>
            <a:r>
              <a:rPr lang="en-US" dirty="0"/>
              <a:t>R&amp;D Test Coil: 4 layers, aperture varies from 60 to 80mm over 0.4 m length, gradient 43 T/m, 30-40 mm inner radius</a:t>
            </a:r>
          </a:p>
          <a:p>
            <a:pPr marL="285750" indent="-285750">
              <a:spcAft>
                <a:spcPts val="600"/>
              </a:spcAft>
              <a:buFont typeface="Arial" panose="020B0604020202020204" pitchFamily="34" charset="0"/>
              <a:buChar char="•"/>
            </a:pPr>
            <a:r>
              <a:rPr lang="en-US" dirty="0"/>
              <a:t>Although the aperture varies, the gradient is maintained constant.</a:t>
            </a:r>
          </a:p>
        </p:txBody>
      </p:sp>
      <p:sp>
        <p:nvSpPr>
          <p:cNvPr id="16" name="TextBox 15">
            <a:extLst>
              <a:ext uri="{FF2B5EF4-FFF2-40B4-BE49-F238E27FC236}">
                <a16:creationId xmlns:a16="http://schemas.microsoft.com/office/drawing/2014/main" id="{87325AFF-BD2E-4900-92F3-096EC9DAF4CF}"/>
              </a:ext>
            </a:extLst>
          </p:cNvPr>
          <p:cNvSpPr txBox="1"/>
          <p:nvPr/>
        </p:nvSpPr>
        <p:spPr>
          <a:xfrm>
            <a:off x="4314825" y="6114738"/>
            <a:ext cx="6779895" cy="36933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solidFill>
                  <a:schemeClr val="bg1"/>
                </a:solidFill>
              </a:rPr>
              <a:t>H. Witte </a:t>
            </a:r>
            <a:r>
              <a:rPr lang="en-US" i="1" dirty="0">
                <a:solidFill>
                  <a:schemeClr val="bg1"/>
                </a:solidFill>
              </a:rPr>
              <a:t>et.al. </a:t>
            </a:r>
            <a:r>
              <a:rPr lang="en-US" dirty="0">
                <a:solidFill>
                  <a:schemeClr val="bg1"/>
                </a:solidFill>
              </a:rPr>
              <a:t>http://dx.doi.org/10.1109/TASC.2019.2902982.</a:t>
            </a:r>
          </a:p>
        </p:txBody>
      </p:sp>
      <p:sp>
        <p:nvSpPr>
          <p:cNvPr id="2" name="Slide Number Placeholder 1">
            <a:extLst>
              <a:ext uri="{FF2B5EF4-FFF2-40B4-BE49-F238E27FC236}">
                <a16:creationId xmlns:a16="http://schemas.microsoft.com/office/drawing/2014/main" id="{29F8D55F-4CD0-47F9-BE4A-16D0616AE5A7}"/>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Tree>
    <p:extLst>
      <p:ext uri="{BB962C8B-B14F-4D97-AF65-F5344CB8AC3E}">
        <p14:creationId xmlns:p14="http://schemas.microsoft.com/office/powerpoint/2010/main" val="1051199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B21F1A9-F1FD-4D81-B351-E7BAD306BBD6}"/>
              </a:ext>
            </a:extLst>
          </p:cNvPr>
          <p:cNvPicPr>
            <a:picLocks noChangeAspect="1"/>
          </p:cNvPicPr>
          <p:nvPr/>
        </p:nvPicPr>
        <p:blipFill>
          <a:blip r:embed="rId2"/>
          <a:stretch>
            <a:fillRect/>
          </a:stretch>
        </p:blipFill>
        <p:spPr>
          <a:xfrm>
            <a:off x="1520930" y="2483245"/>
            <a:ext cx="9144000" cy="2182943"/>
          </a:xfrm>
          <a:prstGeom prst="rect">
            <a:avLst/>
          </a:prstGeom>
        </p:spPr>
      </p:pic>
      <p:sp>
        <p:nvSpPr>
          <p:cNvPr id="2" name="Title 1">
            <a:extLst>
              <a:ext uri="{FF2B5EF4-FFF2-40B4-BE49-F238E27FC236}">
                <a16:creationId xmlns:a16="http://schemas.microsoft.com/office/drawing/2014/main" id="{0D7FC454-A1FE-4487-95D6-67B76E732A9C}"/>
              </a:ext>
            </a:extLst>
          </p:cNvPr>
          <p:cNvSpPr>
            <a:spLocks noGrp="1"/>
          </p:cNvSpPr>
          <p:nvPr>
            <p:ph type="title"/>
          </p:nvPr>
        </p:nvSpPr>
        <p:spPr>
          <a:xfrm>
            <a:off x="1725138" y="341378"/>
            <a:ext cx="8672698" cy="1109906"/>
          </a:xfrm>
        </p:spPr>
        <p:txBody>
          <a:bodyPr>
            <a:normAutofit fontScale="90000"/>
          </a:bodyPr>
          <a:lstStyle/>
          <a:p>
            <a:r>
              <a:rPr lang="en-US" dirty="0"/>
              <a:t>Forward Side – side sectional view</a:t>
            </a:r>
          </a:p>
        </p:txBody>
      </p:sp>
      <p:sp>
        <p:nvSpPr>
          <p:cNvPr id="4" name="Slide Number Placeholder 3">
            <a:extLst>
              <a:ext uri="{FF2B5EF4-FFF2-40B4-BE49-F238E27FC236}">
                <a16:creationId xmlns:a16="http://schemas.microsoft.com/office/drawing/2014/main" id="{69FC75E2-C61B-44D4-BAC5-B768AB3DF33C}"/>
              </a:ext>
            </a:extLst>
          </p:cNvPr>
          <p:cNvSpPr>
            <a:spLocks noGrp="1"/>
          </p:cNvSpPr>
          <p:nvPr>
            <p:ph type="sldNum" sz="quarter" idx="12"/>
          </p:nvPr>
        </p:nvSpPr>
        <p:spPr>
          <a:xfrm>
            <a:off x="3750513" y="6311899"/>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11</a:t>
            </a:fld>
            <a:endParaRPr lang="en-US"/>
          </a:p>
        </p:txBody>
      </p:sp>
      <p:sp>
        <p:nvSpPr>
          <p:cNvPr id="8" name="TextBox 7">
            <a:extLst>
              <a:ext uri="{FF2B5EF4-FFF2-40B4-BE49-F238E27FC236}">
                <a16:creationId xmlns:a16="http://schemas.microsoft.com/office/drawing/2014/main" id="{9A6024FB-4E90-4424-9E3B-427B9E08E79F}"/>
              </a:ext>
            </a:extLst>
          </p:cNvPr>
          <p:cNvSpPr txBox="1"/>
          <p:nvPr/>
        </p:nvSpPr>
        <p:spPr>
          <a:xfrm>
            <a:off x="3591642" y="2089433"/>
            <a:ext cx="1018458" cy="369332"/>
          </a:xfrm>
          <a:prstGeom prst="rect">
            <a:avLst/>
          </a:prstGeom>
          <a:noFill/>
          <a:ln>
            <a:solidFill>
              <a:srgbClr val="FF0000"/>
            </a:solidFill>
          </a:ln>
        </p:spPr>
        <p:txBody>
          <a:bodyPr wrap="square" rtlCol="0">
            <a:spAutoFit/>
          </a:bodyPr>
          <a:lstStyle/>
          <a:p>
            <a:r>
              <a:rPr lang="en-US" dirty="0"/>
              <a:t>Q1ApF</a:t>
            </a:r>
          </a:p>
        </p:txBody>
      </p:sp>
      <p:sp>
        <p:nvSpPr>
          <p:cNvPr id="9" name="TextBox 8">
            <a:extLst>
              <a:ext uri="{FF2B5EF4-FFF2-40B4-BE49-F238E27FC236}">
                <a16:creationId xmlns:a16="http://schemas.microsoft.com/office/drawing/2014/main" id="{FF3D58AE-A207-41C9-BEA4-D21775603A70}"/>
              </a:ext>
            </a:extLst>
          </p:cNvPr>
          <p:cNvSpPr txBox="1"/>
          <p:nvPr/>
        </p:nvSpPr>
        <p:spPr>
          <a:xfrm>
            <a:off x="4552150" y="1870728"/>
            <a:ext cx="927096" cy="646331"/>
          </a:xfrm>
          <a:prstGeom prst="rect">
            <a:avLst/>
          </a:prstGeom>
          <a:noFill/>
          <a:ln>
            <a:solidFill>
              <a:srgbClr val="FF0000"/>
            </a:solidFill>
          </a:ln>
        </p:spPr>
        <p:txBody>
          <a:bodyPr wrap="square" rtlCol="0">
            <a:spAutoFit/>
          </a:bodyPr>
          <a:lstStyle/>
          <a:p>
            <a:r>
              <a:rPr lang="en-US" dirty="0"/>
              <a:t>Q1BpF</a:t>
            </a:r>
          </a:p>
          <a:p>
            <a:r>
              <a:rPr lang="en-US" dirty="0"/>
              <a:t>Q1eF</a:t>
            </a:r>
          </a:p>
        </p:txBody>
      </p:sp>
      <p:sp>
        <p:nvSpPr>
          <p:cNvPr id="10" name="TextBox 9">
            <a:extLst>
              <a:ext uri="{FF2B5EF4-FFF2-40B4-BE49-F238E27FC236}">
                <a16:creationId xmlns:a16="http://schemas.microsoft.com/office/drawing/2014/main" id="{50AAF379-5C94-44F1-863F-2B895107F287}"/>
              </a:ext>
            </a:extLst>
          </p:cNvPr>
          <p:cNvSpPr txBox="1"/>
          <p:nvPr/>
        </p:nvSpPr>
        <p:spPr>
          <a:xfrm>
            <a:off x="5830375" y="2093330"/>
            <a:ext cx="858602" cy="369332"/>
          </a:xfrm>
          <a:prstGeom prst="rect">
            <a:avLst/>
          </a:prstGeom>
          <a:noFill/>
          <a:ln>
            <a:solidFill>
              <a:srgbClr val="FF0000"/>
            </a:solidFill>
          </a:ln>
        </p:spPr>
        <p:txBody>
          <a:bodyPr wrap="square" rtlCol="0">
            <a:spAutoFit/>
          </a:bodyPr>
          <a:lstStyle/>
          <a:p>
            <a:r>
              <a:rPr lang="en-US" dirty="0"/>
              <a:t>Q2pF</a:t>
            </a:r>
          </a:p>
        </p:txBody>
      </p:sp>
      <p:sp>
        <p:nvSpPr>
          <p:cNvPr id="11" name="TextBox 10">
            <a:extLst>
              <a:ext uri="{FF2B5EF4-FFF2-40B4-BE49-F238E27FC236}">
                <a16:creationId xmlns:a16="http://schemas.microsoft.com/office/drawing/2014/main" id="{831ED281-94F8-4BF1-9F04-21813E36B97F}"/>
              </a:ext>
            </a:extLst>
          </p:cNvPr>
          <p:cNvSpPr txBox="1"/>
          <p:nvPr/>
        </p:nvSpPr>
        <p:spPr>
          <a:xfrm>
            <a:off x="7819886" y="2087816"/>
            <a:ext cx="858602" cy="369332"/>
          </a:xfrm>
          <a:prstGeom prst="rect">
            <a:avLst/>
          </a:prstGeom>
          <a:noFill/>
          <a:ln>
            <a:solidFill>
              <a:srgbClr val="FF0000"/>
            </a:solidFill>
          </a:ln>
        </p:spPr>
        <p:txBody>
          <a:bodyPr wrap="square" rtlCol="0">
            <a:spAutoFit/>
          </a:bodyPr>
          <a:lstStyle/>
          <a:p>
            <a:r>
              <a:rPr lang="en-US" dirty="0"/>
              <a:t>B1pF</a:t>
            </a:r>
          </a:p>
        </p:txBody>
      </p:sp>
      <p:sp>
        <p:nvSpPr>
          <p:cNvPr id="12" name="TextBox 11">
            <a:extLst>
              <a:ext uri="{FF2B5EF4-FFF2-40B4-BE49-F238E27FC236}">
                <a16:creationId xmlns:a16="http://schemas.microsoft.com/office/drawing/2014/main" id="{100E7902-7B42-4EE4-98F8-ABF23C6E2EFC}"/>
              </a:ext>
            </a:extLst>
          </p:cNvPr>
          <p:cNvSpPr txBox="1"/>
          <p:nvPr/>
        </p:nvSpPr>
        <p:spPr>
          <a:xfrm>
            <a:off x="9226807" y="2119177"/>
            <a:ext cx="1015032" cy="369332"/>
          </a:xfrm>
          <a:prstGeom prst="rect">
            <a:avLst/>
          </a:prstGeom>
          <a:noFill/>
          <a:ln>
            <a:solidFill>
              <a:srgbClr val="FF0000"/>
            </a:solidFill>
          </a:ln>
        </p:spPr>
        <p:txBody>
          <a:bodyPr wrap="square" rtlCol="0">
            <a:spAutoFit/>
          </a:bodyPr>
          <a:lstStyle/>
          <a:p>
            <a:r>
              <a:rPr lang="en-US" dirty="0"/>
              <a:t>B1ApF</a:t>
            </a:r>
          </a:p>
        </p:txBody>
      </p:sp>
      <p:sp>
        <p:nvSpPr>
          <p:cNvPr id="13" name="TextBox 12">
            <a:extLst>
              <a:ext uri="{FF2B5EF4-FFF2-40B4-BE49-F238E27FC236}">
                <a16:creationId xmlns:a16="http://schemas.microsoft.com/office/drawing/2014/main" id="{6041114B-0C7C-487A-B8A0-AE6ACA5D5F0B}"/>
              </a:ext>
            </a:extLst>
          </p:cNvPr>
          <p:cNvSpPr txBox="1"/>
          <p:nvPr/>
        </p:nvSpPr>
        <p:spPr>
          <a:xfrm>
            <a:off x="1725140" y="4760386"/>
            <a:ext cx="1387605" cy="923330"/>
          </a:xfrm>
          <a:prstGeom prst="rect">
            <a:avLst/>
          </a:prstGeom>
          <a:noFill/>
          <a:ln>
            <a:solidFill>
              <a:srgbClr val="FF0000"/>
            </a:solidFill>
          </a:ln>
        </p:spPr>
        <p:txBody>
          <a:bodyPr wrap="square" rtlCol="0">
            <a:spAutoFit/>
          </a:bodyPr>
          <a:lstStyle/>
          <a:p>
            <a:r>
              <a:rPr lang="en-US" dirty="0"/>
              <a:t>Standalone Ø54” cryostat</a:t>
            </a:r>
          </a:p>
        </p:txBody>
      </p:sp>
      <p:sp>
        <p:nvSpPr>
          <p:cNvPr id="15" name="TextBox 14">
            <a:extLst>
              <a:ext uri="{FF2B5EF4-FFF2-40B4-BE49-F238E27FC236}">
                <a16:creationId xmlns:a16="http://schemas.microsoft.com/office/drawing/2014/main" id="{DB5EAFEB-4EE5-441B-93C4-095FC670683C}"/>
              </a:ext>
            </a:extLst>
          </p:cNvPr>
          <p:cNvSpPr txBox="1"/>
          <p:nvPr/>
        </p:nvSpPr>
        <p:spPr>
          <a:xfrm>
            <a:off x="3906512" y="4760386"/>
            <a:ext cx="6216958" cy="1477328"/>
          </a:xfrm>
          <a:prstGeom prst="rect">
            <a:avLst/>
          </a:prstGeom>
          <a:noFill/>
          <a:ln>
            <a:solidFill>
              <a:srgbClr val="FF0000"/>
            </a:solidFill>
          </a:ln>
        </p:spPr>
        <p:txBody>
          <a:bodyPr wrap="square" rtlCol="0">
            <a:spAutoFit/>
          </a:bodyPr>
          <a:lstStyle/>
          <a:p>
            <a:pPr marL="285750" indent="-285750">
              <a:buFont typeface="Arial" panose="020B0604020202020204" pitchFamily="34" charset="0"/>
              <a:buChar char="•"/>
            </a:pPr>
            <a:r>
              <a:rPr lang="en-US" dirty="0"/>
              <a:t>Common split Ø96” cryostat</a:t>
            </a:r>
          </a:p>
          <a:p>
            <a:pPr marL="285750" indent="-285750">
              <a:buFont typeface="Arial" panose="020B0604020202020204" pitchFamily="34" charset="0"/>
              <a:buChar char="•"/>
            </a:pPr>
            <a:r>
              <a:rPr lang="en-US" dirty="0"/>
              <a:t>Cold mass adjustments within cryostat</a:t>
            </a:r>
          </a:p>
          <a:p>
            <a:pPr marL="285750" indent="-285750">
              <a:buFont typeface="Arial" panose="020B0604020202020204" pitchFamily="34" charset="0"/>
              <a:buChar char="•"/>
            </a:pPr>
            <a:r>
              <a:rPr lang="en-US" dirty="0"/>
              <a:t>Each cold mass independently anchored</a:t>
            </a:r>
          </a:p>
          <a:p>
            <a:pPr marL="285750" indent="-285750">
              <a:buFont typeface="Arial" panose="020B0604020202020204" pitchFamily="34" charset="0"/>
              <a:buChar char="•"/>
            </a:pPr>
            <a:r>
              <a:rPr lang="en-US" dirty="0"/>
              <a:t>Common helium vessel, with bellows between all magnets</a:t>
            </a:r>
          </a:p>
        </p:txBody>
      </p:sp>
      <p:sp>
        <p:nvSpPr>
          <p:cNvPr id="16" name="TextBox 15">
            <a:extLst>
              <a:ext uri="{FF2B5EF4-FFF2-40B4-BE49-F238E27FC236}">
                <a16:creationId xmlns:a16="http://schemas.microsoft.com/office/drawing/2014/main" id="{28AE37AA-CF09-486C-AB01-E381CECF9A61}"/>
              </a:ext>
            </a:extLst>
          </p:cNvPr>
          <p:cNvSpPr txBox="1"/>
          <p:nvPr/>
        </p:nvSpPr>
        <p:spPr>
          <a:xfrm>
            <a:off x="1770160" y="2101116"/>
            <a:ext cx="748145" cy="369332"/>
          </a:xfrm>
          <a:prstGeom prst="rect">
            <a:avLst/>
          </a:prstGeom>
          <a:noFill/>
          <a:ln>
            <a:solidFill>
              <a:srgbClr val="FF0000"/>
            </a:solidFill>
          </a:ln>
        </p:spPr>
        <p:txBody>
          <a:bodyPr wrap="square" rtlCol="0">
            <a:spAutoFit/>
          </a:bodyPr>
          <a:lstStyle/>
          <a:p>
            <a:r>
              <a:rPr lang="en-US" dirty="0"/>
              <a:t>B0pF</a:t>
            </a:r>
          </a:p>
        </p:txBody>
      </p:sp>
      <p:sp>
        <p:nvSpPr>
          <p:cNvPr id="17" name="TextBox 16">
            <a:extLst>
              <a:ext uri="{FF2B5EF4-FFF2-40B4-BE49-F238E27FC236}">
                <a16:creationId xmlns:a16="http://schemas.microsoft.com/office/drawing/2014/main" id="{7D9E8F09-8C3D-4E14-89E3-429101CC9B79}"/>
              </a:ext>
            </a:extLst>
          </p:cNvPr>
          <p:cNvSpPr txBox="1"/>
          <p:nvPr/>
        </p:nvSpPr>
        <p:spPr>
          <a:xfrm>
            <a:off x="2636520" y="2093331"/>
            <a:ext cx="932037" cy="369332"/>
          </a:xfrm>
          <a:prstGeom prst="rect">
            <a:avLst/>
          </a:prstGeom>
          <a:noFill/>
          <a:ln>
            <a:solidFill>
              <a:srgbClr val="FF0000"/>
            </a:solidFill>
          </a:ln>
        </p:spPr>
        <p:txBody>
          <a:bodyPr wrap="square" rtlCol="0">
            <a:spAutoFit/>
          </a:bodyPr>
          <a:lstStyle/>
          <a:p>
            <a:r>
              <a:rPr lang="en-US" dirty="0"/>
              <a:t>B0ApF</a:t>
            </a:r>
          </a:p>
        </p:txBody>
      </p:sp>
    </p:spTree>
    <p:extLst>
      <p:ext uri="{BB962C8B-B14F-4D97-AF65-F5344CB8AC3E}">
        <p14:creationId xmlns:p14="http://schemas.microsoft.com/office/powerpoint/2010/main" val="373763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C454-A1FE-4487-95D6-67B76E732A9C}"/>
              </a:ext>
            </a:extLst>
          </p:cNvPr>
          <p:cNvSpPr>
            <a:spLocks noGrp="1"/>
          </p:cNvSpPr>
          <p:nvPr>
            <p:ph type="title"/>
          </p:nvPr>
        </p:nvSpPr>
        <p:spPr>
          <a:xfrm>
            <a:off x="1725138" y="341378"/>
            <a:ext cx="8672698" cy="1109906"/>
          </a:xfrm>
        </p:spPr>
        <p:txBody>
          <a:bodyPr>
            <a:normAutofit fontScale="90000"/>
          </a:bodyPr>
          <a:lstStyle/>
          <a:p>
            <a:r>
              <a:rPr lang="en-US" dirty="0"/>
              <a:t>Forward Side – top sectional view</a:t>
            </a:r>
          </a:p>
        </p:txBody>
      </p:sp>
      <p:sp>
        <p:nvSpPr>
          <p:cNvPr id="4" name="Slide Number Placeholder 3">
            <a:extLst>
              <a:ext uri="{FF2B5EF4-FFF2-40B4-BE49-F238E27FC236}">
                <a16:creationId xmlns:a16="http://schemas.microsoft.com/office/drawing/2014/main" id="{69FC75E2-C61B-44D4-BAC5-B768AB3DF33C}"/>
              </a:ext>
            </a:extLst>
          </p:cNvPr>
          <p:cNvSpPr>
            <a:spLocks noGrp="1"/>
          </p:cNvSpPr>
          <p:nvPr>
            <p:ph type="sldNum" sz="quarter" idx="12"/>
          </p:nvPr>
        </p:nvSpPr>
        <p:spPr>
          <a:xfrm>
            <a:off x="3750513" y="6311899"/>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12</a:t>
            </a:fld>
            <a:endParaRPr lang="en-US"/>
          </a:p>
        </p:txBody>
      </p:sp>
      <p:sp>
        <p:nvSpPr>
          <p:cNvPr id="8" name="TextBox 7">
            <a:extLst>
              <a:ext uri="{FF2B5EF4-FFF2-40B4-BE49-F238E27FC236}">
                <a16:creationId xmlns:a16="http://schemas.microsoft.com/office/drawing/2014/main" id="{9A6024FB-4E90-4424-9E3B-427B9E08E79F}"/>
              </a:ext>
            </a:extLst>
          </p:cNvPr>
          <p:cNvSpPr txBox="1"/>
          <p:nvPr/>
        </p:nvSpPr>
        <p:spPr>
          <a:xfrm>
            <a:off x="3511443" y="2200027"/>
            <a:ext cx="1033698" cy="369332"/>
          </a:xfrm>
          <a:prstGeom prst="rect">
            <a:avLst/>
          </a:prstGeom>
          <a:noFill/>
          <a:ln>
            <a:solidFill>
              <a:srgbClr val="FF0000"/>
            </a:solidFill>
          </a:ln>
        </p:spPr>
        <p:txBody>
          <a:bodyPr wrap="square" rtlCol="0">
            <a:spAutoFit/>
          </a:bodyPr>
          <a:lstStyle/>
          <a:p>
            <a:r>
              <a:rPr lang="en-US" dirty="0"/>
              <a:t>Q1ApF</a:t>
            </a:r>
          </a:p>
        </p:txBody>
      </p:sp>
      <p:sp>
        <p:nvSpPr>
          <p:cNvPr id="9" name="TextBox 8">
            <a:extLst>
              <a:ext uri="{FF2B5EF4-FFF2-40B4-BE49-F238E27FC236}">
                <a16:creationId xmlns:a16="http://schemas.microsoft.com/office/drawing/2014/main" id="{FF3D58AE-A207-41C9-BEA4-D21775603A70}"/>
              </a:ext>
            </a:extLst>
          </p:cNvPr>
          <p:cNvSpPr txBox="1"/>
          <p:nvPr/>
        </p:nvSpPr>
        <p:spPr>
          <a:xfrm>
            <a:off x="4672913" y="1938708"/>
            <a:ext cx="1107824" cy="646331"/>
          </a:xfrm>
          <a:prstGeom prst="rect">
            <a:avLst/>
          </a:prstGeom>
          <a:noFill/>
          <a:ln>
            <a:solidFill>
              <a:srgbClr val="FF0000"/>
            </a:solidFill>
          </a:ln>
        </p:spPr>
        <p:txBody>
          <a:bodyPr wrap="square" rtlCol="0">
            <a:spAutoFit/>
          </a:bodyPr>
          <a:lstStyle/>
          <a:p>
            <a:r>
              <a:rPr lang="en-US" dirty="0"/>
              <a:t>Q1BpF</a:t>
            </a:r>
          </a:p>
          <a:p>
            <a:r>
              <a:rPr lang="en-US" dirty="0"/>
              <a:t>Q1eF</a:t>
            </a:r>
          </a:p>
        </p:txBody>
      </p:sp>
      <p:sp>
        <p:nvSpPr>
          <p:cNvPr id="10" name="TextBox 9">
            <a:extLst>
              <a:ext uri="{FF2B5EF4-FFF2-40B4-BE49-F238E27FC236}">
                <a16:creationId xmlns:a16="http://schemas.microsoft.com/office/drawing/2014/main" id="{50AAF379-5C94-44F1-863F-2B895107F287}"/>
              </a:ext>
            </a:extLst>
          </p:cNvPr>
          <p:cNvSpPr txBox="1"/>
          <p:nvPr/>
        </p:nvSpPr>
        <p:spPr>
          <a:xfrm>
            <a:off x="5833220" y="2215707"/>
            <a:ext cx="858602" cy="369332"/>
          </a:xfrm>
          <a:prstGeom prst="rect">
            <a:avLst/>
          </a:prstGeom>
          <a:noFill/>
          <a:ln>
            <a:solidFill>
              <a:srgbClr val="FF0000"/>
            </a:solidFill>
          </a:ln>
        </p:spPr>
        <p:txBody>
          <a:bodyPr wrap="square" rtlCol="0">
            <a:spAutoFit/>
          </a:bodyPr>
          <a:lstStyle/>
          <a:p>
            <a:r>
              <a:rPr lang="en-US" dirty="0"/>
              <a:t>Q2pF</a:t>
            </a:r>
          </a:p>
        </p:txBody>
      </p:sp>
      <p:sp>
        <p:nvSpPr>
          <p:cNvPr id="11" name="TextBox 10">
            <a:extLst>
              <a:ext uri="{FF2B5EF4-FFF2-40B4-BE49-F238E27FC236}">
                <a16:creationId xmlns:a16="http://schemas.microsoft.com/office/drawing/2014/main" id="{831ED281-94F8-4BF1-9F04-21813E36B97F}"/>
              </a:ext>
            </a:extLst>
          </p:cNvPr>
          <p:cNvSpPr txBox="1"/>
          <p:nvPr/>
        </p:nvSpPr>
        <p:spPr>
          <a:xfrm>
            <a:off x="7652246" y="2223263"/>
            <a:ext cx="858602" cy="369332"/>
          </a:xfrm>
          <a:prstGeom prst="rect">
            <a:avLst/>
          </a:prstGeom>
          <a:noFill/>
          <a:ln>
            <a:solidFill>
              <a:srgbClr val="FF0000"/>
            </a:solidFill>
          </a:ln>
        </p:spPr>
        <p:txBody>
          <a:bodyPr wrap="square" rtlCol="0">
            <a:spAutoFit/>
          </a:bodyPr>
          <a:lstStyle/>
          <a:p>
            <a:r>
              <a:rPr lang="en-US" dirty="0"/>
              <a:t>B1pF</a:t>
            </a:r>
          </a:p>
        </p:txBody>
      </p:sp>
      <p:sp>
        <p:nvSpPr>
          <p:cNvPr id="12" name="TextBox 11">
            <a:extLst>
              <a:ext uri="{FF2B5EF4-FFF2-40B4-BE49-F238E27FC236}">
                <a16:creationId xmlns:a16="http://schemas.microsoft.com/office/drawing/2014/main" id="{100E7902-7B42-4EE4-98F8-ABF23C6E2EFC}"/>
              </a:ext>
            </a:extLst>
          </p:cNvPr>
          <p:cNvSpPr txBox="1"/>
          <p:nvPr/>
        </p:nvSpPr>
        <p:spPr>
          <a:xfrm>
            <a:off x="9377616" y="2161578"/>
            <a:ext cx="1107824" cy="369332"/>
          </a:xfrm>
          <a:prstGeom prst="rect">
            <a:avLst/>
          </a:prstGeom>
          <a:noFill/>
          <a:ln>
            <a:solidFill>
              <a:srgbClr val="FF0000"/>
            </a:solidFill>
          </a:ln>
        </p:spPr>
        <p:txBody>
          <a:bodyPr wrap="square" rtlCol="0">
            <a:spAutoFit/>
          </a:bodyPr>
          <a:lstStyle/>
          <a:p>
            <a:r>
              <a:rPr lang="en-US" dirty="0"/>
              <a:t>B1ApF</a:t>
            </a:r>
          </a:p>
        </p:txBody>
      </p:sp>
      <p:sp>
        <p:nvSpPr>
          <p:cNvPr id="15" name="TextBox 14">
            <a:extLst>
              <a:ext uri="{FF2B5EF4-FFF2-40B4-BE49-F238E27FC236}">
                <a16:creationId xmlns:a16="http://schemas.microsoft.com/office/drawing/2014/main" id="{DB5EAFEB-4EE5-441B-93C4-095FC670683C}"/>
              </a:ext>
            </a:extLst>
          </p:cNvPr>
          <p:cNvSpPr txBox="1"/>
          <p:nvPr/>
        </p:nvSpPr>
        <p:spPr>
          <a:xfrm>
            <a:off x="2366482" y="4575521"/>
            <a:ext cx="8157681" cy="1200329"/>
          </a:xfrm>
          <a:prstGeom prst="rect">
            <a:avLst/>
          </a:prstGeom>
          <a:noFill/>
          <a:ln>
            <a:solidFill>
              <a:srgbClr val="FF0000"/>
            </a:solidFill>
          </a:ln>
        </p:spPr>
        <p:txBody>
          <a:bodyPr wrap="square" rtlCol="0">
            <a:spAutoFit/>
          </a:bodyPr>
          <a:lstStyle/>
          <a:p>
            <a:pPr marL="285750" indent="-285750">
              <a:buFont typeface="Arial" panose="020B0604020202020204" pitchFamily="34" charset="0"/>
              <a:buChar char="•"/>
            </a:pPr>
            <a:r>
              <a:rPr lang="en-US" dirty="0"/>
              <a:t>Bellows between all magnets</a:t>
            </a:r>
          </a:p>
          <a:p>
            <a:pPr marL="285750" indent="-285750">
              <a:buFont typeface="Arial" panose="020B0604020202020204" pitchFamily="34" charset="0"/>
              <a:buChar char="•"/>
            </a:pPr>
            <a:r>
              <a:rPr lang="en-US" dirty="0"/>
              <a:t>Space between end plates sufficient to weld inner helium vessels</a:t>
            </a:r>
          </a:p>
          <a:p>
            <a:pPr marL="285750" indent="-285750">
              <a:buFont typeface="Arial" panose="020B0604020202020204" pitchFamily="34" charset="0"/>
              <a:buChar char="•"/>
            </a:pPr>
            <a:r>
              <a:rPr lang="en-US" dirty="0"/>
              <a:t>Electron beam straight despite hadron magnet offsets, angular differences</a:t>
            </a:r>
          </a:p>
          <a:p>
            <a:pPr marL="285750" indent="-285750">
              <a:buFont typeface="Arial" panose="020B0604020202020204" pitchFamily="34" charset="0"/>
              <a:buChar char="•"/>
            </a:pPr>
            <a:endParaRPr lang="en-US" dirty="0"/>
          </a:p>
        </p:txBody>
      </p:sp>
      <p:sp>
        <p:nvSpPr>
          <p:cNvPr id="16" name="TextBox 15">
            <a:extLst>
              <a:ext uri="{FF2B5EF4-FFF2-40B4-BE49-F238E27FC236}">
                <a16:creationId xmlns:a16="http://schemas.microsoft.com/office/drawing/2014/main" id="{28AE37AA-CF09-486C-AB01-E381CECF9A61}"/>
              </a:ext>
            </a:extLst>
          </p:cNvPr>
          <p:cNvSpPr txBox="1"/>
          <p:nvPr/>
        </p:nvSpPr>
        <p:spPr>
          <a:xfrm>
            <a:off x="1706560" y="2127614"/>
            <a:ext cx="748145" cy="369332"/>
          </a:xfrm>
          <a:prstGeom prst="rect">
            <a:avLst/>
          </a:prstGeom>
          <a:noFill/>
          <a:ln>
            <a:solidFill>
              <a:srgbClr val="FF0000"/>
            </a:solidFill>
          </a:ln>
        </p:spPr>
        <p:txBody>
          <a:bodyPr wrap="square" rtlCol="0">
            <a:spAutoFit/>
          </a:bodyPr>
          <a:lstStyle/>
          <a:p>
            <a:r>
              <a:rPr lang="en-US" dirty="0"/>
              <a:t>B0pF</a:t>
            </a:r>
          </a:p>
        </p:txBody>
      </p:sp>
      <p:sp>
        <p:nvSpPr>
          <p:cNvPr id="17" name="TextBox 16">
            <a:extLst>
              <a:ext uri="{FF2B5EF4-FFF2-40B4-BE49-F238E27FC236}">
                <a16:creationId xmlns:a16="http://schemas.microsoft.com/office/drawing/2014/main" id="{7D9E8F09-8C3D-4E14-89E3-429101CC9B79}"/>
              </a:ext>
            </a:extLst>
          </p:cNvPr>
          <p:cNvSpPr txBox="1"/>
          <p:nvPr/>
        </p:nvSpPr>
        <p:spPr>
          <a:xfrm>
            <a:off x="2569165" y="2200027"/>
            <a:ext cx="913175" cy="369332"/>
          </a:xfrm>
          <a:prstGeom prst="rect">
            <a:avLst/>
          </a:prstGeom>
          <a:noFill/>
          <a:ln>
            <a:solidFill>
              <a:srgbClr val="FF0000"/>
            </a:solidFill>
          </a:ln>
        </p:spPr>
        <p:txBody>
          <a:bodyPr wrap="square" rtlCol="0">
            <a:spAutoFit/>
          </a:bodyPr>
          <a:lstStyle/>
          <a:p>
            <a:r>
              <a:rPr lang="en-US" dirty="0"/>
              <a:t>B0ApF</a:t>
            </a:r>
          </a:p>
        </p:txBody>
      </p:sp>
      <p:pic>
        <p:nvPicPr>
          <p:cNvPr id="3" name="Picture 2">
            <a:extLst>
              <a:ext uri="{FF2B5EF4-FFF2-40B4-BE49-F238E27FC236}">
                <a16:creationId xmlns:a16="http://schemas.microsoft.com/office/drawing/2014/main" id="{F0D48ACE-F15B-4E7C-8C7F-14D2AAA15728}"/>
              </a:ext>
            </a:extLst>
          </p:cNvPr>
          <p:cNvPicPr>
            <a:picLocks noChangeAspect="1"/>
          </p:cNvPicPr>
          <p:nvPr/>
        </p:nvPicPr>
        <p:blipFill>
          <a:blip r:embed="rId2"/>
          <a:stretch>
            <a:fillRect/>
          </a:stretch>
        </p:blipFill>
        <p:spPr>
          <a:xfrm>
            <a:off x="1524000" y="2681570"/>
            <a:ext cx="9144000" cy="1494860"/>
          </a:xfrm>
          <a:prstGeom prst="rect">
            <a:avLst/>
          </a:prstGeom>
        </p:spPr>
      </p:pic>
    </p:spTree>
    <p:extLst>
      <p:ext uri="{BB962C8B-B14F-4D97-AF65-F5344CB8AC3E}">
        <p14:creationId xmlns:p14="http://schemas.microsoft.com/office/powerpoint/2010/main" val="2615272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952D3D-00D0-4456-A349-FD147D31328A}"/>
              </a:ext>
            </a:extLst>
          </p:cNvPr>
          <p:cNvSpPr>
            <a:spLocks noGrp="1"/>
          </p:cNvSpPr>
          <p:nvPr>
            <p:ph type="title"/>
          </p:nvPr>
        </p:nvSpPr>
        <p:spPr>
          <a:xfrm>
            <a:off x="1735164" y="180977"/>
            <a:ext cx="7886700" cy="707887"/>
          </a:xfrm>
        </p:spPr>
        <p:txBody>
          <a:bodyPr>
            <a:normAutofit fontScale="90000"/>
          </a:bodyPr>
          <a:lstStyle/>
          <a:p>
            <a:r>
              <a:rPr lang="en-US" dirty="0"/>
              <a:t>Rear Side Design / Installation</a:t>
            </a:r>
          </a:p>
        </p:txBody>
      </p:sp>
      <p:sp>
        <p:nvSpPr>
          <p:cNvPr id="7" name="TextBox 6">
            <a:extLst>
              <a:ext uri="{FF2B5EF4-FFF2-40B4-BE49-F238E27FC236}">
                <a16:creationId xmlns:a16="http://schemas.microsoft.com/office/drawing/2014/main" id="{A0F55203-1F1F-456B-8A3E-C18E6B26A483}"/>
              </a:ext>
            </a:extLst>
          </p:cNvPr>
          <p:cNvSpPr txBox="1"/>
          <p:nvPr/>
        </p:nvSpPr>
        <p:spPr>
          <a:xfrm>
            <a:off x="1585380" y="755015"/>
            <a:ext cx="7886700" cy="707886"/>
          </a:xfrm>
          <a:prstGeom prst="rect">
            <a:avLst/>
          </a:prstGeom>
          <a:noFill/>
        </p:spPr>
        <p:txBody>
          <a:bodyPr wrap="square" rtlCol="0">
            <a:spAutoFit/>
          </a:bodyPr>
          <a:lstStyle/>
          <a:p>
            <a:r>
              <a:rPr lang="en-US" sz="2000" dirty="0"/>
              <a:t>Separate cold masses - helium vessels</a:t>
            </a:r>
          </a:p>
          <a:p>
            <a:r>
              <a:rPr lang="en-US" sz="2000" dirty="0"/>
              <a:t>Separate circular cryostats with decreasing OD’s toward IP</a:t>
            </a:r>
          </a:p>
        </p:txBody>
      </p:sp>
      <p:sp>
        <p:nvSpPr>
          <p:cNvPr id="8" name="TextBox 7">
            <a:extLst>
              <a:ext uri="{FF2B5EF4-FFF2-40B4-BE49-F238E27FC236}">
                <a16:creationId xmlns:a16="http://schemas.microsoft.com/office/drawing/2014/main" id="{376DCBA8-B06E-4909-8E53-3EFB540A9C12}"/>
              </a:ext>
            </a:extLst>
          </p:cNvPr>
          <p:cNvSpPr txBox="1"/>
          <p:nvPr/>
        </p:nvSpPr>
        <p:spPr>
          <a:xfrm>
            <a:off x="1910626" y="4200005"/>
            <a:ext cx="4269194" cy="1938992"/>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000" dirty="0"/>
              <a:t>Helium piping completed</a:t>
            </a:r>
          </a:p>
          <a:p>
            <a:pPr marL="342900" indent="-342900">
              <a:buFont typeface="Arial" panose="020B0604020202020204" pitchFamily="34" charset="0"/>
              <a:buChar char="•"/>
            </a:pPr>
            <a:r>
              <a:rPr lang="en-US" sz="2000" dirty="0"/>
              <a:t>Cryostat stands completed</a:t>
            </a:r>
          </a:p>
          <a:p>
            <a:pPr marL="342900" indent="-342900">
              <a:buFont typeface="Arial" panose="020B0604020202020204" pitchFamily="34" charset="0"/>
              <a:buChar char="•"/>
            </a:pPr>
            <a:r>
              <a:rPr lang="en-US" sz="2000" dirty="0"/>
              <a:t>Work still needed on cold mass supports, cryostat reinforcements – awaiting FEA (Q2pR – B2eR cold mass ~ 30T)</a:t>
            </a:r>
          </a:p>
        </p:txBody>
      </p:sp>
      <p:pic>
        <p:nvPicPr>
          <p:cNvPr id="5" name="Picture 4">
            <a:extLst>
              <a:ext uri="{FF2B5EF4-FFF2-40B4-BE49-F238E27FC236}">
                <a16:creationId xmlns:a16="http://schemas.microsoft.com/office/drawing/2014/main" id="{3046E188-973C-4016-9B0C-B2E349A9F8E3}"/>
              </a:ext>
            </a:extLst>
          </p:cNvPr>
          <p:cNvPicPr>
            <a:picLocks noChangeAspect="1"/>
          </p:cNvPicPr>
          <p:nvPr/>
        </p:nvPicPr>
        <p:blipFill>
          <a:blip r:embed="rId2"/>
          <a:stretch>
            <a:fillRect/>
          </a:stretch>
        </p:blipFill>
        <p:spPr>
          <a:xfrm>
            <a:off x="1682276" y="1634862"/>
            <a:ext cx="5728957" cy="2310458"/>
          </a:xfrm>
          <a:prstGeom prst="rect">
            <a:avLst/>
          </a:prstGeom>
        </p:spPr>
      </p:pic>
      <p:pic>
        <p:nvPicPr>
          <p:cNvPr id="3" name="Picture 2">
            <a:extLst>
              <a:ext uri="{FF2B5EF4-FFF2-40B4-BE49-F238E27FC236}">
                <a16:creationId xmlns:a16="http://schemas.microsoft.com/office/drawing/2014/main" id="{8B9C80BC-A4B0-4BB5-9CC5-0442290AF885}"/>
              </a:ext>
            </a:extLst>
          </p:cNvPr>
          <p:cNvPicPr>
            <a:picLocks noChangeAspect="1"/>
          </p:cNvPicPr>
          <p:nvPr/>
        </p:nvPicPr>
        <p:blipFill rotWithShape="1">
          <a:blip r:embed="rId3"/>
          <a:srcRect t="8856"/>
          <a:stretch/>
        </p:blipFill>
        <p:spPr>
          <a:xfrm>
            <a:off x="6593712" y="3519815"/>
            <a:ext cx="3863124" cy="2720769"/>
          </a:xfrm>
          <a:prstGeom prst="rect">
            <a:avLst/>
          </a:prstGeom>
        </p:spPr>
      </p:pic>
      <p:sp>
        <p:nvSpPr>
          <p:cNvPr id="9" name="TextBox 8">
            <a:extLst>
              <a:ext uri="{FF2B5EF4-FFF2-40B4-BE49-F238E27FC236}">
                <a16:creationId xmlns:a16="http://schemas.microsoft.com/office/drawing/2014/main" id="{93E7BD1B-F236-42FA-A0D9-76A698CA29D2}"/>
              </a:ext>
            </a:extLst>
          </p:cNvPr>
          <p:cNvSpPr txBox="1"/>
          <p:nvPr/>
        </p:nvSpPr>
        <p:spPr>
          <a:xfrm>
            <a:off x="2049410" y="1741937"/>
            <a:ext cx="1959082" cy="646331"/>
          </a:xfrm>
          <a:prstGeom prst="rect">
            <a:avLst/>
          </a:prstGeom>
          <a:noFill/>
        </p:spPr>
        <p:txBody>
          <a:bodyPr wrap="square" rtlCol="0">
            <a:spAutoFit/>
          </a:bodyPr>
          <a:lstStyle/>
          <a:p>
            <a:pPr algn="ctr"/>
            <a:r>
              <a:rPr lang="en-US" dirty="0"/>
              <a:t>Ø66”</a:t>
            </a:r>
          </a:p>
          <a:p>
            <a:pPr algn="ctr"/>
            <a:r>
              <a:rPr lang="en-US" dirty="0"/>
              <a:t>Q2pR – B2eR</a:t>
            </a:r>
          </a:p>
        </p:txBody>
      </p:sp>
      <p:sp>
        <p:nvSpPr>
          <p:cNvPr id="10" name="TextBox 9">
            <a:extLst>
              <a:ext uri="{FF2B5EF4-FFF2-40B4-BE49-F238E27FC236}">
                <a16:creationId xmlns:a16="http://schemas.microsoft.com/office/drawing/2014/main" id="{7A089040-F101-4C09-BE46-90EE8029B4CE}"/>
              </a:ext>
            </a:extLst>
          </p:cNvPr>
          <p:cNvSpPr txBox="1"/>
          <p:nvPr/>
        </p:nvSpPr>
        <p:spPr>
          <a:xfrm>
            <a:off x="4418400" y="1568028"/>
            <a:ext cx="2112396" cy="646331"/>
          </a:xfrm>
          <a:prstGeom prst="rect">
            <a:avLst/>
          </a:prstGeom>
          <a:noFill/>
        </p:spPr>
        <p:txBody>
          <a:bodyPr wrap="square" rtlCol="0">
            <a:spAutoFit/>
          </a:bodyPr>
          <a:lstStyle/>
          <a:p>
            <a:pPr algn="ctr"/>
            <a:r>
              <a:rPr lang="en-US" dirty="0"/>
              <a:t>Ø54”</a:t>
            </a:r>
          </a:p>
          <a:p>
            <a:pPr algn="ctr"/>
            <a:r>
              <a:rPr lang="en-US" dirty="0"/>
              <a:t>Q1BpR – Q2eR</a:t>
            </a:r>
          </a:p>
        </p:txBody>
      </p:sp>
      <p:sp>
        <p:nvSpPr>
          <p:cNvPr id="11" name="TextBox 10">
            <a:extLst>
              <a:ext uri="{FF2B5EF4-FFF2-40B4-BE49-F238E27FC236}">
                <a16:creationId xmlns:a16="http://schemas.microsoft.com/office/drawing/2014/main" id="{AFF8C51A-358C-4F28-B393-151ED2F0C570}"/>
              </a:ext>
            </a:extLst>
          </p:cNvPr>
          <p:cNvSpPr txBox="1"/>
          <p:nvPr/>
        </p:nvSpPr>
        <p:spPr>
          <a:xfrm>
            <a:off x="6323959" y="1462901"/>
            <a:ext cx="1868126" cy="646331"/>
          </a:xfrm>
          <a:prstGeom prst="rect">
            <a:avLst/>
          </a:prstGeom>
          <a:noFill/>
        </p:spPr>
        <p:txBody>
          <a:bodyPr wrap="square" rtlCol="0">
            <a:spAutoFit/>
          </a:bodyPr>
          <a:lstStyle/>
          <a:p>
            <a:pPr algn="ctr"/>
            <a:r>
              <a:rPr lang="en-US" dirty="0"/>
              <a:t>Ø42”</a:t>
            </a:r>
          </a:p>
          <a:p>
            <a:pPr algn="ctr"/>
            <a:r>
              <a:rPr lang="en-US" dirty="0"/>
              <a:t>Q1ApR – Q1eR</a:t>
            </a:r>
          </a:p>
        </p:txBody>
      </p:sp>
      <p:sp>
        <p:nvSpPr>
          <p:cNvPr id="2" name="Slide Number Placeholder 1">
            <a:extLst>
              <a:ext uri="{FF2B5EF4-FFF2-40B4-BE49-F238E27FC236}">
                <a16:creationId xmlns:a16="http://schemas.microsoft.com/office/drawing/2014/main" id="{40985656-B1B7-41D3-800B-937EA694A821}"/>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spTree>
    <p:extLst>
      <p:ext uri="{BB962C8B-B14F-4D97-AF65-F5344CB8AC3E}">
        <p14:creationId xmlns:p14="http://schemas.microsoft.com/office/powerpoint/2010/main" val="1130554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31C6-2518-4051-8C93-E42E7E465595}"/>
              </a:ext>
            </a:extLst>
          </p:cNvPr>
          <p:cNvSpPr>
            <a:spLocks noGrp="1"/>
          </p:cNvSpPr>
          <p:nvPr>
            <p:ph type="title"/>
          </p:nvPr>
        </p:nvSpPr>
        <p:spPr>
          <a:xfrm>
            <a:off x="1789582" y="103910"/>
            <a:ext cx="8323119" cy="841663"/>
          </a:xfrm>
        </p:spPr>
        <p:txBody>
          <a:bodyPr>
            <a:normAutofit fontScale="90000"/>
          </a:bodyPr>
          <a:lstStyle/>
          <a:p>
            <a:pPr algn="ctr"/>
            <a:r>
              <a:rPr lang="en-US" dirty="0"/>
              <a:t>Direct Wind Coil Fabrication</a:t>
            </a:r>
            <a:br>
              <a:rPr lang="en-US" dirty="0"/>
            </a:br>
            <a:r>
              <a:rPr lang="en-US" sz="2700" dirty="0"/>
              <a:t>(</a:t>
            </a:r>
            <a:r>
              <a:rPr lang="en-US" sz="2700" dirty="0" err="1"/>
              <a:t>NbTi</a:t>
            </a:r>
            <a:r>
              <a:rPr lang="en-US" sz="2700" dirty="0"/>
              <a:t>)</a:t>
            </a:r>
          </a:p>
        </p:txBody>
      </p:sp>
      <p:sp>
        <p:nvSpPr>
          <p:cNvPr id="4" name="Slide Number Placeholder 3">
            <a:extLst>
              <a:ext uri="{FF2B5EF4-FFF2-40B4-BE49-F238E27FC236}">
                <a16:creationId xmlns:a16="http://schemas.microsoft.com/office/drawing/2014/main" id="{8D747B94-ABF6-4BC3-81D6-77501D280544}"/>
              </a:ext>
            </a:extLst>
          </p:cNvPr>
          <p:cNvSpPr>
            <a:spLocks noGrp="1"/>
          </p:cNvSpPr>
          <p:nvPr>
            <p:ph type="sldNum" sz="quarter" idx="12"/>
          </p:nvPr>
        </p:nvSpPr>
        <p:spPr>
          <a:xfrm>
            <a:off x="3750513" y="6311899"/>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14</a:t>
            </a:fld>
            <a:endParaRPr lang="en-US"/>
          </a:p>
        </p:txBody>
      </p:sp>
      <p:sp>
        <p:nvSpPr>
          <p:cNvPr id="9" name="TextBox 8">
            <a:extLst>
              <a:ext uri="{FF2B5EF4-FFF2-40B4-BE49-F238E27FC236}">
                <a16:creationId xmlns:a16="http://schemas.microsoft.com/office/drawing/2014/main" id="{0F6693CF-3C41-4B9A-BCC2-CF567FFF1C0F}"/>
              </a:ext>
            </a:extLst>
          </p:cNvPr>
          <p:cNvSpPr txBox="1"/>
          <p:nvPr/>
        </p:nvSpPr>
        <p:spPr>
          <a:xfrm>
            <a:off x="748603" y="625830"/>
            <a:ext cx="2312771" cy="338554"/>
          </a:xfrm>
          <a:prstGeom prst="rect">
            <a:avLst/>
          </a:prstGeom>
          <a:noFill/>
        </p:spPr>
        <p:txBody>
          <a:bodyPr wrap="square" rtlCol="0">
            <a:spAutoFit/>
          </a:bodyPr>
          <a:lstStyle/>
          <a:p>
            <a:r>
              <a:rPr lang="en-US" sz="1600" dirty="0"/>
              <a:t>Long Winder</a:t>
            </a:r>
          </a:p>
        </p:txBody>
      </p:sp>
      <p:sp>
        <p:nvSpPr>
          <p:cNvPr id="14" name="TextBox 13">
            <a:extLst>
              <a:ext uri="{FF2B5EF4-FFF2-40B4-BE49-F238E27FC236}">
                <a16:creationId xmlns:a16="http://schemas.microsoft.com/office/drawing/2014/main" id="{9529EA1B-B81C-49E7-B8E3-921943F92C92}"/>
              </a:ext>
            </a:extLst>
          </p:cNvPr>
          <p:cNvSpPr txBox="1"/>
          <p:nvPr/>
        </p:nvSpPr>
        <p:spPr>
          <a:xfrm>
            <a:off x="8735743" y="675934"/>
            <a:ext cx="2007073" cy="338554"/>
          </a:xfrm>
          <a:prstGeom prst="rect">
            <a:avLst/>
          </a:prstGeom>
          <a:noFill/>
        </p:spPr>
        <p:txBody>
          <a:bodyPr wrap="square" rtlCol="0">
            <a:spAutoFit/>
          </a:bodyPr>
          <a:lstStyle/>
          <a:p>
            <a:r>
              <a:rPr lang="en-US" sz="1600" dirty="0"/>
              <a:t>Short Winder</a:t>
            </a:r>
          </a:p>
        </p:txBody>
      </p:sp>
      <p:pic>
        <p:nvPicPr>
          <p:cNvPr id="8" name="Picture 7">
            <a:extLst>
              <a:ext uri="{FF2B5EF4-FFF2-40B4-BE49-F238E27FC236}">
                <a16:creationId xmlns:a16="http://schemas.microsoft.com/office/drawing/2014/main" id="{BE49D71D-D097-4C22-8C06-339723AB5EFE}"/>
              </a:ext>
            </a:extLst>
          </p:cNvPr>
          <p:cNvPicPr>
            <a:picLocks noChangeAspect="1"/>
          </p:cNvPicPr>
          <p:nvPr/>
        </p:nvPicPr>
        <p:blipFill>
          <a:blip r:embed="rId2"/>
          <a:stretch>
            <a:fillRect/>
          </a:stretch>
        </p:blipFill>
        <p:spPr>
          <a:xfrm>
            <a:off x="436600" y="999235"/>
            <a:ext cx="3691082" cy="2768312"/>
          </a:xfrm>
          <a:prstGeom prst="rect">
            <a:avLst/>
          </a:prstGeom>
        </p:spPr>
      </p:pic>
      <p:pic>
        <p:nvPicPr>
          <p:cNvPr id="12" name="Picture 11">
            <a:extLst>
              <a:ext uri="{FF2B5EF4-FFF2-40B4-BE49-F238E27FC236}">
                <a16:creationId xmlns:a16="http://schemas.microsoft.com/office/drawing/2014/main" id="{2D21ECEC-7592-46ED-A417-59FB1DE373FA}"/>
              </a:ext>
            </a:extLst>
          </p:cNvPr>
          <p:cNvPicPr>
            <a:picLocks noChangeAspect="1"/>
          </p:cNvPicPr>
          <p:nvPr/>
        </p:nvPicPr>
        <p:blipFill>
          <a:blip r:embed="rId3"/>
          <a:stretch>
            <a:fillRect/>
          </a:stretch>
        </p:blipFill>
        <p:spPr>
          <a:xfrm>
            <a:off x="5054381" y="3677141"/>
            <a:ext cx="1780340" cy="2965621"/>
          </a:xfrm>
          <a:prstGeom prst="rect">
            <a:avLst/>
          </a:prstGeom>
        </p:spPr>
      </p:pic>
      <p:sp>
        <p:nvSpPr>
          <p:cNvPr id="13" name="TextBox 12">
            <a:extLst>
              <a:ext uri="{FF2B5EF4-FFF2-40B4-BE49-F238E27FC236}">
                <a16:creationId xmlns:a16="http://schemas.microsoft.com/office/drawing/2014/main" id="{9D7C8265-7F33-4210-A7F2-EA404EC6E700}"/>
              </a:ext>
            </a:extLst>
          </p:cNvPr>
          <p:cNvSpPr txBox="1"/>
          <p:nvPr/>
        </p:nvSpPr>
        <p:spPr>
          <a:xfrm>
            <a:off x="4469843" y="2702059"/>
            <a:ext cx="2998650" cy="830997"/>
          </a:xfrm>
          <a:prstGeom prst="rect">
            <a:avLst/>
          </a:prstGeom>
          <a:noFill/>
        </p:spPr>
        <p:txBody>
          <a:bodyPr wrap="square" rtlCol="0">
            <a:spAutoFit/>
          </a:bodyPr>
          <a:lstStyle/>
          <a:p>
            <a:r>
              <a:rPr lang="en-US" sz="1600" dirty="0"/>
              <a:t>New winding heads commercial ultrasonic generator, increased capacity</a:t>
            </a:r>
          </a:p>
        </p:txBody>
      </p:sp>
      <p:pic>
        <p:nvPicPr>
          <p:cNvPr id="15" name="Picture 14">
            <a:extLst>
              <a:ext uri="{FF2B5EF4-FFF2-40B4-BE49-F238E27FC236}">
                <a16:creationId xmlns:a16="http://schemas.microsoft.com/office/drawing/2014/main" id="{CD564FC4-0CD0-4851-9380-BE207F85A60B}"/>
              </a:ext>
            </a:extLst>
          </p:cNvPr>
          <p:cNvPicPr>
            <a:picLocks noChangeAspect="1"/>
          </p:cNvPicPr>
          <p:nvPr/>
        </p:nvPicPr>
        <p:blipFill rotWithShape="1">
          <a:blip r:embed="rId4"/>
          <a:srcRect t="8947" b="4565"/>
          <a:stretch/>
        </p:blipFill>
        <p:spPr>
          <a:xfrm>
            <a:off x="436600" y="3885922"/>
            <a:ext cx="3735512" cy="2250389"/>
          </a:xfrm>
          <a:prstGeom prst="rect">
            <a:avLst/>
          </a:prstGeom>
        </p:spPr>
      </p:pic>
      <p:pic>
        <p:nvPicPr>
          <p:cNvPr id="17" name="Picture 16">
            <a:extLst>
              <a:ext uri="{FF2B5EF4-FFF2-40B4-BE49-F238E27FC236}">
                <a16:creationId xmlns:a16="http://schemas.microsoft.com/office/drawing/2014/main" id="{8C05DA24-4A9B-4371-8867-B24F9DC46AE9}"/>
              </a:ext>
            </a:extLst>
          </p:cNvPr>
          <p:cNvPicPr>
            <a:picLocks noChangeAspect="1"/>
          </p:cNvPicPr>
          <p:nvPr/>
        </p:nvPicPr>
        <p:blipFill>
          <a:blip r:embed="rId5"/>
          <a:stretch>
            <a:fillRect/>
          </a:stretch>
        </p:blipFill>
        <p:spPr>
          <a:xfrm>
            <a:off x="7960340" y="3825443"/>
            <a:ext cx="2898872" cy="2669018"/>
          </a:xfrm>
          <a:prstGeom prst="rect">
            <a:avLst/>
          </a:prstGeom>
        </p:spPr>
      </p:pic>
      <p:sp>
        <p:nvSpPr>
          <p:cNvPr id="18" name="TextBox 17">
            <a:extLst>
              <a:ext uri="{FF2B5EF4-FFF2-40B4-BE49-F238E27FC236}">
                <a16:creationId xmlns:a16="http://schemas.microsoft.com/office/drawing/2014/main" id="{E76BD2DB-BE5D-4CF0-A19B-BFBFFFE4217A}"/>
              </a:ext>
            </a:extLst>
          </p:cNvPr>
          <p:cNvSpPr txBox="1"/>
          <p:nvPr/>
        </p:nvSpPr>
        <p:spPr>
          <a:xfrm>
            <a:off x="1304686" y="3875884"/>
            <a:ext cx="2673309" cy="584775"/>
          </a:xfrm>
          <a:prstGeom prst="rect">
            <a:avLst/>
          </a:prstGeom>
          <a:noFill/>
        </p:spPr>
        <p:txBody>
          <a:bodyPr wrap="square">
            <a:spAutoFit/>
          </a:bodyPr>
          <a:lstStyle/>
          <a:p>
            <a:r>
              <a:rPr lang="en-US" sz="1600" dirty="0">
                <a:solidFill>
                  <a:srgbClr val="FFFF00"/>
                </a:solidFill>
                <a:latin typeface="Calibri" panose="020F0502020204030204" pitchFamily="34" charset="0"/>
                <a:ea typeface="Calibri" panose="020F0502020204030204" pitchFamily="34" charset="0"/>
              </a:rPr>
              <a:t>Ø25mm min to Ø708mm max </a:t>
            </a:r>
          </a:p>
          <a:p>
            <a:r>
              <a:rPr lang="en-US" sz="1600" dirty="0">
                <a:solidFill>
                  <a:srgbClr val="FFFF00"/>
                </a:solidFill>
                <a:latin typeface="Calibri" panose="020F0502020204030204" pitchFamily="34" charset="0"/>
                <a:ea typeface="Calibri" panose="020F0502020204030204" pitchFamily="34" charset="0"/>
              </a:rPr>
              <a:t>Max travel 5.72 meters.</a:t>
            </a:r>
          </a:p>
        </p:txBody>
      </p:sp>
      <p:sp>
        <p:nvSpPr>
          <p:cNvPr id="19" name="TextBox 18">
            <a:extLst>
              <a:ext uri="{FF2B5EF4-FFF2-40B4-BE49-F238E27FC236}">
                <a16:creationId xmlns:a16="http://schemas.microsoft.com/office/drawing/2014/main" id="{16D9EA18-571A-4024-8379-8A13F2B4666D}"/>
              </a:ext>
            </a:extLst>
          </p:cNvPr>
          <p:cNvSpPr txBox="1"/>
          <p:nvPr/>
        </p:nvSpPr>
        <p:spPr>
          <a:xfrm>
            <a:off x="4484971" y="1138344"/>
            <a:ext cx="3206806" cy="1077218"/>
          </a:xfrm>
          <a:prstGeom prst="rect">
            <a:avLst/>
          </a:prstGeom>
          <a:noFill/>
          <a:ln>
            <a:solidFill>
              <a:schemeClr val="accent1"/>
            </a:solidFill>
          </a:ln>
        </p:spPr>
        <p:txBody>
          <a:bodyPr wrap="square" rtlCol="0">
            <a:spAutoFit/>
          </a:bodyPr>
          <a:lstStyle/>
          <a:p>
            <a:r>
              <a:rPr lang="en-US" sz="1600" dirty="0"/>
              <a:t>Presently upgrading computer hardware, software; increasing machine capacities &amp; reliability </a:t>
            </a:r>
          </a:p>
          <a:p>
            <a:r>
              <a:rPr lang="en-US" sz="1600" dirty="0"/>
              <a:t>(“Off- Project”)</a:t>
            </a:r>
          </a:p>
        </p:txBody>
      </p:sp>
      <p:pic>
        <p:nvPicPr>
          <p:cNvPr id="6" name="Picture 5">
            <a:extLst>
              <a:ext uri="{FF2B5EF4-FFF2-40B4-BE49-F238E27FC236}">
                <a16:creationId xmlns:a16="http://schemas.microsoft.com/office/drawing/2014/main" id="{175A850F-EB7A-4D9B-AABB-8D6BF1643B10}"/>
              </a:ext>
            </a:extLst>
          </p:cNvPr>
          <p:cNvPicPr>
            <a:picLocks noChangeAspect="1"/>
          </p:cNvPicPr>
          <p:nvPr/>
        </p:nvPicPr>
        <p:blipFill>
          <a:blip r:embed="rId6"/>
          <a:stretch>
            <a:fillRect/>
          </a:stretch>
        </p:blipFill>
        <p:spPr>
          <a:xfrm>
            <a:off x="7955356" y="1081238"/>
            <a:ext cx="3597371" cy="2669018"/>
          </a:xfrm>
          <a:prstGeom prst="rect">
            <a:avLst/>
          </a:prstGeom>
        </p:spPr>
      </p:pic>
      <p:sp>
        <p:nvSpPr>
          <p:cNvPr id="10" name="TextBox 9">
            <a:extLst>
              <a:ext uri="{FF2B5EF4-FFF2-40B4-BE49-F238E27FC236}">
                <a16:creationId xmlns:a16="http://schemas.microsoft.com/office/drawing/2014/main" id="{350521D0-39D5-4EFF-A45E-7E1A4F939C4E}"/>
              </a:ext>
            </a:extLst>
          </p:cNvPr>
          <p:cNvSpPr txBox="1"/>
          <p:nvPr/>
        </p:nvSpPr>
        <p:spPr>
          <a:xfrm>
            <a:off x="7911107" y="3845198"/>
            <a:ext cx="4231660" cy="584775"/>
          </a:xfrm>
          <a:prstGeom prst="rect">
            <a:avLst/>
          </a:prstGeom>
          <a:noFill/>
        </p:spPr>
        <p:txBody>
          <a:bodyPr wrap="square">
            <a:spAutoFit/>
          </a:bodyPr>
          <a:lstStyle/>
          <a:p>
            <a:r>
              <a:rPr lang="en-US" sz="1600" dirty="0">
                <a:solidFill>
                  <a:srgbClr val="FFFF00"/>
                </a:solidFill>
                <a:latin typeface="Calibri" panose="020F0502020204030204" pitchFamily="34" charset="0"/>
                <a:ea typeface="Calibri" panose="020F0502020204030204" pitchFamily="34" charset="0"/>
              </a:rPr>
              <a:t>Ø25mm min to Ø446mm max</a:t>
            </a:r>
          </a:p>
          <a:p>
            <a:r>
              <a:rPr lang="en-US" sz="1600" dirty="0">
                <a:solidFill>
                  <a:srgbClr val="FFFF00"/>
                </a:solidFill>
                <a:latin typeface="Calibri" panose="020F0502020204030204" pitchFamily="34" charset="0"/>
                <a:ea typeface="Calibri" panose="020F0502020204030204" pitchFamily="34" charset="0"/>
              </a:rPr>
              <a:t>Max travel 2.51 meters</a:t>
            </a:r>
          </a:p>
        </p:txBody>
      </p:sp>
    </p:spTree>
    <p:extLst>
      <p:ext uri="{BB962C8B-B14F-4D97-AF65-F5344CB8AC3E}">
        <p14:creationId xmlns:p14="http://schemas.microsoft.com/office/powerpoint/2010/main" val="3819180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31C6-2518-4051-8C93-E42E7E465595}"/>
              </a:ext>
            </a:extLst>
          </p:cNvPr>
          <p:cNvSpPr>
            <a:spLocks noGrp="1"/>
          </p:cNvSpPr>
          <p:nvPr>
            <p:ph type="title"/>
          </p:nvPr>
        </p:nvSpPr>
        <p:spPr>
          <a:xfrm>
            <a:off x="2053937" y="103910"/>
            <a:ext cx="8323119" cy="841663"/>
          </a:xfrm>
        </p:spPr>
        <p:txBody>
          <a:bodyPr>
            <a:normAutofit fontScale="90000"/>
          </a:bodyPr>
          <a:lstStyle/>
          <a:p>
            <a:pPr algn="ctr"/>
            <a:r>
              <a:rPr lang="en-US" dirty="0"/>
              <a:t>Rutherford Cable Coil Fabrication</a:t>
            </a:r>
            <a:br>
              <a:rPr lang="en-US" dirty="0"/>
            </a:br>
            <a:r>
              <a:rPr lang="en-US" sz="2700" dirty="0"/>
              <a:t>(</a:t>
            </a:r>
            <a:r>
              <a:rPr lang="en-US" sz="2700" dirty="0" err="1"/>
              <a:t>NbTi</a:t>
            </a:r>
            <a:r>
              <a:rPr lang="en-US" sz="2700" dirty="0"/>
              <a:t>, Nb</a:t>
            </a:r>
            <a:r>
              <a:rPr lang="en-US" sz="2700" baseline="-25000" dirty="0"/>
              <a:t>3</a:t>
            </a:r>
            <a:r>
              <a:rPr lang="en-US" sz="2700" dirty="0"/>
              <a:t>Sn)</a:t>
            </a:r>
          </a:p>
        </p:txBody>
      </p:sp>
      <p:sp>
        <p:nvSpPr>
          <p:cNvPr id="4" name="Slide Number Placeholder 3">
            <a:extLst>
              <a:ext uri="{FF2B5EF4-FFF2-40B4-BE49-F238E27FC236}">
                <a16:creationId xmlns:a16="http://schemas.microsoft.com/office/drawing/2014/main" id="{8D747B94-ABF6-4BC3-81D6-77501D280544}"/>
              </a:ext>
            </a:extLst>
          </p:cNvPr>
          <p:cNvSpPr>
            <a:spLocks noGrp="1"/>
          </p:cNvSpPr>
          <p:nvPr>
            <p:ph type="sldNum" sz="quarter" idx="12"/>
          </p:nvPr>
        </p:nvSpPr>
        <p:spPr>
          <a:xfrm>
            <a:off x="3750513" y="6311899"/>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15</a:t>
            </a:fld>
            <a:endParaRPr lang="en-US"/>
          </a:p>
        </p:txBody>
      </p:sp>
      <p:pic>
        <p:nvPicPr>
          <p:cNvPr id="7" name="Picture 6">
            <a:extLst>
              <a:ext uri="{FF2B5EF4-FFF2-40B4-BE49-F238E27FC236}">
                <a16:creationId xmlns:a16="http://schemas.microsoft.com/office/drawing/2014/main" id="{18073F64-2996-4803-959A-2069DA393C17}"/>
              </a:ext>
            </a:extLst>
          </p:cNvPr>
          <p:cNvPicPr>
            <a:picLocks noChangeAspect="1"/>
          </p:cNvPicPr>
          <p:nvPr/>
        </p:nvPicPr>
        <p:blipFill>
          <a:blip r:embed="rId2"/>
          <a:stretch>
            <a:fillRect/>
          </a:stretch>
        </p:blipFill>
        <p:spPr>
          <a:xfrm>
            <a:off x="7800109" y="1571727"/>
            <a:ext cx="2759931" cy="1864818"/>
          </a:xfrm>
          <a:prstGeom prst="rect">
            <a:avLst/>
          </a:prstGeom>
        </p:spPr>
      </p:pic>
      <p:pic>
        <p:nvPicPr>
          <p:cNvPr id="8" name="Picture 7">
            <a:extLst>
              <a:ext uri="{FF2B5EF4-FFF2-40B4-BE49-F238E27FC236}">
                <a16:creationId xmlns:a16="http://schemas.microsoft.com/office/drawing/2014/main" id="{4E9A951A-7341-42FA-AAC0-293130F4B5A5}"/>
              </a:ext>
            </a:extLst>
          </p:cNvPr>
          <p:cNvPicPr>
            <a:picLocks noChangeAspect="1"/>
          </p:cNvPicPr>
          <p:nvPr/>
        </p:nvPicPr>
        <p:blipFill>
          <a:blip r:embed="rId3"/>
          <a:stretch>
            <a:fillRect/>
          </a:stretch>
        </p:blipFill>
        <p:spPr>
          <a:xfrm>
            <a:off x="624990" y="1564957"/>
            <a:ext cx="3065316" cy="1864043"/>
          </a:xfrm>
          <a:prstGeom prst="rect">
            <a:avLst/>
          </a:prstGeom>
        </p:spPr>
      </p:pic>
      <p:sp>
        <p:nvSpPr>
          <p:cNvPr id="9" name="TextBox 8">
            <a:extLst>
              <a:ext uri="{FF2B5EF4-FFF2-40B4-BE49-F238E27FC236}">
                <a16:creationId xmlns:a16="http://schemas.microsoft.com/office/drawing/2014/main" id="{0F6693CF-3C41-4B9A-BCC2-CF567FFF1C0F}"/>
              </a:ext>
            </a:extLst>
          </p:cNvPr>
          <p:cNvSpPr txBox="1"/>
          <p:nvPr/>
        </p:nvSpPr>
        <p:spPr>
          <a:xfrm>
            <a:off x="478816" y="1130571"/>
            <a:ext cx="3616093" cy="338554"/>
          </a:xfrm>
          <a:prstGeom prst="rect">
            <a:avLst/>
          </a:prstGeom>
          <a:noFill/>
        </p:spPr>
        <p:txBody>
          <a:bodyPr wrap="square" rtlCol="0">
            <a:spAutoFit/>
          </a:bodyPr>
          <a:lstStyle/>
          <a:p>
            <a:r>
              <a:rPr lang="en-US" sz="1600" dirty="0"/>
              <a:t>10m Shuttle Coil Winding Machine</a:t>
            </a:r>
          </a:p>
        </p:txBody>
      </p:sp>
      <p:pic>
        <p:nvPicPr>
          <p:cNvPr id="10" name="Picture 9">
            <a:extLst>
              <a:ext uri="{FF2B5EF4-FFF2-40B4-BE49-F238E27FC236}">
                <a16:creationId xmlns:a16="http://schemas.microsoft.com/office/drawing/2014/main" id="{C0E4FD9E-49EE-4BE2-B3B3-97183EC09715}"/>
              </a:ext>
            </a:extLst>
          </p:cNvPr>
          <p:cNvPicPr>
            <a:picLocks noChangeAspect="1"/>
          </p:cNvPicPr>
          <p:nvPr/>
        </p:nvPicPr>
        <p:blipFill>
          <a:blip r:embed="rId4"/>
          <a:stretch>
            <a:fillRect/>
          </a:stretch>
        </p:blipFill>
        <p:spPr>
          <a:xfrm>
            <a:off x="624990" y="4425647"/>
            <a:ext cx="2390989" cy="1401614"/>
          </a:xfrm>
          <a:prstGeom prst="rect">
            <a:avLst/>
          </a:prstGeom>
        </p:spPr>
      </p:pic>
      <p:sp>
        <p:nvSpPr>
          <p:cNvPr id="11" name="TextBox 10">
            <a:extLst>
              <a:ext uri="{FF2B5EF4-FFF2-40B4-BE49-F238E27FC236}">
                <a16:creationId xmlns:a16="http://schemas.microsoft.com/office/drawing/2014/main" id="{7FCFE667-3CBD-4F44-835A-DC6623CF789D}"/>
              </a:ext>
            </a:extLst>
          </p:cNvPr>
          <p:cNvSpPr txBox="1"/>
          <p:nvPr/>
        </p:nvSpPr>
        <p:spPr>
          <a:xfrm>
            <a:off x="455484" y="3779649"/>
            <a:ext cx="3235018" cy="584775"/>
          </a:xfrm>
          <a:prstGeom prst="rect">
            <a:avLst/>
          </a:prstGeom>
          <a:noFill/>
        </p:spPr>
        <p:txBody>
          <a:bodyPr wrap="square" rtlCol="0">
            <a:spAutoFit/>
          </a:bodyPr>
          <a:lstStyle/>
          <a:p>
            <a:pPr algn="ctr"/>
            <a:r>
              <a:rPr lang="en-US" sz="1600" dirty="0"/>
              <a:t>New mandrel &amp; formblock needed B1pF shown</a:t>
            </a:r>
          </a:p>
        </p:txBody>
      </p:sp>
      <p:pic>
        <p:nvPicPr>
          <p:cNvPr id="13" name="Picture 12">
            <a:extLst>
              <a:ext uri="{FF2B5EF4-FFF2-40B4-BE49-F238E27FC236}">
                <a16:creationId xmlns:a16="http://schemas.microsoft.com/office/drawing/2014/main" id="{E1B520BF-DF2C-4952-A9A6-F0326F09D4F0}"/>
              </a:ext>
            </a:extLst>
          </p:cNvPr>
          <p:cNvPicPr>
            <a:picLocks noChangeAspect="1"/>
          </p:cNvPicPr>
          <p:nvPr/>
        </p:nvPicPr>
        <p:blipFill>
          <a:blip r:embed="rId5"/>
          <a:stretch>
            <a:fillRect/>
          </a:stretch>
        </p:blipFill>
        <p:spPr>
          <a:xfrm>
            <a:off x="3717695" y="4515413"/>
            <a:ext cx="2648567" cy="1401614"/>
          </a:xfrm>
          <a:prstGeom prst="rect">
            <a:avLst/>
          </a:prstGeom>
        </p:spPr>
      </p:pic>
      <p:sp>
        <p:nvSpPr>
          <p:cNvPr id="14" name="TextBox 13">
            <a:extLst>
              <a:ext uri="{FF2B5EF4-FFF2-40B4-BE49-F238E27FC236}">
                <a16:creationId xmlns:a16="http://schemas.microsoft.com/office/drawing/2014/main" id="{9529EA1B-B81C-49E7-B8E3-921943F92C92}"/>
              </a:ext>
            </a:extLst>
          </p:cNvPr>
          <p:cNvSpPr txBox="1"/>
          <p:nvPr/>
        </p:nvSpPr>
        <p:spPr>
          <a:xfrm>
            <a:off x="7673739" y="1184732"/>
            <a:ext cx="2846657" cy="338554"/>
          </a:xfrm>
          <a:prstGeom prst="rect">
            <a:avLst/>
          </a:prstGeom>
          <a:noFill/>
        </p:spPr>
        <p:txBody>
          <a:bodyPr wrap="square" rtlCol="0">
            <a:spAutoFit/>
          </a:bodyPr>
          <a:lstStyle/>
          <a:p>
            <a:r>
              <a:rPr lang="en-US" sz="1600" dirty="0"/>
              <a:t>10m Coil Curing Press</a:t>
            </a:r>
          </a:p>
        </p:txBody>
      </p:sp>
      <p:sp>
        <p:nvSpPr>
          <p:cNvPr id="15" name="TextBox 14">
            <a:extLst>
              <a:ext uri="{FF2B5EF4-FFF2-40B4-BE49-F238E27FC236}">
                <a16:creationId xmlns:a16="http://schemas.microsoft.com/office/drawing/2014/main" id="{78C0EBF3-59D5-45ED-9D55-262878BFD0B2}"/>
              </a:ext>
            </a:extLst>
          </p:cNvPr>
          <p:cNvSpPr txBox="1"/>
          <p:nvPr/>
        </p:nvSpPr>
        <p:spPr>
          <a:xfrm>
            <a:off x="4094910" y="1168513"/>
            <a:ext cx="3498289" cy="338554"/>
          </a:xfrm>
          <a:prstGeom prst="rect">
            <a:avLst/>
          </a:prstGeom>
          <a:noFill/>
        </p:spPr>
        <p:txBody>
          <a:bodyPr wrap="square" rtlCol="0">
            <a:spAutoFit/>
          </a:bodyPr>
          <a:lstStyle/>
          <a:p>
            <a:r>
              <a:rPr lang="en-US" sz="1600" dirty="0"/>
              <a:t>4m Universal Coil Winding Machine</a:t>
            </a:r>
          </a:p>
        </p:txBody>
      </p:sp>
      <p:sp>
        <p:nvSpPr>
          <p:cNvPr id="16" name="TextBox 15">
            <a:extLst>
              <a:ext uri="{FF2B5EF4-FFF2-40B4-BE49-F238E27FC236}">
                <a16:creationId xmlns:a16="http://schemas.microsoft.com/office/drawing/2014/main" id="{58A3B564-BF72-4821-A783-867FAE7F3FF2}"/>
              </a:ext>
            </a:extLst>
          </p:cNvPr>
          <p:cNvSpPr txBox="1"/>
          <p:nvPr/>
        </p:nvSpPr>
        <p:spPr>
          <a:xfrm>
            <a:off x="7053826" y="3533427"/>
            <a:ext cx="4869180" cy="584775"/>
          </a:xfrm>
          <a:prstGeom prst="rect">
            <a:avLst/>
          </a:prstGeom>
          <a:noFill/>
        </p:spPr>
        <p:txBody>
          <a:bodyPr wrap="square" rtlCol="0">
            <a:spAutoFit/>
          </a:bodyPr>
          <a:lstStyle/>
          <a:p>
            <a:pPr algn="ctr"/>
            <a:r>
              <a:rPr lang="en-US" sz="1600" dirty="0"/>
              <a:t>Curing sections easily separated</a:t>
            </a:r>
          </a:p>
          <a:p>
            <a:pPr algn="ctr"/>
            <a:r>
              <a:rPr lang="en-US" sz="1600" dirty="0"/>
              <a:t>Coil size capacity increased for EIC (B1pF shown)</a:t>
            </a:r>
          </a:p>
        </p:txBody>
      </p:sp>
      <p:pic>
        <p:nvPicPr>
          <p:cNvPr id="17" name="Picture 16">
            <a:extLst>
              <a:ext uri="{FF2B5EF4-FFF2-40B4-BE49-F238E27FC236}">
                <a16:creationId xmlns:a16="http://schemas.microsoft.com/office/drawing/2014/main" id="{727F4550-DC90-4C1E-8E75-75022D94FBF7}"/>
              </a:ext>
            </a:extLst>
          </p:cNvPr>
          <p:cNvPicPr>
            <a:picLocks noChangeAspect="1"/>
          </p:cNvPicPr>
          <p:nvPr/>
        </p:nvPicPr>
        <p:blipFill>
          <a:blip r:embed="rId6"/>
          <a:stretch>
            <a:fillRect/>
          </a:stretch>
        </p:blipFill>
        <p:spPr>
          <a:xfrm>
            <a:off x="7383300" y="4560525"/>
            <a:ext cx="3353772" cy="1498358"/>
          </a:xfrm>
          <a:prstGeom prst="rect">
            <a:avLst/>
          </a:prstGeom>
        </p:spPr>
      </p:pic>
      <p:sp>
        <p:nvSpPr>
          <p:cNvPr id="18" name="TextBox 17">
            <a:extLst>
              <a:ext uri="{FF2B5EF4-FFF2-40B4-BE49-F238E27FC236}">
                <a16:creationId xmlns:a16="http://schemas.microsoft.com/office/drawing/2014/main" id="{A007EE05-CD47-4DC5-A309-D3E3577584E7}"/>
              </a:ext>
            </a:extLst>
          </p:cNvPr>
          <p:cNvSpPr txBox="1"/>
          <p:nvPr/>
        </p:nvSpPr>
        <p:spPr>
          <a:xfrm>
            <a:off x="7474870" y="4517360"/>
            <a:ext cx="796748" cy="523220"/>
          </a:xfrm>
          <a:prstGeom prst="rect">
            <a:avLst/>
          </a:prstGeom>
          <a:noFill/>
        </p:spPr>
        <p:txBody>
          <a:bodyPr wrap="square" rtlCol="0">
            <a:spAutoFit/>
          </a:bodyPr>
          <a:lstStyle/>
          <a:p>
            <a:r>
              <a:rPr lang="en-US" sz="1400" dirty="0"/>
              <a:t>4m (EIC)</a:t>
            </a:r>
          </a:p>
        </p:txBody>
      </p:sp>
      <p:sp>
        <p:nvSpPr>
          <p:cNvPr id="19" name="TextBox 18">
            <a:extLst>
              <a:ext uri="{FF2B5EF4-FFF2-40B4-BE49-F238E27FC236}">
                <a16:creationId xmlns:a16="http://schemas.microsoft.com/office/drawing/2014/main" id="{14A45F15-F823-45D3-8367-A17530EBB3D0}"/>
              </a:ext>
            </a:extLst>
          </p:cNvPr>
          <p:cNvSpPr txBox="1"/>
          <p:nvPr/>
        </p:nvSpPr>
        <p:spPr>
          <a:xfrm>
            <a:off x="9280811" y="4515413"/>
            <a:ext cx="913364" cy="523220"/>
          </a:xfrm>
          <a:prstGeom prst="rect">
            <a:avLst/>
          </a:prstGeom>
          <a:noFill/>
        </p:spPr>
        <p:txBody>
          <a:bodyPr wrap="square" rtlCol="0">
            <a:spAutoFit/>
          </a:bodyPr>
          <a:lstStyle/>
          <a:p>
            <a:r>
              <a:rPr lang="en-US" sz="1400" dirty="0"/>
              <a:t>6m (AUP)</a:t>
            </a:r>
          </a:p>
        </p:txBody>
      </p:sp>
      <p:sp>
        <p:nvSpPr>
          <p:cNvPr id="20" name="TextBox 19">
            <a:extLst>
              <a:ext uri="{FF2B5EF4-FFF2-40B4-BE49-F238E27FC236}">
                <a16:creationId xmlns:a16="http://schemas.microsoft.com/office/drawing/2014/main" id="{BA77B946-32D6-4F51-AAED-9544BDB0998A}"/>
              </a:ext>
            </a:extLst>
          </p:cNvPr>
          <p:cNvSpPr txBox="1"/>
          <p:nvPr/>
        </p:nvSpPr>
        <p:spPr>
          <a:xfrm>
            <a:off x="3709168" y="4221971"/>
            <a:ext cx="2874838" cy="338554"/>
          </a:xfrm>
          <a:prstGeom prst="rect">
            <a:avLst/>
          </a:prstGeom>
          <a:noFill/>
        </p:spPr>
        <p:txBody>
          <a:bodyPr wrap="square" rtlCol="0">
            <a:spAutoFit/>
          </a:bodyPr>
          <a:lstStyle/>
          <a:p>
            <a:pPr algn="ctr"/>
            <a:r>
              <a:rPr lang="en-US" sz="1600" dirty="0"/>
              <a:t>New roller supports needed</a:t>
            </a:r>
          </a:p>
        </p:txBody>
      </p:sp>
      <p:pic>
        <p:nvPicPr>
          <p:cNvPr id="22" name="Picture 21">
            <a:extLst>
              <a:ext uri="{FF2B5EF4-FFF2-40B4-BE49-F238E27FC236}">
                <a16:creationId xmlns:a16="http://schemas.microsoft.com/office/drawing/2014/main" id="{45E03237-A1AF-4CF1-BF93-BE3AF33D1292}"/>
              </a:ext>
            </a:extLst>
          </p:cNvPr>
          <p:cNvPicPr>
            <a:picLocks noChangeAspect="1"/>
          </p:cNvPicPr>
          <p:nvPr/>
        </p:nvPicPr>
        <p:blipFill>
          <a:blip r:embed="rId7"/>
          <a:stretch>
            <a:fillRect/>
          </a:stretch>
        </p:blipFill>
        <p:spPr>
          <a:xfrm>
            <a:off x="4160126" y="1551303"/>
            <a:ext cx="2821809" cy="2005986"/>
          </a:xfrm>
          <a:prstGeom prst="rect">
            <a:avLst/>
          </a:prstGeom>
        </p:spPr>
      </p:pic>
    </p:spTree>
    <p:extLst>
      <p:ext uri="{BB962C8B-B14F-4D97-AF65-F5344CB8AC3E}">
        <p14:creationId xmlns:p14="http://schemas.microsoft.com/office/powerpoint/2010/main" val="1589512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31C6-2518-4051-8C93-E42E7E465595}"/>
              </a:ext>
            </a:extLst>
          </p:cNvPr>
          <p:cNvSpPr>
            <a:spLocks noGrp="1"/>
          </p:cNvSpPr>
          <p:nvPr>
            <p:ph type="title"/>
          </p:nvPr>
        </p:nvSpPr>
        <p:spPr>
          <a:xfrm>
            <a:off x="2053937" y="103910"/>
            <a:ext cx="8323119" cy="841663"/>
          </a:xfrm>
        </p:spPr>
        <p:txBody>
          <a:bodyPr>
            <a:normAutofit fontScale="90000"/>
          </a:bodyPr>
          <a:lstStyle/>
          <a:p>
            <a:pPr algn="ctr"/>
            <a:r>
              <a:rPr lang="en-US" dirty="0"/>
              <a:t>Cable Magnet Collaring Press </a:t>
            </a:r>
            <a:br>
              <a:rPr lang="en-US" dirty="0"/>
            </a:br>
            <a:endParaRPr lang="en-US" sz="2700" dirty="0"/>
          </a:p>
        </p:txBody>
      </p:sp>
      <p:sp>
        <p:nvSpPr>
          <p:cNvPr id="4" name="Slide Number Placeholder 3">
            <a:extLst>
              <a:ext uri="{FF2B5EF4-FFF2-40B4-BE49-F238E27FC236}">
                <a16:creationId xmlns:a16="http://schemas.microsoft.com/office/drawing/2014/main" id="{8D747B94-ABF6-4BC3-81D6-77501D280544}"/>
              </a:ext>
            </a:extLst>
          </p:cNvPr>
          <p:cNvSpPr>
            <a:spLocks noGrp="1"/>
          </p:cNvSpPr>
          <p:nvPr>
            <p:ph type="sldNum" sz="quarter" idx="12"/>
          </p:nvPr>
        </p:nvSpPr>
        <p:spPr>
          <a:xfrm>
            <a:off x="3750513" y="6311899"/>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16</a:t>
            </a:fld>
            <a:endParaRPr lang="en-US"/>
          </a:p>
        </p:txBody>
      </p:sp>
      <p:pic>
        <p:nvPicPr>
          <p:cNvPr id="16" name="Picture 15">
            <a:extLst>
              <a:ext uri="{FF2B5EF4-FFF2-40B4-BE49-F238E27FC236}">
                <a16:creationId xmlns:a16="http://schemas.microsoft.com/office/drawing/2014/main" id="{C72B6070-C642-4CD5-B6A7-D53AECC37A7F}"/>
              </a:ext>
            </a:extLst>
          </p:cNvPr>
          <p:cNvPicPr>
            <a:picLocks noChangeAspect="1"/>
          </p:cNvPicPr>
          <p:nvPr/>
        </p:nvPicPr>
        <p:blipFill>
          <a:blip r:embed="rId2"/>
          <a:stretch>
            <a:fillRect/>
          </a:stretch>
        </p:blipFill>
        <p:spPr>
          <a:xfrm>
            <a:off x="6788348" y="1745385"/>
            <a:ext cx="4207624" cy="4118856"/>
          </a:xfrm>
          <a:prstGeom prst="rect">
            <a:avLst/>
          </a:prstGeom>
        </p:spPr>
      </p:pic>
      <p:sp>
        <p:nvSpPr>
          <p:cNvPr id="20" name="TextBox 19">
            <a:extLst>
              <a:ext uri="{FF2B5EF4-FFF2-40B4-BE49-F238E27FC236}">
                <a16:creationId xmlns:a16="http://schemas.microsoft.com/office/drawing/2014/main" id="{8DB0EA88-AD37-4D40-A5F9-DE51DFE2CFA9}"/>
              </a:ext>
            </a:extLst>
          </p:cNvPr>
          <p:cNvSpPr txBox="1"/>
          <p:nvPr/>
        </p:nvSpPr>
        <p:spPr>
          <a:xfrm>
            <a:off x="7042480" y="1213951"/>
            <a:ext cx="3655999" cy="584775"/>
          </a:xfrm>
          <a:prstGeom prst="rect">
            <a:avLst/>
          </a:prstGeom>
          <a:noFill/>
        </p:spPr>
        <p:txBody>
          <a:bodyPr wrap="square" rtlCol="0">
            <a:spAutoFit/>
          </a:bodyPr>
          <a:lstStyle/>
          <a:p>
            <a:pPr algn="ctr"/>
            <a:r>
              <a:rPr lang="en-US" sz="1600" dirty="0"/>
              <a:t>Size capacity increased for EIC (B1pF shown)</a:t>
            </a:r>
          </a:p>
        </p:txBody>
      </p:sp>
      <p:pic>
        <p:nvPicPr>
          <p:cNvPr id="5" name="Picture 4">
            <a:extLst>
              <a:ext uri="{FF2B5EF4-FFF2-40B4-BE49-F238E27FC236}">
                <a16:creationId xmlns:a16="http://schemas.microsoft.com/office/drawing/2014/main" id="{0D2BCFE0-D0C5-4488-99A8-EFC60911DF23}"/>
              </a:ext>
            </a:extLst>
          </p:cNvPr>
          <p:cNvPicPr>
            <a:picLocks noChangeAspect="1"/>
          </p:cNvPicPr>
          <p:nvPr/>
        </p:nvPicPr>
        <p:blipFill>
          <a:blip r:embed="rId3"/>
          <a:stretch>
            <a:fillRect/>
          </a:stretch>
        </p:blipFill>
        <p:spPr>
          <a:xfrm>
            <a:off x="897546" y="2166453"/>
            <a:ext cx="4459405" cy="2924566"/>
          </a:xfrm>
          <a:prstGeom prst="rect">
            <a:avLst/>
          </a:prstGeom>
        </p:spPr>
      </p:pic>
      <p:sp>
        <p:nvSpPr>
          <p:cNvPr id="22" name="TextBox 21">
            <a:extLst>
              <a:ext uri="{FF2B5EF4-FFF2-40B4-BE49-F238E27FC236}">
                <a16:creationId xmlns:a16="http://schemas.microsoft.com/office/drawing/2014/main" id="{6DBE96DE-EA46-4FE2-A18A-B5D2371E7F1C}"/>
              </a:ext>
            </a:extLst>
          </p:cNvPr>
          <p:cNvSpPr txBox="1"/>
          <p:nvPr/>
        </p:nvSpPr>
        <p:spPr>
          <a:xfrm>
            <a:off x="1117078" y="1083872"/>
            <a:ext cx="4133101" cy="584775"/>
          </a:xfrm>
          <a:prstGeom prst="rect">
            <a:avLst/>
          </a:prstGeom>
          <a:noFill/>
        </p:spPr>
        <p:txBody>
          <a:bodyPr wrap="square" rtlCol="0">
            <a:spAutoFit/>
          </a:bodyPr>
          <a:lstStyle/>
          <a:p>
            <a:r>
              <a:rPr lang="en-US" sz="1600" dirty="0"/>
              <a:t>Operational Collaring Press (side hydraulics removed, in storage)</a:t>
            </a:r>
          </a:p>
        </p:txBody>
      </p:sp>
    </p:spTree>
    <p:extLst>
      <p:ext uri="{BB962C8B-B14F-4D97-AF65-F5344CB8AC3E}">
        <p14:creationId xmlns:p14="http://schemas.microsoft.com/office/powerpoint/2010/main" val="1183021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31C6-2518-4051-8C93-E42E7E465595}"/>
              </a:ext>
            </a:extLst>
          </p:cNvPr>
          <p:cNvSpPr>
            <a:spLocks noGrp="1"/>
          </p:cNvSpPr>
          <p:nvPr>
            <p:ph type="title"/>
          </p:nvPr>
        </p:nvSpPr>
        <p:spPr>
          <a:xfrm>
            <a:off x="2053937" y="103910"/>
            <a:ext cx="8323119" cy="841663"/>
          </a:xfrm>
        </p:spPr>
        <p:txBody>
          <a:bodyPr>
            <a:normAutofit fontScale="90000"/>
          </a:bodyPr>
          <a:lstStyle/>
          <a:p>
            <a:pPr algn="ctr"/>
            <a:r>
              <a:rPr lang="en-US" dirty="0"/>
              <a:t>Cold Mass Shell Welding Press </a:t>
            </a:r>
            <a:br>
              <a:rPr lang="en-US" dirty="0"/>
            </a:br>
            <a:endParaRPr lang="en-US" sz="2700" dirty="0"/>
          </a:p>
        </p:txBody>
      </p:sp>
      <p:sp>
        <p:nvSpPr>
          <p:cNvPr id="4" name="Slide Number Placeholder 3">
            <a:extLst>
              <a:ext uri="{FF2B5EF4-FFF2-40B4-BE49-F238E27FC236}">
                <a16:creationId xmlns:a16="http://schemas.microsoft.com/office/drawing/2014/main" id="{8D747B94-ABF6-4BC3-81D6-77501D280544}"/>
              </a:ext>
            </a:extLst>
          </p:cNvPr>
          <p:cNvSpPr>
            <a:spLocks noGrp="1"/>
          </p:cNvSpPr>
          <p:nvPr>
            <p:ph type="sldNum" sz="quarter" idx="12"/>
          </p:nvPr>
        </p:nvSpPr>
        <p:spPr>
          <a:xfrm>
            <a:off x="3750513" y="6311899"/>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17</a:t>
            </a:fld>
            <a:endParaRPr lang="en-US"/>
          </a:p>
        </p:txBody>
      </p:sp>
      <p:sp>
        <p:nvSpPr>
          <p:cNvPr id="6" name="TextBox 5">
            <a:extLst>
              <a:ext uri="{FF2B5EF4-FFF2-40B4-BE49-F238E27FC236}">
                <a16:creationId xmlns:a16="http://schemas.microsoft.com/office/drawing/2014/main" id="{E6D72199-0811-4EE8-8A2D-3751C3B8846E}"/>
              </a:ext>
            </a:extLst>
          </p:cNvPr>
          <p:cNvSpPr txBox="1"/>
          <p:nvPr/>
        </p:nvSpPr>
        <p:spPr>
          <a:xfrm>
            <a:off x="4681127" y="837640"/>
            <a:ext cx="3123282" cy="584775"/>
          </a:xfrm>
          <a:prstGeom prst="rect">
            <a:avLst/>
          </a:prstGeom>
          <a:noFill/>
        </p:spPr>
        <p:txBody>
          <a:bodyPr wrap="square" rtlCol="0">
            <a:spAutoFit/>
          </a:bodyPr>
          <a:lstStyle/>
          <a:p>
            <a:r>
              <a:rPr lang="en-US" sz="1600" dirty="0"/>
              <a:t>Operational 10m Welding Fixture</a:t>
            </a:r>
          </a:p>
        </p:txBody>
      </p:sp>
      <p:pic>
        <p:nvPicPr>
          <p:cNvPr id="7" name="Picture 6">
            <a:extLst>
              <a:ext uri="{FF2B5EF4-FFF2-40B4-BE49-F238E27FC236}">
                <a16:creationId xmlns:a16="http://schemas.microsoft.com/office/drawing/2014/main" id="{E434BAD8-DF63-4F73-9F2F-0C1710E27F44}"/>
              </a:ext>
            </a:extLst>
          </p:cNvPr>
          <p:cNvPicPr>
            <a:picLocks noChangeAspect="1"/>
          </p:cNvPicPr>
          <p:nvPr/>
        </p:nvPicPr>
        <p:blipFill>
          <a:blip r:embed="rId2"/>
          <a:stretch>
            <a:fillRect/>
          </a:stretch>
        </p:blipFill>
        <p:spPr>
          <a:xfrm>
            <a:off x="3479834" y="3787325"/>
            <a:ext cx="5509598" cy="2667263"/>
          </a:xfrm>
          <a:prstGeom prst="rect">
            <a:avLst/>
          </a:prstGeom>
        </p:spPr>
      </p:pic>
      <p:sp>
        <p:nvSpPr>
          <p:cNvPr id="8" name="TextBox 7">
            <a:extLst>
              <a:ext uri="{FF2B5EF4-FFF2-40B4-BE49-F238E27FC236}">
                <a16:creationId xmlns:a16="http://schemas.microsoft.com/office/drawing/2014/main" id="{90833D66-1ACE-4416-AD36-83F672F9BEFD}"/>
              </a:ext>
            </a:extLst>
          </p:cNvPr>
          <p:cNvSpPr txBox="1"/>
          <p:nvPr/>
        </p:nvSpPr>
        <p:spPr>
          <a:xfrm>
            <a:off x="4653854" y="3429000"/>
            <a:ext cx="4147245" cy="338554"/>
          </a:xfrm>
          <a:prstGeom prst="rect">
            <a:avLst/>
          </a:prstGeom>
          <a:noFill/>
        </p:spPr>
        <p:txBody>
          <a:bodyPr wrap="square" rtlCol="0">
            <a:spAutoFit/>
          </a:bodyPr>
          <a:lstStyle/>
          <a:p>
            <a:r>
              <a:rPr lang="en-US" sz="1600" dirty="0"/>
              <a:t>New contact tools, clamps needed for EIC</a:t>
            </a:r>
          </a:p>
        </p:txBody>
      </p:sp>
      <p:pic>
        <p:nvPicPr>
          <p:cNvPr id="9" name="Picture 2">
            <a:extLst>
              <a:ext uri="{FF2B5EF4-FFF2-40B4-BE49-F238E27FC236}">
                <a16:creationId xmlns:a16="http://schemas.microsoft.com/office/drawing/2014/main" id="{0EA8A7AD-A032-4383-896C-EAF49488F3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0186" y="1227030"/>
            <a:ext cx="3185082" cy="2113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5719FCCD-C11F-4331-B665-41F6C1A64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692" y="5659553"/>
            <a:ext cx="931163" cy="70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a:extLst>
              <a:ext uri="{FF2B5EF4-FFF2-40B4-BE49-F238E27FC236}">
                <a16:creationId xmlns:a16="http://schemas.microsoft.com/office/drawing/2014/main" id="{B5E3788C-AF8F-4445-95E5-E5AE6E4E7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6780" y="5729812"/>
            <a:ext cx="1159220" cy="709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5B460D20-5EAB-4498-A451-4BFB53B29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9213" y="1460980"/>
            <a:ext cx="2520747" cy="167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00B2520E-CE93-44D3-A4F1-2F99243011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9124" y="1225294"/>
            <a:ext cx="3185082" cy="2115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548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416" y="-27384"/>
            <a:ext cx="7920000" cy="512175"/>
          </a:xfrm>
        </p:spPr>
        <p:txBody>
          <a:bodyPr>
            <a:noAutofit/>
          </a:bodyPr>
          <a:lstStyle/>
          <a:p>
            <a:r>
              <a:rPr lang="en-US" sz="2800" dirty="0"/>
              <a:t>Bldg 902 Facility, Magnet Testing Capacities</a:t>
            </a:r>
          </a:p>
        </p:txBody>
      </p:sp>
      <p:sp>
        <p:nvSpPr>
          <p:cNvPr id="4" name="Slide Number Placeholder 3"/>
          <p:cNvSpPr>
            <a:spLocks noGrp="1"/>
          </p:cNvSpPr>
          <p:nvPr>
            <p:ph type="sldNum" sz="quarter" idx="12"/>
          </p:nvPr>
        </p:nvSpPr>
        <p:spPr>
          <a:xfrm>
            <a:off x="3750513" y="6311899"/>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893C5830-40F3-F04E-B2E3-10E6672BA8FF}" type="slidenum">
              <a:rPr lang="en-US" smtClean="0"/>
              <a:pPr algn="r" defTabSz="457200">
                <a:defRPr/>
              </a:pPr>
              <a:t>18</a:t>
            </a:fld>
            <a:endParaRPr lang="fr-FR" sz="1200" dirty="0">
              <a:latin typeface="Arial"/>
            </a:endParaRPr>
          </a:p>
        </p:txBody>
      </p:sp>
      <p:pic>
        <p:nvPicPr>
          <p:cNvPr id="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513" y="692176"/>
            <a:ext cx="7508875"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9367963" y="2636912"/>
            <a:ext cx="1219200" cy="523220"/>
          </a:xfrm>
          <a:prstGeom prst="rect">
            <a:avLst/>
          </a:prstGeom>
          <a:noFill/>
        </p:spPr>
        <p:txBody>
          <a:bodyPr wrap="square">
            <a:spAutoFit/>
          </a:bodyPr>
          <a:lstStyle/>
          <a:p>
            <a:pPr>
              <a:defRPr/>
            </a:pPr>
            <a:r>
              <a:rPr lang="en-US" sz="1400" b="1" dirty="0">
                <a:solidFill>
                  <a:srgbClr val="C00000"/>
                </a:solidFill>
              </a:rPr>
              <a:t>Vertical Test Dewars 2-6</a:t>
            </a:r>
          </a:p>
        </p:txBody>
      </p:sp>
      <p:cxnSp>
        <p:nvCxnSpPr>
          <p:cNvPr id="24" name="Straight Arrow Connector 6"/>
          <p:cNvCxnSpPr>
            <a:cxnSpLocks noChangeShapeType="1"/>
          </p:cNvCxnSpPr>
          <p:nvPr/>
        </p:nvCxnSpPr>
        <p:spPr bwMode="auto">
          <a:xfrm flipH="1">
            <a:off x="9063162" y="2822456"/>
            <a:ext cx="379412" cy="0"/>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594" y="4023543"/>
            <a:ext cx="2044700"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7691562" y="1975346"/>
            <a:ext cx="990600" cy="230832"/>
          </a:xfrm>
          <a:prstGeom prst="rect">
            <a:avLst/>
          </a:prstGeom>
          <a:solidFill>
            <a:schemeClr val="bg1"/>
          </a:solidFill>
        </p:spPr>
        <p:txBody>
          <a:bodyPr wrap="square" lIns="0" rIns="0" anchor="ctr">
            <a:spAutoFit/>
          </a:bodyPr>
          <a:lstStyle/>
          <a:p>
            <a:pPr>
              <a:defRPr/>
            </a:pPr>
            <a:r>
              <a:rPr lang="en-US" sz="900" b="1" dirty="0"/>
              <a:t>CONTROL ROOM</a:t>
            </a:r>
          </a:p>
        </p:txBody>
      </p:sp>
      <p:sp>
        <p:nvSpPr>
          <p:cNvPr id="29" name="TextBox 28"/>
          <p:cNvSpPr txBox="1"/>
          <p:nvPr/>
        </p:nvSpPr>
        <p:spPr>
          <a:xfrm>
            <a:off x="7767762" y="1800092"/>
            <a:ext cx="749092" cy="246221"/>
          </a:xfrm>
          <a:prstGeom prst="rect">
            <a:avLst/>
          </a:prstGeom>
          <a:solidFill>
            <a:schemeClr val="bg1"/>
          </a:solidFill>
        </p:spPr>
        <p:txBody>
          <a:bodyPr wrap="square" lIns="182880" rIns="182880" anchor="ctr" anchorCtr="1">
            <a:spAutoFit/>
          </a:bodyPr>
          <a:lstStyle/>
          <a:p>
            <a:pPr>
              <a:defRPr/>
            </a:pPr>
            <a:r>
              <a:rPr lang="en-US" sz="1000" b="1" dirty="0"/>
              <a:t>MQXF</a:t>
            </a:r>
          </a:p>
        </p:txBody>
      </p:sp>
      <p:sp>
        <p:nvSpPr>
          <p:cNvPr id="30" name="TextBox 29"/>
          <p:cNvSpPr txBox="1"/>
          <p:nvPr/>
        </p:nvSpPr>
        <p:spPr>
          <a:xfrm>
            <a:off x="7704262" y="1050950"/>
            <a:ext cx="901700" cy="369332"/>
          </a:xfrm>
          <a:prstGeom prst="rect">
            <a:avLst/>
          </a:prstGeom>
          <a:solidFill>
            <a:schemeClr val="bg1"/>
          </a:solidFill>
        </p:spPr>
        <p:txBody>
          <a:bodyPr wrap="square">
            <a:spAutoFit/>
          </a:bodyPr>
          <a:lstStyle/>
          <a:p>
            <a:pPr>
              <a:defRPr/>
            </a:pPr>
            <a:r>
              <a:rPr lang="en-US" sz="900" b="1" dirty="0"/>
              <a:t>30 kA Power Supply</a:t>
            </a:r>
          </a:p>
        </p:txBody>
      </p:sp>
      <p:sp>
        <p:nvSpPr>
          <p:cNvPr id="31" name="TextBox 30"/>
          <p:cNvSpPr txBox="1"/>
          <p:nvPr/>
        </p:nvSpPr>
        <p:spPr>
          <a:xfrm>
            <a:off x="7305774" y="2579712"/>
            <a:ext cx="806450" cy="76200"/>
          </a:xfrm>
          <a:prstGeom prst="rect">
            <a:avLst/>
          </a:prstGeom>
          <a:solidFill>
            <a:schemeClr val="bg1"/>
          </a:solidFill>
        </p:spPr>
        <p:txBody>
          <a:bodyPr lIns="0" tIns="0" rIns="0" bIns="0" anchor="b" anchorCtr="1">
            <a:spAutoFit/>
          </a:bodyPr>
          <a:lstStyle/>
          <a:p>
            <a:pPr>
              <a:defRPr/>
            </a:pPr>
            <a:r>
              <a:rPr lang="en-US" sz="500" b="1" dirty="0">
                <a:solidFill>
                  <a:srgbClr val="C00000"/>
                </a:solidFill>
              </a:rPr>
              <a:t>2.7 m Deep Test Dewars</a:t>
            </a:r>
          </a:p>
        </p:txBody>
      </p:sp>
      <p:sp>
        <p:nvSpPr>
          <p:cNvPr id="32" name="TextBox 31"/>
          <p:cNvSpPr txBox="1"/>
          <p:nvPr/>
        </p:nvSpPr>
        <p:spPr>
          <a:xfrm>
            <a:off x="8184232" y="2548190"/>
            <a:ext cx="1532456" cy="107722"/>
          </a:xfrm>
          <a:prstGeom prst="rect">
            <a:avLst/>
          </a:prstGeom>
          <a:solidFill>
            <a:schemeClr val="bg1"/>
          </a:solidFill>
        </p:spPr>
        <p:txBody>
          <a:bodyPr wrap="square" lIns="0" tIns="0" rIns="0" bIns="0" anchor="b" anchorCtr="1">
            <a:spAutoFit/>
          </a:bodyPr>
          <a:lstStyle/>
          <a:p>
            <a:pPr>
              <a:defRPr/>
            </a:pPr>
            <a:r>
              <a:rPr lang="en-US" sz="700" b="1" dirty="0">
                <a:solidFill>
                  <a:srgbClr val="C00000"/>
                </a:solidFill>
              </a:rPr>
              <a:t>6.1 m Magnet Deep Test Dewars</a:t>
            </a:r>
          </a:p>
        </p:txBody>
      </p:sp>
      <p:sp>
        <p:nvSpPr>
          <p:cNvPr id="33" name="TextBox 32"/>
          <p:cNvSpPr txBox="1"/>
          <p:nvPr/>
        </p:nvSpPr>
        <p:spPr>
          <a:xfrm>
            <a:off x="3453408" y="2060849"/>
            <a:ext cx="914400" cy="307777"/>
          </a:xfrm>
          <a:prstGeom prst="rect">
            <a:avLst/>
          </a:prstGeom>
          <a:noFill/>
        </p:spPr>
        <p:txBody>
          <a:bodyPr wrap="square" lIns="0" tIns="0" rIns="0" bIns="0" anchor="ctr" anchorCtr="0">
            <a:spAutoFit/>
          </a:bodyPr>
          <a:lstStyle/>
          <a:p>
            <a:pPr>
              <a:defRPr/>
            </a:pPr>
            <a:r>
              <a:rPr lang="en-US" sz="1000" b="1" dirty="0">
                <a:solidFill>
                  <a:srgbClr val="0000CC"/>
                </a:solidFill>
              </a:rPr>
              <a:t>CTI 4000 He Refrigerator</a:t>
            </a:r>
          </a:p>
        </p:txBody>
      </p:sp>
      <p:sp>
        <p:nvSpPr>
          <p:cNvPr id="20" name="TextBox 19"/>
          <p:cNvSpPr txBox="1"/>
          <p:nvPr/>
        </p:nvSpPr>
        <p:spPr>
          <a:xfrm>
            <a:off x="9336360" y="116633"/>
            <a:ext cx="1224136" cy="646331"/>
          </a:xfrm>
          <a:prstGeom prst="rect">
            <a:avLst/>
          </a:prstGeom>
          <a:noFill/>
          <a:ln>
            <a:solidFill>
              <a:srgbClr val="0000FF"/>
            </a:solidFill>
          </a:ln>
        </p:spPr>
        <p:txBody>
          <a:bodyPr wrap="square" rtlCol="0">
            <a:spAutoFit/>
          </a:bodyPr>
          <a:lstStyle/>
          <a:p>
            <a:r>
              <a:rPr lang="en-US" sz="900" b="1" dirty="0">
                <a:solidFill>
                  <a:srgbClr val="0000FF"/>
                </a:solidFill>
              </a:rPr>
              <a:t>Nash “high capacity” helium vacuum Pump (1.9 K) </a:t>
            </a:r>
          </a:p>
        </p:txBody>
      </p:sp>
      <p:cxnSp>
        <p:nvCxnSpPr>
          <p:cNvPr id="35" name="Straight Arrow Connector 34"/>
          <p:cNvCxnSpPr/>
          <p:nvPr/>
        </p:nvCxnSpPr>
        <p:spPr>
          <a:xfrm flipH="1">
            <a:off x="8400256" y="476752"/>
            <a:ext cx="852612" cy="719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20A6CD1-E12C-4835-A25C-C8CD5C040DB9}"/>
              </a:ext>
            </a:extLst>
          </p:cNvPr>
          <p:cNvSpPr txBox="1"/>
          <p:nvPr/>
        </p:nvSpPr>
        <p:spPr>
          <a:xfrm>
            <a:off x="8760492" y="5045570"/>
            <a:ext cx="1727996" cy="584775"/>
          </a:xfrm>
          <a:prstGeom prst="rect">
            <a:avLst/>
          </a:prstGeom>
          <a:solidFill>
            <a:schemeClr val="bg1"/>
          </a:solidFill>
          <a:ln>
            <a:solidFill>
              <a:srgbClr val="0000FF"/>
            </a:solidFill>
          </a:ln>
        </p:spPr>
        <p:txBody>
          <a:bodyPr wrap="square" rtlCol="0">
            <a:spAutoFit/>
          </a:bodyPr>
          <a:lstStyle/>
          <a:p>
            <a:r>
              <a:rPr lang="en-US" sz="1600" dirty="0">
                <a:solidFill>
                  <a:srgbClr val="0000FF"/>
                </a:solidFill>
              </a:rPr>
              <a:t>Horiz. Test Stand E 7.5kA, 4.5K</a:t>
            </a:r>
          </a:p>
        </p:txBody>
      </p:sp>
      <p:cxnSp>
        <p:nvCxnSpPr>
          <p:cNvPr id="6" name="Straight Arrow Connector 5">
            <a:extLst>
              <a:ext uri="{FF2B5EF4-FFF2-40B4-BE49-F238E27FC236}">
                <a16:creationId xmlns:a16="http://schemas.microsoft.com/office/drawing/2014/main" id="{C8BF3441-927C-44A2-8081-D7932D364FCC}"/>
              </a:ext>
            </a:extLst>
          </p:cNvPr>
          <p:cNvCxnSpPr/>
          <p:nvPr/>
        </p:nvCxnSpPr>
        <p:spPr>
          <a:xfrm flipH="1">
            <a:off x="8504294" y="5336088"/>
            <a:ext cx="256198"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EB21E0-1397-4F41-8E7C-4AEE44C18A47}"/>
              </a:ext>
            </a:extLst>
          </p:cNvPr>
          <p:cNvSpPr txBox="1"/>
          <p:nvPr/>
        </p:nvSpPr>
        <p:spPr>
          <a:xfrm>
            <a:off x="8760492" y="4415507"/>
            <a:ext cx="1727997" cy="584775"/>
          </a:xfrm>
          <a:prstGeom prst="rect">
            <a:avLst/>
          </a:prstGeom>
          <a:solidFill>
            <a:schemeClr val="bg1"/>
          </a:solidFill>
          <a:ln>
            <a:solidFill>
              <a:srgbClr val="0000FF"/>
            </a:solidFill>
          </a:ln>
        </p:spPr>
        <p:txBody>
          <a:bodyPr wrap="square" rtlCol="0">
            <a:spAutoFit/>
          </a:bodyPr>
          <a:lstStyle/>
          <a:p>
            <a:r>
              <a:rPr lang="en-US" sz="1600" dirty="0">
                <a:solidFill>
                  <a:srgbClr val="0000FF"/>
                </a:solidFill>
              </a:rPr>
              <a:t>Horiz. Test Stand C  7.5kA, 4.5K</a:t>
            </a:r>
          </a:p>
        </p:txBody>
      </p:sp>
      <p:sp>
        <p:nvSpPr>
          <p:cNvPr id="36" name="TextBox 35">
            <a:extLst>
              <a:ext uri="{FF2B5EF4-FFF2-40B4-BE49-F238E27FC236}">
                <a16:creationId xmlns:a16="http://schemas.microsoft.com/office/drawing/2014/main" id="{994977E5-7226-4ED7-838B-B83A0F59E06E}"/>
              </a:ext>
            </a:extLst>
          </p:cNvPr>
          <p:cNvSpPr txBox="1"/>
          <p:nvPr/>
        </p:nvSpPr>
        <p:spPr>
          <a:xfrm>
            <a:off x="4248195" y="1092204"/>
            <a:ext cx="2057400" cy="1077218"/>
          </a:xfrm>
          <a:prstGeom prst="rect">
            <a:avLst/>
          </a:prstGeom>
          <a:solidFill>
            <a:schemeClr val="bg1"/>
          </a:solidFill>
          <a:ln>
            <a:solidFill>
              <a:srgbClr val="0000FF"/>
            </a:solidFill>
          </a:ln>
        </p:spPr>
        <p:txBody>
          <a:bodyPr wrap="square">
            <a:spAutoFit/>
          </a:bodyPr>
          <a:lstStyle/>
          <a:p>
            <a:pPr>
              <a:defRPr/>
            </a:pPr>
            <a:r>
              <a:rPr lang="en-US" sz="1600" dirty="0">
                <a:solidFill>
                  <a:srgbClr val="0000FF"/>
                </a:solidFill>
              </a:rPr>
              <a:t>Dewar 6</a:t>
            </a:r>
          </a:p>
          <a:p>
            <a:pPr>
              <a:defRPr/>
            </a:pPr>
            <a:r>
              <a:rPr lang="en-US" sz="1600" dirty="0">
                <a:solidFill>
                  <a:srgbClr val="0000FF"/>
                </a:solidFill>
              </a:rPr>
              <a:t>Ø610mm, 2.7m deep</a:t>
            </a:r>
          </a:p>
          <a:p>
            <a:pPr>
              <a:defRPr/>
            </a:pPr>
            <a:r>
              <a:rPr lang="en-US" sz="1600" dirty="0">
                <a:solidFill>
                  <a:srgbClr val="0000FF"/>
                </a:solidFill>
              </a:rPr>
              <a:t>4.5K (1.9K) - 30kA</a:t>
            </a:r>
          </a:p>
        </p:txBody>
      </p:sp>
      <p:cxnSp>
        <p:nvCxnSpPr>
          <p:cNvPr id="8" name="Straight Arrow Connector 7">
            <a:extLst>
              <a:ext uri="{FF2B5EF4-FFF2-40B4-BE49-F238E27FC236}">
                <a16:creationId xmlns:a16="http://schemas.microsoft.com/office/drawing/2014/main" id="{18FE86C4-E3FD-41BE-8EB2-4D503DCD29BC}"/>
              </a:ext>
            </a:extLst>
          </p:cNvPr>
          <p:cNvCxnSpPr/>
          <p:nvPr/>
        </p:nvCxnSpPr>
        <p:spPr>
          <a:xfrm>
            <a:off x="6303213" y="1923201"/>
            <a:ext cx="764708" cy="81373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F7B4767-3B92-4941-AB11-FF3A62BCFDF1}"/>
              </a:ext>
            </a:extLst>
          </p:cNvPr>
          <p:cNvSpPr txBox="1"/>
          <p:nvPr/>
        </p:nvSpPr>
        <p:spPr>
          <a:xfrm>
            <a:off x="6332444" y="1092204"/>
            <a:ext cx="2171851" cy="1077218"/>
          </a:xfrm>
          <a:prstGeom prst="rect">
            <a:avLst/>
          </a:prstGeom>
          <a:solidFill>
            <a:schemeClr val="bg1"/>
          </a:solidFill>
          <a:ln>
            <a:solidFill>
              <a:srgbClr val="0000FF"/>
            </a:solidFill>
          </a:ln>
        </p:spPr>
        <p:txBody>
          <a:bodyPr wrap="square">
            <a:spAutoFit/>
          </a:bodyPr>
          <a:lstStyle/>
          <a:p>
            <a:pPr>
              <a:defRPr/>
            </a:pPr>
            <a:r>
              <a:rPr lang="en-US" sz="1600" dirty="0">
                <a:solidFill>
                  <a:srgbClr val="0000FF"/>
                </a:solidFill>
              </a:rPr>
              <a:t>Dewar 2</a:t>
            </a:r>
          </a:p>
          <a:p>
            <a:pPr>
              <a:defRPr/>
            </a:pPr>
            <a:r>
              <a:rPr lang="en-US" sz="1600" dirty="0">
                <a:solidFill>
                  <a:srgbClr val="0000FF"/>
                </a:solidFill>
              </a:rPr>
              <a:t>Ø654mm, 6.1m deep, 4.5K; 5.1m, 1.9K -  24kA</a:t>
            </a:r>
          </a:p>
        </p:txBody>
      </p:sp>
      <p:cxnSp>
        <p:nvCxnSpPr>
          <p:cNvPr id="39" name="Straight Arrow Connector 38">
            <a:extLst>
              <a:ext uri="{FF2B5EF4-FFF2-40B4-BE49-F238E27FC236}">
                <a16:creationId xmlns:a16="http://schemas.microsoft.com/office/drawing/2014/main" id="{AB1F7F52-D763-43A2-AFDC-F9695DDFE466}"/>
              </a:ext>
            </a:extLst>
          </p:cNvPr>
          <p:cNvCxnSpPr>
            <a:cxnSpLocks/>
            <a:stCxn id="38" idx="2"/>
          </p:cNvCxnSpPr>
          <p:nvPr/>
        </p:nvCxnSpPr>
        <p:spPr>
          <a:xfrm>
            <a:off x="7418369" y="2169422"/>
            <a:ext cx="1025340" cy="61698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42994A6-BE6E-4A9B-A58E-2547617DEEA9}"/>
              </a:ext>
            </a:extLst>
          </p:cNvPr>
          <p:cNvSpPr txBox="1"/>
          <p:nvPr/>
        </p:nvSpPr>
        <p:spPr>
          <a:xfrm>
            <a:off x="8526806" y="1087339"/>
            <a:ext cx="2057400" cy="1077218"/>
          </a:xfrm>
          <a:prstGeom prst="rect">
            <a:avLst/>
          </a:prstGeom>
          <a:solidFill>
            <a:schemeClr val="bg1"/>
          </a:solidFill>
          <a:ln>
            <a:solidFill>
              <a:srgbClr val="0000FF"/>
            </a:solidFill>
          </a:ln>
        </p:spPr>
        <p:txBody>
          <a:bodyPr wrap="square">
            <a:spAutoFit/>
          </a:bodyPr>
          <a:lstStyle/>
          <a:p>
            <a:pPr>
              <a:defRPr/>
            </a:pPr>
            <a:r>
              <a:rPr lang="en-US" sz="1600" dirty="0">
                <a:solidFill>
                  <a:srgbClr val="0000FF"/>
                </a:solidFill>
              </a:rPr>
              <a:t>Dewar 3</a:t>
            </a:r>
          </a:p>
          <a:p>
            <a:pPr>
              <a:defRPr/>
            </a:pPr>
            <a:r>
              <a:rPr lang="en-US" sz="1600" dirty="0">
                <a:solidFill>
                  <a:srgbClr val="0000FF"/>
                </a:solidFill>
              </a:rPr>
              <a:t>Ø710mm, 6.1m deep</a:t>
            </a:r>
          </a:p>
          <a:p>
            <a:pPr>
              <a:defRPr/>
            </a:pPr>
            <a:r>
              <a:rPr lang="en-US" sz="1600" dirty="0">
                <a:solidFill>
                  <a:srgbClr val="0000FF"/>
                </a:solidFill>
              </a:rPr>
              <a:t>4.5K – 8.5kA</a:t>
            </a:r>
          </a:p>
        </p:txBody>
      </p:sp>
      <p:cxnSp>
        <p:nvCxnSpPr>
          <p:cNvPr id="41" name="Straight Arrow Connector 40">
            <a:extLst>
              <a:ext uri="{FF2B5EF4-FFF2-40B4-BE49-F238E27FC236}">
                <a16:creationId xmlns:a16="http://schemas.microsoft.com/office/drawing/2014/main" id="{90385577-56E1-4DF2-AA7F-ED952B74D1C2}"/>
              </a:ext>
            </a:extLst>
          </p:cNvPr>
          <p:cNvCxnSpPr>
            <a:cxnSpLocks/>
          </p:cNvCxnSpPr>
          <p:nvPr/>
        </p:nvCxnSpPr>
        <p:spPr>
          <a:xfrm flipH="1">
            <a:off x="8850278" y="1918337"/>
            <a:ext cx="622128" cy="81860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C622D3-E2C8-4448-853A-0C36BB8202B9}"/>
              </a:ext>
            </a:extLst>
          </p:cNvPr>
          <p:cNvSpPr txBox="1"/>
          <p:nvPr/>
        </p:nvSpPr>
        <p:spPr>
          <a:xfrm>
            <a:off x="6437082" y="3956304"/>
            <a:ext cx="2067212" cy="369332"/>
          </a:xfrm>
          <a:prstGeom prst="rect">
            <a:avLst/>
          </a:prstGeom>
          <a:solidFill>
            <a:schemeClr val="bg1"/>
          </a:solidFill>
        </p:spPr>
        <p:txBody>
          <a:bodyPr wrap="square" rtlCol="0">
            <a:spAutoFit/>
          </a:bodyPr>
          <a:lstStyle/>
          <a:p>
            <a:endParaRPr lang="en-US" dirty="0"/>
          </a:p>
        </p:txBody>
      </p:sp>
      <p:cxnSp>
        <p:nvCxnSpPr>
          <p:cNvPr id="42" name="Straight Arrow Connector 41">
            <a:extLst>
              <a:ext uri="{FF2B5EF4-FFF2-40B4-BE49-F238E27FC236}">
                <a16:creationId xmlns:a16="http://schemas.microsoft.com/office/drawing/2014/main" id="{48689B58-2177-499E-B3F4-B44E95091C78}"/>
              </a:ext>
            </a:extLst>
          </p:cNvPr>
          <p:cNvCxnSpPr/>
          <p:nvPr/>
        </p:nvCxnSpPr>
        <p:spPr>
          <a:xfrm flipH="1">
            <a:off x="8503675" y="4735537"/>
            <a:ext cx="256198"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97D01CE-CA6D-4C74-AD0F-57B2E45A8F0E}"/>
              </a:ext>
            </a:extLst>
          </p:cNvPr>
          <p:cNvSpPr txBox="1"/>
          <p:nvPr/>
        </p:nvSpPr>
        <p:spPr>
          <a:xfrm>
            <a:off x="2759258" y="5582833"/>
            <a:ext cx="5424974" cy="830997"/>
          </a:xfrm>
          <a:prstGeom prst="rect">
            <a:avLst/>
          </a:prstGeom>
          <a:solidFill>
            <a:schemeClr val="bg1"/>
          </a:solidFill>
          <a:ln>
            <a:solidFill>
              <a:srgbClr val="0000FF"/>
            </a:solidFill>
          </a:ln>
        </p:spPr>
        <p:txBody>
          <a:bodyPr wrap="square" rtlCol="0">
            <a:spAutoFit/>
          </a:bodyPr>
          <a:lstStyle/>
          <a:p>
            <a:pPr algn="ctr"/>
            <a:r>
              <a:rPr lang="en-US" sz="1600" dirty="0">
                <a:solidFill>
                  <a:srgbClr val="0000FF"/>
                </a:solidFill>
              </a:rPr>
              <a:t>Upgrades possible to 2K, higher currents as needed</a:t>
            </a:r>
          </a:p>
          <a:p>
            <a:pPr algn="ctr"/>
            <a:r>
              <a:rPr lang="en-US" sz="1600" dirty="0">
                <a:solidFill>
                  <a:srgbClr val="0000FF"/>
                </a:solidFill>
              </a:rPr>
              <a:t>Horizontal testing cryostat(s) needed for forward side magnets</a:t>
            </a:r>
          </a:p>
        </p:txBody>
      </p:sp>
    </p:spTree>
    <p:extLst>
      <p:ext uri="{BB962C8B-B14F-4D97-AF65-F5344CB8AC3E}">
        <p14:creationId xmlns:p14="http://schemas.microsoft.com/office/powerpoint/2010/main" val="1664386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7431-C69E-4241-B7A0-0D6076EAD3A4}"/>
              </a:ext>
            </a:extLst>
          </p:cNvPr>
          <p:cNvSpPr>
            <a:spLocks noGrp="1"/>
          </p:cNvSpPr>
          <p:nvPr>
            <p:ph type="title"/>
          </p:nvPr>
        </p:nvSpPr>
        <p:spPr>
          <a:xfrm>
            <a:off x="361952" y="34883"/>
            <a:ext cx="11753848" cy="599027"/>
          </a:xfrm>
        </p:spPr>
        <p:txBody>
          <a:bodyPr>
            <a:normAutofit/>
          </a:bodyPr>
          <a:lstStyle/>
          <a:p>
            <a:r>
              <a:rPr lang="en-US" sz="2700" dirty="0"/>
              <a:t>Nb</a:t>
            </a:r>
            <a:r>
              <a:rPr lang="en-US" sz="2700" baseline="-25000" dirty="0"/>
              <a:t>3</a:t>
            </a:r>
            <a:r>
              <a:rPr lang="en-US" sz="2700" dirty="0"/>
              <a:t>Sn Common Coil Dipole for High Current HTS Cable Testing</a:t>
            </a:r>
            <a:endParaRPr lang="en-US" sz="1800" dirty="0">
              <a:solidFill>
                <a:srgbClr val="006600"/>
              </a:solidFill>
            </a:endParaRPr>
          </a:p>
        </p:txBody>
      </p:sp>
      <p:grpSp>
        <p:nvGrpSpPr>
          <p:cNvPr id="5" name="Group 4">
            <a:extLst>
              <a:ext uri="{FF2B5EF4-FFF2-40B4-BE49-F238E27FC236}">
                <a16:creationId xmlns:a16="http://schemas.microsoft.com/office/drawing/2014/main" id="{169E9F23-6CF3-4979-884F-ABCF7E053BCB}"/>
              </a:ext>
            </a:extLst>
          </p:cNvPr>
          <p:cNvGrpSpPr>
            <a:grpSpLocks noChangeAspect="1"/>
          </p:cNvGrpSpPr>
          <p:nvPr/>
        </p:nvGrpSpPr>
        <p:grpSpPr>
          <a:xfrm>
            <a:off x="111699" y="939508"/>
            <a:ext cx="2926080" cy="2926080"/>
            <a:chOff x="91440" y="1097280"/>
            <a:chExt cx="2377440" cy="2377440"/>
          </a:xfrm>
        </p:grpSpPr>
        <p:pic>
          <p:nvPicPr>
            <p:cNvPr id="6" name="Picture 5">
              <a:extLst>
                <a:ext uri="{FF2B5EF4-FFF2-40B4-BE49-F238E27FC236}">
                  <a16:creationId xmlns:a16="http://schemas.microsoft.com/office/drawing/2014/main" id="{450485F5-BAD8-4256-88BF-8DC7D5E719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84" t="16086" r="21309" b="1374"/>
            <a:stretch/>
          </p:blipFill>
          <p:spPr>
            <a:xfrm rot="5400000">
              <a:off x="91440" y="1097280"/>
              <a:ext cx="2377440" cy="2377440"/>
            </a:xfrm>
            <a:prstGeom prst="rect">
              <a:avLst/>
            </a:prstGeom>
            <a:solidFill>
              <a:srgbClr val="FFFF00"/>
            </a:solidFill>
          </p:spPr>
        </p:pic>
        <p:sp>
          <p:nvSpPr>
            <p:cNvPr id="7" name="TextBox 6">
              <a:extLst>
                <a:ext uri="{FF2B5EF4-FFF2-40B4-BE49-F238E27FC236}">
                  <a16:creationId xmlns:a16="http://schemas.microsoft.com/office/drawing/2014/main" id="{F644691E-CDA6-4C71-904F-84F37281955A}"/>
                </a:ext>
              </a:extLst>
            </p:cNvPr>
            <p:cNvSpPr txBox="1"/>
            <p:nvPr/>
          </p:nvSpPr>
          <p:spPr>
            <a:xfrm>
              <a:off x="1634018" y="2090773"/>
              <a:ext cx="800918" cy="342951"/>
            </a:xfrm>
            <a:prstGeom prst="rect">
              <a:avLst/>
            </a:prstGeom>
            <a:noFill/>
          </p:spPr>
          <p:txBody>
            <a:bodyPr wrap="square" rtlCol="0">
              <a:spAutoFit/>
            </a:bodyPr>
            <a:lstStyle/>
            <a:p>
              <a:pPr fontAlgn="base">
                <a:spcBef>
                  <a:spcPct val="0"/>
                </a:spcBef>
                <a:spcAft>
                  <a:spcPct val="0"/>
                </a:spcAft>
              </a:pPr>
              <a:r>
                <a:rPr lang="en-US" sz="1200" b="1" dirty="0">
                  <a:solidFill>
                    <a:srgbClr val="FFFF00"/>
                  </a:solidFill>
                </a:rPr>
                <a:t>Empty space</a:t>
              </a:r>
            </a:p>
          </p:txBody>
        </p:sp>
        <p:sp>
          <p:nvSpPr>
            <p:cNvPr id="8" name="Notched Right Arrow 5">
              <a:extLst>
                <a:ext uri="{FF2B5EF4-FFF2-40B4-BE49-F238E27FC236}">
                  <a16:creationId xmlns:a16="http://schemas.microsoft.com/office/drawing/2014/main" id="{BE3871A6-510A-481C-8935-BA66EFA34CCC}"/>
                </a:ext>
              </a:extLst>
            </p:cNvPr>
            <p:cNvSpPr/>
            <p:nvPr/>
          </p:nvSpPr>
          <p:spPr bwMode="auto">
            <a:xfrm rot="10800000">
              <a:off x="1405418" y="2257142"/>
              <a:ext cx="304800" cy="209878"/>
            </a:xfrm>
            <a:prstGeom prst="notch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48" charset="-128"/>
              </a:endParaRPr>
            </a:p>
          </p:txBody>
        </p:sp>
      </p:grpSp>
      <p:pic>
        <p:nvPicPr>
          <p:cNvPr id="12" name="Picture 11" descr="Shape&#10;&#10;Description automatically generated">
            <a:extLst>
              <a:ext uri="{FF2B5EF4-FFF2-40B4-BE49-F238E27FC236}">
                <a16:creationId xmlns:a16="http://schemas.microsoft.com/office/drawing/2014/main" id="{D4698135-9EF0-40AF-A16A-EEC294FDBB6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8534400" y="4300067"/>
            <a:ext cx="3657600" cy="1975961"/>
          </a:xfrm>
          <a:prstGeom prst="rect">
            <a:avLst/>
          </a:prstGeom>
        </p:spPr>
      </p:pic>
      <p:sp>
        <p:nvSpPr>
          <p:cNvPr id="16" name="TextBox 15">
            <a:extLst>
              <a:ext uri="{FF2B5EF4-FFF2-40B4-BE49-F238E27FC236}">
                <a16:creationId xmlns:a16="http://schemas.microsoft.com/office/drawing/2014/main" id="{F5CA8BD0-BA1F-43A7-9FDB-9A51FA072542}"/>
              </a:ext>
            </a:extLst>
          </p:cNvPr>
          <p:cNvSpPr txBox="1"/>
          <p:nvPr/>
        </p:nvSpPr>
        <p:spPr>
          <a:xfrm>
            <a:off x="3053019" y="939507"/>
            <a:ext cx="9138982" cy="2769989"/>
          </a:xfrm>
          <a:prstGeom prst="rect">
            <a:avLst/>
          </a:prstGeom>
          <a:solidFill>
            <a:schemeClr val="bg1"/>
          </a:solidFill>
        </p:spPr>
        <p:txBody>
          <a:bodyPr wrap="square" rtlCol="0">
            <a:spAutoFit/>
          </a:bodyPr>
          <a:lstStyle/>
          <a:p>
            <a:pPr marL="274320" indent="-274320">
              <a:spcBef>
                <a:spcPts val="600"/>
              </a:spcBef>
              <a:buFont typeface="Arial" panose="020B0604020202020204" pitchFamily="34" charset="0"/>
              <a:buChar char="•"/>
            </a:pPr>
            <a:r>
              <a:rPr lang="en-US" dirty="0"/>
              <a:t>A Nb</a:t>
            </a:r>
            <a:r>
              <a:rPr lang="en-US" baseline="-25000" dirty="0"/>
              <a:t>3</a:t>
            </a:r>
            <a:r>
              <a:rPr lang="en-US" dirty="0"/>
              <a:t>Sn dipole with a large opening (335 mm) providing a  field of 10.2 T </a:t>
            </a:r>
          </a:p>
          <a:p>
            <a:pPr marL="274320" indent="-274320">
              <a:spcBef>
                <a:spcPts val="600"/>
              </a:spcBef>
              <a:buFont typeface="Arial" panose="020B0604020202020204" pitchFamily="34" charset="0"/>
              <a:buChar char="•"/>
            </a:pPr>
            <a:r>
              <a:rPr lang="en-US" dirty="0"/>
              <a:t>Unique Features: High current, long length, HTS cables with large bend radius can be tested in applied dipole field (important for Fusion cables)</a:t>
            </a:r>
          </a:p>
          <a:p>
            <a:pPr marL="274320" indent="-274320">
              <a:spcBef>
                <a:spcPts val="600"/>
              </a:spcBef>
              <a:buFont typeface="Arial" panose="020B0604020202020204" pitchFamily="34" charset="0"/>
              <a:buChar char="•"/>
            </a:pPr>
            <a:r>
              <a:rPr lang="en-US" dirty="0"/>
              <a:t>Even larger radii, longer length cable/joints can be looped in the high field region</a:t>
            </a:r>
          </a:p>
          <a:p>
            <a:pPr marL="274320" indent="-274320">
              <a:spcBef>
                <a:spcPts val="600"/>
              </a:spcBef>
              <a:buFont typeface="Arial" panose="020B0604020202020204" pitchFamily="34" charset="0"/>
              <a:buChar char="•"/>
            </a:pPr>
            <a:r>
              <a:rPr lang="en-US" dirty="0"/>
              <a:t>HTS cables can be tested at high temperatures (4K – 50</a:t>
            </a:r>
            <a:r>
              <a:rPr lang="en-US" baseline="30000" dirty="0"/>
              <a:t>+</a:t>
            </a:r>
            <a:r>
              <a:rPr lang="en-US" dirty="0"/>
              <a:t> K) with small upgrades</a:t>
            </a:r>
          </a:p>
          <a:p>
            <a:pPr marL="274320" indent="-274320">
              <a:spcBef>
                <a:spcPts val="600"/>
              </a:spcBef>
              <a:buFont typeface="Arial" panose="020B0604020202020204" pitchFamily="34" charset="0"/>
              <a:buChar char="•"/>
            </a:pPr>
            <a:r>
              <a:rPr lang="en-US" dirty="0"/>
              <a:t>Advanced instrumentation (quench protection); capability to accommodate more</a:t>
            </a:r>
          </a:p>
          <a:p>
            <a:pPr marL="274320" indent="-274320">
              <a:spcBef>
                <a:spcPts val="600"/>
              </a:spcBef>
              <a:buFont typeface="Arial" panose="020B0604020202020204" pitchFamily="34" charset="0"/>
              <a:buChar char="•"/>
            </a:pPr>
            <a:r>
              <a:rPr lang="en-US" dirty="0"/>
              <a:t>Innovative R&amp;D facility offers unique opportunities to FES. </a:t>
            </a:r>
          </a:p>
          <a:p>
            <a:pPr marL="274320" indent="-274320">
              <a:spcBef>
                <a:spcPts val="600"/>
              </a:spcBef>
              <a:buFont typeface="Arial" panose="020B0604020202020204" pitchFamily="34" charset="0"/>
              <a:buChar char="•"/>
            </a:pPr>
            <a:r>
              <a:rPr lang="en-US" dirty="0"/>
              <a:t>Available now while even a higher field facility becomes available in US in future</a:t>
            </a:r>
          </a:p>
        </p:txBody>
      </p:sp>
      <p:pic>
        <p:nvPicPr>
          <p:cNvPr id="14" name="Picture 13">
            <a:extLst>
              <a:ext uri="{FF2B5EF4-FFF2-40B4-BE49-F238E27FC236}">
                <a16:creationId xmlns:a16="http://schemas.microsoft.com/office/drawing/2014/main" id="{EE8DAEFB-FAA6-421D-89FC-5A48AE428CAD}"/>
              </a:ext>
            </a:extLst>
          </p:cNvPr>
          <p:cNvPicPr>
            <a:picLocks noChangeAspect="1"/>
          </p:cNvPicPr>
          <p:nvPr/>
        </p:nvPicPr>
        <p:blipFill rotWithShape="1">
          <a:blip r:embed="rId5"/>
          <a:srcRect l="25018" t="5787" r="1820"/>
          <a:stretch/>
        </p:blipFill>
        <p:spPr>
          <a:xfrm>
            <a:off x="95251" y="4210930"/>
            <a:ext cx="2182106" cy="2139577"/>
          </a:xfrm>
          <a:prstGeom prst="rect">
            <a:avLst/>
          </a:prstGeom>
        </p:spPr>
      </p:pic>
      <p:pic>
        <p:nvPicPr>
          <p:cNvPr id="4" name="Picture 3">
            <a:extLst>
              <a:ext uri="{FF2B5EF4-FFF2-40B4-BE49-F238E27FC236}">
                <a16:creationId xmlns:a16="http://schemas.microsoft.com/office/drawing/2014/main" id="{05F028A1-65B7-49D9-A781-4E4EE4A01EFB}"/>
              </a:ext>
            </a:extLst>
          </p:cNvPr>
          <p:cNvPicPr>
            <a:picLocks noChangeAspect="1"/>
          </p:cNvPicPr>
          <p:nvPr/>
        </p:nvPicPr>
        <p:blipFill rotWithShape="1">
          <a:blip r:embed="rId6"/>
          <a:srcRect l="7616" t="30138" r="19247" b="32878"/>
          <a:stretch/>
        </p:blipFill>
        <p:spPr>
          <a:xfrm>
            <a:off x="2324322" y="4337504"/>
            <a:ext cx="4576575" cy="1901085"/>
          </a:xfrm>
          <a:prstGeom prst="rect">
            <a:avLst/>
          </a:prstGeom>
        </p:spPr>
      </p:pic>
      <p:pic>
        <p:nvPicPr>
          <p:cNvPr id="18" name="Picture 17">
            <a:extLst>
              <a:ext uri="{FF2B5EF4-FFF2-40B4-BE49-F238E27FC236}">
                <a16:creationId xmlns:a16="http://schemas.microsoft.com/office/drawing/2014/main" id="{1D4BA6CA-F9F0-4395-8858-62EFEE9A4500}"/>
              </a:ext>
            </a:extLst>
          </p:cNvPr>
          <p:cNvPicPr>
            <a:picLocks noChangeAspect="1"/>
          </p:cNvPicPr>
          <p:nvPr/>
        </p:nvPicPr>
        <p:blipFill rotWithShape="1">
          <a:blip r:embed="rId7"/>
          <a:srcRect l="4680" t="7128" r="23500" b="-905"/>
          <a:stretch/>
        </p:blipFill>
        <p:spPr>
          <a:xfrm>
            <a:off x="6564629" y="4410802"/>
            <a:ext cx="2377440" cy="1754487"/>
          </a:xfrm>
          <a:prstGeom prst="rect">
            <a:avLst/>
          </a:prstGeom>
        </p:spPr>
      </p:pic>
      <p:sp>
        <p:nvSpPr>
          <p:cNvPr id="13" name="TextBox 12">
            <a:extLst>
              <a:ext uri="{FF2B5EF4-FFF2-40B4-BE49-F238E27FC236}">
                <a16:creationId xmlns:a16="http://schemas.microsoft.com/office/drawing/2014/main" id="{D2A4CD67-C5F8-4D25-A0DD-24449A455035}"/>
              </a:ext>
            </a:extLst>
          </p:cNvPr>
          <p:cNvSpPr txBox="1"/>
          <p:nvPr/>
        </p:nvSpPr>
        <p:spPr>
          <a:xfrm>
            <a:off x="2888173" y="6428135"/>
            <a:ext cx="8682673" cy="369332"/>
          </a:xfrm>
          <a:prstGeom prst="rect">
            <a:avLst/>
          </a:prstGeom>
          <a:noFill/>
        </p:spPr>
        <p:txBody>
          <a:bodyPr wrap="square">
            <a:spAutoFit/>
          </a:bodyPr>
          <a:lstStyle/>
          <a:p>
            <a:r>
              <a:rPr lang="en-US" sz="1800" dirty="0"/>
              <a:t>https://www.bnl.gov/magnets/staff/gupta/commoncoil/cc-bnl-rapid-rnd-testing.pdf</a:t>
            </a:r>
            <a:endParaRPr lang="en-US" dirty="0"/>
          </a:p>
        </p:txBody>
      </p:sp>
      <p:sp>
        <p:nvSpPr>
          <p:cNvPr id="3" name="Slide Number Placeholder 2">
            <a:extLst>
              <a:ext uri="{FF2B5EF4-FFF2-40B4-BE49-F238E27FC236}">
                <a16:creationId xmlns:a16="http://schemas.microsoft.com/office/drawing/2014/main" id="{690D42AA-369C-454E-A298-7F301AE33441}"/>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Tree>
    <p:extLst>
      <p:ext uri="{BB962C8B-B14F-4D97-AF65-F5344CB8AC3E}">
        <p14:creationId xmlns:p14="http://schemas.microsoft.com/office/powerpoint/2010/main" val="239855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70E58-1C29-415D-9BC1-EB38C43DD613}"/>
              </a:ext>
            </a:extLst>
          </p:cNvPr>
          <p:cNvSpPr>
            <a:spLocks noGrp="1"/>
          </p:cNvSpPr>
          <p:nvPr>
            <p:ph type="title"/>
          </p:nvPr>
        </p:nvSpPr>
        <p:spPr/>
        <p:txBody>
          <a:bodyPr/>
          <a:lstStyle/>
          <a:p>
            <a:r>
              <a:rPr lang="en-US" altLang="en-US" sz="4000" dirty="0"/>
              <a:t>Magnet Division</a:t>
            </a:r>
            <a:endParaRPr lang="en-US" dirty="0"/>
          </a:p>
        </p:txBody>
      </p:sp>
      <p:sp>
        <p:nvSpPr>
          <p:cNvPr id="3" name="Content Placeholder 2">
            <a:extLst>
              <a:ext uri="{FF2B5EF4-FFF2-40B4-BE49-F238E27FC236}">
                <a16:creationId xmlns:a16="http://schemas.microsoft.com/office/drawing/2014/main" id="{49238932-3227-4A29-8D99-F53281336336}"/>
              </a:ext>
            </a:extLst>
          </p:cNvPr>
          <p:cNvSpPr>
            <a:spLocks noGrp="1"/>
          </p:cNvSpPr>
          <p:nvPr>
            <p:ph idx="1"/>
          </p:nvPr>
        </p:nvSpPr>
        <p:spPr>
          <a:xfrm>
            <a:off x="714375" y="1464434"/>
            <a:ext cx="10906125" cy="4329148"/>
          </a:xfrm>
        </p:spPr>
        <p:txBody>
          <a:bodyPr>
            <a:normAutofit/>
          </a:bodyPr>
          <a:lstStyle/>
          <a:p>
            <a:pPr marL="0" indent="0"/>
            <a:r>
              <a:rPr lang="en-US" altLang="en-US" b="1" dirty="0"/>
              <a:t>Vision- </a:t>
            </a:r>
          </a:p>
          <a:p>
            <a:pPr marL="0" indent="0"/>
            <a:r>
              <a:rPr lang="en-US" altLang="en-US" sz="1900" dirty="0"/>
              <a:t>To be a world class superconducting and electromagnetics team creating the future of  superconducting magnet technology. This includes leadership in superconducting magnet technology, magnet development, manufacturing and testing with application to accelerator, science, fusion and industrial applications </a:t>
            </a:r>
          </a:p>
          <a:p>
            <a:pPr marL="0" indent="0"/>
            <a:r>
              <a:rPr lang="en-US" altLang="en-US" b="1" dirty="0"/>
              <a:t>Mission – </a:t>
            </a:r>
          </a:p>
          <a:p>
            <a:pPr marL="0" indent="0"/>
            <a:r>
              <a:rPr lang="en-US" altLang="en-US" sz="1900" dirty="0"/>
              <a:t>Utilize world class capabilities to: </a:t>
            </a:r>
          </a:p>
          <a:p>
            <a:pPr marL="0" indent="0"/>
            <a:r>
              <a:rPr lang="en-US" altLang="en-US" sz="1900" dirty="0"/>
              <a:t>Advance the science and technology of superconducting magnets</a:t>
            </a:r>
          </a:p>
          <a:p>
            <a:pPr marL="0" indent="0"/>
            <a:r>
              <a:rPr lang="en-US" altLang="en-US" sz="1900" dirty="0"/>
              <a:t>Apply these technologies to support accelerators, fundamental science discoveries, energy and other industrial applications requiring high magnetic fields</a:t>
            </a:r>
          </a:p>
          <a:p>
            <a:pPr marL="0" indent="0"/>
            <a:r>
              <a:rPr lang="en-US" altLang="en-US" sz="1900" dirty="0"/>
              <a:t>Ensure a strong national talent pool for superconducting magnet development in the US</a:t>
            </a:r>
          </a:p>
          <a:p>
            <a:pPr marL="0" indent="0"/>
            <a:endParaRPr lang="en-US" dirty="0"/>
          </a:p>
        </p:txBody>
      </p:sp>
      <p:sp>
        <p:nvSpPr>
          <p:cNvPr id="4" name="Slide Number Placeholder 3">
            <a:extLst>
              <a:ext uri="{FF2B5EF4-FFF2-40B4-BE49-F238E27FC236}">
                <a16:creationId xmlns:a16="http://schemas.microsoft.com/office/drawing/2014/main" id="{8CBBECDE-23F0-49D0-8E4B-95342B06AF6D}"/>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Tree>
    <p:extLst>
      <p:ext uri="{BB962C8B-B14F-4D97-AF65-F5344CB8AC3E}">
        <p14:creationId xmlns:p14="http://schemas.microsoft.com/office/powerpoint/2010/main" val="1908844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7431-C69E-4241-B7A0-0D6076EAD3A4}"/>
              </a:ext>
            </a:extLst>
          </p:cNvPr>
          <p:cNvSpPr>
            <a:spLocks noGrp="1"/>
          </p:cNvSpPr>
          <p:nvPr>
            <p:ph type="title"/>
          </p:nvPr>
        </p:nvSpPr>
        <p:spPr>
          <a:xfrm>
            <a:off x="3333750" y="113588"/>
            <a:ext cx="8782050" cy="808037"/>
          </a:xfrm>
        </p:spPr>
        <p:txBody>
          <a:bodyPr>
            <a:normAutofit fontScale="90000"/>
          </a:bodyPr>
          <a:lstStyle/>
          <a:p>
            <a:r>
              <a:rPr lang="en-US" sz="2700" dirty="0"/>
              <a:t>A Unique US HEP/FES Facility – Status and Proposed Upgrades</a:t>
            </a:r>
            <a:endParaRPr lang="en-US" sz="2400" dirty="0"/>
          </a:p>
        </p:txBody>
      </p:sp>
      <p:pic>
        <p:nvPicPr>
          <p:cNvPr id="4" name="Picture 3">
            <a:extLst>
              <a:ext uri="{FF2B5EF4-FFF2-40B4-BE49-F238E27FC236}">
                <a16:creationId xmlns:a16="http://schemas.microsoft.com/office/drawing/2014/main" id="{0E5AC80D-32D1-4BAD-98E3-70ABB6DCC980}"/>
              </a:ext>
            </a:extLst>
          </p:cNvPr>
          <p:cNvPicPr>
            <a:picLocks noChangeAspect="1"/>
          </p:cNvPicPr>
          <p:nvPr/>
        </p:nvPicPr>
        <p:blipFill>
          <a:blip r:embed="rId3"/>
          <a:stretch>
            <a:fillRect/>
          </a:stretch>
        </p:blipFill>
        <p:spPr>
          <a:xfrm>
            <a:off x="167485" y="1045845"/>
            <a:ext cx="1620236" cy="5120640"/>
          </a:xfrm>
          <a:prstGeom prst="rect">
            <a:avLst/>
          </a:prstGeom>
        </p:spPr>
      </p:pic>
      <p:sp>
        <p:nvSpPr>
          <p:cNvPr id="10" name="TextBox 9">
            <a:extLst>
              <a:ext uri="{FF2B5EF4-FFF2-40B4-BE49-F238E27FC236}">
                <a16:creationId xmlns:a16="http://schemas.microsoft.com/office/drawing/2014/main" id="{269950B1-4144-4D84-90B4-2F7E586260CA}"/>
              </a:ext>
            </a:extLst>
          </p:cNvPr>
          <p:cNvSpPr txBox="1"/>
          <p:nvPr/>
        </p:nvSpPr>
        <p:spPr>
          <a:xfrm>
            <a:off x="1734683" y="1189925"/>
            <a:ext cx="7104518" cy="5139869"/>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dirty="0"/>
              <a:t>The current facility provides a field of 0 -10 T at ~4 K and up to 10 kA in cable if connected in series with the magnet</a:t>
            </a:r>
          </a:p>
          <a:p>
            <a:pPr marL="342900" indent="-342900">
              <a:spcBef>
                <a:spcPts val="600"/>
              </a:spcBef>
              <a:buFont typeface="Arial" panose="020B0604020202020204" pitchFamily="34" charset="0"/>
              <a:buChar char="•"/>
            </a:pPr>
            <a:r>
              <a:rPr lang="en-US" dirty="0"/>
              <a:t>BNL is investing significant funds (~1.5 M$) in various upgrades to turn this unique dipole with large opening to a unique facility </a:t>
            </a:r>
          </a:p>
          <a:p>
            <a:pPr marL="342900" indent="-342900">
              <a:spcBef>
                <a:spcPts val="600"/>
              </a:spcBef>
              <a:buFont typeface="Arial" panose="020B0604020202020204" pitchFamily="34" charset="0"/>
              <a:buChar char="•"/>
            </a:pPr>
            <a:r>
              <a:rPr lang="en-US" dirty="0"/>
              <a:t>We will be implementing the following upgrades with internal funding over the next </a:t>
            </a:r>
            <a:r>
              <a:rPr lang="en-US"/>
              <a:t>1-3 years</a:t>
            </a:r>
            <a:endParaRPr lang="en-US" dirty="0"/>
          </a:p>
          <a:p>
            <a:pPr marL="708660" lvl="1" indent="-342900">
              <a:spcBef>
                <a:spcPts val="600"/>
              </a:spcBef>
              <a:buFont typeface="Arial" panose="020B0604020202020204" pitchFamily="34" charset="0"/>
              <a:buChar char="•"/>
            </a:pPr>
            <a:r>
              <a:rPr lang="en-US" dirty="0"/>
              <a:t>A reliable facility operating independently of other programs (some reconfiguration and maintenance required)</a:t>
            </a:r>
          </a:p>
          <a:p>
            <a:pPr marL="708660" lvl="1" indent="-342900">
              <a:spcBef>
                <a:spcPts val="600"/>
              </a:spcBef>
              <a:buFont typeface="Arial" panose="020B0604020202020204" pitchFamily="34" charset="0"/>
              <a:buChar char="•"/>
            </a:pPr>
            <a:r>
              <a:rPr lang="en-US" dirty="0"/>
              <a:t>1-50</a:t>
            </a:r>
            <a:r>
              <a:rPr lang="en-US" baseline="30000" dirty="0"/>
              <a:t>+</a:t>
            </a:r>
            <a:r>
              <a:rPr lang="en-US" dirty="0"/>
              <a:t> kA on cable/joints with superconducting transformer </a:t>
            </a:r>
          </a:p>
          <a:p>
            <a:pPr marL="708660" lvl="1" indent="-342900">
              <a:spcBef>
                <a:spcPts val="600"/>
              </a:spcBef>
              <a:buFont typeface="Arial" panose="020B0604020202020204" pitchFamily="34" charset="0"/>
              <a:buChar char="•"/>
            </a:pPr>
            <a:r>
              <a:rPr lang="en-US" dirty="0"/>
              <a:t>4-50</a:t>
            </a:r>
            <a:r>
              <a:rPr lang="en-US" baseline="30000" dirty="0"/>
              <a:t>+</a:t>
            </a:r>
            <a:r>
              <a:rPr lang="en-US" dirty="0"/>
              <a:t> K test temperature for users with a secondary cryostat</a:t>
            </a:r>
          </a:p>
          <a:p>
            <a:pPr marL="651510" lvl="1" indent="-285750">
              <a:spcBef>
                <a:spcPts val="600"/>
              </a:spcBef>
              <a:buFont typeface="Arial" panose="020B0604020202020204" pitchFamily="34" charset="0"/>
              <a:buChar char="•"/>
            </a:pPr>
            <a:r>
              <a:rPr lang="en-US" dirty="0"/>
              <a:t>~40 m long cable in dipole field, 150-500 mm bend diameter</a:t>
            </a:r>
          </a:p>
          <a:p>
            <a:pPr marL="194310" indent="-285750">
              <a:spcBef>
                <a:spcPts val="600"/>
              </a:spcBef>
              <a:buFont typeface="Arial" panose="020B0604020202020204" pitchFamily="34" charset="0"/>
              <a:buChar char="•"/>
            </a:pPr>
            <a:r>
              <a:rPr lang="en-US" dirty="0"/>
              <a:t>This 10 T dipole test facility is complimentary to SULTAN (solenoid-based), and a facility available to users in US now while the higher field (15 T) dipole FNAL/LBNL facility becomes operational in 5 (?) years. </a:t>
            </a:r>
          </a:p>
          <a:p>
            <a:pPr marL="194310" indent="-285750">
              <a:spcBef>
                <a:spcPts val="600"/>
              </a:spcBef>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5C42D8C2-1D56-4F41-8479-2D621344509B}"/>
              </a:ext>
            </a:extLst>
          </p:cNvPr>
          <p:cNvPicPr>
            <a:picLocks noChangeAspect="1"/>
          </p:cNvPicPr>
          <p:nvPr/>
        </p:nvPicPr>
        <p:blipFill>
          <a:blip r:embed="rId4"/>
          <a:stretch>
            <a:fillRect/>
          </a:stretch>
        </p:blipFill>
        <p:spPr>
          <a:xfrm>
            <a:off x="8932326" y="1117648"/>
            <a:ext cx="3259674" cy="5162419"/>
          </a:xfrm>
          <a:prstGeom prst="rect">
            <a:avLst/>
          </a:prstGeom>
        </p:spPr>
      </p:pic>
      <p:sp>
        <p:nvSpPr>
          <p:cNvPr id="5" name="Frame 4">
            <a:extLst>
              <a:ext uri="{FF2B5EF4-FFF2-40B4-BE49-F238E27FC236}">
                <a16:creationId xmlns:a16="http://schemas.microsoft.com/office/drawing/2014/main" id="{7EA9AE05-6FBE-4D78-86CB-B72588A87D07}"/>
              </a:ext>
            </a:extLst>
          </p:cNvPr>
          <p:cNvSpPr/>
          <p:nvPr/>
        </p:nvSpPr>
        <p:spPr bwMode="auto">
          <a:xfrm>
            <a:off x="10134600" y="4533900"/>
            <a:ext cx="762000" cy="533400"/>
          </a:xfrm>
          <a:prstGeom prst="frame">
            <a:avLst/>
          </a:prstGeom>
          <a:solidFill>
            <a:srgbClr val="FFFF00"/>
          </a:solidFill>
          <a:ln w="952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Frame 7">
            <a:extLst>
              <a:ext uri="{FF2B5EF4-FFF2-40B4-BE49-F238E27FC236}">
                <a16:creationId xmlns:a16="http://schemas.microsoft.com/office/drawing/2014/main" id="{46769C97-0671-4018-926B-8A3EE4C57D84}"/>
              </a:ext>
            </a:extLst>
          </p:cNvPr>
          <p:cNvSpPr/>
          <p:nvPr/>
        </p:nvSpPr>
        <p:spPr bwMode="auto">
          <a:xfrm>
            <a:off x="11049000" y="3432157"/>
            <a:ext cx="685800" cy="533400"/>
          </a:xfrm>
          <a:prstGeom prst="frame">
            <a:avLst/>
          </a:prstGeom>
          <a:solidFill>
            <a:srgbClr val="FFFF00"/>
          </a:solidFill>
          <a:ln w="952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46F55E44-7A4B-4785-AA6F-6870B7F8D6DF}"/>
              </a:ext>
            </a:extLst>
          </p:cNvPr>
          <p:cNvSpPr txBox="1"/>
          <p:nvPr/>
        </p:nvSpPr>
        <p:spPr>
          <a:xfrm>
            <a:off x="145241" y="3432157"/>
            <a:ext cx="1622560" cy="830997"/>
          </a:xfrm>
          <a:prstGeom prst="rect">
            <a:avLst/>
          </a:prstGeom>
          <a:noFill/>
        </p:spPr>
        <p:txBody>
          <a:bodyPr wrap="none" rtlCol="0">
            <a:spAutoFit/>
          </a:bodyPr>
          <a:lstStyle/>
          <a:p>
            <a:pPr algn="ctr"/>
            <a:r>
              <a:rPr lang="en-US" sz="2400" b="1" dirty="0">
                <a:solidFill>
                  <a:srgbClr val="FFFF00"/>
                </a:solidFill>
              </a:rPr>
              <a:t>Dipole</a:t>
            </a:r>
          </a:p>
          <a:p>
            <a:pPr algn="ctr"/>
            <a:r>
              <a:rPr lang="en-US" sz="2400" b="1" dirty="0">
                <a:solidFill>
                  <a:srgbClr val="FFFF00"/>
                </a:solidFill>
              </a:rPr>
              <a:t>4K, 10 KA</a:t>
            </a:r>
          </a:p>
        </p:txBody>
      </p:sp>
      <p:sp>
        <p:nvSpPr>
          <p:cNvPr id="3" name="Slide Number Placeholder 2">
            <a:extLst>
              <a:ext uri="{FF2B5EF4-FFF2-40B4-BE49-F238E27FC236}">
                <a16:creationId xmlns:a16="http://schemas.microsoft.com/office/drawing/2014/main" id="{93DFE090-0D50-4D28-BB82-6B9A552BB34E}"/>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spTree>
    <p:extLst>
      <p:ext uri="{BB962C8B-B14F-4D97-AF65-F5344CB8AC3E}">
        <p14:creationId xmlns:p14="http://schemas.microsoft.com/office/powerpoint/2010/main" val="16434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ADB154-144B-47FF-99F3-6919B788867A}"/>
              </a:ext>
            </a:extLst>
          </p:cNvPr>
          <p:cNvSpPr>
            <a:spLocks noGrp="1"/>
          </p:cNvSpPr>
          <p:nvPr>
            <p:ph type="title"/>
          </p:nvPr>
        </p:nvSpPr>
        <p:spPr>
          <a:xfrm>
            <a:off x="468205" y="49226"/>
            <a:ext cx="8430527" cy="1057275"/>
          </a:xfrm>
        </p:spPr>
        <p:txBody>
          <a:bodyPr>
            <a:noAutofit/>
          </a:bodyPr>
          <a:lstStyle/>
          <a:p>
            <a:r>
              <a:rPr lang="en-US" sz="4000" b="0" dirty="0"/>
              <a:t>Variety of Upcoming Cable Tests </a:t>
            </a:r>
            <a:endParaRPr lang="en-US" sz="4000" b="0" dirty="0">
              <a:solidFill>
                <a:srgbClr val="006600"/>
              </a:solidFill>
            </a:endParaRPr>
          </a:p>
        </p:txBody>
      </p:sp>
      <p:sp>
        <p:nvSpPr>
          <p:cNvPr id="5" name="TextBox 4">
            <a:extLst>
              <a:ext uri="{FF2B5EF4-FFF2-40B4-BE49-F238E27FC236}">
                <a16:creationId xmlns:a16="http://schemas.microsoft.com/office/drawing/2014/main" id="{94E36494-CF14-4DC3-96E5-B879E9F8458D}"/>
              </a:ext>
            </a:extLst>
          </p:cNvPr>
          <p:cNvSpPr txBox="1"/>
          <p:nvPr/>
        </p:nvSpPr>
        <p:spPr>
          <a:xfrm>
            <a:off x="126399" y="1181100"/>
            <a:ext cx="11959425" cy="3342710"/>
          </a:xfrm>
          <a:prstGeom prst="rect">
            <a:avLst/>
          </a:prstGeom>
          <a:noFill/>
        </p:spPr>
        <p:txBody>
          <a:bodyPr wrap="square" rtlCol="0">
            <a:spAutoFit/>
          </a:bodyPr>
          <a:lstStyle/>
          <a:p>
            <a:pPr marL="457200" indent="-457200">
              <a:lnSpc>
                <a:spcPts val="3200"/>
              </a:lnSpc>
              <a:buFont typeface="Wingdings" panose="05000000000000000000" pitchFamily="2" charset="2"/>
              <a:buChar char="ü"/>
            </a:pPr>
            <a:r>
              <a:rPr lang="en-US" sz="2400" dirty="0"/>
              <a:t>Twisted Stacked/Viper from CFS (INFUSE) - two tests completed (one last week, 3 slides)</a:t>
            </a:r>
          </a:p>
          <a:p>
            <a:pPr marL="457200" indent="-457200">
              <a:lnSpc>
                <a:spcPts val="3200"/>
              </a:lnSpc>
              <a:buFont typeface="Wingdings" panose="05000000000000000000" pitchFamily="2" charset="2"/>
              <a:buChar char="Ø"/>
            </a:pPr>
            <a:r>
              <a:rPr lang="en-US" sz="2400" dirty="0"/>
              <a:t>Magnum NX</a:t>
            </a:r>
            <a:r>
              <a:rPr lang="en-US" sz="2400" baseline="30000" dirty="0"/>
              <a:t>TM</a:t>
            </a:r>
            <a:r>
              <a:rPr lang="en-US" sz="2400" dirty="0"/>
              <a:t> from SMS (INFUSE) – Performance under field - funded</a:t>
            </a:r>
          </a:p>
          <a:p>
            <a:pPr marL="457200" indent="-457200">
              <a:lnSpc>
                <a:spcPts val="3200"/>
              </a:lnSpc>
              <a:buFont typeface="Wingdings" panose="05000000000000000000" pitchFamily="2" charset="2"/>
              <a:buChar char="Ø"/>
            </a:pPr>
            <a:r>
              <a:rPr lang="en-US" sz="2400" dirty="0"/>
              <a:t>Two tests of Viper cable from CFS (</a:t>
            </a:r>
            <a:r>
              <a:rPr lang="en-US" sz="2400" dirty="0" err="1"/>
              <a:t>arpa</a:t>
            </a:r>
            <a:r>
              <a:rPr lang="en-US" sz="2400" dirty="0"/>
              <a:t>-e) – funded</a:t>
            </a:r>
          </a:p>
          <a:p>
            <a:pPr marL="457200" indent="-457200">
              <a:lnSpc>
                <a:spcPts val="3200"/>
              </a:lnSpc>
              <a:buFont typeface="Wingdings" panose="05000000000000000000" pitchFamily="2" charset="2"/>
              <a:buChar char="Ø"/>
            </a:pPr>
            <a:r>
              <a:rPr lang="en-US" sz="2400" dirty="0"/>
              <a:t>CORC from ACT (MDP) – Quench and technology studies – funded (also ACT/BNL STTR)</a:t>
            </a:r>
          </a:p>
          <a:p>
            <a:pPr marL="457200" indent="-457200">
              <a:lnSpc>
                <a:spcPts val="3200"/>
              </a:lnSpc>
              <a:buFont typeface="Wingdings" panose="05000000000000000000" pitchFamily="2" charset="2"/>
              <a:buChar char="Ø"/>
            </a:pPr>
            <a:r>
              <a:rPr lang="en-US" sz="2400" dirty="0"/>
              <a:t>Cable-in-conduit for fusion magnets from BTG (SBIR) – Phase I funded</a:t>
            </a:r>
          </a:p>
          <a:p>
            <a:pPr marL="457200" indent="-457200">
              <a:lnSpc>
                <a:spcPts val="3200"/>
              </a:lnSpc>
              <a:buFont typeface="Wingdings" panose="05000000000000000000" pitchFamily="2" charset="2"/>
              <a:buChar char="Ø"/>
            </a:pPr>
            <a:r>
              <a:rPr lang="en-US" sz="2400" dirty="0"/>
              <a:t>CICC from GA (INFUSE) – proposal submitted</a:t>
            </a:r>
          </a:p>
        </p:txBody>
      </p:sp>
      <p:grpSp>
        <p:nvGrpSpPr>
          <p:cNvPr id="6" name="Group 2">
            <a:extLst>
              <a:ext uri="{FF2B5EF4-FFF2-40B4-BE49-F238E27FC236}">
                <a16:creationId xmlns:a16="http://schemas.microsoft.com/office/drawing/2014/main" id="{AE732C32-EAAD-469F-8651-CBE3209A407F}"/>
              </a:ext>
            </a:extLst>
          </p:cNvPr>
          <p:cNvGrpSpPr>
            <a:grpSpLocks noChangeAspect="1"/>
          </p:cNvGrpSpPr>
          <p:nvPr/>
        </p:nvGrpSpPr>
        <p:grpSpPr bwMode="auto">
          <a:xfrm>
            <a:off x="360522" y="4532341"/>
            <a:ext cx="3371255" cy="2286000"/>
            <a:chOff x="1522" y="-3401"/>
            <a:chExt cx="4964" cy="3365"/>
          </a:xfrm>
        </p:grpSpPr>
        <p:pic>
          <p:nvPicPr>
            <p:cNvPr id="1027" name="Picture 3">
              <a:extLst>
                <a:ext uri="{FF2B5EF4-FFF2-40B4-BE49-F238E27FC236}">
                  <a16:creationId xmlns:a16="http://schemas.microsoft.com/office/drawing/2014/main" id="{5C86938E-8C16-42F7-8CA1-F3BD098D4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 y="-3401"/>
              <a:ext cx="4964" cy="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09374B84-B811-42E7-A64B-01A645EDA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 y="-3355"/>
              <a:ext cx="4862" cy="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5">
              <a:extLst>
                <a:ext uri="{FF2B5EF4-FFF2-40B4-BE49-F238E27FC236}">
                  <a16:creationId xmlns:a16="http://schemas.microsoft.com/office/drawing/2014/main" id="{DAD34EC6-5459-4B66-BB54-F2CDFF12CFBC}"/>
                </a:ext>
              </a:extLst>
            </p:cNvPr>
            <p:cNvSpPr>
              <a:spLocks noChangeShapeType="1"/>
            </p:cNvSpPr>
            <p:nvPr/>
          </p:nvSpPr>
          <p:spPr bwMode="auto">
            <a:xfrm>
              <a:off x="5161" y="-3226"/>
              <a:ext cx="0" cy="334"/>
            </a:xfrm>
            <a:prstGeom prst="line">
              <a:avLst/>
            </a:prstGeom>
            <a:noFill/>
            <a:ln w="9906">
              <a:solidFill>
                <a:srgbClr val="497DB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6">
              <a:extLst>
                <a:ext uri="{FF2B5EF4-FFF2-40B4-BE49-F238E27FC236}">
                  <a16:creationId xmlns:a16="http://schemas.microsoft.com/office/drawing/2014/main" id="{B8FB5052-EC97-483C-A03D-62BE259DD1C2}"/>
                </a:ext>
              </a:extLst>
            </p:cNvPr>
            <p:cNvSpPr>
              <a:spLocks noChangeShapeType="1"/>
            </p:cNvSpPr>
            <p:nvPr/>
          </p:nvSpPr>
          <p:spPr bwMode="auto">
            <a:xfrm>
              <a:off x="6146" y="-2926"/>
              <a:ext cx="0" cy="323"/>
            </a:xfrm>
            <a:prstGeom prst="line">
              <a:avLst/>
            </a:prstGeom>
            <a:noFill/>
            <a:ln w="16764">
              <a:solidFill>
                <a:srgbClr val="497DB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7">
              <a:extLst>
                <a:ext uri="{FF2B5EF4-FFF2-40B4-BE49-F238E27FC236}">
                  <a16:creationId xmlns:a16="http://schemas.microsoft.com/office/drawing/2014/main" id="{E59CBA3F-1AA6-48CC-A2F9-6B9046F8A1DD}"/>
                </a:ext>
              </a:extLst>
            </p:cNvPr>
            <p:cNvSpPr>
              <a:spLocks/>
            </p:cNvSpPr>
            <p:nvPr/>
          </p:nvSpPr>
          <p:spPr bwMode="auto">
            <a:xfrm>
              <a:off x="5184" y="-3233"/>
              <a:ext cx="1236" cy="1769"/>
            </a:xfrm>
            <a:custGeom>
              <a:avLst/>
              <a:gdLst>
                <a:gd name="T0" fmla="+- 0 6163 5184"/>
                <a:gd name="T1" fmla="*/ T0 w 1236"/>
                <a:gd name="T2" fmla="+- 0 -2892 -3233"/>
                <a:gd name="T3" fmla="*/ -2892 h 1769"/>
                <a:gd name="T4" fmla="+- 0 6139 5184"/>
                <a:gd name="T5" fmla="*/ T4 w 1236"/>
                <a:gd name="T6" fmla="+- 0 -2916 -3233"/>
                <a:gd name="T7" fmla="*/ -2916 h 1769"/>
                <a:gd name="T8" fmla="+- 0 6068 5184"/>
                <a:gd name="T9" fmla="*/ T8 w 1236"/>
                <a:gd name="T10" fmla="+- 0 -2986 -3233"/>
                <a:gd name="T11" fmla="*/ -2986 h 1769"/>
                <a:gd name="T12" fmla="+- 0 6052 5184"/>
                <a:gd name="T13" fmla="*/ T12 w 1236"/>
                <a:gd name="T14" fmla="+- 0 -2937 -3233"/>
                <a:gd name="T15" fmla="*/ -2937 h 1769"/>
                <a:gd name="T16" fmla="+- 0 5301 5184"/>
                <a:gd name="T17" fmla="*/ T16 w 1236"/>
                <a:gd name="T18" fmla="+- 0 -3184 -3233"/>
                <a:gd name="T19" fmla="*/ -3184 h 1769"/>
                <a:gd name="T20" fmla="+- 0 5303 5184"/>
                <a:gd name="T21" fmla="*/ T20 w 1236"/>
                <a:gd name="T22" fmla="+- 0 -3190 -3233"/>
                <a:gd name="T23" fmla="*/ -3190 h 1769"/>
                <a:gd name="T24" fmla="+- 0 5317 5184"/>
                <a:gd name="T25" fmla="*/ T24 w 1236"/>
                <a:gd name="T26" fmla="+- 0 -3233 -3233"/>
                <a:gd name="T27" fmla="*/ -3233 h 1769"/>
                <a:gd name="T28" fmla="+- 0 5184 5184"/>
                <a:gd name="T29" fmla="*/ T28 w 1236"/>
                <a:gd name="T30" fmla="+- 0 -3214 -3233"/>
                <a:gd name="T31" fmla="*/ -3214 h 1769"/>
                <a:gd name="T32" fmla="+- 0 5280 5184"/>
                <a:gd name="T33" fmla="*/ T32 w 1236"/>
                <a:gd name="T34" fmla="+- 0 -3119 -3233"/>
                <a:gd name="T35" fmla="*/ -3119 h 1769"/>
                <a:gd name="T36" fmla="+- 0 5296 5184"/>
                <a:gd name="T37" fmla="*/ T36 w 1236"/>
                <a:gd name="T38" fmla="+- 0 -3169 -3233"/>
                <a:gd name="T39" fmla="*/ -3169 h 1769"/>
                <a:gd name="T40" fmla="+- 0 6048 5184"/>
                <a:gd name="T41" fmla="*/ T40 w 1236"/>
                <a:gd name="T42" fmla="+- 0 -2922 -3233"/>
                <a:gd name="T43" fmla="*/ -2922 h 1769"/>
                <a:gd name="T44" fmla="+- 0 6031 5184"/>
                <a:gd name="T45" fmla="*/ T44 w 1236"/>
                <a:gd name="T46" fmla="+- 0 -2872 -3233"/>
                <a:gd name="T47" fmla="*/ -2872 h 1769"/>
                <a:gd name="T48" fmla="+- 0 6163 5184"/>
                <a:gd name="T49" fmla="*/ T48 w 1236"/>
                <a:gd name="T50" fmla="+- 0 -2892 -3233"/>
                <a:gd name="T51" fmla="*/ -2892 h 1769"/>
                <a:gd name="T52" fmla="+- 0 6292 5184"/>
                <a:gd name="T53" fmla="*/ T52 w 1236"/>
                <a:gd name="T54" fmla="+- 0 -1505 -3233"/>
                <a:gd name="T55" fmla="*/ -1505 h 1769"/>
                <a:gd name="T56" fmla="+- 0 6120 5184"/>
                <a:gd name="T57" fmla="*/ T56 w 1236"/>
                <a:gd name="T58" fmla="+- 0 -1561 -3233"/>
                <a:gd name="T59" fmla="*/ -1561 h 1769"/>
                <a:gd name="T60" fmla="+- 0 6115 5184"/>
                <a:gd name="T61" fmla="*/ T60 w 1236"/>
                <a:gd name="T62" fmla="+- 0 -1547 -3233"/>
                <a:gd name="T63" fmla="*/ -1547 h 1769"/>
                <a:gd name="T64" fmla="+- 0 6287 5184"/>
                <a:gd name="T65" fmla="*/ T64 w 1236"/>
                <a:gd name="T66" fmla="+- 0 -1490 -3233"/>
                <a:gd name="T67" fmla="*/ -1490 h 1769"/>
                <a:gd name="T68" fmla="+- 0 6292 5184"/>
                <a:gd name="T69" fmla="*/ T68 w 1236"/>
                <a:gd name="T70" fmla="+- 0 -1505 -3233"/>
                <a:gd name="T71" fmla="*/ -1505 h 1769"/>
                <a:gd name="T72" fmla="+- 0 6337 5184"/>
                <a:gd name="T73" fmla="*/ T72 w 1236"/>
                <a:gd name="T74" fmla="+- 0 -2552 -3233"/>
                <a:gd name="T75" fmla="*/ -2552 h 1769"/>
                <a:gd name="T76" fmla="+- 0 6143 5184"/>
                <a:gd name="T77" fmla="*/ T76 w 1236"/>
                <a:gd name="T78" fmla="+- 0 -2599 -3233"/>
                <a:gd name="T79" fmla="*/ -2599 h 1769"/>
                <a:gd name="T80" fmla="+- 0 6139 5184"/>
                <a:gd name="T81" fmla="*/ T80 w 1236"/>
                <a:gd name="T82" fmla="+- 0 -2584 -3233"/>
                <a:gd name="T83" fmla="*/ -2584 h 1769"/>
                <a:gd name="T84" fmla="+- 0 6334 5184"/>
                <a:gd name="T85" fmla="*/ T84 w 1236"/>
                <a:gd name="T86" fmla="+- 0 -2538 -3233"/>
                <a:gd name="T87" fmla="*/ -2538 h 1769"/>
                <a:gd name="T88" fmla="+- 0 6337 5184"/>
                <a:gd name="T89" fmla="*/ T88 w 1236"/>
                <a:gd name="T90" fmla="+- 0 -2552 -3233"/>
                <a:gd name="T91" fmla="*/ -2552 h 1769"/>
                <a:gd name="T92" fmla="+- 0 6420 5184"/>
                <a:gd name="T93" fmla="*/ T92 w 1236"/>
                <a:gd name="T94" fmla="+- 0 -2425 -3233"/>
                <a:gd name="T95" fmla="*/ -2425 h 1769"/>
                <a:gd name="T96" fmla="+- 0 6410 5184"/>
                <a:gd name="T97" fmla="*/ T96 w 1236"/>
                <a:gd name="T98" fmla="+- 0 -2446 -3233"/>
                <a:gd name="T99" fmla="*/ -2446 h 1769"/>
                <a:gd name="T100" fmla="+- 0 6360 5184"/>
                <a:gd name="T101" fmla="*/ T100 w 1236"/>
                <a:gd name="T102" fmla="+- 0 -2545 -3233"/>
                <a:gd name="T103" fmla="*/ -2545 h 1769"/>
                <a:gd name="T104" fmla="+- 0 6300 5184"/>
                <a:gd name="T105" fmla="*/ T104 w 1236"/>
                <a:gd name="T106" fmla="+- 0 -2425 -3233"/>
                <a:gd name="T107" fmla="*/ -2425 h 1769"/>
                <a:gd name="T108" fmla="+- 0 6352 5184"/>
                <a:gd name="T109" fmla="*/ T108 w 1236"/>
                <a:gd name="T110" fmla="+- 0 -2425 -3233"/>
                <a:gd name="T111" fmla="*/ -2425 h 1769"/>
                <a:gd name="T112" fmla="+- 0 6352 5184"/>
                <a:gd name="T113" fmla="*/ T112 w 1236"/>
                <a:gd name="T114" fmla="+- 0 -1584 -3233"/>
                <a:gd name="T115" fmla="*/ -1584 h 1769"/>
                <a:gd name="T116" fmla="+- 0 6300 5184"/>
                <a:gd name="T117" fmla="*/ T116 w 1236"/>
                <a:gd name="T118" fmla="+- 0 -1584 -3233"/>
                <a:gd name="T119" fmla="*/ -1584 h 1769"/>
                <a:gd name="T120" fmla="+- 0 6360 5184"/>
                <a:gd name="T121" fmla="*/ T120 w 1236"/>
                <a:gd name="T122" fmla="+- 0 -1464 -3233"/>
                <a:gd name="T123" fmla="*/ -1464 h 1769"/>
                <a:gd name="T124" fmla="+- 0 6410 5184"/>
                <a:gd name="T125" fmla="*/ T124 w 1236"/>
                <a:gd name="T126" fmla="+- 0 -1564 -3233"/>
                <a:gd name="T127" fmla="*/ -1564 h 1769"/>
                <a:gd name="T128" fmla="+- 0 6420 5184"/>
                <a:gd name="T129" fmla="*/ T128 w 1236"/>
                <a:gd name="T130" fmla="+- 0 -1584 -3233"/>
                <a:gd name="T131" fmla="*/ -1584 h 1769"/>
                <a:gd name="T132" fmla="+- 0 6367 5184"/>
                <a:gd name="T133" fmla="*/ T132 w 1236"/>
                <a:gd name="T134" fmla="+- 0 -1584 -3233"/>
                <a:gd name="T135" fmla="*/ -1584 h 1769"/>
                <a:gd name="T136" fmla="+- 0 6367 5184"/>
                <a:gd name="T137" fmla="*/ T136 w 1236"/>
                <a:gd name="T138" fmla="+- 0 -2425 -3233"/>
                <a:gd name="T139" fmla="*/ -2425 h 1769"/>
                <a:gd name="T140" fmla="+- 0 6420 5184"/>
                <a:gd name="T141" fmla="*/ T140 w 1236"/>
                <a:gd name="T142" fmla="+- 0 -2425 -3233"/>
                <a:gd name="T143" fmla="*/ -2425 h 17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1236" h="1769">
                  <a:moveTo>
                    <a:pt x="979" y="341"/>
                  </a:moveTo>
                  <a:lnTo>
                    <a:pt x="955" y="317"/>
                  </a:lnTo>
                  <a:lnTo>
                    <a:pt x="884" y="247"/>
                  </a:lnTo>
                  <a:lnTo>
                    <a:pt x="868" y="296"/>
                  </a:lnTo>
                  <a:lnTo>
                    <a:pt x="117" y="49"/>
                  </a:lnTo>
                  <a:lnTo>
                    <a:pt x="119" y="43"/>
                  </a:lnTo>
                  <a:lnTo>
                    <a:pt x="133" y="0"/>
                  </a:lnTo>
                  <a:lnTo>
                    <a:pt x="0" y="19"/>
                  </a:lnTo>
                  <a:lnTo>
                    <a:pt x="96" y="114"/>
                  </a:lnTo>
                  <a:lnTo>
                    <a:pt x="112" y="64"/>
                  </a:lnTo>
                  <a:lnTo>
                    <a:pt x="864" y="311"/>
                  </a:lnTo>
                  <a:lnTo>
                    <a:pt x="847" y="361"/>
                  </a:lnTo>
                  <a:lnTo>
                    <a:pt x="979" y="341"/>
                  </a:lnTo>
                  <a:moveTo>
                    <a:pt x="1108" y="1728"/>
                  </a:moveTo>
                  <a:lnTo>
                    <a:pt x="936" y="1672"/>
                  </a:lnTo>
                  <a:lnTo>
                    <a:pt x="931" y="1686"/>
                  </a:lnTo>
                  <a:lnTo>
                    <a:pt x="1103" y="1743"/>
                  </a:lnTo>
                  <a:lnTo>
                    <a:pt x="1108" y="1728"/>
                  </a:lnTo>
                  <a:moveTo>
                    <a:pt x="1153" y="681"/>
                  </a:moveTo>
                  <a:lnTo>
                    <a:pt x="959" y="634"/>
                  </a:lnTo>
                  <a:lnTo>
                    <a:pt x="955" y="649"/>
                  </a:lnTo>
                  <a:lnTo>
                    <a:pt x="1150" y="695"/>
                  </a:lnTo>
                  <a:lnTo>
                    <a:pt x="1153" y="681"/>
                  </a:lnTo>
                  <a:moveTo>
                    <a:pt x="1236" y="808"/>
                  </a:moveTo>
                  <a:lnTo>
                    <a:pt x="1226" y="787"/>
                  </a:lnTo>
                  <a:lnTo>
                    <a:pt x="1176" y="688"/>
                  </a:lnTo>
                  <a:lnTo>
                    <a:pt x="1116" y="808"/>
                  </a:lnTo>
                  <a:lnTo>
                    <a:pt x="1168" y="808"/>
                  </a:lnTo>
                  <a:lnTo>
                    <a:pt x="1168" y="1649"/>
                  </a:lnTo>
                  <a:lnTo>
                    <a:pt x="1116" y="1649"/>
                  </a:lnTo>
                  <a:lnTo>
                    <a:pt x="1176" y="1769"/>
                  </a:lnTo>
                  <a:lnTo>
                    <a:pt x="1226" y="1669"/>
                  </a:lnTo>
                  <a:lnTo>
                    <a:pt x="1236" y="1649"/>
                  </a:lnTo>
                  <a:lnTo>
                    <a:pt x="1183" y="1649"/>
                  </a:lnTo>
                  <a:lnTo>
                    <a:pt x="1183" y="808"/>
                  </a:lnTo>
                  <a:lnTo>
                    <a:pt x="1236" y="808"/>
                  </a:lnTo>
                </a:path>
              </a:pathLst>
            </a:custGeom>
            <a:solidFill>
              <a:srgbClr val="497D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a:extLst>
                <a:ext uri="{FF2B5EF4-FFF2-40B4-BE49-F238E27FC236}">
                  <a16:creationId xmlns:a16="http://schemas.microsoft.com/office/drawing/2014/main" id="{4CB283C0-9204-4360-AB8F-3DFFAAB17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 y="-3397"/>
              <a:ext cx="778"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7FAECACF-1B2F-4370-9962-23E35554D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4" y="-3307"/>
              <a:ext cx="42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a:extLst>
                <a:ext uri="{FF2B5EF4-FFF2-40B4-BE49-F238E27FC236}">
                  <a16:creationId xmlns:a16="http://schemas.microsoft.com/office/drawing/2014/main" id="{7D95DAF2-94C4-4198-8531-FC79047E7E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 y="-2422"/>
              <a:ext cx="188" cy="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9">
            <a:extLst>
              <a:ext uri="{FF2B5EF4-FFF2-40B4-BE49-F238E27FC236}">
                <a16:creationId xmlns:a16="http://schemas.microsoft.com/office/drawing/2014/main" id="{DD0408C7-5E70-475B-A789-34805148573D}"/>
              </a:ext>
            </a:extLst>
          </p:cNvPr>
          <p:cNvSpPr>
            <a:spLocks noChangeArrowheads="1"/>
          </p:cNvSpPr>
          <p:nvPr/>
        </p:nvSpPr>
        <p:spPr bwMode="auto">
          <a:xfrm>
            <a:off x="3628928" y="38498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1" name="Group 11">
            <a:extLst>
              <a:ext uri="{FF2B5EF4-FFF2-40B4-BE49-F238E27FC236}">
                <a16:creationId xmlns:a16="http://schemas.microsoft.com/office/drawing/2014/main" id="{24512C97-F1DE-4A74-A627-58F279152BAF}"/>
              </a:ext>
            </a:extLst>
          </p:cNvPr>
          <p:cNvGrpSpPr>
            <a:grpSpLocks noChangeAspect="1"/>
          </p:cNvGrpSpPr>
          <p:nvPr/>
        </p:nvGrpSpPr>
        <p:grpSpPr bwMode="auto">
          <a:xfrm>
            <a:off x="3803696" y="4529167"/>
            <a:ext cx="2787971" cy="2286000"/>
            <a:chOff x="0" y="0"/>
            <a:chExt cx="4109" cy="3370"/>
          </a:xfrm>
        </p:grpSpPr>
        <p:pic>
          <p:nvPicPr>
            <p:cNvPr id="1042" name="Picture 18">
              <a:extLst>
                <a:ext uri="{FF2B5EF4-FFF2-40B4-BE49-F238E27FC236}">
                  <a16:creationId xmlns:a16="http://schemas.microsoft.com/office/drawing/2014/main" id="{7095D4A5-000D-483E-A76D-D284A57F9D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09" cy="337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7E67EAFD-974D-41F7-80B3-DE591BA062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 y="46"/>
              <a:ext cx="3964" cy="316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6">
              <a:extLst>
                <a:ext uri="{FF2B5EF4-FFF2-40B4-BE49-F238E27FC236}">
                  <a16:creationId xmlns:a16="http://schemas.microsoft.com/office/drawing/2014/main" id="{F79E1CDC-C473-4613-BE75-4C36C7756AA1}"/>
                </a:ext>
              </a:extLst>
            </p:cNvPr>
            <p:cNvSpPr>
              <a:spLocks/>
            </p:cNvSpPr>
            <p:nvPr/>
          </p:nvSpPr>
          <p:spPr bwMode="auto">
            <a:xfrm>
              <a:off x="2793" y="613"/>
              <a:ext cx="558" cy="707"/>
            </a:xfrm>
            <a:custGeom>
              <a:avLst/>
              <a:gdLst>
                <a:gd name="T0" fmla="+- 0 3272 2794"/>
                <a:gd name="T1" fmla="*/ T0 w 558"/>
                <a:gd name="T2" fmla="+- 0 704 613"/>
                <a:gd name="T3" fmla="*/ 704 h 707"/>
                <a:gd name="T4" fmla="+- 0 2794 2794"/>
                <a:gd name="T5" fmla="*/ T4 w 558"/>
                <a:gd name="T6" fmla="+- 0 1310 613"/>
                <a:gd name="T7" fmla="*/ 1310 h 707"/>
                <a:gd name="T8" fmla="+- 0 2806 2794"/>
                <a:gd name="T9" fmla="*/ T8 w 558"/>
                <a:gd name="T10" fmla="+- 0 1320 613"/>
                <a:gd name="T11" fmla="*/ 1320 h 707"/>
                <a:gd name="T12" fmla="+- 0 3283 2794"/>
                <a:gd name="T13" fmla="*/ T12 w 558"/>
                <a:gd name="T14" fmla="+- 0 713 613"/>
                <a:gd name="T15" fmla="*/ 713 h 707"/>
                <a:gd name="T16" fmla="+- 0 3272 2794"/>
                <a:gd name="T17" fmla="*/ T16 w 558"/>
                <a:gd name="T18" fmla="+- 0 704 613"/>
                <a:gd name="T19" fmla="*/ 704 h 707"/>
                <a:gd name="T20" fmla="+- 0 3336 2794"/>
                <a:gd name="T21" fmla="*/ T20 w 558"/>
                <a:gd name="T22" fmla="+- 0 688 613"/>
                <a:gd name="T23" fmla="*/ 688 h 707"/>
                <a:gd name="T24" fmla="+- 0 3284 2794"/>
                <a:gd name="T25" fmla="*/ T24 w 558"/>
                <a:gd name="T26" fmla="+- 0 688 613"/>
                <a:gd name="T27" fmla="*/ 688 h 707"/>
                <a:gd name="T28" fmla="+- 0 3295 2794"/>
                <a:gd name="T29" fmla="*/ T28 w 558"/>
                <a:gd name="T30" fmla="+- 0 697 613"/>
                <a:gd name="T31" fmla="*/ 697 h 707"/>
                <a:gd name="T32" fmla="+- 0 3283 2794"/>
                <a:gd name="T33" fmla="*/ T32 w 558"/>
                <a:gd name="T34" fmla="+- 0 713 613"/>
                <a:gd name="T35" fmla="*/ 713 h 707"/>
                <a:gd name="T36" fmla="+- 0 3324 2794"/>
                <a:gd name="T37" fmla="*/ T36 w 558"/>
                <a:gd name="T38" fmla="+- 0 745 613"/>
                <a:gd name="T39" fmla="*/ 745 h 707"/>
                <a:gd name="T40" fmla="+- 0 3336 2794"/>
                <a:gd name="T41" fmla="*/ T40 w 558"/>
                <a:gd name="T42" fmla="+- 0 688 613"/>
                <a:gd name="T43" fmla="*/ 688 h 707"/>
                <a:gd name="T44" fmla="+- 0 3284 2794"/>
                <a:gd name="T45" fmla="*/ T44 w 558"/>
                <a:gd name="T46" fmla="+- 0 688 613"/>
                <a:gd name="T47" fmla="*/ 688 h 707"/>
                <a:gd name="T48" fmla="+- 0 3272 2794"/>
                <a:gd name="T49" fmla="*/ T48 w 558"/>
                <a:gd name="T50" fmla="+- 0 704 613"/>
                <a:gd name="T51" fmla="*/ 704 h 707"/>
                <a:gd name="T52" fmla="+- 0 3283 2794"/>
                <a:gd name="T53" fmla="*/ T52 w 558"/>
                <a:gd name="T54" fmla="+- 0 713 613"/>
                <a:gd name="T55" fmla="*/ 713 h 707"/>
                <a:gd name="T56" fmla="+- 0 3295 2794"/>
                <a:gd name="T57" fmla="*/ T56 w 558"/>
                <a:gd name="T58" fmla="+- 0 697 613"/>
                <a:gd name="T59" fmla="*/ 697 h 707"/>
                <a:gd name="T60" fmla="+- 0 3284 2794"/>
                <a:gd name="T61" fmla="*/ T60 w 558"/>
                <a:gd name="T62" fmla="+- 0 688 613"/>
                <a:gd name="T63" fmla="*/ 688 h 707"/>
                <a:gd name="T64" fmla="+- 0 3352 2794"/>
                <a:gd name="T65" fmla="*/ T64 w 558"/>
                <a:gd name="T66" fmla="+- 0 613 613"/>
                <a:gd name="T67" fmla="*/ 613 h 707"/>
                <a:gd name="T68" fmla="+- 0 3230 2794"/>
                <a:gd name="T69" fmla="*/ T68 w 558"/>
                <a:gd name="T70" fmla="+- 0 671 613"/>
                <a:gd name="T71" fmla="*/ 671 h 707"/>
                <a:gd name="T72" fmla="+- 0 3272 2794"/>
                <a:gd name="T73" fmla="*/ T72 w 558"/>
                <a:gd name="T74" fmla="+- 0 704 613"/>
                <a:gd name="T75" fmla="*/ 704 h 707"/>
                <a:gd name="T76" fmla="+- 0 3284 2794"/>
                <a:gd name="T77" fmla="*/ T76 w 558"/>
                <a:gd name="T78" fmla="+- 0 688 613"/>
                <a:gd name="T79" fmla="*/ 688 h 707"/>
                <a:gd name="T80" fmla="+- 0 3336 2794"/>
                <a:gd name="T81" fmla="*/ T80 w 558"/>
                <a:gd name="T82" fmla="+- 0 688 613"/>
                <a:gd name="T83" fmla="*/ 688 h 707"/>
                <a:gd name="T84" fmla="+- 0 3352 2794"/>
                <a:gd name="T85" fmla="*/ T84 w 558"/>
                <a:gd name="T86" fmla="+- 0 613 613"/>
                <a:gd name="T87" fmla="*/ 613 h 7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558" h="707">
                  <a:moveTo>
                    <a:pt x="478" y="91"/>
                  </a:moveTo>
                  <a:lnTo>
                    <a:pt x="0" y="697"/>
                  </a:lnTo>
                  <a:lnTo>
                    <a:pt x="12" y="707"/>
                  </a:lnTo>
                  <a:lnTo>
                    <a:pt x="489" y="100"/>
                  </a:lnTo>
                  <a:lnTo>
                    <a:pt x="478" y="91"/>
                  </a:lnTo>
                  <a:close/>
                  <a:moveTo>
                    <a:pt x="542" y="75"/>
                  </a:moveTo>
                  <a:lnTo>
                    <a:pt x="490" y="75"/>
                  </a:lnTo>
                  <a:lnTo>
                    <a:pt x="501" y="84"/>
                  </a:lnTo>
                  <a:lnTo>
                    <a:pt x="489" y="100"/>
                  </a:lnTo>
                  <a:lnTo>
                    <a:pt x="530" y="132"/>
                  </a:lnTo>
                  <a:lnTo>
                    <a:pt x="542" y="75"/>
                  </a:lnTo>
                  <a:close/>
                  <a:moveTo>
                    <a:pt x="490" y="75"/>
                  </a:moveTo>
                  <a:lnTo>
                    <a:pt x="478" y="91"/>
                  </a:lnTo>
                  <a:lnTo>
                    <a:pt x="489" y="100"/>
                  </a:lnTo>
                  <a:lnTo>
                    <a:pt x="501" y="84"/>
                  </a:lnTo>
                  <a:lnTo>
                    <a:pt x="490" y="75"/>
                  </a:lnTo>
                  <a:close/>
                  <a:moveTo>
                    <a:pt x="558" y="0"/>
                  </a:moveTo>
                  <a:lnTo>
                    <a:pt x="436" y="58"/>
                  </a:lnTo>
                  <a:lnTo>
                    <a:pt x="478" y="91"/>
                  </a:lnTo>
                  <a:lnTo>
                    <a:pt x="490" y="75"/>
                  </a:lnTo>
                  <a:lnTo>
                    <a:pt x="542" y="75"/>
                  </a:lnTo>
                  <a:lnTo>
                    <a:pt x="558" y="0"/>
                  </a:lnTo>
                  <a:close/>
                </a:path>
              </a:pathLst>
            </a:custGeom>
            <a:solidFill>
              <a:srgbClr val="497D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Line 15">
              <a:extLst>
                <a:ext uri="{FF2B5EF4-FFF2-40B4-BE49-F238E27FC236}">
                  <a16:creationId xmlns:a16="http://schemas.microsoft.com/office/drawing/2014/main" id="{48B5B9F8-3A3B-4D2E-B8DC-D53B3966942F}"/>
                </a:ext>
              </a:extLst>
            </p:cNvPr>
            <p:cNvSpPr>
              <a:spLocks noChangeShapeType="1"/>
            </p:cNvSpPr>
            <p:nvPr/>
          </p:nvSpPr>
          <p:spPr bwMode="auto">
            <a:xfrm>
              <a:off x="2810" y="1212"/>
              <a:ext cx="0" cy="173"/>
            </a:xfrm>
            <a:prstGeom prst="line">
              <a:avLst/>
            </a:prstGeom>
            <a:noFill/>
            <a:ln w="9144">
              <a:solidFill>
                <a:srgbClr val="497DB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4">
              <a:extLst>
                <a:ext uri="{FF2B5EF4-FFF2-40B4-BE49-F238E27FC236}">
                  <a16:creationId xmlns:a16="http://schemas.microsoft.com/office/drawing/2014/main" id="{928AC38C-4297-4350-8513-72BFB8B476A8}"/>
                </a:ext>
              </a:extLst>
            </p:cNvPr>
            <p:cNvSpPr>
              <a:spLocks noChangeArrowheads="1"/>
            </p:cNvSpPr>
            <p:nvPr/>
          </p:nvSpPr>
          <p:spPr bwMode="auto">
            <a:xfrm>
              <a:off x="2787" y="1274"/>
              <a:ext cx="104" cy="15"/>
            </a:xfrm>
            <a:prstGeom prst="rect">
              <a:avLst/>
            </a:prstGeom>
            <a:solidFill>
              <a:srgbClr val="497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7" name="Picture 13">
              <a:extLst>
                <a:ext uri="{FF2B5EF4-FFF2-40B4-BE49-F238E27FC236}">
                  <a16:creationId xmlns:a16="http://schemas.microsoft.com/office/drawing/2014/main" id="{630562F4-73FF-43EA-84F3-2E660D4187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4" y="235"/>
              <a:ext cx="994" cy="11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AA76F65-5C23-4DA5-A2B2-40B4BD7677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2" y="635"/>
              <a:ext cx="543" cy="588"/>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image20.jpeg">
            <a:extLst>
              <a:ext uri="{FF2B5EF4-FFF2-40B4-BE49-F238E27FC236}">
                <a16:creationId xmlns:a16="http://schemas.microsoft.com/office/drawing/2014/main" id="{4917AE3F-0180-47F3-8545-F5011D409F06}"/>
              </a:ext>
            </a:extLst>
          </p:cNvPr>
          <p:cNvPicPr>
            <a:picLocks noChangeAspect="1"/>
          </p:cNvPicPr>
          <p:nvPr/>
        </p:nvPicPr>
        <p:blipFill>
          <a:blip r:embed="rId11" cstate="print"/>
          <a:stretch>
            <a:fillRect/>
          </a:stretch>
        </p:blipFill>
        <p:spPr>
          <a:xfrm>
            <a:off x="6825790" y="4502242"/>
            <a:ext cx="5342133" cy="2139950"/>
          </a:xfrm>
          <a:prstGeom prst="rect">
            <a:avLst/>
          </a:prstGeom>
        </p:spPr>
      </p:pic>
      <p:pic>
        <p:nvPicPr>
          <p:cNvPr id="25" name="image1.jpeg">
            <a:extLst>
              <a:ext uri="{FF2B5EF4-FFF2-40B4-BE49-F238E27FC236}">
                <a16:creationId xmlns:a16="http://schemas.microsoft.com/office/drawing/2014/main" id="{9BEAB231-191D-47B6-8A6F-8826E78452B0}"/>
              </a:ext>
            </a:extLst>
          </p:cNvPr>
          <p:cNvPicPr/>
          <p:nvPr/>
        </p:nvPicPr>
        <p:blipFill>
          <a:blip r:embed="rId12" cstate="print"/>
          <a:stretch>
            <a:fillRect/>
          </a:stretch>
        </p:blipFill>
        <p:spPr>
          <a:xfrm>
            <a:off x="1209581" y="6333210"/>
            <a:ext cx="2356485" cy="339725"/>
          </a:xfrm>
          <a:prstGeom prst="rect">
            <a:avLst/>
          </a:prstGeom>
        </p:spPr>
      </p:pic>
      <p:sp>
        <p:nvSpPr>
          <p:cNvPr id="2" name="Slide Number Placeholder 1">
            <a:extLst>
              <a:ext uri="{FF2B5EF4-FFF2-40B4-BE49-F238E27FC236}">
                <a16:creationId xmlns:a16="http://schemas.microsoft.com/office/drawing/2014/main" id="{A5A1B8AE-AF76-40ED-BCB2-603944472AFF}"/>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p:spTree>
    <p:extLst>
      <p:ext uri="{BB962C8B-B14F-4D97-AF65-F5344CB8AC3E}">
        <p14:creationId xmlns:p14="http://schemas.microsoft.com/office/powerpoint/2010/main" val="3311946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8A33-59F5-4C16-9F78-0CB6D555E64D}"/>
              </a:ext>
            </a:extLst>
          </p:cNvPr>
          <p:cNvSpPr>
            <a:spLocks noGrp="1"/>
          </p:cNvSpPr>
          <p:nvPr>
            <p:ph type="title"/>
          </p:nvPr>
        </p:nvSpPr>
        <p:spPr>
          <a:xfrm>
            <a:off x="1909894" y="-60835"/>
            <a:ext cx="9144000" cy="1325563"/>
          </a:xfrm>
        </p:spPr>
        <p:txBody>
          <a:bodyPr>
            <a:normAutofit/>
          </a:bodyPr>
          <a:lstStyle/>
          <a:p>
            <a:r>
              <a:rPr lang="en-US" sz="3600" dirty="0"/>
              <a:t>Driving synergies across applications</a:t>
            </a:r>
          </a:p>
        </p:txBody>
      </p:sp>
      <p:sp>
        <p:nvSpPr>
          <p:cNvPr id="3" name="Content Placeholder 2">
            <a:extLst>
              <a:ext uri="{FF2B5EF4-FFF2-40B4-BE49-F238E27FC236}">
                <a16:creationId xmlns:a16="http://schemas.microsoft.com/office/drawing/2014/main" id="{9D89E6F4-9214-4272-9A3A-0EBB35D17FD3}"/>
              </a:ext>
            </a:extLst>
          </p:cNvPr>
          <p:cNvSpPr>
            <a:spLocks noGrp="1"/>
          </p:cNvSpPr>
          <p:nvPr>
            <p:ph idx="1"/>
          </p:nvPr>
        </p:nvSpPr>
        <p:spPr>
          <a:xfrm>
            <a:off x="1840352" y="973653"/>
            <a:ext cx="5343744" cy="5282401"/>
          </a:xfrm>
        </p:spPr>
        <p:txBody>
          <a:bodyPr>
            <a:noAutofit/>
          </a:bodyPr>
          <a:lstStyle/>
          <a:p>
            <a:r>
              <a:rPr lang="en-US" sz="1500" dirty="0"/>
              <a:t>Superconducting Magnet Division is developing, supporting and delivering on programs across DOE SC, broader DOE and industry</a:t>
            </a:r>
          </a:p>
          <a:p>
            <a:r>
              <a:rPr lang="en-US" sz="1500" dirty="0"/>
              <a:t>Current portfolio under development – </a:t>
            </a:r>
          </a:p>
          <a:p>
            <a:pPr lvl="1"/>
            <a:r>
              <a:rPr lang="en-US" sz="1500" dirty="0"/>
              <a:t>NP – Electron Ion Collider</a:t>
            </a:r>
          </a:p>
          <a:p>
            <a:pPr lvl="1"/>
            <a:r>
              <a:rPr lang="en-US" sz="1500" dirty="0"/>
              <a:t>HEP – Accelerator Upgrade Program (AUP), Magnet Development Program (MDP)</a:t>
            </a:r>
          </a:p>
          <a:p>
            <a:pPr lvl="1"/>
            <a:r>
              <a:rPr lang="en-US" sz="1500" dirty="0"/>
              <a:t>FES – INFUSE, Commonwealth Fusion (CFS), MPEX (ORNL)</a:t>
            </a:r>
          </a:p>
          <a:p>
            <a:pPr lvl="1"/>
            <a:r>
              <a:rPr lang="en-US" sz="1500" dirty="0"/>
              <a:t>Industry – CFS, GE, Raytheon, Best Medical, small businesses</a:t>
            </a:r>
          </a:p>
          <a:p>
            <a:pPr lvl="1"/>
            <a:r>
              <a:rPr lang="en-US" sz="1500" dirty="0"/>
              <a:t>Other DOE – ARPA-E, EERE</a:t>
            </a:r>
          </a:p>
          <a:p>
            <a:r>
              <a:rPr lang="en-US" sz="1500" dirty="0"/>
              <a:t>Utilizing BNL’s strengths –</a:t>
            </a:r>
          </a:p>
          <a:p>
            <a:pPr lvl="1"/>
            <a:r>
              <a:rPr lang="en-US" sz="1500" dirty="0"/>
              <a:t>Continuing to enhance test facility</a:t>
            </a:r>
          </a:p>
          <a:p>
            <a:pPr lvl="1"/>
            <a:r>
              <a:rPr lang="en-US" sz="1500" dirty="0"/>
              <a:t>Unique manufacturing capabilities – direct wind</a:t>
            </a:r>
          </a:p>
          <a:p>
            <a:pPr lvl="1"/>
            <a:r>
              <a:rPr lang="en-US" sz="1500" dirty="0"/>
              <a:t>Utilizing leadership in HTS development to accelerate implementation – e.g. fusion</a:t>
            </a:r>
          </a:p>
          <a:p>
            <a:pPr lvl="1"/>
            <a:r>
              <a:rPr lang="en-US" sz="1500" dirty="0"/>
              <a:t>Strong history of industrial partnership</a:t>
            </a:r>
          </a:p>
          <a:p>
            <a:pPr lvl="1"/>
            <a:r>
              <a:rPr lang="en-US" sz="1500" dirty="0"/>
              <a:t>Strong ability to execute and deliver on projects</a:t>
            </a:r>
          </a:p>
          <a:p>
            <a:pPr lvl="1"/>
            <a:r>
              <a:rPr lang="en-US" sz="1500" dirty="0"/>
              <a:t>Strengthening collaboration and broad strategy with other labs, superconducting industry</a:t>
            </a:r>
          </a:p>
          <a:p>
            <a:pPr lvl="1"/>
            <a:endParaRPr lang="en-US" sz="1500" dirty="0"/>
          </a:p>
        </p:txBody>
      </p:sp>
      <p:pic>
        <p:nvPicPr>
          <p:cNvPr id="4" name="Picture 3">
            <a:extLst>
              <a:ext uri="{FF2B5EF4-FFF2-40B4-BE49-F238E27FC236}">
                <a16:creationId xmlns:a16="http://schemas.microsoft.com/office/drawing/2014/main" id="{92B1AD61-64A1-48F3-A840-E3803EEC6AED}"/>
              </a:ext>
            </a:extLst>
          </p:cNvPr>
          <p:cNvPicPr>
            <a:picLocks noChangeAspect="1"/>
          </p:cNvPicPr>
          <p:nvPr/>
        </p:nvPicPr>
        <p:blipFill>
          <a:blip r:embed="rId2"/>
          <a:stretch>
            <a:fillRect/>
          </a:stretch>
        </p:blipFill>
        <p:spPr>
          <a:xfrm>
            <a:off x="8973148" y="4843520"/>
            <a:ext cx="1502567" cy="1161254"/>
          </a:xfrm>
          <a:prstGeom prst="rect">
            <a:avLst/>
          </a:prstGeom>
        </p:spPr>
      </p:pic>
      <p:pic>
        <p:nvPicPr>
          <p:cNvPr id="7" name="Picture 6">
            <a:extLst>
              <a:ext uri="{FF2B5EF4-FFF2-40B4-BE49-F238E27FC236}">
                <a16:creationId xmlns:a16="http://schemas.microsoft.com/office/drawing/2014/main" id="{770AB7B5-ADDB-4554-A555-A63413CBE0F9}"/>
              </a:ext>
            </a:extLst>
          </p:cNvPr>
          <p:cNvPicPr>
            <a:picLocks noChangeAspect="1"/>
          </p:cNvPicPr>
          <p:nvPr/>
        </p:nvPicPr>
        <p:blipFill>
          <a:blip r:embed="rId3"/>
          <a:stretch>
            <a:fillRect/>
          </a:stretch>
        </p:blipFill>
        <p:spPr>
          <a:xfrm>
            <a:off x="8701994" y="2350932"/>
            <a:ext cx="1773721" cy="1186108"/>
          </a:xfrm>
          <a:prstGeom prst="rect">
            <a:avLst/>
          </a:prstGeom>
        </p:spPr>
      </p:pic>
      <p:pic>
        <p:nvPicPr>
          <p:cNvPr id="8" name="Picture 7">
            <a:extLst>
              <a:ext uri="{FF2B5EF4-FFF2-40B4-BE49-F238E27FC236}">
                <a16:creationId xmlns:a16="http://schemas.microsoft.com/office/drawing/2014/main" id="{9CF74D6C-1F50-4C17-9B31-840B81F7350A}"/>
              </a:ext>
            </a:extLst>
          </p:cNvPr>
          <p:cNvPicPr>
            <a:picLocks noChangeAspect="1"/>
          </p:cNvPicPr>
          <p:nvPr/>
        </p:nvPicPr>
        <p:blipFill>
          <a:blip r:embed="rId4"/>
          <a:stretch>
            <a:fillRect/>
          </a:stretch>
        </p:blipFill>
        <p:spPr>
          <a:xfrm>
            <a:off x="7208050" y="950172"/>
            <a:ext cx="1746736" cy="1310051"/>
          </a:xfrm>
          <a:prstGeom prst="rect">
            <a:avLst/>
          </a:prstGeom>
        </p:spPr>
      </p:pic>
      <p:pic>
        <p:nvPicPr>
          <p:cNvPr id="9" name="Picture 8">
            <a:extLst>
              <a:ext uri="{FF2B5EF4-FFF2-40B4-BE49-F238E27FC236}">
                <a16:creationId xmlns:a16="http://schemas.microsoft.com/office/drawing/2014/main" id="{E45E5143-68DB-4501-BF5A-ED4D3DDA2442}"/>
              </a:ext>
            </a:extLst>
          </p:cNvPr>
          <p:cNvPicPr>
            <a:picLocks noChangeAspect="1"/>
          </p:cNvPicPr>
          <p:nvPr/>
        </p:nvPicPr>
        <p:blipFill>
          <a:blip r:embed="rId5"/>
          <a:stretch>
            <a:fillRect/>
          </a:stretch>
        </p:blipFill>
        <p:spPr>
          <a:xfrm>
            <a:off x="8412678" y="941228"/>
            <a:ext cx="2063037" cy="1409705"/>
          </a:xfrm>
          <a:prstGeom prst="rect">
            <a:avLst/>
          </a:prstGeom>
        </p:spPr>
      </p:pic>
      <p:pic>
        <p:nvPicPr>
          <p:cNvPr id="10" name="Picture 9">
            <a:extLst>
              <a:ext uri="{FF2B5EF4-FFF2-40B4-BE49-F238E27FC236}">
                <a16:creationId xmlns:a16="http://schemas.microsoft.com/office/drawing/2014/main" id="{096B7D34-8283-49C7-BC39-429AD510891C}"/>
              </a:ext>
            </a:extLst>
          </p:cNvPr>
          <p:cNvPicPr>
            <a:picLocks noChangeAspect="1"/>
          </p:cNvPicPr>
          <p:nvPr/>
        </p:nvPicPr>
        <p:blipFill>
          <a:blip r:embed="rId6"/>
          <a:stretch>
            <a:fillRect/>
          </a:stretch>
        </p:blipFill>
        <p:spPr>
          <a:xfrm>
            <a:off x="7208051" y="2251278"/>
            <a:ext cx="1516143" cy="1315266"/>
          </a:xfrm>
          <a:prstGeom prst="rect">
            <a:avLst/>
          </a:prstGeom>
        </p:spPr>
      </p:pic>
      <p:pic>
        <p:nvPicPr>
          <p:cNvPr id="5" name="Picture 4">
            <a:extLst>
              <a:ext uri="{FF2B5EF4-FFF2-40B4-BE49-F238E27FC236}">
                <a16:creationId xmlns:a16="http://schemas.microsoft.com/office/drawing/2014/main" id="{00E33827-2A9D-49FE-A501-EBA45E8AF913}"/>
              </a:ext>
            </a:extLst>
          </p:cNvPr>
          <p:cNvPicPr>
            <a:picLocks noChangeAspect="1"/>
          </p:cNvPicPr>
          <p:nvPr/>
        </p:nvPicPr>
        <p:blipFill>
          <a:blip r:embed="rId7"/>
          <a:stretch>
            <a:fillRect/>
          </a:stretch>
        </p:blipFill>
        <p:spPr>
          <a:xfrm>
            <a:off x="7222121" y="3535182"/>
            <a:ext cx="1544335" cy="1290084"/>
          </a:xfrm>
          <a:prstGeom prst="rect">
            <a:avLst/>
          </a:prstGeom>
        </p:spPr>
      </p:pic>
      <p:pic>
        <p:nvPicPr>
          <p:cNvPr id="6" name="Picture 5">
            <a:extLst>
              <a:ext uri="{FF2B5EF4-FFF2-40B4-BE49-F238E27FC236}">
                <a16:creationId xmlns:a16="http://schemas.microsoft.com/office/drawing/2014/main" id="{45F1786F-A838-4D8F-9540-36753D9B05FE}"/>
              </a:ext>
            </a:extLst>
          </p:cNvPr>
          <p:cNvPicPr>
            <a:picLocks noChangeAspect="1"/>
          </p:cNvPicPr>
          <p:nvPr/>
        </p:nvPicPr>
        <p:blipFill>
          <a:blip r:embed="rId8"/>
          <a:stretch>
            <a:fillRect/>
          </a:stretch>
        </p:blipFill>
        <p:spPr>
          <a:xfrm>
            <a:off x="8682426" y="3516928"/>
            <a:ext cx="1793289" cy="1326593"/>
          </a:xfrm>
          <a:prstGeom prst="rect">
            <a:avLst/>
          </a:prstGeom>
        </p:spPr>
      </p:pic>
      <p:pic>
        <p:nvPicPr>
          <p:cNvPr id="11" name="Picture 10">
            <a:extLst>
              <a:ext uri="{FF2B5EF4-FFF2-40B4-BE49-F238E27FC236}">
                <a16:creationId xmlns:a16="http://schemas.microsoft.com/office/drawing/2014/main" id="{E99DB333-6CBB-482C-B1C9-2C5BF07EAB9D}"/>
              </a:ext>
            </a:extLst>
          </p:cNvPr>
          <p:cNvPicPr>
            <a:picLocks noChangeAspect="1"/>
          </p:cNvPicPr>
          <p:nvPr/>
        </p:nvPicPr>
        <p:blipFill>
          <a:blip r:embed="rId9"/>
          <a:stretch>
            <a:fillRect/>
          </a:stretch>
        </p:blipFill>
        <p:spPr>
          <a:xfrm>
            <a:off x="7208050" y="4812001"/>
            <a:ext cx="1793289" cy="1215993"/>
          </a:xfrm>
          <a:prstGeom prst="rect">
            <a:avLst/>
          </a:prstGeom>
        </p:spPr>
      </p:pic>
      <p:sp>
        <p:nvSpPr>
          <p:cNvPr id="12" name="Slide Number Placeholder 11">
            <a:extLst>
              <a:ext uri="{FF2B5EF4-FFF2-40B4-BE49-F238E27FC236}">
                <a16:creationId xmlns:a16="http://schemas.microsoft.com/office/drawing/2014/main" id="{CC984C86-DA67-4B5A-A42C-DD3DB60F254E}"/>
              </a:ext>
            </a:extLst>
          </p:cNvPr>
          <p:cNvSpPr>
            <a:spLocks noGrp="1"/>
          </p:cNvSpPr>
          <p:nvPr>
            <p:ph type="sldNum" sz="quarter" idx="4"/>
          </p:nvPr>
        </p:nvSpPr>
        <p:spPr/>
        <p:txBody>
          <a:bodyPr/>
          <a:lstStyle/>
          <a:p>
            <a:fld id="{933A556B-7C63-244D-9B7C-B0EA8042B330}" type="slidenum">
              <a:rPr lang="en-US" smtClean="0"/>
              <a:pPr/>
              <a:t>22</a:t>
            </a:fld>
            <a:endParaRPr lang="en-US" sz="1000" dirty="0"/>
          </a:p>
        </p:txBody>
      </p:sp>
    </p:spTree>
    <p:extLst>
      <p:ext uri="{BB962C8B-B14F-4D97-AF65-F5344CB8AC3E}">
        <p14:creationId xmlns:p14="http://schemas.microsoft.com/office/powerpoint/2010/main" val="1686840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B649C-679F-4818-92DA-631F3A530ACD}"/>
              </a:ext>
            </a:extLst>
          </p:cNvPr>
          <p:cNvSpPr>
            <a:spLocks noGrp="1"/>
          </p:cNvSpPr>
          <p:nvPr>
            <p:ph type="title"/>
          </p:nvPr>
        </p:nvSpPr>
        <p:spPr>
          <a:xfrm>
            <a:off x="1881809" y="365127"/>
            <a:ext cx="8680174" cy="738117"/>
          </a:xfrm>
        </p:spPr>
        <p:txBody>
          <a:bodyPr>
            <a:normAutofit fontScale="90000"/>
          </a:bodyPr>
          <a:lstStyle/>
          <a:p>
            <a:r>
              <a:rPr lang="en-US" dirty="0"/>
              <a:t>What does SMD bring to the table?</a:t>
            </a:r>
          </a:p>
        </p:txBody>
      </p:sp>
      <p:sp>
        <p:nvSpPr>
          <p:cNvPr id="3" name="Content Placeholder 2">
            <a:extLst>
              <a:ext uri="{FF2B5EF4-FFF2-40B4-BE49-F238E27FC236}">
                <a16:creationId xmlns:a16="http://schemas.microsoft.com/office/drawing/2014/main" id="{695E935F-D381-4722-BD26-C78532434AA5}"/>
              </a:ext>
            </a:extLst>
          </p:cNvPr>
          <p:cNvSpPr>
            <a:spLocks noGrp="1"/>
          </p:cNvSpPr>
          <p:nvPr>
            <p:ph idx="1"/>
          </p:nvPr>
        </p:nvSpPr>
        <p:spPr>
          <a:xfrm>
            <a:off x="1696279" y="1146312"/>
            <a:ext cx="8865705" cy="5072270"/>
          </a:xfrm>
        </p:spPr>
        <p:txBody>
          <a:bodyPr>
            <a:normAutofit fontScale="85000" lnSpcReduction="20000"/>
          </a:bodyPr>
          <a:lstStyle/>
          <a:p>
            <a:pPr marL="342900" indent="-342900">
              <a:lnSpc>
                <a:spcPct val="120000"/>
              </a:lnSpc>
              <a:buFont typeface="Arial" panose="020B0604020202020204" pitchFamily="34" charset="0"/>
              <a:buChar char="•"/>
            </a:pPr>
            <a:r>
              <a:rPr lang="en-US" sz="2400" dirty="0"/>
              <a:t>SMD has a strong history of designing and industrializing SC magnets (RHIC) - </a:t>
            </a:r>
            <a:r>
              <a:rPr lang="en-US" dirty="0"/>
              <a:t>Fundamental  magnet developments at BNL were critical to enabling the magnet designs used at the LHC</a:t>
            </a:r>
            <a:endParaRPr lang="en-US" sz="2000" dirty="0"/>
          </a:p>
          <a:p>
            <a:pPr marL="342900" indent="-342900">
              <a:lnSpc>
                <a:spcPct val="120000"/>
              </a:lnSpc>
              <a:buFont typeface="Arial" panose="020B0604020202020204" pitchFamily="34" charset="0"/>
              <a:buChar char="•"/>
            </a:pPr>
            <a:r>
              <a:rPr lang="en-US" sz="2400" dirty="0"/>
              <a:t>SMD has a strong HTS program with a high field (10 T+) test facility</a:t>
            </a:r>
          </a:p>
          <a:p>
            <a:pPr marL="342900" indent="-342900">
              <a:lnSpc>
                <a:spcPct val="120000"/>
              </a:lnSpc>
              <a:buFont typeface="Arial" panose="020B0604020202020204" pitchFamily="34" charset="0"/>
              <a:buChar char="•"/>
            </a:pPr>
            <a:r>
              <a:rPr lang="en-US" sz="2400" dirty="0"/>
              <a:t>SMD has a world class facility that can take magnets from concept to build to test</a:t>
            </a:r>
          </a:p>
          <a:p>
            <a:pPr marL="342900" indent="-342900">
              <a:lnSpc>
                <a:spcPct val="120000"/>
              </a:lnSpc>
              <a:buFont typeface="Arial" panose="020B0604020202020204" pitchFamily="34" charset="0"/>
              <a:buChar char="•"/>
            </a:pPr>
            <a:r>
              <a:rPr lang="en-US" sz="2400" dirty="0"/>
              <a:t>SMD has incredible capabilities to test and characterize magnets</a:t>
            </a:r>
          </a:p>
          <a:p>
            <a:pPr marL="342900" indent="-342900">
              <a:lnSpc>
                <a:spcPct val="120000"/>
              </a:lnSpc>
              <a:buFont typeface="Arial" panose="020B0604020202020204" pitchFamily="34" charset="0"/>
              <a:buChar char="•"/>
            </a:pPr>
            <a:r>
              <a:rPr lang="en-US" sz="2400" dirty="0"/>
              <a:t>SMD has provided critical support to multiple teams with magnet issues across Brookhaven throughout its history</a:t>
            </a:r>
          </a:p>
          <a:p>
            <a:pPr marL="342900" indent="-342900">
              <a:lnSpc>
                <a:spcPct val="120000"/>
              </a:lnSpc>
              <a:buFont typeface="Arial" panose="020B0604020202020204" pitchFamily="34" charset="0"/>
              <a:buChar char="•"/>
            </a:pPr>
            <a:r>
              <a:rPr lang="en-US" sz="2400" dirty="0"/>
              <a:t>Current partnerships with industry under SBIR/STTR, ARPA-e, INFUSE, TSA and joint proposals</a:t>
            </a:r>
          </a:p>
          <a:p>
            <a:pPr marL="342900" indent="-342900">
              <a:lnSpc>
                <a:spcPct val="120000"/>
              </a:lnSpc>
              <a:buFont typeface="Arial" panose="020B0604020202020204" pitchFamily="34" charset="0"/>
              <a:buChar char="•"/>
            </a:pPr>
            <a:r>
              <a:rPr lang="en-US" sz="2400" dirty="0"/>
              <a:t>These capabilities are an asset for DOE across multiple areas : NP, HEP, FES, EERE, ARPA-e</a:t>
            </a:r>
          </a:p>
        </p:txBody>
      </p:sp>
      <p:sp>
        <p:nvSpPr>
          <p:cNvPr id="4" name="Slide Number Placeholder 3">
            <a:extLst>
              <a:ext uri="{FF2B5EF4-FFF2-40B4-BE49-F238E27FC236}">
                <a16:creationId xmlns:a16="http://schemas.microsoft.com/office/drawing/2014/main" id="{08836F2C-8781-4DDB-821D-BF0F9602B77A}"/>
              </a:ext>
            </a:extLst>
          </p:cNvPr>
          <p:cNvSpPr>
            <a:spLocks noGrp="1"/>
          </p:cNvSpPr>
          <p:nvPr>
            <p:ph type="sldNum" sz="quarter" idx="12"/>
          </p:nvPr>
        </p:nvSpPr>
        <p:spPr>
          <a:xfrm>
            <a:off x="5067300" y="6337102"/>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23</a:t>
            </a:fld>
            <a:endParaRPr lang="en-US"/>
          </a:p>
        </p:txBody>
      </p:sp>
    </p:spTree>
    <p:extLst>
      <p:ext uri="{BB962C8B-B14F-4D97-AF65-F5344CB8AC3E}">
        <p14:creationId xmlns:p14="http://schemas.microsoft.com/office/powerpoint/2010/main" val="504245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CCF44CB-7831-459E-A6B0-7A6F3E58FBD9}"/>
              </a:ext>
            </a:extLst>
          </p:cNvPr>
          <p:cNvPicPr>
            <a:picLocks noChangeAspect="1"/>
          </p:cNvPicPr>
          <p:nvPr/>
        </p:nvPicPr>
        <p:blipFill>
          <a:blip r:embed="rId2"/>
          <a:stretch>
            <a:fillRect/>
          </a:stretch>
        </p:blipFill>
        <p:spPr>
          <a:xfrm>
            <a:off x="4443189" y="1104750"/>
            <a:ext cx="2372015" cy="1711832"/>
          </a:xfrm>
          <a:prstGeom prst="rect">
            <a:avLst/>
          </a:prstGeom>
        </p:spPr>
      </p:pic>
      <p:pic>
        <p:nvPicPr>
          <p:cNvPr id="16" name="Picture 5">
            <a:extLst>
              <a:ext uri="{FF2B5EF4-FFF2-40B4-BE49-F238E27FC236}">
                <a16:creationId xmlns:a16="http://schemas.microsoft.com/office/drawing/2014/main" id="{D40D811C-1286-481B-8D8F-979EF81EDE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208" b="1214"/>
          <a:stretch/>
        </p:blipFill>
        <p:spPr bwMode="auto">
          <a:xfrm>
            <a:off x="882867" y="1114398"/>
            <a:ext cx="2946183" cy="1571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a:extLst>
              <a:ext uri="{FF2B5EF4-FFF2-40B4-BE49-F238E27FC236}">
                <a16:creationId xmlns:a16="http://schemas.microsoft.com/office/drawing/2014/main" id="{7688AAC2-FA64-4274-9B0D-ECFD029F5002}"/>
              </a:ext>
            </a:extLst>
          </p:cNvPr>
          <p:cNvSpPr txBox="1"/>
          <p:nvPr/>
        </p:nvSpPr>
        <p:spPr>
          <a:xfrm>
            <a:off x="882867" y="2647652"/>
            <a:ext cx="2946183" cy="738664"/>
          </a:xfrm>
          <a:prstGeom prst="rect">
            <a:avLst/>
          </a:prstGeom>
          <a:noFill/>
        </p:spPr>
        <p:txBody>
          <a:bodyPr wrap="square" rtlCol="0">
            <a:spAutoFit/>
          </a:bodyPr>
          <a:lstStyle/>
          <a:p>
            <a:r>
              <a:rPr lang="en-US" sz="1400" dirty="0"/>
              <a:t>Relativistic Heavy Ion Collider – strong history of industrialization at Brookhaven</a:t>
            </a:r>
          </a:p>
        </p:txBody>
      </p:sp>
      <p:pic>
        <p:nvPicPr>
          <p:cNvPr id="18" name="Picture 2">
            <a:extLst>
              <a:ext uri="{FF2B5EF4-FFF2-40B4-BE49-F238E27FC236}">
                <a16:creationId xmlns:a16="http://schemas.microsoft.com/office/drawing/2014/main" id="{CC42C014-A12E-4B74-9924-2EBC9C700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545" y="952267"/>
            <a:ext cx="1348521" cy="1590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a:extLst>
              <a:ext uri="{FF2B5EF4-FFF2-40B4-BE49-F238E27FC236}">
                <a16:creationId xmlns:a16="http://schemas.microsoft.com/office/drawing/2014/main" id="{42FF0762-E23A-4B08-A18C-D0ECE0D89E11}"/>
              </a:ext>
            </a:extLst>
          </p:cNvPr>
          <p:cNvSpPr txBox="1"/>
          <p:nvPr/>
        </p:nvSpPr>
        <p:spPr>
          <a:xfrm>
            <a:off x="4283861" y="2903752"/>
            <a:ext cx="2690670" cy="523220"/>
          </a:xfrm>
          <a:prstGeom prst="rect">
            <a:avLst/>
          </a:prstGeom>
          <a:noFill/>
        </p:spPr>
        <p:txBody>
          <a:bodyPr wrap="square" rtlCol="0">
            <a:spAutoFit/>
          </a:bodyPr>
          <a:lstStyle/>
          <a:p>
            <a:r>
              <a:rPr lang="en-US" sz="1400" dirty="0"/>
              <a:t>Magnets for Large Hadron Collider – Geneva, Switzerland</a:t>
            </a:r>
          </a:p>
        </p:txBody>
      </p:sp>
      <p:sp>
        <p:nvSpPr>
          <p:cNvPr id="20" name="TextBox 19">
            <a:hlinkClick r:id="rId5"/>
            <a:extLst>
              <a:ext uri="{FF2B5EF4-FFF2-40B4-BE49-F238E27FC236}">
                <a16:creationId xmlns:a16="http://schemas.microsoft.com/office/drawing/2014/main" id="{CB4F170A-8522-4589-AD5E-FF19067EA30F}"/>
              </a:ext>
            </a:extLst>
          </p:cNvPr>
          <p:cNvSpPr txBox="1"/>
          <p:nvPr/>
        </p:nvSpPr>
        <p:spPr>
          <a:xfrm>
            <a:off x="3702338" y="6053670"/>
            <a:ext cx="6252886"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solidFill>
                  <a:schemeClr val="tx1"/>
                </a:solidFill>
              </a:rPr>
              <a:t>https://www.bnl.gov/magnets/projects.php</a:t>
            </a:r>
          </a:p>
        </p:txBody>
      </p:sp>
      <p:pic>
        <p:nvPicPr>
          <p:cNvPr id="21" name="Picture 2" descr="support tube">
            <a:extLst>
              <a:ext uri="{FF2B5EF4-FFF2-40B4-BE49-F238E27FC236}">
                <a16:creationId xmlns:a16="http://schemas.microsoft.com/office/drawing/2014/main" id="{948F8EB0-FD52-4E89-A189-880AF396E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1" y="853087"/>
            <a:ext cx="2778918" cy="20841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23750E7-173B-42FD-95C5-487B772F6282}"/>
              </a:ext>
            </a:extLst>
          </p:cNvPr>
          <p:cNvSpPr txBox="1"/>
          <p:nvPr/>
        </p:nvSpPr>
        <p:spPr>
          <a:xfrm>
            <a:off x="7942504" y="2930098"/>
            <a:ext cx="3080303" cy="523220"/>
          </a:xfrm>
          <a:prstGeom prst="rect">
            <a:avLst/>
          </a:prstGeom>
          <a:noFill/>
        </p:spPr>
        <p:txBody>
          <a:bodyPr wrap="square" rtlCol="0">
            <a:spAutoFit/>
          </a:bodyPr>
          <a:lstStyle/>
          <a:p>
            <a:r>
              <a:rPr lang="en-US" sz="1400" dirty="0"/>
              <a:t>Hadron Electron Ring Accelerator magnet – Hamburg, Germany</a:t>
            </a:r>
          </a:p>
        </p:txBody>
      </p:sp>
      <p:pic>
        <p:nvPicPr>
          <p:cNvPr id="23" name="Picture 22">
            <a:extLst>
              <a:ext uri="{FF2B5EF4-FFF2-40B4-BE49-F238E27FC236}">
                <a16:creationId xmlns:a16="http://schemas.microsoft.com/office/drawing/2014/main" id="{AFE57EA9-DB4D-4E51-958F-689B47F9B765}"/>
              </a:ext>
            </a:extLst>
          </p:cNvPr>
          <p:cNvPicPr>
            <a:picLocks noChangeAspect="1"/>
          </p:cNvPicPr>
          <p:nvPr/>
        </p:nvPicPr>
        <p:blipFill>
          <a:blip r:embed="rId7"/>
          <a:stretch>
            <a:fillRect/>
          </a:stretch>
        </p:blipFill>
        <p:spPr>
          <a:xfrm>
            <a:off x="4071461" y="3646093"/>
            <a:ext cx="3086333" cy="1904791"/>
          </a:xfrm>
          <a:prstGeom prst="rect">
            <a:avLst/>
          </a:prstGeom>
        </p:spPr>
      </p:pic>
      <p:sp>
        <p:nvSpPr>
          <p:cNvPr id="24" name="TextBox 23">
            <a:extLst>
              <a:ext uri="{FF2B5EF4-FFF2-40B4-BE49-F238E27FC236}">
                <a16:creationId xmlns:a16="http://schemas.microsoft.com/office/drawing/2014/main" id="{5B3AB279-F07C-4FF5-AD68-0DA63E2A046F}"/>
              </a:ext>
            </a:extLst>
          </p:cNvPr>
          <p:cNvSpPr txBox="1"/>
          <p:nvPr/>
        </p:nvSpPr>
        <p:spPr>
          <a:xfrm>
            <a:off x="3943656" y="5513948"/>
            <a:ext cx="4007458" cy="523220"/>
          </a:xfrm>
          <a:prstGeom prst="rect">
            <a:avLst/>
          </a:prstGeom>
          <a:noFill/>
        </p:spPr>
        <p:txBody>
          <a:bodyPr wrap="square" rtlCol="0">
            <a:spAutoFit/>
          </a:bodyPr>
          <a:lstStyle/>
          <a:p>
            <a:r>
              <a:rPr lang="en-US" sz="1400" dirty="0"/>
              <a:t>High temperature superconducting magnet for Facility for Rare Isotope Beams, Michigan State</a:t>
            </a:r>
          </a:p>
        </p:txBody>
      </p:sp>
      <p:pic>
        <p:nvPicPr>
          <p:cNvPr id="25" name="Picture 24">
            <a:extLst>
              <a:ext uri="{FF2B5EF4-FFF2-40B4-BE49-F238E27FC236}">
                <a16:creationId xmlns:a16="http://schemas.microsoft.com/office/drawing/2014/main" id="{977531C4-D380-4159-97DF-01B6F5C94D1D}"/>
              </a:ext>
            </a:extLst>
          </p:cNvPr>
          <p:cNvPicPr>
            <a:picLocks noChangeAspect="1"/>
          </p:cNvPicPr>
          <p:nvPr/>
        </p:nvPicPr>
        <p:blipFill>
          <a:blip r:embed="rId8"/>
          <a:stretch>
            <a:fillRect/>
          </a:stretch>
        </p:blipFill>
        <p:spPr>
          <a:xfrm>
            <a:off x="8354087" y="3552830"/>
            <a:ext cx="2925417" cy="1844691"/>
          </a:xfrm>
          <a:prstGeom prst="rect">
            <a:avLst/>
          </a:prstGeom>
        </p:spPr>
      </p:pic>
      <p:sp>
        <p:nvSpPr>
          <p:cNvPr id="26" name="TextBox 25">
            <a:extLst>
              <a:ext uri="{FF2B5EF4-FFF2-40B4-BE49-F238E27FC236}">
                <a16:creationId xmlns:a16="http://schemas.microsoft.com/office/drawing/2014/main" id="{79F79E03-055E-41AD-B21E-0901D9E4AAD6}"/>
              </a:ext>
            </a:extLst>
          </p:cNvPr>
          <p:cNvSpPr txBox="1"/>
          <p:nvPr/>
        </p:nvSpPr>
        <p:spPr>
          <a:xfrm>
            <a:off x="8354087" y="5412986"/>
            <a:ext cx="3522428" cy="523220"/>
          </a:xfrm>
          <a:prstGeom prst="rect">
            <a:avLst/>
          </a:prstGeom>
          <a:noFill/>
        </p:spPr>
        <p:txBody>
          <a:bodyPr wrap="square" rtlCol="0">
            <a:spAutoFit/>
          </a:bodyPr>
          <a:lstStyle/>
          <a:p>
            <a:r>
              <a:rPr lang="en-US" sz="1400" dirty="0"/>
              <a:t>High temperature superconducting magnetic energy storage device</a:t>
            </a:r>
          </a:p>
        </p:txBody>
      </p:sp>
      <p:sp>
        <p:nvSpPr>
          <p:cNvPr id="2" name="Rectangle 1">
            <a:extLst>
              <a:ext uri="{FF2B5EF4-FFF2-40B4-BE49-F238E27FC236}">
                <a16:creationId xmlns:a16="http://schemas.microsoft.com/office/drawing/2014/main" id="{F6C71465-25A4-49A5-A7B2-3ABEE32358D5}"/>
              </a:ext>
            </a:extLst>
          </p:cNvPr>
          <p:cNvSpPr/>
          <p:nvPr/>
        </p:nvSpPr>
        <p:spPr>
          <a:xfrm>
            <a:off x="700089" y="96066"/>
            <a:ext cx="11491912" cy="584775"/>
          </a:xfrm>
          <a:prstGeom prst="rect">
            <a:avLst/>
          </a:prstGeom>
        </p:spPr>
        <p:txBody>
          <a:bodyPr wrap="square">
            <a:spAutoFit/>
          </a:bodyPr>
          <a:lstStyle/>
          <a:p>
            <a:r>
              <a:rPr lang="en-US" sz="3200" b="1" dirty="0">
                <a:solidFill>
                  <a:srgbClr val="000000"/>
                </a:solidFill>
                <a:ea typeface="+mj-ea"/>
                <a:cs typeface="+mj-cs"/>
              </a:rPr>
              <a:t>Superconducting Magnet Division – a Rich History</a:t>
            </a:r>
            <a:endParaRPr lang="en-US" dirty="0"/>
          </a:p>
        </p:txBody>
      </p:sp>
      <p:sp>
        <p:nvSpPr>
          <p:cNvPr id="3" name="Slide Number Placeholder 2">
            <a:extLst>
              <a:ext uri="{FF2B5EF4-FFF2-40B4-BE49-F238E27FC236}">
                <a16:creationId xmlns:a16="http://schemas.microsoft.com/office/drawing/2014/main" id="{DCE9484A-5EC3-45E0-A721-53FA917AC548}"/>
              </a:ext>
            </a:extLst>
          </p:cNvPr>
          <p:cNvSpPr>
            <a:spLocks noGrp="1"/>
          </p:cNvSpPr>
          <p:nvPr>
            <p:ph type="sldNum" sz="quarter" idx="12"/>
          </p:nvPr>
        </p:nvSpPr>
        <p:spPr>
          <a:xfrm>
            <a:off x="5067300" y="6337102"/>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3</a:t>
            </a:fld>
            <a:endParaRPr lang="en-US"/>
          </a:p>
        </p:txBody>
      </p:sp>
      <p:pic>
        <p:nvPicPr>
          <p:cNvPr id="27" name="Picture 2">
            <a:extLst>
              <a:ext uri="{FF2B5EF4-FFF2-40B4-BE49-F238E27FC236}">
                <a16:creationId xmlns:a16="http://schemas.microsoft.com/office/drawing/2014/main" id="{781DC9BA-8FF8-4E76-B869-83C2B22CB7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6313" y="3569272"/>
            <a:ext cx="1546374" cy="125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a:extLst>
              <a:ext uri="{FF2B5EF4-FFF2-40B4-BE49-F238E27FC236}">
                <a16:creationId xmlns:a16="http://schemas.microsoft.com/office/drawing/2014/main" id="{FD12723F-BF02-4130-A5DC-C01C91FF3A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2361" y="3569272"/>
            <a:ext cx="1160050" cy="1252771"/>
          </a:xfrm>
          <a:prstGeom prst="rect">
            <a:avLst/>
          </a:prstGeom>
          <a:noFill/>
          <a:ln w="9525">
            <a:noFill/>
            <a:miter lim="800000"/>
            <a:headEnd/>
            <a:tailEnd/>
          </a:ln>
        </p:spPr>
      </p:pic>
      <p:sp>
        <p:nvSpPr>
          <p:cNvPr id="29" name="TextBox 28">
            <a:extLst>
              <a:ext uri="{FF2B5EF4-FFF2-40B4-BE49-F238E27FC236}">
                <a16:creationId xmlns:a16="http://schemas.microsoft.com/office/drawing/2014/main" id="{BCFA0997-30CD-486B-BF2F-49980E7685E0}"/>
              </a:ext>
            </a:extLst>
          </p:cNvPr>
          <p:cNvSpPr txBox="1"/>
          <p:nvPr/>
        </p:nvSpPr>
        <p:spPr>
          <a:xfrm>
            <a:off x="339886" y="5666736"/>
            <a:ext cx="4007458" cy="307777"/>
          </a:xfrm>
          <a:prstGeom prst="rect">
            <a:avLst/>
          </a:prstGeom>
          <a:noFill/>
        </p:spPr>
        <p:txBody>
          <a:bodyPr wrap="square" rtlCol="0">
            <a:spAutoFit/>
          </a:bodyPr>
          <a:lstStyle/>
          <a:p>
            <a:r>
              <a:rPr lang="en-US" sz="1400" dirty="0"/>
              <a:t>R&amp;D on Common Coil dipole designs</a:t>
            </a:r>
          </a:p>
        </p:txBody>
      </p:sp>
    </p:spTree>
    <p:extLst>
      <p:ext uri="{BB962C8B-B14F-4D97-AF65-F5344CB8AC3E}">
        <p14:creationId xmlns:p14="http://schemas.microsoft.com/office/powerpoint/2010/main" val="919457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B0CF-3A1C-42DB-A4EF-B4AEA1160FED}"/>
              </a:ext>
            </a:extLst>
          </p:cNvPr>
          <p:cNvSpPr>
            <a:spLocks noGrp="1"/>
          </p:cNvSpPr>
          <p:nvPr>
            <p:ph type="title"/>
          </p:nvPr>
        </p:nvSpPr>
        <p:spPr>
          <a:xfrm>
            <a:off x="195310" y="100829"/>
            <a:ext cx="11996690" cy="1061507"/>
          </a:xfrm>
        </p:spPr>
        <p:txBody>
          <a:bodyPr>
            <a:normAutofit fontScale="90000"/>
          </a:bodyPr>
          <a:lstStyle/>
          <a:p>
            <a:pPr algn="ctr"/>
            <a:r>
              <a:rPr lang="en-US" sz="4900" b="0" dirty="0"/>
              <a:t>Superconducting Magnets for RHIC  </a:t>
            </a:r>
            <a:br>
              <a:rPr lang="en-US" b="0" dirty="0"/>
            </a:br>
            <a:r>
              <a:rPr lang="en-US" sz="3600" b="0" dirty="0"/>
              <a:t>(a large number, all developed @BNL, some built @industry)</a:t>
            </a:r>
          </a:p>
        </p:txBody>
      </p:sp>
      <p:sp>
        <p:nvSpPr>
          <p:cNvPr id="4" name="Slide Number Placeholder 3">
            <a:extLst>
              <a:ext uri="{FF2B5EF4-FFF2-40B4-BE49-F238E27FC236}">
                <a16:creationId xmlns:a16="http://schemas.microsoft.com/office/drawing/2014/main" id="{B449B848-1ED2-4B71-ABAB-8B5C2B56FAAC}"/>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pic>
        <p:nvPicPr>
          <p:cNvPr id="5" name="Picture 2">
            <a:extLst>
              <a:ext uri="{FF2B5EF4-FFF2-40B4-BE49-F238E27FC236}">
                <a16:creationId xmlns:a16="http://schemas.microsoft.com/office/drawing/2014/main" id="{F7C428FC-88E3-4247-9E0F-3116314BBD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60" r="4022" b="735"/>
          <a:stretch/>
        </p:blipFill>
        <p:spPr bwMode="auto">
          <a:xfrm>
            <a:off x="8479655" y="1645920"/>
            <a:ext cx="3629336" cy="475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20467BAB-5B4B-4366-8478-50F5DCB148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36" b="5361"/>
          <a:stretch/>
        </p:blipFill>
        <p:spPr bwMode="auto">
          <a:xfrm>
            <a:off x="3835906" y="3983927"/>
            <a:ext cx="4572000"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extLst>
              <a:ext uri="{FF2B5EF4-FFF2-40B4-BE49-F238E27FC236}">
                <a16:creationId xmlns:a16="http://schemas.microsoft.com/office/drawing/2014/main" id="{1935AE9A-2952-4D53-A70C-8EFB50D08E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08" b="1214"/>
          <a:stretch/>
        </p:blipFill>
        <p:spPr bwMode="auto">
          <a:xfrm>
            <a:off x="3810000" y="1434925"/>
            <a:ext cx="45720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75E13B22-C717-46E3-B96A-41BE12786D00}"/>
              </a:ext>
            </a:extLst>
          </p:cNvPr>
          <p:cNvSpPr txBox="1"/>
          <p:nvPr/>
        </p:nvSpPr>
        <p:spPr>
          <a:xfrm>
            <a:off x="278319" y="1391870"/>
            <a:ext cx="3583492" cy="5262979"/>
          </a:xfrm>
          <a:prstGeom prst="rect">
            <a:avLst/>
          </a:prstGeom>
          <a:noFill/>
        </p:spPr>
        <p:txBody>
          <a:bodyPr wrap="square" rtlCol="0">
            <a:spAutoFit/>
          </a:bodyPr>
          <a:lstStyle/>
          <a:p>
            <a:pPr marL="182880" indent="-182880">
              <a:buFont typeface="Arial" panose="020B0604020202020204" pitchFamily="34" charset="0"/>
              <a:buChar char="•"/>
            </a:pPr>
            <a:r>
              <a:rPr lang="en-US" sz="2400" dirty="0"/>
              <a:t>BNL magnet division designed (all), built (all prototype) and tested (a fraction cold) </a:t>
            </a:r>
            <a:r>
              <a:rPr lang="en-US" sz="2400" dirty="0" err="1"/>
              <a:t>sc</a:t>
            </a:r>
            <a:r>
              <a:rPr lang="en-US" sz="2400" dirty="0"/>
              <a:t> magnets for RHIC</a:t>
            </a:r>
          </a:p>
          <a:p>
            <a:pPr marL="182880" indent="-182880">
              <a:buFont typeface="Arial" panose="020B0604020202020204" pitchFamily="34" charset="0"/>
              <a:buChar char="•"/>
            </a:pPr>
            <a:r>
              <a:rPr lang="en-US" sz="2400" dirty="0"/>
              <a:t>RHIC commissioning went very well, partly because of the superb quench and field quality performance of the magnets</a:t>
            </a:r>
          </a:p>
          <a:p>
            <a:pPr marL="182880" indent="-182880">
              <a:buFont typeface="Arial" panose="020B0604020202020204" pitchFamily="34" charset="0"/>
              <a:buChar char="•"/>
            </a:pPr>
            <a:r>
              <a:rPr lang="en-US" sz="2400" dirty="0"/>
              <a:t>Magnets operating well and will be used in EIC</a:t>
            </a:r>
          </a:p>
          <a:p>
            <a:pPr marL="182880" indent="-182880">
              <a:buFont typeface="Arial" panose="020B0604020202020204" pitchFamily="34" charset="0"/>
              <a:buChar char="•"/>
            </a:pPr>
            <a:endParaRPr lang="en-US" sz="2400" dirty="0"/>
          </a:p>
        </p:txBody>
      </p:sp>
    </p:spTree>
    <p:extLst>
      <p:ext uri="{BB962C8B-B14F-4D97-AF65-F5344CB8AC3E}">
        <p14:creationId xmlns:p14="http://schemas.microsoft.com/office/powerpoint/2010/main" val="547542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F131-4C1F-404F-B027-839AB727184D}"/>
              </a:ext>
            </a:extLst>
          </p:cNvPr>
          <p:cNvSpPr>
            <a:spLocks noGrp="1"/>
          </p:cNvSpPr>
          <p:nvPr>
            <p:ph type="title"/>
          </p:nvPr>
        </p:nvSpPr>
        <p:spPr>
          <a:xfrm>
            <a:off x="685800" y="154211"/>
            <a:ext cx="11049000" cy="812602"/>
          </a:xfrm>
        </p:spPr>
        <p:txBody>
          <a:bodyPr>
            <a:normAutofit/>
          </a:bodyPr>
          <a:lstStyle/>
          <a:p>
            <a:r>
              <a:rPr lang="en-US" b="0" dirty="0"/>
              <a:t>Superconducting Solenoid for RHIC</a:t>
            </a:r>
          </a:p>
        </p:txBody>
      </p:sp>
      <p:sp>
        <p:nvSpPr>
          <p:cNvPr id="4" name="Slide Number Placeholder 3">
            <a:extLst>
              <a:ext uri="{FF2B5EF4-FFF2-40B4-BE49-F238E27FC236}">
                <a16:creationId xmlns:a16="http://schemas.microsoft.com/office/drawing/2014/main" id="{7A774AB3-4323-49CF-A88C-DAB40AA4ABCE}"/>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pic>
        <p:nvPicPr>
          <p:cNvPr id="6" name="E5B6EC99-050E-4EA2-BF49-DA5211611CF8" descr="C67EBD11-B546-4F65-A9F6-AD85B13CF119">
            <a:extLst>
              <a:ext uri="{FF2B5EF4-FFF2-40B4-BE49-F238E27FC236}">
                <a16:creationId xmlns:a16="http://schemas.microsoft.com/office/drawing/2014/main" id="{AA492B37-8A76-4742-B07F-9F85EDFDF5F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763" r="1313"/>
          <a:stretch/>
        </p:blipFill>
        <p:spPr bwMode="auto">
          <a:xfrm>
            <a:off x="5935510" y="3298757"/>
            <a:ext cx="2798064"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E423391B-BC54-4DFB-8DF3-9728B0BA1C23" descr="0BB5BFDE-9F07-45D8-96B9-743F6FF08CC1">
            <a:extLst>
              <a:ext uri="{FF2B5EF4-FFF2-40B4-BE49-F238E27FC236}">
                <a16:creationId xmlns:a16="http://schemas.microsoft.com/office/drawing/2014/main" id="{81CCB0C5-96F3-47E3-B5FE-FD6111314C1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86" r="12888"/>
          <a:stretch/>
        </p:blipFill>
        <p:spPr bwMode="auto">
          <a:xfrm>
            <a:off x="8829548" y="3259747"/>
            <a:ext cx="3209544"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620B78E-89AD-47B2-9BD3-99C408C5B98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0" t="52" r="551" b="-1168"/>
          <a:stretch/>
        </p:blipFill>
        <p:spPr bwMode="auto">
          <a:xfrm rot="5400000">
            <a:off x="2311527" y="4054407"/>
            <a:ext cx="32004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6224D4E8-7B23-4000-8D70-5B7060CAD9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707621" y="4458683"/>
            <a:ext cx="3291840" cy="97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126C5957-B393-495A-A49E-C96A178B3EB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17" r="3489"/>
          <a:stretch/>
        </p:blipFill>
        <p:spPr bwMode="auto">
          <a:xfrm>
            <a:off x="362457" y="3289617"/>
            <a:ext cx="2390267" cy="297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10038717-C50B-4339-AC22-6F3AB3789607}"/>
              </a:ext>
            </a:extLst>
          </p:cNvPr>
          <p:cNvSpPr txBox="1"/>
          <p:nvPr/>
        </p:nvSpPr>
        <p:spPr>
          <a:xfrm>
            <a:off x="245173" y="973320"/>
            <a:ext cx="11207687" cy="1646605"/>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400" dirty="0"/>
              <a:t>200 mm coil id, 6.6 T ~2.4 m long </a:t>
            </a:r>
            <a:r>
              <a:rPr lang="en-US" sz="2400" dirty="0" err="1"/>
              <a:t>NbTi</a:t>
            </a:r>
            <a:r>
              <a:rPr lang="en-US" sz="2400" dirty="0"/>
              <a:t> solenoids designed, built and tested  at magnet division (complex and demanding requirements; industry didn’t build)</a:t>
            </a:r>
          </a:p>
          <a:p>
            <a:pPr marL="342900" indent="-342900" eaLnBrk="0" hangingPunct="0">
              <a:spcBef>
                <a:spcPts val="600"/>
              </a:spcBef>
              <a:buFont typeface="Arial" panose="020B0604020202020204" pitchFamily="34" charset="0"/>
              <a:buChar char="•"/>
            </a:pPr>
            <a:r>
              <a:rPr lang="en-US" sz="2400" dirty="0"/>
              <a:t>No prototype. Two fully </a:t>
            </a:r>
            <a:r>
              <a:rPr lang="en-US" sz="2400" dirty="0" err="1"/>
              <a:t>cryostated</a:t>
            </a:r>
            <a:r>
              <a:rPr lang="en-US" sz="2400" dirty="0"/>
              <a:t> solenoid, successfully built and installed and are being used for electron cooling in RHIC</a:t>
            </a:r>
          </a:p>
        </p:txBody>
      </p:sp>
    </p:spTree>
    <p:extLst>
      <p:ext uri="{BB962C8B-B14F-4D97-AF65-F5344CB8AC3E}">
        <p14:creationId xmlns:p14="http://schemas.microsoft.com/office/powerpoint/2010/main" val="1618297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C6D21B-008C-7E42-AC2A-B09519423304}"/>
              </a:ext>
            </a:extLst>
          </p:cNvPr>
          <p:cNvSpPr>
            <a:spLocks noGrp="1"/>
          </p:cNvSpPr>
          <p:nvPr>
            <p:ph type="title"/>
          </p:nvPr>
        </p:nvSpPr>
        <p:spPr>
          <a:xfrm>
            <a:off x="1815611" y="103582"/>
            <a:ext cx="7894446" cy="589458"/>
          </a:xfrm>
        </p:spPr>
        <p:txBody>
          <a:bodyPr>
            <a:noAutofit/>
          </a:bodyPr>
          <a:lstStyle/>
          <a:p>
            <a:r>
              <a:rPr lang="en-US" sz="2400" dirty="0"/>
              <a:t>Magnet Division – Capabilities and Priorities</a:t>
            </a:r>
          </a:p>
        </p:txBody>
      </p:sp>
      <p:sp>
        <p:nvSpPr>
          <p:cNvPr id="55" name="Slide Number Placeholder 3">
            <a:extLst>
              <a:ext uri="{FF2B5EF4-FFF2-40B4-BE49-F238E27FC236}">
                <a16:creationId xmlns:a16="http://schemas.microsoft.com/office/drawing/2014/main" id="{91283B66-A482-474E-A1DB-8454D1272FD3}"/>
              </a:ext>
            </a:extLst>
          </p:cNvPr>
          <p:cNvSpPr>
            <a:spLocks noGrp="1"/>
          </p:cNvSpPr>
          <p:nvPr>
            <p:ph type="sldNum" sz="quarter" idx="12"/>
          </p:nvPr>
        </p:nvSpPr>
        <p:spPr>
          <a:xfrm>
            <a:off x="9472763" y="6460561"/>
            <a:ext cx="2719237" cy="417695"/>
          </a:xfrm>
          <a:prstGeom prst="rect">
            <a:avLst/>
          </a:prstGeom>
        </p:spPr>
        <p:txBody>
          <a:bodyPr vert="horz" lIns="91440" tIns="45720" rIns="91440" bIns="4572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716D9922-87B3-6043-9531-5184EA303DC1}" type="slidenum">
              <a:rPr lang="en-US" smtClean="0"/>
              <a:pPr defTabSz="685800">
                <a:defRPr/>
              </a:pPr>
              <a:t>6</a:t>
            </a:fld>
            <a:endParaRPr lang="en-US" dirty="0">
              <a:solidFill>
                <a:prstClr val="black">
                  <a:tint val="75000"/>
                </a:prstClr>
              </a:solidFill>
              <a:latin typeface="Arial" panose="020B0604020202020204"/>
            </a:endParaRPr>
          </a:p>
        </p:txBody>
      </p:sp>
      <p:sp>
        <p:nvSpPr>
          <p:cNvPr id="31" name="Content Placeholder 4">
            <a:extLst>
              <a:ext uri="{FF2B5EF4-FFF2-40B4-BE49-F238E27FC236}">
                <a16:creationId xmlns:a16="http://schemas.microsoft.com/office/drawing/2014/main" id="{ACCADD84-E98F-7242-BE4B-A135CA91B406}"/>
              </a:ext>
            </a:extLst>
          </p:cNvPr>
          <p:cNvSpPr>
            <a:spLocks noGrp="1"/>
          </p:cNvSpPr>
          <p:nvPr>
            <p:ph idx="1"/>
          </p:nvPr>
        </p:nvSpPr>
        <p:spPr>
          <a:xfrm>
            <a:off x="372969" y="774419"/>
            <a:ext cx="8787108" cy="4223612"/>
          </a:xfrm>
        </p:spPr>
        <p:txBody>
          <a:bodyPr>
            <a:noAutofit/>
          </a:bodyPr>
          <a:lstStyle/>
          <a:p>
            <a:pPr marL="0" indent="0">
              <a:spcBef>
                <a:spcPts val="0"/>
              </a:spcBef>
              <a:spcAft>
                <a:spcPts val="375"/>
              </a:spcAft>
            </a:pPr>
            <a:r>
              <a:rPr lang="en-US" sz="1400" b="1" dirty="0"/>
              <a:t>Vision</a:t>
            </a:r>
            <a:r>
              <a:rPr lang="en-US" sz="1400" dirty="0"/>
              <a:t>:  </a:t>
            </a:r>
            <a:r>
              <a:rPr lang="en-US" altLang="en-US" sz="1400" dirty="0"/>
              <a:t>To be a world class superconducting and electromagnetics team creating the future of superconducting magnet technology. </a:t>
            </a:r>
            <a:endParaRPr lang="en-US" sz="800" dirty="0"/>
          </a:p>
          <a:p>
            <a:pPr marL="0" indent="0">
              <a:spcBef>
                <a:spcPts val="0"/>
              </a:spcBef>
              <a:spcAft>
                <a:spcPts val="375"/>
              </a:spcAft>
            </a:pPr>
            <a:r>
              <a:rPr lang="en-US" sz="1400" dirty="0"/>
              <a:t>Magnet Division staff deliver leadership in:</a:t>
            </a:r>
          </a:p>
          <a:p>
            <a:pPr>
              <a:spcBef>
                <a:spcPts val="0"/>
              </a:spcBef>
              <a:spcAft>
                <a:spcPts val="375"/>
              </a:spcAft>
              <a:buFont typeface="Arial" panose="020B0604020202020204" pitchFamily="34" charset="0"/>
              <a:buChar char="•"/>
            </a:pPr>
            <a:r>
              <a:rPr lang="en-US" sz="1400" dirty="0"/>
              <a:t>Superconducting magnet technology</a:t>
            </a:r>
          </a:p>
          <a:p>
            <a:pPr>
              <a:spcBef>
                <a:spcPts val="0"/>
              </a:spcBef>
              <a:spcAft>
                <a:spcPts val="375"/>
              </a:spcAft>
              <a:buFont typeface="Arial" panose="020B0604020202020204" pitchFamily="34" charset="0"/>
              <a:buChar char="•"/>
            </a:pPr>
            <a:r>
              <a:rPr lang="en-US" sz="1400" dirty="0"/>
              <a:t>Magnet development, manufacturing and testing with application to accelerator, science, fusion and industry</a:t>
            </a:r>
          </a:p>
          <a:p>
            <a:pPr marL="0" indent="0">
              <a:spcBef>
                <a:spcPts val="0"/>
              </a:spcBef>
              <a:spcAft>
                <a:spcPts val="375"/>
              </a:spcAft>
            </a:pPr>
            <a:r>
              <a:rPr lang="en-US" sz="1400" dirty="0"/>
              <a:t>Capabilities:</a:t>
            </a:r>
          </a:p>
          <a:p>
            <a:pPr>
              <a:spcBef>
                <a:spcPts val="0"/>
              </a:spcBef>
              <a:spcAft>
                <a:spcPts val="375"/>
              </a:spcAft>
              <a:buFont typeface="Arial" panose="020B0604020202020204" pitchFamily="34" charset="0"/>
              <a:buChar char="•"/>
            </a:pPr>
            <a:r>
              <a:rPr lang="en-US" sz="1400" dirty="0"/>
              <a:t>LTS and HTS superconducting magnets - </a:t>
            </a:r>
            <a:r>
              <a:rPr lang="en-US" sz="1400" dirty="0">
                <a:solidFill>
                  <a:prstClr val="black"/>
                </a:solidFill>
                <a:latin typeface="Arial" pitchFamily="-112" charset="0"/>
                <a:ea typeface="ＭＳ Ｐゴシック" pitchFamily="-112" charset="-128"/>
                <a:cs typeface="ＭＳ Ｐゴシック" pitchFamily="-112" charset="-128"/>
              </a:rPr>
              <a:t>10m Coil Winding Capability, Nb</a:t>
            </a:r>
            <a:r>
              <a:rPr lang="en-US" sz="1400" baseline="-25000" dirty="0">
                <a:solidFill>
                  <a:prstClr val="black"/>
                </a:solidFill>
                <a:latin typeface="Arial" pitchFamily="-112" charset="0"/>
                <a:ea typeface="ＭＳ Ｐゴシック" pitchFamily="-112" charset="-128"/>
                <a:cs typeface="ＭＳ Ｐゴシック" pitchFamily="-112" charset="-128"/>
              </a:rPr>
              <a:t>3</a:t>
            </a:r>
            <a:r>
              <a:rPr lang="en-US" sz="1400" dirty="0">
                <a:solidFill>
                  <a:prstClr val="black"/>
                </a:solidFill>
                <a:latin typeface="Arial" pitchFamily="-112" charset="0"/>
                <a:ea typeface="ＭＳ Ｐゴシック" pitchFamily="-112" charset="-128"/>
                <a:cs typeface="ＭＳ Ｐゴシック" pitchFamily="-112" charset="-128"/>
              </a:rPr>
              <a:t>Sn furnace 4.2 m</a:t>
            </a:r>
            <a:endParaRPr lang="en-US" sz="1400" dirty="0"/>
          </a:p>
          <a:p>
            <a:pPr>
              <a:spcBef>
                <a:spcPts val="0"/>
              </a:spcBef>
              <a:spcAft>
                <a:spcPts val="375"/>
              </a:spcAft>
              <a:buFont typeface="Arial" panose="020B0604020202020204" pitchFamily="34" charset="0"/>
              <a:buChar char="•"/>
            </a:pPr>
            <a:r>
              <a:rPr lang="en-US" sz="1400" dirty="0"/>
              <a:t>Direct wind magnets and facility -IR and Specialty Magnets, Precision Field Quality, 2.5m Coil Winding Capability</a:t>
            </a:r>
          </a:p>
          <a:p>
            <a:pPr>
              <a:spcBef>
                <a:spcPts val="0"/>
              </a:spcBef>
              <a:spcAft>
                <a:spcPts val="375"/>
              </a:spcAft>
              <a:buFont typeface="Arial" panose="020B0604020202020204" pitchFamily="34" charset="0"/>
              <a:buChar char="•"/>
            </a:pPr>
            <a:r>
              <a:rPr lang="en-US" sz="1400" dirty="0"/>
              <a:t>Magnet Test facility - </a:t>
            </a:r>
            <a:r>
              <a:rPr lang="nl-NL" sz="1400" dirty="0"/>
              <a:t>1.9K, 22KA, 6.1m deep, 71cm dia.</a:t>
            </a:r>
            <a:endParaRPr lang="en-US" sz="1400" dirty="0"/>
          </a:p>
          <a:p>
            <a:pPr marL="0" indent="0">
              <a:spcBef>
                <a:spcPts val="0"/>
              </a:spcBef>
              <a:spcAft>
                <a:spcPts val="375"/>
              </a:spcAft>
            </a:pPr>
            <a:r>
              <a:rPr lang="en-US" sz="1400" dirty="0"/>
              <a:t>Current priorities:</a:t>
            </a:r>
          </a:p>
          <a:p>
            <a:pPr>
              <a:spcBef>
                <a:spcPts val="0"/>
              </a:spcBef>
              <a:spcAft>
                <a:spcPts val="375"/>
              </a:spcAft>
              <a:buFont typeface="Arial" panose="020B0604020202020204" pitchFamily="34" charset="0"/>
              <a:buChar char="•"/>
            </a:pPr>
            <a:r>
              <a:rPr lang="en-US" sz="1400" dirty="0"/>
              <a:t>Accelerator Upgrade project – coil construction, vertical magnet test</a:t>
            </a:r>
          </a:p>
          <a:p>
            <a:pPr>
              <a:spcBef>
                <a:spcPts val="0"/>
              </a:spcBef>
              <a:spcAft>
                <a:spcPts val="375"/>
              </a:spcAft>
              <a:buFont typeface="Arial" panose="020B0604020202020204" pitchFamily="34" charset="0"/>
              <a:buChar char="•"/>
            </a:pPr>
            <a:r>
              <a:rPr lang="en-US" sz="1400" dirty="0"/>
              <a:t>EIC magnets – IR, magnet measurement, RHIC magnet re-use</a:t>
            </a:r>
          </a:p>
          <a:p>
            <a:pPr>
              <a:spcBef>
                <a:spcPts val="0"/>
              </a:spcBef>
              <a:spcAft>
                <a:spcPts val="375"/>
              </a:spcAft>
              <a:buFont typeface="Arial" panose="020B0604020202020204" pitchFamily="34" charset="0"/>
              <a:buChar char="•"/>
            </a:pPr>
            <a:r>
              <a:rPr lang="en-US" sz="1400" dirty="0"/>
              <a:t>Magnet Development Project – HTS/LTS hybrid, Diagnostics</a:t>
            </a:r>
          </a:p>
          <a:p>
            <a:pPr>
              <a:spcBef>
                <a:spcPts val="0"/>
              </a:spcBef>
              <a:spcAft>
                <a:spcPts val="375"/>
              </a:spcAft>
              <a:buFont typeface="Arial" panose="020B0604020202020204" pitchFamily="34" charset="0"/>
              <a:buChar char="•"/>
            </a:pPr>
            <a:r>
              <a:rPr lang="en-US" sz="1400" dirty="0"/>
              <a:t>Fusion – INFUSE, ARPA-E (CFS), MPEX</a:t>
            </a:r>
          </a:p>
          <a:p>
            <a:pPr>
              <a:spcBef>
                <a:spcPts val="0"/>
              </a:spcBef>
              <a:spcAft>
                <a:spcPts val="375"/>
              </a:spcAft>
            </a:pPr>
            <a:endParaRPr lang="en-US" sz="1100" dirty="0"/>
          </a:p>
        </p:txBody>
      </p:sp>
      <p:sp>
        <p:nvSpPr>
          <p:cNvPr id="32" name="Rectangle 31">
            <a:extLst>
              <a:ext uri="{FF2B5EF4-FFF2-40B4-BE49-F238E27FC236}">
                <a16:creationId xmlns:a16="http://schemas.microsoft.com/office/drawing/2014/main" id="{A9A9E82B-7BC1-CC4F-AD54-1478513D5DD6}"/>
              </a:ext>
            </a:extLst>
          </p:cNvPr>
          <p:cNvSpPr/>
          <p:nvPr/>
        </p:nvSpPr>
        <p:spPr>
          <a:xfrm>
            <a:off x="596368" y="4584289"/>
            <a:ext cx="8036191" cy="286232"/>
          </a:xfrm>
          <a:prstGeom prst="rect">
            <a:avLst/>
          </a:prstGeom>
          <a:noFill/>
          <a:ln>
            <a:solidFill>
              <a:schemeClr val="tx1"/>
            </a:solidFill>
          </a:ln>
        </p:spPr>
        <p:txBody>
          <a:bodyPr wrap="square">
            <a:spAutoFit/>
          </a:bodyPr>
          <a:lstStyle/>
          <a:p>
            <a:pPr algn="ctr" defTabSz="685800">
              <a:lnSpc>
                <a:spcPct val="90000"/>
              </a:lnSpc>
              <a:defRPr/>
            </a:pPr>
            <a:r>
              <a:rPr lang="en-US" sz="1400" b="1" dirty="0">
                <a:solidFill>
                  <a:prstClr val="black"/>
                </a:solidFill>
                <a:latin typeface="Arial" panose="020B0604020202020204"/>
              </a:rPr>
              <a:t>Deliver superconducting applications for DOE (SC, ARPA-E, ...) and SPP (Power, Fusion,</a:t>
            </a:r>
            <a:r>
              <a:rPr lang="en-US" sz="1400" dirty="0">
                <a:solidFill>
                  <a:prstClr val="black"/>
                </a:solidFill>
                <a:latin typeface="Arial" panose="020B0604020202020204"/>
              </a:rPr>
              <a:t>...)</a:t>
            </a:r>
          </a:p>
        </p:txBody>
      </p:sp>
      <p:pic>
        <p:nvPicPr>
          <p:cNvPr id="18" name="DSCN0657">
            <a:hlinkClick r:id="" action="ppaction://media"/>
            <a:extLst>
              <a:ext uri="{FF2B5EF4-FFF2-40B4-BE49-F238E27FC236}">
                <a16:creationId xmlns:a16="http://schemas.microsoft.com/office/drawing/2014/main" id="{0605549C-79C0-4684-BA1F-0FE57FF66E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11434" y="3758803"/>
            <a:ext cx="2607598" cy="1367101"/>
          </a:xfrm>
          <a:prstGeom prst="rect">
            <a:avLst/>
          </a:prstGeom>
        </p:spPr>
      </p:pic>
      <p:pic>
        <p:nvPicPr>
          <p:cNvPr id="3" name="Picture 2">
            <a:extLst>
              <a:ext uri="{FF2B5EF4-FFF2-40B4-BE49-F238E27FC236}">
                <a16:creationId xmlns:a16="http://schemas.microsoft.com/office/drawing/2014/main" id="{9F399628-0A70-44CA-A706-D99BE302C024}"/>
              </a:ext>
            </a:extLst>
          </p:cNvPr>
          <p:cNvPicPr>
            <a:picLocks noChangeAspect="1"/>
          </p:cNvPicPr>
          <p:nvPr/>
        </p:nvPicPr>
        <p:blipFill>
          <a:blip r:embed="rId6"/>
          <a:stretch>
            <a:fillRect/>
          </a:stretch>
        </p:blipFill>
        <p:spPr>
          <a:xfrm>
            <a:off x="9235014" y="1282571"/>
            <a:ext cx="2584017" cy="1572547"/>
          </a:xfrm>
          <a:prstGeom prst="rect">
            <a:avLst/>
          </a:prstGeom>
        </p:spPr>
      </p:pic>
      <p:pic>
        <p:nvPicPr>
          <p:cNvPr id="6" name="Picture 5">
            <a:extLst>
              <a:ext uri="{FF2B5EF4-FFF2-40B4-BE49-F238E27FC236}">
                <a16:creationId xmlns:a16="http://schemas.microsoft.com/office/drawing/2014/main" id="{9B3B8FD7-D313-4235-ABDE-9D28BC1A8C2F}"/>
              </a:ext>
            </a:extLst>
          </p:cNvPr>
          <p:cNvPicPr>
            <a:picLocks noChangeAspect="1"/>
          </p:cNvPicPr>
          <p:nvPr/>
        </p:nvPicPr>
        <p:blipFill>
          <a:blip r:embed="rId7"/>
          <a:stretch>
            <a:fillRect/>
          </a:stretch>
        </p:blipFill>
        <p:spPr>
          <a:xfrm>
            <a:off x="9211433" y="2506094"/>
            <a:ext cx="2607599" cy="1418459"/>
          </a:xfrm>
          <a:prstGeom prst="rect">
            <a:avLst/>
          </a:prstGeom>
        </p:spPr>
      </p:pic>
      <p:grpSp>
        <p:nvGrpSpPr>
          <p:cNvPr id="13" name="Group 12">
            <a:extLst>
              <a:ext uri="{FF2B5EF4-FFF2-40B4-BE49-F238E27FC236}">
                <a16:creationId xmlns:a16="http://schemas.microsoft.com/office/drawing/2014/main" id="{1D52F1F4-FAD9-4D13-B235-CCFDBB25AB63}"/>
              </a:ext>
            </a:extLst>
          </p:cNvPr>
          <p:cNvGrpSpPr/>
          <p:nvPr/>
        </p:nvGrpSpPr>
        <p:grpSpPr>
          <a:xfrm>
            <a:off x="515911" y="5044225"/>
            <a:ext cx="2736634" cy="1783287"/>
            <a:chOff x="158024" y="5283590"/>
            <a:chExt cx="1668534" cy="1466791"/>
          </a:xfrm>
        </p:grpSpPr>
        <p:pic>
          <p:nvPicPr>
            <p:cNvPr id="7" name="Picture 6">
              <a:extLst>
                <a:ext uri="{FF2B5EF4-FFF2-40B4-BE49-F238E27FC236}">
                  <a16:creationId xmlns:a16="http://schemas.microsoft.com/office/drawing/2014/main" id="{3B12E8B9-177C-4952-9685-96282F37B8DA}"/>
                </a:ext>
              </a:extLst>
            </p:cNvPr>
            <p:cNvPicPr>
              <a:picLocks noChangeAspect="1"/>
            </p:cNvPicPr>
            <p:nvPr/>
          </p:nvPicPr>
          <p:blipFill>
            <a:blip r:embed="rId8"/>
            <a:stretch>
              <a:fillRect/>
            </a:stretch>
          </p:blipFill>
          <p:spPr>
            <a:xfrm flipH="1">
              <a:off x="158024" y="5292551"/>
              <a:ext cx="939259" cy="1457830"/>
            </a:xfrm>
            <a:prstGeom prst="rect">
              <a:avLst/>
            </a:prstGeom>
          </p:spPr>
        </p:pic>
        <p:pic>
          <p:nvPicPr>
            <p:cNvPr id="10" name="Picture 9">
              <a:extLst>
                <a:ext uri="{FF2B5EF4-FFF2-40B4-BE49-F238E27FC236}">
                  <a16:creationId xmlns:a16="http://schemas.microsoft.com/office/drawing/2014/main" id="{1A88EC30-EE19-429A-B7C7-3F75AAAB60EF}"/>
                </a:ext>
              </a:extLst>
            </p:cNvPr>
            <p:cNvPicPr>
              <a:picLocks noChangeAspect="1"/>
            </p:cNvPicPr>
            <p:nvPr/>
          </p:nvPicPr>
          <p:blipFill>
            <a:blip r:embed="rId9"/>
            <a:stretch>
              <a:fillRect/>
            </a:stretch>
          </p:blipFill>
          <p:spPr>
            <a:xfrm rot="16200000">
              <a:off x="685059" y="5596033"/>
              <a:ext cx="1453942" cy="829056"/>
            </a:xfrm>
            <a:prstGeom prst="rect">
              <a:avLst/>
            </a:prstGeom>
          </p:spPr>
        </p:pic>
      </p:grpSp>
      <p:pic>
        <p:nvPicPr>
          <p:cNvPr id="11" name="Picture 10">
            <a:extLst>
              <a:ext uri="{FF2B5EF4-FFF2-40B4-BE49-F238E27FC236}">
                <a16:creationId xmlns:a16="http://schemas.microsoft.com/office/drawing/2014/main" id="{11A1F4CE-DFAC-4EF6-8A18-02DFE9F33675}"/>
              </a:ext>
            </a:extLst>
          </p:cNvPr>
          <p:cNvPicPr>
            <a:picLocks noChangeAspect="1"/>
          </p:cNvPicPr>
          <p:nvPr/>
        </p:nvPicPr>
        <p:blipFill>
          <a:blip r:embed="rId10"/>
          <a:stretch>
            <a:fillRect/>
          </a:stretch>
        </p:blipFill>
        <p:spPr>
          <a:xfrm>
            <a:off x="6219907" y="5066241"/>
            <a:ext cx="2522435" cy="1815858"/>
          </a:xfrm>
          <a:prstGeom prst="rect">
            <a:avLst/>
          </a:prstGeom>
        </p:spPr>
      </p:pic>
      <p:grpSp>
        <p:nvGrpSpPr>
          <p:cNvPr id="20" name="Group 19">
            <a:extLst>
              <a:ext uri="{FF2B5EF4-FFF2-40B4-BE49-F238E27FC236}">
                <a16:creationId xmlns:a16="http://schemas.microsoft.com/office/drawing/2014/main" id="{7BDECE40-28DC-4D1A-8BE7-97BB19BADA64}"/>
              </a:ext>
            </a:extLst>
          </p:cNvPr>
          <p:cNvGrpSpPr/>
          <p:nvPr/>
        </p:nvGrpSpPr>
        <p:grpSpPr>
          <a:xfrm>
            <a:off x="3252545" y="5022707"/>
            <a:ext cx="2967362" cy="1757972"/>
            <a:chOff x="2286002" y="5145193"/>
            <a:chExt cx="2081965" cy="1319350"/>
          </a:xfrm>
        </p:grpSpPr>
        <p:pic>
          <p:nvPicPr>
            <p:cNvPr id="16" name="Picture 15">
              <a:extLst>
                <a:ext uri="{FF2B5EF4-FFF2-40B4-BE49-F238E27FC236}">
                  <a16:creationId xmlns:a16="http://schemas.microsoft.com/office/drawing/2014/main" id="{FD7D0832-420D-46BD-BB25-159D2FA19370}"/>
                </a:ext>
              </a:extLst>
            </p:cNvPr>
            <p:cNvPicPr>
              <a:picLocks noChangeAspect="1"/>
            </p:cNvPicPr>
            <p:nvPr/>
          </p:nvPicPr>
          <p:blipFill>
            <a:blip r:embed="rId11"/>
            <a:stretch>
              <a:fillRect/>
            </a:stretch>
          </p:blipFill>
          <p:spPr>
            <a:xfrm>
              <a:off x="2286002" y="5145193"/>
              <a:ext cx="2044485" cy="563231"/>
            </a:xfrm>
            <a:prstGeom prst="rect">
              <a:avLst/>
            </a:prstGeom>
          </p:spPr>
        </p:pic>
        <p:pic>
          <p:nvPicPr>
            <p:cNvPr id="28" name="Picture 27">
              <a:extLst>
                <a:ext uri="{FF2B5EF4-FFF2-40B4-BE49-F238E27FC236}">
                  <a16:creationId xmlns:a16="http://schemas.microsoft.com/office/drawing/2014/main" id="{9E10D8F4-AAF0-4566-8737-F47725449053}"/>
                </a:ext>
              </a:extLst>
            </p:cNvPr>
            <p:cNvPicPr>
              <a:picLocks noChangeAspect="1"/>
            </p:cNvPicPr>
            <p:nvPr/>
          </p:nvPicPr>
          <p:blipFill>
            <a:blip r:embed="rId12"/>
            <a:stretch>
              <a:fillRect/>
            </a:stretch>
          </p:blipFill>
          <p:spPr>
            <a:xfrm>
              <a:off x="2286002" y="5749946"/>
              <a:ext cx="2081965" cy="714597"/>
            </a:xfrm>
            <a:prstGeom prst="rect">
              <a:avLst/>
            </a:prstGeom>
          </p:spPr>
        </p:pic>
      </p:grpSp>
      <p:grpSp>
        <p:nvGrpSpPr>
          <p:cNvPr id="23" name="Group 22">
            <a:extLst>
              <a:ext uri="{FF2B5EF4-FFF2-40B4-BE49-F238E27FC236}">
                <a16:creationId xmlns:a16="http://schemas.microsoft.com/office/drawing/2014/main" id="{902078AF-19FC-4A93-A3A4-699354E3B5C3}"/>
              </a:ext>
            </a:extLst>
          </p:cNvPr>
          <p:cNvGrpSpPr/>
          <p:nvPr/>
        </p:nvGrpSpPr>
        <p:grpSpPr>
          <a:xfrm>
            <a:off x="8747760" y="5061282"/>
            <a:ext cx="3061859" cy="1822251"/>
            <a:chOff x="6551580" y="5316837"/>
            <a:chExt cx="2304740" cy="1586890"/>
          </a:xfrm>
        </p:grpSpPr>
        <p:pic>
          <p:nvPicPr>
            <p:cNvPr id="21" name="Picture 20">
              <a:extLst>
                <a:ext uri="{FF2B5EF4-FFF2-40B4-BE49-F238E27FC236}">
                  <a16:creationId xmlns:a16="http://schemas.microsoft.com/office/drawing/2014/main" id="{56E213F2-0E88-4EA2-B3B1-FC42999E45F4}"/>
                </a:ext>
              </a:extLst>
            </p:cNvPr>
            <p:cNvPicPr>
              <a:picLocks noChangeAspect="1"/>
            </p:cNvPicPr>
            <p:nvPr/>
          </p:nvPicPr>
          <p:blipFill>
            <a:blip r:embed="rId13"/>
            <a:stretch>
              <a:fillRect/>
            </a:stretch>
          </p:blipFill>
          <p:spPr>
            <a:xfrm rot="5400000">
              <a:off x="7340948" y="4529581"/>
              <a:ext cx="728116" cy="2302627"/>
            </a:xfrm>
            <a:prstGeom prst="rect">
              <a:avLst/>
            </a:prstGeom>
          </p:spPr>
        </p:pic>
        <p:pic>
          <p:nvPicPr>
            <p:cNvPr id="19" name="Picture 18">
              <a:extLst>
                <a:ext uri="{FF2B5EF4-FFF2-40B4-BE49-F238E27FC236}">
                  <a16:creationId xmlns:a16="http://schemas.microsoft.com/office/drawing/2014/main" id="{690B172B-C883-47AD-8E20-D90F95DC3C52}"/>
                </a:ext>
              </a:extLst>
            </p:cNvPr>
            <p:cNvPicPr>
              <a:picLocks noChangeAspect="1"/>
            </p:cNvPicPr>
            <p:nvPr/>
          </p:nvPicPr>
          <p:blipFill>
            <a:blip r:embed="rId14"/>
            <a:stretch>
              <a:fillRect/>
            </a:stretch>
          </p:blipFill>
          <p:spPr>
            <a:xfrm>
              <a:off x="6551580" y="5920603"/>
              <a:ext cx="2304740" cy="983124"/>
            </a:xfrm>
            <a:prstGeom prst="rect">
              <a:avLst/>
            </a:prstGeom>
          </p:spPr>
        </p:pic>
      </p:grpSp>
      <p:sp>
        <p:nvSpPr>
          <p:cNvPr id="22" name="TextBox 21">
            <a:extLst>
              <a:ext uri="{FF2B5EF4-FFF2-40B4-BE49-F238E27FC236}">
                <a16:creationId xmlns:a16="http://schemas.microsoft.com/office/drawing/2014/main" id="{8699BB0A-9581-4108-B59A-04B1FB944AAE}"/>
              </a:ext>
            </a:extLst>
          </p:cNvPr>
          <p:cNvSpPr txBox="1"/>
          <p:nvPr/>
        </p:nvSpPr>
        <p:spPr>
          <a:xfrm>
            <a:off x="825782" y="5727358"/>
            <a:ext cx="2219484" cy="415498"/>
          </a:xfrm>
          <a:prstGeom prst="rect">
            <a:avLst/>
          </a:prstGeom>
          <a:noFill/>
        </p:spPr>
        <p:txBody>
          <a:bodyPr wrap="square" rtlCol="0">
            <a:spAutoFit/>
          </a:bodyPr>
          <a:lstStyle/>
          <a:p>
            <a:pPr defTabSz="685800"/>
            <a:r>
              <a:rPr lang="en-US" sz="1050" b="1" dirty="0">
                <a:solidFill>
                  <a:prstClr val="white"/>
                </a:solidFill>
                <a:latin typeface="Arial" panose="020B0604020202020204"/>
              </a:rPr>
              <a:t>AUP vertical test </a:t>
            </a:r>
          </a:p>
          <a:p>
            <a:pPr defTabSz="685800"/>
            <a:r>
              <a:rPr lang="en-US" sz="1050" b="1" dirty="0">
                <a:solidFill>
                  <a:prstClr val="white"/>
                </a:solidFill>
                <a:latin typeface="Arial" panose="020B0604020202020204"/>
              </a:rPr>
              <a:t>and coil manufacturing</a:t>
            </a:r>
          </a:p>
        </p:txBody>
      </p:sp>
      <p:sp>
        <p:nvSpPr>
          <p:cNvPr id="33" name="TextBox 32">
            <a:extLst>
              <a:ext uri="{FF2B5EF4-FFF2-40B4-BE49-F238E27FC236}">
                <a16:creationId xmlns:a16="http://schemas.microsoft.com/office/drawing/2014/main" id="{7D3A566F-7A24-4A8D-9BF9-0C8AF3A9A807}"/>
              </a:ext>
            </a:extLst>
          </p:cNvPr>
          <p:cNvSpPr txBox="1"/>
          <p:nvPr/>
        </p:nvSpPr>
        <p:spPr>
          <a:xfrm>
            <a:off x="3476726" y="6099694"/>
            <a:ext cx="2275477" cy="415498"/>
          </a:xfrm>
          <a:prstGeom prst="rect">
            <a:avLst/>
          </a:prstGeom>
          <a:noFill/>
        </p:spPr>
        <p:txBody>
          <a:bodyPr wrap="square" rtlCol="0">
            <a:spAutoFit/>
          </a:bodyPr>
          <a:lstStyle/>
          <a:p>
            <a:pPr defTabSz="685800"/>
            <a:r>
              <a:rPr lang="en-US" sz="1050" b="1" dirty="0">
                <a:solidFill>
                  <a:prstClr val="white"/>
                </a:solidFill>
                <a:latin typeface="Arial" panose="020B0604020202020204"/>
              </a:rPr>
              <a:t>EIC coil designs and direct wind double helix</a:t>
            </a:r>
          </a:p>
        </p:txBody>
      </p:sp>
      <p:sp>
        <p:nvSpPr>
          <p:cNvPr id="34" name="TextBox 33">
            <a:extLst>
              <a:ext uri="{FF2B5EF4-FFF2-40B4-BE49-F238E27FC236}">
                <a16:creationId xmlns:a16="http://schemas.microsoft.com/office/drawing/2014/main" id="{F6EC4B46-D1B4-412B-B6A7-D23D233BD3E3}"/>
              </a:ext>
            </a:extLst>
          </p:cNvPr>
          <p:cNvSpPr txBox="1"/>
          <p:nvPr/>
        </p:nvSpPr>
        <p:spPr>
          <a:xfrm>
            <a:off x="6338423" y="5508000"/>
            <a:ext cx="2821653" cy="253916"/>
          </a:xfrm>
          <a:prstGeom prst="rect">
            <a:avLst/>
          </a:prstGeom>
          <a:noFill/>
        </p:spPr>
        <p:txBody>
          <a:bodyPr wrap="square" rtlCol="0">
            <a:spAutoFit/>
          </a:bodyPr>
          <a:lstStyle/>
          <a:p>
            <a:pPr defTabSz="685800"/>
            <a:r>
              <a:rPr lang="en-US" sz="1050" b="1" dirty="0">
                <a:solidFill>
                  <a:prstClr val="white"/>
                </a:solidFill>
                <a:latin typeface="Arial" panose="020B0604020202020204"/>
              </a:rPr>
              <a:t>MDP HTS/LTS Hybrid</a:t>
            </a:r>
          </a:p>
        </p:txBody>
      </p:sp>
      <p:sp>
        <p:nvSpPr>
          <p:cNvPr id="35" name="TextBox 34">
            <a:extLst>
              <a:ext uri="{FF2B5EF4-FFF2-40B4-BE49-F238E27FC236}">
                <a16:creationId xmlns:a16="http://schemas.microsoft.com/office/drawing/2014/main" id="{F5FF1AB7-C941-4DE4-8956-4A35777DF797}"/>
              </a:ext>
            </a:extLst>
          </p:cNvPr>
          <p:cNvSpPr txBox="1"/>
          <p:nvPr/>
        </p:nvSpPr>
        <p:spPr>
          <a:xfrm>
            <a:off x="9026936" y="5208826"/>
            <a:ext cx="2503505" cy="253916"/>
          </a:xfrm>
          <a:prstGeom prst="rect">
            <a:avLst/>
          </a:prstGeom>
          <a:noFill/>
        </p:spPr>
        <p:txBody>
          <a:bodyPr wrap="square" rtlCol="0">
            <a:spAutoFit/>
          </a:bodyPr>
          <a:lstStyle/>
          <a:p>
            <a:pPr defTabSz="685800"/>
            <a:r>
              <a:rPr lang="en-US" sz="1050" b="1" dirty="0">
                <a:solidFill>
                  <a:prstClr val="white"/>
                </a:solidFill>
                <a:latin typeface="Arial" panose="020B0604020202020204"/>
              </a:rPr>
              <a:t>Fusion joint test</a:t>
            </a:r>
          </a:p>
        </p:txBody>
      </p:sp>
      <p:sp>
        <p:nvSpPr>
          <p:cNvPr id="36" name="TextBox 35">
            <a:extLst>
              <a:ext uri="{FF2B5EF4-FFF2-40B4-BE49-F238E27FC236}">
                <a16:creationId xmlns:a16="http://schemas.microsoft.com/office/drawing/2014/main" id="{A91C13FB-EC47-4D84-8411-86D5E31410AA}"/>
              </a:ext>
            </a:extLst>
          </p:cNvPr>
          <p:cNvSpPr txBox="1"/>
          <p:nvPr/>
        </p:nvSpPr>
        <p:spPr>
          <a:xfrm>
            <a:off x="9811928" y="4315930"/>
            <a:ext cx="1933179" cy="253916"/>
          </a:xfrm>
          <a:prstGeom prst="rect">
            <a:avLst/>
          </a:prstGeom>
          <a:noFill/>
        </p:spPr>
        <p:txBody>
          <a:bodyPr wrap="square" rtlCol="0">
            <a:spAutoFit/>
          </a:bodyPr>
          <a:lstStyle/>
          <a:p>
            <a:pPr defTabSz="685800"/>
            <a:r>
              <a:rPr lang="en-US" sz="1050" b="1" dirty="0">
                <a:solidFill>
                  <a:prstClr val="white"/>
                </a:solidFill>
                <a:latin typeface="Arial" panose="020B0604020202020204"/>
              </a:rPr>
              <a:t>Direct wind facility</a:t>
            </a:r>
          </a:p>
        </p:txBody>
      </p:sp>
      <p:sp>
        <p:nvSpPr>
          <p:cNvPr id="37" name="TextBox 36">
            <a:extLst>
              <a:ext uri="{FF2B5EF4-FFF2-40B4-BE49-F238E27FC236}">
                <a16:creationId xmlns:a16="http://schemas.microsoft.com/office/drawing/2014/main" id="{8796B23F-97DC-48BB-A93A-7C0192F34B51}"/>
              </a:ext>
            </a:extLst>
          </p:cNvPr>
          <p:cNvSpPr txBox="1"/>
          <p:nvPr/>
        </p:nvSpPr>
        <p:spPr>
          <a:xfrm>
            <a:off x="9799666" y="3411976"/>
            <a:ext cx="2086581" cy="253916"/>
          </a:xfrm>
          <a:prstGeom prst="rect">
            <a:avLst/>
          </a:prstGeom>
          <a:noFill/>
        </p:spPr>
        <p:txBody>
          <a:bodyPr wrap="square" rtlCol="0">
            <a:spAutoFit/>
          </a:bodyPr>
          <a:lstStyle/>
          <a:p>
            <a:pPr defTabSz="685800"/>
            <a:r>
              <a:rPr lang="en-US" sz="1050" b="1" dirty="0">
                <a:solidFill>
                  <a:prstClr val="white"/>
                </a:solidFill>
                <a:latin typeface="Arial" panose="020B0604020202020204"/>
              </a:rPr>
              <a:t>Magnet  Test facility</a:t>
            </a:r>
          </a:p>
        </p:txBody>
      </p:sp>
      <p:sp>
        <p:nvSpPr>
          <p:cNvPr id="40" name="TextBox 39">
            <a:extLst>
              <a:ext uri="{FF2B5EF4-FFF2-40B4-BE49-F238E27FC236}">
                <a16:creationId xmlns:a16="http://schemas.microsoft.com/office/drawing/2014/main" id="{19144598-9350-4F86-9795-4792BADD2C69}"/>
              </a:ext>
            </a:extLst>
          </p:cNvPr>
          <p:cNvSpPr txBox="1"/>
          <p:nvPr/>
        </p:nvSpPr>
        <p:spPr>
          <a:xfrm>
            <a:off x="9732451" y="1831150"/>
            <a:ext cx="2086581" cy="253916"/>
          </a:xfrm>
          <a:prstGeom prst="rect">
            <a:avLst/>
          </a:prstGeom>
          <a:noFill/>
        </p:spPr>
        <p:txBody>
          <a:bodyPr wrap="square" rtlCol="0">
            <a:spAutoFit/>
          </a:bodyPr>
          <a:lstStyle/>
          <a:p>
            <a:pPr defTabSz="685800"/>
            <a:r>
              <a:rPr lang="en-US" sz="1050" b="1" dirty="0">
                <a:solidFill>
                  <a:prstClr val="white"/>
                </a:solidFill>
                <a:latin typeface="Arial" panose="020B0604020202020204"/>
              </a:rPr>
              <a:t>Nb</a:t>
            </a:r>
            <a:r>
              <a:rPr lang="en-US" sz="1050" b="1" baseline="-25000" dirty="0">
                <a:solidFill>
                  <a:prstClr val="white"/>
                </a:solidFill>
                <a:latin typeface="Arial" panose="020B0604020202020204"/>
              </a:rPr>
              <a:t>3</a:t>
            </a:r>
            <a:r>
              <a:rPr lang="en-US" sz="1050" b="1" dirty="0">
                <a:solidFill>
                  <a:prstClr val="white"/>
                </a:solidFill>
                <a:latin typeface="Arial" panose="020B0604020202020204"/>
              </a:rPr>
              <a:t>Sn Furnace</a:t>
            </a:r>
          </a:p>
        </p:txBody>
      </p:sp>
      <p:pic>
        <p:nvPicPr>
          <p:cNvPr id="2" name="Picture 1">
            <a:extLst>
              <a:ext uri="{FF2B5EF4-FFF2-40B4-BE49-F238E27FC236}">
                <a16:creationId xmlns:a16="http://schemas.microsoft.com/office/drawing/2014/main" id="{3FEAD98C-4F1B-469F-9D76-4B731908A2C7}"/>
              </a:ext>
            </a:extLst>
          </p:cNvPr>
          <p:cNvPicPr>
            <a:picLocks noChangeAspect="1"/>
          </p:cNvPicPr>
          <p:nvPr/>
        </p:nvPicPr>
        <p:blipFill>
          <a:blip r:embed="rId15"/>
          <a:stretch>
            <a:fillRect/>
          </a:stretch>
        </p:blipFill>
        <p:spPr>
          <a:xfrm>
            <a:off x="9211433" y="79866"/>
            <a:ext cx="2607599" cy="1306539"/>
          </a:xfrm>
          <a:prstGeom prst="rect">
            <a:avLst/>
          </a:prstGeom>
        </p:spPr>
      </p:pic>
      <p:sp>
        <p:nvSpPr>
          <p:cNvPr id="43" name="TextBox 42">
            <a:extLst>
              <a:ext uri="{FF2B5EF4-FFF2-40B4-BE49-F238E27FC236}">
                <a16:creationId xmlns:a16="http://schemas.microsoft.com/office/drawing/2014/main" id="{3F2DBB72-749A-433C-A58D-9CD271C155A1}"/>
              </a:ext>
            </a:extLst>
          </p:cNvPr>
          <p:cNvSpPr txBox="1"/>
          <p:nvPr/>
        </p:nvSpPr>
        <p:spPr>
          <a:xfrm>
            <a:off x="9856226" y="438138"/>
            <a:ext cx="2086581" cy="253916"/>
          </a:xfrm>
          <a:prstGeom prst="rect">
            <a:avLst/>
          </a:prstGeom>
          <a:noFill/>
        </p:spPr>
        <p:txBody>
          <a:bodyPr wrap="square" rtlCol="0">
            <a:spAutoFit/>
          </a:bodyPr>
          <a:lstStyle/>
          <a:p>
            <a:pPr defTabSz="685800"/>
            <a:r>
              <a:rPr lang="en-US" sz="1050" b="1" dirty="0">
                <a:solidFill>
                  <a:prstClr val="white"/>
                </a:solidFill>
                <a:latin typeface="Arial" panose="020B0604020202020204"/>
              </a:rPr>
              <a:t>Winding facility</a:t>
            </a:r>
          </a:p>
        </p:txBody>
      </p:sp>
      <p:sp>
        <p:nvSpPr>
          <p:cNvPr id="29" name="TextBox 28">
            <a:extLst>
              <a:ext uri="{FF2B5EF4-FFF2-40B4-BE49-F238E27FC236}">
                <a16:creationId xmlns:a16="http://schemas.microsoft.com/office/drawing/2014/main" id="{D4344C67-E5FB-43D8-B3EA-4868D6BE691C}"/>
              </a:ext>
            </a:extLst>
          </p:cNvPr>
          <p:cNvSpPr txBox="1"/>
          <p:nvPr/>
        </p:nvSpPr>
        <p:spPr>
          <a:xfrm>
            <a:off x="9731681" y="6165362"/>
            <a:ext cx="2503505" cy="253916"/>
          </a:xfrm>
          <a:prstGeom prst="rect">
            <a:avLst/>
          </a:prstGeom>
          <a:noFill/>
        </p:spPr>
        <p:txBody>
          <a:bodyPr wrap="square" rtlCol="0">
            <a:spAutoFit/>
          </a:bodyPr>
          <a:lstStyle/>
          <a:p>
            <a:pPr defTabSz="685800"/>
            <a:r>
              <a:rPr lang="en-US" sz="1050" b="1" dirty="0">
                <a:solidFill>
                  <a:prstClr val="white"/>
                </a:solidFill>
                <a:latin typeface="Arial" panose="020B0604020202020204"/>
              </a:rPr>
              <a:t>MPEX conceptual design</a:t>
            </a:r>
          </a:p>
        </p:txBody>
      </p:sp>
    </p:spTree>
    <p:extLst>
      <p:ext uri="{BB962C8B-B14F-4D97-AF65-F5344CB8AC3E}">
        <p14:creationId xmlns:p14="http://schemas.microsoft.com/office/powerpoint/2010/main" val="357548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1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00961E-AEC3-7B42-AD55-338C41AFD742}"/>
              </a:ext>
            </a:extLst>
          </p:cNvPr>
          <p:cNvSpPr>
            <a:spLocks noGrp="1"/>
          </p:cNvSpPr>
          <p:nvPr>
            <p:ph type="title"/>
          </p:nvPr>
        </p:nvSpPr>
        <p:spPr>
          <a:xfrm>
            <a:off x="1870234" y="1"/>
            <a:ext cx="8797766" cy="1325563"/>
          </a:xfrm>
        </p:spPr>
        <p:txBody>
          <a:bodyPr>
            <a:normAutofit/>
          </a:bodyPr>
          <a:lstStyle/>
          <a:p>
            <a:r>
              <a:rPr lang="en-US" sz="3600" dirty="0"/>
              <a:t>Superconducting Magnet Division</a:t>
            </a:r>
          </a:p>
        </p:txBody>
      </p:sp>
      <p:sp>
        <p:nvSpPr>
          <p:cNvPr id="7" name="Content Placeholder 6">
            <a:extLst>
              <a:ext uri="{FF2B5EF4-FFF2-40B4-BE49-F238E27FC236}">
                <a16:creationId xmlns:a16="http://schemas.microsoft.com/office/drawing/2014/main" id="{79DC255A-E791-964C-BC49-3275DC9F0C39}"/>
              </a:ext>
            </a:extLst>
          </p:cNvPr>
          <p:cNvSpPr>
            <a:spLocks noGrp="1"/>
          </p:cNvSpPr>
          <p:nvPr>
            <p:ph idx="1"/>
          </p:nvPr>
        </p:nvSpPr>
        <p:spPr>
          <a:xfrm>
            <a:off x="678180" y="1162031"/>
            <a:ext cx="7170420" cy="5410200"/>
          </a:xfrm>
        </p:spPr>
        <p:txBody>
          <a:bodyPr>
            <a:normAutofit/>
          </a:bodyPr>
          <a:lstStyle/>
          <a:p>
            <a:r>
              <a:rPr lang="en-US" dirty="0"/>
              <a:t>58,000 sq. ft. facility</a:t>
            </a:r>
          </a:p>
          <a:p>
            <a:r>
              <a:rPr lang="en-US" dirty="0"/>
              <a:t>Supports:</a:t>
            </a:r>
          </a:p>
          <a:p>
            <a:pPr lvl="1"/>
            <a:r>
              <a:rPr lang="en-US" dirty="0"/>
              <a:t>Coil Winding – </a:t>
            </a:r>
            <a:r>
              <a:rPr lang="en-US" dirty="0" err="1"/>
              <a:t>NbTi</a:t>
            </a:r>
            <a:r>
              <a:rPr lang="en-US" dirty="0"/>
              <a:t>, Nb</a:t>
            </a:r>
            <a:r>
              <a:rPr lang="en-US" baseline="-25000" dirty="0"/>
              <a:t>3</a:t>
            </a:r>
            <a:r>
              <a:rPr lang="en-US" dirty="0"/>
              <a:t>Sn, HTS</a:t>
            </a:r>
          </a:p>
          <a:p>
            <a:pPr lvl="2"/>
            <a:r>
              <a:rPr lang="en-US" dirty="0"/>
              <a:t>Unique direct wind capability for high precision specialty and IR magnets</a:t>
            </a:r>
          </a:p>
          <a:p>
            <a:pPr lvl="1"/>
            <a:r>
              <a:rPr lang="en-US" dirty="0"/>
              <a:t>Vacuum Impregnation</a:t>
            </a:r>
          </a:p>
          <a:p>
            <a:pPr lvl="1"/>
            <a:r>
              <a:rPr lang="en-US" dirty="0"/>
              <a:t>Coil Reaction</a:t>
            </a:r>
          </a:p>
          <a:p>
            <a:pPr lvl="1"/>
            <a:r>
              <a:rPr lang="en-US" dirty="0"/>
              <a:t>Flexible vertical test stand</a:t>
            </a:r>
          </a:p>
          <a:p>
            <a:pPr lvl="2"/>
            <a:r>
              <a:rPr lang="en-US" dirty="0"/>
              <a:t>Operation down to 1.9K</a:t>
            </a:r>
          </a:p>
          <a:p>
            <a:r>
              <a:rPr lang="en-US" dirty="0"/>
              <a:t>Magnetic measurements</a:t>
            </a:r>
          </a:p>
          <a:p>
            <a:r>
              <a:rPr lang="en-US" dirty="0"/>
              <a:t>Estimate &gt;$30M investment to </a:t>
            </a:r>
            <a:br>
              <a:rPr lang="en-US" dirty="0"/>
            </a:br>
            <a:r>
              <a:rPr lang="en-US" dirty="0"/>
              <a:t>replicate these capabilities</a:t>
            </a:r>
          </a:p>
          <a:p>
            <a:endParaRPr lang="en-US" dirty="0"/>
          </a:p>
        </p:txBody>
      </p:sp>
      <p:sp>
        <p:nvSpPr>
          <p:cNvPr id="5" name="Slide Number Placeholder 4">
            <a:extLst>
              <a:ext uri="{FF2B5EF4-FFF2-40B4-BE49-F238E27FC236}">
                <a16:creationId xmlns:a16="http://schemas.microsoft.com/office/drawing/2014/main" id="{9E841636-AD88-8D47-B299-3748D922F6A0}"/>
              </a:ext>
            </a:extLst>
          </p:cNvPr>
          <p:cNvSpPr>
            <a:spLocks noGrp="1"/>
          </p:cNvSpPr>
          <p:nvPr>
            <p:ph type="sldNum" sz="quarter" idx="12"/>
          </p:nvPr>
        </p:nvSpPr>
        <p:spPr>
          <a:xfrm>
            <a:off x="5067300" y="6337102"/>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7</a:t>
            </a:fld>
            <a:endParaRPr lang="en-US"/>
          </a:p>
        </p:txBody>
      </p:sp>
      <p:pic>
        <p:nvPicPr>
          <p:cNvPr id="8" name="Picture 7">
            <a:extLst>
              <a:ext uri="{FF2B5EF4-FFF2-40B4-BE49-F238E27FC236}">
                <a16:creationId xmlns:a16="http://schemas.microsoft.com/office/drawing/2014/main" id="{6DC36573-C5FF-F64B-AA6E-6D1A054EF4C2}"/>
              </a:ext>
            </a:extLst>
          </p:cNvPr>
          <p:cNvPicPr>
            <a:picLocks noChangeAspect="1"/>
          </p:cNvPicPr>
          <p:nvPr/>
        </p:nvPicPr>
        <p:blipFill>
          <a:blip r:embed="rId2"/>
          <a:stretch>
            <a:fillRect/>
          </a:stretch>
        </p:blipFill>
        <p:spPr>
          <a:xfrm>
            <a:off x="7918450" y="1162031"/>
            <a:ext cx="3739090" cy="5305064"/>
          </a:xfrm>
          <a:prstGeom prst="rect">
            <a:avLst/>
          </a:prstGeom>
          <a:ln w="25400">
            <a:solidFill>
              <a:schemeClr val="bg2">
                <a:lumMod val="20000"/>
                <a:lumOff val="80000"/>
              </a:schemeClr>
            </a:solidFill>
          </a:ln>
        </p:spPr>
      </p:pic>
    </p:spTree>
    <p:extLst>
      <p:ext uri="{BB962C8B-B14F-4D97-AF65-F5344CB8AC3E}">
        <p14:creationId xmlns:p14="http://schemas.microsoft.com/office/powerpoint/2010/main" val="230336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2002F9D-6509-DC4D-9D91-B43B39A60B82}"/>
              </a:ext>
            </a:extLst>
          </p:cNvPr>
          <p:cNvPicPr>
            <a:picLocks noChangeAspect="1"/>
          </p:cNvPicPr>
          <p:nvPr/>
        </p:nvPicPr>
        <p:blipFill>
          <a:blip r:embed="rId2"/>
          <a:stretch>
            <a:fillRect/>
          </a:stretch>
        </p:blipFill>
        <p:spPr>
          <a:xfrm>
            <a:off x="4777487" y="1516551"/>
            <a:ext cx="2164466" cy="2157192"/>
          </a:xfrm>
          <a:prstGeom prst="rect">
            <a:avLst/>
          </a:prstGeom>
        </p:spPr>
      </p:pic>
      <p:sp>
        <p:nvSpPr>
          <p:cNvPr id="2" name="Title 1">
            <a:extLst>
              <a:ext uri="{FF2B5EF4-FFF2-40B4-BE49-F238E27FC236}">
                <a16:creationId xmlns:a16="http://schemas.microsoft.com/office/drawing/2014/main" id="{57632A37-1818-DA41-B8F2-9A1F14F7CF47}"/>
              </a:ext>
            </a:extLst>
          </p:cNvPr>
          <p:cNvSpPr>
            <a:spLocks noGrp="1"/>
          </p:cNvSpPr>
          <p:nvPr>
            <p:ph type="title"/>
          </p:nvPr>
        </p:nvSpPr>
        <p:spPr>
          <a:xfrm>
            <a:off x="1881810" y="-16840"/>
            <a:ext cx="8786191" cy="1325563"/>
          </a:xfrm>
        </p:spPr>
        <p:txBody>
          <a:bodyPr>
            <a:normAutofit/>
          </a:bodyPr>
          <a:lstStyle/>
          <a:p>
            <a:r>
              <a:rPr lang="en-US" sz="3600" dirty="0"/>
              <a:t>LARP </a:t>
            </a:r>
            <a:r>
              <a:rPr lang="en-US" sz="3600" dirty="0">
                <a:latin typeface="Wingdings 3" pitchFamily="2" charset="2"/>
              </a:rPr>
              <a:t>a</a:t>
            </a:r>
            <a:r>
              <a:rPr lang="en-US" sz="3600" dirty="0"/>
              <a:t> Accelerator Upgrade Project</a:t>
            </a:r>
          </a:p>
        </p:txBody>
      </p:sp>
      <p:sp>
        <p:nvSpPr>
          <p:cNvPr id="5" name="Slide Number Placeholder 4">
            <a:extLst>
              <a:ext uri="{FF2B5EF4-FFF2-40B4-BE49-F238E27FC236}">
                <a16:creationId xmlns:a16="http://schemas.microsoft.com/office/drawing/2014/main" id="{971F8441-E5EC-534C-A6A3-00317DB6A8A5}"/>
              </a:ext>
            </a:extLst>
          </p:cNvPr>
          <p:cNvSpPr>
            <a:spLocks noGrp="1"/>
          </p:cNvSpPr>
          <p:nvPr>
            <p:ph type="sldNum" sz="quarter" idx="12"/>
          </p:nvPr>
        </p:nvSpPr>
        <p:spPr>
          <a:xfrm>
            <a:off x="5067300" y="6337102"/>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6D9922-87B3-6043-9531-5184EA303DC1}" type="slidenum">
              <a:rPr lang="en-US" smtClean="0"/>
              <a:pPr>
                <a:defRPr/>
              </a:pPr>
              <a:t>8</a:t>
            </a:fld>
            <a:endParaRPr lang="en-US">
              <a:solidFill>
                <a:prstClr val="black">
                  <a:tint val="75000"/>
                </a:prstClr>
              </a:solidFill>
              <a:latin typeface="Arial" panose="020B0604020202020204"/>
            </a:endParaRPr>
          </a:p>
        </p:txBody>
      </p:sp>
      <p:sp>
        <p:nvSpPr>
          <p:cNvPr id="6" name="Content Placeholder 5">
            <a:extLst>
              <a:ext uri="{FF2B5EF4-FFF2-40B4-BE49-F238E27FC236}">
                <a16:creationId xmlns:a16="http://schemas.microsoft.com/office/drawing/2014/main" id="{3F492ABA-81E6-AE4B-9AB1-3591FB2461B7}"/>
              </a:ext>
            </a:extLst>
          </p:cNvPr>
          <p:cNvSpPr>
            <a:spLocks noGrp="1"/>
          </p:cNvSpPr>
          <p:nvPr>
            <p:ph idx="1"/>
          </p:nvPr>
        </p:nvSpPr>
        <p:spPr>
          <a:xfrm>
            <a:off x="617395" y="880242"/>
            <a:ext cx="5023413" cy="5257800"/>
          </a:xfrm>
        </p:spPr>
        <p:txBody>
          <a:bodyPr>
            <a:normAutofit/>
          </a:bodyPr>
          <a:lstStyle/>
          <a:p>
            <a:r>
              <a:rPr lang="en-US" sz="2000" dirty="0"/>
              <a:t>BNL Scope</a:t>
            </a:r>
          </a:p>
          <a:p>
            <a:pPr lvl="1"/>
            <a:r>
              <a:rPr lang="en-US" sz="1800" dirty="0"/>
              <a:t>Manufacture 47 4.2m quad coils</a:t>
            </a:r>
          </a:p>
          <a:p>
            <a:pPr lvl="1"/>
            <a:r>
              <a:rPr lang="en-US" sz="1800" dirty="0"/>
              <a:t>Test 27 4.2 magnet cold masses</a:t>
            </a:r>
          </a:p>
          <a:p>
            <a:pPr lvl="1"/>
            <a:endParaRPr lang="en-US" sz="1800" dirty="0"/>
          </a:p>
        </p:txBody>
      </p:sp>
      <p:pic>
        <p:nvPicPr>
          <p:cNvPr id="8" name="Picture 7" descr="\\Discovery\Users\Peterw\LARP\photos\IMG_1529 magnet and top hat reduced.jpg">
            <a:extLst>
              <a:ext uri="{FF2B5EF4-FFF2-40B4-BE49-F238E27FC236}">
                <a16:creationId xmlns:a16="http://schemas.microsoft.com/office/drawing/2014/main" id="{66371330-C3B8-2C4A-867C-8844763C7F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09"/>
          <a:stretch/>
        </p:blipFill>
        <p:spPr bwMode="auto">
          <a:xfrm>
            <a:off x="836307" y="2064727"/>
            <a:ext cx="2682065" cy="4164346"/>
          </a:xfrm>
          <a:prstGeom prst="rect">
            <a:avLst/>
          </a:prstGeom>
          <a:noFill/>
          <a:ln>
            <a:noFill/>
          </a:ln>
        </p:spPr>
      </p:pic>
      <p:pic>
        <p:nvPicPr>
          <p:cNvPr id="13" name="Content Placeholder 5">
            <a:extLst>
              <a:ext uri="{FF2B5EF4-FFF2-40B4-BE49-F238E27FC236}">
                <a16:creationId xmlns:a16="http://schemas.microsoft.com/office/drawing/2014/main" id="{7A73EA0B-1F0F-4B06-B092-55FEF5A506D1}"/>
              </a:ext>
            </a:extLst>
          </p:cNvPr>
          <p:cNvPicPr>
            <a:picLocks noChangeAspect="1"/>
          </p:cNvPicPr>
          <p:nvPr/>
        </p:nvPicPr>
        <p:blipFill>
          <a:blip r:embed="rId4"/>
          <a:stretch>
            <a:fillRect/>
          </a:stretch>
        </p:blipFill>
        <p:spPr>
          <a:xfrm>
            <a:off x="7108133" y="1024405"/>
            <a:ext cx="4189761" cy="2915662"/>
          </a:xfrm>
          <a:prstGeom prst="rect">
            <a:avLst/>
          </a:prstGeom>
        </p:spPr>
      </p:pic>
      <p:pic>
        <p:nvPicPr>
          <p:cNvPr id="15" name="Picture 14">
            <a:extLst>
              <a:ext uri="{FF2B5EF4-FFF2-40B4-BE49-F238E27FC236}">
                <a16:creationId xmlns:a16="http://schemas.microsoft.com/office/drawing/2014/main" id="{A0918275-5697-4419-80DE-BDFD1A2BFB69}"/>
              </a:ext>
            </a:extLst>
          </p:cNvPr>
          <p:cNvPicPr>
            <a:picLocks noChangeAspect="1"/>
          </p:cNvPicPr>
          <p:nvPr/>
        </p:nvPicPr>
        <p:blipFill>
          <a:blip r:embed="rId5"/>
          <a:stretch>
            <a:fillRect/>
          </a:stretch>
        </p:blipFill>
        <p:spPr>
          <a:xfrm>
            <a:off x="4091199" y="3978260"/>
            <a:ext cx="3016934" cy="2262701"/>
          </a:xfrm>
          <a:prstGeom prst="rect">
            <a:avLst/>
          </a:prstGeom>
        </p:spPr>
      </p:pic>
      <p:pic>
        <p:nvPicPr>
          <p:cNvPr id="16" name="Picture 15" descr="A picture containing gun&#10;&#10;Description automatically generated">
            <a:extLst>
              <a:ext uri="{FF2B5EF4-FFF2-40B4-BE49-F238E27FC236}">
                <a16:creationId xmlns:a16="http://schemas.microsoft.com/office/drawing/2014/main" id="{8C1A7456-8927-4023-A70B-3A75C093EDCC}"/>
              </a:ext>
            </a:extLst>
          </p:cNvPr>
          <p:cNvPicPr>
            <a:picLocks noChangeAspect="1"/>
          </p:cNvPicPr>
          <p:nvPr/>
        </p:nvPicPr>
        <p:blipFill>
          <a:blip r:embed="rId6"/>
          <a:stretch>
            <a:fillRect/>
          </a:stretch>
        </p:blipFill>
        <p:spPr>
          <a:xfrm>
            <a:off x="7680960" y="4057403"/>
            <a:ext cx="3453023" cy="2232222"/>
          </a:xfrm>
          <a:prstGeom prst="rect">
            <a:avLst/>
          </a:prstGeom>
        </p:spPr>
      </p:pic>
    </p:spTree>
    <p:extLst>
      <p:ext uri="{BB962C8B-B14F-4D97-AF65-F5344CB8AC3E}">
        <p14:creationId xmlns:p14="http://schemas.microsoft.com/office/powerpoint/2010/main" val="3699640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6632EF9-3647-4E2E-92D5-594476016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29" y="2785249"/>
            <a:ext cx="10124331" cy="39905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1"/>
            <a:ext cx="9997440" cy="812241"/>
          </a:xfrm>
        </p:spPr>
        <p:txBody>
          <a:bodyPr anchor="t">
            <a:noAutofit/>
          </a:bodyPr>
          <a:lstStyle/>
          <a:p>
            <a:pPr algn="ctr"/>
            <a:r>
              <a:rPr lang="en-US" sz="3000" dirty="0"/>
              <a:t>EIC Magnets Near IP Use Two Fabrication Techniques</a:t>
            </a:r>
            <a:endParaRPr lang="en-US" sz="3000" dirty="0">
              <a:solidFill>
                <a:srgbClr val="FFCC00"/>
              </a:solidFill>
            </a:endParaRPr>
          </a:p>
        </p:txBody>
      </p:sp>
      <p:sp>
        <p:nvSpPr>
          <p:cNvPr id="3" name="Content Placeholder 2"/>
          <p:cNvSpPr>
            <a:spLocks noGrp="1"/>
          </p:cNvSpPr>
          <p:nvPr>
            <p:ph idx="1"/>
          </p:nvPr>
        </p:nvSpPr>
        <p:spPr>
          <a:xfrm>
            <a:off x="1980634" y="3943141"/>
            <a:ext cx="7886700" cy="2268494"/>
          </a:xfrm>
        </p:spPr>
        <p:txBody>
          <a:bodyPr>
            <a:normAutofit/>
          </a:bodyPr>
          <a:lstStyle/>
          <a:p>
            <a:pPr lvl="1"/>
            <a:endParaRPr lang="en-US" dirty="0"/>
          </a:p>
          <a:p>
            <a:pPr marL="0" indent="0"/>
            <a:endParaRPr lang="en-US" dirty="0"/>
          </a:p>
        </p:txBody>
      </p:sp>
      <p:sp>
        <p:nvSpPr>
          <p:cNvPr id="4" name="Slide Number Placeholder 3"/>
          <p:cNvSpPr>
            <a:spLocks noGrp="1"/>
          </p:cNvSpPr>
          <p:nvPr>
            <p:ph type="sldNum" sz="quarter" idx="12"/>
          </p:nvPr>
        </p:nvSpPr>
        <p:spPr>
          <a:xfrm>
            <a:off x="3543300" y="6362006"/>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9</a:t>
            </a:fld>
            <a:endParaRPr lang="en-US"/>
          </a:p>
        </p:txBody>
      </p:sp>
      <p:pic>
        <p:nvPicPr>
          <p:cNvPr id="18" name="Content Placeholder 7">
            <a:extLst>
              <a:ext uri="{FF2B5EF4-FFF2-40B4-BE49-F238E27FC236}">
                <a16:creationId xmlns:a16="http://schemas.microsoft.com/office/drawing/2014/main" id="{CEB3FCF1-774B-4D59-9EAA-4ABE64970F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5852"/>
          <a:stretch/>
        </p:blipFill>
        <p:spPr>
          <a:xfrm>
            <a:off x="513062" y="660530"/>
            <a:ext cx="2262554" cy="1405355"/>
          </a:xfrm>
          <a:prstGeom prst="rect">
            <a:avLst/>
          </a:prstGeom>
        </p:spPr>
      </p:pic>
      <p:pic>
        <p:nvPicPr>
          <p:cNvPr id="19" name="Picture 18">
            <a:extLst>
              <a:ext uri="{FF2B5EF4-FFF2-40B4-BE49-F238E27FC236}">
                <a16:creationId xmlns:a16="http://schemas.microsoft.com/office/drawing/2014/main" id="{C5B81DA4-1639-4509-A4F7-0F02C88E1C45}"/>
              </a:ext>
            </a:extLst>
          </p:cNvPr>
          <p:cNvPicPr>
            <a:picLocks noChangeAspect="1"/>
          </p:cNvPicPr>
          <p:nvPr/>
        </p:nvPicPr>
        <p:blipFill rotWithShape="1">
          <a:blip r:embed="rId5"/>
          <a:srcRect l="35024"/>
          <a:stretch/>
        </p:blipFill>
        <p:spPr>
          <a:xfrm>
            <a:off x="6767435" y="694495"/>
            <a:ext cx="1559328" cy="1529351"/>
          </a:xfrm>
          <a:prstGeom prst="rect">
            <a:avLst/>
          </a:prstGeom>
        </p:spPr>
      </p:pic>
      <p:sp>
        <p:nvSpPr>
          <p:cNvPr id="20" name="Rectangle 19">
            <a:extLst>
              <a:ext uri="{FF2B5EF4-FFF2-40B4-BE49-F238E27FC236}">
                <a16:creationId xmlns:a16="http://schemas.microsoft.com/office/drawing/2014/main" id="{B9CB3741-CB73-4E8B-BD31-310C5A84749C}"/>
              </a:ext>
            </a:extLst>
          </p:cNvPr>
          <p:cNvSpPr/>
          <p:nvPr/>
        </p:nvSpPr>
        <p:spPr>
          <a:xfrm>
            <a:off x="411651" y="2165020"/>
            <a:ext cx="2629759" cy="369332"/>
          </a:xfrm>
          <a:prstGeom prst="rect">
            <a:avLst/>
          </a:prstGeom>
        </p:spPr>
        <p:txBody>
          <a:bodyPr wrap="none">
            <a:spAutoFit/>
          </a:bodyPr>
          <a:lstStyle/>
          <a:p>
            <a:r>
              <a:rPr lang="en-US" dirty="0">
                <a:solidFill>
                  <a:schemeClr val="accent1"/>
                </a:solidFill>
              </a:rPr>
              <a:t>11 Direct Wind Magnets</a:t>
            </a:r>
          </a:p>
        </p:txBody>
      </p:sp>
      <p:sp>
        <p:nvSpPr>
          <p:cNvPr id="21" name="TextBox 20">
            <a:extLst>
              <a:ext uri="{FF2B5EF4-FFF2-40B4-BE49-F238E27FC236}">
                <a16:creationId xmlns:a16="http://schemas.microsoft.com/office/drawing/2014/main" id="{189387D6-DB46-4819-885E-FF56607648A5}"/>
              </a:ext>
            </a:extLst>
          </p:cNvPr>
          <p:cNvSpPr txBox="1"/>
          <p:nvPr/>
        </p:nvSpPr>
        <p:spPr>
          <a:xfrm>
            <a:off x="6767435" y="2214852"/>
            <a:ext cx="2645778" cy="369332"/>
          </a:xfrm>
          <a:prstGeom prst="rect">
            <a:avLst/>
          </a:prstGeom>
          <a:noFill/>
        </p:spPr>
        <p:txBody>
          <a:bodyPr wrap="square" rtlCol="0">
            <a:spAutoFit/>
          </a:bodyPr>
          <a:lstStyle/>
          <a:p>
            <a:r>
              <a:rPr lang="en-US" dirty="0">
                <a:solidFill>
                  <a:schemeClr val="accent1"/>
                </a:solidFill>
              </a:rPr>
              <a:t>5 Collared Coil Magnets</a:t>
            </a:r>
          </a:p>
        </p:txBody>
      </p:sp>
      <p:sp>
        <p:nvSpPr>
          <p:cNvPr id="22" name="Rectangle 21">
            <a:extLst>
              <a:ext uri="{FF2B5EF4-FFF2-40B4-BE49-F238E27FC236}">
                <a16:creationId xmlns:a16="http://schemas.microsoft.com/office/drawing/2014/main" id="{FB76CE14-AB65-4FDB-8A64-20D4B7AD2C5E}"/>
              </a:ext>
            </a:extLst>
          </p:cNvPr>
          <p:cNvSpPr/>
          <p:nvPr/>
        </p:nvSpPr>
        <p:spPr>
          <a:xfrm>
            <a:off x="388620" y="591417"/>
            <a:ext cx="11490960" cy="2033291"/>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B6714333-59A3-4A27-A889-5B54B2FF3B2B}"/>
              </a:ext>
            </a:extLst>
          </p:cNvPr>
          <p:cNvCxnSpPr>
            <a:cxnSpLocks/>
          </p:cNvCxnSpPr>
          <p:nvPr/>
        </p:nvCxnSpPr>
        <p:spPr>
          <a:xfrm>
            <a:off x="6725059" y="591417"/>
            <a:ext cx="0" cy="203329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B6E3143-93AD-41E1-9B3B-BD5E477B7C4D}"/>
              </a:ext>
            </a:extLst>
          </p:cNvPr>
          <p:cNvSpPr txBox="1"/>
          <p:nvPr/>
        </p:nvSpPr>
        <p:spPr>
          <a:xfrm>
            <a:off x="3031442" y="711773"/>
            <a:ext cx="3646443" cy="1569660"/>
          </a:xfrm>
          <a:prstGeom prst="rect">
            <a:avLst/>
          </a:prstGeom>
          <a:noFill/>
        </p:spPr>
        <p:txBody>
          <a:bodyPr wrap="square" rtlCol="0">
            <a:spAutoFit/>
          </a:bodyPr>
          <a:lstStyle/>
          <a:p>
            <a:r>
              <a:rPr lang="en-US" sz="1600" spc="-10" dirty="0"/>
              <a:t>Both Serpentine and Double Helix </a:t>
            </a:r>
            <a:r>
              <a:rPr lang="en-US" sz="1600" dirty="0"/>
              <a:t>coil patterns are wound on either </a:t>
            </a:r>
            <a:r>
              <a:rPr lang="en-US" sz="1600" spc="80" dirty="0"/>
              <a:t>tapered or cylindrical support </a:t>
            </a:r>
            <a:r>
              <a:rPr lang="en-US" sz="1600" spc="50" dirty="0"/>
              <a:t>tubes using 6-around-1, round </a:t>
            </a:r>
            <a:r>
              <a:rPr lang="en-US" sz="1600" dirty="0"/>
              <a:t>cable (corrector coils use single-strand superconducting wire).</a:t>
            </a:r>
          </a:p>
        </p:txBody>
      </p:sp>
      <p:sp>
        <p:nvSpPr>
          <p:cNvPr id="29" name="TextBox 28">
            <a:extLst>
              <a:ext uri="{FF2B5EF4-FFF2-40B4-BE49-F238E27FC236}">
                <a16:creationId xmlns:a16="http://schemas.microsoft.com/office/drawing/2014/main" id="{94E773D0-E483-4445-9B7A-3C9E7547E567}"/>
              </a:ext>
            </a:extLst>
          </p:cNvPr>
          <p:cNvSpPr txBox="1"/>
          <p:nvPr/>
        </p:nvSpPr>
        <p:spPr>
          <a:xfrm>
            <a:off x="8414628" y="797450"/>
            <a:ext cx="3388752" cy="1323439"/>
          </a:xfrm>
          <a:prstGeom prst="rect">
            <a:avLst/>
          </a:prstGeom>
          <a:noFill/>
        </p:spPr>
        <p:txBody>
          <a:bodyPr wrap="square" rtlCol="0">
            <a:spAutoFit/>
          </a:bodyPr>
          <a:lstStyle/>
          <a:p>
            <a:r>
              <a:rPr lang="en-US" sz="1600" dirty="0"/>
              <a:t>The large aperture forward hadron quadrupoles and dipoles use Rutherford style  cable; note electron beam passes through holes cut in their yokes.</a:t>
            </a:r>
          </a:p>
        </p:txBody>
      </p:sp>
      <p:sp>
        <p:nvSpPr>
          <p:cNvPr id="38" name="TextBox 37">
            <a:extLst>
              <a:ext uri="{FF2B5EF4-FFF2-40B4-BE49-F238E27FC236}">
                <a16:creationId xmlns:a16="http://schemas.microsoft.com/office/drawing/2014/main" id="{2A4E0D93-ACE9-43F8-9438-9BD144666537}"/>
              </a:ext>
            </a:extLst>
          </p:cNvPr>
          <p:cNvSpPr txBox="1"/>
          <p:nvPr/>
        </p:nvSpPr>
        <p:spPr>
          <a:xfrm>
            <a:off x="1088022" y="3750643"/>
            <a:ext cx="2191626" cy="338554"/>
          </a:xfrm>
          <a:prstGeom prst="rect">
            <a:avLst/>
          </a:prstGeom>
          <a:solidFill>
            <a:schemeClr val="bg1"/>
          </a:solidFill>
        </p:spPr>
        <p:txBody>
          <a:bodyPr wrap="none" rtlCol="0">
            <a:spAutoFit/>
          </a:bodyPr>
          <a:lstStyle/>
          <a:p>
            <a:r>
              <a:rPr lang="en-US" sz="1600" b="1" dirty="0">
                <a:solidFill>
                  <a:srgbClr val="00B0F0"/>
                </a:solidFill>
              </a:rPr>
              <a:t>1 Rear Side Cryostat</a:t>
            </a:r>
          </a:p>
        </p:txBody>
      </p:sp>
      <p:sp>
        <p:nvSpPr>
          <p:cNvPr id="39" name="TextBox 38">
            <a:extLst>
              <a:ext uri="{FF2B5EF4-FFF2-40B4-BE49-F238E27FC236}">
                <a16:creationId xmlns:a16="http://schemas.microsoft.com/office/drawing/2014/main" id="{F0D48ABF-A66D-4332-A87D-8DEE51D47A05}"/>
              </a:ext>
            </a:extLst>
          </p:cNvPr>
          <p:cNvSpPr txBox="1"/>
          <p:nvPr/>
        </p:nvSpPr>
        <p:spPr>
          <a:xfrm>
            <a:off x="7084777" y="5346049"/>
            <a:ext cx="2659702" cy="338554"/>
          </a:xfrm>
          <a:prstGeom prst="rect">
            <a:avLst/>
          </a:prstGeom>
          <a:solidFill>
            <a:schemeClr val="bg1"/>
          </a:solidFill>
        </p:spPr>
        <p:txBody>
          <a:bodyPr wrap="none" rtlCol="0">
            <a:spAutoFit/>
          </a:bodyPr>
          <a:lstStyle/>
          <a:p>
            <a:r>
              <a:rPr lang="en-US" sz="1600" b="1" dirty="0">
                <a:solidFill>
                  <a:srgbClr val="00B0F0"/>
                </a:solidFill>
              </a:rPr>
              <a:t>2 Forward Side Cryostats</a:t>
            </a:r>
          </a:p>
        </p:txBody>
      </p:sp>
      <p:grpSp>
        <p:nvGrpSpPr>
          <p:cNvPr id="32" name="Group 31">
            <a:extLst>
              <a:ext uri="{FF2B5EF4-FFF2-40B4-BE49-F238E27FC236}">
                <a16:creationId xmlns:a16="http://schemas.microsoft.com/office/drawing/2014/main" id="{46DB4A3F-21BB-4C6E-9EE0-F56B7E3A4E28}"/>
              </a:ext>
            </a:extLst>
          </p:cNvPr>
          <p:cNvGrpSpPr/>
          <p:nvPr/>
        </p:nvGrpSpPr>
        <p:grpSpPr>
          <a:xfrm rot="20912506">
            <a:off x="4014746" y="5069737"/>
            <a:ext cx="2103633" cy="893604"/>
            <a:chOff x="2299451" y="5185751"/>
            <a:chExt cx="2103633" cy="893604"/>
          </a:xfrm>
        </p:grpSpPr>
        <p:pic>
          <p:nvPicPr>
            <p:cNvPr id="16" name="Content Placeholder 4">
              <a:extLst>
                <a:ext uri="{FF2B5EF4-FFF2-40B4-BE49-F238E27FC236}">
                  <a16:creationId xmlns:a16="http://schemas.microsoft.com/office/drawing/2014/main" id="{4ACDFCFF-2853-499C-914E-82BF3093B2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531694">
              <a:off x="2739125" y="5185751"/>
              <a:ext cx="1663959" cy="571509"/>
            </a:xfrm>
            <a:prstGeom prst="rect">
              <a:avLst/>
            </a:prstGeom>
            <a:effectLst>
              <a:outerShdw blurRad="63500" sx="102000" sy="102000" algn="ctr" rotWithShape="0">
                <a:prstClr val="black">
                  <a:alpha val="40000"/>
                </a:prstClr>
              </a:outerShdw>
            </a:effectLst>
          </p:spPr>
        </p:pic>
        <p:sp>
          <p:nvSpPr>
            <p:cNvPr id="30" name="TextBox 29">
              <a:extLst>
                <a:ext uri="{FF2B5EF4-FFF2-40B4-BE49-F238E27FC236}">
                  <a16:creationId xmlns:a16="http://schemas.microsoft.com/office/drawing/2014/main" id="{3BFD4F15-04FA-4A22-9171-E787FEFE3463}"/>
                </a:ext>
              </a:extLst>
            </p:cNvPr>
            <p:cNvSpPr txBox="1"/>
            <p:nvPr/>
          </p:nvSpPr>
          <p:spPr>
            <a:xfrm rot="720000">
              <a:off x="2299451" y="5682323"/>
              <a:ext cx="1758984" cy="397032"/>
            </a:xfrm>
            <a:prstGeom prst="rect">
              <a:avLst/>
            </a:prstGeom>
            <a:noFill/>
          </p:spPr>
          <p:txBody>
            <a:bodyPr wrap="square" rtlCol="0">
              <a:spAutoFit/>
            </a:bodyPr>
            <a:lstStyle/>
            <a:p>
              <a:pPr>
                <a:lnSpc>
                  <a:spcPct val="90000"/>
                </a:lnSpc>
              </a:pPr>
              <a:r>
                <a:rPr lang="en-US" sz="1100" dirty="0"/>
                <a:t>Double Helix, Tapered Direct Wind Coils</a:t>
              </a:r>
            </a:p>
          </p:txBody>
        </p:sp>
      </p:grpSp>
      <p:cxnSp>
        <p:nvCxnSpPr>
          <p:cNvPr id="10" name="Straight Arrow Connector 9">
            <a:extLst>
              <a:ext uri="{FF2B5EF4-FFF2-40B4-BE49-F238E27FC236}">
                <a16:creationId xmlns:a16="http://schemas.microsoft.com/office/drawing/2014/main" id="{75EB0599-8EE6-43B9-8826-C5A2C958F1E7}"/>
              </a:ext>
            </a:extLst>
          </p:cNvPr>
          <p:cNvCxnSpPr>
            <a:cxnSpLocks/>
          </p:cNvCxnSpPr>
          <p:nvPr/>
        </p:nvCxnSpPr>
        <p:spPr>
          <a:xfrm rot="20953593">
            <a:off x="2411820" y="3439412"/>
            <a:ext cx="348817" cy="0"/>
          </a:xfrm>
          <a:prstGeom prst="straightConnector1">
            <a:avLst/>
          </a:prstGeom>
          <a:ln w="19050">
            <a:solidFill>
              <a:srgbClr val="FF6699"/>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4F164C0-257F-41B8-8C05-FBACFD8C843E}"/>
              </a:ext>
            </a:extLst>
          </p:cNvPr>
          <p:cNvGrpSpPr/>
          <p:nvPr/>
        </p:nvGrpSpPr>
        <p:grpSpPr>
          <a:xfrm rot="240000">
            <a:off x="8999822" y="4296207"/>
            <a:ext cx="1268561" cy="387798"/>
            <a:chOff x="7840921" y="5116628"/>
            <a:chExt cx="1199858" cy="325473"/>
          </a:xfrm>
        </p:grpSpPr>
        <p:sp>
          <p:nvSpPr>
            <p:cNvPr id="43" name="TextBox 42">
              <a:extLst>
                <a:ext uri="{FF2B5EF4-FFF2-40B4-BE49-F238E27FC236}">
                  <a16:creationId xmlns:a16="http://schemas.microsoft.com/office/drawing/2014/main" id="{5167B63C-2618-427F-93A3-25968C73DF4A}"/>
                </a:ext>
              </a:extLst>
            </p:cNvPr>
            <p:cNvSpPr txBox="1"/>
            <p:nvPr/>
          </p:nvSpPr>
          <p:spPr>
            <a:xfrm>
              <a:off x="7840921" y="5116628"/>
              <a:ext cx="1199858" cy="325473"/>
            </a:xfrm>
            <a:prstGeom prst="rect">
              <a:avLst/>
            </a:prstGeom>
            <a:noFill/>
          </p:spPr>
          <p:txBody>
            <a:bodyPr wrap="square" rtlCol="0">
              <a:spAutoFit/>
            </a:bodyPr>
            <a:lstStyle/>
            <a:p>
              <a:pPr algn="r">
                <a:lnSpc>
                  <a:spcPct val="80000"/>
                </a:lnSpc>
              </a:pPr>
              <a:r>
                <a:rPr lang="en-US" sz="1200" dirty="0">
                  <a:solidFill>
                    <a:srgbClr val="F8A67F"/>
                  </a:solidFill>
                </a:rPr>
                <a:t>Incoming Electron Beam</a:t>
              </a:r>
            </a:p>
          </p:txBody>
        </p:sp>
        <p:cxnSp>
          <p:nvCxnSpPr>
            <p:cNvPr id="44" name="Straight Arrow Connector 43">
              <a:extLst>
                <a:ext uri="{FF2B5EF4-FFF2-40B4-BE49-F238E27FC236}">
                  <a16:creationId xmlns:a16="http://schemas.microsoft.com/office/drawing/2014/main" id="{9D92D9E8-AE54-44FD-BF3F-9D9B1789AB14}"/>
                </a:ext>
              </a:extLst>
            </p:cNvPr>
            <p:cNvCxnSpPr>
              <a:cxnSpLocks/>
            </p:cNvCxnSpPr>
            <p:nvPr/>
          </p:nvCxnSpPr>
          <p:spPr>
            <a:xfrm flipH="1">
              <a:off x="8020341" y="5200330"/>
              <a:ext cx="348253" cy="0"/>
            </a:xfrm>
            <a:prstGeom prst="straightConnector1">
              <a:avLst/>
            </a:prstGeom>
            <a:ln w="19050">
              <a:solidFill>
                <a:srgbClr val="F8A67F"/>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50533D03-9FC2-4656-B79E-00DF3FCCC50E}"/>
              </a:ext>
            </a:extLst>
          </p:cNvPr>
          <p:cNvPicPr>
            <a:picLocks noChangeAspect="1"/>
          </p:cNvPicPr>
          <p:nvPr/>
        </p:nvPicPr>
        <p:blipFill>
          <a:blip r:embed="rId7">
            <a:alphaModFix/>
          </a:blip>
          <a:stretch>
            <a:fillRect/>
          </a:stretch>
        </p:blipFill>
        <p:spPr>
          <a:xfrm>
            <a:off x="7388792" y="4537790"/>
            <a:ext cx="2809416" cy="775266"/>
          </a:xfrm>
          <a:prstGeom prst="rect">
            <a:avLst/>
          </a:prstGeom>
          <a:solidFill>
            <a:schemeClr val="bg1"/>
          </a:solidFill>
        </p:spPr>
      </p:pic>
      <p:sp>
        <p:nvSpPr>
          <p:cNvPr id="36" name="TextBox 35">
            <a:extLst>
              <a:ext uri="{FF2B5EF4-FFF2-40B4-BE49-F238E27FC236}">
                <a16:creationId xmlns:a16="http://schemas.microsoft.com/office/drawing/2014/main" id="{E89B4671-FF06-4BCC-ACFF-638A7B38B158}"/>
              </a:ext>
            </a:extLst>
          </p:cNvPr>
          <p:cNvSpPr txBox="1"/>
          <p:nvPr/>
        </p:nvSpPr>
        <p:spPr>
          <a:xfrm rot="120000">
            <a:off x="7403371" y="3254928"/>
            <a:ext cx="864339" cy="819455"/>
          </a:xfrm>
          <a:prstGeom prst="rect">
            <a:avLst/>
          </a:prstGeom>
          <a:solidFill>
            <a:schemeClr val="bg1"/>
          </a:solidFill>
        </p:spPr>
        <p:txBody>
          <a:bodyPr wrap="square" rtlCol="0">
            <a:spAutoFit/>
          </a:bodyPr>
          <a:lstStyle/>
          <a:p>
            <a:pPr>
              <a:lnSpc>
                <a:spcPct val="90000"/>
              </a:lnSpc>
            </a:pPr>
            <a:r>
              <a:rPr lang="en-US" sz="1050" dirty="0"/>
              <a:t>Serpentine, Cylindrical Direct Wind</a:t>
            </a:r>
          </a:p>
        </p:txBody>
      </p:sp>
      <p:pic>
        <p:nvPicPr>
          <p:cNvPr id="5" name="Picture 4">
            <a:extLst>
              <a:ext uri="{FF2B5EF4-FFF2-40B4-BE49-F238E27FC236}">
                <a16:creationId xmlns:a16="http://schemas.microsoft.com/office/drawing/2014/main" id="{1D28B8CA-41D7-47E2-AD69-20F8425C5093}"/>
              </a:ext>
            </a:extLst>
          </p:cNvPr>
          <p:cNvPicPr>
            <a:picLocks noChangeAspect="1"/>
          </p:cNvPicPr>
          <p:nvPr/>
        </p:nvPicPr>
        <p:blipFill>
          <a:blip r:embed="rId8"/>
          <a:stretch>
            <a:fillRect/>
          </a:stretch>
        </p:blipFill>
        <p:spPr>
          <a:xfrm>
            <a:off x="6920772" y="3472014"/>
            <a:ext cx="470895" cy="534064"/>
          </a:xfrm>
          <a:prstGeom prst="rect">
            <a:avLst/>
          </a:prstGeom>
        </p:spPr>
      </p:pic>
      <p:sp>
        <p:nvSpPr>
          <p:cNvPr id="35" name="Freeform: Shape 34">
            <a:extLst>
              <a:ext uri="{FF2B5EF4-FFF2-40B4-BE49-F238E27FC236}">
                <a16:creationId xmlns:a16="http://schemas.microsoft.com/office/drawing/2014/main" id="{A696F20E-5B78-409F-AB16-AFA82DCC2865}"/>
              </a:ext>
            </a:extLst>
          </p:cNvPr>
          <p:cNvSpPr/>
          <p:nvPr/>
        </p:nvSpPr>
        <p:spPr>
          <a:xfrm rot="60000" flipH="1">
            <a:off x="7124715" y="3669608"/>
            <a:ext cx="596595" cy="1445854"/>
          </a:xfrm>
          <a:custGeom>
            <a:avLst/>
            <a:gdLst>
              <a:gd name="connsiteX0" fmla="*/ 1458227 w 1477478"/>
              <a:gd name="connsiteY0" fmla="*/ 1217596 h 1347537"/>
              <a:gd name="connsiteX1" fmla="*/ 0 w 1477478"/>
              <a:gd name="connsiteY1" fmla="*/ 1347537 h 1347537"/>
              <a:gd name="connsiteX2" fmla="*/ 91440 w 1477478"/>
              <a:gd name="connsiteY2" fmla="*/ 0 h 1347537"/>
              <a:gd name="connsiteX3" fmla="*/ 1477478 w 1477478"/>
              <a:gd name="connsiteY3" fmla="*/ 269507 h 1347537"/>
              <a:gd name="connsiteX4" fmla="*/ 1458227 w 1477478"/>
              <a:gd name="connsiteY4" fmla="*/ 1217596 h 13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478" h="1347537">
                <a:moveTo>
                  <a:pt x="1458227" y="1217596"/>
                </a:moveTo>
                <a:lnTo>
                  <a:pt x="0" y="1347537"/>
                </a:lnTo>
                <a:lnTo>
                  <a:pt x="91440" y="0"/>
                </a:lnTo>
                <a:lnTo>
                  <a:pt x="1477478" y="269507"/>
                </a:lnTo>
                <a:lnTo>
                  <a:pt x="1458227" y="1217596"/>
                </a:lnTo>
                <a:close/>
              </a:path>
            </a:pathLst>
          </a:custGeom>
          <a:solidFill>
            <a:schemeClr val="accent1">
              <a:lumMod val="40000"/>
              <a:lumOff val="60000"/>
              <a:alpha val="25098"/>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B0F4A30E-2D10-485B-9D82-3BEC4231A5DC}"/>
              </a:ext>
            </a:extLst>
          </p:cNvPr>
          <p:cNvSpPr/>
          <p:nvPr/>
        </p:nvSpPr>
        <p:spPr>
          <a:xfrm rot="-60000">
            <a:off x="4876882" y="3610390"/>
            <a:ext cx="1473731" cy="1347537"/>
          </a:xfrm>
          <a:custGeom>
            <a:avLst/>
            <a:gdLst>
              <a:gd name="connsiteX0" fmla="*/ 1458227 w 1477478"/>
              <a:gd name="connsiteY0" fmla="*/ 1217596 h 1347537"/>
              <a:gd name="connsiteX1" fmla="*/ 0 w 1477478"/>
              <a:gd name="connsiteY1" fmla="*/ 1347537 h 1347537"/>
              <a:gd name="connsiteX2" fmla="*/ 91440 w 1477478"/>
              <a:gd name="connsiteY2" fmla="*/ 0 h 1347537"/>
              <a:gd name="connsiteX3" fmla="*/ 1477478 w 1477478"/>
              <a:gd name="connsiteY3" fmla="*/ 269507 h 1347537"/>
              <a:gd name="connsiteX4" fmla="*/ 1458227 w 1477478"/>
              <a:gd name="connsiteY4" fmla="*/ 1217596 h 13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478" h="1347537">
                <a:moveTo>
                  <a:pt x="1458227" y="1217596"/>
                </a:moveTo>
                <a:lnTo>
                  <a:pt x="0" y="1347537"/>
                </a:lnTo>
                <a:lnTo>
                  <a:pt x="91440" y="0"/>
                </a:lnTo>
                <a:lnTo>
                  <a:pt x="1477478" y="269507"/>
                </a:lnTo>
                <a:lnTo>
                  <a:pt x="1458227" y="1217596"/>
                </a:lnTo>
                <a:close/>
              </a:path>
            </a:pathLst>
          </a:custGeom>
          <a:solidFill>
            <a:schemeClr val="accent1">
              <a:lumMod val="40000"/>
              <a:lumOff val="60000"/>
              <a:alpha val="25098"/>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306433D-2788-400F-9E20-A0DB31DE5D1D}"/>
              </a:ext>
            </a:extLst>
          </p:cNvPr>
          <p:cNvSpPr/>
          <p:nvPr/>
        </p:nvSpPr>
        <p:spPr>
          <a:xfrm>
            <a:off x="6959578" y="3989078"/>
            <a:ext cx="150132" cy="990954"/>
          </a:xfrm>
          <a:prstGeom prst="rect">
            <a:avLst/>
          </a:prstGeom>
          <a:solidFill>
            <a:srgbClr val="ECF1F9">
              <a:alpha val="25098"/>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788AEE-0637-4DA8-BA9F-891061552294}"/>
              </a:ext>
            </a:extLst>
          </p:cNvPr>
          <p:cNvPicPr>
            <a:picLocks noChangeAspect="1"/>
          </p:cNvPicPr>
          <p:nvPr/>
        </p:nvPicPr>
        <p:blipFill>
          <a:blip r:embed="rId9"/>
          <a:stretch>
            <a:fillRect/>
          </a:stretch>
        </p:blipFill>
        <p:spPr>
          <a:xfrm>
            <a:off x="3318454" y="4053977"/>
            <a:ext cx="1671170" cy="673801"/>
          </a:xfrm>
          <a:prstGeom prst="rect">
            <a:avLst/>
          </a:prstGeom>
        </p:spPr>
      </p:pic>
    </p:spTree>
    <p:extLst>
      <p:ext uri="{BB962C8B-B14F-4D97-AF65-F5344CB8AC3E}">
        <p14:creationId xmlns:p14="http://schemas.microsoft.com/office/powerpoint/2010/main" val="944959367"/>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4BAF782-BCD8-4C94-A12F-E35E920A2C56}" vid="{AD176C1F-ED7C-4249-8C95-E6F23BEC6B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 widescreen</Template>
  <TotalTime>8969</TotalTime>
  <Words>2273</Words>
  <Application>Microsoft Office PowerPoint</Application>
  <PresentationFormat>Widescreen</PresentationFormat>
  <Paragraphs>264</Paragraphs>
  <Slides>23</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Wingdings</vt:lpstr>
      <vt:lpstr>Wingdings 3</vt:lpstr>
      <vt:lpstr>BNL</vt:lpstr>
      <vt:lpstr>EIC IR Magnet Designs and  BNL Magnet Capabilities</vt:lpstr>
      <vt:lpstr>Magnet Division</vt:lpstr>
      <vt:lpstr>PowerPoint Presentation</vt:lpstr>
      <vt:lpstr>Superconducting Magnets for RHIC   (a large number, all developed @BNL, some built @industry)</vt:lpstr>
      <vt:lpstr>Superconducting Solenoid for RHIC</vt:lpstr>
      <vt:lpstr>Magnet Division – Capabilities and Priorities</vt:lpstr>
      <vt:lpstr>Superconducting Magnet Division</vt:lpstr>
      <vt:lpstr>LARP a Accelerator Upgrade Project</vt:lpstr>
      <vt:lpstr>EIC Magnets Near IP Use Two Fabrication Techniques</vt:lpstr>
      <vt:lpstr>Tapered Double-Helix Magnet</vt:lpstr>
      <vt:lpstr>Forward Side – side sectional view</vt:lpstr>
      <vt:lpstr>Forward Side – top sectional view</vt:lpstr>
      <vt:lpstr>Rear Side Design / Installation</vt:lpstr>
      <vt:lpstr>Direct Wind Coil Fabrication (NbTi)</vt:lpstr>
      <vt:lpstr>Rutherford Cable Coil Fabrication (NbTi, Nb3Sn)</vt:lpstr>
      <vt:lpstr>Cable Magnet Collaring Press  </vt:lpstr>
      <vt:lpstr>Cold Mass Shell Welding Press  </vt:lpstr>
      <vt:lpstr>Bldg 902 Facility, Magnet Testing Capacities</vt:lpstr>
      <vt:lpstr>Nb3Sn Common Coil Dipole for High Current HTS Cable Testing</vt:lpstr>
      <vt:lpstr>A Unique US HEP/FES Facility – Status and Proposed Upgrades</vt:lpstr>
      <vt:lpstr>Variety of Upcoming Cable Tests </vt:lpstr>
      <vt:lpstr>Driving synergies across applications</vt:lpstr>
      <vt:lpstr>What does SMD bring to the table?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 Division</dc:title>
  <dc:subject/>
  <dc:creator>Amm, Kathleen</dc:creator>
  <cp:keywords/>
  <dc:description/>
  <cp:lastModifiedBy>Amm, Kathleen</cp:lastModifiedBy>
  <cp:revision>7</cp:revision>
  <dcterms:created xsi:type="dcterms:W3CDTF">2021-08-26T14:36:05Z</dcterms:created>
  <dcterms:modified xsi:type="dcterms:W3CDTF">2021-10-26T14:31:47Z</dcterms:modified>
  <cp:category/>
</cp:coreProperties>
</file>