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348" r:id="rId3"/>
    <p:sldId id="363" r:id="rId4"/>
    <p:sldId id="364" r:id="rId5"/>
    <p:sldId id="367" r:id="rId6"/>
    <p:sldId id="371" r:id="rId7"/>
    <p:sldId id="368" r:id="rId8"/>
    <p:sldId id="374" r:id="rId9"/>
    <p:sldId id="373" r:id="rId10"/>
    <p:sldId id="372" r:id="rId11"/>
    <p:sldId id="377" r:id="rId12"/>
    <p:sldId id="376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3" r:id="rId27"/>
    <p:sldId id="396" r:id="rId28"/>
    <p:sldId id="391" r:id="rId29"/>
    <p:sldId id="392" r:id="rId30"/>
    <p:sldId id="394" r:id="rId31"/>
    <p:sldId id="395" r:id="rId32"/>
    <p:sldId id="397" r:id="rId33"/>
    <p:sldId id="399" r:id="rId34"/>
    <p:sldId id="398" r:id="rId35"/>
    <p:sldId id="401" r:id="rId36"/>
    <p:sldId id="402" r:id="rId37"/>
    <p:sldId id="40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45"/>
    <a:srgbClr val="0E42FF"/>
    <a:srgbClr val="4472C4"/>
    <a:srgbClr val="F9C646"/>
    <a:srgbClr val="4473C3"/>
    <a:srgbClr val="2E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76"/>
    <p:restoredTop sz="88027"/>
  </p:normalViewPr>
  <p:slideViewPr>
    <p:cSldViewPr snapToGrid="0" snapToObjects="1">
      <p:cViewPr>
        <p:scale>
          <a:sx n="79" d="100"/>
          <a:sy n="79" d="100"/>
        </p:scale>
        <p:origin x="568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8BE02-E4F3-5040-873D-CC864087A6F9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AE955-D2A0-AF4D-A4D6-02E25E391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5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22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56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76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91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16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29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1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38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57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51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2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06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52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3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66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54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554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09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836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165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992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8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917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452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397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Though we now understand the origin of the different SEYs, we do not know what caused the growth of </a:t>
            </a:r>
            <a:r>
              <a:rPr lang="en-US" dirty="0" err="1"/>
              <a:t>CuO</a:t>
            </a:r>
            <a:r>
              <a:rPr lang="en-US" dirty="0"/>
              <a:t> in the first place and we can’t predict what the LHC beam screens will look like after LS2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99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380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444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16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02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32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21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71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AE955-D2A0-AF4D-A4D6-02E25E3916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9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2FAA0-6EF0-B849-91C0-5A2EC81B4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F0E76-2A9D-BE40-8C52-710F712F8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68941-8352-9945-B8AA-F4916BDF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61B5C-1FE6-D74E-A995-FC271C10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13853-59CA-C749-BFEF-067807F0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3E4958-96FF-7F43-A85A-E30DEED16D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1256" y="92961"/>
            <a:ext cx="1272837" cy="8951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AB226D-CC72-5646-91B3-7EF74541A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907" y="92961"/>
            <a:ext cx="750293" cy="73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7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E8FF-3B47-F54F-B14D-07CAB4F4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A4ADB-D499-8844-9668-C42A9AFFF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F61D0-319D-DB47-BD5A-E74888E2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B93D5-F7B1-834B-B0E1-CFE27AC91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F386E-5020-5E4A-A5AF-1DE752434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4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680CF3-AB11-3746-898C-135D50D1D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BC6D89-FB27-D546-803F-BB738C7E5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5D9A4-ED99-664E-94ED-DFAB65F11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49F32-7FF7-BF42-934C-FE84C0F77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37926-143C-3140-BD47-05A29C98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5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E9FA-6819-FE4A-B019-43F6CA4C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>
            <a:lvl1pPr>
              <a:defRPr sz="3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BE190-7762-A347-A82A-3AEE4C109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114"/>
            <a:ext cx="10515600" cy="46638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A97AB-C38E-9247-AB69-415CB9EC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276D8-10F0-624C-A5B6-5B12E36C0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00E51-37D0-DC4D-B59B-4E83448E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AFD11D-8174-614E-B25A-E204303D50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1256" y="92961"/>
            <a:ext cx="1272837" cy="895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C14A45-6389-A543-B10B-89ED68D2B0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907" y="92961"/>
            <a:ext cx="750293" cy="73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55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6FF00-4D05-124F-83B4-879C6B66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5676D-490C-0C49-8F54-1655EE099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42644-BD2A-584A-8453-A232FEB0C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BC436-5954-424B-BDEA-DBBD2DAF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F53F3-EB3C-5644-844A-DC4B96773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1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E782D-EE3A-E842-9ED4-0CFD58647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98CBF-7823-AD4D-9E8B-D72577459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59F8D-386A-4045-8B90-9795C8DA4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0DBDB-7B2C-FE47-ADE8-6615C1662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97CA8-A8D4-344C-8200-BECAEBE01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3CA3B-7243-A54F-99DA-E319BF6BB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7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4ED9D-DD26-E140-8644-1E3908947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F76AB-5E92-9547-9373-2FE69E8A0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4C486-B7F0-2748-AF6A-FA7FA552F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914ACE-6154-5141-B347-C6EA932DF0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3927E8-CE65-CB4C-9374-67AD1BE119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4D2A23-6FA2-9843-8A48-9BC49D76E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986E28-EB8A-534F-9BB6-BA742162B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59FA84-52CC-884D-9E5D-73F663B22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0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F4DAF-8BFC-6D4D-B4E2-D89E2986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A3AEAB-564A-834B-BAF1-6237DB251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945DE-17B7-E143-A0F8-547CB7A4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DB98B-DFCB-8C4C-AE40-392CECEC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4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377B73-FC5A-E643-9AD5-897CF851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341FB-E163-B64E-9B0A-D1D7FC965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008CF-3595-9B43-86FA-1DA4E3CF2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0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FB851-3001-5441-A71D-8BFAEFA98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34256-E3FA-7842-9D09-2F283023D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9AF03-67ED-E74E-880D-567670025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4ADE5-43F9-314F-AA19-70A67F51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FFB25-A190-4F49-B3D4-C9BC569CE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2FACC-2EBE-9D4E-AE6D-366671E99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E548A-CC9A-DA47-B432-2E0F6A29F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AAC886-D098-5F4F-96C5-F214BC99C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A3DBD-9FCA-4A48-B4E2-0E4877EF6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97D20-AFF6-394F-8834-2ABF85997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993FD-2F95-8947-80F6-1ADC7D0C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DB394-CD20-7A4A-9E59-76ABA05E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5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6531C0-7E7F-4142-9DC3-E856906F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53DED-1CC0-2D4F-A25A-41FBFC4C3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6830D-ED56-4C4C-9484-9C9FEC9F9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27.10.21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47CF4-59F6-5D4F-8780-5577397B8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G. Rumolo, EIC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70412-B648-434F-8F8E-4A3B7A653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F83E8-ABC0-E64E-832A-EEAEB9D1F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7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eetings.triumf.ca/event/254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accelconf.web.cern.ch/ipac2017/papers/moza1.pdf" TargetMode="External"/><Relationship Id="rId7" Type="http://schemas.openxmlformats.org/officeDocument/2006/relationships/hyperlink" Target="https://accelconf.web.cern.ch/ipac2021/papers/wepab339.pd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celconf.web.cern.ch/ipac2021/papers/tuxa03.pdf" TargetMode="External"/><Relationship Id="rId5" Type="http://schemas.openxmlformats.org/officeDocument/2006/relationships/hyperlink" Target="https://cds.cern.ch/record/2706427/files/CERN-ACC-2019-059.pdf" TargetMode="External"/><Relationship Id="rId4" Type="http://schemas.openxmlformats.org/officeDocument/2006/relationships/hyperlink" Target="https://journals.aps.org/prab/references/10.1103/PhysRevAccelBeams.21.06100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87F826-7158-6744-BDB9-979DA583A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200">
                <a:solidFill>
                  <a:schemeClr val="bg1"/>
                </a:solidFill>
              </a:rPr>
              <a:t>Electron cloud effects in the Large Hadron Collider (LHC)</a:t>
            </a:r>
            <a:br>
              <a:rPr lang="en-US" sz="4200">
                <a:solidFill>
                  <a:schemeClr val="bg1"/>
                </a:solidFill>
              </a:rPr>
            </a:b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FE143-CD5E-364D-A489-2FBFFAD53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6" y="4750893"/>
            <a:ext cx="5117713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1500">
                <a:solidFill>
                  <a:schemeClr val="bg1"/>
                </a:solidFill>
              </a:rPr>
              <a:t>Giovanni Rumolo</a:t>
            </a:r>
          </a:p>
          <a:p>
            <a:pPr algn="l"/>
            <a:r>
              <a:rPr lang="en-US" sz="1500">
                <a:solidFill>
                  <a:schemeClr val="bg1"/>
                </a:solidFill>
              </a:rPr>
              <a:t>EIC Accelerator Partnership Workshop, 26-29 October 2021</a:t>
            </a:r>
          </a:p>
          <a:p>
            <a:pPr algn="l"/>
            <a:r>
              <a:rPr lang="en-US" sz="1500">
                <a:solidFill>
                  <a:schemeClr val="bg1"/>
                </a:solidFill>
                <a:hlinkClick r:id="rId2"/>
              </a:rPr>
              <a:t>https://meetings.triumf.ca/event/254/</a:t>
            </a:r>
            <a:endParaRPr lang="en-US" sz="1500">
              <a:solidFill>
                <a:schemeClr val="bg1"/>
              </a:solidFill>
            </a:endParaRPr>
          </a:p>
          <a:p>
            <a:pPr algn="l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BA377-B0B4-6E40-B5C5-7AED5436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07052" y="694944"/>
            <a:ext cx="2716825" cy="36576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de-CH" sz="1100">
                <a:solidFill>
                  <a:schemeClr val="bg1">
                    <a:alpha val="80000"/>
                  </a:schemeClr>
                </a:solidFill>
              </a:rPr>
              <a:t>27.10.21</a:t>
            </a:r>
            <a:endParaRPr lang="en-US" sz="110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BB4B6-EDE9-D340-A6A7-1A6D7D1E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43DF83E8-ABC0-E64E-832A-EEAEB9D1F06F}" type="slidenum">
              <a:rPr lang="en-US" sz="1500" smtClean="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CB7A2-062B-8441-AB4D-B9B2E20F0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6626" y="6199632"/>
            <a:ext cx="4256653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chemeClr val="bg1">
                    <a:alpha val="80000"/>
                  </a:schemeClr>
                </a:solidFill>
              </a:rPr>
              <a:t>G. Rumolo, EIC Workshop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22AC0F-8149-A944-A298-8E18450A8B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48"/>
          <a:stretch/>
        </p:blipFill>
        <p:spPr>
          <a:xfrm>
            <a:off x="13449" y="3028770"/>
            <a:ext cx="3838523" cy="27717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3478C2-E856-6D4E-BE5B-4FF0E2A42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50"/>
          <a:stretch/>
        </p:blipFill>
        <p:spPr>
          <a:xfrm>
            <a:off x="1729174" y="89156"/>
            <a:ext cx="3949518" cy="277173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4DBE56E-FCC6-4A4E-9942-4A6BD4EA7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8664" y="228854"/>
            <a:ext cx="23368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5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LHC e-cloud observations – Run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2258-DF5F-024B-B11C-B7E3F133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718"/>
            <a:ext cx="10515600" cy="5208362"/>
          </a:xfrm>
        </p:spPr>
        <p:txBody>
          <a:bodyPr>
            <a:normAutofit/>
          </a:bodyPr>
          <a:lstStyle/>
          <a:p>
            <a:r>
              <a:rPr lang="en-US" dirty="0"/>
              <a:t>LHC showed first signs of e-cloud with </a:t>
            </a:r>
            <a:r>
              <a:rPr lang="en-US" b="1" dirty="0"/>
              <a:t>150 ns beams </a:t>
            </a:r>
            <a:r>
              <a:rPr lang="en-US" dirty="0"/>
              <a:t>(2010), but only in the form of pressure rise in the interaction regions</a:t>
            </a:r>
          </a:p>
          <a:p>
            <a:endParaRPr lang="en-US" b="1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10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FC44AB-EC31-A341-826F-A828D1101F65}"/>
              </a:ext>
            </a:extLst>
          </p:cNvPr>
          <p:cNvGrpSpPr>
            <a:grpSpLocks noChangeAspect="1"/>
          </p:cNvGrpSpPr>
          <p:nvPr/>
        </p:nvGrpSpPr>
        <p:grpSpPr>
          <a:xfrm>
            <a:off x="2927789" y="2279256"/>
            <a:ext cx="6336422" cy="3872699"/>
            <a:chOff x="1011624" y="1640714"/>
            <a:chExt cx="7556113" cy="482726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B01CEC2-4CDA-C549-BD0C-770BD8939FE4}"/>
                </a:ext>
              </a:extLst>
            </p:cNvPr>
            <p:cNvGrpSpPr/>
            <p:nvPr/>
          </p:nvGrpSpPr>
          <p:grpSpPr>
            <a:xfrm>
              <a:off x="1011624" y="1640714"/>
              <a:ext cx="7556113" cy="4827268"/>
              <a:chOff x="1011624" y="1640714"/>
              <a:chExt cx="7556113" cy="4827268"/>
            </a:xfrm>
          </p:grpSpPr>
          <p:pic>
            <p:nvPicPr>
              <p:cNvPr id="27" name="Picture 1">
                <a:extLst>
                  <a:ext uri="{FF2B5EF4-FFF2-40B4-BE49-F238E27FC236}">
                    <a16:creationId xmlns:a16="http://schemas.microsoft.com/office/drawing/2014/main" id="{ACD293C8-452F-B649-96A1-E2BCFE6B7B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375" t="16914" r="8750" b="10156"/>
              <a:stretch>
                <a:fillRect/>
              </a:stretch>
            </p:blipFill>
            <p:spPr bwMode="auto">
              <a:xfrm>
                <a:off x="1011624" y="1640714"/>
                <a:ext cx="7187898" cy="4827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EF07734F-DC97-3048-9928-A5568B5CA42A}"/>
                  </a:ext>
                </a:extLst>
              </p:cNvPr>
              <p:cNvCxnSpPr/>
              <p:nvPr/>
            </p:nvCxnSpPr>
            <p:spPr>
              <a:xfrm rot="5400000">
                <a:off x="5562600" y="4572000"/>
                <a:ext cx="1981200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9BBB59">
                    <a:lumMod val="50000"/>
                  </a:srgbClr>
                </a:solidFill>
                <a:prstDash val="solid"/>
                <a:headEnd type="arrow"/>
                <a:tailEnd type="arrow"/>
              </a:ln>
              <a:effectLst/>
            </p:spPr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EB8E94C-E2A2-AC41-AA48-77B00323B9F4}"/>
                  </a:ext>
                </a:extLst>
              </p:cNvPr>
              <p:cNvSpPr txBox="1"/>
              <p:nvPr/>
            </p:nvSpPr>
            <p:spPr>
              <a:xfrm>
                <a:off x="2266766" y="3245812"/>
                <a:ext cx="9906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Beam 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17C017-A3DF-004B-BE37-CFE84DF221F8}"/>
                  </a:ext>
                </a:extLst>
              </p:cNvPr>
              <p:cNvSpPr txBox="1"/>
              <p:nvPr/>
            </p:nvSpPr>
            <p:spPr>
              <a:xfrm>
                <a:off x="3962400" y="3245812"/>
                <a:ext cx="9906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66FF"/>
                    </a:solidFill>
                    <a:effectLst/>
                    <a:uLnTx/>
                    <a:uFillTx/>
                  </a:rPr>
                  <a:t>Beam 2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4B993A8-D850-7C44-8DAF-141065B68070}"/>
                  </a:ext>
                </a:extLst>
              </p:cNvPr>
              <p:cNvSpPr txBox="1"/>
              <p:nvPr/>
            </p:nvSpPr>
            <p:spPr>
              <a:xfrm>
                <a:off x="6544075" y="3929713"/>
                <a:ext cx="6762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Symbol" charset="2"/>
                    <a:cs typeface="Symbol" charset="2"/>
                  </a:rPr>
                  <a:t>D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</a:rPr>
                  <a:t>P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</a:rPr>
                  <a:t>1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74CC6F36-AD0B-D546-83A9-C50DA725B7E5}"/>
                  </a:ext>
                </a:extLst>
              </p:cNvPr>
              <p:cNvCxnSpPr/>
              <p:nvPr/>
            </p:nvCxnSpPr>
            <p:spPr>
              <a:xfrm rot="16200000" flipH="1">
                <a:off x="7553579" y="4615115"/>
                <a:ext cx="675768" cy="2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660066"/>
                </a:solidFill>
                <a:prstDash val="solid"/>
                <a:headEnd type="arrow"/>
                <a:tailEnd type="arrow"/>
              </a:ln>
              <a:effectLst/>
            </p:spPr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BACFD56-1CE1-FB41-A5C0-850624E4E5B6}"/>
                  </a:ext>
                </a:extLst>
              </p:cNvPr>
              <p:cNvSpPr txBox="1"/>
              <p:nvPr/>
            </p:nvSpPr>
            <p:spPr>
              <a:xfrm>
                <a:off x="7891462" y="4277232"/>
                <a:ext cx="6762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60066"/>
                    </a:solidFill>
                    <a:effectLst/>
                    <a:uLnTx/>
                    <a:uFillTx/>
                    <a:latin typeface="Symbol" charset="2"/>
                    <a:cs typeface="Symbol" charset="2"/>
                  </a:rPr>
                  <a:t>D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60066"/>
                    </a:solidFill>
                    <a:effectLst/>
                    <a:uLnTx/>
                    <a:uFillTx/>
                  </a:rPr>
                  <a:t>P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660066"/>
                    </a:solidFill>
                    <a:effectLst/>
                    <a:uLnTx/>
                    <a:uFillTx/>
                  </a:rPr>
                  <a:t>2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D5B1CAA-DC37-E54A-A693-FAA92F9FFF4C}"/>
                </a:ext>
              </a:extLst>
            </p:cNvPr>
            <p:cNvSpPr txBox="1"/>
            <p:nvPr/>
          </p:nvSpPr>
          <p:spPr>
            <a:xfrm>
              <a:off x="5257800" y="2286000"/>
              <a:ext cx="2124075" cy="36933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150 ns - 450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GeV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4427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LHC e-cloud observations – Run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2258-DF5F-024B-B11C-B7E3F133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718"/>
            <a:ext cx="10515600" cy="5208362"/>
          </a:xfrm>
        </p:spPr>
        <p:txBody>
          <a:bodyPr>
            <a:normAutofit/>
          </a:bodyPr>
          <a:lstStyle/>
          <a:p>
            <a:r>
              <a:rPr lang="en-US" dirty="0"/>
              <a:t>LHC showed first signs of e-cloud with </a:t>
            </a:r>
            <a:r>
              <a:rPr lang="en-US" b="1" dirty="0"/>
              <a:t>150 ns beams </a:t>
            </a:r>
            <a:r>
              <a:rPr lang="en-US" dirty="0"/>
              <a:t>(2010), but only in the form of pressure rise in the interaction regions</a:t>
            </a:r>
          </a:p>
          <a:p>
            <a:pPr lvl="1"/>
            <a:r>
              <a:rPr lang="en-US" dirty="0"/>
              <a:t>Solenoids were therefore applied at some </a:t>
            </a:r>
            <a:br>
              <a:rPr lang="en-US" dirty="0"/>
            </a:br>
            <a:r>
              <a:rPr lang="en-US" dirty="0"/>
              <a:t>locations of the common chamber</a:t>
            </a:r>
          </a:p>
          <a:p>
            <a:endParaRPr lang="en-US" b="1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11</a:t>
            </a:fld>
            <a:endParaRPr lang="en-US"/>
          </a:p>
        </p:txBody>
      </p:sp>
      <p:pic>
        <p:nvPicPr>
          <p:cNvPr id="25" name="Picture 24" descr="Figure_2.png">
            <a:extLst>
              <a:ext uri="{FF2B5EF4-FFF2-40B4-BE49-F238E27FC236}">
                <a16:creationId xmlns:a16="http://schemas.microsoft.com/office/drawing/2014/main" id="{B069CBDF-77C5-4D48-9B9D-B927B34B2C6A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41863" y="2182184"/>
            <a:ext cx="4903290" cy="36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77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LHC e-cloud observations – Run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2258-DF5F-024B-B11C-B7E3F133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718"/>
            <a:ext cx="10515600" cy="5208362"/>
          </a:xfrm>
        </p:spPr>
        <p:txBody>
          <a:bodyPr>
            <a:normAutofit/>
          </a:bodyPr>
          <a:lstStyle/>
          <a:p>
            <a:r>
              <a:rPr lang="en-US" dirty="0"/>
              <a:t>LHC showed first signs of e-cloud with </a:t>
            </a:r>
            <a:r>
              <a:rPr lang="en-US" b="1" dirty="0"/>
              <a:t>150 ns beams </a:t>
            </a:r>
            <a:r>
              <a:rPr lang="en-US" dirty="0"/>
              <a:t>(2010), but only in the form of pressure rise in the interaction regions</a:t>
            </a:r>
          </a:p>
          <a:p>
            <a:pPr lvl="1"/>
            <a:r>
              <a:rPr lang="en-US" dirty="0"/>
              <a:t>Solenoids were therefore applied at some </a:t>
            </a:r>
            <a:br>
              <a:rPr lang="en-US" dirty="0"/>
            </a:br>
            <a:r>
              <a:rPr lang="en-US" dirty="0"/>
              <a:t>locations of the common chamber</a:t>
            </a:r>
          </a:p>
          <a:p>
            <a:pPr lvl="1"/>
            <a:r>
              <a:rPr lang="en-US" dirty="0"/>
              <a:t>They were seen to work effectively to </a:t>
            </a:r>
            <a:br>
              <a:rPr lang="en-US" dirty="0"/>
            </a:br>
            <a:r>
              <a:rPr lang="en-US" dirty="0"/>
              <a:t>suppress locally the e-cloud in </a:t>
            </a:r>
            <a:br>
              <a:rPr lang="en-US" dirty="0"/>
            </a:br>
            <a:r>
              <a:rPr lang="en-US" dirty="0"/>
              <a:t>operation</a:t>
            </a:r>
          </a:p>
          <a:p>
            <a:endParaRPr lang="en-US" b="1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12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B20F5CD-D08B-B24F-B40F-BFDB9DC1AEB9}"/>
              </a:ext>
            </a:extLst>
          </p:cNvPr>
          <p:cNvGrpSpPr/>
          <p:nvPr/>
        </p:nvGrpSpPr>
        <p:grpSpPr>
          <a:xfrm>
            <a:off x="5938214" y="2315193"/>
            <a:ext cx="5990232" cy="3882647"/>
            <a:chOff x="838200" y="1295400"/>
            <a:chExt cx="7774832" cy="5235342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A337D6FF-DF84-DE4E-84FE-C51AC0174F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5000" t="17188" r="8125" b="9689"/>
            <a:stretch>
              <a:fillRect/>
            </a:stretch>
          </p:blipFill>
          <p:spPr bwMode="auto">
            <a:xfrm>
              <a:off x="838200" y="1295400"/>
              <a:ext cx="7774832" cy="5235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C08A03-34CC-6440-B93B-EA1BA4345498}"/>
                </a:ext>
              </a:extLst>
            </p:cNvPr>
            <p:cNvSpPr txBox="1"/>
            <p:nvPr/>
          </p:nvSpPr>
          <p:spPr>
            <a:xfrm>
              <a:off x="1676400" y="3573257"/>
              <a:ext cx="1091007" cy="53950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/>
                <a:t>Beam Intensity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C04447-EB84-DC44-AE07-EBA34AC88706}"/>
                </a:ext>
              </a:extLst>
            </p:cNvPr>
            <p:cNvSpPr txBox="1"/>
            <p:nvPr/>
          </p:nvSpPr>
          <p:spPr>
            <a:xfrm>
              <a:off x="3352800" y="1905000"/>
              <a:ext cx="1103118" cy="53950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000" b="1" dirty="0"/>
                <a:t>Solenoid ON</a:t>
              </a:r>
            </a:p>
            <a:p>
              <a:pPr algn="ctr"/>
              <a:r>
                <a:rPr lang="en-US" sz="1000" b="1" dirty="0"/>
                <a:t>A4L1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63BC93-385D-0244-9B29-551E8EBF3967}"/>
                </a:ext>
              </a:extLst>
            </p:cNvPr>
            <p:cNvSpPr txBox="1"/>
            <p:nvPr/>
          </p:nvSpPr>
          <p:spPr>
            <a:xfrm>
              <a:off x="6197620" y="1828799"/>
              <a:ext cx="1103116" cy="53950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Solenoid ON</a:t>
              </a:r>
            </a:p>
            <a:p>
              <a:pPr algn="ctr"/>
              <a:r>
                <a:rPr lang="en-US" sz="1000" b="1" dirty="0"/>
                <a:t>A4R1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9B06048-23A9-E942-81DF-F360CF0B0FE7}"/>
                </a:ext>
              </a:extLst>
            </p:cNvPr>
            <p:cNvSpPr txBox="1"/>
            <p:nvPr/>
          </p:nvSpPr>
          <p:spPr>
            <a:xfrm>
              <a:off x="4697314" y="5867400"/>
              <a:ext cx="1758495" cy="53950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Remove multipacting</a:t>
              </a:r>
            </a:p>
            <a:p>
              <a:pPr algn="ctr"/>
              <a:r>
                <a:rPr lang="en-US" sz="1000" b="1" dirty="0"/>
                <a:t>Still primary electrons</a:t>
              </a:r>
            </a:p>
          </p:txBody>
        </p:sp>
        <p:grpSp>
          <p:nvGrpSpPr>
            <p:cNvPr id="35" name="Group 25">
              <a:extLst>
                <a:ext uri="{FF2B5EF4-FFF2-40B4-BE49-F238E27FC236}">
                  <a16:creationId xmlns:a16="http://schemas.microsoft.com/office/drawing/2014/main" id="{66D23CAC-AD48-B347-B14F-5A5E98300C66}"/>
                </a:ext>
              </a:extLst>
            </p:cNvPr>
            <p:cNvGrpSpPr/>
            <p:nvPr/>
          </p:nvGrpSpPr>
          <p:grpSpPr>
            <a:xfrm>
              <a:off x="3945514" y="4519137"/>
              <a:ext cx="1080230" cy="1071461"/>
              <a:chOff x="3945514" y="4519137"/>
              <a:chExt cx="1080230" cy="1071461"/>
            </a:xfrm>
          </p:grpSpPr>
          <p:grpSp>
            <p:nvGrpSpPr>
              <p:cNvPr id="42" name="Group 17">
                <a:extLst>
                  <a:ext uri="{FF2B5EF4-FFF2-40B4-BE49-F238E27FC236}">
                    <a16:creationId xmlns:a16="http://schemas.microsoft.com/office/drawing/2014/main" id="{FC13D2D3-D908-D446-9160-839A5EB61E97}"/>
                  </a:ext>
                </a:extLst>
              </p:cNvPr>
              <p:cNvGrpSpPr/>
              <p:nvPr/>
            </p:nvGrpSpPr>
            <p:grpSpPr>
              <a:xfrm>
                <a:off x="4178880" y="4519137"/>
                <a:ext cx="653470" cy="457200"/>
                <a:chOff x="3886200" y="4114800"/>
                <a:chExt cx="653470" cy="457200"/>
              </a:xfrm>
            </p:grpSpPr>
            <p:cxnSp>
              <p:nvCxnSpPr>
                <p:cNvPr id="44" name="Straight Connector 11">
                  <a:extLst>
                    <a:ext uri="{FF2B5EF4-FFF2-40B4-BE49-F238E27FC236}">
                      <a16:creationId xmlns:a16="http://schemas.microsoft.com/office/drawing/2014/main" id="{1C578158-A4DA-6248-BBC0-ED9554645080}"/>
                    </a:ext>
                  </a:extLst>
                </p:cNvPr>
                <p:cNvCxnSpPr/>
                <p:nvPr/>
              </p:nvCxnSpPr>
              <p:spPr>
                <a:xfrm rot="5400000">
                  <a:off x="3657600" y="4343400"/>
                  <a:ext cx="457200" cy="0"/>
                </a:xfrm>
                <a:prstGeom prst="line">
                  <a:avLst/>
                </a:prstGeom>
                <a:ln w="28575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ADA92E84-8814-EA47-B27C-D733D37134D3}"/>
                    </a:ext>
                  </a:extLst>
                </p:cNvPr>
                <p:cNvCxnSpPr/>
                <p:nvPr/>
              </p:nvCxnSpPr>
              <p:spPr>
                <a:xfrm rot="5400000">
                  <a:off x="4311070" y="4343400"/>
                  <a:ext cx="457200" cy="0"/>
                </a:xfrm>
                <a:prstGeom prst="line">
                  <a:avLst/>
                </a:prstGeom>
                <a:ln w="28575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AA861B9B-8360-FF44-8CAB-6163507C20EC}"/>
                    </a:ext>
                  </a:extLst>
                </p:cNvPr>
                <p:cNvCxnSpPr/>
                <p:nvPr/>
              </p:nvCxnSpPr>
              <p:spPr>
                <a:xfrm>
                  <a:off x="3894857" y="4570412"/>
                  <a:ext cx="640080" cy="1588"/>
                </a:xfrm>
                <a:prstGeom prst="straightConnector1">
                  <a:avLst/>
                </a:prstGeom>
                <a:ln>
                  <a:solidFill>
                    <a:srgbClr val="92D05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FC442C7-E5F8-4242-94CF-8DC1E16B2B28}"/>
                  </a:ext>
                </a:extLst>
              </p:cNvPr>
              <p:cNvSpPr txBox="1"/>
              <p:nvPr/>
            </p:nvSpPr>
            <p:spPr>
              <a:xfrm>
                <a:off x="3945514" y="5051091"/>
                <a:ext cx="1080230" cy="539507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000" b="1" dirty="0">
                    <a:latin typeface="+mj-lt"/>
                  </a:rPr>
                  <a:t>After 20 min</a:t>
                </a:r>
              </a:p>
              <a:p>
                <a:pPr algn="ctr"/>
                <a:r>
                  <a:rPr lang="en-US" sz="1000" b="1" dirty="0">
                    <a:latin typeface="Symbol" pitchFamily="18" charset="2"/>
                  </a:rPr>
                  <a:t>D</a:t>
                </a:r>
                <a:r>
                  <a:rPr lang="en-US" sz="1000" b="1" dirty="0">
                    <a:latin typeface="+mj-lt"/>
                  </a:rPr>
                  <a:t>P ≈10</a:t>
                </a:r>
                <a:r>
                  <a:rPr lang="en-US" sz="1000" b="1" baseline="30000" dirty="0">
                    <a:latin typeface="+mj-lt"/>
                  </a:rPr>
                  <a:t>-8</a:t>
                </a:r>
              </a:p>
            </p:txBody>
          </p:sp>
        </p:grpSp>
        <p:grpSp>
          <p:nvGrpSpPr>
            <p:cNvPr id="36" name="Group 24">
              <a:extLst>
                <a:ext uri="{FF2B5EF4-FFF2-40B4-BE49-F238E27FC236}">
                  <a16:creationId xmlns:a16="http://schemas.microsoft.com/office/drawing/2014/main" id="{0E857293-3329-1A48-8718-BCB869FB588A}"/>
                </a:ext>
              </a:extLst>
            </p:cNvPr>
            <p:cNvGrpSpPr/>
            <p:nvPr/>
          </p:nvGrpSpPr>
          <p:grpSpPr>
            <a:xfrm>
              <a:off x="6592588" y="4495800"/>
              <a:ext cx="1080230" cy="1096385"/>
              <a:chOff x="6592588" y="4495800"/>
              <a:chExt cx="1080230" cy="1096385"/>
            </a:xfrm>
          </p:grpSpPr>
          <p:grpSp>
            <p:nvGrpSpPr>
              <p:cNvPr id="37" name="Group 18">
                <a:extLst>
                  <a:ext uri="{FF2B5EF4-FFF2-40B4-BE49-F238E27FC236}">
                    <a16:creationId xmlns:a16="http://schemas.microsoft.com/office/drawing/2014/main" id="{AD13A65E-72CB-6849-8269-6CA0E97727AD}"/>
                  </a:ext>
                </a:extLst>
              </p:cNvPr>
              <p:cNvGrpSpPr/>
              <p:nvPr/>
            </p:nvGrpSpPr>
            <p:grpSpPr>
              <a:xfrm>
                <a:off x="6827736" y="4495800"/>
                <a:ext cx="647480" cy="457200"/>
                <a:chOff x="3886200" y="4114800"/>
                <a:chExt cx="647480" cy="457200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D0D4A737-050F-A549-B744-1FE6FBDAB533}"/>
                    </a:ext>
                  </a:extLst>
                </p:cNvPr>
                <p:cNvCxnSpPr/>
                <p:nvPr/>
              </p:nvCxnSpPr>
              <p:spPr>
                <a:xfrm rot="5400000">
                  <a:off x="3657600" y="4343400"/>
                  <a:ext cx="457200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4FC8DC9-DD40-C44F-840E-87182DD00246}"/>
                    </a:ext>
                  </a:extLst>
                </p:cNvPr>
                <p:cNvCxnSpPr/>
                <p:nvPr/>
              </p:nvCxnSpPr>
              <p:spPr>
                <a:xfrm rot="5400000">
                  <a:off x="4305080" y="4343400"/>
                  <a:ext cx="457200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C7754204-180A-FA4D-8732-4519B40D4858}"/>
                    </a:ext>
                  </a:extLst>
                </p:cNvPr>
                <p:cNvCxnSpPr/>
                <p:nvPr/>
              </p:nvCxnSpPr>
              <p:spPr>
                <a:xfrm>
                  <a:off x="3893075" y="4570412"/>
                  <a:ext cx="640080" cy="1588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136EC55-7659-8B48-AFB9-BD802DC61D77}"/>
                  </a:ext>
                </a:extLst>
              </p:cNvPr>
              <p:cNvSpPr txBox="1"/>
              <p:nvPr/>
            </p:nvSpPr>
            <p:spPr>
              <a:xfrm>
                <a:off x="6592588" y="5052679"/>
                <a:ext cx="1080230" cy="539506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000" b="1" dirty="0">
                    <a:latin typeface="+mj-lt"/>
                  </a:rPr>
                  <a:t>After 20 min</a:t>
                </a:r>
              </a:p>
              <a:p>
                <a:pPr algn="ctr"/>
                <a:r>
                  <a:rPr lang="en-US" sz="1000" b="1" dirty="0">
                    <a:latin typeface="Symbol" pitchFamily="18" charset="2"/>
                  </a:rPr>
                  <a:t>D</a:t>
                </a:r>
                <a:r>
                  <a:rPr lang="en-US" sz="1000" b="1" dirty="0">
                    <a:latin typeface="+mj-lt"/>
                  </a:rPr>
                  <a:t>P ≈8·10</a:t>
                </a:r>
                <a:r>
                  <a:rPr lang="en-US" sz="1000" b="1" baseline="30000" dirty="0">
                    <a:latin typeface="+mj-lt"/>
                  </a:rPr>
                  <a:t>-9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732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LHC e-cloud observations – Run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2258-DF5F-024B-B11C-B7E3F133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718"/>
            <a:ext cx="10515600" cy="5208362"/>
          </a:xfrm>
        </p:spPr>
        <p:txBody>
          <a:bodyPr>
            <a:normAutofit/>
          </a:bodyPr>
          <a:lstStyle/>
          <a:p>
            <a:r>
              <a:rPr lang="en-US" dirty="0"/>
              <a:t>It was with </a:t>
            </a:r>
            <a:r>
              <a:rPr lang="en-US" b="1" dirty="0"/>
              <a:t>50 ns beams </a:t>
            </a:r>
            <a:r>
              <a:rPr lang="en-US" dirty="0"/>
              <a:t>(2011) that clear signs of beam degradation from e-cloud appeared</a:t>
            </a:r>
          </a:p>
          <a:p>
            <a:pPr lvl="1"/>
            <a:r>
              <a:rPr lang="en-US" dirty="0"/>
              <a:t>Visible effect in the emittance blow up along the trains</a:t>
            </a:r>
          </a:p>
          <a:p>
            <a:pPr lvl="1"/>
            <a:r>
              <a:rPr lang="en-US" dirty="0"/>
              <a:t>Dedicated scrubbing run was necessary at the beginning of 2011 to go in physics production with 50 ns beams</a:t>
            </a:r>
          </a:p>
          <a:p>
            <a:endParaRPr lang="en-US" dirty="0"/>
          </a:p>
          <a:p>
            <a:endParaRPr lang="en-US" b="1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13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CD7ADCC-A889-4A44-88A6-650079E75864}"/>
              </a:ext>
            </a:extLst>
          </p:cNvPr>
          <p:cNvGrpSpPr/>
          <p:nvPr/>
        </p:nvGrpSpPr>
        <p:grpSpPr>
          <a:xfrm>
            <a:off x="457200" y="3240406"/>
            <a:ext cx="4541611" cy="2227601"/>
            <a:chOff x="510988" y="1981058"/>
            <a:chExt cx="4541611" cy="2227601"/>
          </a:xfrm>
        </p:grpSpPr>
        <p:pic>
          <p:nvPicPr>
            <p:cNvPr id="27" name="Picture 5" descr="http://elogbook.cern.ch/eLogbook/attach_reader?attach_id=1145487">
              <a:extLst>
                <a:ext uri="{FF2B5EF4-FFF2-40B4-BE49-F238E27FC236}">
                  <a16:creationId xmlns:a16="http://schemas.microsoft.com/office/drawing/2014/main" id="{5FB4E2DF-551E-134C-B3CA-56493D96AC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6521" t="52978" r="5282" b="13760"/>
            <a:stretch/>
          </p:blipFill>
          <p:spPr bwMode="auto">
            <a:xfrm>
              <a:off x="510988" y="1981058"/>
              <a:ext cx="4541611" cy="1897898"/>
            </a:xfrm>
            <a:prstGeom prst="rect">
              <a:avLst/>
            </a:prstGeom>
            <a:noFill/>
          </p:spPr>
        </p:pic>
        <p:sp>
          <p:nvSpPr>
            <p:cNvPr id="28" name="Text Box 5">
              <a:extLst>
                <a:ext uri="{FF2B5EF4-FFF2-40B4-BE49-F238E27FC236}">
                  <a16:creationId xmlns:a16="http://schemas.microsoft.com/office/drawing/2014/main" id="{DB3C977A-B937-D643-90A2-73D7CBC02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708" y="3839327"/>
              <a:ext cx="2560800" cy="36933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b="1" dirty="0">
                  <a:solidFill>
                    <a:srgbClr val="FFFF00"/>
                  </a:solidFill>
                </a:rPr>
                <a:t>Day 1 – 300 bunches</a:t>
              </a:r>
            </a:p>
          </p:txBody>
        </p:sp>
      </p:grpSp>
      <p:pic>
        <p:nvPicPr>
          <p:cNvPr id="29" name="Picture 2" descr="http://elogbook.cern.ch/eLogbook/attach_reader?attach_id=1126398">
            <a:extLst>
              <a:ext uri="{FF2B5EF4-FFF2-40B4-BE49-F238E27FC236}">
                <a16:creationId xmlns:a16="http://schemas.microsoft.com/office/drawing/2014/main" id="{C993C8EB-EBA3-D04E-A2D3-BDF37D976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812" t="10162" r="74241" b="85574"/>
          <a:stretch>
            <a:fillRect/>
          </a:stretch>
        </p:blipFill>
        <p:spPr bwMode="auto">
          <a:xfrm>
            <a:off x="755968" y="3450053"/>
            <a:ext cx="1453832" cy="12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38DA284-EC1B-A240-A17F-21D95E2BDD90}"/>
              </a:ext>
            </a:extLst>
          </p:cNvPr>
          <p:cNvGrpSpPr/>
          <p:nvPr/>
        </p:nvGrpSpPr>
        <p:grpSpPr>
          <a:xfrm>
            <a:off x="6538582" y="3226913"/>
            <a:ext cx="4966498" cy="2322369"/>
            <a:chOff x="3929567" y="3269499"/>
            <a:chExt cx="4966498" cy="232236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7D9F906-8D34-3340-9CFF-A1DA41133F30}"/>
                </a:ext>
              </a:extLst>
            </p:cNvPr>
            <p:cNvGrpSpPr/>
            <p:nvPr/>
          </p:nvGrpSpPr>
          <p:grpSpPr>
            <a:xfrm>
              <a:off x="3929567" y="3269499"/>
              <a:ext cx="4966498" cy="2322369"/>
              <a:chOff x="3929567" y="3269499"/>
              <a:chExt cx="4966498" cy="2322369"/>
            </a:xfrm>
          </p:grpSpPr>
          <p:pic>
            <p:nvPicPr>
              <p:cNvPr id="33" name="Picture 3" descr="http://elogbook.cern.ch/eLogbook/attach_reader?attach_id=1147098">
                <a:extLst>
                  <a:ext uri="{FF2B5EF4-FFF2-40B4-BE49-F238E27FC236}">
                    <a16:creationId xmlns:a16="http://schemas.microsoft.com/office/drawing/2014/main" id="{AC4301C1-B1C2-844A-ACFB-6E6833D5E9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alphaModFix/>
                <a:lum contrast="50000"/>
              </a:blip>
              <a:srcRect l="29251" t="56477" r="3723" b="8993"/>
              <a:stretch>
                <a:fillRect/>
              </a:stretch>
            </p:blipFill>
            <p:spPr bwMode="auto">
              <a:xfrm>
                <a:off x="3929567" y="3269499"/>
                <a:ext cx="4966498" cy="1891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Text Box 5">
                <a:extLst>
                  <a:ext uri="{FF2B5EF4-FFF2-40B4-BE49-F238E27FC236}">
                    <a16:creationId xmlns:a16="http://schemas.microsoft.com/office/drawing/2014/main" id="{E598EAA7-3527-9241-AD16-97138EEE75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2361" y="5222536"/>
                <a:ext cx="3048000" cy="369332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b="1" dirty="0">
                    <a:solidFill>
                      <a:srgbClr val="FFFF00"/>
                    </a:solidFill>
                  </a:rPr>
                  <a:t>Day 3 – 800 bunches</a:t>
                </a:r>
              </a:p>
            </p:txBody>
          </p:sp>
        </p:grpSp>
        <p:pic>
          <p:nvPicPr>
            <p:cNvPr id="32" name="Picture 2" descr="http://elogbook.cern.ch/eLogbook/attach_reader?attach_id=1126398">
              <a:extLst>
                <a:ext uri="{FF2B5EF4-FFF2-40B4-BE49-F238E27FC236}">
                  <a16:creationId xmlns:a16="http://schemas.microsoft.com/office/drawing/2014/main" id="{E6D4489A-B423-FA43-A9CD-00805A6A9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2812" t="10162" r="74241" b="85574"/>
            <a:stretch>
              <a:fillRect/>
            </a:stretch>
          </p:blipFill>
          <p:spPr bwMode="auto">
            <a:xfrm>
              <a:off x="4147321" y="3492639"/>
              <a:ext cx="1453832" cy="122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Down Arrow 47">
            <a:extLst>
              <a:ext uri="{FF2B5EF4-FFF2-40B4-BE49-F238E27FC236}">
                <a16:creationId xmlns:a16="http://schemas.microsoft.com/office/drawing/2014/main" id="{4B07C8E9-BC72-AF4C-B87A-153F54E24433}"/>
              </a:ext>
            </a:extLst>
          </p:cNvPr>
          <p:cNvSpPr/>
          <p:nvPr/>
        </p:nvSpPr>
        <p:spPr>
          <a:xfrm rot="16200000">
            <a:off x="5376613" y="3857391"/>
            <a:ext cx="650209" cy="761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0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LHC e-cloud observations – Run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2258-DF5F-024B-B11C-B7E3F133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718"/>
            <a:ext cx="10515600" cy="5208362"/>
          </a:xfrm>
        </p:spPr>
        <p:txBody>
          <a:bodyPr>
            <a:normAutofit/>
          </a:bodyPr>
          <a:lstStyle/>
          <a:p>
            <a:r>
              <a:rPr lang="en-US" dirty="0"/>
              <a:t>It was with </a:t>
            </a:r>
            <a:r>
              <a:rPr lang="en-US" b="1" dirty="0"/>
              <a:t>50 ns beams </a:t>
            </a:r>
            <a:r>
              <a:rPr lang="en-US" dirty="0"/>
              <a:t>(2011) that clear signs of beam degradation from e-cloud appeared</a:t>
            </a:r>
          </a:p>
          <a:p>
            <a:pPr lvl="1"/>
            <a:r>
              <a:rPr lang="en-US" dirty="0"/>
              <a:t>Visible effect in the emittance blow up along the trains</a:t>
            </a:r>
          </a:p>
          <a:p>
            <a:pPr lvl="1"/>
            <a:r>
              <a:rPr lang="en-US" dirty="0"/>
              <a:t>Dedicated scrubbing run was necessary at the beginning of 2011 to go in physics production with 50 ns beams</a:t>
            </a:r>
          </a:p>
          <a:p>
            <a:pPr lvl="1"/>
            <a:r>
              <a:rPr lang="en-US" dirty="0"/>
              <a:t>Scrubbing clear in the evolution of the slope of the </a:t>
            </a:r>
            <a:br>
              <a:rPr lang="en-US" dirty="0"/>
            </a:br>
            <a:r>
              <a:rPr lang="en-US" dirty="0"/>
              <a:t>RF phase shift vs. beam intensity fill after fill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b="1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14</a:t>
            </a:fld>
            <a:endParaRPr lang="en-US"/>
          </a:p>
        </p:txBody>
      </p:sp>
      <p:pic>
        <p:nvPicPr>
          <p:cNvPr id="17" name="Picture 16" descr="50ns_2011.pdf">
            <a:extLst>
              <a:ext uri="{FF2B5EF4-FFF2-40B4-BE49-F238E27FC236}">
                <a16:creationId xmlns:a16="http://schemas.microsoft.com/office/drawing/2014/main" id="{9C9605F5-3372-7942-9392-2786BABEE0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5" t="4624" r="8916"/>
          <a:stretch/>
        </p:blipFill>
        <p:spPr>
          <a:xfrm>
            <a:off x="7073152" y="2969531"/>
            <a:ext cx="4737848" cy="356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81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LHC e-cloud observations – Run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2258-DF5F-024B-B11C-B7E3F133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718"/>
            <a:ext cx="10515600" cy="5208362"/>
          </a:xfrm>
        </p:spPr>
        <p:txBody>
          <a:bodyPr>
            <a:normAutofit/>
          </a:bodyPr>
          <a:lstStyle/>
          <a:p>
            <a:r>
              <a:rPr lang="en-US" dirty="0"/>
              <a:t>When first injecting </a:t>
            </a:r>
            <a:r>
              <a:rPr lang="en-US" b="1" dirty="0"/>
              <a:t>25 ns beams </a:t>
            </a:r>
            <a:r>
              <a:rPr lang="en-US" dirty="0"/>
              <a:t>(2011) the beam showed immediately a strong instability even with relatively short trains (48 bunches)</a:t>
            </a:r>
          </a:p>
          <a:p>
            <a:pPr lvl="1"/>
            <a:r>
              <a:rPr lang="en-US" dirty="0"/>
              <a:t>High chromaticity was needed to inject and keep 25 ns beams in the LHC, albeit with very poor lifetime especially at the beginning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b="1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15</a:t>
            </a:fld>
            <a:endParaRPr lang="en-US"/>
          </a:p>
        </p:txBody>
      </p:sp>
      <p:pic>
        <p:nvPicPr>
          <p:cNvPr id="15" name="Picture 14" descr="3d_oscillations_Dump1B2VQ7.png">
            <a:extLst>
              <a:ext uri="{FF2B5EF4-FFF2-40B4-BE49-F238E27FC236}">
                <a16:creationId xmlns:a16="http://schemas.microsoft.com/office/drawing/2014/main" id="{9B111DE7-8289-BC4B-8A22-4266D3113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493" y="3594782"/>
            <a:ext cx="3277691" cy="24582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18BB57D-C924-454D-8151-2DEF336250EB}"/>
              </a:ext>
            </a:extLst>
          </p:cNvPr>
          <p:cNvSpPr txBox="1"/>
          <p:nvPr/>
        </p:nvSpPr>
        <p:spPr>
          <a:xfrm>
            <a:off x="3946159" y="3459163"/>
            <a:ext cx="1528881" cy="315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>
                <a:solidFill>
                  <a:srgbClr val="FF0000"/>
                </a:solidFill>
                <a:latin typeface="Arial"/>
              </a:rPr>
              <a:t>Measurement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5DCA04-F8BD-DD45-8667-398D416850CB}"/>
              </a:ext>
            </a:extLst>
          </p:cNvPr>
          <p:cNvGrpSpPr/>
          <p:nvPr/>
        </p:nvGrpSpPr>
        <p:grpSpPr>
          <a:xfrm>
            <a:off x="2713432" y="3008064"/>
            <a:ext cx="7274273" cy="3143891"/>
            <a:chOff x="425853" y="689393"/>
            <a:chExt cx="3739747" cy="5216107"/>
          </a:xfrm>
        </p:grpSpPr>
        <p:sp>
          <p:nvSpPr>
            <p:cNvPr id="19" name="Round Same Side Corner Rectangle 18">
              <a:extLst>
                <a:ext uri="{FF2B5EF4-FFF2-40B4-BE49-F238E27FC236}">
                  <a16:creationId xmlns:a16="http://schemas.microsoft.com/office/drawing/2014/main" id="{CDD21517-4210-E54C-BCBD-9A3AC1E53A83}"/>
                </a:ext>
              </a:extLst>
            </p:cNvPr>
            <p:cNvSpPr/>
            <p:nvPr/>
          </p:nvSpPr>
          <p:spPr>
            <a:xfrm>
              <a:off x="425853" y="689393"/>
              <a:ext cx="3739746" cy="6060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69696"/>
            </a:solidFill>
            <a:ln w="57150" cap="flat" cmpd="sng" algn="ctr">
              <a:solidFill>
                <a:srgbClr val="606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(Body)"/>
                  <a:ea typeface="+mn-ea"/>
                  <a:cs typeface="Calibri (Body)"/>
                </a:rPr>
                <a:t>First injection of 48 bunches with 25 ns spacing</a:t>
              </a:r>
            </a:p>
          </p:txBody>
        </p:sp>
        <p:sp>
          <p:nvSpPr>
            <p:cNvPr id="20" name="Round Same Side Corner Rectangle 19">
              <a:extLst>
                <a:ext uri="{FF2B5EF4-FFF2-40B4-BE49-F238E27FC236}">
                  <a16:creationId xmlns:a16="http://schemas.microsoft.com/office/drawing/2014/main" id="{0047ACDE-7AFE-B042-938E-5ED1137DC7E6}"/>
                </a:ext>
              </a:extLst>
            </p:cNvPr>
            <p:cNvSpPr/>
            <p:nvPr/>
          </p:nvSpPr>
          <p:spPr>
            <a:xfrm rot="10800000">
              <a:off x="425854" y="1295400"/>
              <a:ext cx="3739746" cy="4610100"/>
            </a:xfrm>
            <a:prstGeom prst="round2SameRect">
              <a:avLst>
                <a:gd name="adj1" fmla="val 6479"/>
                <a:gd name="adj2" fmla="val 0"/>
              </a:avLst>
            </a:prstGeom>
            <a:noFill/>
            <a:ln w="57150" cap="flat" cmpd="sng" algn="ctr">
              <a:solidFill>
                <a:srgbClr val="808080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1" name="Picture 20" descr="untitled.png">
            <a:extLst>
              <a:ext uri="{FF2B5EF4-FFF2-40B4-BE49-F238E27FC236}">
                <a16:creationId xmlns:a16="http://schemas.microsoft.com/office/drawing/2014/main" id="{E86F55C9-CDE0-F04E-8D2F-B75CBDA4E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963" y="3493057"/>
            <a:ext cx="3413326" cy="255999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1D92D06-F0A5-794C-8993-30EA742F9494}"/>
              </a:ext>
            </a:extLst>
          </p:cNvPr>
          <p:cNvSpPr txBox="1"/>
          <p:nvPr/>
        </p:nvSpPr>
        <p:spPr>
          <a:xfrm>
            <a:off x="7355293" y="3463266"/>
            <a:ext cx="1584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>
                <a:solidFill>
                  <a:srgbClr val="FF0000"/>
                </a:solidFill>
                <a:latin typeface="Arial"/>
              </a:rPr>
              <a:t>Simulation</a:t>
            </a:r>
          </a:p>
        </p:txBody>
      </p:sp>
    </p:spTree>
    <p:extLst>
      <p:ext uri="{BB962C8B-B14F-4D97-AF65-F5344CB8AC3E}">
        <p14:creationId xmlns:p14="http://schemas.microsoft.com/office/powerpoint/2010/main" val="13166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LHC e-cloud observations – Run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2258-DF5F-024B-B11C-B7E3F133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718"/>
            <a:ext cx="10515600" cy="5208362"/>
          </a:xfrm>
        </p:spPr>
        <p:txBody>
          <a:bodyPr>
            <a:normAutofit/>
          </a:bodyPr>
          <a:lstStyle/>
          <a:p>
            <a:r>
              <a:rPr lang="en-US" dirty="0"/>
              <a:t>A few machine development sessions took place with </a:t>
            </a:r>
            <a:r>
              <a:rPr lang="en-US" b="1" dirty="0"/>
              <a:t>25 ns beams </a:t>
            </a:r>
            <a:r>
              <a:rPr lang="en-US" dirty="0"/>
              <a:t>(2011) during which a measurable surface conditioning was observed</a:t>
            </a:r>
          </a:p>
          <a:p>
            <a:pPr lvl="1"/>
            <a:r>
              <a:rPr lang="en-US" dirty="0"/>
              <a:t>The evolution of the average SEY in the arcs was reconstructed using heat load data and </a:t>
            </a:r>
            <a:r>
              <a:rPr lang="en-US" dirty="0" err="1"/>
              <a:t>PyECLOUD</a:t>
            </a:r>
            <a:r>
              <a:rPr lang="en-US" dirty="0"/>
              <a:t> simulations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b="1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16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AE0C9F-672C-9643-B12E-595C600E22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80" t="20168" r="15635" b="25611"/>
          <a:stretch/>
        </p:blipFill>
        <p:spPr>
          <a:xfrm>
            <a:off x="4279375" y="2355534"/>
            <a:ext cx="7290840" cy="41178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80C837-9A43-364E-8135-6DCE857363BB}"/>
              </a:ext>
            </a:extLst>
          </p:cNvPr>
          <p:cNvSpPr/>
          <p:nvPr/>
        </p:nvSpPr>
        <p:spPr>
          <a:xfrm>
            <a:off x="4087900" y="4249271"/>
            <a:ext cx="7826188" cy="2224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5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LHC e-cloud observations – Run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2258-DF5F-024B-B11C-B7E3F133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718"/>
            <a:ext cx="10515600" cy="5208362"/>
          </a:xfrm>
        </p:spPr>
        <p:txBody>
          <a:bodyPr>
            <a:normAutofit/>
          </a:bodyPr>
          <a:lstStyle/>
          <a:p>
            <a:r>
              <a:rPr lang="en-US" dirty="0"/>
              <a:t>A few machine development sessions took place with </a:t>
            </a:r>
            <a:r>
              <a:rPr lang="en-US" b="1" dirty="0"/>
              <a:t>25 ns beams </a:t>
            </a:r>
            <a:r>
              <a:rPr lang="en-US" dirty="0"/>
              <a:t>(2011) during which a measurable surface conditioning was observed</a:t>
            </a:r>
          </a:p>
          <a:p>
            <a:pPr lvl="1"/>
            <a:r>
              <a:rPr lang="en-US" dirty="0"/>
              <a:t>The evolution of the average SEY in the arcs was reconstructed using heat load data and </a:t>
            </a:r>
            <a:r>
              <a:rPr lang="en-US" dirty="0" err="1"/>
              <a:t>PyECLOUD</a:t>
            </a:r>
            <a:r>
              <a:rPr lang="en-US" dirty="0"/>
              <a:t> simulations</a:t>
            </a:r>
          </a:p>
          <a:p>
            <a:r>
              <a:rPr lang="en-US" dirty="0"/>
              <a:t>Tests with 25 ns beams in the course of 2011 already provided enough ‘conditioning margin’ in the arcs to run stably </a:t>
            </a:r>
            <a:r>
              <a:rPr lang="en-US" b="1" dirty="0"/>
              <a:t>50 ns beams for physics throughout 2011 and 2012</a:t>
            </a:r>
            <a:r>
              <a:rPr lang="en-US" dirty="0"/>
              <a:t>, even increasing the bunch intensity to 1.7e11 p/b, without ever requiring additional dedicated scrubbing runs</a:t>
            </a:r>
          </a:p>
          <a:p>
            <a:r>
              <a:rPr lang="en-US" dirty="0"/>
              <a:t>At the end of 2012 there was also another </a:t>
            </a:r>
            <a:r>
              <a:rPr lang="en-US" b="1" dirty="0"/>
              <a:t>dedicated scrubbing run with 25 ns beam</a:t>
            </a:r>
            <a:r>
              <a:rPr lang="en-US" dirty="0"/>
              <a:t> to allow for a pilot run with 25 ns beams (3 fills with up to 800 bunches per beam) just before the long shutdown 1 (LS1 )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b="1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7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LHC e-cloud observations – Run 2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18</a:t>
            </a:fld>
            <a:endParaRPr lang="en-US"/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87518A18-9EF1-6848-A9CB-7C231B051A6E}"/>
              </a:ext>
            </a:extLst>
          </p:cNvPr>
          <p:cNvSpPr/>
          <p:nvPr/>
        </p:nvSpPr>
        <p:spPr>
          <a:xfrm>
            <a:off x="806357" y="1592798"/>
            <a:ext cx="2664000" cy="406067"/>
          </a:xfrm>
          <a:prstGeom prst="chevron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1</a:t>
            </a: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40A023DB-D682-BC46-AAE5-B5BFFD7E8243}"/>
              </a:ext>
            </a:extLst>
          </p:cNvPr>
          <p:cNvSpPr/>
          <p:nvPr/>
        </p:nvSpPr>
        <p:spPr>
          <a:xfrm>
            <a:off x="3345283" y="1592798"/>
            <a:ext cx="1260000" cy="406067"/>
          </a:xfrm>
          <a:prstGeom prst="chevron">
            <a:avLst/>
          </a:prstGeom>
          <a:solidFill>
            <a:schemeClr val="accent2">
              <a:alpha val="2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LS1</a:t>
            </a: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54F75846-4D24-F849-9C88-438D02727B04}"/>
              </a:ext>
            </a:extLst>
          </p:cNvPr>
          <p:cNvSpPr/>
          <p:nvPr/>
        </p:nvSpPr>
        <p:spPr>
          <a:xfrm>
            <a:off x="4480209" y="1592798"/>
            <a:ext cx="3204000" cy="406067"/>
          </a:xfrm>
          <a:prstGeom prst="chevron">
            <a:avLst/>
          </a:prstGeom>
          <a:solidFill>
            <a:schemeClr val="accent6">
              <a:alpha val="6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2</a:t>
            </a: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474C2E43-43CF-2348-87B8-F314BA86EA7A}"/>
              </a:ext>
            </a:extLst>
          </p:cNvPr>
          <p:cNvSpPr/>
          <p:nvPr/>
        </p:nvSpPr>
        <p:spPr>
          <a:xfrm>
            <a:off x="7559134" y="1592798"/>
            <a:ext cx="1430621" cy="406067"/>
          </a:xfrm>
          <a:prstGeom prst="chevron">
            <a:avLst/>
          </a:prstGeom>
          <a:solidFill>
            <a:schemeClr val="accent2">
              <a:alpha val="2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LS2</a:t>
            </a: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CD60D8F2-9292-B64E-8DB8-4543B2AF90D2}"/>
              </a:ext>
            </a:extLst>
          </p:cNvPr>
          <p:cNvSpPr/>
          <p:nvPr/>
        </p:nvSpPr>
        <p:spPr>
          <a:xfrm>
            <a:off x="8870332" y="1592798"/>
            <a:ext cx="3253539" cy="406067"/>
          </a:xfrm>
          <a:prstGeom prst="chevron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198953-C2BC-2246-8772-8285C541FA01}"/>
              </a:ext>
            </a:extLst>
          </p:cNvPr>
          <p:cNvSpPr txBox="1"/>
          <p:nvPr/>
        </p:nvSpPr>
        <p:spPr>
          <a:xfrm>
            <a:off x="710104" y="12769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EE3B31-3410-8C4A-84D3-DC72BCF798A3}"/>
              </a:ext>
            </a:extLst>
          </p:cNvPr>
          <p:cNvSpPr txBox="1"/>
          <p:nvPr/>
        </p:nvSpPr>
        <p:spPr>
          <a:xfrm>
            <a:off x="3268819" y="12769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100254-9BB2-0B4C-872C-6BDE555F87F5}"/>
              </a:ext>
            </a:extLst>
          </p:cNvPr>
          <p:cNvSpPr txBox="1"/>
          <p:nvPr/>
        </p:nvSpPr>
        <p:spPr>
          <a:xfrm>
            <a:off x="4415829" y="1276970"/>
            <a:ext cx="639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91AF32-644B-4045-B970-BB4F994BFD29}"/>
              </a:ext>
            </a:extLst>
          </p:cNvPr>
          <p:cNvSpPr txBox="1"/>
          <p:nvPr/>
        </p:nvSpPr>
        <p:spPr>
          <a:xfrm>
            <a:off x="7471851" y="12769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E6017B-5C13-2C43-A72F-BAD0AEBDBA17}"/>
              </a:ext>
            </a:extLst>
          </p:cNvPr>
          <p:cNvSpPr txBox="1"/>
          <p:nvPr/>
        </p:nvSpPr>
        <p:spPr>
          <a:xfrm>
            <a:off x="8817167" y="12769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3F4C06-AF7C-7A4D-8DB8-CB32C88326FD}"/>
              </a:ext>
            </a:extLst>
          </p:cNvPr>
          <p:cNvSpPr txBox="1"/>
          <p:nvPr/>
        </p:nvSpPr>
        <p:spPr>
          <a:xfrm>
            <a:off x="1007483" y="2542814"/>
            <a:ext cx="3167717" cy="142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1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data taking with: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energy: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3.5 - 4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spacing: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– 50 ns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# of bunches: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1380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intensity: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1.7e11p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14F120-3A54-8D46-BDDA-BC71D92B2D20}"/>
              </a:ext>
            </a:extLst>
          </p:cNvPr>
          <p:cNvCxnSpPr>
            <a:cxnSpLocks/>
          </p:cNvCxnSpPr>
          <p:nvPr/>
        </p:nvCxnSpPr>
        <p:spPr>
          <a:xfrm>
            <a:off x="1000946" y="2135819"/>
            <a:ext cx="0" cy="182954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6AE662D-63FE-3D40-9B8D-816BDEB6CEE8}"/>
              </a:ext>
            </a:extLst>
          </p:cNvPr>
          <p:cNvSpPr txBox="1"/>
          <p:nvPr/>
        </p:nvSpPr>
        <p:spPr>
          <a:xfrm>
            <a:off x="4737273" y="2542814"/>
            <a:ext cx="3167717" cy="142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Run 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 data taking with: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Beam energy: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6.5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Bunch spacing: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25 ns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Max # of bunches: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2556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Bunch intensity: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1.2e11p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9388F3-2D4A-F046-A39F-EFC8547EC66F}"/>
              </a:ext>
            </a:extLst>
          </p:cNvPr>
          <p:cNvCxnSpPr>
            <a:cxnSpLocks/>
          </p:cNvCxnSpPr>
          <p:nvPr/>
        </p:nvCxnSpPr>
        <p:spPr>
          <a:xfrm>
            <a:off x="4730736" y="2135819"/>
            <a:ext cx="0" cy="1829541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402C1D-D5AD-7747-8913-D749FC7B1FC8}"/>
              </a:ext>
            </a:extLst>
          </p:cNvPr>
          <p:cNvCxnSpPr>
            <a:cxnSpLocks/>
          </p:cNvCxnSpPr>
          <p:nvPr/>
        </p:nvCxnSpPr>
        <p:spPr>
          <a:xfrm>
            <a:off x="4000821" y="2159882"/>
            <a:ext cx="0" cy="365537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C27F36E-FFE5-5F4A-96FE-F25C2DDB0A70}"/>
              </a:ext>
            </a:extLst>
          </p:cNvPr>
          <p:cNvSpPr txBox="1"/>
          <p:nvPr/>
        </p:nvSpPr>
        <p:spPr>
          <a:xfrm>
            <a:off x="4023399" y="4122962"/>
            <a:ext cx="2718537" cy="1696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Shutdown 1: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beam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 and maintenance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arcs were warmed up and vented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6142CA-52F8-FD40-B61D-6B3FD338AC6F}"/>
              </a:ext>
            </a:extLst>
          </p:cNvPr>
          <p:cNvCxnSpPr>
            <a:cxnSpLocks/>
          </p:cNvCxnSpPr>
          <p:nvPr/>
        </p:nvCxnSpPr>
        <p:spPr>
          <a:xfrm>
            <a:off x="8647272" y="1254937"/>
            <a:ext cx="0" cy="96252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3DEC37E-77B3-4E4D-9B74-8012D55507A1}"/>
              </a:ext>
            </a:extLst>
          </p:cNvPr>
          <p:cNvSpPr txBox="1"/>
          <p:nvPr/>
        </p:nvSpPr>
        <p:spPr>
          <a:xfrm>
            <a:off x="8209409" y="955931"/>
            <a:ext cx="848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979C95-46FB-1147-9363-5512204C84E6}"/>
              </a:ext>
            </a:extLst>
          </p:cNvPr>
          <p:cNvSpPr txBox="1"/>
          <p:nvPr/>
        </p:nvSpPr>
        <p:spPr>
          <a:xfrm>
            <a:off x="8879672" y="2527369"/>
            <a:ext cx="3167717" cy="142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3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forecast: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energy: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6.8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spacing: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ns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# of bunches: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2556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intensity: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1.8e11p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7656BE0-8E26-AB4B-A0D6-A2039CA9D961}"/>
              </a:ext>
            </a:extLst>
          </p:cNvPr>
          <p:cNvCxnSpPr>
            <a:cxnSpLocks/>
          </p:cNvCxnSpPr>
          <p:nvPr/>
        </p:nvCxnSpPr>
        <p:spPr>
          <a:xfrm>
            <a:off x="8873135" y="2120374"/>
            <a:ext cx="0" cy="182954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C343254-2D1D-6143-A009-6770A0362291}"/>
              </a:ext>
            </a:extLst>
          </p:cNvPr>
          <p:cNvCxnSpPr>
            <a:cxnSpLocks/>
          </p:cNvCxnSpPr>
          <p:nvPr/>
        </p:nvCxnSpPr>
        <p:spPr>
          <a:xfrm>
            <a:off x="8089192" y="2159882"/>
            <a:ext cx="0" cy="365537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CB33238-DE92-BC44-AF25-AEE2343149D0}"/>
              </a:ext>
            </a:extLst>
          </p:cNvPr>
          <p:cNvSpPr txBox="1"/>
          <p:nvPr/>
        </p:nvSpPr>
        <p:spPr>
          <a:xfrm>
            <a:off x="8111770" y="4122962"/>
            <a:ext cx="3167714" cy="2508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Shutdown 2: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beam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 and maintenance for LHC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arcs were again warmed up and vented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 injectors were upgraded to produce beams twice as intense and as bright</a:t>
            </a:r>
          </a:p>
        </p:txBody>
      </p:sp>
    </p:spTree>
    <p:extLst>
      <p:ext uri="{BB962C8B-B14F-4D97-AF65-F5344CB8AC3E}">
        <p14:creationId xmlns:p14="http://schemas.microsoft.com/office/powerpoint/2010/main" val="2983334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LHC e-cloud observations – Run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2258-DF5F-024B-B11C-B7E3F133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718"/>
            <a:ext cx="10515600" cy="5208362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conditioning state achieved until end 2012 was </a:t>
            </a:r>
            <a:br>
              <a:rPr lang="en-US" b="1" dirty="0"/>
            </a:br>
            <a:r>
              <a:rPr lang="en-US" b="1" dirty="0"/>
              <a:t>undone</a:t>
            </a:r>
            <a:r>
              <a:rPr lang="en-US" dirty="0"/>
              <a:t> when LHC was basically fully vented during </a:t>
            </a:r>
            <a:br>
              <a:rPr lang="en-US" dirty="0"/>
            </a:br>
            <a:r>
              <a:rPr lang="en-US" dirty="0"/>
              <a:t>Long Shutdown 1 (LS1) </a:t>
            </a:r>
          </a:p>
          <a:p>
            <a:r>
              <a:rPr lang="en-US" dirty="0"/>
              <a:t>In 2015 the beams exhibited at the beginning strong </a:t>
            </a:r>
            <a:br>
              <a:rPr lang="en-US" dirty="0"/>
            </a:br>
            <a:r>
              <a:rPr lang="en-US" dirty="0"/>
              <a:t>e-cloud instabilities causing severe losses even with </a:t>
            </a:r>
            <a:br>
              <a:rPr lang="en-US" dirty="0"/>
            </a:br>
            <a:r>
              <a:rPr lang="en-US" dirty="0"/>
              <a:t>short bunch trains injected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b="1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C4809A-CE92-C84B-9D04-06AF2E385E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726" y="1309334"/>
            <a:ext cx="3809274" cy="50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8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Large Hadron Collider (LHC)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2258-DF5F-024B-B11C-B7E3F133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08718"/>
            <a:ext cx="5257800" cy="5208362"/>
          </a:xfrm>
        </p:spPr>
        <p:txBody>
          <a:bodyPr>
            <a:normAutofit/>
          </a:bodyPr>
          <a:lstStyle/>
          <a:p>
            <a:r>
              <a:rPr lang="en-US" dirty="0"/>
              <a:t>8-fold symmetric structure</a:t>
            </a:r>
          </a:p>
          <a:p>
            <a:pPr lvl="1"/>
            <a:r>
              <a:rPr lang="en-US" dirty="0"/>
              <a:t>8 Long Straight Sections (LSS) to host experiments and other equipment </a:t>
            </a:r>
          </a:p>
          <a:p>
            <a:pPr lvl="1"/>
            <a:r>
              <a:rPr lang="en-US" dirty="0"/>
              <a:t>8 Arcs (2.45 km each - Periodic magnet lattice, to bend and focus the beams)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2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3FE796-5B4B-F344-8E25-13E3A6270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" y="1415805"/>
            <a:ext cx="5182940" cy="421246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4FA3852-6311-5048-9E46-598DCC761929}"/>
              </a:ext>
            </a:extLst>
          </p:cNvPr>
          <p:cNvGrpSpPr/>
          <p:nvPr/>
        </p:nvGrpSpPr>
        <p:grpSpPr>
          <a:xfrm>
            <a:off x="4219688" y="3133283"/>
            <a:ext cx="5390326" cy="3223067"/>
            <a:chOff x="2368028" y="3153414"/>
            <a:chExt cx="5390326" cy="3223067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8354198-28F8-2541-BA58-43738668E5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68028" y="4134931"/>
              <a:ext cx="2113643" cy="748051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4" descr="http://4.bp.blogspot.com/-VpPGBc_1VvM/TdrPT-gKgQI/AAAAAAAABVc/sgFKeCh5AYk/s1600/LHC+tunnel+2.jpg">
              <a:extLst>
                <a:ext uri="{FF2B5EF4-FFF2-40B4-BE49-F238E27FC236}">
                  <a16:creationId xmlns:a16="http://schemas.microsoft.com/office/drawing/2014/main" id="{C16581D7-6E01-944D-8CAE-F909514A2D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lum bright="-4000" contrast="-36000"/>
            </a:blip>
            <a:srcRect l="8830" r="2941"/>
            <a:stretch>
              <a:fillRect/>
            </a:stretch>
          </p:blipFill>
          <p:spPr bwMode="auto">
            <a:xfrm>
              <a:off x="3486150" y="3153414"/>
              <a:ext cx="4272204" cy="3223067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42BA71A-A65B-CD45-B4B6-83D700D85A87}"/>
                </a:ext>
              </a:extLst>
            </p:cNvPr>
            <p:cNvSpPr/>
            <p:nvPr/>
          </p:nvSpPr>
          <p:spPr>
            <a:xfrm>
              <a:off x="5448020" y="5646922"/>
              <a:ext cx="20064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en-US" sz="1600" b="1" dirty="0">
                  <a:solidFill>
                    <a:schemeClr val="bg1"/>
                  </a:solidFill>
                  <a:latin typeface="Calibri" pitchFamily="34" charset="0"/>
                </a:rPr>
                <a:t>8.33 T dipoles</a:t>
              </a:r>
            </a:p>
            <a:p>
              <a:pPr marL="0" lvl="1"/>
              <a:r>
                <a:rPr lang="en-US" sz="1600" b="1" dirty="0">
                  <a:solidFill>
                    <a:schemeClr val="bg1"/>
                  </a:solidFill>
                  <a:latin typeface="Calibri" pitchFamily="34" charset="0"/>
                </a:rPr>
                <a:t>223 T/m </a:t>
              </a:r>
              <a:r>
                <a:rPr lang="en-US" sz="1600" b="1" dirty="0" err="1">
                  <a:solidFill>
                    <a:schemeClr val="bg1"/>
                  </a:solidFill>
                  <a:latin typeface="Calibri" pitchFamily="34" charset="0"/>
                </a:rPr>
                <a:t>quadrupoles</a:t>
              </a:r>
              <a:endParaRPr lang="en-US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B2FC3B2-4385-4A47-B4B1-45EFDC72914E}"/>
                </a:ext>
              </a:extLst>
            </p:cNvPr>
            <p:cNvSpPr/>
            <p:nvPr/>
          </p:nvSpPr>
          <p:spPr>
            <a:xfrm>
              <a:off x="3639263" y="5632755"/>
              <a:ext cx="17324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algn="ctr"/>
              <a:r>
                <a:rPr lang="en-US" sz="1600" b="1" dirty="0">
                  <a:solidFill>
                    <a:schemeClr val="bg1"/>
                  </a:solidFill>
                  <a:latin typeface="Calibri" pitchFamily="34" charset="0"/>
                </a:rPr>
                <a:t>Main magnets</a:t>
              </a:r>
            </a:p>
            <a:p>
              <a:pPr marL="0" lvl="1" algn="ctr"/>
              <a:r>
                <a:rPr lang="en-US" sz="1600" b="1" dirty="0">
                  <a:solidFill>
                    <a:schemeClr val="bg1"/>
                  </a:solidFill>
                  <a:latin typeface="Calibri" pitchFamily="34" charset="0"/>
                </a:rPr>
                <a:t>(superconducting)</a:t>
              </a:r>
            </a:p>
          </p:txBody>
        </p:sp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75498804-8EBC-F84E-A515-B8CDE4E6566E}"/>
                </a:ext>
              </a:extLst>
            </p:cNvPr>
            <p:cNvSpPr/>
            <p:nvPr/>
          </p:nvSpPr>
          <p:spPr>
            <a:xfrm>
              <a:off x="4824028" y="5625244"/>
              <a:ext cx="108012" cy="468052"/>
            </a:xfrm>
            <a:prstGeom prst="leftBrac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434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LHC e-cloud observations – Run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2258-DF5F-024B-B11C-B7E3F133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718"/>
            <a:ext cx="10515600" cy="5208362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conditioning state achieved until end 2012 was </a:t>
            </a:r>
            <a:br>
              <a:rPr lang="en-US" b="1" dirty="0"/>
            </a:br>
            <a:r>
              <a:rPr lang="en-US" b="1" dirty="0"/>
              <a:t>undone</a:t>
            </a:r>
            <a:r>
              <a:rPr lang="en-US" dirty="0"/>
              <a:t> when LHC was basically fully vented during </a:t>
            </a:r>
            <a:br>
              <a:rPr lang="en-US" dirty="0"/>
            </a:br>
            <a:r>
              <a:rPr lang="en-US" dirty="0"/>
              <a:t>Long Shutdown 1 (LS1) </a:t>
            </a:r>
          </a:p>
          <a:p>
            <a:r>
              <a:rPr lang="en-US" dirty="0"/>
              <a:t>In 2015 the beams exhibited at the beginning strong </a:t>
            </a:r>
            <a:br>
              <a:rPr lang="en-US" dirty="0"/>
            </a:br>
            <a:r>
              <a:rPr lang="en-US" dirty="0"/>
              <a:t>e-cloud instabilities causing severe losses even with </a:t>
            </a:r>
            <a:br>
              <a:rPr lang="en-US" dirty="0"/>
            </a:br>
            <a:r>
              <a:rPr lang="en-US" dirty="0"/>
              <a:t>short bunch trains injected</a:t>
            </a:r>
          </a:p>
          <a:p>
            <a:r>
              <a:rPr lang="en-US" dirty="0"/>
              <a:t>Instabilities and slow losses due to e-</a:t>
            </a:r>
            <a:r>
              <a:rPr lang="en-US" dirty="0" err="1"/>
              <a:t>ecloud</a:t>
            </a:r>
            <a:r>
              <a:rPr lang="en-US" dirty="0"/>
              <a:t> could</a:t>
            </a:r>
            <a:br>
              <a:rPr lang="en-US" dirty="0"/>
            </a:br>
            <a:r>
              <a:rPr lang="en-US" dirty="0"/>
              <a:t>be only gradually improved over several days of</a:t>
            </a:r>
            <a:br>
              <a:rPr lang="en-US" dirty="0"/>
            </a:br>
            <a:r>
              <a:rPr lang="en-US" dirty="0"/>
              <a:t>dedicated scrubbing at 450 GeV</a:t>
            </a:r>
          </a:p>
          <a:p>
            <a:r>
              <a:rPr lang="en-US" dirty="0"/>
              <a:t>During this time, the length of the bunch trains and</a:t>
            </a:r>
            <a:br>
              <a:rPr lang="en-US" dirty="0"/>
            </a:br>
            <a:r>
              <a:rPr lang="en-US" dirty="0"/>
              <a:t>the total number of bunches was gradually increased</a:t>
            </a:r>
            <a:br>
              <a:rPr lang="en-US" dirty="0"/>
            </a:br>
            <a:r>
              <a:rPr lang="en-US" dirty="0"/>
              <a:t>in the machine and the lifetime kept improving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b="1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20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74D068-4BCF-6F48-A368-860139EF71E5}"/>
              </a:ext>
            </a:extLst>
          </p:cNvPr>
          <p:cNvGrpSpPr/>
          <p:nvPr/>
        </p:nvGrpSpPr>
        <p:grpSpPr>
          <a:xfrm>
            <a:off x="8019310" y="1029317"/>
            <a:ext cx="3652225" cy="5327033"/>
            <a:chOff x="8019310" y="1029317"/>
            <a:chExt cx="3652225" cy="5327033"/>
          </a:xfrm>
        </p:grpSpPr>
        <p:pic>
          <p:nvPicPr>
            <p:cNvPr id="8" name="Picture 7" descr="Chart, line chart, histogram&#10;&#10;Description automatically generated">
              <a:extLst>
                <a:ext uri="{FF2B5EF4-FFF2-40B4-BE49-F238E27FC236}">
                  <a16:creationId xmlns:a16="http://schemas.microsoft.com/office/drawing/2014/main" id="{7A520E60-583F-1744-A1E7-171DB8814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310" y="1029317"/>
              <a:ext cx="3473956" cy="510832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50A2C9-F32A-BB40-B48B-C6AB270F1B4F}"/>
                </a:ext>
              </a:extLst>
            </p:cNvPr>
            <p:cNvSpPr txBox="1"/>
            <p:nvPr/>
          </p:nvSpPr>
          <p:spPr>
            <a:xfrm>
              <a:off x="8333975" y="6079351"/>
              <a:ext cx="3337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Right after injection     </a:t>
              </a:r>
              <a:r>
                <a:rPr lang="en-US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min after injection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04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LHC e-cloud observations – Run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2258-DF5F-024B-B11C-B7E3F133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718"/>
            <a:ext cx="10515600" cy="5208362"/>
          </a:xfrm>
        </p:spPr>
        <p:txBody>
          <a:bodyPr>
            <a:normAutofit/>
          </a:bodyPr>
          <a:lstStyle/>
          <a:p>
            <a:r>
              <a:rPr lang="en-US" dirty="0"/>
              <a:t>Scrubbing 2015: It took 24 days of patient and gradual scrubbing to feel confident that LHC start physics production with 25 ns beams</a:t>
            </a:r>
          </a:p>
          <a:p>
            <a:r>
              <a:rPr lang="en-US" dirty="0"/>
              <a:t>An average SEY in the arcs could be reconstructed from heat load data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b="1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G. Rumolo, EIC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21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A8011E-5E73-AF41-8380-E7C91A827C13}"/>
              </a:ext>
            </a:extLst>
          </p:cNvPr>
          <p:cNvGrpSpPr>
            <a:grpSpLocks noChangeAspect="1"/>
          </p:cNvGrpSpPr>
          <p:nvPr/>
        </p:nvGrpSpPr>
        <p:grpSpPr>
          <a:xfrm>
            <a:off x="2085973" y="2674709"/>
            <a:ext cx="7793342" cy="3762323"/>
            <a:chOff x="595852" y="1050966"/>
            <a:chExt cx="8171267" cy="394477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7F4C0E8-C0B0-0640-AAE4-AAF081203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1458" y="1154340"/>
              <a:ext cx="7957365" cy="166839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BCB9895-8D45-204F-B56E-F6F4560EE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5852" y="2822739"/>
              <a:ext cx="8171267" cy="217299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AE7CF0-D678-FC40-AC4C-A2ED3A0B85AB}"/>
                </a:ext>
              </a:extLst>
            </p:cNvPr>
            <p:cNvSpPr/>
            <p:nvPr/>
          </p:nvSpPr>
          <p:spPr>
            <a:xfrm>
              <a:off x="3782291" y="1050966"/>
              <a:ext cx="1490352" cy="270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F88D6F-4167-0642-BE43-B1A729636EDF}"/>
                </a:ext>
              </a:extLst>
            </p:cNvPr>
            <p:cNvSpPr/>
            <p:nvPr/>
          </p:nvSpPr>
          <p:spPr>
            <a:xfrm>
              <a:off x="1219199" y="2822740"/>
              <a:ext cx="7445229" cy="163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6BEBC1A-BE7A-7C4B-A961-169D09AC97D9}"/>
              </a:ext>
            </a:extLst>
          </p:cNvPr>
          <p:cNvSpPr/>
          <p:nvPr/>
        </p:nvSpPr>
        <p:spPr>
          <a:xfrm>
            <a:off x="2003615" y="4463129"/>
            <a:ext cx="7826188" cy="19707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758BB3-4382-F44F-9727-62D2E3C8C90E}"/>
              </a:ext>
            </a:extLst>
          </p:cNvPr>
          <p:cNvGrpSpPr>
            <a:grpSpLocks noChangeAspect="1"/>
          </p:cNvGrpSpPr>
          <p:nvPr/>
        </p:nvGrpSpPr>
        <p:grpSpPr>
          <a:xfrm>
            <a:off x="2089858" y="2674784"/>
            <a:ext cx="7793342" cy="2148679"/>
            <a:chOff x="595852" y="1050966"/>
            <a:chExt cx="8171267" cy="225288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1AD319-BDD4-5241-99BB-695B8DB6F9E2}"/>
                </a:ext>
              </a:extLst>
            </p:cNvPr>
            <p:cNvSpPr/>
            <p:nvPr/>
          </p:nvSpPr>
          <p:spPr>
            <a:xfrm>
              <a:off x="3782291" y="1050966"/>
              <a:ext cx="1490352" cy="270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BC0C50F-1581-494A-B468-38A89182F705}"/>
                </a:ext>
              </a:extLst>
            </p:cNvPr>
            <p:cNvSpPr/>
            <p:nvPr/>
          </p:nvSpPr>
          <p:spPr>
            <a:xfrm>
              <a:off x="1219199" y="2822740"/>
              <a:ext cx="7445229" cy="163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728C402-C73F-EA41-A8DD-ADB1CA6F11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5301"/>
            <a:stretch/>
          </p:blipFill>
          <p:spPr>
            <a:xfrm>
              <a:off x="595852" y="2767146"/>
              <a:ext cx="8171267" cy="536701"/>
            </a:xfrm>
            <a:prstGeom prst="rect">
              <a:avLst/>
            </a:prstGeom>
          </p:spPr>
        </p:pic>
      </p:grpSp>
      <p:grpSp>
        <p:nvGrpSpPr>
          <p:cNvPr id="27" name="Group 34">
            <a:extLst>
              <a:ext uri="{FF2B5EF4-FFF2-40B4-BE49-F238E27FC236}">
                <a16:creationId xmlns:a16="http://schemas.microsoft.com/office/drawing/2014/main" id="{4EF5ECFC-7F6B-BE43-9B4B-954EE059EEF1}"/>
              </a:ext>
            </a:extLst>
          </p:cNvPr>
          <p:cNvGrpSpPr/>
          <p:nvPr/>
        </p:nvGrpSpPr>
        <p:grpSpPr>
          <a:xfrm>
            <a:off x="9719477" y="2709068"/>
            <a:ext cx="1090844" cy="555584"/>
            <a:chOff x="4624156" y="935400"/>
            <a:chExt cx="1090844" cy="555584"/>
          </a:xfrm>
          <a:solidFill>
            <a:schemeClr val="bg1"/>
          </a:solidFill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3BBC3E-E34A-CC44-B268-2C0CEB0CEB27}"/>
                </a:ext>
              </a:extLst>
            </p:cNvPr>
            <p:cNvSpPr txBox="1"/>
            <p:nvPr/>
          </p:nvSpPr>
          <p:spPr>
            <a:xfrm>
              <a:off x="4624156" y="935400"/>
              <a:ext cx="10908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FF"/>
                  </a:solidFill>
                </a:rPr>
                <a:t>Beam 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9D7023A-0316-B445-A9E1-64F7CB014892}"/>
                </a:ext>
              </a:extLst>
            </p:cNvPr>
            <p:cNvSpPr txBox="1"/>
            <p:nvPr/>
          </p:nvSpPr>
          <p:spPr>
            <a:xfrm>
              <a:off x="4624156" y="1213985"/>
              <a:ext cx="1056181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Beam 2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9FD1E1A-B0B5-8D41-B210-61CD99C0832E}"/>
                </a:ext>
              </a:extLst>
            </p:cNvPr>
            <p:cNvCxnSpPr/>
            <p:nvPr/>
          </p:nvCxnSpPr>
          <p:spPr>
            <a:xfrm>
              <a:off x="5319804" y="1082304"/>
              <a:ext cx="381000" cy="1588"/>
            </a:xfrm>
            <a:prstGeom prst="line">
              <a:avLst/>
            </a:prstGeom>
            <a:grp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2BE13D5-AEE9-D546-8A4A-A915D6B772A4}"/>
                </a:ext>
              </a:extLst>
            </p:cNvPr>
            <p:cNvCxnSpPr/>
            <p:nvPr/>
          </p:nvCxnSpPr>
          <p:spPr>
            <a:xfrm>
              <a:off x="5322241" y="1366090"/>
              <a:ext cx="381000" cy="1588"/>
            </a:xfrm>
            <a:prstGeom prst="line">
              <a:avLst/>
            </a:prstGeom>
            <a:grp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C8F1975F-DC1F-AC47-91BB-4F7A0920982A}"/>
              </a:ext>
            </a:extLst>
          </p:cNvPr>
          <p:cNvSpPr/>
          <p:nvPr/>
        </p:nvSpPr>
        <p:spPr>
          <a:xfrm>
            <a:off x="3359839" y="2656982"/>
            <a:ext cx="157388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Scrubbing Run 1</a:t>
            </a: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9F7FB5-989F-A842-905C-491FC67B8950}"/>
              </a:ext>
            </a:extLst>
          </p:cNvPr>
          <p:cNvSpPr/>
          <p:nvPr/>
        </p:nvSpPr>
        <p:spPr>
          <a:xfrm>
            <a:off x="5726811" y="2656982"/>
            <a:ext cx="414483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Scrubbing Run 2</a:t>
            </a: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39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LHC e-cloud observations – Run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2258-DF5F-024B-B11C-B7E3F133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718"/>
            <a:ext cx="10515600" cy="5208362"/>
          </a:xfrm>
        </p:spPr>
        <p:txBody>
          <a:bodyPr>
            <a:normAutofit/>
          </a:bodyPr>
          <a:lstStyle/>
          <a:p>
            <a:r>
              <a:rPr lang="en-US" dirty="0"/>
              <a:t>Even after scrubbing and going into operation, the e-cloud kept affecting the beam dynamics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Machine settings: Need to run with high chromaticity </a:t>
            </a:r>
            <a:br>
              <a:rPr lang="en-US" dirty="0"/>
            </a:br>
            <a:r>
              <a:rPr lang="en-US" dirty="0"/>
              <a:t>(Q’ up to 20 units) &amp; large octupole currents for stability, </a:t>
            </a:r>
            <a:br>
              <a:rPr lang="en-US" dirty="0"/>
            </a:br>
            <a:r>
              <a:rPr lang="en-US" dirty="0"/>
              <a:t>adjust tunes to accommodate the large tune footprint</a:t>
            </a:r>
            <a:br>
              <a:rPr lang="en-US"/>
            </a:br>
            <a:r>
              <a:rPr lang="en-US"/>
              <a:t>and </a:t>
            </a:r>
            <a:r>
              <a:rPr lang="en-US" dirty="0"/>
              <a:t>preserve beam lifetime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b="1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G. Rumolo, EIC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22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7DDEA8-0D46-4E4A-A98F-271E9505A9CA}"/>
              </a:ext>
            </a:extLst>
          </p:cNvPr>
          <p:cNvGrpSpPr>
            <a:grpSpLocks noChangeAspect="1"/>
          </p:cNvGrpSpPr>
          <p:nvPr/>
        </p:nvGrpSpPr>
        <p:grpSpPr>
          <a:xfrm>
            <a:off x="7412797" y="2198022"/>
            <a:ext cx="4104289" cy="3953933"/>
            <a:chOff x="0" y="2808089"/>
            <a:chExt cx="3992929" cy="384665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D9D8808-8BCC-B844-8CA1-4B41B88EC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063046"/>
              <a:ext cx="3992929" cy="3591695"/>
            </a:xfrm>
            <a:prstGeom prst="rect">
              <a:avLst/>
            </a:prstGeom>
          </p:spPr>
        </p:pic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880BD88-AC38-FD43-8EBB-D38A2A8F01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4871" y="5155819"/>
              <a:ext cx="289367" cy="43983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C472B0-162B-2C47-8067-3026772CAEEC}"/>
                </a:ext>
              </a:extLst>
            </p:cNvPr>
            <p:cNvSpPr txBox="1"/>
            <p:nvPr/>
          </p:nvSpPr>
          <p:spPr>
            <a:xfrm>
              <a:off x="650116" y="2808089"/>
              <a:ext cx="3007485" cy="269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PyECLOUD-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PyHEADTAIL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simulation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7188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LHC e-cloud observations – Run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2258-DF5F-024B-B11C-B7E3F133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718"/>
            <a:ext cx="10515600" cy="5208362"/>
          </a:xfrm>
        </p:spPr>
        <p:txBody>
          <a:bodyPr>
            <a:normAutofit/>
          </a:bodyPr>
          <a:lstStyle/>
          <a:p>
            <a:r>
              <a:rPr lang="en-US" dirty="0"/>
              <a:t>Even after scrubbing and going into operation, the e-cloud kept affecting the beam dynamics 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dirty="0"/>
              <a:t>Instabilities during store due to build-up of central stripe for lower beam intensity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b="1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G. Rumolo, EIC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23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E3A37D-7B02-AE44-A3EE-1BE209FD11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824" y="2876097"/>
            <a:ext cx="3930869" cy="29660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1AF8E4-AFF0-F54E-837E-C90127CFC3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395" y="2751580"/>
            <a:ext cx="3680870" cy="32799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92691C-47C7-954B-9B54-C2D16E3DF3F3}"/>
              </a:ext>
            </a:extLst>
          </p:cNvPr>
          <p:cNvSpPr txBox="1"/>
          <p:nvPr/>
        </p:nvSpPr>
        <p:spPr>
          <a:xfrm>
            <a:off x="2041790" y="2726057"/>
            <a:ext cx="2638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400" b="1" dirty="0"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CE019A-23CE-EC4D-80D5-F6F07EE0E755}"/>
              </a:ext>
            </a:extLst>
          </p:cNvPr>
          <p:cNvSpPr txBox="1"/>
          <p:nvPr/>
        </p:nvSpPr>
        <p:spPr>
          <a:xfrm>
            <a:off x="6876548" y="2726057"/>
            <a:ext cx="2732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400" b="1" dirty="0"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</a:p>
        </p:txBody>
      </p:sp>
    </p:spTree>
    <p:extLst>
      <p:ext uri="{BB962C8B-B14F-4D97-AF65-F5344CB8AC3E}">
        <p14:creationId xmlns:p14="http://schemas.microsoft.com/office/powerpoint/2010/main" val="3389242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LHC e-cloud observations – Run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2258-DF5F-024B-B11C-B7E3F133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718"/>
            <a:ext cx="10515600" cy="5208362"/>
          </a:xfrm>
        </p:spPr>
        <p:txBody>
          <a:bodyPr>
            <a:normAutofit/>
          </a:bodyPr>
          <a:lstStyle/>
          <a:p>
            <a:r>
              <a:rPr lang="en-US" dirty="0"/>
              <a:t>Even after scrubbing and going into operation, the e-cloud kept affecting the beam dynamics 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dirty="0"/>
              <a:t>Slow beam losses during store mainly affecting bunches at the end of trains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b="1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G. Rumolo, EIC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24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F8498B-8695-9F47-B61A-ABEDDF9584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738" y="2677500"/>
            <a:ext cx="7174523" cy="347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30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LHC e-cloud observations – Run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2258-DF5F-024B-B11C-B7E3F133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718"/>
            <a:ext cx="10515600" cy="5208362"/>
          </a:xfrm>
        </p:spPr>
        <p:txBody>
          <a:bodyPr>
            <a:normAutofit/>
          </a:bodyPr>
          <a:lstStyle/>
          <a:p>
            <a:r>
              <a:rPr lang="en-US" dirty="0"/>
              <a:t>The heat load in the arcs showed persisting e-cloud and also – surprisingly – reached different levels in different arcs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b="1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G. Rumolo, EIC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 descr="A picture containing text, writing implement&#10;&#10;Description automatically generated">
            <a:extLst>
              <a:ext uri="{FF2B5EF4-FFF2-40B4-BE49-F238E27FC236}">
                <a16:creationId xmlns:a16="http://schemas.microsoft.com/office/drawing/2014/main" id="{A2B3A756-2941-9748-BCB1-1FC4F9775A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1" t="8432" r="4490" b="31372"/>
          <a:stretch/>
        </p:blipFill>
        <p:spPr>
          <a:xfrm>
            <a:off x="1958788" y="2228103"/>
            <a:ext cx="7866529" cy="41282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317C5E-93BF-9D42-BB94-16B6A9742285}"/>
              </a:ext>
            </a:extLst>
          </p:cNvPr>
          <p:cNvSpPr/>
          <p:nvPr/>
        </p:nvSpPr>
        <p:spPr>
          <a:xfrm>
            <a:off x="4008565" y="2067373"/>
            <a:ext cx="414483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Scrubbing Run 2</a:t>
            </a: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6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LHC e-cloud observations – Run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2258-DF5F-024B-B11C-B7E3F133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718"/>
            <a:ext cx="10515600" cy="5208362"/>
          </a:xfrm>
        </p:spPr>
        <p:txBody>
          <a:bodyPr>
            <a:normAutofit/>
          </a:bodyPr>
          <a:lstStyle/>
          <a:p>
            <a:r>
              <a:rPr lang="en-US" dirty="0"/>
              <a:t>The heat load in the arcs showed persisting e-cloud and also – surprisingly – reached different levels in different arcs</a:t>
            </a:r>
          </a:p>
          <a:p>
            <a:pPr lvl="1"/>
            <a:r>
              <a:rPr lang="en-US" dirty="0"/>
              <a:t>Additional heat load ranging by a factor 3 or more</a:t>
            </a:r>
            <a:br>
              <a:rPr lang="en-US" dirty="0"/>
            </a:br>
            <a:r>
              <a:rPr lang="en-US" dirty="0"/>
              <a:t>for typical 2015 physics fill</a:t>
            </a:r>
          </a:p>
          <a:p>
            <a:pPr lvl="1"/>
            <a:r>
              <a:rPr lang="en-US" dirty="0"/>
              <a:t>Clearly due to e-cloud as only measured with </a:t>
            </a:r>
            <a:br>
              <a:rPr lang="en-US" dirty="0"/>
            </a:br>
            <a:r>
              <a:rPr lang="en-US" dirty="0"/>
              <a:t>25 ns bunch spacing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b="1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G. Rumolo, EIC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26</a:t>
            </a:fld>
            <a:endParaRPr lang="en-US"/>
          </a:p>
        </p:txBody>
      </p:sp>
      <p:pic>
        <p:nvPicPr>
          <p:cNvPr id="9" name="Picture 8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48CB81C4-88AD-914A-B873-479C68C97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059" y="2064903"/>
            <a:ext cx="4758341" cy="429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03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8EB8C5D-B361-A94F-9B53-4646371D0999}"/>
              </a:ext>
            </a:extLst>
          </p:cNvPr>
          <p:cNvGrpSpPr/>
          <p:nvPr/>
        </p:nvGrpSpPr>
        <p:grpSpPr>
          <a:xfrm>
            <a:off x="7617542" y="1627982"/>
            <a:ext cx="4193458" cy="4991295"/>
            <a:chOff x="2117463" y="1411721"/>
            <a:chExt cx="4193458" cy="499129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B870ED7-1AD6-E745-8B60-E65F7D5019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17463" y="1637835"/>
              <a:ext cx="4193458" cy="4765181"/>
              <a:chOff x="266700" y="1536700"/>
              <a:chExt cx="3822282" cy="4343400"/>
            </a:xfrm>
          </p:grpSpPr>
          <p:sp>
            <p:nvSpPr>
              <p:cNvPr id="71" name="Block Arc 70">
                <a:extLst>
                  <a:ext uri="{FF2B5EF4-FFF2-40B4-BE49-F238E27FC236}">
                    <a16:creationId xmlns:a16="http://schemas.microsoft.com/office/drawing/2014/main" id="{11C8E771-5CCA-6A45-ABA5-2446E50A3CFC}"/>
                  </a:ext>
                </a:extLst>
              </p:cNvPr>
              <p:cNvSpPr/>
              <p:nvPr/>
            </p:nvSpPr>
            <p:spPr>
              <a:xfrm>
                <a:off x="746301" y="1703400"/>
                <a:ext cx="2880000" cy="2880000"/>
              </a:xfrm>
              <a:prstGeom prst="blockArc">
                <a:avLst>
                  <a:gd name="adj1" fmla="val 10815193"/>
                  <a:gd name="adj2" fmla="val 13460803"/>
                  <a:gd name="adj3" fmla="val 13589"/>
                </a:avLst>
              </a:prstGeom>
              <a:solidFill>
                <a:srgbClr val="0B24FB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55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Block Arc 71">
                <a:extLst>
                  <a:ext uri="{FF2B5EF4-FFF2-40B4-BE49-F238E27FC236}">
                    <a16:creationId xmlns:a16="http://schemas.microsoft.com/office/drawing/2014/main" id="{2DC4E366-CEF9-894D-8907-A1DAAD872E23}"/>
                  </a:ext>
                </a:extLst>
              </p:cNvPr>
              <p:cNvSpPr/>
              <p:nvPr/>
            </p:nvSpPr>
            <p:spPr>
              <a:xfrm>
                <a:off x="746301" y="1703400"/>
                <a:ext cx="2880000" cy="2880000"/>
              </a:xfrm>
              <a:prstGeom prst="blockArc">
                <a:avLst>
                  <a:gd name="adj1" fmla="val 13480863"/>
                  <a:gd name="adj2" fmla="val 16165314"/>
                  <a:gd name="adj3" fmla="val 13566"/>
                </a:avLst>
              </a:prstGeom>
              <a:solidFill>
                <a:srgbClr val="20BAFC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55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Block Arc 72">
                <a:extLst>
                  <a:ext uri="{FF2B5EF4-FFF2-40B4-BE49-F238E27FC236}">
                    <a16:creationId xmlns:a16="http://schemas.microsoft.com/office/drawing/2014/main" id="{7BA3B880-333A-EA40-9EE3-9C60A19EA206}"/>
                  </a:ext>
                </a:extLst>
              </p:cNvPr>
              <p:cNvSpPr/>
              <p:nvPr/>
            </p:nvSpPr>
            <p:spPr>
              <a:xfrm rot="5400000">
                <a:off x="746301" y="1703400"/>
                <a:ext cx="2880000" cy="2880000"/>
              </a:xfrm>
              <a:prstGeom prst="blockArc">
                <a:avLst>
                  <a:gd name="adj1" fmla="val 10800000"/>
                  <a:gd name="adj2" fmla="val 13460803"/>
                  <a:gd name="adj3" fmla="val 13589"/>
                </a:avLst>
              </a:prstGeom>
              <a:solidFill>
                <a:srgbClr val="40FEC9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55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Block Arc 73">
                <a:extLst>
                  <a:ext uri="{FF2B5EF4-FFF2-40B4-BE49-F238E27FC236}">
                    <a16:creationId xmlns:a16="http://schemas.microsoft.com/office/drawing/2014/main" id="{40EB2AF9-0DC8-3440-A24F-D67AA2E5BE61}"/>
                  </a:ext>
                </a:extLst>
              </p:cNvPr>
              <p:cNvSpPr/>
              <p:nvPr/>
            </p:nvSpPr>
            <p:spPr>
              <a:xfrm rot="5400000">
                <a:off x="746301" y="1703400"/>
                <a:ext cx="2880000" cy="2880000"/>
              </a:xfrm>
              <a:prstGeom prst="blockArc">
                <a:avLst>
                  <a:gd name="adj1" fmla="val 13480863"/>
                  <a:gd name="adj2" fmla="val 16165314"/>
                  <a:gd name="adj3" fmla="val 13566"/>
                </a:avLst>
              </a:prstGeom>
              <a:solidFill>
                <a:srgbClr val="20BAFC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55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Block Arc 74">
                <a:extLst>
                  <a:ext uri="{FF2B5EF4-FFF2-40B4-BE49-F238E27FC236}">
                    <a16:creationId xmlns:a16="http://schemas.microsoft.com/office/drawing/2014/main" id="{BDE04C85-7C7F-6846-87FF-9BD6137EE702}"/>
                  </a:ext>
                </a:extLst>
              </p:cNvPr>
              <p:cNvSpPr/>
              <p:nvPr/>
            </p:nvSpPr>
            <p:spPr>
              <a:xfrm flipV="1">
                <a:off x="746301" y="1684350"/>
                <a:ext cx="2880000" cy="2880000"/>
              </a:xfrm>
              <a:prstGeom prst="blockArc">
                <a:avLst>
                  <a:gd name="adj1" fmla="val 10860498"/>
                  <a:gd name="adj2" fmla="val 13460803"/>
                  <a:gd name="adj3" fmla="val 13589"/>
                </a:avLst>
              </a:prstGeom>
              <a:solidFill>
                <a:srgbClr val="FD6D21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55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Block Arc 75">
                <a:extLst>
                  <a:ext uri="{FF2B5EF4-FFF2-40B4-BE49-F238E27FC236}">
                    <a16:creationId xmlns:a16="http://schemas.microsoft.com/office/drawing/2014/main" id="{7319B957-2786-E343-95B6-34982778B1B3}"/>
                  </a:ext>
                </a:extLst>
              </p:cNvPr>
              <p:cNvSpPr/>
              <p:nvPr/>
            </p:nvSpPr>
            <p:spPr>
              <a:xfrm flipV="1">
                <a:off x="746301" y="1684350"/>
                <a:ext cx="2880000" cy="2880000"/>
              </a:xfrm>
              <a:prstGeom prst="blockArc">
                <a:avLst>
                  <a:gd name="adj1" fmla="val 13480863"/>
                  <a:gd name="adj2" fmla="val 16165314"/>
                  <a:gd name="adj3" fmla="val 13566"/>
                </a:avLst>
              </a:prstGeom>
              <a:solidFill>
                <a:srgbClr val="7F0308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55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" name="Block Arc 76">
                <a:extLst>
                  <a:ext uri="{FF2B5EF4-FFF2-40B4-BE49-F238E27FC236}">
                    <a16:creationId xmlns:a16="http://schemas.microsoft.com/office/drawing/2014/main" id="{9A131796-DD4E-0044-A603-22FD49259AAC}"/>
                  </a:ext>
                </a:extLst>
              </p:cNvPr>
              <p:cNvSpPr/>
              <p:nvPr/>
            </p:nvSpPr>
            <p:spPr>
              <a:xfrm rot="16200000" flipV="1">
                <a:off x="746301" y="1684350"/>
                <a:ext cx="2880000" cy="2880000"/>
              </a:xfrm>
              <a:prstGeom prst="blockArc">
                <a:avLst>
                  <a:gd name="adj1" fmla="val 10800000"/>
                  <a:gd name="adj2" fmla="val 13460803"/>
                  <a:gd name="adj3" fmla="val 13589"/>
                </a:avLst>
              </a:prstGeom>
              <a:solidFill>
                <a:srgbClr val="7F0308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55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" name="Block Arc 77">
                <a:extLst>
                  <a:ext uri="{FF2B5EF4-FFF2-40B4-BE49-F238E27FC236}">
                    <a16:creationId xmlns:a16="http://schemas.microsoft.com/office/drawing/2014/main" id="{A287401F-8399-1B4B-B64E-0860B770AC86}"/>
                  </a:ext>
                </a:extLst>
              </p:cNvPr>
              <p:cNvSpPr/>
              <p:nvPr/>
            </p:nvSpPr>
            <p:spPr>
              <a:xfrm rot="16200000" flipV="1">
                <a:off x="746301" y="1684350"/>
                <a:ext cx="2880000" cy="2880000"/>
              </a:xfrm>
              <a:prstGeom prst="blockArc">
                <a:avLst>
                  <a:gd name="adj1" fmla="val 13480863"/>
                  <a:gd name="adj2" fmla="val 16165314"/>
                  <a:gd name="adj3" fmla="val 13566"/>
                </a:avLst>
              </a:prstGeom>
              <a:solidFill>
                <a:srgbClr val="FEC42E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55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7F6F6A28-F5A2-6942-9A00-E597095BAB42}"/>
                  </a:ext>
                </a:extLst>
              </p:cNvPr>
              <p:cNvSpPr/>
              <p:nvPr/>
            </p:nvSpPr>
            <p:spPr>
              <a:xfrm>
                <a:off x="1024251" y="1968500"/>
                <a:ext cx="2324100" cy="232410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133E4117-8611-9B4B-9F22-F434B7508989}"/>
                  </a:ext>
                </a:extLst>
              </p:cNvPr>
              <p:cNvGrpSpPr/>
              <p:nvPr/>
            </p:nvGrpSpPr>
            <p:grpSpPr>
              <a:xfrm>
                <a:off x="1195713" y="4419600"/>
                <a:ext cx="2051709" cy="323165"/>
                <a:chOff x="1227463" y="4394200"/>
                <a:chExt cx="2051709" cy="323165"/>
              </a:xfrm>
            </p:grpSpPr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1F6DBC31-DEF2-FC40-BEE6-54B3380E6164}"/>
                    </a:ext>
                  </a:extLst>
                </p:cNvPr>
                <p:cNvSpPr txBox="1"/>
                <p:nvPr/>
              </p:nvSpPr>
              <p:spPr>
                <a:xfrm>
                  <a:off x="1227463" y="4394200"/>
                  <a:ext cx="527709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5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S12</a:t>
                  </a:r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5D57247B-AF3F-034B-B7ED-3D6C76A6F1C2}"/>
                    </a:ext>
                  </a:extLst>
                </p:cNvPr>
                <p:cNvSpPr txBox="1"/>
                <p:nvPr/>
              </p:nvSpPr>
              <p:spPr>
                <a:xfrm>
                  <a:off x="2751463" y="4394200"/>
                  <a:ext cx="527709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5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S81</a:t>
                  </a: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ED6550F0-A434-6749-B222-461459BB6E78}"/>
                  </a:ext>
                </a:extLst>
              </p:cNvPr>
              <p:cNvGrpSpPr/>
              <p:nvPr/>
            </p:nvGrpSpPr>
            <p:grpSpPr>
              <a:xfrm>
                <a:off x="363863" y="3556000"/>
                <a:ext cx="3715409" cy="323165"/>
                <a:chOff x="363863" y="3530600"/>
                <a:chExt cx="3715409" cy="323165"/>
              </a:xfrm>
            </p:grpSpPr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AA00BF3E-29ED-2544-904B-0A60EA719F01}"/>
                    </a:ext>
                  </a:extLst>
                </p:cNvPr>
                <p:cNvSpPr txBox="1"/>
                <p:nvPr/>
              </p:nvSpPr>
              <p:spPr>
                <a:xfrm>
                  <a:off x="363863" y="3530600"/>
                  <a:ext cx="527709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5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S23</a:t>
                  </a: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2A3C276A-605B-E544-9EF3-CD85FC73BF8B}"/>
                    </a:ext>
                  </a:extLst>
                </p:cNvPr>
                <p:cNvSpPr txBox="1"/>
                <p:nvPr/>
              </p:nvSpPr>
              <p:spPr>
                <a:xfrm>
                  <a:off x="3551563" y="3530600"/>
                  <a:ext cx="527709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5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S78</a:t>
                  </a:r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065021D9-6C51-DB48-A45F-D846319C703C}"/>
                  </a:ext>
                </a:extLst>
              </p:cNvPr>
              <p:cNvGrpSpPr/>
              <p:nvPr/>
            </p:nvGrpSpPr>
            <p:grpSpPr>
              <a:xfrm>
                <a:off x="363863" y="2387600"/>
                <a:ext cx="3715409" cy="323165"/>
                <a:chOff x="363863" y="3530600"/>
                <a:chExt cx="3715409" cy="323165"/>
              </a:xfrm>
            </p:grpSpPr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6935E00B-FD41-F34D-8B2D-87C5B047DF27}"/>
                    </a:ext>
                  </a:extLst>
                </p:cNvPr>
                <p:cNvSpPr txBox="1"/>
                <p:nvPr/>
              </p:nvSpPr>
              <p:spPr>
                <a:xfrm>
                  <a:off x="363863" y="3530600"/>
                  <a:ext cx="527709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5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S34</a:t>
                  </a: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E8227040-8DD7-D94C-B589-00DD45015FEC}"/>
                    </a:ext>
                  </a:extLst>
                </p:cNvPr>
                <p:cNvSpPr txBox="1"/>
                <p:nvPr/>
              </p:nvSpPr>
              <p:spPr>
                <a:xfrm>
                  <a:off x="3551563" y="3530600"/>
                  <a:ext cx="527709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5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S67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29B5BFCE-D146-F143-B4C5-8F339DB47F5E}"/>
                  </a:ext>
                </a:extLst>
              </p:cNvPr>
              <p:cNvGrpSpPr/>
              <p:nvPr/>
            </p:nvGrpSpPr>
            <p:grpSpPr>
              <a:xfrm>
                <a:off x="1195713" y="1536700"/>
                <a:ext cx="2051709" cy="323165"/>
                <a:chOff x="1227463" y="4394200"/>
                <a:chExt cx="2051709" cy="323165"/>
              </a:xfrm>
            </p:grpSpPr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151A11C6-B541-4841-8A88-B965F561CFDB}"/>
                    </a:ext>
                  </a:extLst>
                </p:cNvPr>
                <p:cNvSpPr txBox="1"/>
                <p:nvPr/>
              </p:nvSpPr>
              <p:spPr>
                <a:xfrm>
                  <a:off x="1227463" y="4394200"/>
                  <a:ext cx="527709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5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S45</a:t>
                  </a:r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98D6F67D-9590-694A-AE2C-F32B65F16557}"/>
                    </a:ext>
                  </a:extLst>
                </p:cNvPr>
                <p:cNvSpPr txBox="1"/>
                <p:nvPr/>
              </p:nvSpPr>
              <p:spPr>
                <a:xfrm>
                  <a:off x="2751463" y="4394200"/>
                  <a:ext cx="527709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5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55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S56</a:t>
                  </a:r>
                </a:p>
              </p:txBody>
            </p:sp>
          </p:grp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6EF80681-8173-E24F-BEDE-1AEF4EAC3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700" y="4819650"/>
                <a:ext cx="3822282" cy="1060450"/>
              </a:xfrm>
              <a:prstGeom prst="rect">
                <a:avLst/>
              </a:prstGeom>
            </p:spPr>
          </p:pic>
        </p:grp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43621B90-4A08-474C-A01C-BA7EB6173355}"/>
                </a:ext>
              </a:extLst>
            </p:cNvPr>
            <p:cNvCxnSpPr/>
            <p:nvPr/>
          </p:nvCxnSpPr>
          <p:spPr>
            <a:xfrm>
              <a:off x="2300841" y="3387316"/>
              <a:ext cx="3829050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</a:ln>
            <a:effectLst/>
          </p:spPr>
        </p:cxnSp>
        <p:sp>
          <p:nvSpPr>
            <p:cNvPr id="94" name="8-Point Star 6">
              <a:extLst>
                <a:ext uri="{FF2B5EF4-FFF2-40B4-BE49-F238E27FC236}">
                  <a16:creationId xmlns:a16="http://schemas.microsoft.com/office/drawing/2014/main" id="{446558D0-F700-FD49-8C0F-5441B94932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3814" y="4557219"/>
              <a:ext cx="467999" cy="467999"/>
            </a:xfrm>
            <a:prstGeom prst="star8">
              <a:avLst/>
            </a:prstGeom>
            <a:solidFill>
              <a:srgbClr val="B2B2B2">
                <a:lumMod val="75000"/>
              </a:srgbClr>
            </a:solidFill>
            <a:ln w="9525" cap="flat" cmpd="sng" algn="ctr">
              <a:solidFill>
                <a:srgbClr val="66006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8-Point Star 67">
              <a:extLst>
                <a:ext uri="{FF2B5EF4-FFF2-40B4-BE49-F238E27FC236}">
                  <a16:creationId xmlns:a16="http://schemas.microsoft.com/office/drawing/2014/main" id="{821FD131-47EF-5245-A61E-8A4C068CB2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3814" y="1720654"/>
              <a:ext cx="467999" cy="467999"/>
            </a:xfrm>
            <a:prstGeom prst="star8">
              <a:avLst/>
            </a:prstGeom>
            <a:solidFill>
              <a:srgbClr val="B2B2B2">
                <a:lumMod val="75000"/>
              </a:srgbClr>
            </a:solidFill>
            <a:ln w="9525" cap="flat" cmpd="sng" algn="ctr">
              <a:solidFill>
                <a:srgbClr val="66006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8-Point Star 68">
              <a:extLst>
                <a:ext uri="{FF2B5EF4-FFF2-40B4-BE49-F238E27FC236}">
                  <a16:creationId xmlns:a16="http://schemas.microsoft.com/office/drawing/2014/main" id="{F697AF29-233B-504D-A6D8-CEFA82E116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461" y="4162416"/>
              <a:ext cx="467999" cy="467999"/>
            </a:xfrm>
            <a:prstGeom prst="star8">
              <a:avLst/>
            </a:prstGeom>
            <a:solidFill>
              <a:srgbClr val="B2B2B2">
                <a:lumMod val="75000"/>
              </a:srgbClr>
            </a:solidFill>
            <a:ln w="9525" cap="flat" cmpd="sng" algn="ctr">
              <a:solidFill>
                <a:srgbClr val="66006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8-Point Star 69">
              <a:extLst>
                <a:ext uri="{FF2B5EF4-FFF2-40B4-BE49-F238E27FC236}">
                  <a16:creationId xmlns:a16="http://schemas.microsoft.com/office/drawing/2014/main" id="{591FE90B-6F69-C043-973D-DB16EAC448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13530" y="4162416"/>
              <a:ext cx="467999" cy="467999"/>
            </a:xfrm>
            <a:prstGeom prst="star8">
              <a:avLst/>
            </a:prstGeom>
            <a:solidFill>
              <a:srgbClr val="B2B2B2">
                <a:lumMod val="75000"/>
              </a:srgbClr>
            </a:solidFill>
            <a:ln w="9525" cap="flat" cmpd="sng" algn="ctr">
              <a:solidFill>
                <a:srgbClr val="66006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207F4E7-CD1E-4C46-930C-ED8F43B7A92E}"/>
                </a:ext>
              </a:extLst>
            </p:cNvPr>
            <p:cNvSpPr txBox="1"/>
            <p:nvPr/>
          </p:nvSpPr>
          <p:spPr>
            <a:xfrm>
              <a:off x="3830686" y="4981981"/>
              <a:ext cx="101605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4D4D4D">
                      <a:lumMod val="50000"/>
                    </a:srgbClr>
                  </a:solidFill>
                  <a:latin typeface="Arial"/>
                </a:rPr>
                <a:t>ATLAS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4922509-D97D-D54C-92F2-CEDF52BB90E1}"/>
                </a:ext>
              </a:extLst>
            </p:cNvPr>
            <p:cNvSpPr txBox="1"/>
            <p:nvPr/>
          </p:nvSpPr>
          <p:spPr>
            <a:xfrm>
              <a:off x="3935273" y="1411721"/>
              <a:ext cx="101605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4D4D4D">
                      <a:lumMod val="50000"/>
                    </a:srgbClr>
                  </a:solidFill>
                  <a:latin typeface="Arial"/>
                </a:rPr>
                <a:t>CMS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80ACB7E-4E16-1F4D-9D0A-10A71C4D6179}"/>
                </a:ext>
              </a:extLst>
            </p:cNvPr>
            <p:cNvSpPr txBox="1"/>
            <p:nvPr/>
          </p:nvSpPr>
          <p:spPr>
            <a:xfrm>
              <a:off x="5213285" y="4509396"/>
              <a:ext cx="101605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err="1">
                  <a:solidFill>
                    <a:srgbClr val="4D4D4D">
                      <a:lumMod val="50000"/>
                    </a:srgbClr>
                  </a:solidFill>
                  <a:latin typeface="Arial"/>
                </a:rPr>
                <a:t>LHCb</a:t>
              </a:r>
              <a:endParaRPr lang="en-US" sz="1500" b="1" dirty="0">
                <a:solidFill>
                  <a:srgbClr val="4D4D4D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1A272CC-4588-1A46-A908-DB362A6A01D8}"/>
                </a:ext>
              </a:extLst>
            </p:cNvPr>
            <p:cNvSpPr txBox="1"/>
            <p:nvPr/>
          </p:nvSpPr>
          <p:spPr>
            <a:xfrm>
              <a:off x="2425609" y="4509396"/>
              <a:ext cx="101605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4D4D4D">
                      <a:lumMod val="50000"/>
                    </a:srgbClr>
                  </a:solidFill>
                  <a:latin typeface="Arial"/>
                </a:rPr>
                <a:t>ALICE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LHC e-cloud observations – Run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2258-DF5F-024B-B11C-B7E3F133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718"/>
            <a:ext cx="10515600" cy="5208362"/>
          </a:xfrm>
        </p:spPr>
        <p:txBody>
          <a:bodyPr>
            <a:normAutofit/>
          </a:bodyPr>
          <a:lstStyle/>
          <a:p>
            <a:r>
              <a:rPr lang="en-US" dirty="0"/>
              <a:t>The heat load in the arcs showed persisting e-cloud and also – surprisingly – reached different levels in different arcs</a:t>
            </a:r>
          </a:p>
          <a:p>
            <a:pPr lvl="1"/>
            <a:r>
              <a:rPr lang="en-US" dirty="0"/>
              <a:t>Additional heat load ranging by a factor 3 or more</a:t>
            </a:r>
            <a:br>
              <a:rPr lang="en-US" dirty="0"/>
            </a:br>
            <a:r>
              <a:rPr lang="en-US" dirty="0"/>
              <a:t>for typical 2015 physics fill</a:t>
            </a:r>
          </a:p>
          <a:p>
            <a:pPr lvl="1"/>
            <a:r>
              <a:rPr lang="en-US" dirty="0"/>
              <a:t>Clearly due to e-cloud as only measured with </a:t>
            </a:r>
            <a:br>
              <a:rPr lang="en-US" dirty="0"/>
            </a:br>
            <a:r>
              <a:rPr lang="en-US" dirty="0"/>
              <a:t>25 ns bunch spacing</a:t>
            </a:r>
          </a:p>
          <a:p>
            <a:r>
              <a:rPr lang="en-US" dirty="0"/>
              <a:t>The LHC appeared divided into a </a:t>
            </a:r>
            <a:r>
              <a:rPr lang="en-US" b="1" dirty="0">
                <a:solidFill>
                  <a:srgbClr val="FF0000"/>
                </a:solidFill>
              </a:rPr>
              <a:t>‘lower’ half </a:t>
            </a:r>
            <a:r>
              <a:rPr lang="en-US" dirty="0"/>
              <a:t>with </a:t>
            </a:r>
            <a:br>
              <a:rPr lang="en-US" dirty="0"/>
            </a:br>
            <a:r>
              <a:rPr lang="en-US" dirty="0"/>
              <a:t>high-load sectors and an </a:t>
            </a:r>
            <a:r>
              <a:rPr lang="en-US" b="1" dirty="0">
                <a:solidFill>
                  <a:srgbClr val="0E42FF"/>
                </a:solidFill>
              </a:rPr>
              <a:t>‘upper’ half </a:t>
            </a:r>
            <a:r>
              <a:rPr lang="en-US" dirty="0"/>
              <a:t>with low-load</a:t>
            </a:r>
            <a:br>
              <a:rPr lang="en-US" dirty="0"/>
            </a:br>
            <a:r>
              <a:rPr lang="en-US" dirty="0"/>
              <a:t>sectors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b="1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G. Rumolo, EIC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95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LHC e-cloud observations – Run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2258-DF5F-024B-B11C-B7E3F133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718"/>
            <a:ext cx="10515600" cy="5208362"/>
          </a:xfrm>
        </p:spPr>
        <p:txBody>
          <a:bodyPr>
            <a:normAutofit/>
          </a:bodyPr>
          <a:lstStyle/>
          <a:p>
            <a:r>
              <a:rPr lang="en-US" dirty="0"/>
              <a:t>The heat load in the arcs showed persisting e-cloud and also – surprisingly – reached different levels in different arcs</a:t>
            </a:r>
          </a:p>
          <a:p>
            <a:pPr lvl="1"/>
            <a:r>
              <a:rPr lang="en-US" dirty="0"/>
              <a:t>Limited operation in 2015 and beginning of 2016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b="1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G. Rumolo, EIC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28</a:t>
            </a:fld>
            <a:endParaRPr lang="en-US"/>
          </a:p>
        </p:txBody>
      </p:sp>
      <p:pic>
        <p:nvPicPr>
          <p:cNvPr id="9" name="Picture 8" descr="for_giovanni_1.png">
            <a:extLst>
              <a:ext uri="{FF2B5EF4-FFF2-40B4-BE49-F238E27FC236}">
                <a16:creationId xmlns:a16="http://schemas.microsoft.com/office/drawing/2014/main" id="{F0845A51-3BB8-DE4B-8D8A-1A409045AD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"/>
          <a:stretch/>
        </p:blipFill>
        <p:spPr>
          <a:xfrm>
            <a:off x="1791885" y="2600693"/>
            <a:ext cx="7833370" cy="375565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F44827-DC04-C548-B825-802F792B1894}"/>
              </a:ext>
            </a:extLst>
          </p:cNvPr>
          <p:cNvCxnSpPr/>
          <p:nvPr/>
        </p:nvCxnSpPr>
        <p:spPr>
          <a:xfrm>
            <a:off x="1398494" y="3119718"/>
            <a:ext cx="8226761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40996BA-6B58-4C41-9402-CCFC746985EC}"/>
              </a:ext>
            </a:extLst>
          </p:cNvPr>
          <p:cNvSpPr txBox="1"/>
          <p:nvPr/>
        </p:nvSpPr>
        <p:spPr>
          <a:xfrm>
            <a:off x="8476952" y="2777280"/>
            <a:ext cx="201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472C4"/>
                </a:solidFill>
              </a:rPr>
              <a:t>Cooling capacity</a:t>
            </a:r>
          </a:p>
        </p:txBody>
      </p:sp>
    </p:spTree>
    <p:extLst>
      <p:ext uri="{BB962C8B-B14F-4D97-AF65-F5344CB8AC3E}">
        <p14:creationId xmlns:p14="http://schemas.microsoft.com/office/powerpoint/2010/main" val="1637198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LHC e-cloud observations – Run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2258-DF5F-024B-B11C-B7E3F133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718"/>
            <a:ext cx="10515600" cy="5208362"/>
          </a:xfrm>
        </p:spPr>
        <p:txBody>
          <a:bodyPr>
            <a:normAutofit/>
          </a:bodyPr>
          <a:lstStyle/>
          <a:p>
            <a:r>
              <a:rPr lang="en-US" dirty="0"/>
              <a:t>The heat load in the arcs showed persisting e-cloud and also – surprisingly – reached different levels in different arcs</a:t>
            </a:r>
          </a:p>
          <a:p>
            <a:pPr lvl="1"/>
            <a:r>
              <a:rPr lang="en-US" dirty="0"/>
              <a:t>Limited operation in 2015 and beginning of 2016</a:t>
            </a:r>
          </a:p>
          <a:p>
            <a:pPr lvl="1"/>
            <a:r>
              <a:rPr lang="en-US" dirty="0"/>
              <a:t>Fortunately, additional parasitic scrubbing during physics alleviated the problem in Run 2, but the difference between arcs remained till the end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b="1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G. Rumolo, EIC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29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639875-EDEB-9143-8ECA-FD6EF1DDD629}"/>
              </a:ext>
            </a:extLst>
          </p:cNvPr>
          <p:cNvGrpSpPr>
            <a:grpSpLocks noChangeAspect="1"/>
          </p:cNvGrpSpPr>
          <p:nvPr/>
        </p:nvGrpSpPr>
        <p:grpSpPr>
          <a:xfrm>
            <a:off x="2891985" y="3127700"/>
            <a:ext cx="5490015" cy="3228650"/>
            <a:chOff x="282550" y="3120430"/>
            <a:chExt cx="6276243" cy="369102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A067B7A-E533-2E42-BB92-C2AD398E0A5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2550" y="3148315"/>
              <a:ext cx="6276243" cy="3663142"/>
              <a:chOff x="282550" y="3090440"/>
              <a:chExt cx="6276243" cy="366314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1F7EE45-F2D8-6B48-BCB8-E5B311BADC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81559" y="3090440"/>
                <a:ext cx="5077234" cy="3663142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738C03A-37E3-5446-8824-1AF91064BA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2550" y="3309156"/>
                <a:ext cx="1211485" cy="2294515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0F8C09-B03A-7145-A148-93F94005BE83}"/>
                  </a:ext>
                </a:extLst>
              </p:cNvPr>
              <p:cNvSpPr txBox="1"/>
              <p:nvPr/>
            </p:nvSpPr>
            <p:spPr>
              <a:xfrm>
                <a:off x="2153381" y="3397526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2015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45F923-3890-8E41-8298-50FDF692EA5E}"/>
                  </a:ext>
                </a:extLst>
              </p:cNvPr>
              <p:cNvSpPr txBox="1"/>
              <p:nvPr/>
            </p:nvSpPr>
            <p:spPr>
              <a:xfrm>
                <a:off x="4120587" y="3397526"/>
                <a:ext cx="749322" cy="351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2017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544BBF-2E27-AF4D-8A27-5209E5A291BA}"/>
                  </a:ext>
                </a:extLst>
              </p:cNvPr>
              <p:cNvSpPr txBox="1"/>
              <p:nvPr/>
            </p:nvSpPr>
            <p:spPr>
              <a:xfrm>
                <a:off x="2916820" y="3397526"/>
                <a:ext cx="7755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2016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670128-023E-2D40-8E91-AD73437A6122}"/>
                  </a:ext>
                </a:extLst>
              </p:cNvPr>
              <p:cNvSpPr txBox="1"/>
              <p:nvPr/>
            </p:nvSpPr>
            <p:spPr>
              <a:xfrm>
                <a:off x="5324354" y="3397526"/>
                <a:ext cx="10648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2018</a:t>
                </a: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0FCC1B0-59DB-1448-AA41-CDC82CED06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3347" y="4745620"/>
              <a:ext cx="393539" cy="34724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496F1F-0389-844C-8F10-AB878DCD23C5}"/>
                </a:ext>
              </a:extLst>
            </p:cNvPr>
            <p:cNvSpPr txBox="1"/>
            <p:nvPr/>
          </p:nvSpPr>
          <p:spPr>
            <a:xfrm rot="19080000">
              <a:off x="3278206" y="4413783"/>
              <a:ext cx="1016120" cy="562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S12</a:t>
              </a:r>
            </a:p>
            <a:p>
              <a:pPr algn="ctr"/>
              <a:r>
                <a:rPr lang="en-US" sz="13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vented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B2A1A7-035F-1A4A-BA8B-0467B46DBEB2}"/>
                </a:ext>
              </a:extLst>
            </p:cNvPr>
            <p:cNvSpPr txBox="1"/>
            <p:nvPr/>
          </p:nvSpPr>
          <p:spPr>
            <a:xfrm>
              <a:off x="2025570" y="3120430"/>
              <a:ext cx="43868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25 ns physics fills with &gt;600b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6D0AD62-0DB6-4842-A1AD-3539AE0CB1D5}"/>
              </a:ext>
            </a:extLst>
          </p:cNvPr>
          <p:cNvGrpSpPr/>
          <p:nvPr/>
        </p:nvGrpSpPr>
        <p:grpSpPr>
          <a:xfrm>
            <a:off x="8153400" y="4412169"/>
            <a:ext cx="2835729" cy="1716606"/>
            <a:chOff x="8153400" y="4412169"/>
            <a:chExt cx="2835729" cy="17166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BBAF484-64F2-4847-AA18-4ED4F3E086A6}"/>
                </a:ext>
              </a:extLst>
            </p:cNvPr>
            <p:cNvSpPr/>
            <p:nvPr/>
          </p:nvSpPr>
          <p:spPr>
            <a:xfrm>
              <a:off x="8153400" y="4549302"/>
              <a:ext cx="228600" cy="126366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0979468-30F2-1F4D-8BBB-10BE399AF159}"/>
                </a:ext>
              </a:extLst>
            </p:cNvPr>
            <p:cNvCxnSpPr/>
            <p:nvPr/>
          </p:nvCxnSpPr>
          <p:spPr>
            <a:xfrm flipV="1">
              <a:off x="8382000" y="4669971"/>
              <a:ext cx="631371" cy="183073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6847A6F-213A-E94C-82EA-23E862BD4123}"/>
                </a:ext>
              </a:extLst>
            </p:cNvPr>
            <p:cNvCxnSpPr>
              <a:cxnSpLocks/>
            </p:cNvCxnSpPr>
            <p:nvPr/>
          </p:nvCxnSpPr>
          <p:spPr>
            <a:xfrm>
              <a:off x="8365671" y="5513161"/>
              <a:ext cx="647700" cy="199254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987026D-8E71-884A-8818-3929F919CCB7}"/>
                </a:ext>
              </a:extLst>
            </p:cNvPr>
            <p:cNvSpPr txBox="1"/>
            <p:nvPr/>
          </p:nvSpPr>
          <p:spPr>
            <a:xfrm>
              <a:off x="9013371" y="5544000"/>
              <a:ext cx="16981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500FF"/>
                  </a:solidFill>
                </a:rPr>
                <a:t>Low load sectors</a:t>
              </a:r>
            </a:p>
            <a:p>
              <a:r>
                <a:rPr lang="en-US" sz="1600" b="1" dirty="0">
                  <a:solidFill>
                    <a:srgbClr val="1500FF"/>
                  </a:solidFill>
                </a:rPr>
                <a:t>SEY ≃ 1.25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063F03-85E8-0D40-B521-DDA61B4BEFD3}"/>
                </a:ext>
              </a:extLst>
            </p:cNvPr>
            <p:cNvSpPr txBox="1"/>
            <p:nvPr/>
          </p:nvSpPr>
          <p:spPr>
            <a:xfrm>
              <a:off x="9013371" y="4412169"/>
              <a:ext cx="19757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Highest load sectors</a:t>
              </a:r>
            </a:p>
            <a:p>
              <a:r>
                <a:rPr lang="en-US" sz="1600" b="1" dirty="0">
                  <a:solidFill>
                    <a:srgbClr val="FF0000"/>
                  </a:solidFill>
                </a:rPr>
                <a:t>SEY ≃ 1.35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28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the LHC beam mainly sees: The LHC beam screen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2258-DF5F-024B-B11C-B7E3F133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718"/>
            <a:ext cx="10515600" cy="5208362"/>
          </a:xfrm>
        </p:spPr>
        <p:txBody>
          <a:bodyPr>
            <a:normAutofit/>
          </a:bodyPr>
          <a:lstStyle/>
          <a:p>
            <a:r>
              <a:rPr lang="en-US" dirty="0"/>
              <a:t>To avoid too high-power deposition on the superconducting coils a </a:t>
            </a:r>
            <a:r>
              <a:rPr lang="en-US" b="1" dirty="0">
                <a:solidFill>
                  <a:srgbClr val="0E42FF"/>
                </a:solidFill>
              </a:rPr>
              <a:t>beam screen </a:t>
            </a:r>
            <a:r>
              <a:rPr lang="en-US" dirty="0"/>
              <a:t>is inserted inside the 1.9 K cold bore</a:t>
            </a:r>
          </a:p>
          <a:p>
            <a:pPr lvl="1"/>
            <a:r>
              <a:rPr lang="en-US" dirty="0"/>
              <a:t>The beam screen intercepts beam-induced </a:t>
            </a:r>
            <a:br>
              <a:rPr lang="en-US" dirty="0"/>
            </a:br>
            <a:r>
              <a:rPr lang="en-US" dirty="0"/>
              <a:t>heat sources (EM, synch. radiation, e-cloud)</a:t>
            </a:r>
          </a:p>
          <a:p>
            <a:pPr lvl="1"/>
            <a:r>
              <a:rPr lang="en-US" dirty="0"/>
              <a:t>It is held by low conductivity supports and is </a:t>
            </a:r>
            <a:br>
              <a:rPr lang="en-US" dirty="0"/>
            </a:br>
            <a:r>
              <a:rPr lang="en-US" dirty="0"/>
              <a:t>actively cooled with a helium flow to operate in </a:t>
            </a:r>
            <a:br>
              <a:rPr lang="en-US" dirty="0"/>
            </a:br>
            <a:r>
              <a:rPr lang="en-US" dirty="0"/>
              <a:t>the range 5-20 K</a:t>
            </a:r>
          </a:p>
          <a:p>
            <a:pPr lvl="1"/>
            <a:r>
              <a:rPr lang="en-US" dirty="0"/>
              <a:t>By measuring the thermodynamic properties of </a:t>
            </a:r>
            <a:br>
              <a:rPr lang="en-US" dirty="0"/>
            </a:br>
            <a:r>
              <a:rPr lang="en-US" dirty="0"/>
              <a:t>helium, the heat load on the screen is inferred</a:t>
            </a:r>
          </a:p>
          <a:p>
            <a:pPr lvl="1"/>
            <a:r>
              <a:rPr lang="en-US" dirty="0"/>
              <a:t>Magnets in each “half-cell” share same cooling </a:t>
            </a:r>
            <a:br>
              <a:rPr lang="en-US" dirty="0"/>
            </a:br>
            <a:r>
              <a:rPr lang="en-US" dirty="0"/>
              <a:t>circuit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Heat load is measured per half-cell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9330"/>
            <a:ext cx="2743200" cy="365125"/>
          </a:xfrm>
        </p:spPr>
        <p:txBody>
          <a:bodyPr/>
          <a:lstStyle/>
          <a:p>
            <a:r>
              <a:rPr lang="de-CH" dirty="0"/>
              <a:t>27.10.21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9330"/>
            <a:ext cx="4114800" cy="365125"/>
          </a:xfrm>
        </p:spPr>
        <p:txBody>
          <a:bodyPr/>
          <a:lstStyle/>
          <a:p>
            <a:r>
              <a:rPr lang="en-US"/>
              <a:t>G. Rumolo, EIC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4116"/>
            <a:ext cx="2743200" cy="365125"/>
          </a:xfrm>
        </p:spPr>
        <p:txBody>
          <a:bodyPr/>
          <a:lstStyle/>
          <a:p>
            <a:fld id="{43DF83E8-ABC0-E64E-832A-EEAEB9D1F06F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2" descr="http://www.bng.bilfinger.com/fileadmin/power_bng/Presse/presse_20090116_deutsches_museum_3.jpg">
            <a:extLst>
              <a:ext uri="{FF2B5EF4-FFF2-40B4-BE49-F238E27FC236}">
                <a16:creationId xmlns:a16="http://schemas.microsoft.com/office/drawing/2014/main" id="{143A330A-0003-5342-8CCD-3CBE8EFC5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9" y="1767498"/>
            <a:ext cx="4717132" cy="314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9D811E-4162-494B-AF8F-AD8F1919E841}"/>
              </a:ext>
            </a:extLst>
          </p:cNvPr>
          <p:cNvCxnSpPr/>
          <p:nvPr/>
        </p:nvCxnSpPr>
        <p:spPr>
          <a:xfrm flipH="1">
            <a:off x="6972179" y="3789515"/>
            <a:ext cx="525199" cy="2888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A5D7CF-F67B-B54F-AC3E-FB20F0830A90}"/>
              </a:ext>
            </a:extLst>
          </p:cNvPr>
          <p:cNvCxnSpPr/>
          <p:nvPr/>
        </p:nvCxnSpPr>
        <p:spPr>
          <a:xfrm flipV="1">
            <a:off x="8810376" y="4209674"/>
            <a:ext cx="472679" cy="28886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8725940-5ACD-3F41-8658-09EA591CD7A0}"/>
              </a:ext>
            </a:extLst>
          </p:cNvPr>
          <p:cNvSpPr/>
          <p:nvPr/>
        </p:nvSpPr>
        <p:spPr>
          <a:xfrm>
            <a:off x="10562707" y="3880577"/>
            <a:ext cx="1489219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/>
        </p:spPr>
        <p:txBody>
          <a:bodyPr wrap="square">
            <a:spAutoFit/>
          </a:bodyPr>
          <a:lstStyle/>
          <a:p>
            <a:pPr marL="0" lvl="2" algn="ctr"/>
            <a:r>
              <a:rPr lang="en-US" sz="1400" b="1" dirty="0">
                <a:solidFill>
                  <a:srgbClr val="00B050"/>
                </a:solidFill>
                <a:latin typeface="Calibri" pitchFamily="34" charset="0"/>
                <a:sym typeface="Wingdings" panose="05000000000000000000" pitchFamily="2" charset="2"/>
              </a:rPr>
              <a:t>Superconducting coils</a:t>
            </a:r>
            <a:r>
              <a:rPr lang="en-US" sz="1400" dirty="0">
                <a:solidFill>
                  <a:srgbClr val="00B050"/>
                </a:solidFill>
                <a:latin typeface="Calibri" pitchFamily="34" charset="0"/>
                <a:sym typeface="Wingdings" panose="05000000000000000000" pitchFamily="2" charset="2"/>
              </a:rPr>
              <a:t> (1.9 K)</a:t>
            </a:r>
            <a:endParaRPr lang="en-US" sz="1400" baseline="30000" dirty="0">
              <a:solidFill>
                <a:srgbClr val="00B050"/>
              </a:solidFill>
              <a:latin typeface="Calibri" pitchFamily="34" charset="0"/>
              <a:sym typeface="Wingdings" panose="05000000000000000000" pitchFamily="2" charset="2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34298A-191A-FB44-A4D8-E9FAECBE50C4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10097115" y="4078375"/>
            <a:ext cx="465592" cy="638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775BFC8-2D31-7244-9F30-4F42738E1C1D}"/>
              </a:ext>
            </a:extLst>
          </p:cNvPr>
          <p:cNvSpPr/>
          <p:nvPr/>
        </p:nvSpPr>
        <p:spPr>
          <a:xfrm>
            <a:off x="10078399" y="4575167"/>
            <a:ext cx="1263845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/>
        </p:spPr>
        <p:txBody>
          <a:bodyPr wrap="square">
            <a:spAutoFit/>
          </a:bodyPr>
          <a:lstStyle/>
          <a:p>
            <a:pPr marL="0" lvl="2" algn="ctr"/>
            <a:r>
              <a:rPr lang="en-US" sz="1400" b="1" dirty="0">
                <a:solidFill>
                  <a:srgbClr val="00B050"/>
                </a:solidFill>
                <a:latin typeface="Calibri" pitchFamily="34" charset="0"/>
                <a:sym typeface="Wingdings" panose="05000000000000000000" pitchFamily="2" charset="2"/>
              </a:rPr>
              <a:t>Beam screen </a:t>
            </a:r>
          </a:p>
          <a:p>
            <a:pPr marL="0" lvl="2" algn="ctr"/>
            <a:r>
              <a:rPr lang="en-US" sz="1400" dirty="0">
                <a:solidFill>
                  <a:srgbClr val="00B050"/>
                </a:solidFill>
                <a:latin typeface="Calibri" pitchFamily="34" charset="0"/>
                <a:sym typeface="Wingdings" panose="05000000000000000000" pitchFamily="2" charset="2"/>
              </a:rPr>
              <a:t>(5 – 20 K)</a:t>
            </a:r>
            <a:endParaRPr lang="en-US" sz="1400" baseline="30000" dirty="0">
              <a:solidFill>
                <a:srgbClr val="00B050"/>
              </a:solidFill>
              <a:latin typeface="Calibri" pitchFamily="34" charset="0"/>
              <a:sym typeface="Wingdings" panose="05000000000000000000" pitchFamily="2" charset="2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4A9F3B-682D-304D-A1D5-04F8DA238E5A}"/>
              </a:ext>
            </a:extLst>
          </p:cNvPr>
          <p:cNvCxnSpPr>
            <a:cxnSpLocks/>
          </p:cNvCxnSpPr>
          <p:nvPr/>
        </p:nvCxnSpPr>
        <p:spPr>
          <a:xfrm flipH="1" flipV="1">
            <a:off x="9540740" y="4391897"/>
            <a:ext cx="537659" cy="30220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5B9D855-47BB-9D45-BFD0-56D735814595}"/>
              </a:ext>
            </a:extLst>
          </p:cNvPr>
          <p:cNvSpPr/>
          <p:nvPr/>
        </p:nvSpPr>
        <p:spPr>
          <a:xfrm>
            <a:off x="8633225" y="2280308"/>
            <a:ext cx="2266951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/>
        </p:spPr>
        <p:txBody>
          <a:bodyPr wrap="square">
            <a:spAutoFit/>
          </a:bodyPr>
          <a:lstStyle/>
          <a:p>
            <a:pPr marL="0" lvl="2" algn="ctr"/>
            <a:r>
              <a:rPr lang="en-US" sz="1400" b="1" dirty="0">
                <a:solidFill>
                  <a:srgbClr val="00B050"/>
                </a:solidFill>
                <a:latin typeface="Calibri" pitchFamily="34" charset="0"/>
                <a:sym typeface="Wingdings" panose="05000000000000000000" pitchFamily="2" charset="2"/>
              </a:rPr>
              <a:t>Beam screen cooling circuit </a:t>
            </a:r>
          </a:p>
          <a:p>
            <a:pPr marL="0" lvl="2" algn="ctr"/>
            <a:r>
              <a:rPr lang="en-US" sz="1400" dirty="0">
                <a:solidFill>
                  <a:srgbClr val="00B050"/>
                </a:solidFill>
                <a:latin typeface="Calibri" pitchFamily="34" charset="0"/>
                <a:sym typeface="Wingdings" panose="05000000000000000000" pitchFamily="2" charset="2"/>
              </a:rPr>
              <a:t>(helium)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0B8DBD-FD1F-DC49-943D-9D4D1729833A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9299974" y="2803528"/>
            <a:ext cx="466726" cy="116484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A40A846-56D3-904F-892D-EDFA7A45F633}"/>
              </a:ext>
            </a:extLst>
          </p:cNvPr>
          <p:cNvSpPr/>
          <p:nvPr/>
        </p:nvSpPr>
        <p:spPr>
          <a:xfrm>
            <a:off x="9309913" y="1796897"/>
            <a:ext cx="24844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/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Section of a main dipole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143DB4C-4C90-DE41-AA40-72AB04B8DA18}"/>
              </a:ext>
            </a:extLst>
          </p:cNvPr>
          <p:cNvGrpSpPr/>
          <p:nvPr/>
        </p:nvGrpSpPr>
        <p:grpSpPr>
          <a:xfrm>
            <a:off x="-165001" y="5029806"/>
            <a:ext cx="12491247" cy="1733327"/>
            <a:chOff x="-1990326" y="4635296"/>
            <a:chExt cx="13226363" cy="213940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1529530-D1D4-7648-96B2-61C4FB79ABDC}"/>
                </a:ext>
              </a:extLst>
            </p:cNvPr>
            <p:cNvGrpSpPr/>
            <p:nvPr/>
          </p:nvGrpSpPr>
          <p:grpSpPr>
            <a:xfrm>
              <a:off x="-118976" y="5126181"/>
              <a:ext cx="9677400" cy="1039097"/>
              <a:chOff x="-219075" y="2552700"/>
              <a:chExt cx="9677400" cy="1508760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09F6EBE-729D-294A-8DC4-96198FEAB521}"/>
                  </a:ext>
                </a:extLst>
              </p:cNvPr>
              <p:cNvSpPr/>
              <p:nvPr/>
            </p:nvSpPr>
            <p:spPr>
              <a:xfrm>
                <a:off x="582386" y="2552700"/>
                <a:ext cx="137160" cy="1508760"/>
              </a:xfrm>
              <a:prstGeom prst="rect">
                <a:avLst/>
              </a:prstGeom>
              <a:solidFill>
                <a:schemeClr val="accent6">
                  <a:lumMod val="75000"/>
                  <a:alpha val="57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AB7CE980-44CE-2A4D-852B-D36DF9DC6757}"/>
                  </a:ext>
                </a:extLst>
              </p:cNvPr>
              <p:cNvSpPr/>
              <p:nvPr/>
            </p:nvSpPr>
            <p:spPr>
              <a:xfrm>
                <a:off x="823777" y="2552700"/>
                <a:ext cx="697230" cy="1508760"/>
              </a:xfrm>
              <a:prstGeom prst="rect">
                <a:avLst/>
              </a:prstGeom>
              <a:solidFill>
                <a:schemeClr val="accent1">
                  <a:alpha val="5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28B08858-9031-B840-B76F-A8B8214D1ECF}"/>
                  </a:ext>
                </a:extLst>
              </p:cNvPr>
              <p:cNvSpPr/>
              <p:nvPr/>
            </p:nvSpPr>
            <p:spPr>
              <a:xfrm>
                <a:off x="1625238" y="2552700"/>
                <a:ext cx="697230" cy="1508760"/>
              </a:xfrm>
              <a:prstGeom prst="rect">
                <a:avLst/>
              </a:prstGeom>
              <a:solidFill>
                <a:schemeClr val="accent1">
                  <a:alpha val="5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BB6C1F0-F62D-1B4F-915B-F5E215B827F5}"/>
                  </a:ext>
                </a:extLst>
              </p:cNvPr>
              <p:cNvSpPr/>
              <p:nvPr/>
            </p:nvSpPr>
            <p:spPr>
              <a:xfrm>
                <a:off x="2426699" y="2552700"/>
                <a:ext cx="697230" cy="1508760"/>
              </a:xfrm>
              <a:prstGeom prst="rect">
                <a:avLst/>
              </a:prstGeom>
              <a:solidFill>
                <a:schemeClr val="accent1">
                  <a:alpha val="5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6EFAA7C1-7CF8-4F44-AE0A-75A54AD5DD27}"/>
                  </a:ext>
                </a:extLst>
              </p:cNvPr>
              <p:cNvSpPr/>
              <p:nvPr/>
            </p:nvSpPr>
            <p:spPr>
              <a:xfrm>
                <a:off x="3228160" y="2552700"/>
                <a:ext cx="137160" cy="1508760"/>
              </a:xfrm>
              <a:prstGeom prst="rect">
                <a:avLst/>
              </a:prstGeom>
              <a:solidFill>
                <a:schemeClr val="accent6">
                  <a:lumMod val="75000"/>
                  <a:alpha val="57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ACB5598-DCC7-8348-8DED-D8C102F4F0C6}"/>
                  </a:ext>
                </a:extLst>
              </p:cNvPr>
              <p:cNvSpPr/>
              <p:nvPr/>
            </p:nvSpPr>
            <p:spPr>
              <a:xfrm>
                <a:off x="3469551" y="2552700"/>
                <a:ext cx="697230" cy="1508760"/>
              </a:xfrm>
              <a:prstGeom prst="rect">
                <a:avLst/>
              </a:prstGeom>
              <a:solidFill>
                <a:schemeClr val="accent1">
                  <a:alpha val="5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CFB6DC8-E54C-0442-BE92-94272507911B}"/>
                  </a:ext>
                </a:extLst>
              </p:cNvPr>
              <p:cNvSpPr/>
              <p:nvPr/>
            </p:nvSpPr>
            <p:spPr>
              <a:xfrm>
                <a:off x="4271012" y="2552700"/>
                <a:ext cx="697230" cy="1508760"/>
              </a:xfrm>
              <a:prstGeom prst="rect">
                <a:avLst/>
              </a:prstGeom>
              <a:solidFill>
                <a:schemeClr val="accent1">
                  <a:alpha val="5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7BE717F9-B640-2C4D-91E2-70C17CF33B77}"/>
                  </a:ext>
                </a:extLst>
              </p:cNvPr>
              <p:cNvSpPr/>
              <p:nvPr/>
            </p:nvSpPr>
            <p:spPr>
              <a:xfrm>
                <a:off x="5072473" y="2552700"/>
                <a:ext cx="697230" cy="1508760"/>
              </a:xfrm>
              <a:prstGeom prst="rect">
                <a:avLst/>
              </a:prstGeom>
              <a:solidFill>
                <a:schemeClr val="accent1">
                  <a:alpha val="5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E0D2FAF-6401-A54D-B65B-CD0A213A1521}"/>
                  </a:ext>
                </a:extLst>
              </p:cNvPr>
              <p:cNvSpPr/>
              <p:nvPr/>
            </p:nvSpPr>
            <p:spPr>
              <a:xfrm>
                <a:off x="5873934" y="2552700"/>
                <a:ext cx="137160" cy="1508760"/>
              </a:xfrm>
              <a:prstGeom prst="rect">
                <a:avLst/>
              </a:prstGeom>
              <a:solidFill>
                <a:schemeClr val="accent6">
                  <a:lumMod val="75000"/>
                  <a:alpha val="57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74F9E81-4266-B74F-BCBC-12A011B88CFE}"/>
                  </a:ext>
                </a:extLst>
              </p:cNvPr>
              <p:cNvSpPr/>
              <p:nvPr/>
            </p:nvSpPr>
            <p:spPr>
              <a:xfrm>
                <a:off x="6115325" y="2552700"/>
                <a:ext cx="697230" cy="1508760"/>
              </a:xfrm>
              <a:prstGeom prst="rect">
                <a:avLst/>
              </a:prstGeom>
              <a:solidFill>
                <a:schemeClr val="accent1">
                  <a:alpha val="5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3AEE3F8F-CFFB-344D-B077-CA7A064C720B}"/>
                  </a:ext>
                </a:extLst>
              </p:cNvPr>
              <p:cNvSpPr/>
              <p:nvPr/>
            </p:nvSpPr>
            <p:spPr>
              <a:xfrm>
                <a:off x="6916786" y="2552700"/>
                <a:ext cx="697230" cy="1508760"/>
              </a:xfrm>
              <a:prstGeom prst="rect">
                <a:avLst/>
              </a:prstGeom>
              <a:solidFill>
                <a:schemeClr val="accent1">
                  <a:alpha val="5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EEC5DCD-82E1-BC4A-AC4C-991AA8855BA0}"/>
                  </a:ext>
                </a:extLst>
              </p:cNvPr>
              <p:cNvSpPr/>
              <p:nvPr/>
            </p:nvSpPr>
            <p:spPr>
              <a:xfrm>
                <a:off x="7718247" y="2552700"/>
                <a:ext cx="697230" cy="1508760"/>
              </a:xfrm>
              <a:prstGeom prst="rect">
                <a:avLst/>
              </a:prstGeom>
              <a:solidFill>
                <a:schemeClr val="accent1">
                  <a:alpha val="5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18A0C26F-37FC-1E46-B605-1EA298C0DABA}"/>
                  </a:ext>
                </a:extLst>
              </p:cNvPr>
              <p:cNvSpPr/>
              <p:nvPr/>
            </p:nvSpPr>
            <p:spPr>
              <a:xfrm>
                <a:off x="8519708" y="2552700"/>
                <a:ext cx="137160" cy="1508760"/>
              </a:xfrm>
              <a:prstGeom prst="rect">
                <a:avLst/>
              </a:prstGeom>
              <a:solidFill>
                <a:schemeClr val="accent6">
                  <a:lumMod val="75000"/>
                  <a:alpha val="57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394FB82B-7105-8D4E-AC51-1F8CC1501B25}"/>
                  </a:ext>
                </a:extLst>
              </p:cNvPr>
              <p:cNvSpPr/>
              <p:nvPr/>
            </p:nvSpPr>
            <p:spPr>
              <a:xfrm>
                <a:off x="8761095" y="2552700"/>
                <a:ext cx="697230" cy="1508760"/>
              </a:xfrm>
              <a:prstGeom prst="rect">
                <a:avLst/>
              </a:prstGeom>
              <a:solidFill>
                <a:schemeClr val="accent1">
                  <a:alpha val="5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C8BACD8A-313F-3F47-80FE-AF1A8F716B65}"/>
                  </a:ext>
                </a:extLst>
              </p:cNvPr>
              <p:cNvSpPr/>
              <p:nvPr/>
            </p:nvSpPr>
            <p:spPr>
              <a:xfrm>
                <a:off x="-219075" y="2552700"/>
                <a:ext cx="697230" cy="1508760"/>
              </a:xfrm>
              <a:prstGeom prst="rect">
                <a:avLst/>
              </a:prstGeom>
              <a:solidFill>
                <a:schemeClr val="accent1">
                  <a:alpha val="5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5407DE0-AD0E-6F40-843A-25702E17E4CF}"/>
                </a:ext>
              </a:extLst>
            </p:cNvPr>
            <p:cNvGrpSpPr/>
            <p:nvPr/>
          </p:nvGrpSpPr>
          <p:grpSpPr>
            <a:xfrm>
              <a:off x="-421871" y="5349095"/>
              <a:ext cx="10176873" cy="593270"/>
              <a:chOff x="-601980" y="3089909"/>
              <a:chExt cx="10176873" cy="861423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1B262D9-031C-4846-A253-D5F655BAB023}"/>
                  </a:ext>
                </a:extLst>
              </p:cNvPr>
              <p:cNvSpPr/>
              <p:nvPr/>
            </p:nvSpPr>
            <p:spPr>
              <a:xfrm>
                <a:off x="-601980" y="3783329"/>
                <a:ext cx="10176873" cy="168003"/>
              </a:xfrm>
              <a:prstGeom prst="rect">
                <a:avLst/>
              </a:prstGeom>
              <a:solidFill>
                <a:schemeClr val="dk1">
                  <a:alpha val="26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FDE9084-1062-FC4E-945A-BAD140680392}"/>
                  </a:ext>
                </a:extLst>
              </p:cNvPr>
              <p:cNvSpPr/>
              <p:nvPr/>
            </p:nvSpPr>
            <p:spPr>
              <a:xfrm>
                <a:off x="-601980" y="3089909"/>
                <a:ext cx="10176873" cy="168003"/>
              </a:xfrm>
              <a:prstGeom prst="rect">
                <a:avLst/>
              </a:prstGeom>
              <a:solidFill>
                <a:schemeClr val="dk1">
                  <a:alpha val="26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F597CE1-E999-6745-B278-C63C5BBA03FD}"/>
                </a:ext>
              </a:extLst>
            </p:cNvPr>
            <p:cNvGrpSpPr/>
            <p:nvPr/>
          </p:nvGrpSpPr>
          <p:grpSpPr>
            <a:xfrm>
              <a:off x="-1600550" y="5399076"/>
              <a:ext cx="12836583" cy="0"/>
              <a:chOff x="-1766805" y="3154681"/>
              <a:chExt cx="12836583" cy="0"/>
            </a:xfrm>
          </p:grpSpPr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DBE7D10D-5AE7-484A-9B6C-DB6291272F07}"/>
                  </a:ext>
                </a:extLst>
              </p:cNvPr>
              <p:cNvCxnSpPr/>
              <p:nvPr/>
            </p:nvCxnSpPr>
            <p:spPr>
              <a:xfrm>
                <a:off x="-1766805" y="3154681"/>
                <a:ext cx="3074670" cy="0"/>
              </a:xfrm>
              <a:prstGeom prst="straightConnector1">
                <a:avLst/>
              </a:prstGeom>
              <a:ln w="19050">
                <a:solidFill>
                  <a:srgbClr val="0432FF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11EEA83E-98AF-C54D-9C22-628C8AD6E5EC}"/>
                  </a:ext>
                </a:extLst>
              </p:cNvPr>
              <p:cNvCxnSpPr/>
              <p:nvPr/>
            </p:nvCxnSpPr>
            <p:spPr>
              <a:xfrm>
                <a:off x="1487166" y="3154681"/>
                <a:ext cx="3074670" cy="0"/>
              </a:xfrm>
              <a:prstGeom prst="straightConnector1">
                <a:avLst/>
              </a:prstGeom>
              <a:ln w="19050">
                <a:solidFill>
                  <a:srgbClr val="0432FF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829B4660-263A-5D46-83E9-77BF3EF7A330}"/>
                  </a:ext>
                </a:extLst>
              </p:cNvPr>
              <p:cNvCxnSpPr/>
              <p:nvPr/>
            </p:nvCxnSpPr>
            <p:spPr>
              <a:xfrm>
                <a:off x="4741137" y="3154681"/>
                <a:ext cx="3074670" cy="0"/>
              </a:xfrm>
              <a:prstGeom prst="straightConnector1">
                <a:avLst/>
              </a:prstGeom>
              <a:ln w="19050">
                <a:solidFill>
                  <a:srgbClr val="0432FF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9CD79BBD-4EFD-7443-BBEC-61681D8B275D}"/>
                  </a:ext>
                </a:extLst>
              </p:cNvPr>
              <p:cNvCxnSpPr/>
              <p:nvPr/>
            </p:nvCxnSpPr>
            <p:spPr>
              <a:xfrm>
                <a:off x="7995108" y="3154681"/>
                <a:ext cx="3074670" cy="0"/>
              </a:xfrm>
              <a:prstGeom prst="straightConnector1">
                <a:avLst/>
              </a:prstGeom>
              <a:ln w="19050">
                <a:solidFill>
                  <a:srgbClr val="0432FF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D57D794-0A43-3B4E-8FE9-B2BFB78AC965}"/>
                </a:ext>
              </a:extLst>
            </p:cNvPr>
            <p:cNvGrpSpPr/>
            <p:nvPr/>
          </p:nvGrpSpPr>
          <p:grpSpPr>
            <a:xfrm>
              <a:off x="-1600550" y="5885706"/>
              <a:ext cx="12836583" cy="0"/>
              <a:chOff x="-1780659" y="3819699"/>
              <a:chExt cx="12836583" cy="0"/>
            </a:xfrm>
          </p:grpSpPr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8162BDDC-CA76-F445-8B53-F90D92C1B9F2}"/>
                  </a:ext>
                </a:extLst>
              </p:cNvPr>
              <p:cNvCxnSpPr/>
              <p:nvPr/>
            </p:nvCxnSpPr>
            <p:spPr>
              <a:xfrm>
                <a:off x="-1780659" y="3819699"/>
                <a:ext cx="307467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stealth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2CF4145A-8EAB-9743-A72C-DB5C1D832F86}"/>
                  </a:ext>
                </a:extLst>
              </p:cNvPr>
              <p:cNvCxnSpPr/>
              <p:nvPr/>
            </p:nvCxnSpPr>
            <p:spPr>
              <a:xfrm>
                <a:off x="1473312" y="3819699"/>
                <a:ext cx="307467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stealth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056F2B74-90A3-004D-9A84-9D5B5EFC981D}"/>
                  </a:ext>
                </a:extLst>
              </p:cNvPr>
              <p:cNvCxnSpPr/>
              <p:nvPr/>
            </p:nvCxnSpPr>
            <p:spPr>
              <a:xfrm>
                <a:off x="4727283" y="3819699"/>
                <a:ext cx="307467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stealth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772A2851-39C7-B440-83ED-81586A62C77E}"/>
                  </a:ext>
                </a:extLst>
              </p:cNvPr>
              <p:cNvCxnSpPr/>
              <p:nvPr/>
            </p:nvCxnSpPr>
            <p:spPr>
              <a:xfrm>
                <a:off x="7981254" y="3819699"/>
                <a:ext cx="307467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stealth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B4ABB81-7211-2A41-8B33-04B9D6095237}"/>
                </a:ext>
              </a:extLst>
            </p:cNvPr>
            <p:cNvSpPr txBox="1"/>
            <p:nvPr/>
          </p:nvSpPr>
          <p:spPr>
            <a:xfrm>
              <a:off x="352082" y="6220698"/>
              <a:ext cx="7938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Quad</a:t>
              </a:r>
            </a:p>
            <a:p>
              <a:pPr algn="ctr"/>
              <a:r>
                <a:rPr lang="en-US" sz="15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(3.1 m)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F0833C2-DBEB-1244-AF50-23F3187473FA}"/>
                </a:ext>
              </a:extLst>
            </p:cNvPr>
            <p:cNvSpPr txBox="1"/>
            <p:nvPr/>
          </p:nvSpPr>
          <p:spPr>
            <a:xfrm>
              <a:off x="1091697" y="6359197"/>
              <a:ext cx="19607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Dipoles (3 x 14.3 m)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CE6C68A-F5C9-EA45-A802-875050CFD119}"/>
                </a:ext>
              </a:extLst>
            </p:cNvPr>
            <p:cNvSpPr txBox="1"/>
            <p:nvPr/>
          </p:nvSpPr>
          <p:spPr>
            <a:xfrm>
              <a:off x="2998298" y="6220698"/>
              <a:ext cx="7938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Quad</a:t>
              </a:r>
            </a:p>
            <a:p>
              <a:pPr algn="ctr"/>
              <a:r>
                <a:rPr lang="en-US" sz="15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(3.1 m)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C73A814-EE86-764D-867C-9783699F3B48}"/>
                </a:ext>
              </a:extLst>
            </p:cNvPr>
            <p:cNvSpPr txBox="1"/>
            <p:nvPr/>
          </p:nvSpPr>
          <p:spPr>
            <a:xfrm>
              <a:off x="3737913" y="6359197"/>
              <a:ext cx="19607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Dipoles (3 x 14.3 m) 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4A34BA4-0479-0745-8EF4-5D5AA6F07C47}"/>
                </a:ext>
              </a:extLst>
            </p:cNvPr>
            <p:cNvSpPr txBox="1"/>
            <p:nvPr/>
          </p:nvSpPr>
          <p:spPr>
            <a:xfrm>
              <a:off x="5644514" y="6220698"/>
              <a:ext cx="7938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Quad</a:t>
              </a:r>
            </a:p>
            <a:p>
              <a:pPr algn="ctr"/>
              <a:r>
                <a:rPr lang="en-US" sz="15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(3.1 m)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6A84671-A42B-0742-994C-36B12625A3BA}"/>
                </a:ext>
              </a:extLst>
            </p:cNvPr>
            <p:cNvSpPr txBox="1"/>
            <p:nvPr/>
          </p:nvSpPr>
          <p:spPr>
            <a:xfrm>
              <a:off x="6384129" y="6359197"/>
              <a:ext cx="19607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Dipoles (3 x 14.3 m) 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7BD4490-C764-5D48-91FE-22AB74C60DE0}"/>
                </a:ext>
              </a:extLst>
            </p:cNvPr>
            <p:cNvSpPr txBox="1"/>
            <p:nvPr/>
          </p:nvSpPr>
          <p:spPr>
            <a:xfrm>
              <a:off x="8290733" y="6220698"/>
              <a:ext cx="7938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Quad</a:t>
              </a:r>
            </a:p>
            <a:p>
              <a:pPr algn="ctr"/>
              <a:r>
                <a:rPr lang="en-US" sz="15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(3.1 m)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F4427A9-C374-024A-AF8E-6BC445AFB922}"/>
                </a:ext>
              </a:extLst>
            </p:cNvPr>
            <p:cNvCxnSpPr>
              <a:cxnSpLocks/>
            </p:cNvCxnSpPr>
            <p:nvPr/>
          </p:nvCxnSpPr>
          <p:spPr>
            <a:xfrm>
              <a:off x="669747" y="4969584"/>
              <a:ext cx="2586071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23131715-52E3-F04B-97B8-C4EBCAE4A7A1}"/>
                </a:ext>
              </a:extLst>
            </p:cNvPr>
            <p:cNvCxnSpPr>
              <a:cxnSpLocks/>
            </p:cNvCxnSpPr>
            <p:nvPr/>
          </p:nvCxnSpPr>
          <p:spPr>
            <a:xfrm>
              <a:off x="3329820" y="4969584"/>
              <a:ext cx="2586071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20536EE3-E5F0-FF4B-B58F-78B5BFDC3381}"/>
                </a:ext>
              </a:extLst>
            </p:cNvPr>
            <p:cNvCxnSpPr>
              <a:cxnSpLocks/>
            </p:cNvCxnSpPr>
            <p:nvPr/>
          </p:nvCxnSpPr>
          <p:spPr>
            <a:xfrm>
              <a:off x="5989893" y="4969584"/>
              <a:ext cx="2586071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F4AC9131-087B-8D48-AC3F-FAD40E84ED0D}"/>
                </a:ext>
              </a:extLst>
            </p:cNvPr>
            <p:cNvCxnSpPr>
              <a:cxnSpLocks/>
            </p:cNvCxnSpPr>
            <p:nvPr/>
          </p:nvCxnSpPr>
          <p:spPr>
            <a:xfrm>
              <a:off x="8649966" y="4969584"/>
              <a:ext cx="2586071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8AC67BBA-D8DC-2D4A-A592-E64E4A09732B}"/>
                </a:ext>
              </a:extLst>
            </p:cNvPr>
            <p:cNvCxnSpPr>
              <a:cxnSpLocks/>
            </p:cNvCxnSpPr>
            <p:nvPr/>
          </p:nvCxnSpPr>
          <p:spPr>
            <a:xfrm>
              <a:off x="-1990326" y="4969584"/>
              <a:ext cx="2586071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B8BE9FC-006A-044E-88A6-292BC74C9CA2}"/>
                </a:ext>
              </a:extLst>
            </p:cNvPr>
            <p:cNvSpPr txBox="1"/>
            <p:nvPr/>
          </p:nvSpPr>
          <p:spPr>
            <a:xfrm>
              <a:off x="681070" y="4635296"/>
              <a:ext cx="2566626" cy="332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Half-cell (53.4 m)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6C6A3D5-2AD4-C34E-84C9-793377557EE0}"/>
                </a:ext>
              </a:extLst>
            </p:cNvPr>
            <p:cNvSpPr txBox="1"/>
            <p:nvPr/>
          </p:nvSpPr>
          <p:spPr>
            <a:xfrm>
              <a:off x="3371398" y="4635296"/>
              <a:ext cx="2566626" cy="332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Half-cell (53.4 m)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A1C5AA7-F17D-A147-B444-DB424D979F4C}"/>
                </a:ext>
              </a:extLst>
            </p:cNvPr>
            <p:cNvSpPr txBox="1"/>
            <p:nvPr/>
          </p:nvSpPr>
          <p:spPr>
            <a:xfrm>
              <a:off x="5987079" y="4635296"/>
              <a:ext cx="2566626" cy="332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Half-cell (53.4 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395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LHC e-cloud observations – LS2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30</a:t>
            </a:fld>
            <a:endParaRPr lang="en-US"/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87518A18-9EF1-6848-A9CB-7C231B051A6E}"/>
              </a:ext>
            </a:extLst>
          </p:cNvPr>
          <p:cNvSpPr/>
          <p:nvPr/>
        </p:nvSpPr>
        <p:spPr>
          <a:xfrm>
            <a:off x="806357" y="1592798"/>
            <a:ext cx="2664000" cy="406067"/>
          </a:xfrm>
          <a:prstGeom prst="chevron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1</a:t>
            </a: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40A023DB-D682-BC46-AAE5-B5BFFD7E8243}"/>
              </a:ext>
            </a:extLst>
          </p:cNvPr>
          <p:cNvSpPr/>
          <p:nvPr/>
        </p:nvSpPr>
        <p:spPr>
          <a:xfrm>
            <a:off x="3345283" y="1592798"/>
            <a:ext cx="1260000" cy="406067"/>
          </a:xfrm>
          <a:prstGeom prst="chevron">
            <a:avLst/>
          </a:prstGeom>
          <a:solidFill>
            <a:schemeClr val="accent2">
              <a:alpha val="2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LS1</a:t>
            </a: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54F75846-4D24-F849-9C88-438D02727B04}"/>
              </a:ext>
            </a:extLst>
          </p:cNvPr>
          <p:cNvSpPr/>
          <p:nvPr/>
        </p:nvSpPr>
        <p:spPr>
          <a:xfrm>
            <a:off x="4480209" y="1592798"/>
            <a:ext cx="3204000" cy="406067"/>
          </a:xfrm>
          <a:prstGeom prst="chevron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2</a:t>
            </a: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474C2E43-43CF-2348-87B8-F314BA86EA7A}"/>
              </a:ext>
            </a:extLst>
          </p:cNvPr>
          <p:cNvSpPr/>
          <p:nvPr/>
        </p:nvSpPr>
        <p:spPr>
          <a:xfrm>
            <a:off x="7559134" y="1592798"/>
            <a:ext cx="1430621" cy="406067"/>
          </a:xfrm>
          <a:prstGeom prst="chevron">
            <a:avLst/>
          </a:prstGeom>
          <a:solidFill>
            <a:schemeClr val="accent2">
              <a:alpha val="6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LS2</a:t>
            </a: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CD60D8F2-9292-B64E-8DB8-4543B2AF90D2}"/>
              </a:ext>
            </a:extLst>
          </p:cNvPr>
          <p:cNvSpPr/>
          <p:nvPr/>
        </p:nvSpPr>
        <p:spPr>
          <a:xfrm>
            <a:off x="8870332" y="1592798"/>
            <a:ext cx="3253539" cy="406067"/>
          </a:xfrm>
          <a:prstGeom prst="chevron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198953-C2BC-2246-8772-8285C541FA01}"/>
              </a:ext>
            </a:extLst>
          </p:cNvPr>
          <p:cNvSpPr txBox="1"/>
          <p:nvPr/>
        </p:nvSpPr>
        <p:spPr>
          <a:xfrm>
            <a:off x="710104" y="12769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EE3B31-3410-8C4A-84D3-DC72BCF798A3}"/>
              </a:ext>
            </a:extLst>
          </p:cNvPr>
          <p:cNvSpPr txBox="1"/>
          <p:nvPr/>
        </p:nvSpPr>
        <p:spPr>
          <a:xfrm>
            <a:off x="3268819" y="12769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100254-9BB2-0B4C-872C-6BDE555F87F5}"/>
              </a:ext>
            </a:extLst>
          </p:cNvPr>
          <p:cNvSpPr txBox="1"/>
          <p:nvPr/>
        </p:nvSpPr>
        <p:spPr>
          <a:xfrm>
            <a:off x="4415829" y="1276970"/>
            <a:ext cx="639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91AF32-644B-4045-B970-BB4F994BFD29}"/>
              </a:ext>
            </a:extLst>
          </p:cNvPr>
          <p:cNvSpPr txBox="1"/>
          <p:nvPr/>
        </p:nvSpPr>
        <p:spPr>
          <a:xfrm>
            <a:off x="7471851" y="12769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E6017B-5C13-2C43-A72F-BAD0AEBDBA17}"/>
              </a:ext>
            </a:extLst>
          </p:cNvPr>
          <p:cNvSpPr txBox="1"/>
          <p:nvPr/>
        </p:nvSpPr>
        <p:spPr>
          <a:xfrm>
            <a:off x="8817167" y="12769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3F4C06-AF7C-7A4D-8DB8-CB32C88326FD}"/>
              </a:ext>
            </a:extLst>
          </p:cNvPr>
          <p:cNvSpPr txBox="1"/>
          <p:nvPr/>
        </p:nvSpPr>
        <p:spPr>
          <a:xfrm>
            <a:off x="1007483" y="2542814"/>
            <a:ext cx="3167717" cy="142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1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data taking with: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energy: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3.5 - 4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spacing: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– 50 ns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# of bunches: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1380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intensity: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1.7e11p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14F120-3A54-8D46-BDDA-BC71D92B2D20}"/>
              </a:ext>
            </a:extLst>
          </p:cNvPr>
          <p:cNvCxnSpPr>
            <a:cxnSpLocks/>
          </p:cNvCxnSpPr>
          <p:nvPr/>
        </p:nvCxnSpPr>
        <p:spPr>
          <a:xfrm>
            <a:off x="1000946" y="2135819"/>
            <a:ext cx="0" cy="182954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6AE662D-63FE-3D40-9B8D-816BDEB6CEE8}"/>
              </a:ext>
            </a:extLst>
          </p:cNvPr>
          <p:cNvSpPr txBox="1"/>
          <p:nvPr/>
        </p:nvSpPr>
        <p:spPr>
          <a:xfrm>
            <a:off x="4737273" y="2542814"/>
            <a:ext cx="3167717" cy="142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2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data taking with: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energy: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spacing: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ns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# of bunches: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2556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intensity: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1.2e11p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9388F3-2D4A-F046-A39F-EFC8547EC66F}"/>
              </a:ext>
            </a:extLst>
          </p:cNvPr>
          <p:cNvCxnSpPr>
            <a:cxnSpLocks/>
          </p:cNvCxnSpPr>
          <p:nvPr/>
        </p:nvCxnSpPr>
        <p:spPr>
          <a:xfrm>
            <a:off x="4730736" y="2135819"/>
            <a:ext cx="0" cy="182954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402C1D-D5AD-7747-8913-D749FC7B1FC8}"/>
              </a:ext>
            </a:extLst>
          </p:cNvPr>
          <p:cNvCxnSpPr>
            <a:cxnSpLocks/>
          </p:cNvCxnSpPr>
          <p:nvPr/>
        </p:nvCxnSpPr>
        <p:spPr>
          <a:xfrm>
            <a:off x="4000821" y="2159882"/>
            <a:ext cx="0" cy="365537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C27F36E-FFE5-5F4A-96FE-F25C2DDB0A70}"/>
              </a:ext>
            </a:extLst>
          </p:cNvPr>
          <p:cNvSpPr txBox="1"/>
          <p:nvPr/>
        </p:nvSpPr>
        <p:spPr>
          <a:xfrm>
            <a:off x="4023399" y="4122962"/>
            <a:ext cx="2718537" cy="1696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Shutdown 1: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beam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 and maintenance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arcs were warmed up and vented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6142CA-52F8-FD40-B61D-6B3FD338AC6F}"/>
              </a:ext>
            </a:extLst>
          </p:cNvPr>
          <p:cNvCxnSpPr>
            <a:cxnSpLocks/>
          </p:cNvCxnSpPr>
          <p:nvPr/>
        </p:nvCxnSpPr>
        <p:spPr>
          <a:xfrm>
            <a:off x="8647272" y="1254937"/>
            <a:ext cx="0" cy="96252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3DEC37E-77B3-4E4D-9B74-8012D55507A1}"/>
              </a:ext>
            </a:extLst>
          </p:cNvPr>
          <p:cNvSpPr txBox="1"/>
          <p:nvPr/>
        </p:nvSpPr>
        <p:spPr>
          <a:xfrm>
            <a:off x="8209409" y="955931"/>
            <a:ext cx="848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979C95-46FB-1147-9363-5512204C84E6}"/>
              </a:ext>
            </a:extLst>
          </p:cNvPr>
          <p:cNvSpPr txBox="1"/>
          <p:nvPr/>
        </p:nvSpPr>
        <p:spPr>
          <a:xfrm>
            <a:off x="8879672" y="2527369"/>
            <a:ext cx="3167717" cy="142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3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forecast: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energy: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6.8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spacing: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ns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# of bunches: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2556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intensity: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1.8e11p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7656BE0-8E26-AB4B-A0D6-A2039CA9D961}"/>
              </a:ext>
            </a:extLst>
          </p:cNvPr>
          <p:cNvCxnSpPr>
            <a:cxnSpLocks/>
          </p:cNvCxnSpPr>
          <p:nvPr/>
        </p:nvCxnSpPr>
        <p:spPr>
          <a:xfrm>
            <a:off x="8873135" y="2120374"/>
            <a:ext cx="0" cy="182954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C343254-2D1D-6143-A009-6770A0362291}"/>
              </a:ext>
            </a:extLst>
          </p:cNvPr>
          <p:cNvCxnSpPr>
            <a:cxnSpLocks/>
          </p:cNvCxnSpPr>
          <p:nvPr/>
        </p:nvCxnSpPr>
        <p:spPr>
          <a:xfrm>
            <a:off x="8089192" y="2159882"/>
            <a:ext cx="0" cy="3655373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CB33238-DE92-BC44-AF25-AEE2343149D0}"/>
              </a:ext>
            </a:extLst>
          </p:cNvPr>
          <p:cNvSpPr txBox="1"/>
          <p:nvPr/>
        </p:nvSpPr>
        <p:spPr>
          <a:xfrm>
            <a:off x="8111770" y="4122962"/>
            <a:ext cx="3167714" cy="2508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Long Shutdown 2: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 beam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Consolidation and maintenance for LHC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arcs were again warmed up and vented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LHC injectors were upgraded to produce beams twice as intense and as bright</a:t>
            </a:r>
          </a:p>
        </p:txBody>
      </p:sp>
    </p:spTree>
    <p:extLst>
      <p:ext uri="{BB962C8B-B14F-4D97-AF65-F5344CB8AC3E}">
        <p14:creationId xmlns:p14="http://schemas.microsoft.com/office/powerpoint/2010/main" val="1496022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LHC e-cloud observations – LS2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2258-DF5F-024B-B11C-B7E3F133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718"/>
            <a:ext cx="10515600" cy="5208362"/>
          </a:xfrm>
        </p:spPr>
        <p:txBody>
          <a:bodyPr>
            <a:normAutofit/>
          </a:bodyPr>
          <a:lstStyle/>
          <a:p>
            <a:r>
              <a:rPr lang="en-US" dirty="0"/>
              <a:t>During the last shutdown, direct inspection of the beam screens took place to try explaining the different </a:t>
            </a:r>
            <a:r>
              <a:rPr lang="en-US" dirty="0" err="1"/>
              <a:t>behaviour</a:t>
            </a:r>
            <a:r>
              <a:rPr lang="en-US" dirty="0"/>
              <a:t> of the LHC arcs</a:t>
            </a:r>
          </a:p>
          <a:p>
            <a:pPr lvl="1"/>
            <a:r>
              <a:rPr lang="en-US" dirty="0"/>
              <a:t>Magnets showing very high and very low heat loads were extracted from the ring</a:t>
            </a:r>
          </a:p>
          <a:p>
            <a:pPr lvl="1"/>
            <a:r>
              <a:rPr lang="en-US" dirty="0"/>
              <a:t>Their beam screens were removed from the magnet and underwent laboratory analysis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b="1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G. Rumolo, EIC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31</a:t>
            </a:fld>
            <a:endParaRPr lang="en-US"/>
          </a:p>
        </p:txBody>
      </p:sp>
      <p:pic>
        <p:nvPicPr>
          <p:cNvPr id="23" name="Picture 22" descr="A picture containing truck, road, outdoor, blue&#10;&#10;Description automatically generated">
            <a:extLst>
              <a:ext uri="{FF2B5EF4-FFF2-40B4-BE49-F238E27FC236}">
                <a16:creationId xmlns:a16="http://schemas.microsoft.com/office/drawing/2014/main" id="{174F5751-4886-F343-AA2C-193A673368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600" y="3076554"/>
            <a:ext cx="3744000" cy="2808000"/>
          </a:xfrm>
          <a:prstGeom prst="rect">
            <a:avLst/>
          </a:prstGeom>
        </p:spPr>
      </p:pic>
      <p:pic>
        <p:nvPicPr>
          <p:cNvPr id="24" name="Picture 23" descr="Men working on a machine&#10;&#10;Description automatically generated with medium confidence">
            <a:extLst>
              <a:ext uri="{FF2B5EF4-FFF2-40B4-BE49-F238E27FC236}">
                <a16:creationId xmlns:a16="http://schemas.microsoft.com/office/drawing/2014/main" id="{D82B11D1-AFEE-484F-A6F0-376CC3F62F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6876" y="3076554"/>
            <a:ext cx="3724686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75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LHC e-cloud observations – LS2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2258-DF5F-024B-B11C-B7E3F133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718"/>
            <a:ext cx="10515600" cy="5208362"/>
          </a:xfrm>
        </p:spPr>
        <p:txBody>
          <a:bodyPr>
            <a:normAutofit/>
          </a:bodyPr>
          <a:lstStyle/>
          <a:p>
            <a:r>
              <a:rPr lang="en-US" dirty="0"/>
              <a:t>From measurements of SEY and conditioning behavior at room temperature:</a:t>
            </a:r>
          </a:p>
          <a:p>
            <a:pPr lvl="1"/>
            <a:r>
              <a:rPr lang="en-US" dirty="0"/>
              <a:t>High-load beam screen exhibited a higher SEY after venting compared to low-load magnets </a:t>
            </a:r>
          </a:p>
          <a:p>
            <a:pPr lvl="1"/>
            <a:r>
              <a:rPr lang="en-US" dirty="0"/>
              <a:t>High-load beam screen shows worse conditioning behavior upon e- irradiation compared to the low-load magnet and to a spare beam screen (never installed)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b="1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G. Rumolo, EIC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32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2780C9-3176-3C4A-AA0F-58446FF607B6}"/>
              </a:ext>
            </a:extLst>
          </p:cNvPr>
          <p:cNvGrpSpPr/>
          <p:nvPr/>
        </p:nvGrpSpPr>
        <p:grpSpPr>
          <a:xfrm>
            <a:off x="5914173" y="3114100"/>
            <a:ext cx="4478453" cy="3242250"/>
            <a:chOff x="4115276" y="3050664"/>
            <a:chExt cx="4478453" cy="32422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F03377-56A4-4D41-9250-E6F8F81A4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15276" y="3050664"/>
              <a:ext cx="4478453" cy="324225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EC9D91-44F4-3340-8758-CAEFE3629566}"/>
                </a:ext>
              </a:extLst>
            </p:cNvPr>
            <p:cNvSpPr txBox="1"/>
            <p:nvPr/>
          </p:nvSpPr>
          <p:spPr>
            <a:xfrm rot="987359">
              <a:off x="7374918" y="4940789"/>
              <a:ext cx="11529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sz="1400" dirty="0">
                  <a:solidFill>
                    <a:srgbClr val="1401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High-load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FE14AC-B749-0C4B-8CA7-B6FC6DC942E5}"/>
                </a:ext>
              </a:extLst>
            </p:cNvPr>
            <p:cNvSpPr txBox="1"/>
            <p:nvPr/>
          </p:nvSpPr>
          <p:spPr>
            <a:xfrm rot="2353188">
              <a:off x="6003317" y="5172702"/>
              <a:ext cx="11529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sz="1400" dirty="0">
                  <a:solidFill>
                    <a:srgbClr val="33CC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Low-load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C2C043-63B1-664A-8ACB-33AB9ED3F8B2}"/>
                </a:ext>
              </a:extLst>
            </p:cNvPr>
            <p:cNvSpPr txBox="1"/>
            <p:nvPr/>
          </p:nvSpPr>
          <p:spPr>
            <a:xfrm rot="1361287">
              <a:off x="4810624" y="3290894"/>
              <a:ext cx="11529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sz="1400" dirty="0">
                  <a:latin typeface="Arial" panose="020B0604020202020204" pitchFamily="34" charset="0"/>
                  <a:cs typeface="Arial" panose="020B0604020202020204" pitchFamily="34" charset="0"/>
                </a:rPr>
                <a:t>Spare</a:t>
              </a:r>
            </a:p>
          </p:txBody>
        </p:sp>
      </p:grpSp>
      <p:pic>
        <p:nvPicPr>
          <p:cNvPr id="14" name="Picture 13" descr="A christmas tree in a room&#10;&#10;Description automatically generated with low confidence">
            <a:extLst>
              <a:ext uri="{FF2B5EF4-FFF2-40B4-BE49-F238E27FC236}">
                <a16:creationId xmlns:a16="http://schemas.microsoft.com/office/drawing/2014/main" id="{BE4CF801-7985-6145-9A47-868A790B7E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7162" y="3188601"/>
            <a:ext cx="3457937" cy="27663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22C94C-3784-B942-AADA-2CF73EB1DBDB}"/>
              </a:ext>
            </a:extLst>
          </p:cNvPr>
          <p:cNvSpPr txBox="1"/>
          <p:nvPr/>
        </p:nvSpPr>
        <p:spPr>
          <a:xfrm>
            <a:off x="1787321" y="2858772"/>
            <a:ext cx="4353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400" dirty="0">
                <a:latin typeface="Arial" panose="020B0604020202020204" pitchFamily="34" charset="0"/>
                <a:cs typeface="Arial" panose="020B0604020202020204" pitchFamily="34" charset="0"/>
              </a:rPr>
              <a:t>SPECS measurement system (CERN TE-VSC)</a:t>
            </a:r>
          </a:p>
        </p:txBody>
      </p:sp>
    </p:spTree>
    <p:extLst>
      <p:ext uri="{BB962C8B-B14F-4D97-AF65-F5344CB8AC3E}">
        <p14:creationId xmlns:p14="http://schemas.microsoft.com/office/powerpoint/2010/main" val="3137647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LHC e-cloud observations – LS2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2258-DF5F-024B-B11C-B7E3F133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718"/>
            <a:ext cx="10515600" cy="5208362"/>
          </a:xfrm>
        </p:spPr>
        <p:txBody>
          <a:bodyPr>
            <a:normAutofit/>
          </a:bodyPr>
          <a:lstStyle/>
          <a:p>
            <a:r>
              <a:rPr lang="en-US" dirty="0"/>
              <a:t>The chemistry of the surface was analyzed using X-ray photoelectron spectroscopy (XPS)</a:t>
            </a:r>
          </a:p>
          <a:p>
            <a:pPr lvl="1"/>
            <a:r>
              <a:rPr lang="en-US" dirty="0"/>
              <a:t>Low-load beam screen shows Copper(I) oxide (Cu2O)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native copper oxide</a:t>
            </a:r>
          </a:p>
          <a:p>
            <a:pPr lvl="1"/>
            <a:r>
              <a:rPr lang="en-US" dirty="0"/>
              <a:t>High-load beam screen shows Copper(II) oxide (</a:t>
            </a:r>
            <a:r>
              <a:rPr lang="en-US" dirty="0" err="1"/>
              <a:t>CuO</a:t>
            </a:r>
            <a:r>
              <a:rPr lang="en-US" dirty="0"/>
              <a:t>)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unexpected!</a:t>
            </a:r>
          </a:p>
          <a:p>
            <a:pPr lvl="1"/>
            <a:r>
              <a:rPr lang="en-US" dirty="0"/>
              <a:t>High-load beam screen shows a surprisingly low concentration of carbon</a:t>
            </a:r>
          </a:p>
          <a:p>
            <a:pPr>
              <a:buFont typeface="System Font Regular"/>
              <a:buChar char="→"/>
            </a:pPr>
            <a:r>
              <a:rPr lang="en-US" dirty="0"/>
              <a:t>These chemical alterations are </a:t>
            </a:r>
            <a:br>
              <a:rPr lang="en-US" dirty="0"/>
            </a:br>
            <a:r>
              <a:rPr lang="en-US" dirty="0"/>
              <a:t>likely the cause of the different </a:t>
            </a:r>
            <a:br>
              <a:rPr lang="en-US" dirty="0"/>
            </a:br>
            <a:r>
              <a:rPr lang="en-US" dirty="0"/>
              <a:t>SEY and conditioning </a:t>
            </a:r>
            <a:r>
              <a:rPr lang="en-US" dirty="0" err="1"/>
              <a:t>behaviour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b="1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G. Rumolo, EIC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33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9D5E73-9859-1D4F-8A66-FA21A03EE1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110" y="3396875"/>
            <a:ext cx="3258411" cy="3096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32EDB9E-F1D9-7142-B5B6-5A709BCE4302}"/>
              </a:ext>
            </a:extLst>
          </p:cNvPr>
          <p:cNvGrpSpPr/>
          <p:nvPr/>
        </p:nvGrpSpPr>
        <p:grpSpPr>
          <a:xfrm>
            <a:off x="8610600" y="3396033"/>
            <a:ext cx="3243706" cy="2942897"/>
            <a:chOff x="8610600" y="3396033"/>
            <a:chExt cx="3243706" cy="294289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91C2318-3230-324B-8B7D-3FB105338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0600" y="3396033"/>
              <a:ext cx="3243706" cy="2942897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8739214-F214-AD4D-8F80-080A3160EFBA}"/>
                </a:ext>
              </a:extLst>
            </p:cNvPr>
            <p:cNvCxnSpPr>
              <a:cxnSpLocks/>
            </p:cNvCxnSpPr>
            <p:nvPr/>
          </p:nvCxnSpPr>
          <p:spPr>
            <a:xfrm>
              <a:off x="9327512" y="3767445"/>
              <a:ext cx="0" cy="474133"/>
            </a:xfrm>
            <a:prstGeom prst="straightConnector1">
              <a:avLst/>
            </a:prstGeom>
            <a:ln w="25400" cap="rnd">
              <a:solidFill>
                <a:srgbClr val="2A63AD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BCC1829-9089-CD4E-A2AD-0E8A9B966BFC}"/>
              </a:ext>
            </a:extLst>
          </p:cNvPr>
          <p:cNvSpPr txBox="1"/>
          <p:nvPr/>
        </p:nvSpPr>
        <p:spPr>
          <a:xfrm>
            <a:off x="5685335" y="3147568"/>
            <a:ext cx="2889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1400" b="1" dirty="0">
                <a:latin typeface="Arial" panose="020B0604020202020204" pitchFamily="34" charset="0"/>
                <a:cs typeface="Arial" panose="020B0604020202020204" pitchFamily="34" charset="0"/>
              </a:rPr>
              <a:t>XPS spectrum</a:t>
            </a:r>
          </a:p>
        </p:txBody>
      </p:sp>
    </p:spTree>
    <p:extLst>
      <p:ext uri="{BB962C8B-B14F-4D97-AF65-F5344CB8AC3E}">
        <p14:creationId xmlns:p14="http://schemas.microsoft.com/office/powerpoint/2010/main" val="113091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LHC e-cloud projections – Run 3 (and beyond)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34</a:t>
            </a:fld>
            <a:endParaRPr lang="en-US"/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87518A18-9EF1-6848-A9CB-7C231B051A6E}"/>
              </a:ext>
            </a:extLst>
          </p:cNvPr>
          <p:cNvSpPr/>
          <p:nvPr/>
        </p:nvSpPr>
        <p:spPr>
          <a:xfrm>
            <a:off x="806357" y="1592798"/>
            <a:ext cx="2664000" cy="406067"/>
          </a:xfrm>
          <a:prstGeom prst="chevron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1</a:t>
            </a: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40A023DB-D682-BC46-AAE5-B5BFFD7E8243}"/>
              </a:ext>
            </a:extLst>
          </p:cNvPr>
          <p:cNvSpPr/>
          <p:nvPr/>
        </p:nvSpPr>
        <p:spPr>
          <a:xfrm>
            <a:off x="3345283" y="1592798"/>
            <a:ext cx="1260000" cy="406067"/>
          </a:xfrm>
          <a:prstGeom prst="chevron">
            <a:avLst/>
          </a:prstGeom>
          <a:solidFill>
            <a:schemeClr val="accent2">
              <a:alpha val="2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LS1</a:t>
            </a: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54F75846-4D24-F849-9C88-438D02727B04}"/>
              </a:ext>
            </a:extLst>
          </p:cNvPr>
          <p:cNvSpPr/>
          <p:nvPr/>
        </p:nvSpPr>
        <p:spPr>
          <a:xfrm>
            <a:off x="4480209" y="1592798"/>
            <a:ext cx="3204000" cy="406067"/>
          </a:xfrm>
          <a:prstGeom prst="chevron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2</a:t>
            </a: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474C2E43-43CF-2348-87B8-F314BA86EA7A}"/>
              </a:ext>
            </a:extLst>
          </p:cNvPr>
          <p:cNvSpPr/>
          <p:nvPr/>
        </p:nvSpPr>
        <p:spPr>
          <a:xfrm>
            <a:off x="7559134" y="1592798"/>
            <a:ext cx="1430621" cy="406067"/>
          </a:xfrm>
          <a:prstGeom prst="chevron">
            <a:avLst/>
          </a:prstGeom>
          <a:solidFill>
            <a:schemeClr val="accent2">
              <a:alpha val="2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LS2</a:t>
            </a: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CD60D8F2-9292-B64E-8DB8-4543B2AF90D2}"/>
              </a:ext>
            </a:extLst>
          </p:cNvPr>
          <p:cNvSpPr/>
          <p:nvPr/>
        </p:nvSpPr>
        <p:spPr>
          <a:xfrm>
            <a:off x="8870332" y="1592798"/>
            <a:ext cx="3253539" cy="406067"/>
          </a:xfrm>
          <a:prstGeom prst="chevron">
            <a:avLst/>
          </a:prstGeom>
          <a:solidFill>
            <a:schemeClr val="accent6">
              <a:alpha val="6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198953-C2BC-2246-8772-8285C541FA01}"/>
              </a:ext>
            </a:extLst>
          </p:cNvPr>
          <p:cNvSpPr txBox="1"/>
          <p:nvPr/>
        </p:nvSpPr>
        <p:spPr>
          <a:xfrm>
            <a:off x="710104" y="12769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EE3B31-3410-8C4A-84D3-DC72BCF798A3}"/>
              </a:ext>
            </a:extLst>
          </p:cNvPr>
          <p:cNvSpPr txBox="1"/>
          <p:nvPr/>
        </p:nvSpPr>
        <p:spPr>
          <a:xfrm>
            <a:off x="3268819" y="12769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100254-9BB2-0B4C-872C-6BDE555F87F5}"/>
              </a:ext>
            </a:extLst>
          </p:cNvPr>
          <p:cNvSpPr txBox="1"/>
          <p:nvPr/>
        </p:nvSpPr>
        <p:spPr>
          <a:xfrm>
            <a:off x="4415829" y="1276970"/>
            <a:ext cx="639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91AF32-644B-4045-B970-BB4F994BFD29}"/>
              </a:ext>
            </a:extLst>
          </p:cNvPr>
          <p:cNvSpPr txBox="1"/>
          <p:nvPr/>
        </p:nvSpPr>
        <p:spPr>
          <a:xfrm>
            <a:off x="7471851" y="12769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E6017B-5C13-2C43-A72F-BAD0AEBDBA17}"/>
              </a:ext>
            </a:extLst>
          </p:cNvPr>
          <p:cNvSpPr txBox="1"/>
          <p:nvPr/>
        </p:nvSpPr>
        <p:spPr>
          <a:xfrm>
            <a:off x="8817167" y="12769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3F4C06-AF7C-7A4D-8DB8-CB32C88326FD}"/>
              </a:ext>
            </a:extLst>
          </p:cNvPr>
          <p:cNvSpPr txBox="1"/>
          <p:nvPr/>
        </p:nvSpPr>
        <p:spPr>
          <a:xfrm>
            <a:off x="1007483" y="2542814"/>
            <a:ext cx="3167717" cy="142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1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data taking with: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energy: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3.5 - 4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spacing: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– 50 ns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# of bunches: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1380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intensity: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1.7e11p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14F120-3A54-8D46-BDDA-BC71D92B2D20}"/>
              </a:ext>
            </a:extLst>
          </p:cNvPr>
          <p:cNvCxnSpPr>
            <a:cxnSpLocks/>
          </p:cNvCxnSpPr>
          <p:nvPr/>
        </p:nvCxnSpPr>
        <p:spPr>
          <a:xfrm>
            <a:off x="1000946" y="2135819"/>
            <a:ext cx="0" cy="182954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6AE662D-63FE-3D40-9B8D-816BDEB6CEE8}"/>
              </a:ext>
            </a:extLst>
          </p:cNvPr>
          <p:cNvSpPr txBox="1"/>
          <p:nvPr/>
        </p:nvSpPr>
        <p:spPr>
          <a:xfrm>
            <a:off x="4737273" y="2542814"/>
            <a:ext cx="3167717" cy="142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2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data taking with: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energy: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spacing: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ns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# of bunches: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2556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intensity: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1.2e11p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9388F3-2D4A-F046-A39F-EFC8547EC66F}"/>
              </a:ext>
            </a:extLst>
          </p:cNvPr>
          <p:cNvCxnSpPr>
            <a:cxnSpLocks/>
          </p:cNvCxnSpPr>
          <p:nvPr/>
        </p:nvCxnSpPr>
        <p:spPr>
          <a:xfrm>
            <a:off x="4730736" y="2135819"/>
            <a:ext cx="0" cy="182954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402C1D-D5AD-7747-8913-D749FC7B1FC8}"/>
              </a:ext>
            </a:extLst>
          </p:cNvPr>
          <p:cNvCxnSpPr>
            <a:cxnSpLocks/>
          </p:cNvCxnSpPr>
          <p:nvPr/>
        </p:nvCxnSpPr>
        <p:spPr>
          <a:xfrm>
            <a:off x="4000821" y="2159882"/>
            <a:ext cx="0" cy="365537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C27F36E-FFE5-5F4A-96FE-F25C2DDB0A70}"/>
              </a:ext>
            </a:extLst>
          </p:cNvPr>
          <p:cNvSpPr txBox="1"/>
          <p:nvPr/>
        </p:nvSpPr>
        <p:spPr>
          <a:xfrm>
            <a:off x="4023399" y="4122962"/>
            <a:ext cx="2718537" cy="1696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Shutdown 1: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beam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 and maintenance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arcs were warmed up and vented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6142CA-52F8-FD40-B61D-6B3FD338AC6F}"/>
              </a:ext>
            </a:extLst>
          </p:cNvPr>
          <p:cNvCxnSpPr>
            <a:cxnSpLocks/>
          </p:cNvCxnSpPr>
          <p:nvPr/>
        </p:nvCxnSpPr>
        <p:spPr>
          <a:xfrm>
            <a:off x="8647272" y="1254937"/>
            <a:ext cx="0" cy="96252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3DEC37E-77B3-4E4D-9B74-8012D55507A1}"/>
              </a:ext>
            </a:extLst>
          </p:cNvPr>
          <p:cNvSpPr txBox="1"/>
          <p:nvPr/>
        </p:nvSpPr>
        <p:spPr>
          <a:xfrm>
            <a:off x="8209409" y="955931"/>
            <a:ext cx="848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979C95-46FB-1147-9363-5512204C84E6}"/>
              </a:ext>
            </a:extLst>
          </p:cNvPr>
          <p:cNvSpPr txBox="1"/>
          <p:nvPr/>
        </p:nvSpPr>
        <p:spPr>
          <a:xfrm>
            <a:off x="8879672" y="2527369"/>
            <a:ext cx="3167717" cy="142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Run 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 forecast: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Beam energy: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6.8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Bunch spacing: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25 ns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Max # of bunches: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2556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Bunch intensity: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1.8e11p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7656BE0-8E26-AB4B-A0D6-A2039CA9D961}"/>
              </a:ext>
            </a:extLst>
          </p:cNvPr>
          <p:cNvCxnSpPr>
            <a:cxnSpLocks/>
          </p:cNvCxnSpPr>
          <p:nvPr/>
        </p:nvCxnSpPr>
        <p:spPr>
          <a:xfrm>
            <a:off x="8873135" y="2120374"/>
            <a:ext cx="0" cy="1829541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C343254-2D1D-6143-A009-6770A0362291}"/>
              </a:ext>
            </a:extLst>
          </p:cNvPr>
          <p:cNvCxnSpPr>
            <a:cxnSpLocks/>
          </p:cNvCxnSpPr>
          <p:nvPr/>
        </p:nvCxnSpPr>
        <p:spPr>
          <a:xfrm>
            <a:off x="8089192" y="2159882"/>
            <a:ext cx="0" cy="365537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CB33238-DE92-BC44-AF25-AEE2343149D0}"/>
              </a:ext>
            </a:extLst>
          </p:cNvPr>
          <p:cNvSpPr txBox="1"/>
          <p:nvPr/>
        </p:nvSpPr>
        <p:spPr>
          <a:xfrm>
            <a:off x="8111770" y="4122962"/>
            <a:ext cx="3167714" cy="2508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Shutdown 2: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beam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 and maintenance for LHC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arcs were again warmed up and vented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 injectors were upgraded to produce beams twice as intense and as bright</a:t>
            </a:r>
          </a:p>
        </p:txBody>
      </p:sp>
    </p:spTree>
    <p:extLst>
      <p:ext uri="{BB962C8B-B14F-4D97-AF65-F5344CB8AC3E}">
        <p14:creationId xmlns:p14="http://schemas.microsoft.com/office/powerpoint/2010/main" val="2425973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LHC e-cloud predictions – Run 3 (and beyond)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2258-DF5F-024B-B11C-B7E3F133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718"/>
            <a:ext cx="10515600" cy="5208362"/>
          </a:xfrm>
        </p:spPr>
        <p:txBody>
          <a:bodyPr>
            <a:normAutofit/>
          </a:bodyPr>
          <a:lstStyle/>
          <a:p>
            <a:r>
              <a:rPr lang="en-US" dirty="0"/>
              <a:t>We can sum up contributions to e-cloud from all parts of the arc assuming SEY from latest 2018 heat load measurements (SEY=1.25 – 1.35)</a:t>
            </a:r>
          </a:p>
          <a:p>
            <a:pPr lvl="1">
              <a:buFont typeface="System Font Regular"/>
              <a:buChar char="→"/>
            </a:pPr>
            <a:r>
              <a:rPr lang="en-US" dirty="0"/>
              <a:t> No margin during Run 3, any further deterioration of high load sectors not tolerable!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b="1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G. Rumolo, EIC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35</a:t>
            </a:fld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2FF00F6-1008-C24B-9D4D-8809BA1B0B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33"/>
          <a:stretch/>
        </p:blipFill>
        <p:spPr>
          <a:xfrm>
            <a:off x="1346033" y="2429496"/>
            <a:ext cx="4515486" cy="3960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54B8AE2-B730-844F-B3F7-2E52A9321550}"/>
              </a:ext>
            </a:extLst>
          </p:cNvPr>
          <p:cNvGrpSpPr/>
          <p:nvPr/>
        </p:nvGrpSpPr>
        <p:grpSpPr>
          <a:xfrm>
            <a:off x="4950476" y="2817828"/>
            <a:ext cx="307777" cy="3081248"/>
            <a:chOff x="5097437" y="2703525"/>
            <a:chExt cx="307777" cy="3081248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2C2B81C-C9C6-3145-ABA0-FD6DCDC5A8D7}"/>
                </a:ext>
              </a:extLst>
            </p:cNvPr>
            <p:cNvSpPr/>
            <p:nvPr/>
          </p:nvSpPr>
          <p:spPr>
            <a:xfrm rot="16200000">
              <a:off x="4499807" y="3317092"/>
              <a:ext cx="150303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1" indent="-285750" algn="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55A0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HiLumi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31DCF0E-B6B0-C142-A28A-5BFB559E6A46}"/>
                </a:ext>
              </a:extLst>
            </p:cNvPr>
            <p:cNvCxnSpPr/>
            <p:nvPr/>
          </p:nvCxnSpPr>
          <p:spPr>
            <a:xfrm flipV="1">
              <a:off x="5397445" y="2703525"/>
              <a:ext cx="0" cy="3081248"/>
            </a:xfrm>
            <a:prstGeom prst="line">
              <a:avLst/>
            </a:prstGeom>
            <a:noFill/>
            <a:ln w="19050" cap="flat" cmpd="sng" algn="ctr">
              <a:solidFill>
                <a:srgbClr val="DDDDDD">
                  <a:shade val="60000"/>
                  <a:satMod val="300000"/>
                </a:srgbClr>
              </a:solidFill>
              <a:prstDash val="dash"/>
            </a:ln>
            <a:effectLst/>
          </p:spPr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29B0C3C-252D-504E-A800-81C80B7DE455}"/>
              </a:ext>
            </a:extLst>
          </p:cNvPr>
          <p:cNvGrpSpPr/>
          <p:nvPr/>
        </p:nvGrpSpPr>
        <p:grpSpPr>
          <a:xfrm>
            <a:off x="2102414" y="3069624"/>
            <a:ext cx="2297710" cy="297558"/>
            <a:chOff x="1120812" y="2355798"/>
            <a:chExt cx="2138959" cy="276999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729AFE5-22E3-F84D-87CF-ED416DD22B08}"/>
                </a:ext>
              </a:extLst>
            </p:cNvPr>
            <p:cNvSpPr txBox="1"/>
            <p:nvPr/>
          </p:nvSpPr>
          <p:spPr>
            <a:xfrm>
              <a:off x="1526604" y="2355798"/>
              <a:ext cx="17331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55A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e-cloud in quadrupoles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336CFF9-B77B-704E-922E-A69B5DDF3A24}"/>
                </a:ext>
              </a:extLst>
            </p:cNvPr>
            <p:cNvSpPr/>
            <p:nvPr/>
          </p:nvSpPr>
          <p:spPr>
            <a:xfrm>
              <a:off x="1120812" y="2440238"/>
              <a:ext cx="393539" cy="138896"/>
            </a:xfrm>
            <a:prstGeom prst="rect">
              <a:avLst/>
            </a:prstGeom>
            <a:solidFill>
              <a:srgbClr val="B2B2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F54CEC1-3A01-CD46-BF67-52ECB48CF94F}"/>
              </a:ext>
            </a:extLst>
          </p:cNvPr>
          <p:cNvGrpSpPr/>
          <p:nvPr/>
        </p:nvGrpSpPr>
        <p:grpSpPr>
          <a:xfrm>
            <a:off x="2102414" y="2831859"/>
            <a:ext cx="1913710" cy="297558"/>
            <a:chOff x="1120812" y="2087614"/>
            <a:chExt cx="1781490" cy="27699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CA6482D-8601-4C41-9E44-0C925E441D6B}"/>
                </a:ext>
              </a:extLst>
            </p:cNvPr>
            <p:cNvSpPr txBox="1"/>
            <p:nvPr/>
          </p:nvSpPr>
          <p:spPr>
            <a:xfrm>
              <a:off x="1526604" y="2087614"/>
              <a:ext cx="1375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55A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e-cloud in dipoles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8A04F2C-6063-6349-962C-217A1296E4ED}"/>
                </a:ext>
              </a:extLst>
            </p:cNvPr>
            <p:cNvSpPr/>
            <p:nvPr/>
          </p:nvSpPr>
          <p:spPr>
            <a:xfrm>
              <a:off x="1120812" y="2172054"/>
              <a:ext cx="393539" cy="138896"/>
            </a:xfrm>
            <a:prstGeom prst="rect">
              <a:avLst/>
            </a:prstGeom>
            <a:solidFill>
              <a:srgbClr val="FFE3B3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A72BB9E-78F0-B847-9246-E11AC233F632}"/>
              </a:ext>
            </a:extLst>
          </p:cNvPr>
          <p:cNvGrpSpPr/>
          <p:nvPr/>
        </p:nvGrpSpPr>
        <p:grpSpPr>
          <a:xfrm>
            <a:off x="2102414" y="3307389"/>
            <a:ext cx="1751844" cy="297558"/>
            <a:chOff x="1120812" y="1819429"/>
            <a:chExt cx="1630807" cy="27699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A0620D4-0378-AE46-9C66-E1BA1E465CFA}"/>
                </a:ext>
              </a:extLst>
            </p:cNvPr>
            <p:cNvSpPr txBox="1"/>
            <p:nvPr/>
          </p:nvSpPr>
          <p:spPr>
            <a:xfrm>
              <a:off x="1526604" y="1819429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55A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e-cloud in drifts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6FE1D91-B5F9-BD4A-91FA-A5D6E985263C}"/>
                </a:ext>
              </a:extLst>
            </p:cNvPr>
            <p:cNvSpPr/>
            <p:nvPr/>
          </p:nvSpPr>
          <p:spPr>
            <a:xfrm>
              <a:off x="1120812" y="1903869"/>
              <a:ext cx="393539" cy="138896"/>
            </a:xfrm>
            <a:prstGeom prst="rect">
              <a:avLst/>
            </a:prstGeom>
            <a:solidFill>
              <a:srgbClr val="FFB2B2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B7C694E-7F38-7545-A61B-1CC0E1E5AB90}"/>
              </a:ext>
            </a:extLst>
          </p:cNvPr>
          <p:cNvGrpSpPr/>
          <p:nvPr/>
        </p:nvGrpSpPr>
        <p:grpSpPr>
          <a:xfrm>
            <a:off x="2102414" y="3545155"/>
            <a:ext cx="1448776" cy="297558"/>
            <a:chOff x="1120812" y="1551244"/>
            <a:chExt cx="1348679" cy="27699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2C90684-D234-0E41-89A2-A7AC9F6BD610}"/>
                </a:ext>
              </a:extLst>
            </p:cNvPr>
            <p:cNvSpPr txBox="1"/>
            <p:nvPr/>
          </p:nvSpPr>
          <p:spPr>
            <a:xfrm>
              <a:off x="1526604" y="1551244"/>
              <a:ext cx="9428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55A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Impedance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7EC586A-366C-A343-9AD7-E6F87B9AFF5C}"/>
                </a:ext>
              </a:extLst>
            </p:cNvPr>
            <p:cNvSpPr/>
            <p:nvPr/>
          </p:nvSpPr>
          <p:spPr>
            <a:xfrm>
              <a:off x="1120812" y="1635684"/>
              <a:ext cx="393539" cy="138896"/>
            </a:xfrm>
            <a:prstGeom prst="rect">
              <a:avLst/>
            </a:prstGeom>
            <a:solidFill>
              <a:srgbClr val="D2D2D2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501F1A8-395C-6641-B0A1-4D1AEE278283}"/>
              </a:ext>
            </a:extLst>
          </p:cNvPr>
          <p:cNvGrpSpPr/>
          <p:nvPr/>
        </p:nvGrpSpPr>
        <p:grpSpPr>
          <a:xfrm>
            <a:off x="2102414" y="3782918"/>
            <a:ext cx="2199558" cy="297558"/>
            <a:chOff x="1120812" y="1283059"/>
            <a:chExt cx="2047588" cy="276999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87B6C01-9B98-F646-8AAB-5CDD36EB6D2E}"/>
                </a:ext>
              </a:extLst>
            </p:cNvPr>
            <p:cNvSpPr txBox="1"/>
            <p:nvPr/>
          </p:nvSpPr>
          <p:spPr>
            <a:xfrm>
              <a:off x="1526604" y="1283059"/>
              <a:ext cx="16417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55A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Synchrotron radiation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BBE550C-9C3C-124E-A373-ACA6A44032C3}"/>
                </a:ext>
              </a:extLst>
            </p:cNvPr>
            <p:cNvSpPr/>
            <p:nvPr/>
          </p:nvSpPr>
          <p:spPr>
            <a:xfrm>
              <a:off x="1120812" y="1350379"/>
              <a:ext cx="393539" cy="138896"/>
            </a:xfrm>
            <a:prstGeom prst="rect">
              <a:avLst/>
            </a:prstGeom>
            <a:solidFill>
              <a:srgbClr val="808080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A269925B-FE7D-734C-8F0B-018B6C37A808}"/>
              </a:ext>
            </a:extLst>
          </p:cNvPr>
          <p:cNvSpPr/>
          <p:nvPr/>
        </p:nvSpPr>
        <p:spPr>
          <a:xfrm flipH="1">
            <a:off x="5747575" y="2852245"/>
            <a:ext cx="273543" cy="142988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B62A1FB-9573-FB4B-A41F-EE3D166D5CE0}"/>
              </a:ext>
            </a:extLst>
          </p:cNvPr>
          <p:cNvSpPr/>
          <p:nvPr/>
        </p:nvSpPr>
        <p:spPr>
          <a:xfrm flipH="1">
            <a:off x="2802847" y="2531170"/>
            <a:ext cx="2111666" cy="285976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3303790C-CA38-C74D-8968-8650C5B65B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66"/>
          <a:stretch/>
        </p:blipFill>
        <p:spPr>
          <a:xfrm>
            <a:off x="5836910" y="2429496"/>
            <a:ext cx="4570426" cy="396000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915BDBF4-DA71-154C-A535-0D0F40EC9F34}"/>
              </a:ext>
            </a:extLst>
          </p:cNvPr>
          <p:cNvSpPr/>
          <p:nvPr/>
        </p:nvSpPr>
        <p:spPr>
          <a:xfrm flipH="1">
            <a:off x="10235328" y="2792148"/>
            <a:ext cx="283906" cy="176351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B772842-C5FA-2440-8F80-AE5964B494A7}"/>
              </a:ext>
            </a:extLst>
          </p:cNvPr>
          <p:cNvSpPr/>
          <p:nvPr/>
        </p:nvSpPr>
        <p:spPr>
          <a:xfrm flipH="1">
            <a:off x="7313458" y="2531170"/>
            <a:ext cx="2111665" cy="285976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1A7773-FBE5-0641-92EE-90216856689C}"/>
              </a:ext>
            </a:extLst>
          </p:cNvPr>
          <p:cNvGrpSpPr/>
          <p:nvPr/>
        </p:nvGrpSpPr>
        <p:grpSpPr>
          <a:xfrm>
            <a:off x="9434082" y="2808199"/>
            <a:ext cx="307776" cy="3081248"/>
            <a:chOff x="9564714" y="2693896"/>
            <a:chExt cx="307776" cy="3081248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3DFE72E-E4CD-934D-9E4C-258538B2AC98}"/>
                </a:ext>
              </a:extLst>
            </p:cNvPr>
            <p:cNvSpPr/>
            <p:nvPr/>
          </p:nvSpPr>
          <p:spPr>
            <a:xfrm rot="16200000">
              <a:off x="8967083" y="3307463"/>
              <a:ext cx="1503037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1" indent="-285750" algn="r">
                <a:spcBef>
                  <a:spcPts val="600"/>
                </a:spcBef>
                <a:buClr>
                  <a:srgbClr val="0055A0"/>
                </a:buClr>
                <a:defRPr/>
              </a:pPr>
              <a:r>
                <a:rPr lang="en-US" sz="1400" b="1" dirty="0" err="1"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</a:rPr>
                <a:t>HiLumi</a:t>
              </a:r>
              <a:endParaRPr lang="en-US" sz="1400" b="1" dirty="0">
                <a:solidFill>
                  <a:srgbClr val="26262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C9258FF-F9C2-834D-8827-B7422AC07FA6}"/>
                </a:ext>
              </a:extLst>
            </p:cNvPr>
            <p:cNvCxnSpPr/>
            <p:nvPr/>
          </p:nvCxnSpPr>
          <p:spPr>
            <a:xfrm flipV="1">
              <a:off x="9864720" y="2693896"/>
              <a:ext cx="0" cy="3081248"/>
            </a:xfrm>
            <a:prstGeom prst="line">
              <a:avLst/>
            </a:prstGeom>
            <a:noFill/>
            <a:ln w="19050" cap="flat" cmpd="sng" algn="ctr">
              <a:solidFill>
                <a:srgbClr val="DDDDDD">
                  <a:shade val="60000"/>
                  <a:satMod val="300000"/>
                </a:srgbClr>
              </a:solidFill>
              <a:prstDash val="dash"/>
            </a:ln>
            <a:effectLst/>
          </p:spPr>
        </p:cxn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6F7B7379-ABCB-D24F-A553-AE970198E9BA}"/>
              </a:ext>
            </a:extLst>
          </p:cNvPr>
          <p:cNvSpPr txBox="1"/>
          <p:nvPr/>
        </p:nvSpPr>
        <p:spPr>
          <a:xfrm rot="16200000">
            <a:off x="84538" y="4258985"/>
            <a:ext cx="3093722" cy="20005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t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Heat load [kW/arc]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7D07327-FF84-FD48-8483-FFC6A4CEE7CA}"/>
              </a:ext>
            </a:extLst>
          </p:cNvPr>
          <p:cNvSpPr txBox="1"/>
          <p:nvPr/>
        </p:nvSpPr>
        <p:spPr>
          <a:xfrm>
            <a:off x="2018623" y="6130570"/>
            <a:ext cx="3746809" cy="20005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t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Bunch intensity [10</a:t>
            </a:r>
            <a:r>
              <a:rPr kumimoji="0" lang="en-US" sz="1300" b="0" i="0" u="none" strike="noStrike" kern="0" cap="none" spc="0" normalizeH="0" baseline="3000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p/bunch]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F2008A6-0750-EE49-8A12-67878F1855FB}"/>
              </a:ext>
            </a:extLst>
          </p:cNvPr>
          <p:cNvSpPr txBox="1"/>
          <p:nvPr/>
        </p:nvSpPr>
        <p:spPr>
          <a:xfrm rot="16200000">
            <a:off x="4580340" y="4270968"/>
            <a:ext cx="3093722" cy="20005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t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Heat load [kW/arc]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FCC5DEB-EEC5-3841-B685-C05EEB6206F3}"/>
              </a:ext>
            </a:extLst>
          </p:cNvPr>
          <p:cNvSpPr txBox="1"/>
          <p:nvPr/>
        </p:nvSpPr>
        <p:spPr>
          <a:xfrm>
            <a:off x="6463624" y="6130570"/>
            <a:ext cx="3746809" cy="20005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t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Bunch intensity [10</a:t>
            </a:r>
            <a:r>
              <a:rPr kumimoji="0" lang="en-US" sz="1300" b="0" i="0" u="none" strike="noStrike" kern="0" cap="none" spc="0" normalizeH="0" baseline="3000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p/bunch]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3CEE711-1BE4-234E-848E-B1731A7789A9}"/>
              </a:ext>
            </a:extLst>
          </p:cNvPr>
          <p:cNvSpPr txBox="1"/>
          <p:nvPr/>
        </p:nvSpPr>
        <p:spPr>
          <a:xfrm>
            <a:off x="1991838" y="4089288"/>
            <a:ext cx="12431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8045"/>
                </a:solidFill>
                <a:latin typeface="Arial"/>
              </a:rPr>
              <a:t>SEY=1.25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CFBCDFE-3458-B847-8456-0A55674BD1F1}"/>
              </a:ext>
            </a:extLst>
          </p:cNvPr>
          <p:cNvSpPr txBox="1"/>
          <p:nvPr/>
        </p:nvSpPr>
        <p:spPr>
          <a:xfrm>
            <a:off x="6479883" y="2878869"/>
            <a:ext cx="12431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  <a:latin typeface="Arial"/>
              </a:rPr>
              <a:t>SEY=1.35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F7F76EC-A017-ED40-AD6F-2A96380BC6C8}"/>
              </a:ext>
            </a:extLst>
          </p:cNvPr>
          <p:cNvGrpSpPr/>
          <p:nvPr/>
        </p:nvGrpSpPr>
        <p:grpSpPr>
          <a:xfrm>
            <a:off x="1992301" y="3690782"/>
            <a:ext cx="8243027" cy="307777"/>
            <a:chOff x="2470413" y="4076747"/>
            <a:chExt cx="8243027" cy="307777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09FE33E-CF9B-954D-A42F-145FD2DAD83D}"/>
                </a:ext>
              </a:extLst>
            </p:cNvPr>
            <p:cNvSpPr/>
            <p:nvPr/>
          </p:nvSpPr>
          <p:spPr>
            <a:xfrm>
              <a:off x="6609221" y="4076747"/>
              <a:ext cx="232206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1" indent="-2857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55A0"/>
                </a:buClr>
                <a:buSzTx/>
                <a:buFontTx/>
                <a:buNone/>
                <a:tabLst/>
                <a:defRPr/>
              </a:pPr>
              <a:r>
                <a:rPr lang="en-US" sz="1400" b="1" kern="0" dirty="0"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</a:rPr>
                <a:t>10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 kW/arc (~</a:t>
              </a:r>
              <a:r>
                <a:rPr lang="en-US" sz="1400" b="1" kern="0" dirty="0"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</a:rPr>
                <a:t>20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0W/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hcell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)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95C870B-4D77-AA47-B6DC-1C25121915A6}"/>
                </a:ext>
              </a:extLst>
            </p:cNvPr>
            <p:cNvCxnSpPr/>
            <p:nvPr/>
          </p:nvCxnSpPr>
          <p:spPr>
            <a:xfrm flipH="1">
              <a:off x="2470413" y="4103660"/>
              <a:ext cx="8243027" cy="0"/>
            </a:xfrm>
            <a:prstGeom prst="line">
              <a:avLst/>
            </a:prstGeom>
            <a:noFill/>
            <a:ln w="19050" cap="flat" cmpd="sng" algn="ctr">
              <a:solidFill>
                <a:srgbClr val="4D4D4D">
                  <a:lumMod val="50000"/>
                </a:srgbClr>
              </a:solidFill>
              <a:prstDash val="dash"/>
            </a:ln>
            <a:effectLst/>
          </p:spPr>
        </p:cxn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04D13496-02BA-0241-BA78-864827F7DC64}"/>
              </a:ext>
            </a:extLst>
          </p:cNvPr>
          <p:cNvSpPr txBox="1"/>
          <p:nvPr/>
        </p:nvSpPr>
        <p:spPr>
          <a:xfrm>
            <a:off x="2663400" y="2509042"/>
            <a:ext cx="2418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8000"/>
                </a:solidFill>
                <a:latin typeface="Arial"/>
              </a:rPr>
              <a:t>Low-load sectors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91194AD-F1C5-4946-A99C-8E1E702FB22C}"/>
              </a:ext>
            </a:extLst>
          </p:cNvPr>
          <p:cNvSpPr txBox="1"/>
          <p:nvPr/>
        </p:nvSpPr>
        <p:spPr>
          <a:xfrm>
            <a:off x="7375689" y="2489908"/>
            <a:ext cx="1956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/>
              </a:rPr>
              <a:t>High-load sectors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8428A-0A71-3A42-B517-A66720FA90C8}"/>
              </a:ext>
            </a:extLst>
          </p:cNvPr>
          <p:cNvGrpSpPr/>
          <p:nvPr/>
        </p:nvGrpSpPr>
        <p:grpSpPr>
          <a:xfrm>
            <a:off x="4317538" y="2839782"/>
            <a:ext cx="307777" cy="3081248"/>
            <a:chOff x="4350196" y="2725479"/>
            <a:chExt cx="307777" cy="308124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1275E38-7D3C-474B-98C2-C21581317BEE}"/>
                </a:ext>
              </a:extLst>
            </p:cNvPr>
            <p:cNvSpPr/>
            <p:nvPr/>
          </p:nvSpPr>
          <p:spPr>
            <a:xfrm rot="16200000">
              <a:off x="3752566" y="3339046"/>
              <a:ext cx="150303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1" indent="-285750" algn="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55A0"/>
                </a:buClr>
                <a:buSzTx/>
                <a:buFontTx/>
                <a:buNone/>
                <a:tabLst/>
                <a:defRPr/>
              </a:pPr>
              <a:r>
                <a:rPr lang="en-US" sz="1400" b="1" kern="0" dirty="0"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</a:rPr>
                <a:t>Run 3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14AC144-8F3D-3D43-B614-A2F365747FC3}"/>
                </a:ext>
              </a:extLst>
            </p:cNvPr>
            <p:cNvCxnSpPr/>
            <p:nvPr/>
          </p:nvCxnSpPr>
          <p:spPr>
            <a:xfrm flipV="1">
              <a:off x="4650204" y="2725479"/>
              <a:ext cx="0" cy="3081248"/>
            </a:xfrm>
            <a:prstGeom prst="line">
              <a:avLst/>
            </a:prstGeom>
            <a:noFill/>
            <a:ln w="19050" cap="flat" cmpd="sng" algn="ctr">
              <a:solidFill>
                <a:srgbClr val="DDDDDD">
                  <a:shade val="60000"/>
                  <a:satMod val="300000"/>
                </a:srgbClr>
              </a:solidFill>
              <a:prstDash val="dash"/>
            </a:ln>
            <a:effectLst/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9E3B63-864F-C047-B64E-D4710FBB13BC}"/>
              </a:ext>
            </a:extLst>
          </p:cNvPr>
          <p:cNvGrpSpPr/>
          <p:nvPr/>
        </p:nvGrpSpPr>
        <p:grpSpPr>
          <a:xfrm>
            <a:off x="8827579" y="2796178"/>
            <a:ext cx="307777" cy="3081248"/>
            <a:chOff x="8860237" y="2681875"/>
            <a:chExt cx="307777" cy="30812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C7A0E66-9D1C-6842-9AA3-9CF9B002A9A1}"/>
                </a:ext>
              </a:extLst>
            </p:cNvPr>
            <p:cNvSpPr/>
            <p:nvPr/>
          </p:nvSpPr>
          <p:spPr>
            <a:xfrm rot="16200000">
              <a:off x="8262607" y="3295442"/>
              <a:ext cx="150303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1" indent="-285750" algn="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55A0"/>
                </a:buClr>
                <a:buSzTx/>
                <a:buFontTx/>
                <a:buNone/>
                <a:tabLst/>
                <a:defRPr/>
              </a:pPr>
              <a:r>
                <a:rPr lang="en-US" sz="1400" b="1" kern="0" dirty="0"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</a:rPr>
                <a:t>Run 3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9451973-5163-5747-BE45-C93678189315}"/>
                </a:ext>
              </a:extLst>
            </p:cNvPr>
            <p:cNvCxnSpPr/>
            <p:nvPr/>
          </p:nvCxnSpPr>
          <p:spPr>
            <a:xfrm flipV="1">
              <a:off x="9160245" y="2681875"/>
              <a:ext cx="0" cy="3081248"/>
            </a:xfrm>
            <a:prstGeom prst="line">
              <a:avLst/>
            </a:prstGeom>
            <a:noFill/>
            <a:ln w="19050" cap="flat" cmpd="sng" algn="ctr">
              <a:solidFill>
                <a:srgbClr val="DDDDDD">
                  <a:shade val="60000"/>
                  <a:satMod val="300000"/>
                </a:srgbClr>
              </a:solidFill>
              <a:prstDash val="dash"/>
            </a:ln>
            <a:effectLst/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8B4DAEC-D55C-6A4F-AC0C-C4F0E8F794B3}"/>
              </a:ext>
            </a:extLst>
          </p:cNvPr>
          <p:cNvGrpSpPr/>
          <p:nvPr/>
        </p:nvGrpSpPr>
        <p:grpSpPr>
          <a:xfrm>
            <a:off x="3261097" y="2796255"/>
            <a:ext cx="307777" cy="3081248"/>
            <a:chOff x="3261097" y="2681952"/>
            <a:chExt cx="307777" cy="308124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9928B2F-727D-A344-ABC9-7B5379416924}"/>
                </a:ext>
              </a:extLst>
            </p:cNvPr>
            <p:cNvSpPr/>
            <p:nvPr/>
          </p:nvSpPr>
          <p:spPr>
            <a:xfrm rot="16200000">
              <a:off x="2663467" y="4585477"/>
              <a:ext cx="150303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1" indent="-285750" algn="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55A0"/>
                </a:buClr>
                <a:buSzTx/>
                <a:buFontTx/>
                <a:buNone/>
                <a:tabLst/>
                <a:defRPr/>
              </a:pPr>
              <a:r>
                <a:rPr lang="en-US" sz="1400" b="1" kern="0" dirty="0"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</a:rPr>
                <a:t>Run 2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F78EA14-E581-6143-9E1F-C572757F0CB0}"/>
                </a:ext>
              </a:extLst>
            </p:cNvPr>
            <p:cNvCxnSpPr/>
            <p:nvPr/>
          </p:nvCxnSpPr>
          <p:spPr>
            <a:xfrm flipV="1">
              <a:off x="3561105" y="2681952"/>
              <a:ext cx="0" cy="3081248"/>
            </a:xfrm>
            <a:prstGeom prst="line">
              <a:avLst/>
            </a:prstGeom>
            <a:noFill/>
            <a:ln w="19050" cap="flat" cmpd="sng" algn="ctr">
              <a:solidFill>
                <a:srgbClr val="DDDDDD">
                  <a:shade val="60000"/>
                  <a:satMod val="300000"/>
                </a:srgbClr>
              </a:solidFill>
              <a:prstDash val="dash"/>
            </a:ln>
            <a:effectLst/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99E562F-BEBA-2D42-BEAA-8B0A26048631}"/>
              </a:ext>
            </a:extLst>
          </p:cNvPr>
          <p:cNvGrpSpPr/>
          <p:nvPr/>
        </p:nvGrpSpPr>
        <p:grpSpPr>
          <a:xfrm>
            <a:off x="7758388" y="2805156"/>
            <a:ext cx="307777" cy="3081248"/>
            <a:chOff x="7725730" y="2690853"/>
            <a:chExt cx="307777" cy="308124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4811FC4-E6EE-0B4B-B58D-DC1FA7DD7DC1}"/>
                </a:ext>
              </a:extLst>
            </p:cNvPr>
            <p:cNvSpPr/>
            <p:nvPr/>
          </p:nvSpPr>
          <p:spPr>
            <a:xfrm rot="16200000">
              <a:off x="7128100" y="3304421"/>
              <a:ext cx="150303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1" indent="-285750" algn="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55A0"/>
                </a:buClr>
                <a:buSzTx/>
                <a:buFontTx/>
                <a:buNone/>
                <a:tabLst/>
                <a:defRPr/>
              </a:pPr>
              <a:r>
                <a:rPr lang="en-US" sz="1400" b="1" kern="0" dirty="0">
                  <a:solidFill>
                    <a:srgbClr val="262626"/>
                  </a:solidFill>
                  <a:latin typeface="Arial" charset="0"/>
                  <a:ea typeface="Arial" charset="0"/>
                  <a:cs typeface="Arial" charset="0"/>
                </a:rPr>
                <a:t>Run 2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461BC2E-99AC-5B4C-92CA-1D50B43AED49}"/>
                </a:ext>
              </a:extLst>
            </p:cNvPr>
            <p:cNvCxnSpPr/>
            <p:nvPr/>
          </p:nvCxnSpPr>
          <p:spPr>
            <a:xfrm flipV="1">
              <a:off x="8025738" y="2690853"/>
              <a:ext cx="0" cy="3081248"/>
            </a:xfrm>
            <a:prstGeom prst="line">
              <a:avLst/>
            </a:prstGeom>
            <a:noFill/>
            <a:ln w="19050" cap="flat" cmpd="sng" algn="ctr">
              <a:solidFill>
                <a:srgbClr val="DDDDDD">
                  <a:shade val="60000"/>
                  <a:satMod val="300000"/>
                </a:srgbClr>
              </a:solidFill>
              <a:prstDash val="dash"/>
            </a:ln>
            <a:effectLst/>
          </p:spPr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C158EE5-62CC-E544-B841-E660B3EA8110}"/>
              </a:ext>
            </a:extLst>
          </p:cNvPr>
          <p:cNvGrpSpPr/>
          <p:nvPr/>
        </p:nvGrpSpPr>
        <p:grpSpPr>
          <a:xfrm>
            <a:off x="1977360" y="2824134"/>
            <a:ext cx="8257968" cy="899914"/>
            <a:chOff x="2455472" y="2556953"/>
            <a:chExt cx="8257968" cy="899914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FE674DA-8867-DF44-A20E-5E0B38B0657E}"/>
                </a:ext>
              </a:extLst>
            </p:cNvPr>
            <p:cNvSpPr/>
            <p:nvPr/>
          </p:nvSpPr>
          <p:spPr>
            <a:xfrm>
              <a:off x="2455472" y="2556953"/>
              <a:ext cx="3755274" cy="899913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3F58FD3-30FB-E445-BEB8-A0988D32E545}"/>
                </a:ext>
              </a:extLst>
            </p:cNvPr>
            <p:cNvSpPr/>
            <p:nvPr/>
          </p:nvSpPr>
          <p:spPr>
            <a:xfrm>
              <a:off x="6958166" y="2571169"/>
              <a:ext cx="3755274" cy="885698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26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F2556-44D6-3B4B-99F1-911CCEE2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8BF8E-3B71-9649-B73A-4D2763983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LHC has been suffering </a:t>
            </a:r>
            <a:r>
              <a:rPr lang="en-US" b="1" dirty="0"/>
              <a:t>electron cloud issues </a:t>
            </a:r>
            <a:r>
              <a:rPr lang="en-US" dirty="0"/>
              <a:t>when operating with closely spaced intense proton bunches</a:t>
            </a:r>
          </a:p>
          <a:p>
            <a:pPr lvl="1"/>
            <a:r>
              <a:rPr lang="en-US" dirty="0"/>
              <a:t>Especially critical with </a:t>
            </a:r>
            <a:r>
              <a:rPr lang="en-US" b="1" dirty="0">
                <a:solidFill>
                  <a:srgbClr val="FF0000"/>
                </a:solidFill>
              </a:rPr>
              <a:t>25 ns beams </a:t>
            </a:r>
            <a:r>
              <a:rPr lang="en-US" dirty="0"/>
              <a:t>both in terms of beam dynamics (WP optimization, instability mitigation, lifetime in collision) and beam screen heating</a:t>
            </a:r>
          </a:p>
          <a:p>
            <a:r>
              <a:rPr lang="en-US" dirty="0"/>
              <a:t>Dedicated </a:t>
            </a:r>
            <a:r>
              <a:rPr lang="en-US" b="1" dirty="0"/>
              <a:t>scrubbing runs </a:t>
            </a:r>
            <a:r>
              <a:rPr lang="en-US" dirty="0"/>
              <a:t>have been necessary, and successful, after every partial or total machine opening, as conditioning is lost with venting</a:t>
            </a:r>
          </a:p>
          <a:p>
            <a:pPr lvl="1"/>
            <a:r>
              <a:rPr lang="en-US" dirty="0"/>
              <a:t>Additional scrubbing takes place during physics operation but levels off</a:t>
            </a:r>
          </a:p>
          <a:p>
            <a:r>
              <a:rPr lang="en-US" dirty="0"/>
              <a:t>Different scrubbing efficiency for different sectors investigated and found to be caused by </a:t>
            </a:r>
            <a:r>
              <a:rPr lang="en-US" b="1" dirty="0"/>
              <a:t>different chemical compositions of the screen inner surface</a:t>
            </a:r>
          </a:p>
          <a:p>
            <a:pPr lvl="1"/>
            <a:r>
              <a:rPr lang="en-US" dirty="0"/>
              <a:t>Still investigating underlying reason and if anything can be done to ‘reverse’ the processes</a:t>
            </a:r>
          </a:p>
          <a:p>
            <a:r>
              <a:rPr lang="en-US" dirty="0"/>
              <a:t>If no further degradation, cooling capacity of cryogenic system expected to be just sufficient for </a:t>
            </a:r>
            <a:r>
              <a:rPr lang="en-US" b="1" dirty="0"/>
              <a:t>Run 3</a:t>
            </a:r>
            <a:r>
              <a:rPr lang="en-US" dirty="0"/>
              <a:t> and </a:t>
            </a:r>
            <a:r>
              <a:rPr lang="en-US" b="1" dirty="0"/>
              <a:t>High Luminosity (</a:t>
            </a:r>
            <a:r>
              <a:rPr lang="en-US" b="1" dirty="0" err="1"/>
              <a:t>HiLumi</a:t>
            </a:r>
            <a:r>
              <a:rPr lang="en-US" b="1" dirty="0"/>
              <a:t>) </a:t>
            </a:r>
            <a:r>
              <a:rPr lang="en-US" dirty="0"/>
              <a:t>operation of LHC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55222-97C5-C848-AEB0-5B396E0F8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3B02B-0CE3-594F-9E49-CC087542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5DA79-3868-274C-A3EB-39F9E119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5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F2556-44D6-3B4B-99F1-911CCEE2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(and references therein) for more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8BF8E-3B71-9649-B73A-4D2763983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G. Rumolo et al. “Electron cloud effects at the LHC and LHC injectors”, </a:t>
            </a:r>
            <a:r>
              <a:rPr lang="en-US" dirty="0">
                <a:hlinkClick r:id="rId3"/>
              </a:rPr>
              <a:t>MOZA1</a:t>
            </a:r>
            <a:r>
              <a:rPr lang="en-US" dirty="0"/>
              <a:t> in IPAC 2017</a:t>
            </a:r>
          </a:p>
          <a:p>
            <a:r>
              <a:rPr lang="en-US" dirty="0"/>
              <a:t>A. Romano et al. “Electron cloud buildup driving spontaneous vertical instabilities of stored beams in the Large Hadron Collider”, </a:t>
            </a:r>
            <a:r>
              <a:rPr lang="en-US" dirty="0">
                <a:hlinkClick r:id="rId4"/>
              </a:rPr>
              <a:t>Phys. Rev. Accel. Beams 21, 061002</a:t>
            </a:r>
            <a:r>
              <a:rPr lang="en-US" dirty="0"/>
              <a:t>, 2018</a:t>
            </a:r>
          </a:p>
          <a:p>
            <a:r>
              <a:rPr lang="en-US" dirty="0"/>
              <a:t>G. Ferlin et al. “Cryogenics experience during Run 2 and impact of LS2 on next run” in Proc. 9</a:t>
            </a:r>
            <a:r>
              <a:rPr lang="en-US" baseline="30000" dirty="0"/>
              <a:t>th</a:t>
            </a:r>
            <a:r>
              <a:rPr lang="en-US" dirty="0"/>
              <a:t> LHC Operations Evian Workshop, </a:t>
            </a:r>
            <a:r>
              <a:rPr lang="en-US" dirty="0">
                <a:hlinkClick r:id="rId5"/>
              </a:rPr>
              <a:t>CERN-ACC-2019-059</a:t>
            </a:r>
            <a:r>
              <a:rPr lang="en-US" dirty="0"/>
              <a:t>, 2019</a:t>
            </a:r>
          </a:p>
          <a:p>
            <a:r>
              <a:rPr lang="en-US" dirty="0"/>
              <a:t>G. </a:t>
            </a:r>
            <a:r>
              <a:rPr lang="en-US" dirty="0" err="1"/>
              <a:t>Iadarola</a:t>
            </a:r>
            <a:r>
              <a:rPr lang="en-US" dirty="0"/>
              <a:t> et al. “Progressing in mastering electrons clouds at the Large Hadron Collider”, </a:t>
            </a:r>
            <a:r>
              <a:rPr lang="en-US" dirty="0">
                <a:hlinkClick r:id="rId6"/>
              </a:rPr>
              <a:t>TUXA03</a:t>
            </a:r>
            <a:r>
              <a:rPr lang="en-US" dirty="0"/>
              <a:t> in IPAC 2021</a:t>
            </a:r>
          </a:p>
          <a:p>
            <a:r>
              <a:rPr lang="en-US" dirty="0"/>
              <a:t>V. Petit et al., Beam-Induced Surface Modification of the LHC Beam Screens: The Reason for the High Heat Load in Some LHC Arcs?”, </a:t>
            </a:r>
            <a:r>
              <a:rPr lang="en-US" dirty="0">
                <a:hlinkClick r:id="rId7"/>
              </a:rPr>
              <a:t>WEPAB339</a:t>
            </a:r>
            <a:r>
              <a:rPr lang="en-US" dirty="0"/>
              <a:t> in IPAC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55222-97C5-C848-AEB0-5B396E0F8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3B02B-0CE3-594F-9E49-CC087542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5DA79-3868-274C-A3EB-39F9E119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9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glimpse on the history (and near future) of LHC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4</a:t>
            </a:fld>
            <a:endParaRPr lang="en-US"/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87518A18-9EF1-6848-A9CB-7C231B051A6E}"/>
              </a:ext>
            </a:extLst>
          </p:cNvPr>
          <p:cNvSpPr/>
          <p:nvPr/>
        </p:nvSpPr>
        <p:spPr>
          <a:xfrm>
            <a:off x="806357" y="1592798"/>
            <a:ext cx="2664000" cy="406067"/>
          </a:xfrm>
          <a:prstGeom prst="chevron">
            <a:avLst/>
          </a:prstGeom>
          <a:solidFill>
            <a:schemeClr val="accent6">
              <a:alpha val="6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1</a:t>
            </a: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40A023DB-D682-BC46-AAE5-B5BFFD7E8243}"/>
              </a:ext>
            </a:extLst>
          </p:cNvPr>
          <p:cNvSpPr/>
          <p:nvPr/>
        </p:nvSpPr>
        <p:spPr>
          <a:xfrm>
            <a:off x="3345283" y="1592798"/>
            <a:ext cx="1260000" cy="406067"/>
          </a:xfrm>
          <a:prstGeom prst="chevron">
            <a:avLst/>
          </a:prstGeom>
          <a:solidFill>
            <a:schemeClr val="accent2">
              <a:alpha val="6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LS1</a:t>
            </a: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54F75846-4D24-F849-9C88-438D02727B04}"/>
              </a:ext>
            </a:extLst>
          </p:cNvPr>
          <p:cNvSpPr/>
          <p:nvPr/>
        </p:nvSpPr>
        <p:spPr>
          <a:xfrm>
            <a:off x="4480209" y="1592798"/>
            <a:ext cx="3204000" cy="406067"/>
          </a:xfrm>
          <a:prstGeom prst="chevron">
            <a:avLst/>
          </a:prstGeom>
          <a:solidFill>
            <a:schemeClr val="accent6">
              <a:alpha val="6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2</a:t>
            </a: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474C2E43-43CF-2348-87B8-F314BA86EA7A}"/>
              </a:ext>
            </a:extLst>
          </p:cNvPr>
          <p:cNvSpPr/>
          <p:nvPr/>
        </p:nvSpPr>
        <p:spPr>
          <a:xfrm>
            <a:off x="7559134" y="1592798"/>
            <a:ext cx="1430621" cy="406067"/>
          </a:xfrm>
          <a:prstGeom prst="chevron">
            <a:avLst/>
          </a:prstGeom>
          <a:solidFill>
            <a:schemeClr val="accent2">
              <a:alpha val="6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LS2</a:t>
            </a: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CD60D8F2-9292-B64E-8DB8-4543B2AF90D2}"/>
              </a:ext>
            </a:extLst>
          </p:cNvPr>
          <p:cNvSpPr/>
          <p:nvPr/>
        </p:nvSpPr>
        <p:spPr>
          <a:xfrm>
            <a:off x="8870332" y="1592798"/>
            <a:ext cx="3253539" cy="406067"/>
          </a:xfrm>
          <a:prstGeom prst="chevron">
            <a:avLst/>
          </a:prstGeom>
          <a:solidFill>
            <a:schemeClr val="accent6">
              <a:alpha val="6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198953-C2BC-2246-8772-8285C541FA01}"/>
              </a:ext>
            </a:extLst>
          </p:cNvPr>
          <p:cNvSpPr txBox="1"/>
          <p:nvPr/>
        </p:nvSpPr>
        <p:spPr>
          <a:xfrm>
            <a:off x="710104" y="12769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EE3B31-3410-8C4A-84D3-DC72BCF798A3}"/>
              </a:ext>
            </a:extLst>
          </p:cNvPr>
          <p:cNvSpPr txBox="1"/>
          <p:nvPr/>
        </p:nvSpPr>
        <p:spPr>
          <a:xfrm>
            <a:off x="3268819" y="12769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100254-9BB2-0B4C-872C-6BDE555F87F5}"/>
              </a:ext>
            </a:extLst>
          </p:cNvPr>
          <p:cNvSpPr txBox="1"/>
          <p:nvPr/>
        </p:nvSpPr>
        <p:spPr>
          <a:xfrm>
            <a:off x="4415829" y="1276970"/>
            <a:ext cx="639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91AF32-644B-4045-B970-BB4F994BFD29}"/>
              </a:ext>
            </a:extLst>
          </p:cNvPr>
          <p:cNvSpPr txBox="1"/>
          <p:nvPr/>
        </p:nvSpPr>
        <p:spPr>
          <a:xfrm>
            <a:off x="7471851" y="12769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E6017B-5C13-2C43-A72F-BAD0AEBDBA17}"/>
              </a:ext>
            </a:extLst>
          </p:cNvPr>
          <p:cNvSpPr txBox="1"/>
          <p:nvPr/>
        </p:nvSpPr>
        <p:spPr>
          <a:xfrm>
            <a:off x="8817167" y="12769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3F4C06-AF7C-7A4D-8DB8-CB32C88326FD}"/>
              </a:ext>
            </a:extLst>
          </p:cNvPr>
          <p:cNvSpPr txBox="1"/>
          <p:nvPr/>
        </p:nvSpPr>
        <p:spPr>
          <a:xfrm>
            <a:off x="1007483" y="2542814"/>
            <a:ext cx="3167717" cy="142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Run 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 data taking with: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Beam energy: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3.5 - 4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Bunch spacing: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150 – 50 ns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Max # of bunches: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1380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Bunch intensity: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1.7e11p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14F120-3A54-8D46-BDDA-BC71D92B2D20}"/>
              </a:ext>
            </a:extLst>
          </p:cNvPr>
          <p:cNvCxnSpPr>
            <a:cxnSpLocks/>
          </p:cNvCxnSpPr>
          <p:nvPr/>
        </p:nvCxnSpPr>
        <p:spPr>
          <a:xfrm>
            <a:off x="1000946" y="2135819"/>
            <a:ext cx="0" cy="1829541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6AE662D-63FE-3D40-9B8D-816BDEB6CEE8}"/>
              </a:ext>
            </a:extLst>
          </p:cNvPr>
          <p:cNvSpPr txBox="1"/>
          <p:nvPr/>
        </p:nvSpPr>
        <p:spPr>
          <a:xfrm>
            <a:off x="4737273" y="2542814"/>
            <a:ext cx="3167717" cy="142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Run 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 data taking with: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Beam energy: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6.5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Bunch spacing: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25 ns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Max # of bunches: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2556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Bunch intensity: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1.2e11p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9388F3-2D4A-F046-A39F-EFC8547EC66F}"/>
              </a:ext>
            </a:extLst>
          </p:cNvPr>
          <p:cNvCxnSpPr>
            <a:cxnSpLocks/>
          </p:cNvCxnSpPr>
          <p:nvPr/>
        </p:nvCxnSpPr>
        <p:spPr>
          <a:xfrm>
            <a:off x="4730736" y="2135819"/>
            <a:ext cx="0" cy="1829541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402C1D-D5AD-7747-8913-D749FC7B1FC8}"/>
              </a:ext>
            </a:extLst>
          </p:cNvPr>
          <p:cNvCxnSpPr>
            <a:cxnSpLocks/>
          </p:cNvCxnSpPr>
          <p:nvPr/>
        </p:nvCxnSpPr>
        <p:spPr>
          <a:xfrm>
            <a:off x="4000821" y="2159882"/>
            <a:ext cx="0" cy="3655373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C27F36E-FFE5-5F4A-96FE-F25C2DDB0A70}"/>
              </a:ext>
            </a:extLst>
          </p:cNvPr>
          <p:cNvSpPr txBox="1"/>
          <p:nvPr/>
        </p:nvSpPr>
        <p:spPr>
          <a:xfrm>
            <a:off x="4023399" y="4122962"/>
            <a:ext cx="2718537" cy="1696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Long Shutdown 1: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 beam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Consolidation and maintenance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arcs were warmed up and vented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6142CA-52F8-FD40-B61D-6B3FD338AC6F}"/>
              </a:ext>
            </a:extLst>
          </p:cNvPr>
          <p:cNvCxnSpPr>
            <a:cxnSpLocks/>
          </p:cNvCxnSpPr>
          <p:nvPr/>
        </p:nvCxnSpPr>
        <p:spPr>
          <a:xfrm>
            <a:off x="8647272" y="1254937"/>
            <a:ext cx="0" cy="96252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3DEC37E-77B3-4E4D-9B74-8012D55507A1}"/>
              </a:ext>
            </a:extLst>
          </p:cNvPr>
          <p:cNvSpPr txBox="1"/>
          <p:nvPr/>
        </p:nvSpPr>
        <p:spPr>
          <a:xfrm>
            <a:off x="8209409" y="955931"/>
            <a:ext cx="848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979C95-46FB-1147-9363-5512204C84E6}"/>
              </a:ext>
            </a:extLst>
          </p:cNvPr>
          <p:cNvSpPr txBox="1"/>
          <p:nvPr/>
        </p:nvSpPr>
        <p:spPr>
          <a:xfrm>
            <a:off x="8879672" y="2527369"/>
            <a:ext cx="3167717" cy="142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Run 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 forecast: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Beam energy: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6.8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Bunch spacing: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25 ns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Max # of bunches: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2556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Bunch intensity: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1.8e11p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7656BE0-8E26-AB4B-A0D6-A2039CA9D961}"/>
              </a:ext>
            </a:extLst>
          </p:cNvPr>
          <p:cNvCxnSpPr>
            <a:cxnSpLocks/>
          </p:cNvCxnSpPr>
          <p:nvPr/>
        </p:nvCxnSpPr>
        <p:spPr>
          <a:xfrm>
            <a:off x="8873135" y="2120374"/>
            <a:ext cx="0" cy="1829541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C343254-2D1D-6143-A009-6770A0362291}"/>
              </a:ext>
            </a:extLst>
          </p:cNvPr>
          <p:cNvCxnSpPr>
            <a:cxnSpLocks/>
          </p:cNvCxnSpPr>
          <p:nvPr/>
        </p:nvCxnSpPr>
        <p:spPr>
          <a:xfrm>
            <a:off x="8089192" y="2159882"/>
            <a:ext cx="0" cy="3655373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CB33238-DE92-BC44-AF25-AEE2343149D0}"/>
              </a:ext>
            </a:extLst>
          </p:cNvPr>
          <p:cNvSpPr txBox="1"/>
          <p:nvPr/>
        </p:nvSpPr>
        <p:spPr>
          <a:xfrm>
            <a:off x="8111770" y="4122962"/>
            <a:ext cx="3167714" cy="2508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Long Shutdown 2: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 beam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Consolidation and maintenance for LHC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arcs were again warmed up and vented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LHC injectors were upgraded to produce beams twice as intense and as bright</a:t>
            </a:r>
          </a:p>
        </p:txBody>
      </p:sp>
    </p:spTree>
    <p:extLst>
      <p:ext uri="{BB962C8B-B14F-4D97-AF65-F5344CB8AC3E}">
        <p14:creationId xmlns:p14="http://schemas.microsoft.com/office/powerpoint/2010/main" val="59079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7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Closely spaced bunches </a:t>
            </a:r>
            <a:r>
              <a:rPr lang="en-US" dirty="0">
                <a:sym typeface="Wingdings" pitchFamily="2" charset="2"/>
              </a:rPr>
              <a:t> Electron cloud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5</a:t>
            </a:fld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E816232-EE51-D146-BDAD-E9832C4DB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798" y="4375425"/>
            <a:ext cx="5682170" cy="19233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This </a:t>
            </a:r>
            <a:r>
              <a:rPr lang="en-US" b="1" dirty="0"/>
              <a:t>electron flux </a:t>
            </a:r>
            <a:r>
              <a:rPr lang="en-US" dirty="0"/>
              <a:t>to the wall is responsible for:</a:t>
            </a:r>
          </a:p>
          <a:p>
            <a:r>
              <a:rPr lang="en-US" sz="2200" dirty="0"/>
              <a:t>Dynamic </a:t>
            </a:r>
            <a:r>
              <a:rPr lang="en-US" sz="2200" b="1" dirty="0"/>
              <a:t>pressure</a:t>
            </a:r>
            <a:r>
              <a:rPr lang="en-US" sz="2200" dirty="0"/>
              <a:t> rise</a:t>
            </a:r>
          </a:p>
          <a:p>
            <a:r>
              <a:rPr lang="en-US" sz="2200" b="1" dirty="0"/>
              <a:t>Heat</a:t>
            </a:r>
            <a:r>
              <a:rPr lang="en-US" sz="2200" dirty="0"/>
              <a:t> deposition</a:t>
            </a:r>
          </a:p>
          <a:p>
            <a:r>
              <a:rPr lang="en-US" sz="2200" b="1" dirty="0"/>
              <a:t>Synchronous phase shift </a:t>
            </a:r>
            <a:r>
              <a:rPr lang="en-US" sz="2200" dirty="0"/>
              <a:t>due to beam energy loss</a:t>
            </a:r>
          </a:p>
          <a:p>
            <a:r>
              <a:rPr lang="en-US" sz="2200" b="1" dirty="0"/>
              <a:t>Spurious signal </a:t>
            </a:r>
            <a:r>
              <a:rPr lang="en-US" sz="2200" dirty="0"/>
              <a:t>for beam instrumentation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9ACDB34-0554-5042-9A39-20D7DE293092}"/>
              </a:ext>
            </a:extLst>
          </p:cNvPr>
          <p:cNvCxnSpPr/>
          <p:nvPr/>
        </p:nvCxnSpPr>
        <p:spPr>
          <a:xfrm>
            <a:off x="838200" y="1828800"/>
            <a:ext cx="1009425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1F08B6D-6734-964C-8E3D-6C435B0C1EA7}"/>
              </a:ext>
            </a:extLst>
          </p:cNvPr>
          <p:cNvCxnSpPr/>
          <p:nvPr/>
        </p:nvCxnSpPr>
        <p:spPr>
          <a:xfrm>
            <a:off x="838200" y="3796553"/>
            <a:ext cx="1009425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D1648E2-5551-A043-AD2D-B78FDEAA3317}"/>
              </a:ext>
            </a:extLst>
          </p:cNvPr>
          <p:cNvCxnSpPr>
            <a:cxnSpLocks/>
          </p:cNvCxnSpPr>
          <p:nvPr/>
        </p:nvCxnSpPr>
        <p:spPr>
          <a:xfrm>
            <a:off x="268941" y="2812677"/>
            <a:ext cx="1141655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6304C062-DFC2-5D4B-9B53-32EEF3861BA0}"/>
              </a:ext>
            </a:extLst>
          </p:cNvPr>
          <p:cNvSpPr/>
          <p:nvPr/>
        </p:nvSpPr>
        <p:spPr>
          <a:xfrm>
            <a:off x="689474" y="2772525"/>
            <a:ext cx="372035" cy="806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C523E1-BD98-D844-A75E-27CD63384271}"/>
              </a:ext>
            </a:extLst>
          </p:cNvPr>
          <p:cNvSpPr txBox="1"/>
          <p:nvPr/>
        </p:nvSpPr>
        <p:spPr>
          <a:xfrm>
            <a:off x="319490" y="2852830"/>
            <a:ext cx="1355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Proton bunch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54BD59F-D1C3-3841-8AE3-DC2BEFC5DDC7}"/>
              </a:ext>
            </a:extLst>
          </p:cNvPr>
          <p:cNvGrpSpPr/>
          <p:nvPr/>
        </p:nvGrpSpPr>
        <p:grpSpPr>
          <a:xfrm>
            <a:off x="1704814" y="1854853"/>
            <a:ext cx="1876586" cy="1942232"/>
            <a:chOff x="1704814" y="1854853"/>
            <a:chExt cx="1876586" cy="1942232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CC354F5-7C95-7446-BB06-7988DFDA83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5157" y="1854853"/>
              <a:ext cx="1525978" cy="1902944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986EA2C-CEE5-2D43-A655-4D40D94A83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04814" y="2346792"/>
              <a:ext cx="1876586" cy="1450293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1D5BF0B-C2C6-5647-8B95-7E9192E742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5810" y="3182484"/>
              <a:ext cx="1735810" cy="583605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2698DB52-5E35-B942-98EB-EE19A4EC1EBE}"/>
              </a:ext>
            </a:extLst>
          </p:cNvPr>
          <p:cNvSpPr/>
          <p:nvPr/>
        </p:nvSpPr>
        <p:spPr>
          <a:xfrm>
            <a:off x="3253971" y="2783828"/>
            <a:ext cx="372035" cy="806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A341146-4523-A449-95E0-35844420B723}"/>
              </a:ext>
            </a:extLst>
          </p:cNvPr>
          <p:cNvGrpSpPr/>
          <p:nvPr/>
        </p:nvGrpSpPr>
        <p:grpSpPr>
          <a:xfrm>
            <a:off x="3471121" y="1840552"/>
            <a:ext cx="976893" cy="1944250"/>
            <a:chOff x="3471121" y="1840552"/>
            <a:chExt cx="976893" cy="194425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0BD2664-5286-6F47-A3E6-1EABDC7C28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1121" y="1840552"/>
              <a:ext cx="976893" cy="1341933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097D36B-B3F5-5141-B58E-62C56304B47D}"/>
                </a:ext>
              </a:extLst>
            </p:cNvPr>
            <p:cNvCxnSpPr>
              <a:cxnSpLocks/>
            </p:cNvCxnSpPr>
            <p:nvPr/>
          </p:nvCxnSpPr>
          <p:spPr>
            <a:xfrm>
              <a:off x="3588962" y="2355475"/>
              <a:ext cx="859052" cy="1429327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36685FC-06EA-AD44-8A9E-C8191738B1A1}"/>
              </a:ext>
            </a:extLst>
          </p:cNvPr>
          <p:cNvGrpSpPr/>
          <p:nvPr/>
        </p:nvGrpSpPr>
        <p:grpSpPr>
          <a:xfrm>
            <a:off x="4441066" y="1840552"/>
            <a:ext cx="1876586" cy="1948241"/>
            <a:chOff x="4441066" y="1840552"/>
            <a:chExt cx="1876586" cy="1948241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6883C94-E4C2-A144-A10A-3A5013FD88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1409" y="1840552"/>
              <a:ext cx="1441440" cy="1908953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CDA5180-FD92-D842-9D5C-7B06346150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1066" y="2338500"/>
              <a:ext cx="1876586" cy="1450293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D015824-FEE5-B64A-923F-DF5C9D9FF4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2062" y="3076686"/>
              <a:ext cx="1822255" cy="681112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4258F5F-506C-314A-A1E2-843C088EAB76}"/>
              </a:ext>
            </a:extLst>
          </p:cNvPr>
          <p:cNvGrpSpPr/>
          <p:nvPr/>
        </p:nvGrpSpPr>
        <p:grpSpPr>
          <a:xfrm flipV="1">
            <a:off x="4417731" y="1815595"/>
            <a:ext cx="1899921" cy="1986965"/>
            <a:chOff x="1857214" y="1962520"/>
            <a:chExt cx="1899921" cy="1986965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A8BEC197-9937-8048-8D50-56301B88F5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7557" y="1962520"/>
              <a:ext cx="1576976" cy="1947677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67153F2B-93FB-3F49-9068-3495DDD388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7214" y="2499192"/>
              <a:ext cx="1876586" cy="1450293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AC8130A-C7C6-9E42-AD5D-27A37BB97E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8210" y="3242209"/>
              <a:ext cx="1868925" cy="676280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222C46BA-F811-1346-9B23-819A8C8AC29F}"/>
              </a:ext>
            </a:extLst>
          </p:cNvPr>
          <p:cNvSpPr/>
          <p:nvPr/>
        </p:nvSpPr>
        <p:spPr>
          <a:xfrm>
            <a:off x="5967870" y="2770796"/>
            <a:ext cx="372035" cy="806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3CEDF56-9741-6248-AA44-8CF9277BFEDE}"/>
              </a:ext>
            </a:extLst>
          </p:cNvPr>
          <p:cNvGrpSpPr/>
          <p:nvPr/>
        </p:nvGrpSpPr>
        <p:grpSpPr>
          <a:xfrm>
            <a:off x="6312750" y="2343877"/>
            <a:ext cx="859362" cy="1440214"/>
            <a:chOff x="6312750" y="2343877"/>
            <a:chExt cx="859362" cy="1440214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60053D91-36AF-FE47-9F80-89F2761C5C69}"/>
                </a:ext>
              </a:extLst>
            </p:cNvPr>
            <p:cNvCxnSpPr>
              <a:cxnSpLocks/>
            </p:cNvCxnSpPr>
            <p:nvPr/>
          </p:nvCxnSpPr>
          <p:spPr>
            <a:xfrm>
              <a:off x="6313060" y="2343877"/>
              <a:ext cx="859052" cy="1429327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6314A7F3-DF50-4343-A587-860AD69C7A50}"/>
                </a:ext>
              </a:extLst>
            </p:cNvPr>
            <p:cNvCxnSpPr>
              <a:cxnSpLocks/>
            </p:cNvCxnSpPr>
            <p:nvPr/>
          </p:nvCxnSpPr>
          <p:spPr>
            <a:xfrm>
              <a:off x="6312750" y="2523373"/>
              <a:ext cx="766034" cy="1260718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5D23FA3-7379-054C-927E-EFFC9501BECC}"/>
              </a:ext>
            </a:extLst>
          </p:cNvPr>
          <p:cNvGrpSpPr/>
          <p:nvPr/>
        </p:nvGrpSpPr>
        <p:grpSpPr>
          <a:xfrm>
            <a:off x="6283840" y="1829213"/>
            <a:ext cx="875929" cy="1429326"/>
            <a:chOff x="6283840" y="1829213"/>
            <a:chExt cx="875929" cy="1429326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8DC3E3E-CE57-1645-81E2-B5347AE823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00717" y="1829213"/>
              <a:ext cx="859052" cy="1429326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60D4DF04-F567-F84C-980A-9F851A4E81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83840" y="1837069"/>
              <a:ext cx="729120" cy="1232946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7AF8A70-71B4-EF41-B2AB-9541AE8CCC69}"/>
              </a:ext>
            </a:extLst>
          </p:cNvPr>
          <p:cNvGrpSpPr/>
          <p:nvPr/>
        </p:nvGrpSpPr>
        <p:grpSpPr>
          <a:xfrm flipV="1">
            <a:off x="6999383" y="1823857"/>
            <a:ext cx="2016629" cy="1964402"/>
            <a:chOff x="1857214" y="1985083"/>
            <a:chExt cx="2016629" cy="1964402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2C5DF728-57D3-B740-84C0-B521B13DE8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7557" y="1985083"/>
              <a:ext cx="1522533" cy="1925114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3D8E2C47-D1D0-7A49-8179-9A853D4620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7214" y="2442456"/>
              <a:ext cx="2016629" cy="1507029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545C5734-1076-B248-A809-9282F30CA9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8210" y="3195393"/>
              <a:ext cx="1961608" cy="723096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BFA05BB-DF78-AC4C-A89E-085216F3A80A}"/>
              </a:ext>
            </a:extLst>
          </p:cNvPr>
          <p:cNvGrpSpPr/>
          <p:nvPr/>
        </p:nvGrpSpPr>
        <p:grpSpPr>
          <a:xfrm flipV="1">
            <a:off x="7162422" y="1814327"/>
            <a:ext cx="1876586" cy="1979941"/>
            <a:chOff x="1840205" y="1995769"/>
            <a:chExt cx="1876586" cy="1979941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836EBE0-FB1E-814F-850F-4B0DFF3F1E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7557" y="1995769"/>
              <a:ext cx="1521347" cy="1914428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414AD2E4-4A4D-6E47-B464-CB17EA21C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0205" y="2525417"/>
              <a:ext cx="1876586" cy="1450293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EB52A27C-FDC6-AD47-BB50-5A3888C4E1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8210" y="3253700"/>
              <a:ext cx="1817302" cy="664789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F2D8ABA-7783-8944-A076-76A9E6C448FD}"/>
              </a:ext>
            </a:extLst>
          </p:cNvPr>
          <p:cNvGrpSpPr/>
          <p:nvPr/>
        </p:nvGrpSpPr>
        <p:grpSpPr>
          <a:xfrm>
            <a:off x="7054404" y="1824490"/>
            <a:ext cx="1967138" cy="1975401"/>
            <a:chOff x="1857214" y="1974085"/>
            <a:chExt cx="1967138" cy="1975401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4CF06682-402C-C247-98E6-FF4C0177C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7557" y="1974085"/>
              <a:ext cx="1575645" cy="1936112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EB4BC09A-2A61-B14C-8DA8-E4A79BF71B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7214" y="2435596"/>
              <a:ext cx="1937583" cy="1513890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0A012A9E-09A0-EF41-86F0-C0870978E7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8210" y="3214985"/>
              <a:ext cx="1936142" cy="703504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D342393-A6BC-8342-A94A-57365E265BDC}"/>
              </a:ext>
            </a:extLst>
          </p:cNvPr>
          <p:cNvGrpSpPr/>
          <p:nvPr/>
        </p:nvGrpSpPr>
        <p:grpSpPr>
          <a:xfrm>
            <a:off x="7143036" y="1849649"/>
            <a:ext cx="1899921" cy="1952911"/>
            <a:chOff x="1857214" y="1996574"/>
            <a:chExt cx="1899921" cy="1952911"/>
          </a:xfrm>
        </p:grpSpPr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93E09DD4-5CE9-994C-9277-9B5B397B7E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7557" y="1996574"/>
              <a:ext cx="1595404" cy="1913623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56F0959-2806-8D47-A528-03B4D2E831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7214" y="2499192"/>
              <a:ext cx="1876586" cy="1450293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E17FF6F-9CFF-E54A-AF8C-5A1AFC8F38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8210" y="3242209"/>
              <a:ext cx="1868925" cy="676280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Oval 85">
            <a:extLst>
              <a:ext uri="{FF2B5EF4-FFF2-40B4-BE49-F238E27FC236}">
                <a16:creationId xmlns:a16="http://schemas.microsoft.com/office/drawing/2014/main" id="{D1B6A7DF-BC9E-7849-B135-A67173C84402}"/>
              </a:ext>
            </a:extLst>
          </p:cNvPr>
          <p:cNvSpPr/>
          <p:nvPr/>
        </p:nvSpPr>
        <p:spPr>
          <a:xfrm>
            <a:off x="8698054" y="2768705"/>
            <a:ext cx="372035" cy="806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ED83E24-2983-A74F-83BE-68BC71FD8446}"/>
              </a:ext>
            </a:extLst>
          </p:cNvPr>
          <p:cNvGrpSpPr/>
          <p:nvPr/>
        </p:nvGrpSpPr>
        <p:grpSpPr>
          <a:xfrm>
            <a:off x="8980026" y="2286001"/>
            <a:ext cx="927087" cy="1515439"/>
            <a:chOff x="8980026" y="2286001"/>
            <a:chExt cx="927087" cy="1515439"/>
          </a:xfrm>
        </p:grpSpPr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5B87A7D4-A2EE-FC4D-97B9-D746506663CE}"/>
                </a:ext>
              </a:extLst>
            </p:cNvPr>
            <p:cNvCxnSpPr>
              <a:cxnSpLocks/>
            </p:cNvCxnSpPr>
            <p:nvPr/>
          </p:nvCxnSpPr>
          <p:spPr>
            <a:xfrm>
              <a:off x="9016012" y="2353816"/>
              <a:ext cx="859052" cy="1429327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4572FAE4-5DA0-AE4D-9466-5F9F5423D2FD}"/>
                </a:ext>
              </a:extLst>
            </p:cNvPr>
            <p:cNvCxnSpPr>
              <a:cxnSpLocks/>
            </p:cNvCxnSpPr>
            <p:nvPr/>
          </p:nvCxnSpPr>
          <p:spPr>
            <a:xfrm>
              <a:off x="8997950" y="2286001"/>
              <a:ext cx="909163" cy="1490653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25944D9A-9A78-204C-B24C-439153313E15}"/>
                </a:ext>
              </a:extLst>
            </p:cNvPr>
            <p:cNvCxnSpPr>
              <a:cxnSpLocks/>
            </p:cNvCxnSpPr>
            <p:nvPr/>
          </p:nvCxnSpPr>
          <p:spPr>
            <a:xfrm>
              <a:off x="9019035" y="2535988"/>
              <a:ext cx="783871" cy="1258280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F904813D-3948-884A-9A42-FF0E97DC46E9}"/>
                </a:ext>
              </a:extLst>
            </p:cNvPr>
            <p:cNvCxnSpPr>
              <a:cxnSpLocks/>
            </p:cNvCxnSpPr>
            <p:nvPr/>
          </p:nvCxnSpPr>
          <p:spPr>
            <a:xfrm>
              <a:off x="8980026" y="2577371"/>
              <a:ext cx="772738" cy="1224069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ABDDFB2-A7DA-4442-A7AA-B17D51781E69}"/>
              </a:ext>
            </a:extLst>
          </p:cNvPr>
          <p:cNvGrpSpPr/>
          <p:nvPr/>
        </p:nvGrpSpPr>
        <p:grpSpPr>
          <a:xfrm>
            <a:off x="9013174" y="1839078"/>
            <a:ext cx="909163" cy="1498141"/>
            <a:chOff x="9013174" y="1839078"/>
            <a:chExt cx="909163" cy="1498141"/>
          </a:xfrm>
        </p:grpSpPr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D8713C91-39D3-B848-A6BA-9ABD1A1F33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30567" y="1843565"/>
              <a:ext cx="862225" cy="1414974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FFD2F8A-07CC-8548-9B29-FEF485E776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3174" y="1846566"/>
              <a:ext cx="909163" cy="1490653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C8035DBF-CA76-DB46-B677-7821829374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3060" y="1839078"/>
              <a:ext cx="783871" cy="1258280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AB7D725D-E3B6-EF4A-AC3D-E340AEF560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4232" y="1847869"/>
              <a:ext cx="772738" cy="1224069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C6425BE-682D-FB43-9C66-85BA86449F7B}"/>
              </a:ext>
            </a:extLst>
          </p:cNvPr>
          <p:cNvGrpSpPr/>
          <p:nvPr/>
        </p:nvGrpSpPr>
        <p:grpSpPr>
          <a:xfrm>
            <a:off x="875491" y="1818660"/>
            <a:ext cx="859666" cy="1977893"/>
            <a:chOff x="875491" y="1818660"/>
            <a:chExt cx="859666" cy="1977893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F6862AD-11CA-334C-A490-1DA49CF86552}"/>
                </a:ext>
              </a:extLst>
            </p:cNvPr>
            <p:cNvCxnSpPr>
              <a:cxnSpLocks/>
              <a:stCxn id="25" idx="2"/>
            </p:cNvCxnSpPr>
            <p:nvPr/>
          </p:nvCxnSpPr>
          <p:spPr>
            <a:xfrm>
              <a:off x="875491" y="1863537"/>
              <a:ext cx="859666" cy="1933016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3A5A806D-B43E-D447-9233-78288D374549}"/>
                </a:ext>
              </a:extLst>
            </p:cNvPr>
            <p:cNvSpPr txBox="1"/>
            <p:nvPr/>
          </p:nvSpPr>
          <p:spPr>
            <a:xfrm rot="3937205">
              <a:off x="478716" y="2527759"/>
              <a:ext cx="1725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E42FF"/>
                  </a:solidFill>
                </a:rPr>
                <a:t>~300 eV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655C5C7-38CB-0C44-8346-9111B92CF05A}"/>
              </a:ext>
            </a:extLst>
          </p:cNvPr>
          <p:cNvGrpSpPr/>
          <p:nvPr/>
        </p:nvGrpSpPr>
        <p:grpSpPr>
          <a:xfrm>
            <a:off x="2068544" y="2049657"/>
            <a:ext cx="1772715" cy="1725975"/>
            <a:chOff x="2068544" y="2049657"/>
            <a:chExt cx="1772715" cy="1725975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771515D-07F9-1A4F-8435-BE1F7BA5A043}"/>
                </a:ext>
              </a:extLst>
            </p:cNvPr>
            <p:cNvSpPr txBox="1"/>
            <p:nvPr/>
          </p:nvSpPr>
          <p:spPr>
            <a:xfrm rot="18519412">
              <a:off x="1440231" y="2758756"/>
              <a:ext cx="1725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E42FF"/>
                  </a:solidFill>
                </a:rPr>
                <a:t>~50 eV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B6E22F8-2B68-BB46-874B-2A4833F98FDF}"/>
                </a:ext>
              </a:extLst>
            </p:cNvPr>
            <p:cNvSpPr txBox="1"/>
            <p:nvPr/>
          </p:nvSpPr>
          <p:spPr>
            <a:xfrm rot="19315386">
              <a:off x="2068544" y="2584854"/>
              <a:ext cx="1725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E42FF"/>
                  </a:solidFill>
                </a:rPr>
                <a:t>~10 eV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396A3A8-8538-C849-80B9-FC11E5BE93F6}"/>
                </a:ext>
              </a:extLst>
            </p:cNvPr>
            <p:cNvSpPr txBox="1"/>
            <p:nvPr/>
          </p:nvSpPr>
          <p:spPr>
            <a:xfrm rot="20539554">
              <a:off x="2115284" y="3115729"/>
              <a:ext cx="1725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E42FF"/>
                  </a:solidFill>
                </a:rPr>
                <a:t>~10 eV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10C8615-2674-D14B-BF45-98D8ADEB6670}"/>
              </a:ext>
            </a:extLst>
          </p:cNvPr>
          <p:cNvGrpSpPr/>
          <p:nvPr/>
        </p:nvGrpSpPr>
        <p:grpSpPr>
          <a:xfrm>
            <a:off x="12503" y="1340317"/>
            <a:ext cx="1725975" cy="1425056"/>
            <a:chOff x="12503" y="1340317"/>
            <a:chExt cx="1725975" cy="142505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C8D991-55D7-4D47-87F2-6A5D09572545}"/>
                </a:ext>
              </a:extLst>
            </p:cNvPr>
            <p:cNvSpPr txBox="1"/>
            <p:nvPr/>
          </p:nvSpPr>
          <p:spPr>
            <a:xfrm>
              <a:off x="12503" y="1340317"/>
              <a:ext cx="1725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E42FF"/>
                  </a:solidFill>
                </a:rPr>
                <a:t>Seed electron</a:t>
              </a:r>
            </a:p>
            <a:p>
              <a:r>
                <a:rPr lang="en-US" sz="1400" dirty="0">
                  <a:solidFill>
                    <a:srgbClr val="0E42FF"/>
                  </a:solidFill>
                </a:rPr>
                <a:t>(e.g. photoemission)</a:t>
              </a:r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4C3FEB11-09E5-334A-A15A-8C7A1BAB7929}"/>
                </a:ext>
              </a:extLst>
            </p:cNvPr>
            <p:cNvSpPr/>
            <p:nvPr/>
          </p:nvSpPr>
          <p:spPr>
            <a:xfrm>
              <a:off x="666106" y="1860200"/>
              <a:ext cx="215268" cy="905173"/>
            </a:xfrm>
            <a:custGeom>
              <a:avLst/>
              <a:gdLst>
                <a:gd name="connsiteX0" fmla="*/ 491703 w 1896757"/>
                <a:gd name="connsiteY0" fmla="*/ 2297151 h 2297151"/>
                <a:gd name="connsiteX1" fmla="*/ 357889 w 1896757"/>
                <a:gd name="connsiteY1" fmla="*/ 2141034 h 2297151"/>
                <a:gd name="connsiteX2" fmla="*/ 8484 w 1896757"/>
                <a:gd name="connsiteY2" fmla="*/ 1702420 h 2297151"/>
                <a:gd name="connsiteX3" fmla="*/ 751898 w 1896757"/>
                <a:gd name="connsiteY3" fmla="*/ 1843669 h 2297151"/>
                <a:gd name="connsiteX4" fmla="*/ 417362 w 1896757"/>
                <a:gd name="connsiteY4" fmla="*/ 1367883 h 2297151"/>
                <a:gd name="connsiteX5" fmla="*/ 1004659 w 1896757"/>
                <a:gd name="connsiteY5" fmla="*/ 1501698 h 2297151"/>
                <a:gd name="connsiteX6" fmla="*/ 789069 w 1896757"/>
                <a:gd name="connsiteY6" fmla="*/ 988742 h 2297151"/>
                <a:gd name="connsiteX7" fmla="*/ 1302025 w 1896757"/>
                <a:gd name="connsiteY7" fmla="*/ 1033347 h 2297151"/>
                <a:gd name="connsiteX8" fmla="*/ 1242552 w 1896757"/>
                <a:gd name="connsiteY8" fmla="*/ 706244 h 2297151"/>
                <a:gd name="connsiteX9" fmla="*/ 1629128 w 1896757"/>
                <a:gd name="connsiteY9" fmla="*/ 334537 h 2297151"/>
                <a:gd name="connsiteX10" fmla="*/ 1896757 w 1896757"/>
                <a:gd name="connsiteY10" fmla="*/ 0 h 229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6757" h="2297151">
                  <a:moveTo>
                    <a:pt x="491703" y="2297151"/>
                  </a:moveTo>
                  <a:cubicBezTo>
                    <a:pt x="465064" y="2268653"/>
                    <a:pt x="438425" y="2240156"/>
                    <a:pt x="357889" y="2141034"/>
                  </a:cubicBezTo>
                  <a:cubicBezTo>
                    <a:pt x="277353" y="2041912"/>
                    <a:pt x="-57184" y="1751981"/>
                    <a:pt x="8484" y="1702420"/>
                  </a:cubicBezTo>
                  <a:cubicBezTo>
                    <a:pt x="74152" y="1652859"/>
                    <a:pt x="683752" y="1899425"/>
                    <a:pt x="751898" y="1843669"/>
                  </a:cubicBezTo>
                  <a:cubicBezTo>
                    <a:pt x="820044" y="1787913"/>
                    <a:pt x="375235" y="1424878"/>
                    <a:pt x="417362" y="1367883"/>
                  </a:cubicBezTo>
                  <a:cubicBezTo>
                    <a:pt x="459489" y="1310888"/>
                    <a:pt x="942708" y="1564888"/>
                    <a:pt x="1004659" y="1501698"/>
                  </a:cubicBezTo>
                  <a:cubicBezTo>
                    <a:pt x="1066610" y="1438508"/>
                    <a:pt x="739508" y="1066800"/>
                    <a:pt x="789069" y="988742"/>
                  </a:cubicBezTo>
                  <a:cubicBezTo>
                    <a:pt x="838630" y="910683"/>
                    <a:pt x="1226445" y="1080430"/>
                    <a:pt x="1302025" y="1033347"/>
                  </a:cubicBezTo>
                  <a:cubicBezTo>
                    <a:pt x="1377605" y="986264"/>
                    <a:pt x="1188035" y="822712"/>
                    <a:pt x="1242552" y="706244"/>
                  </a:cubicBezTo>
                  <a:cubicBezTo>
                    <a:pt x="1297069" y="589776"/>
                    <a:pt x="1520094" y="452244"/>
                    <a:pt x="1629128" y="334537"/>
                  </a:cubicBezTo>
                  <a:cubicBezTo>
                    <a:pt x="1738162" y="216830"/>
                    <a:pt x="1817459" y="108415"/>
                    <a:pt x="1896757" y="0"/>
                  </a:cubicBezTo>
                </a:path>
              </a:pathLst>
            </a:custGeom>
            <a:noFill/>
            <a:ln>
              <a:solidFill>
                <a:srgbClr val="FFC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8732C5C-3EC6-064D-9360-9D836C03B091}"/>
              </a:ext>
            </a:extLst>
          </p:cNvPr>
          <p:cNvCxnSpPr>
            <a:cxnSpLocks/>
          </p:cNvCxnSpPr>
          <p:nvPr/>
        </p:nvCxnSpPr>
        <p:spPr>
          <a:xfrm>
            <a:off x="336673" y="3962473"/>
            <a:ext cx="11416553" cy="13649"/>
          </a:xfrm>
          <a:prstGeom prst="line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FBCDE69D-CC9B-A749-89DD-C7D7240C1A1B}"/>
              </a:ext>
            </a:extLst>
          </p:cNvPr>
          <p:cNvSpPr txBox="1"/>
          <p:nvPr/>
        </p:nvSpPr>
        <p:spPr>
          <a:xfrm>
            <a:off x="11514463" y="3982147"/>
            <a:ext cx="677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time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A64A4F8-733F-994B-A808-3767E462CE09}"/>
              </a:ext>
            </a:extLst>
          </p:cNvPr>
          <p:cNvGrpSpPr/>
          <p:nvPr/>
        </p:nvGrpSpPr>
        <p:grpSpPr>
          <a:xfrm>
            <a:off x="875491" y="3912349"/>
            <a:ext cx="2595630" cy="307777"/>
            <a:chOff x="875491" y="3912349"/>
            <a:chExt cx="2595630" cy="307777"/>
          </a:xfrm>
        </p:grpSpPr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CB4F2507-F64C-B64E-BD5F-D036A2C2C0DC}"/>
                </a:ext>
              </a:extLst>
            </p:cNvPr>
            <p:cNvCxnSpPr/>
            <p:nvPr/>
          </p:nvCxnSpPr>
          <p:spPr>
            <a:xfrm>
              <a:off x="875491" y="3971573"/>
              <a:ext cx="259563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DF9CE77-17F3-4742-9235-8B20C51D7F99}"/>
                </a:ext>
              </a:extLst>
            </p:cNvPr>
            <p:cNvSpPr txBox="1"/>
            <p:nvPr/>
          </p:nvSpPr>
          <p:spPr>
            <a:xfrm>
              <a:off x="1965570" y="3912349"/>
              <a:ext cx="1355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25 ns</a:t>
              </a: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EB713863-0236-F74F-BF7F-844558685983}"/>
              </a:ext>
            </a:extLst>
          </p:cNvPr>
          <p:cNvGrpSpPr/>
          <p:nvPr/>
        </p:nvGrpSpPr>
        <p:grpSpPr>
          <a:xfrm>
            <a:off x="2931531" y="4303716"/>
            <a:ext cx="2242457" cy="2231998"/>
            <a:chOff x="2109297" y="4332280"/>
            <a:chExt cx="2242457" cy="2231998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FCA5AA93-4DAC-BF4B-AB4F-1FE9CD4A61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09297" y="4332280"/>
              <a:ext cx="2242457" cy="2231998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178AA8EF-C8FD-F940-9E02-25084DC484C8}"/>
                </a:ext>
              </a:extLst>
            </p:cNvPr>
            <p:cNvCxnSpPr/>
            <p:nvPr/>
          </p:nvCxnSpPr>
          <p:spPr>
            <a:xfrm flipV="1">
              <a:off x="3444056" y="4509449"/>
              <a:ext cx="323968" cy="401696"/>
            </a:xfrm>
            <a:prstGeom prst="straightConnector1">
              <a:avLst/>
            </a:prstGeom>
            <a:ln>
              <a:solidFill>
                <a:srgbClr val="595959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7D889028-980B-B842-BF3A-6B74C8106A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40387" y="4911146"/>
              <a:ext cx="106546" cy="107633"/>
            </a:xfrm>
            <a:prstGeom prst="ellipse">
              <a:avLst/>
            </a:prstGeom>
            <a:solidFill>
              <a:srgbClr val="0E42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A11AD4F-6708-5741-9D79-0EFEDC6750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76172" y="4401228"/>
              <a:ext cx="106910" cy="108000"/>
            </a:xfrm>
            <a:prstGeom prst="ellipse">
              <a:avLst/>
            </a:prstGeom>
            <a:solidFill>
              <a:srgbClr val="0E42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87F3A1A9-94D2-0F4E-AD32-115C8F5458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49450" y="4866813"/>
              <a:ext cx="106910" cy="108000"/>
            </a:xfrm>
            <a:prstGeom prst="ellipse">
              <a:avLst/>
            </a:prstGeom>
            <a:solidFill>
              <a:srgbClr val="0E42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847E0372-585F-894E-B51E-43439304BA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4794" y="5744530"/>
              <a:ext cx="106910" cy="108000"/>
            </a:xfrm>
            <a:prstGeom prst="ellipse">
              <a:avLst/>
            </a:prstGeom>
            <a:solidFill>
              <a:srgbClr val="0E42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FDFF9FE1-5E35-3B47-BB31-80621D71DEC4}"/>
                </a:ext>
              </a:extLst>
            </p:cNvPr>
            <p:cNvCxnSpPr/>
            <p:nvPr/>
          </p:nvCxnSpPr>
          <p:spPr>
            <a:xfrm flipH="1">
              <a:off x="3518718" y="4478976"/>
              <a:ext cx="272116" cy="0"/>
            </a:xfrm>
            <a:prstGeom prst="straightConnector1">
              <a:avLst/>
            </a:prstGeom>
            <a:ln>
              <a:solidFill>
                <a:srgbClr val="595959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BC554157-49EE-A84D-BC60-D0D3D7339100}"/>
                </a:ext>
              </a:extLst>
            </p:cNvPr>
            <p:cNvCxnSpPr/>
            <p:nvPr/>
          </p:nvCxnSpPr>
          <p:spPr>
            <a:xfrm>
              <a:off x="3790834" y="4478976"/>
              <a:ext cx="0" cy="387837"/>
            </a:xfrm>
            <a:prstGeom prst="straightConnector1">
              <a:avLst/>
            </a:prstGeom>
            <a:ln>
              <a:solidFill>
                <a:srgbClr val="595959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7E4B08EC-9CF6-8449-9F37-726F7CD1D273}"/>
                </a:ext>
              </a:extLst>
            </p:cNvPr>
            <p:cNvCxnSpPr>
              <a:endCxn id="142" idx="0"/>
            </p:cNvCxnSpPr>
            <p:nvPr/>
          </p:nvCxnSpPr>
          <p:spPr>
            <a:xfrm>
              <a:off x="3790834" y="4478976"/>
              <a:ext cx="212071" cy="387837"/>
            </a:xfrm>
            <a:prstGeom prst="straightConnector1">
              <a:avLst/>
            </a:prstGeom>
            <a:ln>
              <a:solidFill>
                <a:srgbClr val="595959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6C7E9C82-1A2C-B74A-B78D-D93D47E33A74}"/>
                </a:ext>
              </a:extLst>
            </p:cNvPr>
            <p:cNvSpPr txBox="1"/>
            <p:nvPr/>
          </p:nvSpPr>
          <p:spPr>
            <a:xfrm>
              <a:off x="3178200" y="4655200"/>
              <a:ext cx="3113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E42FF"/>
                  </a:solidFill>
                </a:rPr>
                <a:t>e</a:t>
              </a:r>
              <a:r>
                <a:rPr lang="en-US" sz="1400" baseline="30000" dirty="0">
                  <a:solidFill>
                    <a:srgbClr val="0E42FF"/>
                  </a:solidFill>
                </a:rPr>
                <a:t>-</a:t>
              </a:r>
              <a:endParaRPr lang="en-US" sz="1400" dirty="0">
                <a:solidFill>
                  <a:srgbClr val="0E42FF"/>
                </a:solidFill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BD6F8D09-3F30-6349-9526-FBB4D6178D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34523" y="5250279"/>
              <a:ext cx="392004" cy="396000"/>
            </a:xfrm>
            <a:prstGeom prst="ellipse">
              <a:avLst/>
            </a:prstGeom>
            <a:gradFill flip="none" rotWithShape="1">
              <a:gsLst>
                <a:gs pos="31000">
                  <a:srgbClr val="FF4F4F"/>
                </a:gs>
                <a:gs pos="17000">
                  <a:srgbClr val="FF4545"/>
                </a:gs>
                <a:gs pos="0">
                  <a:srgbClr val="FF0000"/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EF924B3C-E963-A74E-A957-F7A76B7FF0F1}"/>
                </a:ext>
              </a:extLst>
            </p:cNvPr>
            <p:cNvSpPr txBox="1"/>
            <p:nvPr/>
          </p:nvSpPr>
          <p:spPr>
            <a:xfrm>
              <a:off x="3392220" y="5338502"/>
              <a:ext cx="6337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beam</a:t>
              </a:r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397ADF2F-0C61-B74A-B23F-0B33DF50D125}"/>
                </a:ext>
              </a:extLst>
            </p:cNvPr>
            <p:cNvCxnSpPr/>
            <p:nvPr/>
          </p:nvCxnSpPr>
          <p:spPr>
            <a:xfrm flipH="1">
              <a:off x="2137884" y="5464857"/>
              <a:ext cx="401696" cy="1"/>
            </a:xfrm>
            <a:prstGeom prst="straightConnector1">
              <a:avLst/>
            </a:prstGeom>
            <a:ln>
              <a:solidFill>
                <a:srgbClr val="595959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523DC9E3-F501-B34A-8CA2-D6E9F9C9D800}"/>
                </a:ext>
              </a:extLst>
            </p:cNvPr>
            <p:cNvCxnSpPr/>
            <p:nvPr/>
          </p:nvCxnSpPr>
          <p:spPr>
            <a:xfrm>
              <a:off x="2109297" y="5464858"/>
              <a:ext cx="455497" cy="295035"/>
            </a:xfrm>
            <a:prstGeom prst="straightConnector1">
              <a:avLst/>
            </a:prstGeom>
            <a:ln>
              <a:solidFill>
                <a:srgbClr val="595959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53949CFF-034F-9D4E-973F-170A858DC77F}"/>
                </a:ext>
              </a:extLst>
            </p:cNvPr>
            <p:cNvCxnSpPr/>
            <p:nvPr/>
          </p:nvCxnSpPr>
          <p:spPr>
            <a:xfrm flipV="1">
              <a:off x="2109297" y="4975935"/>
              <a:ext cx="229889" cy="488923"/>
            </a:xfrm>
            <a:prstGeom prst="straightConnector1">
              <a:avLst/>
            </a:prstGeom>
            <a:ln>
              <a:solidFill>
                <a:srgbClr val="595959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54FBF870-D53E-A64A-9388-F6D96E0013EA}"/>
                </a:ext>
              </a:extLst>
            </p:cNvPr>
            <p:cNvCxnSpPr/>
            <p:nvPr/>
          </p:nvCxnSpPr>
          <p:spPr>
            <a:xfrm>
              <a:off x="2109297" y="5464858"/>
              <a:ext cx="229889" cy="387837"/>
            </a:xfrm>
            <a:prstGeom prst="straightConnector1">
              <a:avLst/>
            </a:prstGeom>
            <a:ln>
              <a:solidFill>
                <a:srgbClr val="595959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AF50CBF7-A200-4B43-B169-155EDCDF58E3}"/>
                </a:ext>
              </a:extLst>
            </p:cNvPr>
            <p:cNvGrpSpPr/>
            <p:nvPr/>
          </p:nvGrpSpPr>
          <p:grpSpPr>
            <a:xfrm>
              <a:off x="2302506" y="4808405"/>
              <a:ext cx="215538" cy="236348"/>
              <a:chOff x="6465231" y="4633393"/>
              <a:chExt cx="215538" cy="236348"/>
            </a:xfrm>
          </p:grpSpPr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7D5A3BCD-E3EF-1746-AE82-236FD4639CAB}"/>
                  </a:ext>
                </a:extLst>
              </p:cNvPr>
              <p:cNvSpPr/>
              <p:nvPr/>
            </p:nvSpPr>
            <p:spPr>
              <a:xfrm rot="16200000">
                <a:off x="6465958" y="4677732"/>
                <a:ext cx="142546" cy="144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41EC2F3F-7BD2-3540-986F-3E84919CD100}"/>
                  </a:ext>
                </a:extLst>
              </p:cNvPr>
              <p:cNvSpPr/>
              <p:nvPr/>
            </p:nvSpPr>
            <p:spPr>
              <a:xfrm rot="16200000">
                <a:off x="6527645" y="4726468"/>
                <a:ext cx="142546" cy="144000"/>
              </a:xfrm>
              <a:prstGeom prst="ellipse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7E9A09FC-DD20-2E41-B699-412D043638D0}"/>
                  </a:ext>
                </a:extLst>
              </p:cNvPr>
              <p:cNvSpPr/>
              <p:nvPr/>
            </p:nvSpPr>
            <p:spPr>
              <a:xfrm rot="16200000">
                <a:off x="6537496" y="4632666"/>
                <a:ext cx="142546" cy="144000"/>
              </a:xfrm>
              <a:prstGeom prst="ellipse">
                <a:avLst/>
              </a:prstGeom>
              <a:solidFill>
                <a:srgbClr val="00009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B2F69114-FF5F-1B43-9763-4B69A63094F8}"/>
                </a:ext>
              </a:extLst>
            </p:cNvPr>
            <p:cNvGrpSpPr/>
            <p:nvPr/>
          </p:nvGrpSpPr>
          <p:grpSpPr>
            <a:xfrm>
              <a:off x="3617359" y="4877843"/>
              <a:ext cx="215538" cy="236348"/>
              <a:chOff x="6465231" y="4633393"/>
              <a:chExt cx="215538" cy="236348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11D3A2CB-2A7B-954D-95FC-68FF4680520A}"/>
                  </a:ext>
                </a:extLst>
              </p:cNvPr>
              <p:cNvSpPr/>
              <p:nvPr/>
            </p:nvSpPr>
            <p:spPr>
              <a:xfrm rot="16200000">
                <a:off x="6465958" y="4677732"/>
                <a:ext cx="142546" cy="144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BAEB769E-21ED-E444-BEE8-170F9F5B7981}"/>
                  </a:ext>
                </a:extLst>
              </p:cNvPr>
              <p:cNvSpPr/>
              <p:nvPr/>
            </p:nvSpPr>
            <p:spPr>
              <a:xfrm rot="16200000">
                <a:off x="6527645" y="4726468"/>
                <a:ext cx="142546" cy="144000"/>
              </a:xfrm>
              <a:prstGeom prst="ellipse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FE025B6C-2F47-A842-A4D2-4F45B7F45D6E}"/>
                  </a:ext>
                </a:extLst>
              </p:cNvPr>
              <p:cNvSpPr/>
              <p:nvPr/>
            </p:nvSpPr>
            <p:spPr>
              <a:xfrm rot="16200000">
                <a:off x="6537496" y="4632666"/>
                <a:ext cx="142546" cy="144000"/>
              </a:xfrm>
              <a:prstGeom prst="ellipse">
                <a:avLst/>
              </a:prstGeom>
              <a:solidFill>
                <a:srgbClr val="00009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80D2B9F2-0EBA-7E45-BB8D-C3303C50CEDC}"/>
                </a:ext>
              </a:extLst>
            </p:cNvPr>
            <p:cNvGrpSpPr/>
            <p:nvPr/>
          </p:nvGrpSpPr>
          <p:grpSpPr>
            <a:xfrm>
              <a:off x="2292193" y="5837193"/>
              <a:ext cx="215538" cy="236348"/>
              <a:chOff x="6465231" y="4633393"/>
              <a:chExt cx="215538" cy="236348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07363505-EE81-8547-94D5-6F2C0C3D2BD9}"/>
                  </a:ext>
                </a:extLst>
              </p:cNvPr>
              <p:cNvSpPr/>
              <p:nvPr/>
            </p:nvSpPr>
            <p:spPr>
              <a:xfrm rot="16200000">
                <a:off x="6465958" y="4677732"/>
                <a:ext cx="142546" cy="144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F9E69EA4-A528-EA48-972E-BDF9C9FB5959}"/>
                  </a:ext>
                </a:extLst>
              </p:cNvPr>
              <p:cNvSpPr/>
              <p:nvPr/>
            </p:nvSpPr>
            <p:spPr>
              <a:xfrm rot="16200000">
                <a:off x="6527645" y="4726468"/>
                <a:ext cx="142546" cy="144000"/>
              </a:xfrm>
              <a:prstGeom prst="ellipse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251B5F50-0A8E-B742-99AD-AB1496AA041A}"/>
                  </a:ext>
                </a:extLst>
              </p:cNvPr>
              <p:cNvSpPr/>
              <p:nvPr/>
            </p:nvSpPr>
            <p:spPr>
              <a:xfrm rot="16200000">
                <a:off x="6537496" y="4632666"/>
                <a:ext cx="142546" cy="144000"/>
              </a:xfrm>
              <a:prstGeom prst="ellipse">
                <a:avLst/>
              </a:prstGeom>
              <a:solidFill>
                <a:srgbClr val="00009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4AE9BF2A-5542-9842-A0B1-A70E48F55A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2697" y="5396429"/>
              <a:ext cx="106546" cy="107633"/>
            </a:xfrm>
            <a:prstGeom prst="ellipse">
              <a:avLst/>
            </a:prstGeom>
            <a:solidFill>
              <a:srgbClr val="0E42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6A5BF9FB-C824-C147-B422-97BB2BBC3A84}"/>
                </a:ext>
              </a:extLst>
            </p:cNvPr>
            <p:cNvSpPr txBox="1"/>
            <p:nvPr/>
          </p:nvSpPr>
          <p:spPr>
            <a:xfrm>
              <a:off x="2603130" y="5103496"/>
              <a:ext cx="3354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E42FF"/>
                  </a:solidFill>
                </a:rPr>
                <a:t>e</a:t>
              </a:r>
              <a:r>
                <a:rPr lang="en-US" sz="1400" baseline="30000" dirty="0">
                  <a:solidFill>
                    <a:srgbClr val="0E42FF"/>
                  </a:solidFill>
                </a:rPr>
                <a:t>-</a:t>
              </a:r>
              <a:endParaRPr lang="en-US" sz="1400" dirty="0">
                <a:solidFill>
                  <a:srgbClr val="0E42FF"/>
                </a:solidFill>
              </a:endParaRPr>
            </a:p>
          </p:txBody>
        </p: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17CA0F5E-CD41-AE4E-A066-C964B609A7E2}"/>
                </a:ext>
              </a:extLst>
            </p:cNvPr>
            <p:cNvCxnSpPr/>
            <p:nvPr/>
          </p:nvCxnSpPr>
          <p:spPr>
            <a:xfrm flipV="1">
              <a:off x="2137884" y="5114191"/>
              <a:ext cx="454813" cy="350667"/>
            </a:xfrm>
            <a:prstGeom prst="straightConnector1">
              <a:avLst/>
            </a:prstGeom>
            <a:ln>
              <a:solidFill>
                <a:srgbClr val="595959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33E91910-08CA-E74E-BE22-191E3655EB79}"/>
                </a:ext>
              </a:extLst>
            </p:cNvPr>
            <p:cNvGrpSpPr/>
            <p:nvPr/>
          </p:nvGrpSpPr>
          <p:grpSpPr>
            <a:xfrm>
              <a:off x="2587219" y="4911146"/>
              <a:ext cx="215538" cy="236348"/>
              <a:chOff x="6465231" y="4633393"/>
              <a:chExt cx="215538" cy="236348"/>
            </a:xfrm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DF4D2AD8-6A6C-DB4A-A599-3E8BA12143D7}"/>
                  </a:ext>
                </a:extLst>
              </p:cNvPr>
              <p:cNvSpPr/>
              <p:nvPr/>
            </p:nvSpPr>
            <p:spPr>
              <a:xfrm rot="16200000">
                <a:off x="6465958" y="4677732"/>
                <a:ext cx="142546" cy="144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F443099-34FC-D545-A891-2C29EB6CB476}"/>
                  </a:ext>
                </a:extLst>
              </p:cNvPr>
              <p:cNvSpPr/>
              <p:nvPr/>
            </p:nvSpPr>
            <p:spPr>
              <a:xfrm rot="16200000">
                <a:off x="6527645" y="4726468"/>
                <a:ext cx="142546" cy="144000"/>
              </a:xfrm>
              <a:prstGeom prst="ellipse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8771FB85-59E7-4C40-96F3-D07E75604476}"/>
                  </a:ext>
                </a:extLst>
              </p:cNvPr>
              <p:cNvSpPr/>
              <p:nvPr/>
            </p:nvSpPr>
            <p:spPr>
              <a:xfrm rot="16200000">
                <a:off x="6537496" y="4632666"/>
                <a:ext cx="142546" cy="144000"/>
              </a:xfrm>
              <a:prstGeom prst="ellipse">
                <a:avLst/>
              </a:prstGeom>
              <a:solidFill>
                <a:srgbClr val="00009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A2F0F15A-EF62-DF4F-9F0B-A0C586E9DC2B}"/>
                </a:ext>
              </a:extLst>
            </p:cNvPr>
            <p:cNvSpPr>
              <a:spLocks noChangeAspect="1"/>
            </p:cNvSpPr>
            <p:nvPr/>
          </p:nvSpPr>
          <p:spPr>
            <a:xfrm rot="14805094">
              <a:off x="3734667" y="5803980"/>
              <a:ext cx="106910" cy="108000"/>
            </a:xfrm>
            <a:prstGeom prst="ellipse">
              <a:avLst/>
            </a:prstGeom>
            <a:solidFill>
              <a:srgbClr val="0E42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B09C33CF-BCFA-5242-9C09-09E50978186B}"/>
                </a:ext>
              </a:extLst>
            </p:cNvPr>
            <p:cNvCxnSpPr/>
            <p:nvPr/>
          </p:nvCxnSpPr>
          <p:spPr>
            <a:xfrm rot="14805094" flipH="1">
              <a:off x="3391026" y="6246507"/>
              <a:ext cx="401696" cy="1"/>
            </a:xfrm>
            <a:prstGeom prst="straightConnector1">
              <a:avLst/>
            </a:prstGeom>
            <a:ln>
              <a:solidFill>
                <a:srgbClr val="595959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8A2DABFB-8700-9740-AC72-29A5A3A55F1D}"/>
                </a:ext>
              </a:extLst>
            </p:cNvPr>
            <p:cNvCxnSpPr/>
            <p:nvPr/>
          </p:nvCxnSpPr>
          <p:spPr>
            <a:xfrm rot="14805094">
              <a:off x="3500331" y="6042311"/>
              <a:ext cx="455497" cy="295035"/>
            </a:xfrm>
            <a:prstGeom prst="straightConnector1">
              <a:avLst/>
            </a:prstGeom>
            <a:ln>
              <a:solidFill>
                <a:srgbClr val="595959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75C32812-782D-CC4C-ACA4-C38D1FAD8000}"/>
                </a:ext>
              </a:extLst>
            </p:cNvPr>
            <p:cNvCxnSpPr/>
            <p:nvPr/>
          </p:nvCxnSpPr>
          <p:spPr>
            <a:xfrm rot="14805094" flipV="1">
              <a:off x="3297509" y="6203733"/>
              <a:ext cx="229889" cy="488923"/>
            </a:xfrm>
            <a:prstGeom prst="straightConnector1">
              <a:avLst/>
            </a:prstGeom>
            <a:ln>
              <a:solidFill>
                <a:srgbClr val="595959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ACE0B1D6-4110-0B4C-943D-F89D29B81F05}"/>
                </a:ext>
              </a:extLst>
            </p:cNvPr>
            <p:cNvCxnSpPr/>
            <p:nvPr/>
          </p:nvCxnSpPr>
          <p:spPr>
            <a:xfrm rot="14805094">
              <a:off x="3700294" y="6081239"/>
              <a:ext cx="229889" cy="387837"/>
            </a:xfrm>
            <a:prstGeom prst="straightConnector1">
              <a:avLst/>
            </a:prstGeom>
            <a:ln>
              <a:solidFill>
                <a:srgbClr val="595959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0AA3D78E-4900-E844-8A09-F86185563D9F}"/>
                </a:ext>
              </a:extLst>
            </p:cNvPr>
            <p:cNvGrpSpPr/>
            <p:nvPr/>
          </p:nvGrpSpPr>
          <p:grpSpPr>
            <a:xfrm rot="14805094">
              <a:off x="3910617" y="5878462"/>
              <a:ext cx="215538" cy="236348"/>
              <a:chOff x="6465231" y="4633393"/>
              <a:chExt cx="215538" cy="236348"/>
            </a:xfrm>
          </p:grpSpPr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15CE3D92-916A-1440-8FC5-20165BBF3C24}"/>
                  </a:ext>
                </a:extLst>
              </p:cNvPr>
              <p:cNvSpPr/>
              <p:nvPr/>
            </p:nvSpPr>
            <p:spPr>
              <a:xfrm rot="16200000">
                <a:off x="6465958" y="4677732"/>
                <a:ext cx="142546" cy="144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1FB97183-4258-C74C-9B93-713F7A1E392A}"/>
                  </a:ext>
                </a:extLst>
              </p:cNvPr>
              <p:cNvSpPr/>
              <p:nvPr/>
            </p:nvSpPr>
            <p:spPr>
              <a:xfrm rot="16200000">
                <a:off x="6527645" y="4726468"/>
                <a:ext cx="142546" cy="144000"/>
              </a:xfrm>
              <a:prstGeom prst="ellipse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C377DD3A-D4CE-8E4F-BC62-DA3C999FF80E}"/>
                  </a:ext>
                </a:extLst>
              </p:cNvPr>
              <p:cNvSpPr/>
              <p:nvPr/>
            </p:nvSpPr>
            <p:spPr>
              <a:xfrm rot="16200000">
                <a:off x="6537496" y="4632666"/>
                <a:ext cx="142546" cy="144000"/>
              </a:xfrm>
              <a:prstGeom prst="ellipse">
                <a:avLst/>
              </a:prstGeom>
              <a:solidFill>
                <a:srgbClr val="00009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C0810AA7-9AAB-F74D-9128-C570DB7F752D}"/>
                </a:ext>
              </a:extLst>
            </p:cNvPr>
            <p:cNvSpPr>
              <a:spLocks noChangeAspect="1"/>
            </p:cNvSpPr>
            <p:nvPr/>
          </p:nvSpPr>
          <p:spPr>
            <a:xfrm rot="14805094">
              <a:off x="3403903" y="5916167"/>
              <a:ext cx="106546" cy="107633"/>
            </a:xfrm>
            <a:prstGeom prst="ellipse">
              <a:avLst/>
            </a:prstGeom>
            <a:solidFill>
              <a:srgbClr val="0E42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37FAB174-681E-EF44-9401-E5DCB4C6F9CE}"/>
                </a:ext>
              </a:extLst>
            </p:cNvPr>
            <p:cNvCxnSpPr/>
            <p:nvPr/>
          </p:nvCxnSpPr>
          <p:spPr>
            <a:xfrm rot="14805094" flipV="1">
              <a:off x="3192888" y="6115979"/>
              <a:ext cx="454813" cy="350667"/>
            </a:xfrm>
            <a:prstGeom prst="straightConnector1">
              <a:avLst/>
            </a:prstGeom>
            <a:ln>
              <a:solidFill>
                <a:srgbClr val="595959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531EDC4-4388-164C-8FDF-B8837715F3A3}"/>
                </a:ext>
              </a:extLst>
            </p:cNvPr>
            <p:cNvGrpSpPr/>
            <p:nvPr/>
          </p:nvGrpSpPr>
          <p:grpSpPr>
            <a:xfrm rot="14805094">
              <a:off x="2943311" y="5972919"/>
              <a:ext cx="215538" cy="236348"/>
              <a:chOff x="6465231" y="4633393"/>
              <a:chExt cx="215538" cy="236348"/>
            </a:xfrm>
          </p:grpSpPr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6416F767-8687-1B4E-BCD9-ADEFCB065EAD}"/>
                  </a:ext>
                </a:extLst>
              </p:cNvPr>
              <p:cNvSpPr/>
              <p:nvPr/>
            </p:nvSpPr>
            <p:spPr>
              <a:xfrm rot="16200000">
                <a:off x="6465958" y="4677732"/>
                <a:ext cx="142546" cy="144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908DBAD3-7015-9F43-BDEB-6A8398447DF1}"/>
                  </a:ext>
                </a:extLst>
              </p:cNvPr>
              <p:cNvSpPr/>
              <p:nvPr/>
            </p:nvSpPr>
            <p:spPr>
              <a:xfrm rot="16200000">
                <a:off x="6527645" y="4726468"/>
                <a:ext cx="142546" cy="144000"/>
              </a:xfrm>
              <a:prstGeom prst="ellipse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A33C969E-27AE-8B49-A006-C237CFD71291}"/>
                  </a:ext>
                </a:extLst>
              </p:cNvPr>
              <p:cNvSpPr/>
              <p:nvPr/>
            </p:nvSpPr>
            <p:spPr>
              <a:xfrm rot="16200000">
                <a:off x="6537496" y="4632666"/>
                <a:ext cx="142546" cy="144000"/>
              </a:xfrm>
              <a:prstGeom prst="ellipse">
                <a:avLst/>
              </a:prstGeom>
              <a:solidFill>
                <a:srgbClr val="00009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C06828B3-7E93-1B4B-B6FE-52773839B0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4223" y="6377048"/>
              <a:ext cx="106910" cy="108000"/>
            </a:xfrm>
            <a:prstGeom prst="ellipse">
              <a:avLst/>
            </a:prstGeom>
            <a:solidFill>
              <a:srgbClr val="0E42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9" name="Picture 188" descr="latex-image-1.pdf">
              <a:extLst>
                <a:ext uri="{FF2B5EF4-FFF2-40B4-BE49-F238E27FC236}">
                  <a16:creationId xmlns:a16="http://schemas.microsoft.com/office/drawing/2014/main" id="{D4BA386B-BB57-7940-8A8F-DEE47C320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317" y="4478976"/>
              <a:ext cx="510086" cy="299574"/>
            </a:xfrm>
            <a:prstGeom prst="rect">
              <a:avLst/>
            </a:prstGeom>
          </p:spPr>
        </p:pic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7B685ED8-56AF-BE42-982C-25980A81CCEC}"/>
                </a:ext>
              </a:extLst>
            </p:cNvPr>
            <p:cNvSpPr txBox="1"/>
            <p:nvPr/>
          </p:nvSpPr>
          <p:spPr>
            <a:xfrm>
              <a:off x="3188915" y="5626703"/>
              <a:ext cx="3354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E42FF"/>
                  </a:solidFill>
                </a:rPr>
                <a:t>e</a:t>
              </a:r>
              <a:r>
                <a:rPr lang="en-US" sz="1400" baseline="30000" dirty="0">
                  <a:solidFill>
                    <a:srgbClr val="0E42FF"/>
                  </a:solidFill>
                </a:rPr>
                <a:t>-</a:t>
              </a:r>
              <a:endParaRPr lang="en-US" sz="1400" dirty="0">
                <a:solidFill>
                  <a:srgbClr val="0E42FF"/>
                </a:solidFill>
              </a:endParaRPr>
            </a:p>
          </p:txBody>
        </p:sp>
      </p:grpSp>
      <p:pic>
        <p:nvPicPr>
          <p:cNvPr id="192" name="Picture 191" descr="latex-image-1.pdf">
            <a:extLst>
              <a:ext uri="{FF2B5EF4-FFF2-40B4-BE49-F238E27FC236}">
                <a16:creationId xmlns:a16="http://schemas.microsoft.com/office/drawing/2014/main" id="{BED0FA2C-55E2-8E4C-98F1-430F9D800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27" y="4792444"/>
            <a:ext cx="2517610" cy="493649"/>
          </a:xfrm>
          <a:prstGeom prst="rect">
            <a:avLst/>
          </a:prstGeom>
        </p:spPr>
      </p:pic>
      <p:pic>
        <p:nvPicPr>
          <p:cNvPr id="193" name="Picture 192" descr="latex-image-1.pdf">
            <a:extLst>
              <a:ext uri="{FF2B5EF4-FFF2-40B4-BE49-F238E27FC236}">
                <a16:creationId xmlns:a16="http://schemas.microsoft.com/office/drawing/2014/main" id="{7126AFD2-0A38-3245-905D-6EF08B766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2" y="5458428"/>
            <a:ext cx="1981078" cy="450245"/>
          </a:xfrm>
          <a:prstGeom prst="rect">
            <a:avLst/>
          </a:prstGeom>
        </p:spPr>
      </p:pic>
      <p:sp>
        <p:nvSpPr>
          <p:cNvPr id="195" name="TextBox 194">
            <a:extLst>
              <a:ext uri="{FF2B5EF4-FFF2-40B4-BE49-F238E27FC236}">
                <a16:creationId xmlns:a16="http://schemas.microsoft.com/office/drawing/2014/main" id="{3B4CE765-A2E0-604F-95C9-43FE8A226672}"/>
              </a:ext>
            </a:extLst>
          </p:cNvPr>
          <p:cNvSpPr txBox="1"/>
          <p:nvPr/>
        </p:nvSpPr>
        <p:spPr>
          <a:xfrm>
            <a:off x="833444" y="3473788"/>
            <a:ext cx="1725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E42FF"/>
                </a:solidFill>
              </a:rPr>
              <a:t>SEY</a:t>
            </a:r>
            <a:r>
              <a:rPr lang="en-US" sz="1400" baseline="-25000" dirty="0" err="1">
                <a:solidFill>
                  <a:srgbClr val="0E42FF"/>
                </a:solidFill>
              </a:rPr>
              <a:t>max</a:t>
            </a:r>
            <a:r>
              <a:rPr lang="en-US" sz="1400" dirty="0">
                <a:solidFill>
                  <a:srgbClr val="0E42FF"/>
                </a:solidFill>
              </a:rPr>
              <a:t> &gt; 1</a:t>
            </a: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9120F1EF-1B5C-1340-BD28-9B43BDE76878}"/>
              </a:ext>
            </a:extLst>
          </p:cNvPr>
          <p:cNvGrpSpPr>
            <a:grpSpLocks noChangeAspect="1"/>
          </p:cNvGrpSpPr>
          <p:nvPr/>
        </p:nvGrpSpPr>
        <p:grpSpPr>
          <a:xfrm>
            <a:off x="369839" y="3763237"/>
            <a:ext cx="2213882" cy="1803689"/>
            <a:chOff x="4912103" y="969066"/>
            <a:chExt cx="4085863" cy="3199201"/>
          </a:xfrm>
        </p:grpSpPr>
        <p:pic>
          <p:nvPicPr>
            <p:cNvPr id="198" name="Picture 197">
              <a:extLst>
                <a:ext uri="{FF2B5EF4-FFF2-40B4-BE49-F238E27FC236}">
                  <a16:creationId xmlns:a16="http://schemas.microsoft.com/office/drawing/2014/main" id="{F83E5DC0-7945-4F43-A15C-81424C168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2103" y="1141306"/>
              <a:ext cx="4085863" cy="3026961"/>
            </a:xfrm>
            <a:prstGeom prst="rect">
              <a:avLst/>
            </a:prstGeom>
          </p:spPr>
        </p:pic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2E1F870C-00F6-454C-AB7B-ED26804DF76F}"/>
                </a:ext>
              </a:extLst>
            </p:cNvPr>
            <p:cNvSpPr txBox="1"/>
            <p:nvPr/>
          </p:nvSpPr>
          <p:spPr>
            <a:xfrm>
              <a:off x="5280613" y="969066"/>
              <a:ext cx="3509273" cy="436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sz="1000" b="1" dirty="0">
                  <a:solidFill>
                    <a:schemeClr val="tx2"/>
                  </a:solidFill>
                </a:rPr>
                <a:t>SEY Curves for different surfaces</a:t>
              </a:r>
            </a:p>
          </p:txBody>
        </p:sp>
      </p:grpSp>
      <p:pic>
        <p:nvPicPr>
          <p:cNvPr id="200" name="Picture 199" descr="for_giovanni_electrons_1.png">
            <a:extLst>
              <a:ext uri="{FF2B5EF4-FFF2-40B4-BE49-F238E27FC236}">
                <a16:creationId xmlns:a16="http://schemas.microsoft.com/office/drawing/2014/main" id="{703A0501-382F-9C45-9364-5BE4A218BB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207" y="1871087"/>
            <a:ext cx="2413807" cy="192336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54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23" grpId="0" animBg="1"/>
      <p:bldP spid="24" grpId="0"/>
      <p:bldP spid="40" grpId="0" animBg="1"/>
      <p:bldP spid="59" grpId="0" animBg="1"/>
      <p:bldP spid="86" grpId="0" animBg="1"/>
      <p:bldP spid="1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Closely spaced bunches </a:t>
            </a:r>
            <a:r>
              <a:rPr lang="en-US" dirty="0">
                <a:sym typeface="Wingdings" pitchFamily="2" charset="2"/>
              </a:rPr>
              <a:t> Electron cloud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6</a:t>
            </a:fld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E816232-EE51-D146-BDAD-E9832C4DB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798" y="4375425"/>
            <a:ext cx="5682170" cy="19233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 significant </a:t>
            </a:r>
            <a:r>
              <a:rPr lang="en-US" b="1" dirty="0"/>
              <a:t>electron density </a:t>
            </a:r>
            <a:r>
              <a:rPr lang="en-US" dirty="0"/>
              <a:t>inside the vacuum chamber causes:</a:t>
            </a:r>
          </a:p>
          <a:p>
            <a:r>
              <a:rPr lang="en-US" sz="2200" b="1" dirty="0"/>
              <a:t>Tune shift </a:t>
            </a:r>
            <a:r>
              <a:rPr lang="en-US" sz="2200" dirty="0"/>
              <a:t>along the train</a:t>
            </a:r>
          </a:p>
          <a:p>
            <a:r>
              <a:rPr lang="en-US" sz="2200" b="1" dirty="0"/>
              <a:t>Coherent instabilities </a:t>
            </a:r>
            <a:r>
              <a:rPr lang="en-US" sz="2200" dirty="0"/>
              <a:t>(both single and coupled bunch)</a:t>
            </a:r>
          </a:p>
          <a:p>
            <a:r>
              <a:rPr lang="en-US" sz="2200" dirty="0"/>
              <a:t>Poor </a:t>
            </a:r>
            <a:r>
              <a:rPr lang="en-US" sz="2200" b="1" dirty="0"/>
              <a:t>beam lifetime </a:t>
            </a:r>
            <a:r>
              <a:rPr lang="en-US" sz="2200" dirty="0"/>
              <a:t>and </a:t>
            </a:r>
            <a:r>
              <a:rPr lang="en-US" sz="2200" b="1" dirty="0"/>
              <a:t>emittance</a:t>
            </a:r>
            <a:r>
              <a:rPr lang="en-US" sz="2200" dirty="0"/>
              <a:t> growth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9ACDB34-0554-5042-9A39-20D7DE293092}"/>
              </a:ext>
            </a:extLst>
          </p:cNvPr>
          <p:cNvCxnSpPr/>
          <p:nvPr/>
        </p:nvCxnSpPr>
        <p:spPr>
          <a:xfrm>
            <a:off x="838200" y="1828800"/>
            <a:ext cx="1009425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1F08B6D-6734-964C-8E3D-6C435B0C1EA7}"/>
              </a:ext>
            </a:extLst>
          </p:cNvPr>
          <p:cNvCxnSpPr/>
          <p:nvPr/>
        </p:nvCxnSpPr>
        <p:spPr>
          <a:xfrm>
            <a:off x="838200" y="3796553"/>
            <a:ext cx="1009425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D1648E2-5551-A043-AD2D-B78FDEAA3317}"/>
              </a:ext>
            </a:extLst>
          </p:cNvPr>
          <p:cNvCxnSpPr>
            <a:cxnSpLocks/>
          </p:cNvCxnSpPr>
          <p:nvPr/>
        </p:nvCxnSpPr>
        <p:spPr>
          <a:xfrm>
            <a:off x="268941" y="2812677"/>
            <a:ext cx="1141655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6304C062-DFC2-5D4B-9B53-32EEF3861BA0}"/>
              </a:ext>
            </a:extLst>
          </p:cNvPr>
          <p:cNvSpPr/>
          <p:nvPr/>
        </p:nvSpPr>
        <p:spPr>
          <a:xfrm>
            <a:off x="689474" y="2772525"/>
            <a:ext cx="372035" cy="806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C523E1-BD98-D844-A75E-27CD63384271}"/>
              </a:ext>
            </a:extLst>
          </p:cNvPr>
          <p:cNvSpPr txBox="1"/>
          <p:nvPr/>
        </p:nvSpPr>
        <p:spPr>
          <a:xfrm>
            <a:off x="319490" y="2852830"/>
            <a:ext cx="1355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Proton bunch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54BD59F-D1C3-3841-8AE3-DC2BEFC5DDC7}"/>
              </a:ext>
            </a:extLst>
          </p:cNvPr>
          <p:cNvGrpSpPr/>
          <p:nvPr/>
        </p:nvGrpSpPr>
        <p:grpSpPr>
          <a:xfrm>
            <a:off x="1704814" y="1854853"/>
            <a:ext cx="1876586" cy="1942232"/>
            <a:chOff x="1704814" y="1854853"/>
            <a:chExt cx="1876586" cy="1942232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CC354F5-7C95-7446-BB06-7988DFDA83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5157" y="1854853"/>
              <a:ext cx="1525978" cy="1902944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986EA2C-CEE5-2D43-A655-4D40D94A83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04814" y="2346792"/>
              <a:ext cx="1876586" cy="1450293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1D5BF0B-C2C6-5647-8B95-7E9192E742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5810" y="3182484"/>
              <a:ext cx="1735810" cy="583605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2698DB52-5E35-B942-98EB-EE19A4EC1EBE}"/>
              </a:ext>
            </a:extLst>
          </p:cNvPr>
          <p:cNvSpPr/>
          <p:nvPr/>
        </p:nvSpPr>
        <p:spPr>
          <a:xfrm>
            <a:off x="3253971" y="2783828"/>
            <a:ext cx="372035" cy="806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A341146-4523-A449-95E0-35844420B723}"/>
              </a:ext>
            </a:extLst>
          </p:cNvPr>
          <p:cNvGrpSpPr/>
          <p:nvPr/>
        </p:nvGrpSpPr>
        <p:grpSpPr>
          <a:xfrm>
            <a:off x="3471121" y="1840552"/>
            <a:ext cx="976893" cy="1944250"/>
            <a:chOff x="3471121" y="1840552"/>
            <a:chExt cx="976893" cy="194425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0BD2664-5286-6F47-A3E6-1EABDC7C28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1121" y="1840552"/>
              <a:ext cx="976893" cy="1341933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097D36B-B3F5-5141-B58E-62C56304B47D}"/>
                </a:ext>
              </a:extLst>
            </p:cNvPr>
            <p:cNvCxnSpPr>
              <a:cxnSpLocks/>
            </p:cNvCxnSpPr>
            <p:nvPr/>
          </p:nvCxnSpPr>
          <p:spPr>
            <a:xfrm>
              <a:off x="3588962" y="2355475"/>
              <a:ext cx="859052" cy="1429327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36685FC-06EA-AD44-8A9E-C8191738B1A1}"/>
              </a:ext>
            </a:extLst>
          </p:cNvPr>
          <p:cNvGrpSpPr/>
          <p:nvPr/>
        </p:nvGrpSpPr>
        <p:grpSpPr>
          <a:xfrm>
            <a:off x="4441066" y="1840552"/>
            <a:ext cx="1876586" cy="1948241"/>
            <a:chOff x="4441066" y="1840552"/>
            <a:chExt cx="1876586" cy="1948241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6883C94-E4C2-A144-A10A-3A5013FD88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1409" y="1840552"/>
              <a:ext cx="1441440" cy="1908953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CDA5180-FD92-D842-9D5C-7B06346150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1066" y="2338500"/>
              <a:ext cx="1876586" cy="1450293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D015824-FEE5-B64A-923F-DF5C9D9FF4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2062" y="3076686"/>
              <a:ext cx="1822255" cy="681112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4258F5F-506C-314A-A1E2-843C088EAB76}"/>
              </a:ext>
            </a:extLst>
          </p:cNvPr>
          <p:cNvGrpSpPr/>
          <p:nvPr/>
        </p:nvGrpSpPr>
        <p:grpSpPr>
          <a:xfrm flipV="1">
            <a:off x="4417731" y="1815595"/>
            <a:ext cx="1899921" cy="1986965"/>
            <a:chOff x="1857214" y="1962520"/>
            <a:chExt cx="1899921" cy="1986965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A8BEC197-9937-8048-8D50-56301B88F5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7557" y="1962520"/>
              <a:ext cx="1576976" cy="1947677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67153F2B-93FB-3F49-9068-3495DDD388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7214" y="2499192"/>
              <a:ext cx="1876586" cy="1450293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AC8130A-C7C6-9E42-AD5D-27A37BB97E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8210" y="3242209"/>
              <a:ext cx="1868925" cy="676280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222C46BA-F811-1346-9B23-819A8C8AC29F}"/>
              </a:ext>
            </a:extLst>
          </p:cNvPr>
          <p:cNvSpPr/>
          <p:nvPr/>
        </p:nvSpPr>
        <p:spPr>
          <a:xfrm>
            <a:off x="5967870" y="2770796"/>
            <a:ext cx="372035" cy="806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3CEDF56-9741-6248-AA44-8CF9277BFEDE}"/>
              </a:ext>
            </a:extLst>
          </p:cNvPr>
          <p:cNvGrpSpPr/>
          <p:nvPr/>
        </p:nvGrpSpPr>
        <p:grpSpPr>
          <a:xfrm>
            <a:off x="6312750" y="2343877"/>
            <a:ext cx="859362" cy="1440214"/>
            <a:chOff x="6312750" y="2343877"/>
            <a:chExt cx="859362" cy="1440214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60053D91-36AF-FE47-9F80-89F2761C5C69}"/>
                </a:ext>
              </a:extLst>
            </p:cNvPr>
            <p:cNvCxnSpPr>
              <a:cxnSpLocks/>
            </p:cNvCxnSpPr>
            <p:nvPr/>
          </p:nvCxnSpPr>
          <p:spPr>
            <a:xfrm>
              <a:off x="6313060" y="2343877"/>
              <a:ext cx="859052" cy="1429327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6314A7F3-DF50-4343-A587-860AD69C7A50}"/>
                </a:ext>
              </a:extLst>
            </p:cNvPr>
            <p:cNvCxnSpPr>
              <a:cxnSpLocks/>
            </p:cNvCxnSpPr>
            <p:nvPr/>
          </p:nvCxnSpPr>
          <p:spPr>
            <a:xfrm>
              <a:off x="6312750" y="2523373"/>
              <a:ext cx="766034" cy="1260718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5D23FA3-7379-054C-927E-EFFC9501BECC}"/>
              </a:ext>
            </a:extLst>
          </p:cNvPr>
          <p:cNvGrpSpPr/>
          <p:nvPr/>
        </p:nvGrpSpPr>
        <p:grpSpPr>
          <a:xfrm>
            <a:off x="6283840" y="1829213"/>
            <a:ext cx="875929" cy="1429326"/>
            <a:chOff x="6283840" y="1829213"/>
            <a:chExt cx="875929" cy="1429326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8DC3E3E-CE57-1645-81E2-B5347AE823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00717" y="1829213"/>
              <a:ext cx="859052" cy="1429326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60D4DF04-F567-F84C-980A-9F851A4E81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83840" y="1837069"/>
              <a:ext cx="729120" cy="1232946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7AF8A70-71B4-EF41-B2AB-9541AE8CCC69}"/>
              </a:ext>
            </a:extLst>
          </p:cNvPr>
          <p:cNvGrpSpPr/>
          <p:nvPr/>
        </p:nvGrpSpPr>
        <p:grpSpPr>
          <a:xfrm flipV="1">
            <a:off x="6999383" y="1823857"/>
            <a:ext cx="2016629" cy="1964402"/>
            <a:chOff x="1857214" y="1985083"/>
            <a:chExt cx="2016629" cy="1964402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2C5DF728-57D3-B740-84C0-B521B13DE8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7557" y="1985083"/>
              <a:ext cx="1522533" cy="1925114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3D8E2C47-D1D0-7A49-8179-9A853D4620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7214" y="2442456"/>
              <a:ext cx="2016629" cy="1507029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545C5734-1076-B248-A809-9282F30CA9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8210" y="3195393"/>
              <a:ext cx="1961608" cy="723096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BFA05BB-DF78-AC4C-A89E-085216F3A80A}"/>
              </a:ext>
            </a:extLst>
          </p:cNvPr>
          <p:cNvGrpSpPr/>
          <p:nvPr/>
        </p:nvGrpSpPr>
        <p:grpSpPr>
          <a:xfrm flipV="1">
            <a:off x="7162422" y="1814327"/>
            <a:ext cx="1876586" cy="1979941"/>
            <a:chOff x="1840205" y="1995769"/>
            <a:chExt cx="1876586" cy="1979941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836EBE0-FB1E-814F-850F-4B0DFF3F1E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7557" y="1995769"/>
              <a:ext cx="1521347" cy="1914428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414AD2E4-4A4D-6E47-B464-CB17EA21C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0205" y="2525417"/>
              <a:ext cx="1876586" cy="1450293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EB52A27C-FDC6-AD47-BB50-5A3888C4E1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8210" y="3253700"/>
              <a:ext cx="1817302" cy="664789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F2D8ABA-7783-8944-A076-76A9E6C448FD}"/>
              </a:ext>
            </a:extLst>
          </p:cNvPr>
          <p:cNvGrpSpPr/>
          <p:nvPr/>
        </p:nvGrpSpPr>
        <p:grpSpPr>
          <a:xfrm>
            <a:off x="7054404" y="1824490"/>
            <a:ext cx="1967138" cy="1975401"/>
            <a:chOff x="1857214" y="1974085"/>
            <a:chExt cx="1967138" cy="1975401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4CF06682-402C-C247-98E6-FF4C0177C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7557" y="1974085"/>
              <a:ext cx="1575645" cy="1936112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EB4BC09A-2A61-B14C-8DA8-E4A79BF71B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7214" y="2435596"/>
              <a:ext cx="1937583" cy="1513890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0A012A9E-09A0-EF41-86F0-C0870978E7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8210" y="3214985"/>
              <a:ext cx="1936142" cy="703504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D342393-A6BC-8342-A94A-57365E265BDC}"/>
              </a:ext>
            </a:extLst>
          </p:cNvPr>
          <p:cNvGrpSpPr/>
          <p:nvPr/>
        </p:nvGrpSpPr>
        <p:grpSpPr>
          <a:xfrm>
            <a:off x="7143036" y="1849649"/>
            <a:ext cx="1899921" cy="1952911"/>
            <a:chOff x="1857214" y="1996574"/>
            <a:chExt cx="1899921" cy="1952911"/>
          </a:xfrm>
        </p:grpSpPr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93E09DD4-5CE9-994C-9277-9B5B397B7E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7557" y="1996574"/>
              <a:ext cx="1595404" cy="1913623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56F0959-2806-8D47-A528-03B4D2E831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7214" y="2499192"/>
              <a:ext cx="1876586" cy="1450293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E17FF6F-9CFF-E54A-AF8C-5A1AFC8F38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8210" y="3242209"/>
              <a:ext cx="1868925" cy="676280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Oval 85">
            <a:extLst>
              <a:ext uri="{FF2B5EF4-FFF2-40B4-BE49-F238E27FC236}">
                <a16:creationId xmlns:a16="http://schemas.microsoft.com/office/drawing/2014/main" id="{D1B6A7DF-BC9E-7849-B135-A67173C84402}"/>
              </a:ext>
            </a:extLst>
          </p:cNvPr>
          <p:cNvSpPr/>
          <p:nvPr/>
        </p:nvSpPr>
        <p:spPr>
          <a:xfrm>
            <a:off x="8698054" y="2768705"/>
            <a:ext cx="372035" cy="806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ED83E24-2983-A74F-83BE-68BC71FD8446}"/>
              </a:ext>
            </a:extLst>
          </p:cNvPr>
          <p:cNvGrpSpPr/>
          <p:nvPr/>
        </p:nvGrpSpPr>
        <p:grpSpPr>
          <a:xfrm>
            <a:off x="8980026" y="2286001"/>
            <a:ext cx="927087" cy="1515439"/>
            <a:chOff x="8980026" y="2286001"/>
            <a:chExt cx="927087" cy="1515439"/>
          </a:xfrm>
        </p:grpSpPr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5B87A7D4-A2EE-FC4D-97B9-D746506663CE}"/>
                </a:ext>
              </a:extLst>
            </p:cNvPr>
            <p:cNvCxnSpPr>
              <a:cxnSpLocks/>
            </p:cNvCxnSpPr>
            <p:nvPr/>
          </p:nvCxnSpPr>
          <p:spPr>
            <a:xfrm>
              <a:off x="9016012" y="2353816"/>
              <a:ext cx="859052" cy="1429327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4572FAE4-5DA0-AE4D-9466-5F9F5423D2FD}"/>
                </a:ext>
              </a:extLst>
            </p:cNvPr>
            <p:cNvCxnSpPr>
              <a:cxnSpLocks/>
            </p:cNvCxnSpPr>
            <p:nvPr/>
          </p:nvCxnSpPr>
          <p:spPr>
            <a:xfrm>
              <a:off x="8997950" y="2286001"/>
              <a:ext cx="909163" cy="1490653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25944D9A-9A78-204C-B24C-439153313E15}"/>
                </a:ext>
              </a:extLst>
            </p:cNvPr>
            <p:cNvCxnSpPr>
              <a:cxnSpLocks/>
            </p:cNvCxnSpPr>
            <p:nvPr/>
          </p:nvCxnSpPr>
          <p:spPr>
            <a:xfrm>
              <a:off x="9019035" y="2535988"/>
              <a:ext cx="783871" cy="1258280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F904813D-3948-884A-9A42-FF0E97DC46E9}"/>
                </a:ext>
              </a:extLst>
            </p:cNvPr>
            <p:cNvCxnSpPr>
              <a:cxnSpLocks/>
            </p:cNvCxnSpPr>
            <p:nvPr/>
          </p:nvCxnSpPr>
          <p:spPr>
            <a:xfrm>
              <a:off x="8980026" y="2577371"/>
              <a:ext cx="772738" cy="1224069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ABDDFB2-A7DA-4442-A7AA-B17D51781E69}"/>
              </a:ext>
            </a:extLst>
          </p:cNvPr>
          <p:cNvGrpSpPr/>
          <p:nvPr/>
        </p:nvGrpSpPr>
        <p:grpSpPr>
          <a:xfrm>
            <a:off x="9013174" y="1839078"/>
            <a:ext cx="909163" cy="1498141"/>
            <a:chOff x="9013174" y="1839078"/>
            <a:chExt cx="909163" cy="1498141"/>
          </a:xfrm>
        </p:grpSpPr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D8713C91-39D3-B848-A6BA-9ABD1A1F33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30567" y="1843565"/>
              <a:ext cx="862225" cy="1414974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FFD2F8A-07CC-8548-9B29-FEF485E776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3174" y="1846566"/>
              <a:ext cx="909163" cy="1490653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C8035DBF-CA76-DB46-B677-7821829374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3060" y="1839078"/>
              <a:ext cx="783871" cy="1258280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AB7D725D-E3B6-EF4A-AC3D-E340AEF560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4232" y="1847869"/>
              <a:ext cx="772738" cy="1224069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C6425BE-682D-FB43-9C66-85BA86449F7B}"/>
              </a:ext>
            </a:extLst>
          </p:cNvPr>
          <p:cNvGrpSpPr/>
          <p:nvPr/>
        </p:nvGrpSpPr>
        <p:grpSpPr>
          <a:xfrm>
            <a:off x="875491" y="1818660"/>
            <a:ext cx="859666" cy="1977893"/>
            <a:chOff x="875491" y="1818660"/>
            <a:chExt cx="859666" cy="1977893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F6862AD-11CA-334C-A490-1DA49CF86552}"/>
                </a:ext>
              </a:extLst>
            </p:cNvPr>
            <p:cNvCxnSpPr>
              <a:cxnSpLocks/>
              <a:stCxn id="25" idx="2"/>
            </p:cNvCxnSpPr>
            <p:nvPr/>
          </p:nvCxnSpPr>
          <p:spPr>
            <a:xfrm>
              <a:off x="875491" y="1863537"/>
              <a:ext cx="859666" cy="1933016"/>
            </a:xfrm>
            <a:prstGeom prst="straightConnector1">
              <a:avLst/>
            </a:prstGeom>
            <a:ln>
              <a:solidFill>
                <a:srgbClr val="0E42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3A5A806D-B43E-D447-9233-78288D374549}"/>
                </a:ext>
              </a:extLst>
            </p:cNvPr>
            <p:cNvSpPr txBox="1"/>
            <p:nvPr/>
          </p:nvSpPr>
          <p:spPr>
            <a:xfrm rot="3937205">
              <a:off x="478716" y="2527759"/>
              <a:ext cx="1725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E42FF"/>
                  </a:solidFill>
                </a:rPr>
                <a:t>~300 eV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655C5C7-38CB-0C44-8346-9111B92CF05A}"/>
              </a:ext>
            </a:extLst>
          </p:cNvPr>
          <p:cNvGrpSpPr/>
          <p:nvPr/>
        </p:nvGrpSpPr>
        <p:grpSpPr>
          <a:xfrm>
            <a:off x="2068544" y="2049657"/>
            <a:ext cx="1772715" cy="1725975"/>
            <a:chOff x="2068544" y="2049657"/>
            <a:chExt cx="1772715" cy="1725975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771515D-07F9-1A4F-8435-BE1F7BA5A043}"/>
                </a:ext>
              </a:extLst>
            </p:cNvPr>
            <p:cNvSpPr txBox="1"/>
            <p:nvPr/>
          </p:nvSpPr>
          <p:spPr>
            <a:xfrm rot="18519412">
              <a:off x="1440231" y="2758756"/>
              <a:ext cx="1725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E42FF"/>
                  </a:solidFill>
                </a:rPr>
                <a:t>~50 eV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B6E22F8-2B68-BB46-874B-2A4833F98FDF}"/>
                </a:ext>
              </a:extLst>
            </p:cNvPr>
            <p:cNvSpPr txBox="1"/>
            <p:nvPr/>
          </p:nvSpPr>
          <p:spPr>
            <a:xfrm rot="19315386">
              <a:off x="2068544" y="2584854"/>
              <a:ext cx="1725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E42FF"/>
                  </a:solidFill>
                </a:rPr>
                <a:t>~10 eV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396A3A8-8538-C849-80B9-FC11E5BE93F6}"/>
                </a:ext>
              </a:extLst>
            </p:cNvPr>
            <p:cNvSpPr txBox="1"/>
            <p:nvPr/>
          </p:nvSpPr>
          <p:spPr>
            <a:xfrm rot="20539554">
              <a:off x="2115284" y="3115729"/>
              <a:ext cx="1725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E42FF"/>
                  </a:solidFill>
                </a:rPr>
                <a:t>~5 eV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10C8615-2674-D14B-BF45-98D8ADEB6670}"/>
              </a:ext>
            </a:extLst>
          </p:cNvPr>
          <p:cNvGrpSpPr/>
          <p:nvPr/>
        </p:nvGrpSpPr>
        <p:grpSpPr>
          <a:xfrm>
            <a:off x="12503" y="1340317"/>
            <a:ext cx="1725975" cy="1425056"/>
            <a:chOff x="12503" y="1340317"/>
            <a:chExt cx="1725975" cy="142505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C8D991-55D7-4D47-87F2-6A5D09572545}"/>
                </a:ext>
              </a:extLst>
            </p:cNvPr>
            <p:cNvSpPr txBox="1"/>
            <p:nvPr/>
          </p:nvSpPr>
          <p:spPr>
            <a:xfrm>
              <a:off x="12503" y="1340317"/>
              <a:ext cx="1725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E42FF"/>
                  </a:solidFill>
                </a:rPr>
                <a:t>Seed electron</a:t>
              </a:r>
            </a:p>
            <a:p>
              <a:r>
                <a:rPr lang="en-US" sz="1400" dirty="0">
                  <a:solidFill>
                    <a:srgbClr val="0E42FF"/>
                  </a:solidFill>
                </a:rPr>
                <a:t>(e.g. photoemission)</a:t>
              </a:r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4C3FEB11-09E5-334A-A15A-8C7A1BAB7929}"/>
                </a:ext>
              </a:extLst>
            </p:cNvPr>
            <p:cNvSpPr/>
            <p:nvPr/>
          </p:nvSpPr>
          <p:spPr>
            <a:xfrm>
              <a:off x="666106" y="1860200"/>
              <a:ext cx="215268" cy="905173"/>
            </a:xfrm>
            <a:custGeom>
              <a:avLst/>
              <a:gdLst>
                <a:gd name="connsiteX0" fmla="*/ 491703 w 1896757"/>
                <a:gd name="connsiteY0" fmla="*/ 2297151 h 2297151"/>
                <a:gd name="connsiteX1" fmla="*/ 357889 w 1896757"/>
                <a:gd name="connsiteY1" fmla="*/ 2141034 h 2297151"/>
                <a:gd name="connsiteX2" fmla="*/ 8484 w 1896757"/>
                <a:gd name="connsiteY2" fmla="*/ 1702420 h 2297151"/>
                <a:gd name="connsiteX3" fmla="*/ 751898 w 1896757"/>
                <a:gd name="connsiteY3" fmla="*/ 1843669 h 2297151"/>
                <a:gd name="connsiteX4" fmla="*/ 417362 w 1896757"/>
                <a:gd name="connsiteY4" fmla="*/ 1367883 h 2297151"/>
                <a:gd name="connsiteX5" fmla="*/ 1004659 w 1896757"/>
                <a:gd name="connsiteY5" fmla="*/ 1501698 h 2297151"/>
                <a:gd name="connsiteX6" fmla="*/ 789069 w 1896757"/>
                <a:gd name="connsiteY6" fmla="*/ 988742 h 2297151"/>
                <a:gd name="connsiteX7" fmla="*/ 1302025 w 1896757"/>
                <a:gd name="connsiteY7" fmla="*/ 1033347 h 2297151"/>
                <a:gd name="connsiteX8" fmla="*/ 1242552 w 1896757"/>
                <a:gd name="connsiteY8" fmla="*/ 706244 h 2297151"/>
                <a:gd name="connsiteX9" fmla="*/ 1629128 w 1896757"/>
                <a:gd name="connsiteY9" fmla="*/ 334537 h 2297151"/>
                <a:gd name="connsiteX10" fmla="*/ 1896757 w 1896757"/>
                <a:gd name="connsiteY10" fmla="*/ 0 h 229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6757" h="2297151">
                  <a:moveTo>
                    <a:pt x="491703" y="2297151"/>
                  </a:moveTo>
                  <a:cubicBezTo>
                    <a:pt x="465064" y="2268653"/>
                    <a:pt x="438425" y="2240156"/>
                    <a:pt x="357889" y="2141034"/>
                  </a:cubicBezTo>
                  <a:cubicBezTo>
                    <a:pt x="277353" y="2041912"/>
                    <a:pt x="-57184" y="1751981"/>
                    <a:pt x="8484" y="1702420"/>
                  </a:cubicBezTo>
                  <a:cubicBezTo>
                    <a:pt x="74152" y="1652859"/>
                    <a:pt x="683752" y="1899425"/>
                    <a:pt x="751898" y="1843669"/>
                  </a:cubicBezTo>
                  <a:cubicBezTo>
                    <a:pt x="820044" y="1787913"/>
                    <a:pt x="375235" y="1424878"/>
                    <a:pt x="417362" y="1367883"/>
                  </a:cubicBezTo>
                  <a:cubicBezTo>
                    <a:pt x="459489" y="1310888"/>
                    <a:pt x="942708" y="1564888"/>
                    <a:pt x="1004659" y="1501698"/>
                  </a:cubicBezTo>
                  <a:cubicBezTo>
                    <a:pt x="1066610" y="1438508"/>
                    <a:pt x="739508" y="1066800"/>
                    <a:pt x="789069" y="988742"/>
                  </a:cubicBezTo>
                  <a:cubicBezTo>
                    <a:pt x="838630" y="910683"/>
                    <a:pt x="1226445" y="1080430"/>
                    <a:pt x="1302025" y="1033347"/>
                  </a:cubicBezTo>
                  <a:cubicBezTo>
                    <a:pt x="1377605" y="986264"/>
                    <a:pt x="1188035" y="822712"/>
                    <a:pt x="1242552" y="706244"/>
                  </a:cubicBezTo>
                  <a:cubicBezTo>
                    <a:pt x="1297069" y="589776"/>
                    <a:pt x="1520094" y="452244"/>
                    <a:pt x="1629128" y="334537"/>
                  </a:cubicBezTo>
                  <a:cubicBezTo>
                    <a:pt x="1738162" y="216830"/>
                    <a:pt x="1817459" y="108415"/>
                    <a:pt x="1896757" y="0"/>
                  </a:cubicBezTo>
                </a:path>
              </a:pathLst>
            </a:custGeom>
            <a:noFill/>
            <a:ln>
              <a:solidFill>
                <a:srgbClr val="FFC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8732C5C-3EC6-064D-9360-9D836C03B091}"/>
              </a:ext>
            </a:extLst>
          </p:cNvPr>
          <p:cNvCxnSpPr>
            <a:cxnSpLocks/>
          </p:cNvCxnSpPr>
          <p:nvPr/>
        </p:nvCxnSpPr>
        <p:spPr>
          <a:xfrm>
            <a:off x="336673" y="3962473"/>
            <a:ext cx="11416553" cy="13649"/>
          </a:xfrm>
          <a:prstGeom prst="line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FBCDE69D-CC9B-A749-89DD-C7D7240C1A1B}"/>
              </a:ext>
            </a:extLst>
          </p:cNvPr>
          <p:cNvSpPr txBox="1"/>
          <p:nvPr/>
        </p:nvSpPr>
        <p:spPr>
          <a:xfrm>
            <a:off x="11514463" y="3982147"/>
            <a:ext cx="677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time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A64A4F8-733F-994B-A808-3767E462CE09}"/>
              </a:ext>
            </a:extLst>
          </p:cNvPr>
          <p:cNvGrpSpPr/>
          <p:nvPr/>
        </p:nvGrpSpPr>
        <p:grpSpPr>
          <a:xfrm>
            <a:off x="875491" y="3912349"/>
            <a:ext cx="2595630" cy="307777"/>
            <a:chOff x="875491" y="3912349"/>
            <a:chExt cx="2595630" cy="307777"/>
          </a:xfrm>
        </p:grpSpPr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CB4F2507-F64C-B64E-BD5F-D036A2C2C0DC}"/>
                </a:ext>
              </a:extLst>
            </p:cNvPr>
            <p:cNvCxnSpPr/>
            <p:nvPr/>
          </p:nvCxnSpPr>
          <p:spPr>
            <a:xfrm>
              <a:off x="875491" y="3971573"/>
              <a:ext cx="259563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DF9CE77-17F3-4742-9235-8B20C51D7F99}"/>
                </a:ext>
              </a:extLst>
            </p:cNvPr>
            <p:cNvSpPr txBox="1"/>
            <p:nvPr/>
          </p:nvSpPr>
          <p:spPr>
            <a:xfrm>
              <a:off x="1965570" y="3912349"/>
              <a:ext cx="1355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25 ns</a:t>
              </a: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EBE3B409-82E6-464A-ACC3-5FBFF3349B94}"/>
              </a:ext>
            </a:extLst>
          </p:cNvPr>
          <p:cNvSpPr txBox="1"/>
          <p:nvPr/>
        </p:nvSpPr>
        <p:spPr>
          <a:xfrm>
            <a:off x="833444" y="3473788"/>
            <a:ext cx="1725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E42FF"/>
                </a:solidFill>
              </a:rPr>
              <a:t>SEY</a:t>
            </a:r>
            <a:r>
              <a:rPr lang="en-US" sz="1400" baseline="-25000" dirty="0" err="1">
                <a:solidFill>
                  <a:srgbClr val="0E42FF"/>
                </a:solidFill>
              </a:rPr>
              <a:t>max</a:t>
            </a:r>
            <a:r>
              <a:rPr lang="en-US" sz="1400" dirty="0">
                <a:solidFill>
                  <a:srgbClr val="0E42FF"/>
                </a:solidFill>
              </a:rPr>
              <a:t> &gt; 1</a:t>
            </a:r>
          </a:p>
        </p:txBody>
      </p: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3EA23B8D-BAD8-9349-A6DA-0D92E4B5DEDF}"/>
              </a:ext>
            </a:extLst>
          </p:cNvPr>
          <p:cNvGrpSpPr/>
          <p:nvPr/>
        </p:nvGrpSpPr>
        <p:grpSpPr>
          <a:xfrm>
            <a:off x="2933145" y="4308256"/>
            <a:ext cx="2242457" cy="2231998"/>
            <a:chOff x="6848320" y="3857590"/>
            <a:chExt cx="2242457" cy="2231998"/>
          </a:xfrm>
        </p:grpSpPr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F8A67D22-C26A-D24A-B02F-184BE5784A26}"/>
                </a:ext>
              </a:extLst>
            </p:cNvPr>
            <p:cNvGrpSpPr/>
            <p:nvPr/>
          </p:nvGrpSpPr>
          <p:grpSpPr>
            <a:xfrm>
              <a:off x="6848320" y="3857590"/>
              <a:ext cx="2242457" cy="2231998"/>
              <a:chOff x="6848320" y="3857590"/>
              <a:chExt cx="2242457" cy="2231998"/>
            </a:xfrm>
          </p:grpSpPr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CBD3AD5F-9A20-CA46-AC69-82378BE9A9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48320" y="3857590"/>
                <a:ext cx="2242457" cy="2231998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0F261D64-640A-BA47-8188-68F1FF7480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58737" y="4726673"/>
                <a:ext cx="106546" cy="107633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00DA15E4-2027-C34C-BAA5-F0FE60812B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71446" y="4457297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A0AB6935-2975-BD42-BD45-3C7856A998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08104" y="4726673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FEB2CAD3-F1C0-F241-B014-EAFD0AFF53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19410" y="5110131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564C943C-E2CA-F54F-82CB-6AB0B5AAD4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73546" y="4775589"/>
                <a:ext cx="392004" cy="396000"/>
              </a:xfrm>
              <a:prstGeom prst="ellipse">
                <a:avLst/>
              </a:prstGeom>
              <a:gradFill flip="none" rotWithShape="1">
                <a:gsLst>
                  <a:gs pos="38000">
                    <a:srgbClr val="FF5B5B"/>
                  </a:gs>
                  <a:gs pos="20000">
                    <a:srgbClr val="FF3030"/>
                  </a:gs>
                  <a:gs pos="0">
                    <a:srgbClr val="FF0000"/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TextBox 299">
                <a:extLst>
                  <a:ext uri="{FF2B5EF4-FFF2-40B4-BE49-F238E27FC236}">
                    <a16:creationId xmlns:a16="http://schemas.microsoft.com/office/drawing/2014/main" id="{AEB9E4C8-2413-784C-BEE2-282B1ECA14BF}"/>
                  </a:ext>
                </a:extLst>
              </p:cNvPr>
              <p:cNvSpPr txBox="1"/>
              <p:nvPr/>
            </p:nvSpPr>
            <p:spPr>
              <a:xfrm>
                <a:off x="8131243" y="4863812"/>
                <a:ext cx="5982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beam</a:t>
                </a:r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2273096B-07A4-6246-A6FA-F2FB8BDBBE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50665" y="4667956"/>
                <a:ext cx="106546" cy="107633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386A63C2-967F-F04F-A93A-3915A2F31E8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4805094">
                <a:off x="8283934" y="5215840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EDE28D88-8F14-1148-B6F7-7A1D6918A37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4805094">
                <a:off x="8142926" y="5441477"/>
                <a:ext cx="106546" cy="107633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37BE1C42-CC49-B749-ACA2-342F5D93C3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20091" y="5511484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D55E170C-B7C0-5940-BF9C-9155B72A10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36336" y="5269840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98587A00-DF55-D94C-8FE9-02DAF0CF64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71446" y="5307350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944C2547-D0AB-BB46-A455-3997C4FF9B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03065" y="4820356"/>
                <a:ext cx="106546" cy="107633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30214539-9D17-1644-8E34-55E4DEDD8B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78628" y="5110131"/>
                <a:ext cx="106546" cy="107633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9ABBA61D-4E5D-6647-9BC1-A85CC23792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73546" y="4512879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7B843B46-48EF-3A41-926D-C6F463F92F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13181" y="4881313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A28A8754-9100-464B-9667-7787C57D10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6674" y="4599076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00D8BFE1-039C-C449-9F26-31A4059303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61559" y="5188789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49535B06-41C2-A044-B2FB-A94F517BC1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8815" y="5079334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41BF2BD1-066B-AD4C-BCBB-F0AD140DAD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12500" y="4755812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9F583D49-A94A-7E46-9D7E-673935F4DA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05352" y="4963556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F9BC3ACB-AE8B-7446-A73A-E1A2402FB4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25663" y="5312923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10B48E82-7218-0346-B6C3-83EF466B96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20129" y="4349297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6A2D801B-21EE-5F41-80C0-55E1E21105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79118" y="4295297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DF8259FF-8610-204D-A11E-D164C4FCB3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37572" y="4267950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AA84365C-7182-8747-B4A8-0CDF1248E3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06942" y="4613956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47ABC5F3-190F-974A-9FB0-B37557496D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25724" y="5728097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7C2771C8-6608-0244-8C0D-CE283679BB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06942" y="5673484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5B21681C-B212-C043-8803-2BE35D13E1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77144" y="5619484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8A24B65E-5A0E-1648-B5E6-D8C6E615AB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38138" y="4904341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A6601CFF-CEAF-B740-8823-262E1572A1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79179" y="4001542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4C12239B-6AD9-3E49-97A0-94B4407623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29238" y="5286270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3019F576-31F2-F347-8E86-93828F8C7C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18753" y="4109542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5EB7F180-6C63-4241-B6A3-541454CD9B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03065" y="5271887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1B28BAD6-4899-A643-8B48-8F5BCF55E0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32634" y="4806611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BA12C0F8-C151-6748-9D29-C2FAD3BA7A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13820" y="4599076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59F9F8F3-D878-CD46-BFE1-BE10B26D0D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43427" y="4420350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DC57229A-F664-A244-9E66-05C0646E9A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59726" y="4514311"/>
                <a:ext cx="106910" cy="108000"/>
              </a:xfrm>
              <a:prstGeom prst="ellipse">
                <a:avLst/>
              </a:prstGeom>
              <a:solidFill>
                <a:srgbClr val="0E42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93" name="Picture 292" descr="latex-image-1.pdf">
              <a:extLst>
                <a:ext uri="{FF2B5EF4-FFF2-40B4-BE49-F238E27FC236}">
                  <a16:creationId xmlns:a16="http://schemas.microsoft.com/office/drawing/2014/main" id="{55EEF32B-E615-E841-A19D-8E0A3E565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255" y="3992912"/>
              <a:ext cx="278541" cy="2246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652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Closely spaced bunches </a:t>
            </a:r>
            <a:r>
              <a:rPr lang="en-US" dirty="0">
                <a:sym typeface="Wingdings" pitchFamily="2" charset="2"/>
              </a:rPr>
              <a:t> Electron cloud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2258-DF5F-024B-B11C-B7E3F133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718"/>
            <a:ext cx="10515600" cy="5208362"/>
          </a:xfrm>
        </p:spPr>
        <p:txBody>
          <a:bodyPr>
            <a:normAutofit/>
          </a:bodyPr>
          <a:lstStyle/>
          <a:p>
            <a:r>
              <a:rPr lang="en-US" b="1" dirty="0"/>
              <a:t>But there is a silver lining …</a:t>
            </a:r>
            <a:endParaRPr lang="en-US" dirty="0"/>
          </a:p>
          <a:p>
            <a:pPr lvl="1"/>
            <a:r>
              <a:rPr lang="en-US" dirty="0"/>
              <a:t>The SEY of a surface is known to decrease under </a:t>
            </a:r>
            <a:br>
              <a:rPr lang="en-US" dirty="0"/>
            </a:br>
            <a:r>
              <a:rPr lang="en-US" dirty="0"/>
              <a:t>electron bombardment (conditioning or scrubbing)</a:t>
            </a:r>
          </a:p>
          <a:p>
            <a:pPr lvl="1"/>
            <a:r>
              <a:rPr lang="en-US" dirty="0"/>
              <a:t>Running an accelerator with electron cloud will</a:t>
            </a:r>
            <a:br>
              <a:rPr lang="en-US" dirty="0"/>
            </a:br>
            <a:r>
              <a:rPr lang="en-US" dirty="0"/>
              <a:t>gradually reduce the electron cloud itself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 electron cloud eventually ‘turns off’ if we can</a:t>
            </a:r>
            <a:br>
              <a:rPr lang="en-US" dirty="0"/>
            </a:br>
            <a:r>
              <a:rPr lang="en-US" dirty="0"/>
              <a:t>scrub to an SEY lower than the threshold value for</a:t>
            </a:r>
            <a:br>
              <a:rPr lang="en-US" dirty="0"/>
            </a:br>
            <a:r>
              <a:rPr lang="en-US" dirty="0"/>
              <a:t>electron cloud formation in the vacuum chamber</a:t>
            </a:r>
          </a:p>
          <a:p>
            <a:pPr lvl="1"/>
            <a:r>
              <a:rPr lang="en-US" dirty="0"/>
              <a:t>Unfortunately, de-conditioning of the surfaces occurs when they are exposed to air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7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34465E-652F-F64F-9B21-7C5987DDB89A}"/>
              </a:ext>
            </a:extLst>
          </p:cNvPr>
          <p:cNvGrpSpPr/>
          <p:nvPr/>
        </p:nvGrpSpPr>
        <p:grpSpPr>
          <a:xfrm>
            <a:off x="7247965" y="1888409"/>
            <a:ext cx="4321612" cy="3290176"/>
            <a:chOff x="7323644" y="1308718"/>
            <a:chExt cx="3890951" cy="281845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203C04-FC13-A74F-A86F-AD2B87B9B3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23644" y="1308718"/>
              <a:ext cx="3890951" cy="281845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E3D027-D0D7-A948-9072-43AC5042351F}"/>
                </a:ext>
              </a:extLst>
            </p:cNvPr>
            <p:cNvSpPr txBox="1"/>
            <p:nvPr/>
          </p:nvSpPr>
          <p:spPr>
            <a:xfrm>
              <a:off x="8301480" y="1358153"/>
              <a:ext cx="28377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H" sz="1400" dirty="0">
                  <a:solidFill>
                    <a:schemeClr val="tx2"/>
                  </a:solidFill>
                </a:rPr>
                <a:t>SEY reduction on copper surface by e</a:t>
              </a:r>
              <a:r>
                <a:rPr lang="en-CH" sz="1400" baseline="30000" dirty="0">
                  <a:solidFill>
                    <a:schemeClr val="tx2"/>
                  </a:solidFill>
                </a:rPr>
                <a:t>-</a:t>
              </a:r>
              <a:r>
                <a:rPr lang="en-CH" sz="1400" dirty="0">
                  <a:solidFill>
                    <a:schemeClr val="tx2"/>
                  </a:solidFill>
                </a:rPr>
                <a:t> bombardment (lab. experiment)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7CB1E0-1A67-A34C-A9C3-16CC3A43409F}"/>
              </a:ext>
            </a:extLst>
          </p:cNvPr>
          <p:cNvGrpSpPr/>
          <p:nvPr/>
        </p:nvGrpSpPr>
        <p:grpSpPr>
          <a:xfrm>
            <a:off x="2357718" y="3070992"/>
            <a:ext cx="3626224" cy="1303572"/>
            <a:chOff x="2357718" y="3070992"/>
            <a:chExt cx="3626224" cy="1303572"/>
          </a:xfrm>
        </p:grpSpPr>
        <p:sp>
          <p:nvSpPr>
            <p:cNvPr id="13" name="Down Arrow 12">
              <a:extLst>
                <a:ext uri="{FF2B5EF4-FFF2-40B4-BE49-F238E27FC236}">
                  <a16:creationId xmlns:a16="http://schemas.microsoft.com/office/drawing/2014/main" id="{E304A196-765F-7749-92F3-AEDA5D096971}"/>
                </a:ext>
              </a:extLst>
            </p:cNvPr>
            <p:cNvSpPr/>
            <p:nvPr/>
          </p:nvSpPr>
          <p:spPr>
            <a:xfrm>
              <a:off x="3726942" y="3070992"/>
              <a:ext cx="650209" cy="7612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801A81-8BF8-D340-B812-3B1AFB5E0E52}"/>
                </a:ext>
              </a:extLst>
            </p:cNvPr>
            <p:cNvSpPr txBox="1"/>
            <p:nvPr/>
          </p:nvSpPr>
          <p:spPr>
            <a:xfrm>
              <a:off x="2357718" y="3912899"/>
              <a:ext cx="362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Beam induced scrubbing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108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LHC e-cloud observations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8</a:t>
            </a:fld>
            <a:endParaRPr lang="en-US"/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87518A18-9EF1-6848-A9CB-7C231B051A6E}"/>
              </a:ext>
            </a:extLst>
          </p:cNvPr>
          <p:cNvSpPr/>
          <p:nvPr/>
        </p:nvSpPr>
        <p:spPr>
          <a:xfrm>
            <a:off x="806357" y="1592798"/>
            <a:ext cx="2664000" cy="406067"/>
          </a:xfrm>
          <a:prstGeom prst="chevron">
            <a:avLst/>
          </a:prstGeom>
          <a:solidFill>
            <a:schemeClr val="accent6">
              <a:alpha val="6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1</a:t>
            </a: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40A023DB-D682-BC46-AAE5-B5BFFD7E8243}"/>
              </a:ext>
            </a:extLst>
          </p:cNvPr>
          <p:cNvSpPr/>
          <p:nvPr/>
        </p:nvSpPr>
        <p:spPr>
          <a:xfrm>
            <a:off x="3345283" y="1592798"/>
            <a:ext cx="1260000" cy="406067"/>
          </a:xfrm>
          <a:prstGeom prst="chevron">
            <a:avLst/>
          </a:prstGeom>
          <a:solidFill>
            <a:schemeClr val="accent2">
              <a:alpha val="6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LS1</a:t>
            </a: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54F75846-4D24-F849-9C88-438D02727B04}"/>
              </a:ext>
            </a:extLst>
          </p:cNvPr>
          <p:cNvSpPr/>
          <p:nvPr/>
        </p:nvSpPr>
        <p:spPr>
          <a:xfrm>
            <a:off x="4480209" y="1592798"/>
            <a:ext cx="3204000" cy="406067"/>
          </a:xfrm>
          <a:prstGeom prst="chevron">
            <a:avLst/>
          </a:prstGeom>
          <a:solidFill>
            <a:schemeClr val="accent6">
              <a:alpha val="6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2</a:t>
            </a: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474C2E43-43CF-2348-87B8-F314BA86EA7A}"/>
              </a:ext>
            </a:extLst>
          </p:cNvPr>
          <p:cNvSpPr/>
          <p:nvPr/>
        </p:nvSpPr>
        <p:spPr>
          <a:xfrm>
            <a:off x="7559134" y="1592798"/>
            <a:ext cx="1430621" cy="406067"/>
          </a:xfrm>
          <a:prstGeom prst="chevron">
            <a:avLst/>
          </a:prstGeom>
          <a:solidFill>
            <a:schemeClr val="accent2">
              <a:alpha val="6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LS2</a:t>
            </a: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CD60D8F2-9292-B64E-8DB8-4543B2AF90D2}"/>
              </a:ext>
            </a:extLst>
          </p:cNvPr>
          <p:cNvSpPr/>
          <p:nvPr/>
        </p:nvSpPr>
        <p:spPr>
          <a:xfrm>
            <a:off x="8870332" y="1592798"/>
            <a:ext cx="3253539" cy="406067"/>
          </a:xfrm>
          <a:prstGeom prst="chevron">
            <a:avLst/>
          </a:prstGeom>
          <a:solidFill>
            <a:schemeClr val="accent6">
              <a:alpha val="6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198953-C2BC-2246-8772-8285C541FA01}"/>
              </a:ext>
            </a:extLst>
          </p:cNvPr>
          <p:cNvSpPr txBox="1"/>
          <p:nvPr/>
        </p:nvSpPr>
        <p:spPr>
          <a:xfrm>
            <a:off x="710104" y="12769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EE3B31-3410-8C4A-84D3-DC72BCF798A3}"/>
              </a:ext>
            </a:extLst>
          </p:cNvPr>
          <p:cNvSpPr txBox="1"/>
          <p:nvPr/>
        </p:nvSpPr>
        <p:spPr>
          <a:xfrm>
            <a:off x="3268819" y="12769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100254-9BB2-0B4C-872C-6BDE555F87F5}"/>
              </a:ext>
            </a:extLst>
          </p:cNvPr>
          <p:cNvSpPr txBox="1"/>
          <p:nvPr/>
        </p:nvSpPr>
        <p:spPr>
          <a:xfrm>
            <a:off x="4415829" y="1276970"/>
            <a:ext cx="639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91AF32-644B-4045-B970-BB4F994BFD29}"/>
              </a:ext>
            </a:extLst>
          </p:cNvPr>
          <p:cNvSpPr txBox="1"/>
          <p:nvPr/>
        </p:nvSpPr>
        <p:spPr>
          <a:xfrm>
            <a:off x="7471851" y="12769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E6017B-5C13-2C43-A72F-BAD0AEBDBA17}"/>
              </a:ext>
            </a:extLst>
          </p:cNvPr>
          <p:cNvSpPr txBox="1"/>
          <p:nvPr/>
        </p:nvSpPr>
        <p:spPr>
          <a:xfrm>
            <a:off x="8817167" y="12769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3F4C06-AF7C-7A4D-8DB8-CB32C88326FD}"/>
              </a:ext>
            </a:extLst>
          </p:cNvPr>
          <p:cNvSpPr txBox="1"/>
          <p:nvPr/>
        </p:nvSpPr>
        <p:spPr>
          <a:xfrm>
            <a:off x="1007483" y="2542814"/>
            <a:ext cx="3167717" cy="142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Run 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 data taking with: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Beam energy: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3.5 - 4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Bunch spacing: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150 – 50 ns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Max # of bunches: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1380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Bunch intensity: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1.7e11p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14F120-3A54-8D46-BDDA-BC71D92B2D20}"/>
              </a:ext>
            </a:extLst>
          </p:cNvPr>
          <p:cNvCxnSpPr>
            <a:cxnSpLocks/>
          </p:cNvCxnSpPr>
          <p:nvPr/>
        </p:nvCxnSpPr>
        <p:spPr>
          <a:xfrm>
            <a:off x="1000946" y="2135819"/>
            <a:ext cx="0" cy="1829541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6AE662D-63FE-3D40-9B8D-816BDEB6CEE8}"/>
              </a:ext>
            </a:extLst>
          </p:cNvPr>
          <p:cNvSpPr txBox="1"/>
          <p:nvPr/>
        </p:nvSpPr>
        <p:spPr>
          <a:xfrm>
            <a:off x="4737273" y="2542814"/>
            <a:ext cx="3167717" cy="142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Run 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 data taking with: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Beam energy: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6.5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Bunch spacing: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25 ns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Max # of bunches: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2556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Bunch intensity: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1.2e11p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9388F3-2D4A-F046-A39F-EFC8547EC66F}"/>
              </a:ext>
            </a:extLst>
          </p:cNvPr>
          <p:cNvCxnSpPr>
            <a:cxnSpLocks/>
          </p:cNvCxnSpPr>
          <p:nvPr/>
        </p:nvCxnSpPr>
        <p:spPr>
          <a:xfrm>
            <a:off x="4730736" y="2135819"/>
            <a:ext cx="0" cy="1829541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402C1D-D5AD-7747-8913-D749FC7B1FC8}"/>
              </a:ext>
            </a:extLst>
          </p:cNvPr>
          <p:cNvCxnSpPr>
            <a:cxnSpLocks/>
          </p:cNvCxnSpPr>
          <p:nvPr/>
        </p:nvCxnSpPr>
        <p:spPr>
          <a:xfrm>
            <a:off x="4000821" y="2159882"/>
            <a:ext cx="0" cy="3655373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C27F36E-FFE5-5F4A-96FE-F25C2DDB0A70}"/>
              </a:ext>
            </a:extLst>
          </p:cNvPr>
          <p:cNvSpPr txBox="1"/>
          <p:nvPr/>
        </p:nvSpPr>
        <p:spPr>
          <a:xfrm>
            <a:off x="4023399" y="4122962"/>
            <a:ext cx="2718537" cy="1696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Long Shutdown 1: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 beam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Consolidation and maintenance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arcs were warmed up and vented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6142CA-52F8-FD40-B61D-6B3FD338AC6F}"/>
              </a:ext>
            </a:extLst>
          </p:cNvPr>
          <p:cNvCxnSpPr>
            <a:cxnSpLocks/>
          </p:cNvCxnSpPr>
          <p:nvPr/>
        </p:nvCxnSpPr>
        <p:spPr>
          <a:xfrm>
            <a:off x="8647272" y="1254937"/>
            <a:ext cx="0" cy="96252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3DEC37E-77B3-4E4D-9B74-8012D55507A1}"/>
              </a:ext>
            </a:extLst>
          </p:cNvPr>
          <p:cNvSpPr txBox="1"/>
          <p:nvPr/>
        </p:nvSpPr>
        <p:spPr>
          <a:xfrm>
            <a:off x="8209409" y="955931"/>
            <a:ext cx="848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979C95-46FB-1147-9363-5512204C84E6}"/>
              </a:ext>
            </a:extLst>
          </p:cNvPr>
          <p:cNvSpPr txBox="1"/>
          <p:nvPr/>
        </p:nvSpPr>
        <p:spPr>
          <a:xfrm>
            <a:off x="8879672" y="2527369"/>
            <a:ext cx="3167717" cy="142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Run 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 forecast: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Beam energy: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6.8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Bunch spacing: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25 ns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Max # of bunches: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2556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Bunch intensity: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1.8e11p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7656BE0-8E26-AB4B-A0D6-A2039CA9D961}"/>
              </a:ext>
            </a:extLst>
          </p:cNvPr>
          <p:cNvCxnSpPr>
            <a:cxnSpLocks/>
          </p:cNvCxnSpPr>
          <p:nvPr/>
        </p:nvCxnSpPr>
        <p:spPr>
          <a:xfrm>
            <a:off x="8873135" y="2120374"/>
            <a:ext cx="0" cy="1829541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C343254-2D1D-6143-A009-6770A0362291}"/>
              </a:ext>
            </a:extLst>
          </p:cNvPr>
          <p:cNvCxnSpPr>
            <a:cxnSpLocks/>
          </p:cNvCxnSpPr>
          <p:nvPr/>
        </p:nvCxnSpPr>
        <p:spPr>
          <a:xfrm>
            <a:off x="8089192" y="2159882"/>
            <a:ext cx="0" cy="3655373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CB33238-DE92-BC44-AF25-AEE2343149D0}"/>
              </a:ext>
            </a:extLst>
          </p:cNvPr>
          <p:cNvSpPr txBox="1"/>
          <p:nvPr/>
        </p:nvSpPr>
        <p:spPr>
          <a:xfrm>
            <a:off x="8111770" y="4122962"/>
            <a:ext cx="3167714" cy="2508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Long Shutdown 2: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 beam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Consolidation and maintenance for LHC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arcs were again warmed up and vented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LHC injectors were upgraded to produce beams twice as intense and as bright</a:t>
            </a:r>
          </a:p>
        </p:txBody>
      </p:sp>
    </p:spTree>
    <p:extLst>
      <p:ext uri="{BB962C8B-B14F-4D97-AF65-F5344CB8AC3E}">
        <p14:creationId xmlns:p14="http://schemas.microsoft.com/office/powerpoint/2010/main" val="1230457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199-63E3-6A43-B252-AE70AAA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LHC e-cloud observations – Run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14D7-2E32-8E48-B154-38F04FCB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27.10.21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D3697-E370-C54E-B7F4-59E28C4A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G. Rumolo, EIC Workshop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ED07-7C00-8D46-8E3E-CFDAA532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83E8-ABC0-E64E-832A-EEAEB9D1F06F}" type="slidenum">
              <a:rPr lang="en-US" smtClean="0"/>
              <a:t>9</a:t>
            </a:fld>
            <a:endParaRPr lang="en-US"/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87518A18-9EF1-6848-A9CB-7C231B051A6E}"/>
              </a:ext>
            </a:extLst>
          </p:cNvPr>
          <p:cNvSpPr/>
          <p:nvPr/>
        </p:nvSpPr>
        <p:spPr>
          <a:xfrm>
            <a:off x="806357" y="1592798"/>
            <a:ext cx="2664000" cy="406067"/>
          </a:xfrm>
          <a:prstGeom prst="chevron">
            <a:avLst/>
          </a:prstGeom>
          <a:solidFill>
            <a:schemeClr val="accent6">
              <a:alpha val="6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1</a:t>
            </a: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40A023DB-D682-BC46-AAE5-B5BFFD7E8243}"/>
              </a:ext>
            </a:extLst>
          </p:cNvPr>
          <p:cNvSpPr/>
          <p:nvPr/>
        </p:nvSpPr>
        <p:spPr>
          <a:xfrm>
            <a:off x="3345283" y="1592798"/>
            <a:ext cx="1260000" cy="406067"/>
          </a:xfrm>
          <a:prstGeom prst="chevron">
            <a:avLst/>
          </a:prstGeom>
          <a:solidFill>
            <a:schemeClr val="accent2">
              <a:alpha val="2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LS1</a:t>
            </a: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54F75846-4D24-F849-9C88-438D02727B04}"/>
              </a:ext>
            </a:extLst>
          </p:cNvPr>
          <p:cNvSpPr/>
          <p:nvPr/>
        </p:nvSpPr>
        <p:spPr>
          <a:xfrm>
            <a:off x="4480209" y="1592798"/>
            <a:ext cx="3204000" cy="406067"/>
          </a:xfrm>
          <a:prstGeom prst="chevron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2</a:t>
            </a: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474C2E43-43CF-2348-87B8-F314BA86EA7A}"/>
              </a:ext>
            </a:extLst>
          </p:cNvPr>
          <p:cNvSpPr/>
          <p:nvPr/>
        </p:nvSpPr>
        <p:spPr>
          <a:xfrm>
            <a:off x="7559134" y="1592798"/>
            <a:ext cx="1430621" cy="406067"/>
          </a:xfrm>
          <a:prstGeom prst="chevron">
            <a:avLst/>
          </a:prstGeom>
          <a:solidFill>
            <a:schemeClr val="accent2">
              <a:alpha val="2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LS2</a:t>
            </a: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CD60D8F2-9292-B64E-8DB8-4543B2AF90D2}"/>
              </a:ext>
            </a:extLst>
          </p:cNvPr>
          <p:cNvSpPr/>
          <p:nvPr/>
        </p:nvSpPr>
        <p:spPr>
          <a:xfrm>
            <a:off x="8870332" y="1592798"/>
            <a:ext cx="3253539" cy="406067"/>
          </a:xfrm>
          <a:prstGeom prst="chevron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198953-C2BC-2246-8772-8285C541FA01}"/>
              </a:ext>
            </a:extLst>
          </p:cNvPr>
          <p:cNvSpPr txBox="1"/>
          <p:nvPr/>
        </p:nvSpPr>
        <p:spPr>
          <a:xfrm>
            <a:off x="710104" y="12769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EE3B31-3410-8C4A-84D3-DC72BCF798A3}"/>
              </a:ext>
            </a:extLst>
          </p:cNvPr>
          <p:cNvSpPr txBox="1"/>
          <p:nvPr/>
        </p:nvSpPr>
        <p:spPr>
          <a:xfrm>
            <a:off x="3268819" y="12769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100254-9BB2-0B4C-872C-6BDE555F87F5}"/>
              </a:ext>
            </a:extLst>
          </p:cNvPr>
          <p:cNvSpPr txBox="1"/>
          <p:nvPr/>
        </p:nvSpPr>
        <p:spPr>
          <a:xfrm>
            <a:off x="4415829" y="1276970"/>
            <a:ext cx="639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91AF32-644B-4045-B970-BB4F994BFD29}"/>
              </a:ext>
            </a:extLst>
          </p:cNvPr>
          <p:cNvSpPr txBox="1"/>
          <p:nvPr/>
        </p:nvSpPr>
        <p:spPr>
          <a:xfrm>
            <a:off x="7471851" y="12769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E6017B-5C13-2C43-A72F-BAD0AEBDBA17}"/>
              </a:ext>
            </a:extLst>
          </p:cNvPr>
          <p:cNvSpPr txBox="1"/>
          <p:nvPr/>
        </p:nvSpPr>
        <p:spPr>
          <a:xfrm>
            <a:off x="8817167" y="12769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3F4C06-AF7C-7A4D-8DB8-CB32C88326FD}"/>
              </a:ext>
            </a:extLst>
          </p:cNvPr>
          <p:cNvSpPr txBox="1"/>
          <p:nvPr/>
        </p:nvSpPr>
        <p:spPr>
          <a:xfrm>
            <a:off x="1007483" y="2542814"/>
            <a:ext cx="3167717" cy="142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Run 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 data taking with: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Beam energy: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3.5 - 4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Bunch spacing: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150 – 50 ns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Max # of bunches: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1380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Bunch intensity: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1.7e11p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14F120-3A54-8D46-BDDA-BC71D92B2D20}"/>
              </a:ext>
            </a:extLst>
          </p:cNvPr>
          <p:cNvCxnSpPr>
            <a:cxnSpLocks/>
          </p:cNvCxnSpPr>
          <p:nvPr/>
        </p:nvCxnSpPr>
        <p:spPr>
          <a:xfrm>
            <a:off x="1000946" y="2135819"/>
            <a:ext cx="0" cy="1829541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6AE662D-63FE-3D40-9B8D-816BDEB6CEE8}"/>
              </a:ext>
            </a:extLst>
          </p:cNvPr>
          <p:cNvSpPr txBox="1"/>
          <p:nvPr/>
        </p:nvSpPr>
        <p:spPr>
          <a:xfrm>
            <a:off x="4737273" y="2542814"/>
            <a:ext cx="3167717" cy="142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2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data taking with: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energy: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spacing: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ns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# of bunches: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2556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intensity: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1.2e11p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9388F3-2D4A-F046-A39F-EFC8547EC66F}"/>
              </a:ext>
            </a:extLst>
          </p:cNvPr>
          <p:cNvCxnSpPr>
            <a:cxnSpLocks/>
          </p:cNvCxnSpPr>
          <p:nvPr/>
        </p:nvCxnSpPr>
        <p:spPr>
          <a:xfrm>
            <a:off x="4730736" y="2135819"/>
            <a:ext cx="0" cy="182954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402C1D-D5AD-7747-8913-D749FC7B1FC8}"/>
              </a:ext>
            </a:extLst>
          </p:cNvPr>
          <p:cNvCxnSpPr>
            <a:cxnSpLocks/>
          </p:cNvCxnSpPr>
          <p:nvPr/>
        </p:nvCxnSpPr>
        <p:spPr>
          <a:xfrm>
            <a:off x="4000821" y="2159882"/>
            <a:ext cx="0" cy="365537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C27F36E-FFE5-5F4A-96FE-F25C2DDB0A70}"/>
              </a:ext>
            </a:extLst>
          </p:cNvPr>
          <p:cNvSpPr txBox="1"/>
          <p:nvPr/>
        </p:nvSpPr>
        <p:spPr>
          <a:xfrm>
            <a:off x="4023399" y="4122962"/>
            <a:ext cx="2718537" cy="1696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Shutdown 1: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beam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 and maintenance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arcs were warmed up and vented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6142CA-52F8-FD40-B61D-6B3FD338AC6F}"/>
              </a:ext>
            </a:extLst>
          </p:cNvPr>
          <p:cNvCxnSpPr>
            <a:cxnSpLocks/>
          </p:cNvCxnSpPr>
          <p:nvPr/>
        </p:nvCxnSpPr>
        <p:spPr>
          <a:xfrm>
            <a:off x="8647272" y="1254937"/>
            <a:ext cx="0" cy="96252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3DEC37E-77B3-4E4D-9B74-8012D55507A1}"/>
              </a:ext>
            </a:extLst>
          </p:cNvPr>
          <p:cNvSpPr txBox="1"/>
          <p:nvPr/>
        </p:nvSpPr>
        <p:spPr>
          <a:xfrm>
            <a:off x="8209409" y="955931"/>
            <a:ext cx="848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979C95-46FB-1147-9363-5512204C84E6}"/>
              </a:ext>
            </a:extLst>
          </p:cNvPr>
          <p:cNvSpPr txBox="1"/>
          <p:nvPr/>
        </p:nvSpPr>
        <p:spPr>
          <a:xfrm>
            <a:off x="8879672" y="2527369"/>
            <a:ext cx="3167717" cy="142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3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forecast: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energy: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6.8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spacing: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ns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# of bunches: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2556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intensity: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1.8e11p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7656BE0-8E26-AB4B-A0D6-A2039CA9D961}"/>
              </a:ext>
            </a:extLst>
          </p:cNvPr>
          <p:cNvCxnSpPr>
            <a:cxnSpLocks/>
          </p:cNvCxnSpPr>
          <p:nvPr/>
        </p:nvCxnSpPr>
        <p:spPr>
          <a:xfrm>
            <a:off x="8873135" y="2120374"/>
            <a:ext cx="0" cy="182954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C343254-2D1D-6143-A009-6770A0362291}"/>
              </a:ext>
            </a:extLst>
          </p:cNvPr>
          <p:cNvCxnSpPr>
            <a:cxnSpLocks/>
          </p:cNvCxnSpPr>
          <p:nvPr/>
        </p:nvCxnSpPr>
        <p:spPr>
          <a:xfrm>
            <a:off x="8089192" y="2159882"/>
            <a:ext cx="0" cy="365537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CB33238-DE92-BC44-AF25-AEE2343149D0}"/>
              </a:ext>
            </a:extLst>
          </p:cNvPr>
          <p:cNvSpPr txBox="1"/>
          <p:nvPr/>
        </p:nvSpPr>
        <p:spPr>
          <a:xfrm>
            <a:off x="8111770" y="4122962"/>
            <a:ext cx="3167714" cy="2508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Shutdown 2: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beam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 and maintenance for LHC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arcs were again warmed up and vented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 injectors were upgraded to produce beams twice as intense and as bright</a:t>
            </a:r>
          </a:p>
        </p:txBody>
      </p:sp>
    </p:spTree>
    <p:extLst>
      <p:ext uri="{BB962C8B-B14F-4D97-AF65-F5344CB8AC3E}">
        <p14:creationId xmlns:p14="http://schemas.microsoft.com/office/powerpoint/2010/main" val="2021703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90274</TotalTime>
  <Words>3620</Words>
  <Application>Microsoft Macintosh PowerPoint</Application>
  <PresentationFormat>Widescreen</PresentationFormat>
  <Paragraphs>806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(Body)</vt:lpstr>
      <vt:lpstr>Calibri Light</vt:lpstr>
      <vt:lpstr>Courier New</vt:lpstr>
      <vt:lpstr>Symbol</vt:lpstr>
      <vt:lpstr>System Font Regular</vt:lpstr>
      <vt:lpstr>Wingdings</vt:lpstr>
      <vt:lpstr>Office Theme</vt:lpstr>
      <vt:lpstr>Electron cloud effects in the Large Hadron Collider (LHC) </vt:lpstr>
      <vt:lpstr>The Large Hadron Collider (LHC)</vt:lpstr>
      <vt:lpstr>What the LHC beam mainly sees: The LHC beam screen</vt:lpstr>
      <vt:lpstr>A glimpse on the history (and near future) of LHC</vt:lpstr>
      <vt:lpstr>Closely spaced bunches  Electron cloud</vt:lpstr>
      <vt:lpstr>Closely spaced bunches  Electron cloud</vt:lpstr>
      <vt:lpstr>Closely spaced bunches  Electron cloud</vt:lpstr>
      <vt:lpstr>LHC e-cloud observations</vt:lpstr>
      <vt:lpstr>LHC e-cloud observations – Run 1</vt:lpstr>
      <vt:lpstr>LHC e-cloud observations – Run 1</vt:lpstr>
      <vt:lpstr>LHC e-cloud observations – Run 1</vt:lpstr>
      <vt:lpstr>LHC e-cloud observations – Run 1</vt:lpstr>
      <vt:lpstr>LHC e-cloud observations – Run 1</vt:lpstr>
      <vt:lpstr>LHC e-cloud observations – Run 1</vt:lpstr>
      <vt:lpstr>LHC e-cloud observations – Run 1</vt:lpstr>
      <vt:lpstr>LHC e-cloud observations – Run 1</vt:lpstr>
      <vt:lpstr>LHC e-cloud observations – Run 1</vt:lpstr>
      <vt:lpstr>LHC e-cloud observations – Run 2 </vt:lpstr>
      <vt:lpstr>LHC e-cloud observations – Run 2</vt:lpstr>
      <vt:lpstr>LHC e-cloud observations – Run 2</vt:lpstr>
      <vt:lpstr>LHC e-cloud observations – Run 2</vt:lpstr>
      <vt:lpstr>LHC e-cloud observations – Run 2</vt:lpstr>
      <vt:lpstr>LHC e-cloud observations – Run 2</vt:lpstr>
      <vt:lpstr>LHC e-cloud observations – Run 2</vt:lpstr>
      <vt:lpstr>LHC e-cloud observations – Run 2</vt:lpstr>
      <vt:lpstr>LHC e-cloud observations – Run 2</vt:lpstr>
      <vt:lpstr>LHC e-cloud observations – Run 2</vt:lpstr>
      <vt:lpstr>LHC e-cloud observations – Run 2</vt:lpstr>
      <vt:lpstr>LHC e-cloud observations – Run 2</vt:lpstr>
      <vt:lpstr>LHC e-cloud observations – LS2</vt:lpstr>
      <vt:lpstr>LHC e-cloud observations – LS2</vt:lpstr>
      <vt:lpstr>LHC e-cloud observations – LS2</vt:lpstr>
      <vt:lpstr>LHC e-cloud observations – LS2</vt:lpstr>
      <vt:lpstr>LHC e-cloud projections – Run 3 (and beyond)</vt:lpstr>
      <vt:lpstr>LHC e-cloud predictions – Run 3 (and beyond)</vt:lpstr>
      <vt:lpstr>Closing remarks</vt:lpstr>
      <vt:lpstr>References (and references therein) for more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Extension of two particle model to quadrupolar wakes</dc:title>
  <dc:creator>Microsoft Office User</dc:creator>
  <cp:lastModifiedBy>Giovanni Rumolo</cp:lastModifiedBy>
  <cp:revision>636</cp:revision>
  <dcterms:created xsi:type="dcterms:W3CDTF">2019-08-06T09:01:59Z</dcterms:created>
  <dcterms:modified xsi:type="dcterms:W3CDTF">2021-10-26T12:28:21Z</dcterms:modified>
</cp:coreProperties>
</file>