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7"/>
  </p:notesMasterIdLst>
  <p:sldIdLst>
    <p:sldId id="256" r:id="rId2"/>
    <p:sldId id="1376" r:id="rId3"/>
    <p:sldId id="734" r:id="rId4"/>
    <p:sldId id="1356" r:id="rId5"/>
    <p:sldId id="729" r:id="rId6"/>
    <p:sldId id="1344" r:id="rId7"/>
    <p:sldId id="259" r:id="rId8"/>
    <p:sldId id="260" r:id="rId9"/>
    <p:sldId id="1350" r:id="rId10"/>
    <p:sldId id="1357" r:id="rId11"/>
    <p:sldId id="1358" r:id="rId12"/>
    <p:sldId id="1363" r:id="rId13"/>
    <p:sldId id="2012" r:id="rId14"/>
    <p:sldId id="2014" r:id="rId15"/>
    <p:sldId id="1369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xim Martchevskii" initials="MM" lastIdx="1" clrIdx="0">
    <p:extLst>
      <p:ext uri="{19B8F6BF-5375-455C-9EA6-DF929625EA0E}">
        <p15:presenceInfo xmlns:p15="http://schemas.microsoft.com/office/powerpoint/2012/main" userId="S-1-5-21-1715567821-1060284298-725345543-311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25"/>
    <p:restoredTop sz="94785"/>
  </p:normalViewPr>
  <p:slideViewPr>
    <p:cSldViewPr snapToGrid="0" snapToObjects="1">
      <p:cViewPr varScale="1">
        <p:scale>
          <a:sx n="70" d="100"/>
          <a:sy n="70" d="100"/>
        </p:scale>
        <p:origin x="232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Shape 10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9" name="Shape 10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2400">
        <a:latin typeface="+mn-lt"/>
        <a:ea typeface="+mn-ea"/>
        <a:cs typeface="+mn-cs"/>
        <a:sym typeface="Calibri"/>
      </a:defRPr>
    </a:lvl1pPr>
    <a:lvl2pPr indent="228600" latinLnBrk="0">
      <a:defRPr sz="2400">
        <a:latin typeface="+mn-lt"/>
        <a:ea typeface="+mn-ea"/>
        <a:cs typeface="+mn-cs"/>
        <a:sym typeface="Calibri"/>
      </a:defRPr>
    </a:lvl2pPr>
    <a:lvl3pPr indent="457200" latinLnBrk="0">
      <a:defRPr sz="2400">
        <a:latin typeface="+mn-lt"/>
        <a:ea typeface="+mn-ea"/>
        <a:cs typeface="+mn-cs"/>
        <a:sym typeface="Calibri"/>
      </a:defRPr>
    </a:lvl3pPr>
    <a:lvl4pPr indent="685800" latinLnBrk="0">
      <a:defRPr sz="2400">
        <a:latin typeface="+mn-lt"/>
        <a:ea typeface="+mn-ea"/>
        <a:cs typeface="+mn-cs"/>
        <a:sym typeface="Calibri"/>
      </a:defRPr>
    </a:lvl4pPr>
    <a:lvl5pPr indent="914400" latinLnBrk="0">
      <a:defRPr sz="2400">
        <a:latin typeface="+mn-lt"/>
        <a:ea typeface="+mn-ea"/>
        <a:cs typeface="+mn-cs"/>
        <a:sym typeface="Calibri"/>
      </a:defRPr>
    </a:lvl5pPr>
    <a:lvl6pPr indent="1143000" latinLnBrk="0">
      <a:defRPr sz="2400">
        <a:latin typeface="+mn-lt"/>
        <a:ea typeface="+mn-ea"/>
        <a:cs typeface="+mn-cs"/>
        <a:sym typeface="Calibri"/>
      </a:defRPr>
    </a:lvl6pPr>
    <a:lvl7pPr indent="1371600" latinLnBrk="0">
      <a:defRPr sz="2400">
        <a:latin typeface="+mn-lt"/>
        <a:ea typeface="+mn-ea"/>
        <a:cs typeface="+mn-cs"/>
        <a:sym typeface="Calibri"/>
      </a:defRPr>
    </a:lvl7pPr>
    <a:lvl8pPr indent="1600200" latinLnBrk="0">
      <a:defRPr sz="2400">
        <a:latin typeface="+mn-lt"/>
        <a:ea typeface="+mn-ea"/>
        <a:cs typeface="+mn-cs"/>
        <a:sym typeface="Calibri"/>
      </a:defRPr>
    </a:lvl8pPr>
    <a:lvl9pPr indent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117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917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647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"/>
          <p:cNvSpPr/>
          <p:nvPr/>
        </p:nvSpPr>
        <p:spPr>
          <a:xfrm>
            <a:off x="3048919" y="12647548"/>
            <a:ext cx="21387918" cy="1092192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pPr algn="ctr" defTabSz="914162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28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285" y="12915720"/>
            <a:ext cx="3140938" cy="527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20160714_001-2-Edit_blueppt.jpg" descr="20160714_001-2-Edit_blueppt.jpg"/>
          <p:cNvPicPr>
            <a:picLocks noChangeAspect="1"/>
          </p:cNvPicPr>
          <p:nvPr/>
        </p:nvPicPr>
        <p:blipFill>
          <a:blip r:embed="rId3"/>
          <a:srcRect l="4033" t="17632" r="5975" b="20233"/>
          <a:stretch>
            <a:fillRect/>
          </a:stretch>
        </p:blipFill>
        <p:spPr>
          <a:xfrm>
            <a:off x="-80625" y="-1"/>
            <a:ext cx="24518542" cy="16929506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Rectangle"/>
          <p:cNvSpPr/>
          <p:nvPr/>
        </p:nvSpPr>
        <p:spPr>
          <a:xfrm>
            <a:off x="-53758" y="9783877"/>
            <a:ext cx="24491516" cy="3937828"/>
          </a:xfrm>
          <a:prstGeom prst="rect">
            <a:avLst/>
          </a:prstGeom>
          <a:gradFill>
            <a:gsLst>
              <a:gs pos="0">
                <a:srgbClr val="1F497D">
                  <a:alpha val="61000"/>
                </a:srgbClr>
              </a:gs>
              <a:gs pos="100000">
                <a:schemeClr val="accent3">
                  <a:alpha val="0"/>
                </a:schemeClr>
              </a:gs>
            </a:gsLst>
            <a:lin ang="16200000"/>
          </a:gradFill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1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65578" y="9783877"/>
            <a:ext cx="16452852" cy="1610107"/>
          </a:xfrm>
          <a:prstGeom prst="rect">
            <a:avLst/>
          </a:prstGeom>
        </p:spPr>
        <p:txBody>
          <a:bodyPr anchor="b"/>
          <a:lstStyle>
            <a:lvl1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" name="Rectangle"/>
          <p:cNvSpPr/>
          <p:nvPr/>
        </p:nvSpPr>
        <p:spPr>
          <a:xfrm>
            <a:off x="-53758" y="4367615"/>
            <a:ext cx="24491516" cy="4367618"/>
          </a:xfrm>
          <a:prstGeom prst="rect">
            <a:avLst/>
          </a:prstGeom>
          <a:solidFill>
            <a:srgbClr val="00395A">
              <a:alpha val="90000"/>
            </a:srgbClr>
          </a:solidFill>
          <a:ln w="12700">
            <a:solidFill>
              <a:srgbClr val="4A7EBB"/>
            </a:solidFill>
          </a:ln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133" name="Rectangle"/>
          <p:cNvSpPr>
            <a:spLocks noGrp="1"/>
          </p:cNvSpPr>
          <p:nvPr>
            <p:ph type="body" sz="half" idx="13"/>
          </p:nvPr>
        </p:nvSpPr>
        <p:spPr>
          <a:xfrm>
            <a:off x="4725" y="5077962"/>
            <a:ext cx="24374552" cy="3149602"/>
          </a:xfrm>
          <a:prstGeom prst="rect">
            <a:avLst/>
          </a:prstGeom>
        </p:spPr>
        <p:txBody>
          <a:bodyPr anchor="ctr"/>
          <a:lstStyle/>
          <a:p>
            <a:pPr marL="124324" indent="-124324">
              <a:defRPr sz="4800"/>
            </a:pPr>
            <a:endParaRPr/>
          </a:p>
        </p:txBody>
      </p:sp>
      <p:pic>
        <p:nvPicPr>
          <p:cNvPr id="134" name="image3.png" descr="imag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08" y="143041"/>
            <a:ext cx="5684676" cy="2040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670591" y="12481561"/>
            <a:ext cx="483809" cy="4622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B69C8-ED63-B84E-A01E-5B354576C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C519B9-7419-864C-8C10-AA87BFE299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800" baseline="0"/>
            </a:lvl1pPr>
          </a:lstStyle>
          <a:p>
            <a:r>
              <a:rPr lang="en-US"/>
              <a:t>S. Prestemon       EIC Accelerator Partnership Workshop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"/>
          <p:cNvSpPr/>
          <p:nvPr/>
        </p:nvSpPr>
        <p:spPr>
          <a:xfrm>
            <a:off x="-35245" y="12647548"/>
            <a:ext cx="24454490" cy="1092192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pPr algn="ctr" defTabSz="914162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6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74" y="12883246"/>
            <a:ext cx="3140937" cy="52723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Rectangle"/>
          <p:cNvSpPr/>
          <p:nvPr/>
        </p:nvSpPr>
        <p:spPr>
          <a:xfrm>
            <a:off x="-67861" y="0"/>
            <a:ext cx="24493100" cy="2286000"/>
          </a:xfrm>
          <a:prstGeom prst="rect">
            <a:avLst/>
          </a:prstGeom>
          <a:solidFill>
            <a:srgbClr val="1F497D"/>
          </a:solidFill>
          <a:ln w="12700">
            <a:solidFill>
              <a:srgbClr val="4A7EBB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pic>
        <p:nvPicPr>
          <p:cNvPr id="38" name="image3.png" descr="image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29" y="108413"/>
            <a:ext cx="3577429" cy="1284299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Line"/>
          <p:cNvSpPr/>
          <p:nvPr/>
        </p:nvSpPr>
        <p:spPr>
          <a:xfrm flipV="1">
            <a:off x="3882952" y="187140"/>
            <a:ext cx="2" cy="1939646"/>
          </a:xfrm>
          <a:prstGeom prst="line">
            <a:avLst/>
          </a:prstGeom>
          <a:ln w="50800">
            <a:solidFill>
              <a:schemeClr val="accent2">
                <a:satOff val="-4966"/>
                <a:lumOff val="-10549"/>
              </a:schemeClr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5021309" y="-25400"/>
            <a:ext cx="19396623" cy="2213071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1" name="Footer Placeholder 5"/>
          <p:cNvSpPr txBox="1"/>
          <p:nvPr/>
        </p:nvSpPr>
        <p:spPr>
          <a:xfrm>
            <a:off x="1929860" y="6511678"/>
            <a:ext cx="643642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1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S. Prestemon, Workshop on Advanced Superconducting Materials and Magnets, KEK January 22 2019</a:t>
            </a:r>
          </a:p>
        </p:txBody>
      </p:sp>
      <p:sp>
        <p:nvSpPr>
          <p:cNvPr id="42" name="Footer Placeholder 5"/>
          <p:cNvSpPr txBox="1"/>
          <p:nvPr/>
        </p:nvSpPr>
        <p:spPr>
          <a:xfrm>
            <a:off x="2056860" y="6638678"/>
            <a:ext cx="643642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1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S. Prestemon, Workshop on Advanced Superconducting Materials and Magnets, KEK January 22 2019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23645" y="13059562"/>
            <a:ext cx="483809" cy="4622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lvl1pPr algn="r">
              <a:defRPr sz="2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/>
          </p:nvPr>
        </p:nvSpPr>
        <p:spPr>
          <a:xfrm>
            <a:off x="765443" y="3095113"/>
            <a:ext cx="22270530" cy="905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8" tIns="91438" rIns="91438" bIns="91438">
            <a:normAutofit/>
          </a:bodyPr>
          <a:lstStyle>
            <a:lvl2pPr marL="977648" indent="-520448"/>
            <a:lvl3pPr marL="1388423" indent="-474023"/>
            <a:lvl4pPr marL="1754777" indent="-383177"/>
            <a:lvl5pPr marL="2281428" indent="-452628"/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6" name="Footer Placeholder 45">
            <a:extLst>
              <a:ext uri="{FF2B5EF4-FFF2-40B4-BE49-F238E27FC236}">
                <a16:creationId xmlns:a16="http://schemas.microsoft.com/office/drawing/2014/main" id="{8F029733-66B0-0243-80C8-169E67F613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81736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S. Prestemon       EIC Accelerator Partnership Workshop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titleStyle>
    <p:bodyStyle>
      <a:lvl1pPr marL="103603" marR="0" indent="-103603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955962" marR="0" indent="-498763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o"/>
        <a:tabLst/>
        <a:defRPr sz="440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1348921" marR="0" indent="-434521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1706880" marR="0" indent="-33528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–"/>
        <a:tabLst/>
        <a:defRPr sz="440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2205990" marR="0" indent="-37719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»"/>
        <a:tabLst/>
        <a:defRPr sz="440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2788919" marR="0" indent="-50291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3246120" marR="0" indent="-50291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3703320" marR="0" indent="-50291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4160520" marR="0" indent="-50292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emf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3.emf"/><Relationship Id="rId9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emf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011.09539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Soren Prestemon…"/>
          <p:cNvSpPr txBox="1">
            <a:spLocks noGrp="1"/>
          </p:cNvSpPr>
          <p:nvPr>
            <p:ph type="body" sz="half" idx="1"/>
          </p:nvPr>
        </p:nvSpPr>
        <p:spPr>
          <a:xfrm>
            <a:off x="3965574" y="8944699"/>
            <a:ext cx="16452852" cy="438031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sz="4000" dirty="0"/>
              <a:t>Soren </a:t>
            </a:r>
            <a:r>
              <a:rPr lang="en-US" sz="4000" dirty="0" err="1"/>
              <a:t>Prestemon</a:t>
            </a:r>
            <a:endParaRPr lang="en-US" sz="4000" dirty="0"/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sz="4000" dirty="0"/>
              <a:t>Lawrence Berkeley National Laboratory</a:t>
            </a:r>
            <a:endParaRPr sz="4000" dirty="0"/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endParaRPr lang="en-US" sz="4000" dirty="0"/>
          </a:p>
          <a:p>
            <a:pPr>
              <a:lnSpc>
                <a:spcPct val="80000"/>
              </a:lnSpc>
              <a:spcBef>
                <a:spcPts val="600"/>
              </a:spcBef>
              <a:defRPr sz="3600"/>
            </a:pPr>
            <a:endParaRPr sz="4000" dirty="0"/>
          </a:p>
          <a:p>
            <a:pPr>
              <a:lnSpc>
                <a:spcPct val="80000"/>
              </a:lnSpc>
              <a:spcBef>
                <a:spcPts val="600"/>
              </a:spcBef>
              <a:defRPr sz="39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4000" dirty="0"/>
              <a:t>For the MDP Team</a:t>
            </a:r>
            <a:endParaRPr lang="en-US" sz="4000" dirty="0"/>
          </a:p>
          <a:p>
            <a:pPr>
              <a:lnSpc>
                <a:spcPct val="80000"/>
              </a:lnSpc>
              <a:spcBef>
                <a:spcPts val="600"/>
              </a:spcBef>
              <a:defRPr sz="39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4000" dirty="0"/>
              <a:t>Composed of staff from LBNL, FNAL, BNL, and ASC/NHMFL</a:t>
            </a:r>
            <a:endParaRPr sz="4000" dirty="0"/>
          </a:p>
        </p:txBody>
      </p:sp>
      <p:sp>
        <p:nvSpPr>
          <p:cNvPr id="1052" name="High Field Magnet Technology…"/>
          <p:cNvSpPr txBox="1"/>
          <p:nvPr/>
        </p:nvSpPr>
        <p:spPr>
          <a:xfrm>
            <a:off x="557561" y="5012184"/>
            <a:ext cx="22815395" cy="32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8" tIns="91438" rIns="91438" bIns="91438">
            <a:spAutoFit/>
          </a:bodyPr>
          <a:lstStyle/>
          <a:p>
            <a:pPr algn="ctr">
              <a:defRPr sz="6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efforts in the US Magnet Development Program</a:t>
            </a:r>
          </a:p>
          <a:p>
            <a:pPr algn="ctr">
              <a:defRPr sz="6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en-US" dirty="0"/>
          </a:p>
          <a:p>
            <a:pPr algn="ctr">
              <a:defRPr sz="6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en-US" sz="6000" i="1" dirty="0"/>
              <a:t>Presentation to the 2021 EIC Accelerator Partnership Workshop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6797DE-915A-994C-9351-20A2B306AC6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B756D0-D8D7-F54F-AE16-D296BEC5C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7372" y="7437282"/>
            <a:ext cx="10464800" cy="44831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2C361B5-A49B-704C-A159-23766219C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Stress-managed Cos-theta (SMCT)</a:t>
            </a:r>
            <a:br>
              <a:rPr lang="en-US" dirty="0"/>
            </a:br>
            <a:r>
              <a:rPr lang="en-US" sz="4800" i="1" dirty="0"/>
              <a:t>Lead: A. </a:t>
            </a:r>
            <a:r>
              <a:rPr lang="en-US" sz="4800" i="1" dirty="0" err="1"/>
              <a:t>Zlobin</a:t>
            </a:r>
            <a:r>
              <a:rPr lang="en-US" sz="4800" i="1" dirty="0"/>
              <a:t>, FNAL</a:t>
            </a:r>
            <a:endParaRPr lang="en-US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4D632-90BB-3947-9BEE-CC21D58E96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Prestemon       EIC Accelerator Partnership Workshop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581F5E-3C25-E442-AB26-948A8C5CF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4178" y="2798998"/>
            <a:ext cx="8178800" cy="4394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4E204B-A2C2-A243-B3C5-A0666AAA04C7}"/>
              </a:ext>
            </a:extLst>
          </p:cNvPr>
          <p:cNvSpPr txBox="1"/>
          <p:nvPr/>
        </p:nvSpPr>
        <p:spPr>
          <a:xfrm>
            <a:off x="15947756" y="2187671"/>
            <a:ext cx="8631644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Direct Laser Melting (DLM) by GE Additive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99BB4C-DA62-7A40-88CB-5FB20D9DE395}"/>
              </a:ext>
            </a:extLst>
          </p:cNvPr>
          <p:cNvSpPr txBox="1"/>
          <p:nvPr/>
        </p:nvSpPr>
        <p:spPr>
          <a:xfrm>
            <a:off x="14833905" y="11765250"/>
            <a:ext cx="8631644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1" dirty="0"/>
              <a:t>Resulting 316L parts - &lt;3 months to deliver</a:t>
            </a:r>
            <a:endParaRPr kumimoji="0" lang="en-US" sz="36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956C7A-A28D-BF4A-9242-C46864599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647" y="7768066"/>
            <a:ext cx="5964505" cy="35737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9DEF39-5829-3743-8A49-64EC2F1E287D}"/>
              </a:ext>
            </a:extLst>
          </p:cNvPr>
          <p:cNvSpPr txBox="1"/>
          <p:nvPr/>
        </p:nvSpPr>
        <p:spPr>
          <a:xfrm>
            <a:off x="6641841" y="11415433"/>
            <a:ext cx="8631644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1" dirty="0"/>
              <a:t>Improvement to coil end support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1" dirty="0"/>
              <a:t> – lessons learned from 15T</a:t>
            </a:r>
            <a:endParaRPr kumimoji="0" lang="en-US" sz="36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8338D1-57F5-224B-93D9-CD0E4CA6F388}"/>
              </a:ext>
            </a:extLst>
          </p:cNvPr>
          <p:cNvSpPr txBox="1"/>
          <p:nvPr/>
        </p:nvSpPr>
        <p:spPr>
          <a:xfrm>
            <a:off x="223003" y="11673746"/>
            <a:ext cx="8631644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1" dirty="0"/>
              <a:t>Mirror block fab starts in Oct.</a:t>
            </a:r>
            <a:endParaRPr kumimoji="0" lang="en-US" sz="36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0B2B38-08D9-9E41-ABBB-0E6D3876F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518" y="2560482"/>
            <a:ext cx="11988800" cy="4876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2D688-A6FF-4E4E-8B0A-718061FEC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339" y="7768066"/>
            <a:ext cx="7320366" cy="35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6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F4E42A-4EA0-4845-9E91-6D920537424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49A288-37CD-AD42-BDFB-84049AE65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Canted Cos-theta (CCT) progress</a:t>
            </a:r>
            <a:br>
              <a:rPr lang="en-US" dirty="0"/>
            </a:br>
            <a:r>
              <a:rPr lang="en-US" sz="4800" i="1" dirty="0"/>
              <a:t>Lead: D. Arbelaez, LBNL</a:t>
            </a:r>
            <a:endParaRPr lang="en-US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3CD4C-0B54-7640-A242-B3FF265997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Prestemon       EIC Accelerator Partnership Workshop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D766AE-46C4-474F-AD52-2D0F24E38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5254" y="7827655"/>
            <a:ext cx="5914395" cy="48220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2424F8-9945-DA44-AE20-A051C19D0313}"/>
              </a:ext>
            </a:extLst>
          </p:cNvPr>
          <p:cNvSpPr txBox="1"/>
          <p:nvPr/>
        </p:nvSpPr>
        <p:spPr>
          <a:xfrm>
            <a:off x="18295411" y="7238035"/>
            <a:ext cx="5914394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Subscale reproduces training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2ED1A6-C1B9-9043-B190-670C4A073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9378" y="8160138"/>
            <a:ext cx="6371827" cy="38275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32FD52-460E-1D4F-9EBB-F24DD31B6319}"/>
              </a:ext>
            </a:extLst>
          </p:cNvPr>
          <p:cNvSpPr txBox="1"/>
          <p:nvPr/>
        </p:nvSpPr>
        <p:spPr>
          <a:xfrm>
            <a:off x="11715750" y="9827866"/>
            <a:ext cx="1543050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Sub2 design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CB41B7-A45E-4E47-8D53-28D53A92315B}"/>
              </a:ext>
            </a:extLst>
          </p:cNvPr>
          <p:cNvSpPr txBox="1"/>
          <p:nvPr/>
        </p:nvSpPr>
        <p:spPr>
          <a:xfrm>
            <a:off x="15001870" y="9914462"/>
            <a:ext cx="1543050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Sub3 design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BE5F061-9EC7-2942-A38A-076DBD8D4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2572" y="7918731"/>
            <a:ext cx="6144408" cy="46188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9F1CB2-D968-7848-918F-6A72AF6B9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8907877" y="723876"/>
            <a:ext cx="3752776" cy="713490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DCA0C2C-0986-E14D-B781-36DFF335D2EF}"/>
              </a:ext>
            </a:extLst>
          </p:cNvPr>
          <p:cNvSpPr txBox="1"/>
          <p:nvPr/>
        </p:nvSpPr>
        <p:spPr>
          <a:xfrm>
            <a:off x="20912451" y="5986694"/>
            <a:ext cx="3913251" cy="1046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“Cohesive Zon</a:t>
            </a:r>
            <a:r>
              <a:rPr lang="en-US" sz="2800" dirty="0"/>
              <a:t>e Modeling” underway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59AB54D-2FED-4A45-9B0F-AA181DE812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69" y="7818068"/>
            <a:ext cx="3712005" cy="47320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B5CEF1A-2063-AA4A-B3EB-E1714201978F}"/>
              </a:ext>
            </a:extLst>
          </p:cNvPr>
          <p:cNvSpPr txBox="1"/>
          <p:nvPr/>
        </p:nvSpPr>
        <p:spPr>
          <a:xfrm>
            <a:off x="5174608" y="7355692"/>
            <a:ext cx="10395591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Feedback on thick/thin spars </a:t>
            </a:r>
            <a:r>
              <a:rPr lang="en-US" i="1" dirty="0"/>
              <a:t>informs CCT6 design</a:t>
            </a:r>
            <a:endParaRPr kumimoji="0" lang="en-US" sz="36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22EC7BE-540C-634E-8E7A-E15BC7AE3A39}"/>
              </a:ext>
            </a:extLst>
          </p:cNvPr>
          <p:cNvSpPr/>
          <p:nvPr/>
        </p:nvSpPr>
        <p:spPr>
          <a:xfrm>
            <a:off x="4343400" y="7355692"/>
            <a:ext cx="20004431" cy="5294060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C6EF97-1956-A74A-8038-FAF1DC2FF98A}"/>
              </a:ext>
            </a:extLst>
          </p:cNvPr>
          <p:cNvSpPr txBox="1"/>
          <p:nvPr/>
        </p:nvSpPr>
        <p:spPr>
          <a:xfrm>
            <a:off x="36169" y="7233294"/>
            <a:ext cx="4343400" cy="11695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sz="3200" i="1" dirty="0"/>
              <a:t>Lorentz forces at 12.2 T</a:t>
            </a:r>
          </a:p>
          <a:p>
            <a:r>
              <a:rPr kumimoji="0" lang="en-US" sz="3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                stress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62479C0-B441-FA46-9479-50096F270A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266" y="7990447"/>
            <a:ext cx="419100" cy="27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35A715-59CB-504F-A070-6EE3A6D658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621" y="2675687"/>
            <a:ext cx="15580508" cy="426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9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0B941A-9B2B-8745-A4CC-C582264F7B1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4F154A-495C-C246-93EA-BC396FCDB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922" y="5047264"/>
            <a:ext cx="8547100" cy="7175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D36F73F-B839-294D-B66D-5074A6F3B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Advances in quality control are being applied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7E103-3149-0D44-9CAF-3A816D10C7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Prestemon       EIC Accelerator Partnership Workshop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1B4119-F4F0-4E4C-89EC-8279C5592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8121" y="4464426"/>
            <a:ext cx="11566944" cy="76149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22ABF8-2EFB-E04B-85FD-02029189A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22" y="3841750"/>
            <a:ext cx="6299200" cy="4241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42FF82-E641-F046-B39E-2527C4FC70B7}"/>
              </a:ext>
            </a:extLst>
          </p:cNvPr>
          <p:cNvSpPr txBox="1"/>
          <p:nvPr/>
        </p:nvSpPr>
        <p:spPr>
          <a:xfrm>
            <a:off x="1181100" y="2489236"/>
            <a:ext cx="11169649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CMM surface deviation scans on SMCT parts provide feedback on Advanced Manufacturing process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70974D-6F45-F04A-864C-CA6FFD17F94A}"/>
              </a:ext>
            </a:extLst>
          </p:cNvPr>
          <p:cNvSpPr txBox="1"/>
          <p:nvPr/>
        </p:nvSpPr>
        <p:spPr>
          <a:xfrm>
            <a:off x="14567708" y="2476500"/>
            <a:ext cx="9435292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In-house visual-microscope scanning of CCT surface provides QC of fabrication process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F355471-B84D-A942-A879-20CDED4CC253}"/>
              </a:ext>
            </a:extLst>
          </p:cNvPr>
          <p:cNvSpPr/>
          <p:nvPr/>
        </p:nvSpPr>
        <p:spPr>
          <a:xfrm>
            <a:off x="161366" y="3841750"/>
            <a:ext cx="11866653" cy="8637121"/>
          </a:xfrm>
          <a:prstGeom prst="roundRect">
            <a:avLst>
              <a:gd name="adj" fmla="val 7326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50C60AD-1694-4A4E-818C-46B68C61A4D9}"/>
              </a:ext>
            </a:extLst>
          </p:cNvPr>
          <p:cNvSpPr/>
          <p:nvPr/>
        </p:nvSpPr>
        <p:spPr>
          <a:xfrm>
            <a:off x="12223320" y="3841750"/>
            <a:ext cx="12033251" cy="8637121"/>
          </a:xfrm>
          <a:prstGeom prst="roundRect">
            <a:avLst>
              <a:gd name="adj" fmla="val 7326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0E67D8-AA84-4C40-A33D-C330818AFCFE}"/>
              </a:ext>
            </a:extLst>
          </p:cNvPr>
          <p:cNvSpPr txBox="1"/>
          <p:nvPr/>
        </p:nvSpPr>
        <p:spPr>
          <a:xfrm>
            <a:off x="9144000" y="10237694"/>
            <a:ext cx="5719482" cy="24006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solidFill>
              <a:schemeClr val="accent2">
                <a:shade val="95000"/>
                <a:satMod val="104999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CT Scanning capability from industry also being explored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– should be available in coming months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C89851-E9AA-0C4B-B57C-0201174B8933}"/>
              </a:ext>
            </a:extLst>
          </p:cNvPr>
          <p:cNvSpPr txBox="1"/>
          <p:nvPr/>
        </p:nvSpPr>
        <p:spPr>
          <a:xfrm>
            <a:off x="552091" y="7315623"/>
            <a:ext cx="2928831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Automated laser-scanner</a:t>
            </a:r>
          </a:p>
        </p:txBody>
      </p:sp>
    </p:spTree>
    <p:extLst>
      <p:ext uri="{BB962C8B-B14F-4D97-AF65-F5344CB8AC3E}">
        <p14:creationId xmlns:p14="http://schemas.microsoft.com/office/powerpoint/2010/main" val="325994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8EBFBA88-F59B-A943-AEDF-9C4D9007D54F}"/>
              </a:ext>
            </a:extLst>
          </p:cNvPr>
          <p:cNvSpPr/>
          <p:nvPr/>
        </p:nvSpPr>
        <p:spPr>
          <a:xfrm>
            <a:off x="134133" y="2407063"/>
            <a:ext cx="8268820" cy="10094103"/>
          </a:xfrm>
          <a:prstGeom prst="roundRect">
            <a:avLst>
              <a:gd name="adj" fmla="val 10546"/>
            </a:avLst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4E172768-CB25-5042-88E9-A665F547D4FA}"/>
              </a:ext>
            </a:extLst>
          </p:cNvPr>
          <p:cNvSpPr/>
          <p:nvPr/>
        </p:nvSpPr>
        <p:spPr>
          <a:xfrm>
            <a:off x="8583134" y="2407064"/>
            <a:ext cx="7936117" cy="10094103"/>
          </a:xfrm>
          <a:prstGeom prst="roundRect">
            <a:avLst>
              <a:gd name="adj" fmla="val 10546"/>
            </a:avLst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07907D72-AC2B-C346-9BDB-5B33523A850E}"/>
              </a:ext>
            </a:extLst>
          </p:cNvPr>
          <p:cNvSpPr/>
          <p:nvPr/>
        </p:nvSpPr>
        <p:spPr>
          <a:xfrm>
            <a:off x="16603580" y="5540686"/>
            <a:ext cx="7664399" cy="6960482"/>
          </a:xfrm>
          <a:prstGeom prst="roundRect">
            <a:avLst>
              <a:gd name="adj" fmla="val 8456"/>
            </a:avLst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4E000456-095A-9B4C-B6E6-A26702EEB1B4}"/>
              </a:ext>
            </a:extLst>
          </p:cNvPr>
          <p:cNvSpPr/>
          <p:nvPr/>
        </p:nvSpPr>
        <p:spPr>
          <a:xfrm>
            <a:off x="16603580" y="2414899"/>
            <a:ext cx="7780420" cy="30379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EB4C77-F737-134D-8669-B02CFD899C0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8CDD71-47EF-BC40-8FD2-F28A579B9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sampling of diagnostics developments – driven by MDP needs, but with broad impact to DOE-SC and beyond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DDF33-E4A8-5449-9BA3-B02D53552F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Prestemon       EIC Accelerator Partnership Workshop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C9833CF-A5C3-8547-AE49-EFF2DD2B9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56" y="6503350"/>
            <a:ext cx="7769136" cy="57491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AA04F76-E253-2F44-9E4B-945BC5D58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5514" y="3526021"/>
            <a:ext cx="4999935" cy="545715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E4AC32A-5A67-4140-849A-49285E22B3FD}"/>
              </a:ext>
            </a:extLst>
          </p:cNvPr>
          <p:cNvGrpSpPr/>
          <p:nvPr/>
        </p:nvGrpSpPr>
        <p:grpSpPr>
          <a:xfrm>
            <a:off x="8617373" y="9114122"/>
            <a:ext cx="4352116" cy="3335792"/>
            <a:chOff x="6499703" y="2229868"/>
            <a:chExt cx="5529620" cy="480976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E211666-DE58-884F-A2D2-D9B72A8C1A47}"/>
                </a:ext>
              </a:extLst>
            </p:cNvPr>
            <p:cNvSpPr txBox="1"/>
            <p:nvPr/>
          </p:nvSpPr>
          <p:spPr>
            <a:xfrm>
              <a:off x="6839604" y="2229868"/>
              <a:ext cx="4971284" cy="1065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Experiment at </a:t>
              </a:r>
              <a:r>
                <a:rPr lang="en-US" sz="1400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4.2 K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. Current ramp stopped at 6100 A (stable) and then increased by 30 A (quenching)</a:t>
              </a:r>
            </a:p>
          </p:txBody>
        </p:sp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id="{B1DAB3DF-9547-0847-BC85-FBF3578325F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499703" y="2908312"/>
            <a:ext cx="5529620" cy="4131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" name="Graph" r:id="rId5" imgW="4281120" imgH="3198240" progId="Origin50.Graph">
                    <p:embed/>
                  </p:oleObj>
                </mc:Choice>
                <mc:Fallback>
                  <p:oleObj name="Graph" r:id="rId5" imgW="4281120" imgH="3198240" progId="Origin50.Graph">
                    <p:embed/>
                    <p:pic>
                      <p:nvPicPr>
                        <p:cNvPr id="28" name="Object 27">
                          <a:extLst>
                            <a:ext uri="{FF2B5EF4-FFF2-40B4-BE49-F238E27FC236}">
                              <a16:creationId xmlns:a16="http://schemas.microsoft.com/office/drawing/2014/main" id="{B1DAB3DF-9547-0847-BC85-FBF3578325F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499703" y="2908312"/>
                          <a:ext cx="5529620" cy="4131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69F2FBD-7D40-A741-9EAE-B6170D11A3C5}"/>
              </a:ext>
            </a:extLst>
          </p:cNvPr>
          <p:cNvSpPr/>
          <p:nvPr/>
        </p:nvSpPr>
        <p:spPr>
          <a:xfrm>
            <a:off x="434708" y="3356284"/>
            <a:ext cx="7615881" cy="306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Goal: Use unsupervised learning to investigate physics (cracking vs. stick-slip) in magnet quench dataset</a:t>
            </a:r>
          </a:p>
          <a:p>
            <a:pPr algn="just">
              <a:spcBef>
                <a:spcPts val="1600"/>
              </a:spcBef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Stretch goal: Develop method to predict the quench in real-time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C002DC-583F-FB49-98ED-D1CF1872A04B}"/>
              </a:ext>
            </a:extLst>
          </p:cNvPr>
          <p:cNvSpPr txBox="1"/>
          <p:nvPr/>
        </p:nvSpPr>
        <p:spPr>
          <a:xfrm>
            <a:off x="10680339" y="2679420"/>
            <a:ext cx="7216346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Active acoustics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92E3489-6EAA-374A-8197-2D61DB55D3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8319275" y="8538082"/>
            <a:ext cx="4323790" cy="3602381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988CA56-686E-5F42-A86E-64D8C19F93A0}"/>
              </a:ext>
            </a:extLst>
          </p:cNvPr>
          <p:cNvGrpSpPr/>
          <p:nvPr/>
        </p:nvGrpSpPr>
        <p:grpSpPr>
          <a:xfrm>
            <a:off x="16870172" y="5946081"/>
            <a:ext cx="7400654" cy="2213071"/>
            <a:chOff x="688543" y="1028701"/>
            <a:chExt cx="8608934" cy="192965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4ADDFFF-D48D-1146-9E86-CCFE5BA5D96A}"/>
                </a:ext>
              </a:extLst>
            </p:cNvPr>
            <p:cNvSpPr txBox="1"/>
            <p:nvPr/>
          </p:nvSpPr>
          <p:spPr>
            <a:xfrm>
              <a:off x="1642882" y="2175549"/>
              <a:ext cx="1822362" cy="40687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Conditioning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582832-6A9B-EE44-86BE-7F4799FD1721}"/>
                </a:ext>
              </a:extLst>
            </p:cNvPr>
            <p:cNvSpPr txBox="1"/>
            <p:nvPr/>
          </p:nvSpPr>
          <p:spPr>
            <a:xfrm>
              <a:off x="3684181" y="2183081"/>
              <a:ext cx="1822362" cy="40687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Digitization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C156707-A09A-D948-8339-BBBF69A25F32}"/>
                </a:ext>
              </a:extLst>
            </p:cNvPr>
            <p:cNvSpPr txBox="1"/>
            <p:nvPr/>
          </p:nvSpPr>
          <p:spPr>
            <a:xfrm>
              <a:off x="5725478" y="2183081"/>
              <a:ext cx="1822362" cy="40687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Communication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8FB88EA-2257-7843-B139-77DA59CF078E}"/>
                </a:ext>
              </a:extLst>
            </p:cNvPr>
            <p:cNvSpPr/>
            <p:nvPr/>
          </p:nvSpPr>
          <p:spPr>
            <a:xfrm>
              <a:off x="725348" y="1991126"/>
              <a:ext cx="691691" cy="73064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7142EC5-53E2-E24F-9219-91036F2F92C7}"/>
                </a:ext>
              </a:extLst>
            </p:cNvPr>
            <p:cNvSpPr txBox="1"/>
            <p:nvPr/>
          </p:nvSpPr>
          <p:spPr>
            <a:xfrm>
              <a:off x="688543" y="2151957"/>
              <a:ext cx="794119" cy="406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Signal</a:t>
              </a:r>
            </a:p>
          </p:txBody>
        </p:sp>
        <p:sp>
          <p:nvSpPr>
            <p:cNvPr id="39" name="Rectangle: Single Corner Snipped 17">
              <a:extLst>
                <a:ext uri="{FF2B5EF4-FFF2-40B4-BE49-F238E27FC236}">
                  <a16:creationId xmlns:a16="http://schemas.microsoft.com/office/drawing/2014/main" id="{76477953-1DE7-7E43-AEE4-CE732172B60B}"/>
                </a:ext>
              </a:extLst>
            </p:cNvPr>
            <p:cNvSpPr/>
            <p:nvPr/>
          </p:nvSpPr>
          <p:spPr>
            <a:xfrm>
              <a:off x="7766777" y="2183082"/>
              <a:ext cx="1294328" cy="361799"/>
            </a:xfrm>
            <a:prstGeom prst="snip1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5EC8CAF-300E-1048-A77D-D7D3D8F073A2}"/>
                </a:ext>
              </a:extLst>
            </p:cNvPr>
            <p:cNvSpPr txBox="1"/>
            <p:nvPr/>
          </p:nvSpPr>
          <p:spPr>
            <a:xfrm>
              <a:off x="7812933" y="2164779"/>
              <a:ext cx="1484544" cy="406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Processing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65E9440-F53C-8844-848F-7CA98A6E4597}"/>
                </a:ext>
              </a:extLst>
            </p:cNvPr>
            <p:cNvCxnSpPr>
              <a:stCxn id="34" idx="3"/>
              <a:endCxn id="35" idx="1"/>
            </p:cNvCxnSpPr>
            <p:nvPr/>
          </p:nvCxnSpPr>
          <p:spPr>
            <a:xfrm>
              <a:off x="3465244" y="2378987"/>
              <a:ext cx="218936" cy="753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014042B-71A2-8A47-B6C1-2D61035C2F29}"/>
                </a:ext>
              </a:extLst>
            </p:cNvPr>
            <p:cNvCxnSpPr/>
            <p:nvPr/>
          </p:nvCxnSpPr>
          <p:spPr>
            <a:xfrm>
              <a:off x="5506542" y="2356448"/>
              <a:ext cx="218936" cy="753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14A2FB3-988A-BA48-B81F-915756728BB4}"/>
                </a:ext>
              </a:extLst>
            </p:cNvPr>
            <p:cNvCxnSpPr/>
            <p:nvPr/>
          </p:nvCxnSpPr>
          <p:spPr>
            <a:xfrm>
              <a:off x="7547843" y="2371367"/>
              <a:ext cx="218936" cy="7533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E8F53F3-E206-6840-A207-DB35A0A24AC1}"/>
                </a:ext>
              </a:extLst>
            </p:cNvPr>
            <p:cNvCxnSpPr/>
            <p:nvPr/>
          </p:nvCxnSpPr>
          <p:spPr>
            <a:xfrm>
              <a:off x="1440116" y="2375133"/>
              <a:ext cx="218936" cy="7533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D5DC6D7-5035-3846-B9AF-8834564211F4}"/>
                </a:ext>
              </a:extLst>
            </p:cNvPr>
            <p:cNvSpPr/>
            <p:nvPr/>
          </p:nvSpPr>
          <p:spPr>
            <a:xfrm>
              <a:off x="1528405" y="1028701"/>
              <a:ext cx="6115238" cy="1929653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1BE78B7-2474-5749-97C2-9D38189C59E9}"/>
                </a:ext>
              </a:extLst>
            </p:cNvPr>
            <p:cNvSpPr txBox="1"/>
            <p:nvPr/>
          </p:nvSpPr>
          <p:spPr>
            <a:xfrm>
              <a:off x="3465244" y="1058461"/>
              <a:ext cx="2742104" cy="563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CRYODAQ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7C3C3BB-5646-0F4C-8958-915284A23A7A}"/>
                </a:ext>
              </a:extLst>
            </p:cNvPr>
            <p:cNvSpPr txBox="1"/>
            <p:nvPr/>
          </p:nvSpPr>
          <p:spPr>
            <a:xfrm>
              <a:off x="3674842" y="1569257"/>
              <a:ext cx="1822362" cy="40687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Integration</a:t>
              </a:r>
            </a:p>
          </p:txBody>
        </p:sp>
        <p:cxnSp>
          <p:nvCxnSpPr>
            <p:cNvPr id="48" name="Connector: Curved 30">
              <a:extLst>
                <a:ext uri="{FF2B5EF4-FFF2-40B4-BE49-F238E27FC236}">
                  <a16:creationId xmlns:a16="http://schemas.microsoft.com/office/drawing/2014/main" id="{AEFD6D7D-E657-D74E-B058-C18C8B6AF6D2}"/>
                </a:ext>
              </a:extLst>
            </p:cNvPr>
            <p:cNvCxnSpPr>
              <a:stCxn id="47" idx="1"/>
              <a:endCxn id="34" idx="0"/>
            </p:cNvCxnSpPr>
            <p:nvPr/>
          </p:nvCxnSpPr>
          <p:spPr>
            <a:xfrm rot="10800000" flipV="1">
              <a:off x="2554063" y="1772696"/>
              <a:ext cx="1120779" cy="402853"/>
            </a:xfrm>
            <a:prstGeom prst="curved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or: Curved 32">
              <a:extLst>
                <a:ext uri="{FF2B5EF4-FFF2-40B4-BE49-F238E27FC236}">
                  <a16:creationId xmlns:a16="http://schemas.microsoft.com/office/drawing/2014/main" id="{08302809-1041-9043-A954-AF4E616FF1C8}"/>
                </a:ext>
              </a:extLst>
            </p:cNvPr>
            <p:cNvCxnSpPr>
              <a:stCxn id="47" idx="3"/>
              <a:endCxn id="36" idx="0"/>
            </p:cNvCxnSpPr>
            <p:nvPr/>
          </p:nvCxnSpPr>
          <p:spPr>
            <a:xfrm>
              <a:off x="5497204" y="1772696"/>
              <a:ext cx="1139454" cy="410386"/>
            </a:xfrm>
            <a:prstGeom prst="curved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3603FC8-8500-404B-872C-2DF73D3FE0E5}"/>
                </a:ext>
              </a:extLst>
            </p:cNvPr>
            <p:cNvCxnSpPr>
              <a:stCxn id="47" idx="2"/>
              <a:endCxn id="35" idx="0"/>
            </p:cNvCxnSpPr>
            <p:nvPr/>
          </p:nvCxnSpPr>
          <p:spPr>
            <a:xfrm>
              <a:off x="4586023" y="1976133"/>
              <a:ext cx="9338" cy="2069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3DAD6952-C4A3-6540-8D6A-DFAD90F0F8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497" y="9417777"/>
            <a:ext cx="3393303" cy="272245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5D51462-FC9A-2344-AB2A-9C41390D89FB}"/>
              </a:ext>
            </a:extLst>
          </p:cNvPr>
          <p:cNvSpPr txBox="1"/>
          <p:nvPr/>
        </p:nvSpPr>
        <p:spPr>
          <a:xfrm>
            <a:off x="13483861" y="9167630"/>
            <a:ext cx="4179803" cy="4924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Acoustic thermometry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540D53E-CB51-8A4C-B429-BA038E1215C5}"/>
              </a:ext>
            </a:extLst>
          </p:cNvPr>
          <p:cNvGrpSpPr>
            <a:grpSpLocks noChangeAspect="1"/>
          </p:cNvGrpSpPr>
          <p:nvPr/>
        </p:nvGrpSpPr>
        <p:grpSpPr>
          <a:xfrm>
            <a:off x="17080632" y="2540868"/>
            <a:ext cx="6868659" cy="1762365"/>
            <a:chOff x="3775016" y="1172262"/>
            <a:chExt cx="7414351" cy="1854683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FD8D781-0FFC-FD42-AD7B-D62D57A97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1" t="964" r="30675" b="6184"/>
            <a:stretch/>
          </p:blipFill>
          <p:spPr>
            <a:xfrm rot="16200000">
              <a:off x="6674053" y="-1726775"/>
              <a:ext cx="1616278" cy="7414351"/>
            </a:xfrm>
            <a:prstGeom prst="rect">
              <a:avLst/>
            </a:prstGeom>
          </p:spPr>
        </p:pic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033EAF2-4E7D-BA45-B662-0F29C9ED79E6}"/>
                </a:ext>
              </a:extLst>
            </p:cNvPr>
            <p:cNvCxnSpPr/>
            <p:nvPr/>
          </p:nvCxnSpPr>
          <p:spPr>
            <a:xfrm flipV="1">
              <a:off x="5991726" y="1948972"/>
              <a:ext cx="945131" cy="6699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94C33A4E-C4F5-5B40-8922-A89C1D742ED9}"/>
                </a:ext>
              </a:extLst>
            </p:cNvPr>
            <p:cNvCxnSpPr/>
            <p:nvPr/>
          </p:nvCxnSpPr>
          <p:spPr>
            <a:xfrm flipH="1" flipV="1">
              <a:off x="9138395" y="1892052"/>
              <a:ext cx="719478" cy="77494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23142D6-7FDF-364F-B70F-C4F6E5C36A12}"/>
                </a:ext>
              </a:extLst>
            </p:cNvPr>
            <p:cNvSpPr txBox="1"/>
            <p:nvPr/>
          </p:nvSpPr>
          <p:spPr>
            <a:xfrm>
              <a:off x="4741505" y="2486285"/>
              <a:ext cx="1195264" cy="338554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FPGA board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9E090BA-7795-074A-B6FF-A30C6B24DE8D}"/>
                </a:ext>
              </a:extLst>
            </p:cNvPr>
            <p:cNvSpPr txBox="1"/>
            <p:nvPr/>
          </p:nvSpPr>
          <p:spPr>
            <a:xfrm>
              <a:off x="9835164" y="2486478"/>
              <a:ext cx="978153" cy="3385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Amplifier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21851357-604B-834D-82BE-6BF4B0F5782D}"/>
                </a:ext>
              </a:extLst>
            </p:cNvPr>
            <p:cNvCxnSpPr/>
            <p:nvPr/>
          </p:nvCxnSpPr>
          <p:spPr>
            <a:xfrm flipV="1">
              <a:off x="7724274" y="2011402"/>
              <a:ext cx="718222" cy="52726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B5AB746-871A-634E-A08F-583855486565}"/>
                </a:ext>
              </a:extLst>
            </p:cNvPr>
            <p:cNvSpPr txBox="1"/>
            <p:nvPr/>
          </p:nvSpPr>
          <p:spPr>
            <a:xfrm>
              <a:off x="6369779" y="2442170"/>
              <a:ext cx="2626425" cy="584775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YBCO coil instrumented with</a:t>
              </a:r>
            </a:p>
            <a:p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</a:rPr>
                <a:t>pulser</a:t>
              </a:r>
              <a:r>
                <a:rPr lang="en-US" sz="1600" b="1" dirty="0">
                  <a:solidFill>
                    <a:srgbClr val="FF0000"/>
                  </a:solidFill>
                </a:rPr>
                <a:t> and receiver </a:t>
              </a:r>
              <a:r>
                <a:rPr lang="en-US" sz="1600" b="1" dirty="0" err="1">
                  <a:solidFill>
                    <a:srgbClr val="FF0000"/>
                  </a:solidFill>
                </a:rPr>
                <a:t>piezos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CEA873C-1116-DE40-A972-9D73A483BF79}"/>
              </a:ext>
            </a:extLst>
          </p:cNvPr>
          <p:cNvSpPr txBox="1"/>
          <p:nvPr/>
        </p:nvSpPr>
        <p:spPr>
          <a:xfrm>
            <a:off x="17663664" y="4406363"/>
            <a:ext cx="6043790" cy="1046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sz="2800" dirty="0"/>
              <a:t>First successful cryogenic (</a:t>
            </a:r>
            <a:r>
              <a:rPr lang="en-US" sz="2800" dirty="0" err="1"/>
              <a:t>LHe</a:t>
            </a:r>
            <a:r>
              <a:rPr lang="en-US" sz="2800" dirty="0"/>
              <a:t>) test of an FPGA digitizer with analog front end 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62E484E-DF54-5A4D-B799-82456D1EB0CA}"/>
              </a:ext>
            </a:extLst>
          </p:cNvPr>
          <p:cNvSpPr txBox="1"/>
          <p:nvPr/>
        </p:nvSpPr>
        <p:spPr>
          <a:xfrm>
            <a:off x="1818659" y="2670645"/>
            <a:ext cx="7216346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Machine Learning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6CAC28-9F52-9148-B2DB-BD18513DA02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8975289" y="12830724"/>
            <a:ext cx="314093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/>
              <a:t>10/27/2021</a:t>
            </a:r>
          </a:p>
        </p:txBody>
      </p:sp>
    </p:spTree>
    <p:extLst>
      <p:ext uri="{BB962C8B-B14F-4D97-AF65-F5344CB8AC3E}">
        <p14:creationId xmlns:p14="http://schemas.microsoft.com/office/powerpoint/2010/main" val="249032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3" grpId="0" animBg="1"/>
      <p:bldP spid="62" grpId="0" animBg="1"/>
      <p:bldP spid="31" grpId="0"/>
      <p:bldP spid="52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C859DC81-0F01-4E45-9EC5-7E48C8636CB1}"/>
              </a:ext>
            </a:extLst>
          </p:cNvPr>
          <p:cNvSpPr/>
          <p:nvPr/>
        </p:nvSpPr>
        <p:spPr>
          <a:xfrm>
            <a:off x="17183557" y="2261951"/>
            <a:ext cx="7234376" cy="10211895"/>
          </a:xfrm>
          <a:prstGeom prst="roundRect">
            <a:avLst>
              <a:gd name="adj" fmla="val 10546"/>
            </a:avLst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3B0B4C4C-10FF-E54B-A623-34381DD42807}"/>
              </a:ext>
            </a:extLst>
          </p:cNvPr>
          <p:cNvSpPr/>
          <p:nvPr/>
        </p:nvSpPr>
        <p:spPr>
          <a:xfrm>
            <a:off x="9353796" y="2261952"/>
            <a:ext cx="7825467" cy="10211895"/>
          </a:xfrm>
          <a:prstGeom prst="roundRect">
            <a:avLst>
              <a:gd name="adj" fmla="val 10546"/>
            </a:avLst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8A8C9B85-FCC3-BF46-B350-4C206727B285}"/>
              </a:ext>
            </a:extLst>
          </p:cNvPr>
          <p:cNvSpPr/>
          <p:nvPr/>
        </p:nvSpPr>
        <p:spPr>
          <a:xfrm>
            <a:off x="134133" y="2407063"/>
            <a:ext cx="9107636" cy="10211895"/>
          </a:xfrm>
          <a:prstGeom prst="roundRect">
            <a:avLst>
              <a:gd name="adj" fmla="val 10546"/>
            </a:avLst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FF4978-9C3A-8B4B-AE6D-94341F06429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E81BAD-A123-A243-964D-4328C7326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array of modeling advances underway to support diagnostics feedback and to optimize magnet systems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CA3DE-47A4-5242-A5D5-6683E7D7ED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Prestemon       EIC Accelerator Partnership Workshop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7587FC-602E-3D47-87F9-9D549384E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721" y="3099145"/>
            <a:ext cx="3926750" cy="288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B62DD1-6A5F-3D40-9AFC-612045276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359" y="5988999"/>
            <a:ext cx="5791200" cy="2959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2C2DE6-137B-634A-B96B-29410869C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01" y="10261733"/>
            <a:ext cx="8367723" cy="22130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2C61F5-49AC-3C40-9D3C-DB5FFB187A59}"/>
              </a:ext>
            </a:extLst>
          </p:cNvPr>
          <p:cNvSpPr txBox="1"/>
          <p:nvPr/>
        </p:nvSpPr>
        <p:spPr>
          <a:xfrm>
            <a:off x="291098" y="9213204"/>
            <a:ext cx="9450368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dirty="0">
                <a:solidFill>
                  <a:srgbClr val="000000"/>
                </a:solidFill>
                <a:sym typeface="Calibri"/>
              </a:rPr>
              <a:t>First test of CLIQ on Bi-2212 common coil, 77 K: comparing simulation and measurement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9558BF-1227-9E42-A799-9E0B31708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6075" y="7963653"/>
            <a:ext cx="6062592" cy="40392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FAB198-1D58-7B44-904B-D5920771B9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9" b="10987"/>
          <a:stretch/>
        </p:blipFill>
        <p:spPr>
          <a:xfrm>
            <a:off x="12289517" y="4949744"/>
            <a:ext cx="4412343" cy="13986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90E495-7AFA-D247-A2A0-C68BA0B6B7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2" t="4547" r="19048"/>
          <a:stretch/>
        </p:blipFill>
        <p:spPr>
          <a:xfrm>
            <a:off x="9855199" y="2464900"/>
            <a:ext cx="2714231" cy="23780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AB48C3-3C58-E648-A73F-49487A2F45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769" y="5027341"/>
            <a:ext cx="2714231" cy="19185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45142A-6784-B14D-A834-CF527788E4A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/>
          <a:stretch/>
        </p:blipFill>
        <p:spPr>
          <a:xfrm>
            <a:off x="13290562" y="3205466"/>
            <a:ext cx="2418094" cy="15634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AB74B0-1D5B-8947-BDC1-931DCE3D0936}"/>
              </a:ext>
            </a:extLst>
          </p:cNvPr>
          <p:cNvSpPr txBox="1"/>
          <p:nvPr/>
        </p:nvSpPr>
        <p:spPr>
          <a:xfrm>
            <a:off x="2284591" y="2359285"/>
            <a:ext cx="4642079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Magnet Protection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059065-60D9-B046-AC0F-3E3092927DF5}"/>
              </a:ext>
            </a:extLst>
          </p:cNvPr>
          <p:cNvSpPr txBox="1"/>
          <p:nvPr/>
        </p:nvSpPr>
        <p:spPr>
          <a:xfrm>
            <a:off x="10576331" y="2207780"/>
            <a:ext cx="5800361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Strain impact on operation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7B668C-5A60-CE4C-AE56-F6767278AB8D}"/>
              </a:ext>
            </a:extLst>
          </p:cNvPr>
          <p:cNvSpPr txBox="1"/>
          <p:nvPr/>
        </p:nvSpPr>
        <p:spPr>
          <a:xfrm>
            <a:off x="10576331" y="4549842"/>
            <a:ext cx="1082269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+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8098A9B3-FA8F-BE4D-A9B8-EAE096799002}"/>
              </a:ext>
            </a:extLst>
          </p:cNvPr>
          <p:cNvSpPr/>
          <p:nvPr/>
        </p:nvSpPr>
        <p:spPr>
          <a:xfrm>
            <a:off x="12196265" y="4620901"/>
            <a:ext cx="941364" cy="404717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3" name="Picture 1">
            <a:extLst>
              <a:ext uri="{FF2B5EF4-FFF2-40B4-BE49-F238E27FC236}">
                <a16:creationId xmlns:a16="http://schemas.microsoft.com/office/drawing/2014/main" id="{DBC0C441-3154-D842-BF66-98D425F13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4" t="18568" r="7500" b="11481"/>
          <a:stretch/>
        </p:blipFill>
        <p:spPr bwMode="auto">
          <a:xfrm>
            <a:off x="20810654" y="4237268"/>
            <a:ext cx="3157252" cy="313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59E2B49-EC9C-054F-B1F3-4A355846AB17}"/>
              </a:ext>
            </a:extLst>
          </p:cNvPr>
          <p:cNvGrpSpPr>
            <a:grpSpLocks noChangeAspect="1"/>
          </p:cNvGrpSpPr>
          <p:nvPr/>
        </p:nvGrpSpPr>
        <p:grpSpPr>
          <a:xfrm>
            <a:off x="17867903" y="3589672"/>
            <a:ext cx="3186644" cy="4342981"/>
            <a:chOff x="-267" y="1007098"/>
            <a:chExt cx="4075406" cy="5554251"/>
          </a:xfrm>
        </p:grpSpPr>
        <p:pic>
          <p:nvPicPr>
            <p:cNvPr id="25" name="Content Placeholder 7">
              <a:extLst>
                <a:ext uri="{FF2B5EF4-FFF2-40B4-BE49-F238E27FC236}">
                  <a16:creationId xmlns:a16="http://schemas.microsoft.com/office/drawing/2014/main" id="{7722B8AA-BA9C-5C44-878F-F7C7CF8C7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8" t="4443" r="27047" b="4081"/>
            <a:stretch/>
          </p:blipFill>
          <p:spPr>
            <a:xfrm>
              <a:off x="349786" y="2091946"/>
              <a:ext cx="2550050" cy="3778219"/>
            </a:xfrm>
            <a:prstGeom prst="rect">
              <a:avLst/>
            </a:prstGeom>
          </p:spPr>
        </p:pic>
        <p:sp>
          <p:nvSpPr>
            <p:cNvPr id="26" name="Rettangolo 14">
              <a:extLst>
                <a:ext uri="{FF2B5EF4-FFF2-40B4-BE49-F238E27FC236}">
                  <a16:creationId xmlns:a16="http://schemas.microsoft.com/office/drawing/2014/main" id="{61CF187B-D75B-9C49-8C2B-F23AE66F5430}"/>
                </a:ext>
              </a:extLst>
            </p:cNvPr>
            <p:cNvSpPr/>
            <p:nvPr/>
          </p:nvSpPr>
          <p:spPr>
            <a:xfrm>
              <a:off x="1759074" y="1839437"/>
              <a:ext cx="890524" cy="20817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27" name="CasellaDiTesto 15">
              <a:extLst>
                <a:ext uri="{FF2B5EF4-FFF2-40B4-BE49-F238E27FC236}">
                  <a16:creationId xmlns:a16="http://schemas.microsoft.com/office/drawing/2014/main" id="{FAC3E571-31BF-6C49-9736-4302812EA825}"/>
                </a:ext>
              </a:extLst>
            </p:cNvPr>
            <p:cNvSpPr txBox="1"/>
            <p:nvPr/>
          </p:nvSpPr>
          <p:spPr>
            <a:xfrm>
              <a:off x="1727150" y="1459191"/>
              <a:ext cx="1259493" cy="511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latin typeface="Helvetica"/>
                </a:rPr>
                <a:t>Nb</a:t>
              </a:r>
              <a:r>
                <a:rPr lang="en-GB" sz="2000" b="1" baseline="-25000" dirty="0">
                  <a:latin typeface="Helvetica"/>
                </a:rPr>
                <a:t>3</a:t>
              </a:r>
              <a:r>
                <a:rPr lang="en-GB" sz="2000" b="1" dirty="0">
                  <a:latin typeface="Helvetica"/>
                </a:rPr>
                <a:t>Sn</a:t>
              </a:r>
              <a:endParaRPr lang="it-IT" sz="2000" b="1" dirty="0">
                <a:latin typeface="Helvetica"/>
              </a:endParaRPr>
            </a:p>
          </p:txBody>
        </p:sp>
        <p:sp>
          <p:nvSpPr>
            <p:cNvPr id="28" name="Rettangolo 16">
              <a:extLst>
                <a:ext uri="{FF2B5EF4-FFF2-40B4-BE49-F238E27FC236}">
                  <a16:creationId xmlns:a16="http://schemas.microsoft.com/office/drawing/2014/main" id="{91884B24-2990-9344-B326-DA18DCB18C91}"/>
                </a:ext>
              </a:extLst>
            </p:cNvPr>
            <p:cNvSpPr/>
            <p:nvPr/>
          </p:nvSpPr>
          <p:spPr>
            <a:xfrm>
              <a:off x="1222322" y="5881172"/>
              <a:ext cx="890524" cy="208177"/>
            </a:xfrm>
            <a:prstGeom prst="rect">
              <a:avLst/>
            </a:prstGeom>
            <a:solidFill>
              <a:srgbClr val="00B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29" name="CasellaDiTesto 17">
              <a:extLst>
                <a:ext uri="{FF2B5EF4-FFF2-40B4-BE49-F238E27FC236}">
                  <a16:creationId xmlns:a16="http://schemas.microsoft.com/office/drawing/2014/main" id="{B550BA2F-A1B8-B34C-AD9E-F181F5057C5E}"/>
                </a:ext>
              </a:extLst>
            </p:cNvPr>
            <p:cNvSpPr txBox="1"/>
            <p:nvPr/>
          </p:nvSpPr>
          <p:spPr>
            <a:xfrm>
              <a:off x="1131558" y="6049647"/>
              <a:ext cx="1477056" cy="511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latin typeface="Helvetica"/>
                </a:rPr>
                <a:t>Bronze</a:t>
              </a:r>
              <a:endParaRPr lang="it-IT" sz="2000" b="1" dirty="0">
                <a:latin typeface="Helvetica"/>
              </a:endParaRPr>
            </a:p>
          </p:txBody>
        </p:sp>
        <p:sp>
          <p:nvSpPr>
            <p:cNvPr id="30" name="Rettangolo 18">
              <a:extLst>
                <a:ext uri="{FF2B5EF4-FFF2-40B4-BE49-F238E27FC236}">
                  <a16:creationId xmlns:a16="http://schemas.microsoft.com/office/drawing/2014/main" id="{618FE99C-6B3D-A346-9DD7-5E7F04E28E45}"/>
                </a:ext>
              </a:extLst>
            </p:cNvPr>
            <p:cNvSpPr/>
            <p:nvPr/>
          </p:nvSpPr>
          <p:spPr>
            <a:xfrm>
              <a:off x="2986644" y="2742786"/>
              <a:ext cx="890524" cy="208177"/>
            </a:xfrm>
            <a:prstGeom prst="rect">
              <a:avLst/>
            </a:prstGeom>
            <a:solidFill>
              <a:srgbClr val="FF00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31" name="CasellaDiTesto 11">
              <a:extLst>
                <a:ext uri="{FF2B5EF4-FFF2-40B4-BE49-F238E27FC236}">
                  <a16:creationId xmlns:a16="http://schemas.microsoft.com/office/drawing/2014/main" id="{7D36B250-E9DC-3442-9CCC-D46015A6EB0C}"/>
                </a:ext>
              </a:extLst>
            </p:cNvPr>
            <p:cNvSpPr txBox="1"/>
            <p:nvPr/>
          </p:nvSpPr>
          <p:spPr>
            <a:xfrm>
              <a:off x="554637" y="2206578"/>
              <a:ext cx="1425208" cy="511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err="1">
                  <a:latin typeface="Helvetica"/>
                </a:rPr>
                <a:t>Stycast</a:t>
              </a:r>
              <a:endParaRPr lang="it-IT" sz="2000" b="1" dirty="0">
                <a:latin typeface="Helvetica"/>
              </a:endParaRPr>
            </a:p>
          </p:txBody>
        </p:sp>
        <p:sp>
          <p:nvSpPr>
            <p:cNvPr id="32" name="CasellaDiTesto 13">
              <a:extLst>
                <a:ext uri="{FF2B5EF4-FFF2-40B4-BE49-F238E27FC236}">
                  <a16:creationId xmlns:a16="http://schemas.microsoft.com/office/drawing/2014/main" id="{B9D1CFAA-378E-7F46-8DEA-C15050729F15}"/>
                </a:ext>
              </a:extLst>
            </p:cNvPr>
            <p:cNvSpPr txBox="1"/>
            <p:nvPr/>
          </p:nvSpPr>
          <p:spPr>
            <a:xfrm>
              <a:off x="1718090" y="3713402"/>
              <a:ext cx="890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latin typeface="Helvetica"/>
                </a:rPr>
                <a:t>Cu</a:t>
              </a:r>
              <a:endParaRPr lang="it-IT" sz="2000" b="1" dirty="0">
                <a:latin typeface="Helvetica"/>
              </a:endParaRPr>
            </a:p>
          </p:txBody>
        </p:sp>
        <p:sp>
          <p:nvSpPr>
            <p:cNvPr id="33" name="CasellaDiTesto 15">
              <a:extLst>
                <a:ext uri="{FF2B5EF4-FFF2-40B4-BE49-F238E27FC236}">
                  <a16:creationId xmlns:a16="http://schemas.microsoft.com/office/drawing/2014/main" id="{72368CDC-FDEF-2B45-B5E0-986880D55960}"/>
                </a:ext>
              </a:extLst>
            </p:cNvPr>
            <p:cNvSpPr txBox="1"/>
            <p:nvPr/>
          </p:nvSpPr>
          <p:spPr>
            <a:xfrm>
              <a:off x="-267" y="1007098"/>
              <a:ext cx="1991096" cy="5117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latin typeface="Helvetica"/>
                </a:rPr>
                <a:t>4.2 K, 12 T</a:t>
              </a:r>
              <a:endParaRPr lang="it-IT" sz="2000" b="1" dirty="0">
                <a:latin typeface="Helvetica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ACA2503-6840-C647-BC5C-00F986F421D3}"/>
                </a:ext>
              </a:extLst>
            </p:cNvPr>
            <p:cNvCxnSpPr>
              <a:cxnSpLocks/>
            </p:cNvCxnSpPr>
            <p:nvPr/>
          </p:nvCxnSpPr>
          <p:spPr>
            <a:xfrm>
              <a:off x="639060" y="1407208"/>
              <a:ext cx="161040" cy="7173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5D105FA-5CAA-5641-B230-ADCE6EC22484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flipV="1">
              <a:off x="1667584" y="4743452"/>
              <a:ext cx="626790" cy="113772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3CCBB39-900F-4B45-9DC2-3BBF6F1A8BC2}"/>
                </a:ext>
              </a:extLst>
            </p:cNvPr>
            <p:cNvCxnSpPr/>
            <p:nvPr/>
          </p:nvCxnSpPr>
          <p:spPr>
            <a:xfrm flipH="1">
              <a:off x="2608614" y="2840650"/>
              <a:ext cx="629292" cy="588350"/>
            </a:xfrm>
            <a:prstGeom prst="straightConnector1">
              <a:avLst/>
            </a:prstGeom>
            <a:ln w="28575">
              <a:solidFill>
                <a:srgbClr val="E2268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85F0AB78-3FF7-674A-9A50-6AD02A6D570E}"/>
                </a:ext>
              </a:extLst>
            </p:cNvPr>
            <p:cNvSpPr/>
            <p:nvPr/>
          </p:nvSpPr>
          <p:spPr>
            <a:xfrm rot="16200000">
              <a:off x="1654140" y="2863434"/>
              <a:ext cx="2317335" cy="2524663"/>
            </a:xfrm>
            <a:prstGeom prst="arc">
              <a:avLst>
                <a:gd name="adj1" fmla="val 18097735"/>
                <a:gd name="adj2" fmla="val 0"/>
              </a:avLst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A1F65B6-0DFE-E640-A22A-E4A82426DE0C}"/>
                </a:ext>
              </a:extLst>
            </p:cNvPr>
            <p:cNvCxnSpPr>
              <a:cxnSpLocks/>
            </p:cNvCxnSpPr>
            <p:nvPr/>
          </p:nvCxnSpPr>
          <p:spPr>
            <a:xfrm>
              <a:off x="2141900" y="1933931"/>
              <a:ext cx="312674" cy="15999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sellaDiTesto 11">
              <a:extLst>
                <a:ext uri="{FF2B5EF4-FFF2-40B4-BE49-F238E27FC236}">
                  <a16:creationId xmlns:a16="http://schemas.microsoft.com/office/drawing/2014/main" id="{03E968AF-508B-6843-B445-DC44830B4809}"/>
                </a:ext>
              </a:extLst>
            </p:cNvPr>
            <p:cNvSpPr txBox="1"/>
            <p:nvPr/>
          </p:nvSpPr>
          <p:spPr>
            <a:xfrm>
              <a:off x="1222563" y="2793918"/>
              <a:ext cx="1299242" cy="5117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4">
                      <a:lumMod val="75000"/>
                    </a:schemeClr>
                  </a:solidFill>
                  <a:latin typeface="Helvetica"/>
                </a:rPr>
                <a:t>Heater</a:t>
              </a:r>
              <a:endParaRPr lang="it-IT" sz="2000" b="1" dirty="0">
                <a:solidFill>
                  <a:schemeClr val="accent4">
                    <a:lumMod val="75000"/>
                  </a:schemeClr>
                </a:solidFill>
                <a:latin typeface="Helvetica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7E998A5-A79D-8147-9745-731C618BBCF8}"/>
              </a:ext>
            </a:extLst>
          </p:cNvPr>
          <p:cNvGrpSpPr>
            <a:grpSpLocks noChangeAspect="1"/>
          </p:cNvGrpSpPr>
          <p:nvPr/>
        </p:nvGrpSpPr>
        <p:grpSpPr>
          <a:xfrm>
            <a:off x="17661650" y="8387024"/>
            <a:ext cx="6531794" cy="3536162"/>
            <a:chOff x="1615895" y="1221825"/>
            <a:chExt cx="8968979" cy="528810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F57A4DE-C5BB-E944-A663-2FF3A378A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96081" y="1950644"/>
              <a:ext cx="5329872" cy="396555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6482B74-389E-294F-9285-1D0749917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648554" y="1221826"/>
              <a:ext cx="1780186" cy="263979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0E1C3A5-8519-824E-A730-E245D4449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36381" y="3848006"/>
              <a:ext cx="1688738" cy="2554445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AD872A1-EAE2-5D40-A7DC-E60D1BD7E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15895" y="1221825"/>
              <a:ext cx="1682642" cy="2603218"/>
            </a:xfrm>
            <a:prstGeom prst="rect">
              <a:avLst/>
            </a:prstGeom>
          </p:spPr>
        </p:pic>
        <p:sp>
          <p:nvSpPr>
            <p:cNvPr id="45" name="CasellaDiTesto 11">
              <a:extLst>
                <a:ext uri="{FF2B5EF4-FFF2-40B4-BE49-F238E27FC236}">
                  <a16:creationId xmlns:a16="http://schemas.microsoft.com/office/drawing/2014/main" id="{71DA7B54-3DD1-D546-923B-3F8E649AF63F}"/>
                </a:ext>
              </a:extLst>
            </p:cNvPr>
            <p:cNvSpPr txBox="1"/>
            <p:nvPr/>
          </p:nvSpPr>
          <p:spPr>
            <a:xfrm>
              <a:off x="1713441" y="1362128"/>
              <a:ext cx="1682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latin typeface="Helvetica"/>
                </a:rPr>
                <a:t>6 at corners</a:t>
              </a:r>
              <a:endParaRPr lang="it-IT" sz="2000" b="1" dirty="0">
                <a:latin typeface="Helvetica"/>
              </a:endParaRPr>
            </a:p>
          </p:txBody>
        </p:sp>
        <p:sp>
          <p:nvSpPr>
            <p:cNvPr id="46" name="CasellaDiTesto 11">
              <a:extLst>
                <a:ext uri="{FF2B5EF4-FFF2-40B4-BE49-F238E27FC236}">
                  <a16:creationId xmlns:a16="http://schemas.microsoft.com/office/drawing/2014/main" id="{4D688F07-2344-4043-A358-6581A7B7C88D}"/>
                </a:ext>
              </a:extLst>
            </p:cNvPr>
            <p:cNvSpPr txBox="1"/>
            <p:nvPr/>
          </p:nvSpPr>
          <p:spPr>
            <a:xfrm>
              <a:off x="1677960" y="3875210"/>
              <a:ext cx="1682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latin typeface="Helvetica"/>
                </a:rPr>
                <a:t>6 central</a:t>
              </a:r>
              <a:endParaRPr lang="it-IT" sz="2000" b="1" dirty="0">
                <a:latin typeface="Helvetica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C01F1FE-7488-0042-A68C-CC846D9DE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48555" y="3887645"/>
              <a:ext cx="1936319" cy="2622280"/>
            </a:xfrm>
            <a:prstGeom prst="rect">
              <a:avLst/>
            </a:prstGeom>
          </p:spPr>
        </p:pic>
        <p:sp>
          <p:nvSpPr>
            <p:cNvPr id="48" name="CasellaDiTesto 11">
              <a:extLst>
                <a:ext uri="{FF2B5EF4-FFF2-40B4-BE49-F238E27FC236}">
                  <a16:creationId xmlns:a16="http://schemas.microsoft.com/office/drawing/2014/main" id="{A560D7FF-BCC4-244F-A2CC-DDA36076EAE1}"/>
                </a:ext>
              </a:extLst>
            </p:cNvPr>
            <p:cNvSpPr txBox="1"/>
            <p:nvPr/>
          </p:nvSpPr>
          <p:spPr>
            <a:xfrm>
              <a:off x="8775393" y="1332489"/>
              <a:ext cx="1682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latin typeface="Helvetica"/>
                </a:rPr>
                <a:t>24 external</a:t>
              </a:r>
              <a:endParaRPr lang="it-IT" sz="2000" b="1" dirty="0">
                <a:latin typeface="Helvetica"/>
              </a:endParaRPr>
            </a:p>
          </p:txBody>
        </p:sp>
        <p:sp>
          <p:nvSpPr>
            <p:cNvPr id="49" name="CasellaDiTesto 11">
              <a:extLst>
                <a:ext uri="{FF2B5EF4-FFF2-40B4-BE49-F238E27FC236}">
                  <a16:creationId xmlns:a16="http://schemas.microsoft.com/office/drawing/2014/main" id="{FA46A257-1F7D-D341-B21F-B8A93E5BA96E}"/>
                </a:ext>
              </a:extLst>
            </p:cNvPr>
            <p:cNvSpPr txBox="1"/>
            <p:nvPr/>
          </p:nvSpPr>
          <p:spPr>
            <a:xfrm>
              <a:off x="8717417" y="3945942"/>
              <a:ext cx="18674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latin typeface="Helvetica"/>
                </a:rPr>
                <a:t>24 (w/18 central)</a:t>
              </a:r>
              <a:endParaRPr lang="it-IT" sz="2000" b="1" dirty="0">
                <a:latin typeface="Helvetica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4C6FBAFC-7B42-D64F-AF8A-A86240513D04}"/>
                </a:ext>
              </a:extLst>
            </p:cNvPr>
            <p:cNvCxnSpPr/>
            <p:nvPr/>
          </p:nvCxnSpPr>
          <p:spPr>
            <a:xfrm>
              <a:off x="3212523" y="2680854"/>
              <a:ext cx="971550" cy="17145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A0A8EAB-8F82-314C-BC27-831020697AFE}"/>
                </a:ext>
              </a:extLst>
            </p:cNvPr>
            <p:cNvCxnSpPr/>
            <p:nvPr/>
          </p:nvCxnSpPr>
          <p:spPr>
            <a:xfrm flipV="1">
              <a:off x="3212523" y="3423804"/>
              <a:ext cx="1863090" cy="192024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sellaDiTesto 11">
              <a:extLst>
                <a:ext uri="{FF2B5EF4-FFF2-40B4-BE49-F238E27FC236}">
                  <a16:creationId xmlns:a16="http://schemas.microsoft.com/office/drawing/2014/main" id="{8E7F1E09-F3C8-3C40-806A-D7D68E92BE11}"/>
                </a:ext>
              </a:extLst>
            </p:cNvPr>
            <p:cNvSpPr txBox="1"/>
            <p:nvPr/>
          </p:nvSpPr>
          <p:spPr>
            <a:xfrm>
              <a:off x="4853316" y="4217267"/>
              <a:ext cx="19363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0070C0"/>
                  </a:solidFill>
                  <a:latin typeface="Helvetica"/>
                </a:rPr>
                <a:t>Standard </a:t>
              </a:r>
            </a:p>
            <a:p>
              <a:r>
                <a:rPr lang="en-GB" sz="1600" b="1" dirty="0">
                  <a:solidFill>
                    <a:srgbClr val="0070C0"/>
                  </a:solidFill>
                  <a:latin typeface="Helvetica"/>
                </a:rPr>
                <a:t>60/61 RRP wire</a:t>
              </a:r>
              <a:endParaRPr lang="it-IT" sz="1600" b="1" dirty="0">
                <a:solidFill>
                  <a:srgbClr val="0070C0"/>
                </a:solidFill>
                <a:latin typeface="Helvetica"/>
              </a:endParaRP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C1BE1A15-0F77-1642-98DE-EDB1E17F851F}"/>
                </a:ext>
              </a:extLst>
            </p:cNvPr>
            <p:cNvCxnSpPr/>
            <p:nvPr/>
          </p:nvCxnSpPr>
          <p:spPr>
            <a:xfrm flipH="1" flipV="1">
              <a:off x="7978833" y="4666587"/>
              <a:ext cx="1748790" cy="135455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FE7B9C8-E823-EB49-B3C5-B641C509F412}"/>
                </a:ext>
              </a:extLst>
            </p:cNvPr>
            <p:cNvCxnSpPr/>
            <p:nvPr/>
          </p:nvCxnSpPr>
          <p:spPr>
            <a:xfrm flipH="1">
              <a:off x="7487343" y="2680854"/>
              <a:ext cx="2015286" cy="1680210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E3DC66E-088B-CB42-81E2-9353CB607B24}"/>
                </a:ext>
              </a:extLst>
            </p:cNvPr>
            <p:cNvSpPr/>
            <p:nvPr/>
          </p:nvSpPr>
          <p:spPr>
            <a:xfrm>
              <a:off x="3698299" y="5974356"/>
              <a:ext cx="513987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“Heat diffusion in Nb</a:t>
              </a:r>
              <a:r>
                <a:rPr lang="en-US" sz="1400" b="1" baseline="-25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3</a:t>
              </a:r>
              <a:r>
                <a:rPr lang="en-US" sz="1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Sn strands”, E. Barzi, to be published.</a:t>
              </a:r>
              <a:endParaRPr lang="en-US" sz="1400" b="1" dirty="0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0AB24A4-A72B-6D4C-A652-A90B4B891DCC}"/>
              </a:ext>
            </a:extLst>
          </p:cNvPr>
          <p:cNvSpPr txBox="1"/>
          <p:nvPr/>
        </p:nvSpPr>
        <p:spPr>
          <a:xfrm>
            <a:off x="18313273" y="2207780"/>
            <a:ext cx="5425790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Mechanics and thermal processes in conductors</a:t>
            </a:r>
          </a:p>
        </p:txBody>
      </p:sp>
      <p:sp>
        <p:nvSpPr>
          <p:cNvPr id="57" name="CasellaDiTesto 19">
            <a:extLst>
              <a:ext uri="{FF2B5EF4-FFF2-40B4-BE49-F238E27FC236}">
                <a16:creationId xmlns:a16="http://schemas.microsoft.com/office/drawing/2014/main" id="{A2090995-CF8D-C547-9A95-B76AC49C48E3}"/>
              </a:ext>
            </a:extLst>
          </p:cNvPr>
          <p:cNvSpPr txBox="1"/>
          <p:nvPr/>
        </p:nvSpPr>
        <p:spPr>
          <a:xfrm>
            <a:off x="19866222" y="4578767"/>
            <a:ext cx="1420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Helvetica"/>
              </a:rPr>
              <a:t>Gd</a:t>
            </a:r>
            <a:r>
              <a:rPr lang="en-GB" sz="2000" b="1" baseline="-25000" dirty="0">
                <a:latin typeface="Helvetica"/>
              </a:rPr>
              <a:t>2</a:t>
            </a:r>
            <a:r>
              <a:rPr lang="en-GB" sz="2000" b="1" dirty="0">
                <a:latin typeface="Helvetica"/>
              </a:rPr>
              <a:t>O</a:t>
            </a:r>
            <a:r>
              <a:rPr lang="en-GB" sz="2000" b="1" baseline="-25000" dirty="0">
                <a:latin typeface="Helvetica"/>
              </a:rPr>
              <a:t>3</a:t>
            </a:r>
            <a:r>
              <a:rPr lang="it-IT" sz="2000" b="1" dirty="0">
                <a:latin typeface="Helvetica"/>
              </a:rPr>
              <a:t>+</a:t>
            </a:r>
            <a:r>
              <a:rPr lang="en-GB" sz="2000" b="1" dirty="0">
                <a:latin typeface="Helvetica"/>
              </a:rPr>
              <a:t>Cu</a:t>
            </a:r>
            <a:endParaRPr lang="it-IT" sz="2000" b="1" dirty="0">
              <a:latin typeface="Helvetica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9D86C-C844-FF45-82FF-66FACE91B81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8975289" y="12830724"/>
            <a:ext cx="314093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/>
              <a:t>10/27/2021</a:t>
            </a:r>
          </a:p>
        </p:txBody>
      </p:sp>
    </p:spTree>
    <p:extLst>
      <p:ext uri="{BB962C8B-B14F-4D97-AF65-F5344CB8AC3E}">
        <p14:creationId xmlns:p14="http://schemas.microsoft.com/office/powerpoint/2010/main" val="194412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9" grpId="0" animBg="1"/>
      <p:bldP spid="20" grpId="0"/>
      <p:bldP spid="21" grpId="0"/>
      <p:bldP spid="22" grpId="0" animBg="1"/>
      <p:bldP spid="56" grpId="0"/>
      <p:bldP spid="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F47B1F0-190C-F94B-A665-CC06A0F722C3}"/>
              </a:ext>
            </a:extLst>
          </p:cNvPr>
          <p:cNvSpPr/>
          <p:nvPr/>
        </p:nvSpPr>
        <p:spPr>
          <a:xfrm>
            <a:off x="3145536" y="8176315"/>
            <a:ext cx="17318736" cy="43493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BE6DD75-C3C1-8F41-B825-8F2AD832F42B}"/>
              </a:ext>
            </a:extLst>
          </p:cNvPr>
          <p:cNvSpPr/>
          <p:nvPr/>
        </p:nvSpPr>
        <p:spPr>
          <a:xfrm>
            <a:off x="6740381" y="8394192"/>
            <a:ext cx="5037090" cy="3950208"/>
          </a:xfrm>
          <a:prstGeom prst="roundRect">
            <a:avLst>
              <a:gd name="adj" fmla="val 8504"/>
            </a:avLst>
          </a:prstGeom>
          <a:solidFill>
            <a:schemeClr val="accent6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56B49A-F87E-EB42-B439-96DE0A3A60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166FF-D1D3-EA4E-BE4A-0A152F27F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9763" y="2544112"/>
            <a:ext cx="21988232" cy="5686066"/>
          </a:xfrm>
        </p:spPr>
        <p:txBody>
          <a:bodyPr>
            <a:normAutofit/>
          </a:bodyPr>
          <a:lstStyle/>
          <a:p>
            <a:r>
              <a:rPr lang="en-US" dirty="0"/>
              <a:t>The US MDP is working on magnet technology that is highly relevant to possible EIC interaction region magnet needs</a:t>
            </a:r>
          </a:p>
          <a:p>
            <a:pPr lvl="1"/>
            <a:r>
              <a:rPr lang="en-US" b="1" i="1" dirty="0"/>
              <a:t>Motivation for such technology needs to come from physics reach/potential!</a:t>
            </a:r>
          </a:p>
          <a:p>
            <a:pPr lvl="1"/>
            <a:endParaRPr lang="en-US" b="1" i="1" dirty="0"/>
          </a:p>
          <a:p>
            <a:r>
              <a:rPr lang="en-US" dirty="0"/>
              <a:t> </a:t>
            </a:r>
            <a:r>
              <a:rPr lang="en-US" b="1" dirty="0"/>
              <a:t>If the </a:t>
            </a:r>
            <a:r>
              <a:rPr lang="en-US" b="1" i="1" dirty="0"/>
              <a:t>science pull </a:t>
            </a:r>
            <a:r>
              <a:rPr lang="en-US" b="1" dirty="0"/>
              <a:t>is sufficiently strong</a:t>
            </a:r>
            <a:r>
              <a:rPr lang="en-US" dirty="0"/>
              <a:t>, and </a:t>
            </a:r>
            <a:r>
              <a:rPr lang="en-US" b="1" i="1" dirty="0"/>
              <a:t>with timely decision and funding… </a:t>
            </a:r>
          </a:p>
          <a:p>
            <a:pPr lvl="1"/>
            <a:r>
              <a:rPr lang="en-US" dirty="0"/>
              <a:t>more directed R&amp;D could take LARP/AUP and MDP technology and develop a Nb</a:t>
            </a:r>
            <a:r>
              <a:rPr lang="en-US" baseline="-25000" dirty="0"/>
              <a:t>3</a:t>
            </a:r>
            <a:r>
              <a:rPr lang="en-US" dirty="0"/>
              <a:t>Sn solution for the EIC 2</a:t>
            </a:r>
            <a:r>
              <a:rPr lang="en-US" baseline="30000" dirty="0"/>
              <a:t>nd</a:t>
            </a:r>
            <a:r>
              <a:rPr lang="en-US" dirty="0"/>
              <a:t> detector on the timescale needed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88818B-B9BA-584C-A428-D4FEEFFE6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comments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68CA9-5475-5449-9EBD-FD668FC5E3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Prestemon       EIC Accelerator Partnership Workshop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F1AA0B-D31F-344A-BC36-313162565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467" y="9857217"/>
            <a:ext cx="3743454" cy="1330319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FC5F1F94-AF4E-3346-B523-590782F6FFB1}"/>
              </a:ext>
            </a:extLst>
          </p:cNvPr>
          <p:cNvSpPr/>
          <p:nvPr/>
        </p:nvSpPr>
        <p:spPr>
          <a:xfrm>
            <a:off x="12986694" y="10154019"/>
            <a:ext cx="1164336" cy="365761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E675CD-83C8-5A49-8588-0D8BECF71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597" y="11509389"/>
            <a:ext cx="3743454" cy="6554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61D350-073B-4E4E-884F-3056B5437882}"/>
              </a:ext>
            </a:extLst>
          </p:cNvPr>
          <p:cNvSpPr txBox="1"/>
          <p:nvPr/>
        </p:nvSpPr>
        <p:spPr>
          <a:xfrm>
            <a:off x="14788896" y="9606333"/>
            <a:ext cx="5037090" cy="1415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solidFill>
              <a:schemeClr val="accent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Large aperture and/or strong focusing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553594-AAEF-CF43-9FC2-40A7B25CD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5398" y="8491079"/>
            <a:ext cx="2169034" cy="1126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267C26-5558-7949-9090-89B6537CD2FE}"/>
              </a:ext>
            </a:extLst>
          </p:cNvPr>
          <p:cNvSpPr txBox="1"/>
          <p:nvPr/>
        </p:nvSpPr>
        <p:spPr>
          <a:xfrm rot="20263330">
            <a:off x="3318698" y="9663979"/>
            <a:ext cx="5037090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Starting point…</a:t>
            </a:r>
          </a:p>
        </p:txBody>
      </p:sp>
    </p:spTree>
    <p:extLst>
      <p:ext uri="{BB962C8B-B14F-4D97-AF65-F5344CB8AC3E}">
        <p14:creationId xmlns:p14="http://schemas.microsoft.com/office/powerpoint/2010/main" val="142303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7559D-FBE6-F741-AF26-73EADC35959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0B776-CD16-3148-8E8E-D60417B4C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5442" y="3095113"/>
            <a:ext cx="22679773" cy="6097276"/>
          </a:xfrm>
        </p:spPr>
        <p:txBody>
          <a:bodyPr/>
          <a:lstStyle/>
          <a:p>
            <a:r>
              <a:rPr lang="en-US" dirty="0"/>
              <a:t> US Magnet Development Program – vision and goals</a:t>
            </a:r>
          </a:p>
          <a:p>
            <a:endParaRPr lang="en-US" dirty="0"/>
          </a:p>
          <a:p>
            <a:r>
              <a:rPr lang="en-US" dirty="0"/>
              <a:t> Research plan for Nb</a:t>
            </a:r>
            <a:r>
              <a:rPr lang="en-US" baseline="-25000" dirty="0"/>
              <a:t>3</a:t>
            </a:r>
            <a:r>
              <a:rPr lang="en-US" dirty="0"/>
              <a:t>Sn magnets</a:t>
            </a:r>
          </a:p>
          <a:p>
            <a:endParaRPr lang="en-US" dirty="0"/>
          </a:p>
          <a:p>
            <a:r>
              <a:rPr lang="en-US" dirty="0"/>
              <a:t> Additional critical MDP Areas supporting Nb</a:t>
            </a:r>
            <a:r>
              <a:rPr lang="en-US" baseline="-25000" dirty="0"/>
              <a:t>3</a:t>
            </a:r>
            <a:r>
              <a:rPr lang="en-US" dirty="0"/>
              <a:t>Sn magnet development</a:t>
            </a:r>
          </a:p>
          <a:p>
            <a:endParaRPr lang="en-US" dirty="0"/>
          </a:p>
          <a:p>
            <a:r>
              <a:rPr lang="en-US" dirty="0"/>
              <a:t> Summary comments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8CF82E-639D-1B4A-B936-8746A993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7424" y="194159"/>
            <a:ext cx="19396623" cy="18826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4D1DED-6C7B-6B40-AB7E-B5BF95058A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Prestemon       EIC Accelerator Partnership Workshop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B6E1E9-4F4D-204B-8316-60FDEC86962B}"/>
              </a:ext>
            </a:extLst>
          </p:cNvPr>
          <p:cNvSpPr txBox="1"/>
          <p:nvPr/>
        </p:nvSpPr>
        <p:spPr>
          <a:xfrm>
            <a:off x="255783" y="9326857"/>
            <a:ext cx="23957529" cy="29546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References:</a:t>
            </a:r>
          </a:p>
          <a:p>
            <a:pPr marL="571500" indent="-571500">
              <a:buFontTx/>
              <a:buChar char="-"/>
            </a:pPr>
            <a:r>
              <a:rPr lang="en-US" i="1" dirty="0"/>
              <a:t>“The 2020 Updated MDP Roadmaps”, </a:t>
            </a:r>
            <a:r>
              <a:rPr lang="en-US" i="1" dirty="0">
                <a:hlinkClick r:id="rId2"/>
              </a:rPr>
              <a:t>https://arxiv.org/abs/2011.09539</a:t>
            </a:r>
            <a:endParaRPr lang="en-US" i="1" dirty="0"/>
          </a:p>
          <a:p>
            <a:pPr marL="571500" indent="-571500">
              <a:buFontTx/>
              <a:buChar char="-"/>
            </a:pPr>
            <a:r>
              <a:rPr lang="en-US" i="1" dirty="0"/>
              <a:t>“Global plans for high-field accelerator magnet R&amp;D”, S. </a:t>
            </a:r>
            <a:r>
              <a:rPr lang="en-US" i="1" dirty="0" err="1"/>
              <a:t>Prestemon</a:t>
            </a:r>
            <a:r>
              <a:rPr lang="en-US" i="1" dirty="0"/>
              <a:t>, FCC Week 2021</a:t>
            </a:r>
          </a:p>
          <a:p>
            <a:pPr marL="571500" indent="-571500">
              <a:buFontTx/>
              <a:buChar char="-"/>
            </a:pPr>
            <a:r>
              <a:rPr lang="en-US" b="1" i="1" dirty="0"/>
              <a:t>“Nb</a:t>
            </a:r>
            <a:r>
              <a:rPr lang="en-US" b="1" i="1" baseline="-25000" dirty="0"/>
              <a:t>3</a:t>
            </a:r>
            <a:r>
              <a:rPr lang="en-US" b="1" i="1" dirty="0"/>
              <a:t>5n cos-theta magnets with stress management”, A</a:t>
            </a:r>
            <a:r>
              <a:rPr kumimoji="0" lang="en-US" sz="36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. </a:t>
            </a:r>
            <a:r>
              <a:rPr kumimoji="0" lang="en-US" sz="3600" b="1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Zlobin</a:t>
            </a:r>
            <a:r>
              <a:rPr kumimoji="0" lang="en-US" sz="36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, this workshop</a:t>
            </a:r>
          </a:p>
          <a:p>
            <a:pPr marL="571500" indent="-571500">
              <a:buFontTx/>
              <a:buChar char="-"/>
            </a:pPr>
            <a:r>
              <a:rPr lang="en-US" b="1" i="1" dirty="0"/>
              <a:t>“Advantages and issues of the CCT structure and its possible use for the EIC IR2 quadrupoles”, D. Arbelaez, this workshop</a:t>
            </a:r>
            <a:endParaRPr kumimoji="0" lang="en-US" sz="36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15B4A0-213C-144E-A752-B4982A5FC01B}"/>
              </a:ext>
            </a:extLst>
          </p:cNvPr>
          <p:cNvCxnSpPr/>
          <p:nvPr/>
        </p:nvCxnSpPr>
        <p:spPr>
          <a:xfrm>
            <a:off x="412376" y="9509737"/>
            <a:ext cx="23295078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30297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AE89FA-A1A9-B84C-A2AD-E77EC285AB1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821DEA-576C-864D-9319-0EBC1168C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377" y="34520"/>
            <a:ext cx="19396623" cy="2213071"/>
          </a:xfrm>
        </p:spPr>
        <p:txBody>
          <a:bodyPr/>
          <a:lstStyle/>
          <a:p>
            <a:r>
              <a:rPr lang="en-US" dirty="0"/>
              <a:t>Recap of our MDP vision &amp; goals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003C2-E458-6D41-878C-11455FB5AF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Prestemon       EIC Accelerator Partnership Workshop</a:t>
            </a:r>
            <a:endParaRPr lang="en-US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0F6F3DC2-71C0-5E4C-8581-631D2C7E86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8937" y="2977841"/>
            <a:ext cx="23406125" cy="98038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 b="1" i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Maintain and strengthen US Leadership </a:t>
            </a:r>
            <a:r>
              <a:rPr b="0" i="0" dirty="0"/>
              <a:t>in high-field accelerator magnet technology for future colliders</a:t>
            </a:r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/>
            </a:pPr>
            <a:endParaRPr b="0" i="0" dirty="0"/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/>
            </a:pPr>
            <a:r>
              <a:rPr dirty="0"/>
              <a:t>Focus on the </a:t>
            </a:r>
            <a:r>
              <a:rPr b="1" i="1" dirty="0">
                <a:latin typeface="Arial"/>
                <a:ea typeface="Arial"/>
                <a:cs typeface="Arial"/>
                <a:sym typeface="Arial"/>
              </a:rPr>
              <a:t>four primary goals </a:t>
            </a:r>
            <a:r>
              <a:rPr dirty="0"/>
              <a:t>identified in the the original MDP Plan</a:t>
            </a:r>
          </a:p>
          <a:p>
            <a:pPr marL="997838" lvl="1" indent="-554355" defTabSz="886968">
              <a:lnSpc>
                <a:spcPct val="80000"/>
              </a:lnSpc>
              <a:spcBef>
                <a:spcPts val="700"/>
              </a:spcBef>
              <a:buFont typeface="Courier New"/>
              <a:defRPr sz="3298"/>
            </a:pPr>
            <a:r>
              <a:rPr dirty="0"/>
              <a:t>Explore the performance limits of Nb</a:t>
            </a:r>
            <a:r>
              <a:rPr baseline="-15793" dirty="0"/>
              <a:t>3</a:t>
            </a:r>
            <a:r>
              <a:rPr dirty="0"/>
              <a:t>Sn accelerator magnets, with a focus on minimizing the required operating margin and significantly reducing or eliminating training</a:t>
            </a:r>
          </a:p>
          <a:p>
            <a:pPr marL="997838" lvl="1" indent="-554355" defTabSz="886968">
              <a:lnSpc>
                <a:spcPct val="80000"/>
              </a:lnSpc>
              <a:spcBef>
                <a:spcPts val="700"/>
              </a:spcBef>
              <a:buFont typeface="Courier New"/>
              <a:defRPr sz="3298"/>
            </a:pPr>
            <a:r>
              <a:rPr dirty="0"/>
              <a:t>Develop and demonstrate an HTS accelerator magnet with a self-field of 5T or greater, compatible with operation in a hybrid HTS/LTS magnet for fields beyond 16T</a:t>
            </a:r>
          </a:p>
          <a:p>
            <a:pPr marL="997838" lvl="1" indent="-554355" defTabSz="886968">
              <a:lnSpc>
                <a:spcPct val="80000"/>
              </a:lnSpc>
              <a:spcBef>
                <a:spcPts val="700"/>
              </a:spcBef>
              <a:buFont typeface="Courier New"/>
              <a:defRPr sz="3298"/>
            </a:pPr>
            <a:r>
              <a:rPr dirty="0"/>
              <a:t>Investigate fundamental aspects of magnet design and technology that can lead to substantial performance improvements and magnet cost reduction</a:t>
            </a:r>
          </a:p>
          <a:p>
            <a:pPr marL="997838" lvl="1" indent="-554355" defTabSz="886968">
              <a:lnSpc>
                <a:spcPct val="80000"/>
              </a:lnSpc>
              <a:spcBef>
                <a:spcPts val="700"/>
              </a:spcBef>
              <a:buFont typeface="Courier New"/>
              <a:defRPr sz="3298"/>
            </a:pPr>
            <a:r>
              <a:rPr dirty="0"/>
              <a:t>Pursue Nb</a:t>
            </a:r>
            <a:r>
              <a:rPr baseline="-15793" dirty="0"/>
              <a:t>3</a:t>
            </a:r>
            <a:r>
              <a:rPr dirty="0"/>
              <a:t>Sn and HTS conductor R&amp;D with clear targets to increase performance and reduce the cost of accelerator magnets</a:t>
            </a:r>
          </a:p>
          <a:p>
            <a:pPr marL="997838" lvl="1" indent="-554355" defTabSz="886968">
              <a:lnSpc>
                <a:spcPct val="80000"/>
              </a:lnSpc>
              <a:spcBef>
                <a:spcPts val="700"/>
              </a:spcBef>
              <a:buFont typeface="Courier New"/>
              <a:defRPr sz="3298"/>
            </a:pPr>
            <a:endParaRPr dirty="0"/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/>
            </a:pPr>
            <a:r>
              <a:rPr dirty="0"/>
              <a:t>Further </a:t>
            </a:r>
            <a:r>
              <a:rPr b="1" i="1" dirty="0">
                <a:latin typeface="Arial"/>
                <a:ea typeface="Arial"/>
                <a:cs typeface="Arial"/>
                <a:sym typeface="Arial"/>
              </a:rPr>
              <a:t>develop and integrate the teams </a:t>
            </a:r>
            <a:r>
              <a:rPr dirty="0"/>
              <a:t>across the partner laboratories and Universities for maximum value and effectiveness to the program</a:t>
            </a:r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/>
            </a:pPr>
            <a:endParaRPr dirty="0"/>
          </a:p>
          <a:p>
            <a:pPr marL="665226" indent="-665226" defTabSz="886968">
              <a:lnSpc>
                <a:spcPct val="80000"/>
              </a:lnSpc>
              <a:spcBef>
                <a:spcPts val="900"/>
              </a:spcBef>
              <a:defRPr sz="3880"/>
            </a:pPr>
            <a:r>
              <a:rPr dirty="0"/>
              <a:t>Identify and </a:t>
            </a:r>
            <a:r>
              <a:rPr b="1" i="1" dirty="0">
                <a:latin typeface="Arial"/>
                <a:ea typeface="Arial"/>
                <a:cs typeface="Arial"/>
                <a:sym typeface="Arial"/>
              </a:rPr>
              <a:t>nurture cross-cutting / synergistic activities </a:t>
            </a:r>
            <a:r>
              <a:rPr dirty="0"/>
              <a:t>with other programs to more rapidly advance progress towards our goals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46F7B7-4CC0-144F-8545-E4B04657D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4662" y="341122"/>
            <a:ext cx="3200400" cy="927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1D8069-E78E-4A4D-A1E2-C0B59D32B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7562" y="266139"/>
            <a:ext cx="4737100" cy="111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65E9D5-678A-9348-870C-1A0847CE0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8629" y="1364104"/>
            <a:ext cx="3737489" cy="1095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763C02-A883-B84E-B12E-6F9213F76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40962" y="1407106"/>
            <a:ext cx="2953324" cy="100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6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7A1B1-9B83-9444-BA81-E9AB97BDE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377" y="89397"/>
            <a:ext cx="19396623" cy="2213071"/>
          </a:xfrm>
        </p:spPr>
        <p:txBody>
          <a:bodyPr/>
          <a:lstStyle/>
          <a:p>
            <a:r>
              <a:rPr lang="en-US" dirty="0"/>
              <a:t>US MDP 2020 roadmaps – long range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C57560-A04E-754D-91C0-EB9773ECB2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Prestemon       EIC Accelerator Partnership Workshop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0292DB-A5A1-8342-B3B3-6A899FAF091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769776" y="1946276"/>
            <a:ext cx="18475324" cy="107664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29F9F3-D9C4-654F-8D78-FB5167E99FCE}"/>
              </a:ext>
            </a:extLst>
          </p:cNvPr>
          <p:cNvSpPr txBox="1"/>
          <p:nvPr/>
        </p:nvSpPr>
        <p:spPr>
          <a:xfrm>
            <a:off x="278303" y="3989350"/>
            <a:ext cx="5229726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b="1" i="1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Continue alignment with physics community needs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0E1DD-8A52-5547-8B13-3CC7E93BE453}"/>
              </a:ext>
            </a:extLst>
          </p:cNvPr>
          <p:cNvSpPr txBox="1"/>
          <p:nvPr/>
        </p:nvSpPr>
        <p:spPr>
          <a:xfrm>
            <a:off x="278305" y="6361967"/>
            <a:ext cx="5229726" cy="24006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b="1" i="1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Focus on “stress-management” as well as hybrid HTS/LTS magnet technology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E9E95-E5F2-FF46-AEF6-9D840C1C0F6C}"/>
              </a:ext>
            </a:extLst>
          </p:cNvPr>
          <p:cNvSpPr txBox="1"/>
          <p:nvPr/>
        </p:nvSpPr>
        <p:spPr>
          <a:xfrm>
            <a:off x="278307" y="9923314"/>
            <a:ext cx="5229726" cy="18466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b="1" i="1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Continue to invest in the “science of magnets” and in improved conductors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B0880AD-6609-C74B-8F72-685B4306A3F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68AC6-37BB-8545-96F2-A402E352A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365" y="-25400"/>
            <a:ext cx="6993907" cy="2213071"/>
          </a:xfrm>
        </p:spPr>
        <p:txBody>
          <a:bodyPr/>
          <a:lstStyle/>
          <a:p>
            <a:r>
              <a:rPr lang="en-US" dirty="0"/>
              <a:t>Program roadmap – 2020 Detailed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7577A-CB22-9449-B707-272106F72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50" y="2427229"/>
            <a:ext cx="11594591" cy="10082397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Strategic priorities for the update plan:</a:t>
            </a:r>
          </a:p>
          <a:p>
            <a:pPr lvl="1"/>
            <a:r>
              <a:rPr lang="en-US" sz="4000" dirty="0"/>
              <a:t>Probing stress management structures</a:t>
            </a:r>
          </a:p>
          <a:p>
            <a:pPr lvl="1"/>
            <a:r>
              <a:rPr lang="en-US" sz="4000" dirty="0"/>
              <a:t>Hybrid HTS/LTS designs</a:t>
            </a:r>
          </a:p>
          <a:p>
            <a:pPr lvl="1"/>
            <a:r>
              <a:rPr lang="en-US" sz="4000" dirty="0"/>
              <a:t>Understanding and impacting the disturbance-spectrum</a:t>
            </a:r>
          </a:p>
          <a:p>
            <a:pPr lvl="1"/>
            <a:r>
              <a:rPr lang="en-US" sz="4000" dirty="0"/>
              <a:t>Advancing both LTS and HTS conductors, optimized for HEP applications </a:t>
            </a:r>
          </a:p>
          <a:p>
            <a:pPr lvl="1"/>
            <a:endParaRPr lang="en-US" sz="4000" dirty="0"/>
          </a:p>
          <a:p>
            <a:pPr lvl="1"/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B7527-6C10-4F47-A69F-1AB9A4DDD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F4E6D-A252-F94E-99AD-788D3862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/>
              <a:t>S. Prestemon       EIC Accelerator Partnership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B76B5-801E-174D-BD87-2EF180843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223645" y="13059562"/>
            <a:ext cx="483809" cy="4622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0728A9-C361-8A46-8024-0DB7B3F840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777472" y="-18288"/>
            <a:ext cx="12643104" cy="1271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79EEB7-9643-5944-A4C9-2838888D5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460" y="7588305"/>
            <a:ext cx="19445761" cy="4913627"/>
          </a:xfrm>
          <a:prstGeom prst="rect">
            <a:avLst/>
          </a:prstGeom>
          <a:ln w="31750">
            <a:solidFill>
              <a:srgbClr val="00B050"/>
            </a:solidFill>
          </a:ln>
          <a:effectLst>
            <a:glow rad="239263">
              <a:schemeClr val="accent1">
                <a:alpha val="40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83EDEF-2C76-3D40-BDD6-69DF102BA6E8}"/>
              </a:ext>
            </a:extLst>
          </p:cNvPr>
          <p:cNvSpPr txBox="1"/>
          <p:nvPr/>
        </p:nvSpPr>
        <p:spPr>
          <a:xfrm rot="20260847">
            <a:off x="336709" y="10000448"/>
            <a:ext cx="4791230" cy="129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Nb</a:t>
            </a:r>
            <a:r>
              <a:rPr kumimoji="0" lang="en-US" sz="3600" b="1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3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Sn magnet elements of the program</a:t>
            </a:r>
          </a:p>
        </p:txBody>
      </p:sp>
    </p:spTree>
    <p:extLst>
      <p:ext uri="{BB962C8B-B14F-4D97-AF65-F5344CB8AC3E}">
        <p14:creationId xmlns:p14="http://schemas.microsoft.com/office/powerpoint/2010/main" val="290933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Rectangle"/>
          <p:cNvSpPr/>
          <p:nvPr/>
        </p:nvSpPr>
        <p:spPr>
          <a:xfrm>
            <a:off x="-35245" y="12647548"/>
            <a:ext cx="24454490" cy="1092192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pPr algn="ctr" defTabSz="914162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717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75" y="12883247"/>
            <a:ext cx="3140938" cy="527230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Nb3Sn accelerator magnet technology is finally being installed in a collider - in the interaction region quadrupoles of the LH-LHC"/>
          <p:cNvSpPr txBox="1">
            <a:spLocks noGrp="1"/>
          </p:cNvSpPr>
          <p:nvPr>
            <p:ph type="title"/>
          </p:nvPr>
        </p:nvSpPr>
        <p:spPr>
          <a:xfrm>
            <a:off x="4568177" y="264895"/>
            <a:ext cx="17441183" cy="1984773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896112">
              <a:defRPr sz="5400"/>
            </a:pPr>
            <a:r>
              <a:rPr lang="en-US" sz="4800" dirty="0"/>
              <a:t>R&amp;D efforts for</a:t>
            </a:r>
            <a:r>
              <a:rPr sz="4800" dirty="0"/>
              <a:t> accelerator magnet technology </a:t>
            </a:r>
            <a:r>
              <a:rPr lang="en-US" sz="4800" dirty="0"/>
              <a:t>are becoming more structured</a:t>
            </a:r>
            <a:endParaRPr sz="4800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436F263-9977-9D48-BB38-A54B88708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3587" y="2483145"/>
            <a:ext cx="23024373" cy="9495530"/>
          </a:xfrm>
        </p:spPr>
        <p:txBody>
          <a:bodyPr>
            <a:normAutofit/>
          </a:bodyPr>
          <a:lstStyle/>
          <a:p>
            <a:r>
              <a:rPr lang="en-US" sz="3600" dirty="0"/>
              <a:t>DOE-OHEP created the US Magnet Development Program (MDP) in ~2016</a:t>
            </a:r>
          </a:p>
          <a:p>
            <a:r>
              <a:rPr lang="en-US" sz="3600" dirty="0"/>
              <a:t>Europe is in the process of forming the High Field Magnet program (HFM)</a:t>
            </a:r>
          </a:p>
          <a:p>
            <a:pPr lvl="1"/>
            <a:r>
              <a:rPr lang="en-US" sz="3600" dirty="0"/>
              <a:t>Led by the Laboratory Director’s Group (LDG)</a:t>
            </a:r>
          </a:p>
          <a:p>
            <a:pPr lvl="1"/>
            <a:r>
              <a:rPr lang="en-US" sz="3600" dirty="0"/>
              <a:t>Working to define roadmaps and coordinate activities by collaborating institutions</a:t>
            </a:r>
          </a:p>
          <a:p>
            <a:pPr marL="0" indent="0">
              <a:buNone/>
            </a:pPr>
            <a:r>
              <a:rPr lang="en-US" sz="4000" b="1" dirty="0"/>
              <a:t>The programs strive to coordinate efforts to more rapidly advance technology development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8286D-6142-AF43-B7F1-20EC430AA3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Prestemon       EIC Accelerator Partnership Workshop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0E0331-2947-D744-B85B-5FC2C4D68714}"/>
              </a:ext>
            </a:extLst>
          </p:cNvPr>
          <p:cNvSpPr txBox="1"/>
          <p:nvPr/>
        </p:nvSpPr>
        <p:spPr>
          <a:xfrm>
            <a:off x="4360983" y="11901578"/>
            <a:ext cx="16960010" cy="8002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sz="4000" b="1" i="1" dirty="0"/>
              <a:t>The US DOE approach balances long-range R&amp;D and project preparation</a:t>
            </a:r>
            <a:endParaRPr lang="en-US" sz="4000" b="1" i="1" dirty="0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CD6A326-E90D-A346-9619-B4CB39EA9E07}"/>
              </a:ext>
            </a:extLst>
          </p:cNvPr>
          <p:cNvSpPr/>
          <p:nvPr/>
        </p:nvSpPr>
        <p:spPr>
          <a:xfrm>
            <a:off x="1599523" y="6908385"/>
            <a:ext cx="21091378" cy="73866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5">
                  <a:lumMod val="60000"/>
                  <a:lumOff val="40000"/>
                </a:schemeClr>
              </a:gs>
              <a:gs pos="5100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  <a:softEdge rad="3665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endParaRPr lang="en-US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76" name="(ex: US MDP)">
            <a:extLst>
              <a:ext uri="{FF2B5EF4-FFF2-40B4-BE49-F238E27FC236}">
                <a16:creationId xmlns:a16="http://schemas.microsoft.com/office/drawing/2014/main" id="{8D9A6C3A-6C05-F145-9034-C9F2B6C1431B}"/>
              </a:ext>
            </a:extLst>
          </p:cNvPr>
          <p:cNvSpPr txBox="1"/>
          <p:nvPr/>
        </p:nvSpPr>
        <p:spPr>
          <a:xfrm>
            <a:off x="10360613" y="6921904"/>
            <a:ext cx="2997686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8" tIns="91438" rIns="91438" bIns="91438" numCol="1" anchor="t">
            <a:spAutoFit/>
          </a:bodyPr>
          <a:lstStyle>
            <a:lvl1pPr>
              <a:defRPr sz="3000" b="1" i="1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rPr dirty="0"/>
              <a:t>(ex: US MDP)</a:t>
            </a:r>
          </a:p>
        </p:txBody>
      </p:sp>
      <p:sp>
        <p:nvSpPr>
          <p:cNvPr id="77" name="(ex: LARP)">
            <a:extLst>
              <a:ext uri="{FF2B5EF4-FFF2-40B4-BE49-F238E27FC236}">
                <a16:creationId xmlns:a16="http://schemas.microsoft.com/office/drawing/2014/main" id="{4E700C23-70E2-164B-8702-AF9667D88BB5}"/>
              </a:ext>
            </a:extLst>
          </p:cNvPr>
          <p:cNvSpPr txBox="1"/>
          <p:nvPr/>
        </p:nvSpPr>
        <p:spPr>
          <a:xfrm>
            <a:off x="9925637" y="8776149"/>
            <a:ext cx="1798886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8" tIns="91438" rIns="91438" bIns="91438" numCol="1" anchor="t">
            <a:spAutoFit/>
          </a:bodyPr>
          <a:lstStyle>
            <a:lvl1pPr>
              <a:defRPr sz="3000" b="1" i="1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rPr dirty="0"/>
              <a:t>(ex: LARP)</a:t>
            </a:r>
          </a:p>
        </p:txBody>
      </p:sp>
      <p:sp>
        <p:nvSpPr>
          <p:cNvPr id="78" name="(ex: HL-LHC AUP)">
            <a:extLst>
              <a:ext uri="{FF2B5EF4-FFF2-40B4-BE49-F238E27FC236}">
                <a16:creationId xmlns:a16="http://schemas.microsoft.com/office/drawing/2014/main" id="{D6A359BE-56DE-214A-9E97-F820A89818C3}"/>
              </a:ext>
            </a:extLst>
          </p:cNvPr>
          <p:cNvSpPr txBox="1"/>
          <p:nvPr/>
        </p:nvSpPr>
        <p:spPr>
          <a:xfrm>
            <a:off x="13216679" y="10917641"/>
            <a:ext cx="2882516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8" tIns="91438" rIns="91438" bIns="91438" numCol="1" anchor="t">
            <a:spAutoFit/>
          </a:bodyPr>
          <a:lstStyle>
            <a:lvl1pPr>
              <a:defRPr sz="3000" b="1" i="1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rPr dirty="0"/>
              <a:t>(ex: HL-LHC AUP)</a:t>
            </a:r>
          </a:p>
        </p:txBody>
      </p:sp>
      <p:sp>
        <p:nvSpPr>
          <p:cNvPr id="79" name="Rounded Rectangle">
            <a:extLst>
              <a:ext uri="{FF2B5EF4-FFF2-40B4-BE49-F238E27FC236}">
                <a16:creationId xmlns:a16="http://schemas.microsoft.com/office/drawing/2014/main" id="{02FDB9D6-15A0-394D-8AA4-B1CCDBEF2761}"/>
              </a:ext>
            </a:extLst>
          </p:cNvPr>
          <p:cNvSpPr/>
          <p:nvPr/>
        </p:nvSpPr>
        <p:spPr>
          <a:xfrm>
            <a:off x="851040" y="6526305"/>
            <a:ext cx="22483984" cy="5511307"/>
          </a:xfrm>
          <a:prstGeom prst="roundRect">
            <a:avLst>
              <a:gd name="adj" fmla="val 15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wrap="square" lIns="91438" tIns="91438" rIns="91438" bIns="91438" numCol="1" anchor="ctr">
            <a:noAutofit/>
          </a:bodyPr>
          <a:lstStyle/>
          <a:p>
            <a:endParaRPr sz="180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E320E7C-0676-7F45-A529-1540340E8B20}"/>
              </a:ext>
            </a:extLst>
          </p:cNvPr>
          <p:cNvSpPr txBox="1"/>
          <p:nvPr/>
        </p:nvSpPr>
        <p:spPr>
          <a:xfrm>
            <a:off x="4617916" y="6880748"/>
            <a:ext cx="6740988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General R&amp;D - programmatic </a:t>
            </a:r>
          </a:p>
        </p:txBody>
      </p:sp>
      <p:cxnSp>
        <p:nvCxnSpPr>
          <p:cNvPr id="81" name="Curved Connector 80">
            <a:extLst>
              <a:ext uri="{FF2B5EF4-FFF2-40B4-BE49-F238E27FC236}">
                <a16:creationId xmlns:a16="http://schemas.microsoft.com/office/drawing/2014/main" id="{C52369F9-1126-8947-9015-136F78B67192}"/>
              </a:ext>
            </a:extLst>
          </p:cNvPr>
          <p:cNvCxnSpPr/>
          <p:nvPr/>
        </p:nvCxnSpPr>
        <p:spPr>
          <a:xfrm>
            <a:off x="3648087" y="7812801"/>
            <a:ext cx="1630490" cy="1203440"/>
          </a:xfrm>
          <a:prstGeom prst="curvedConnector3">
            <a:avLst/>
          </a:prstGeom>
          <a:noFill/>
          <a:ln w="381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56DFD1DC-BF65-2F49-9A31-336A63F9C09C}"/>
              </a:ext>
            </a:extLst>
          </p:cNvPr>
          <p:cNvSpPr/>
          <p:nvPr/>
        </p:nvSpPr>
        <p:spPr>
          <a:xfrm>
            <a:off x="5278576" y="8579329"/>
            <a:ext cx="4514052" cy="1293967"/>
          </a:xfrm>
          <a:prstGeom prst="round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  <a:gs pos="72000">
                <a:schemeClr val="accent6">
                  <a:lumMod val="75000"/>
                </a:schemeClr>
              </a:gs>
              <a:gs pos="39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0"/>
          </a:gra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r>
              <a:rPr lang="en-US" sz="3200" dirty="0"/>
              <a:t>Directed R&amp;D</a:t>
            </a:r>
          </a:p>
          <a:p>
            <a:r>
              <a:rPr lang="en-US" sz="3200" dirty="0"/>
              <a:t>(Technology readiness)</a:t>
            </a:r>
            <a:endParaRPr lang="en-US" sz="3200" dirty="0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F36949D5-2BB9-D646-A7F6-FA5A5A94CDA3}"/>
              </a:ext>
            </a:extLst>
          </p:cNvPr>
          <p:cNvSpPr/>
          <p:nvPr/>
        </p:nvSpPr>
        <p:spPr>
          <a:xfrm>
            <a:off x="10020893" y="10320475"/>
            <a:ext cx="3029326" cy="885344"/>
          </a:xfrm>
          <a:prstGeom prst="round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0">
                <a:schemeClr val="accent3">
                  <a:lumMod val="40000"/>
                  <a:lumOff val="60000"/>
                </a:schemeClr>
              </a:gs>
              <a:gs pos="84000">
                <a:schemeClr val="accent3">
                  <a:lumMod val="50000"/>
                </a:schemeClr>
              </a:gs>
              <a:gs pos="39000">
                <a:schemeClr val="accent3">
                  <a:lumMod val="5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Project</a:t>
            </a:r>
          </a:p>
        </p:txBody>
      </p:sp>
      <p:cxnSp>
        <p:nvCxnSpPr>
          <p:cNvPr id="84" name="Curved Connector 83">
            <a:extLst>
              <a:ext uri="{FF2B5EF4-FFF2-40B4-BE49-F238E27FC236}">
                <a16:creationId xmlns:a16="http://schemas.microsoft.com/office/drawing/2014/main" id="{813D6792-11D6-0F4D-929D-ED51B987BFC5}"/>
              </a:ext>
            </a:extLst>
          </p:cNvPr>
          <p:cNvCxnSpPr>
            <a:cxnSpLocks/>
          </p:cNvCxnSpPr>
          <p:nvPr/>
        </p:nvCxnSpPr>
        <p:spPr>
          <a:xfrm>
            <a:off x="8741327" y="10034893"/>
            <a:ext cx="1177394" cy="586456"/>
          </a:xfrm>
          <a:prstGeom prst="curvedConnector3">
            <a:avLst>
              <a:gd name="adj1" fmla="val 50000"/>
            </a:avLst>
          </a:prstGeom>
          <a:noFill/>
          <a:ln w="381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Curved Connector 84">
            <a:extLst>
              <a:ext uri="{FF2B5EF4-FFF2-40B4-BE49-F238E27FC236}">
                <a16:creationId xmlns:a16="http://schemas.microsoft.com/office/drawing/2014/main" id="{277D8217-4C1A-6144-A5EE-0F4D29980329}"/>
              </a:ext>
            </a:extLst>
          </p:cNvPr>
          <p:cNvCxnSpPr/>
          <p:nvPr/>
        </p:nvCxnSpPr>
        <p:spPr>
          <a:xfrm>
            <a:off x="13288769" y="7750919"/>
            <a:ext cx="1630490" cy="1203440"/>
          </a:xfrm>
          <a:prstGeom prst="curvedConnector3">
            <a:avLst/>
          </a:prstGeom>
          <a:noFill/>
          <a:ln w="38100" cap="flat">
            <a:solidFill>
              <a:schemeClr val="accent1"/>
            </a:solidFill>
            <a:prstDash val="sysDot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ADE03D97-A1C2-F14F-80D7-B84CD885D988}"/>
              </a:ext>
            </a:extLst>
          </p:cNvPr>
          <p:cNvSpPr/>
          <p:nvPr/>
        </p:nvSpPr>
        <p:spPr>
          <a:xfrm>
            <a:off x="14919258" y="8517447"/>
            <a:ext cx="4514052" cy="1293967"/>
          </a:xfrm>
          <a:prstGeom prst="round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  <a:gs pos="72000">
                <a:schemeClr val="accent6">
                  <a:lumMod val="75000"/>
                </a:schemeClr>
              </a:gs>
              <a:gs pos="39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0"/>
          </a:gradFill>
          <a:ln w="25400" cap="flat">
            <a:solidFill>
              <a:schemeClr val="accent1"/>
            </a:solidFill>
            <a:prstDash val="sysDot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r>
              <a:rPr lang="en-US" sz="3200" dirty="0"/>
              <a:t>Directed R&amp;D</a:t>
            </a:r>
          </a:p>
          <a:p>
            <a:r>
              <a:rPr lang="en-US" sz="3200" dirty="0"/>
              <a:t>(Technology readiness)</a:t>
            </a:r>
            <a:endParaRPr lang="en-US" sz="3200" dirty="0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75B9D35C-6147-F648-967E-3E0F45CFF898}"/>
              </a:ext>
            </a:extLst>
          </p:cNvPr>
          <p:cNvSpPr/>
          <p:nvPr/>
        </p:nvSpPr>
        <p:spPr>
          <a:xfrm>
            <a:off x="19661575" y="10258593"/>
            <a:ext cx="3029326" cy="885344"/>
          </a:xfrm>
          <a:prstGeom prst="round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0">
                <a:schemeClr val="accent3">
                  <a:lumMod val="40000"/>
                  <a:lumOff val="60000"/>
                </a:schemeClr>
              </a:gs>
              <a:gs pos="84000">
                <a:schemeClr val="accent3">
                  <a:lumMod val="50000"/>
                </a:schemeClr>
              </a:gs>
              <a:gs pos="39000">
                <a:schemeClr val="accent3">
                  <a:lumMod val="5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 w="25400" cap="flat">
            <a:solidFill>
              <a:schemeClr val="accent1"/>
            </a:solidFill>
            <a:prstDash val="sysDot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Project</a:t>
            </a:r>
          </a:p>
        </p:txBody>
      </p:sp>
      <p:cxnSp>
        <p:nvCxnSpPr>
          <p:cNvPr id="88" name="Curved Connector 87">
            <a:extLst>
              <a:ext uri="{FF2B5EF4-FFF2-40B4-BE49-F238E27FC236}">
                <a16:creationId xmlns:a16="http://schemas.microsoft.com/office/drawing/2014/main" id="{E6DE7CB5-5721-4445-9C33-02969D51ADBD}"/>
              </a:ext>
            </a:extLst>
          </p:cNvPr>
          <p:cNvCxnSpPr>
            <a:cxnSpLocks/>
          </p:cNvCxnSpPr>
          <p:nvPr/>
        </p:nvCxnSpPr>
        <p:spPr>
          <a:xfrm>
            <a:off x="18382009" y="9973011"/>
            <a:ext cx="1177394" cy="586456"/>
          </a:xfrm>
          <a:prstGeom prst="curvedConnector3">
            <a:avLst>
              <a:gd name="adj1" fmla="val 50000"/>
            </a:avLst>
          </a:prstGeom>
          <a:noFill/>
          <a:ln w="38100" cap="flat">
            <a:solidFill>
              <a:schemeClr val="accent1"/>
            </a:solidFill>
            <a:prstDash val="sysDot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CEAEB36C-9AFA-9B49-90FC-07CB202FD854}"/>
              </a:ext>
            </a:extLst>
          </p:cNvPr>
          <p:cNvCxnSpPr>
            <a:cxnSpLocks/>
          </p:cNvCxnSpPr>
          <p:nvPr/>
        </p:nvCxnSpPr>
        <p:spPr>
          <a:xfrm>
            <a:off x="236040" y="6292827"/>
            <a:ext cx="23447564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glow rad="67580">
              <a:schemeClr val="accent1">
                <a:alpha val="40000"/>
              </a:schemeClr>
            </a:glow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91B911-093E-764B-9D50-96145C5B9CF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2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Rectangle"/>
          <p:cNvSpPr/>
          <p:nvPr/>
        </p:nvSpPr>
        <p:spPr>
          <a:xfrm>
            <a:off x="-35245" y="12647548"/>
            <a:ext cx="18577890" cy="1092192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pPr algn="ctr" defTabSz="914162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717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75" y="12883247"/>
            <a:ext cx="3140938" cy="527230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Nb3Sn accelerator magnet technology is finally being installed in a collider - in the interaction region quadrupoles of the LH-LH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defTabSz="896112">
              <a:defRPr sz="5400"/>
            </a:pPr>
            <a:r>
              <a:rPr sz="4800" dirty="0"/>
              <a:t>Nb</a:t>
            </a:r>
            <a:r>
              <a:rPr sz="4800" baseline="-5998" dirty="0"/>
              <a:t>3</a:t>
            </a:r>
            <a:r>
              <a:rPr sz="4800" dirty="0"/>
              <a:t>Sn accelerator magnet technology is </a:t>
            </a:r>
            <a:r>
              <a:rPr lang="en-US" sz="4800" dirty="0"/>
              <a:t>- </a:t>
            </a:r>
            <a:r>
              <a:rPr lang="en-US" sz="4800" b="1" i="1" dirty="0"/>
              <a:t>for the 1</a:t>
            </a:r>
            <a:r>
              <a:rPr lang="en-US" sz="4800" b="1" i="1" baseline="30000" dirty="0"/>
              <a:t>st</a:t>
            </a:r>
            <a:r>
              <a:rPr lang="en-US" sz="4800" b="1" i="1" dirty="0"/>
              <a:t> time</a:t>
            </a:r>
            <a:r>
              <a:rPr sz="4800" b="1" i="1" dirty="0"/>
              <a:t> </a:t>
            </a:r>
            <a:r>
              <a:rPr lang="en-US" sz="4800" dirty="0"/>
              <a:t>- </a:t>
            </a:r>
            <a:r>
              <a:rPr sz="4800" dirty="0"/>
              <a:t>being installed in a collider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8F3FC8-E2E5-A64A-9647-E75BE7B5E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Prestemon       EIC Accelerator Partnership Workshop</a:t>
            </a:r>
            <a:endParaRPr lang="en-US" dirty="0"/>
          </a:p>
        </p:txBody>
      </p:sp>
      <p:sp>
        <p:nvSpPr>
          <p:cNvPr id="722" name="Footer Placeholder 5"/>
          <p:cNvSpPr txBox="1"/>
          <p:nvPr/>
        </p:nvSpPr>
        <p:spPr>
          <a:xfrm>
            <a:off x="1929861" y="6511678"/>
            <a:ext cx="6436430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20" rIns="45720">
            <a:spAutoFit/>
          </a:bodyPr>
          <a:lstStyle>
            <a:lvl1pPr defTabSz="457200">
              <a:defRPr sz="11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S. Prestemon, Workshop on Advanced Superconducting Materials and Magnets, KEK January 22 2019</a:t>
            </a:r>
          </a:p>
        </p:txBody>
      </p:sp>
      <p:sp>
        <p:nvSpPr>
          <p:cNvPr id="723" name="Footer Placeholder 5"/>
          <p:cNvSpPr txBox="1"/>
          <p:nvPr/>
        </p:nvSpPr>
        <p:spPr>
          <a:xfrm>
            <a:off x="2056861" y="6638678"/>
            <a:ext cx="6436430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20" rIns="45720">
            <a:spAutoFit/>
          </a:bodyPr>
          <a:lstStyle>
            <a:lvl1pPr defTabSz="457200">
              <a:defRPr sz="11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S. Prestemon, Workshop on Advanced Superconducting Materials and Magnets, KEK January 22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6B99B5-4A15-2A4F-8794-784EDF780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7773" y="2431339"/>
            <a:ext cx="13746227" cy="5974922"/>
          </a:xfrm>
          <a:prstGeom prst="rect">
            <a:avLst/>
          </a:prstGeom>
        </p:spPr>
      </p:pic>
      <p:pic>
        <p:nvPicPr>
          <p:cNvPr id="64" name="Image" descr="Image">
            <a:extLst>
              <a:ext uri="{FF2B5EF4-FFF2-40B4-BE49-F238E27FC236}">
                <a16:creationId xmlns:a16="http://schemas.microsoft.com/office/drawing/2014/main" id="{FF9812ED-CA18-5841-B804-AAB9318A1F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397" y="2254943"/>
            <a:ext cx="9263290" cy="5452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mage" descr="Image">
            <a:extLst>
              <a:ext uri="{FF2B5EF4-FFF2-40B4-BE49-F238E27FC236}">
                <a16:creationId xmlns:a16="http://schemas.microsoft.com/office/drawing/2014/main" id="{41EC611D-04C2-A248-AA69-E881D0A53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203" y="8066868"/>
            <a:ext cx="7445088" cy="451358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EDDDD7-F74B-5942-A8A5-868A6E583CC8}"/>
              </a:ext>
            </a:extLst>
          </p:cNvPr>
          <p:cNvSpPr txBox="1"/>
          <p:nvPr/>
        </p:nvSpPr>
        <p:spPr>
          <a:xfrm>
            <a:off x="10637773" y="8860952"/>
            <a:ext cx="13228804" cy="35086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b="1" i="1" dirty="0" err="1">
                <a:latin typeface="Franklin Gothic Book"/>
                <a:ea typeface="Franklin Gothic Book"/>
                <a:cs typeface="Franklin Gothic Book"/>
                <a:sym typeface="Franklin Gothic Book"/>
              </a:rPr>
              <a:t>HiLumi</a:t>
            </a:r>
            <a:r>
              <a:rPr lang="en-US" b="1" i="1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 production is arguably “boutique production”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What are the risks and benefits of full-scale industrial production of Nb</a:t>
            </a:r>
            <a:r>
              <a:rPr lang="en-US" baseline="-25000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3</a:t>
            </a:r>
            <a:r>
              <a:rPr lang="en-US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Sn magnets?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There is significant value-engineering that can be performed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What elements </a:t>
            </a:r>
            <a:r>
              <a:rPr lang="en-US" dirty="0"/>
              <a:t>of the design are “robust”, and what elements generate risk/performance limitations?</a:t>
            </a:r>
            <a:endParaRPr lang="en-US" dirty="0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6F63B4-508E-2643-8569-71ECF47F731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93CCC3F-DB2A-C44E-841B-4E306AF4FE96}"/>
              </a:ext>
            </a:extLst>
          </p:cNvPr>
          <p:cNvSpPr/>
          <p:nvPr/>
        </p:nvSpPr>
        <p:spPr>
          <a:xfrm>
            <a:off x="138459" y="8928847"/>
            <a:ext cx="8219865" cy="28580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72" name="Rectangle"/>
          <p:cNvSpPr/>
          <p:nvPr/>
        </p:nvSpPr>
        <p:spPr>
          <a:xfrm>
            <a:off x="-35245" y="12647548"/>
            <a:ext cx="24454490" cy="1092192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pPr algn="ctr" defTabSz="914162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773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75" y="12883247"/>
            <a:ext cx="3140938" cy="527230"/>
          </a:xfrm>
          <a:prstGeom prst="rect">
            <a:avLst/>
          </a:prstGeom>
          <a:ln w="12700">
            <a:miter lim="400000"/>
          </a:ln>
        </p:spPr>
      </p:pic>
      <p:sp>
        <p:nvSpPr>
          <p:cNvPr id="777" name="The “magnet zoo” in colliders are all based on Cos(t) designs, whereas accelerator R&amp;D magnets explore other options"/>
          <p:cNvSpPr txBox="1">
            <a:spLocks noGrp="1"/>
          </p:cNvSpPr>
          <p:nvPr>
            <p:ph type="title"/>
          </p:nvPr>
        </p:nvSpPr>
        <p:spPr>
          <a:xfrm>
            <a:off x="4316590" y="510040"/>
            <a:ext cx="19693499" cy="114720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The “magnet zoo” in colliders are </a:t>
            </a:r>
            <a:r>
              <a:rPr lang="en-US" dirty="0"/>
              <a:t>(to-date) </a:t>
            </a:r>
            <a:r>
              <a:rPr dirty="0"/>
              <a:t>all based on Cos(t) designs</a:t>
            </a:r>
          </a:p>
        </p:txBody>
      </p:sp>
      <p:sp>
        <p:nvSpPr>
          <p:cNvPr id="782" name="R&amp;D magnet designs explore  layouts that attempt to address issues associated with conductor strain (to avoid degradation) and reduction of conductor/coil motion (to minimize training)…"/>
          <p:cNvSpPr txBox="1">
            <a:spLocks noGrp="1"/>
          </p:cNvSpPr>
          <p:nvPr>
            <p:ph type="body" idx="1"/>
          </p:nvPr>
        </p:nvSpPr>
        <p:spPr>
          <a:xfrm>
            <a:off x="138460" y="2549492"/>
            <a:ext cx="8037046" cy="949553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98424" indent="-98424" defTabSz="868680">
              <a:defRPr sz="4180"/>
            </a:pPr>
            <a:r>
              <a:rPr sz="3600" dirty="0"/>
              <a:t>R&amp;D magnet designs explore layouts that attempt to address issues associated with conductor strain (to avoid degradation) and reduction of conductor/coil motion (to minimize training)</a:t>
            </a:r>
          </a:p>
          <a:p>
            <a:pPr marL="98424" indent="-98424" defTabSz="868680">
              <a:defRPr sz="4180"/>
            </a:pPr>
            <a:endParaRPr sz="3600" dirty="0"/>
          </a:p>
          <a:p>
            <a:pPr marL="98424" indent="-98424" defTabSz="868680">
              <a:defRPr sz="4180"/>
            </a:pPr>
            <a:r>
              <a:rPr sz="3600" dirty="0"/>
              <a:t>At high field “managing” stress through judicious force interception will be required </a:t>
            </a:r>
            <a:endParaRPr lang="en-US" sz="3600" dirty="0"/>
          </a:p>
          <a:p>
            <a:pPr marL="98424" indent="-98424" defTabSz="868680">
              <a:defRPr sz="4180"/>
            </a:pPr>
            <a:endParaRPr lang="en-US" sz="3600" dirty="0"/>
          </a:p>
          <a:p>
            <a:pPr marL="98424" indent="-98424" defTabSz="868680">
              <a:defRPr sz="4180"/>
            </a:pPr>
            <a:r>
              <a:rPr lang="en-US" sz="3600" dirty="0"/>
              <a:t>Development and use of Nb</a:t>
            </a:r>
            <a:r>
              <a:rPr lang="en-US" sz="3600" baseline="-25000" dirty="0"/>
              <a:t>3</a:t>
            </a:r>
            <a:r>
              <a:rPr lang="en-US" sz="3600" dirty="0"/>
              <a:t>Sn and HTS requires strong physics motivation</a:t>
            </a:r>
          </a:p>
          <a:p>
            <a:pPr marL="972469" lvl="1" indent="-98424" defTabSz="868680">
              <a:defRPr sz="4180"/>
            </a:pPr>
            <a:r>
              <a:rPr lang="en-US" sz="3600" dirty="0"/>
              <a:t>The technology is complex and costly, but in some cases enabling</a:t>
            </a:r>
            <a:endParaRPr sz="3600" dirty="0"/>
          </a:p>
        </p:txBody>
      </p:sp>
      <p:sp>
        <p:nvSpPr>
          <p:cNvPr id="778" name="Footer Placeholder 5"/>
          <p:cNvSpPr txBox="1"/>
          <p:nvPr/>
        </p:nvSpPr>
        <p:spPr>
          <a:xfrm>
            <a:off x="1929861" y="6511678"/>
            <a:ext cx="6436430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20" rIns="45720">
            <a:spAutoFit/>
          </a:bodyPr>
          <a:lstStyle>
            <a:lvl1pPr defTabSz="457200">
              <a:defRPr sz="11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S. Prestemon, Workshop on Advanced Superconducting Materials and Magnets, KEK January 22 2019</a:t>
            </a:r>
          </a:p>
        </p:txBody>
      </p:sp>
      <p:sp>
        <p:nvSpPr>
          <p:cNvPr id="779" name="Footer Placeholder 5"/>
          <p:cNvSpPr txBox="1"/>
          <p:nvPr/>
        </p:nvSpPr>
        <p:spPr>
          <a:xfrm>
            <a:off x="2056861" y="6638678"/>
            <a:ext cx="6436430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20" rIns="45720">
            <a:spAutoFit/>
          </a:bodyPr>
          <a:lstStyle>
            <a:lvl1pPr defTabSz="457200">
              <a:defRPr sz="11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S. Prestemon, Workshop on Advanced Superconducting Materials and Magnets, KEK January 22 2019</a:t>
            </a:r>
          </a:p>
        </p:txBody>
      </p:sp>
      <p:pic>
        <p:nvPicPr>
          <p:cNvPr id="78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506" y="2402112"/>
            <a:ext cx="15998852" cy="3574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110" y="6692413"/>
            <a:ext cx="15251644" cy="5094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9017" y="5938815"/>
            <a:ext cx="1231902" cy="660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26433" y="5221603"/>
            <a:ext cx="1003302" cy="660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9117" y="11771971"/>
            <a:ext cx="2933702" cy="546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9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64559" y="11659553"/>
            <a:ext cx="1993902" cy="1028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90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87175" y="11659553"/>
            <a:ext cx="2006602" cy="1028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91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60653" y="11475403"/>
            <a:ext cx="2057402" cy="1397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92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12987" y="11659553"/>
            <a:ext cx="2197102" cy="1028702"/>
          </a:xfrm>
          <a:prstGeom prst="rect">
            <a:avLst/>
          </a:prstGeom>
          <a:ln w="12700">
            <a:miter lim="400000"/>
          </a:ln>
        </p:spPr>
      </p:pic>
      <p:sp>
        <p:nvSpPr>
          <p:cNvPr id="793" name="Line"/>
          <p:cNvSpPr/>
          <p:nvPr/>
        </p:nvSpPr>
        <p:spPr>
          <a:xfrm>
            <a:off x="8464290" y="6578793"/>
            <a:ext cx="14994436" cy="2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 sz="18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37639A-743B-A54F-94C4-1A5734F77F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Prestemon       EIC Accelerator Partnership Workshop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4F0B16-6E89-8648-8426-0470BDBBB1D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B0188B-3180-054C-ABBF-009BD8C5253F}"/>
              </a:ext>
            </a:extLst>
          </p:cNvPr>
          <p:cNvSpPr txBox="1"/>
          <p:nvPr/>
        </p:nvSpPr>
        <p:spPr>
          <a:xfrm>
            <a:off x="2737495" y="5790223"/>
            <a:ext cx="5431536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1" dirty="0"/>
              <a:t>[a</a:t>
            </a: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nd/or for large bore…]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4E7D740A-02CE-A74A-BE90-03FEC9636D32}"/>
              </a:ext>
            </a:extLst>
          </p:cNvPr>
          <p:cNvSpPr/>
          <p:nvPr/>
        </p:nvSpPr>
        <p:spPr>
          <a:xfrm rot="1778244" flipH="1">
            <a:off x="2840389" y="6387389"/>
            <a:ext cx="256918" cy="500467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7F1BC60-DB7E-504A-8280-B160AB4BA6DB}"/>
              </a:ext>
            </a:extLst>
          </p:cNvPr>
          <p:cNvSpPr/>
          <p:nvPr/>
        </p:nvSpPr>
        <p:spPr>
          <a:xfrm>
            <a:off x="117655" y="7237318"/>
            <a:ext cx="24094904" cy="5252838"/>
          </a:xfrm>
          <a:prstGeom prst="roundRect">
            <a:avLst>
              <a:gd name="adj" fmla="val 7452"/>
            </a:avLst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endParaRPr lang="en-US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34D2CA-EA5B-4745-9E1D-3AF384930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Program strategy and goals: driving questions related to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612D9-EE1F-A64C-8DB6-4101BE412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843" y="2382616"/>
            <a:ext cx="23736314" cy="525283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Ultimate Performance of Magnets</a:t>
            </a:r>
          </a:p>
          <a:p>
            <a:pPr lvl="1"/>
            <a:r>
              <a:rPr lang="en-US" sz="2800" dirty="0"/>
              <a:t>What is the nature of accelerator magnet training? Can we reduce or eliminate it?</a:t>
            </a:r>
          </a:p>
          <a:p>
            <a:pPr lvl="1"/>
            <a:r>
              <a:rPr lang="en-US" sz="2800" dirty="0"/>
              <a:t>How do we best define operating margin for Nb3Sn and HTS accelerator magnets, and to what degree can and should it be minimized?</a:t>
            </a:r>
          </a:p>
          <a:p>
            <a:pPr lvl="1"/>
            <a:r>
              <a:rPr lang="en-US" sz="2800" dirty="0"/>
              <a:t>Can we control the disturbance spectrum and engineer a magnet response to reduce operating margin and enhance reliable performance?</a:t>
            </a:r>
          </a:p>
          <a:p>
            <a:pPr lvl="1"/>
            <a:r>
              <a:rPr lang="en-US" sz="2800" dirty="0"/>
              <a:t>What are the mechanical limits and possible stress-management approaches for Nb3Sn, HTS, and 20 T hybrid LTS/HTS magnets, and do they have defined mechanical limits?</a:t>
            </a:r>
          </a:p>
          <a:p>
            <a:pPr lvl="1"/>
            <a:r>
              <a:rPr lang="en-US" sz="2800" dirty="0"/>
              <a:t>Do hybrid designs benefit from the best features of LTS and HTS, or inherit the difficulties of both material technologies?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51C655-7485-4A42-87A0-7C40406972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Prestemon       EIC Accelerator Partnership Workshop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8A9F8F-F3D0-1F4A-8A33-268ED7AE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109" y="7546681"/>
            <a:ext cx="7120314" cy="4654334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1D47BB5-B697-F042-92D2-EC3CB5AA88FC}"/>
              </a:ext>
            </a:extLst>
          </p:cNvPr>
          <p:cNvSpPr txBox="1">
            <a:spLocks/>
          </p:cNvSpPr>
          <p:nvPr/>
        </p:nvSpPr>
        <p:spPr>
          <a:xfrm>
            <a:off x="15490590" y="7949430"/>
            <a:ext cx="8417166" cy="3678912"/>
          </a:xfrm>
          <a:prstGeom prst="rect">
            <a:avLst/>
          </a:prstGeom>
          <a:ln w="12700">
            <a:solidFill>
              <a:srgbClr val="C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rIns="91438">
            <a:normAutofit/>
          </a:bodyPr>
          <a:lstStyle>
            <a:lvl1pPr marL="177800" marR="0" indent="-177800" algn="l" defTabSz="45720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1F497D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71525" marR="0" indent="-314325" algn="l" defTabSz="45720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2200" b="0" i="0" u="none" strike="noStrike" cap="none" spc="0" baseline="0">
                <a:solidFill>
                  <a:srgbClr val="1F497D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143000" marR="0" indent="-228600" algn="l" defTabSz="45720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1F497D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577339" marR="0" indent="-205739" algn="l" defTabSz="45720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1800" b="0" i="0" u="none" strike="noStrike" cap="none" spc="0" baseline="0">
                <a:solidFill>
                  <a:srgbClr val="1F497D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011679" marR="0" indent="-182879" algn="l" defTabSz="45720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1600" b="0" i="0" u="none" strike="noStrike" cap="none" spc="0" baseline="0">
                <a:solidFill>
                  <a:srgbClr val="1F497D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560320" marR="0" indent="-274320" algn="l" defTabSz="45720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1F497D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017520" marR="0" indent="-274320" algn="l" defTabSz="45720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1F497D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74720" marR="0" indent="-274320" algn="l" defTabSz="45720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1F497D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931920" marR="0" indent="-274320" algn="l" defTabSz="45720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1F497D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hangingPunct="1">
              <a:buNone/>
            </a:pPr>
            <a:r>
              <a:rPr lang="en-US" sz="3600" dirty="0"/>
              <a:t> [I]: Highest priority issue: </a:t>
            </a:r>
            <a:r>
              <a:rPr lang="en-US" sz="3600" b="1" i="1" dirty="0"/>
              <a:t>degradation</a:t>
            </a:r>
          </a:p>
          <a:p>
            <a:pPr marL="914400" lvl="1" indent="0" hangingPunct="1">
              <a:buNone/>
            </a:pPr>
            <a:r>
              <a:rPr lang="en-US" sz="3600" dirty="0"/>
              <a:t>Mechanisms; design mitigation</a:t>
            </a:r>
          </a:p>
          <a:p>
            <a:pPr indent="0" hangingPunct="1">
              <a:buNone/>
            </a:pPr>
            <a:r>
              <a:rPr lang="en-US" sz="3600" dirty="0"/>
              <a:t>[II]: Second priority: Initial quench current </a:t>
            </a:r>
          </a:p>
          <a:p>
            <a:pPr indent="0" hangingPunct="1">
              <a:buNone/>
            </a:pPr>
            <a:r>
              <a:rPr lang="en-US" sz="3600" dirty="0"/>
              <a:t>	and </a:t>
            </a:r>
            <a:r>
              <a:rPr lang="en-US" sz="3600" b="1" i="1" dirty="0"/>
              <a:t>memory after thermal cycle</a:t>
            </a:r>
            <a:endParaRPr lang="en-US" sz="3600" dirty="0"/>
          </a:p>
          <a:p>
            <a:pPr indent="0" hangingPunct="1">
              <a:buNone/>
            </a:pPr>
            <a:r>
              <a:rPr lang="en-US" sz="3600" dirty="0"/>
              <a:t>[III]: Third priority: </a:t>
            </a:r>
            <a:r>
              <a:rPr lang="en-US" sz="3600" b="1" i="1" dirty="0"/>
              <a:t>Training rate</a:t>
            </a:r>
          </a:p>
          <a:p>
            <a:pPr hangingPunct="1"/>
            <a:endParaRPr lang="en-US" sz="3600" dirty="0"/>
          </a:p>
        </p:txBody>
      </p:sp>
      <p:pic>
        <p:nvPicPr>
          <p:cNvPr id="13" name="Picture 5" descr="C:\Users\sasha\Desktop\IMG_7779.JPG">
            <a:extLst>
              <a:ext uri="{FF2B5EF4-FFF2-40B4-BE49-F238E27FC236}">
                <a16:creationId xmlns:a16="http://schemas.microsoft.com/office/drawing/2014/main" id="{06213567-58C6-8A45-975B-CCB4D944E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244" y="7635454"/>
            <a:ext cx="6299696" cy="454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B84973-C5C9-E244-A39E-9B4D60BB9C12}"/>
              </a:ext>
            </a:extLst>
          </p:cNvPr>
          <p:cNvSpPr txBox="1"/>
          <p:nvPr/>
        </p:nvSpPr>
        <p:spPr>
          <a:xfrm>
            <a:off x="4820061" y="6528625"/>
            <a:ext cx="13977172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i="1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Example: MDP 4-layer, 60mm bore </a:t>
            </a:r>
            <a:r>
              <a:rPr lang="en-US" i="1" dirty="0"/>
              <a:t>cosine-theta magnet led </a:t>
            </a:r>
            <a:r>
              <a:rPr lang="en-US" i="1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by FNAL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BA72BD-4333-324D-9E84-0395220CABD4}"/>
              </a:ext>
            </a:extLst>
          </p:cNvPr>
          <p:cNvSpPr txBox="1"/>
          <p:nvPr/>
        </p:nvSpPr>
        <p:spPr>
          <a:xfrm rot="21265144">
            <a:off x="10959594" y="7132526"/>
            <a:ext cx="5681660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rPr>
              <a:t>Record field!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2F938F-1080-8348-86C8-BB80A7854DE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1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TAP No Footer">
  <a:themeElements>
    <a:clrScheme name="ATAP No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TAP No Foo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TAP No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TAP No Footer">
  <a:themeElements>
    <a:clrScheme name="ATAP No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TAP No Foo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TAP No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33906</TotalTime>
  <Words>1464</Words>
  <Application>Microsoft Macintosh PowerPoint</Application>
  <PresentationFormat>Custom</PresentationFormat>
  <Paragraphs>193</Paragraphs>
  <Slides>15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Courier New</vt:lpstr>
      <vt:lpstr>Franklin Gothic Book</vt:lpstr>
      <vt:lpstr>Franklin Gothic Medium</vt:lpstr>
      <vt:lpstr>Helvetica</vt:lpstr>
      <vt:lpstr>Times New Roman</vt:lpstr>
      <vt:lpstr>ATAP No Footer</vt:lpstr>
      <vt:lpstr>Graph</vt:lpstr>
      <vt:lpstr>PowerPoint Presentation</vt:lpstr>
      <vt:lpstr>Outline</vt:lpstr>
      <vt:lpstr>Recap of our MDP vision &amp; goals</vt:lpstr>
      <vt:lpstr>US MDP 2020 roadmaps – long range</vt:lpstr>
      <vt:lpstr>Program roadmap – 2020 Detailed Plan</vt:lpstr>
      <vt:lpstr>R&amp;D efforts for accelerator magnet technology are becoming more structured</vt:lpstr>
      <vt:lpstr>Nb3Sn accelerator magnet technology is - for the 1st time - being installed in a collider</vt:lpstr>
      <vt:lpstr>The “magnet zoo” in colliders are (to-date) all based on Cos(t) designs</vt:lpstr>
      <vt:lpstr>Program strategy and goals: driving questions related to performance</vt:lpstr>
      <vt:lpstr>Nb3Sn Stress-managed Cos-theta (SMCT) Lead: A. Zlobin, FNAL</vt:lpstr>
      <vt:lpstr>Nb3Sn Canted Cos-theta (CCT) progress Lead: D. Arbelaez, LBNL</vt:lpstr>
      <vt:lpstr>Advances in quality control are being applied</vt:lpstr>
      <vt:lpstr>A sampling of diagnostics developments – driven by MDP needs, but with broad impact to DOE-SC and beyond </vt:lpstr>
      <vt:lpstr>Wide array of modeling advances underway to support diagnostics feedback and to optimize magnet systems</vt:lpstr>
      <vt:lpstr>Summary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soprestemon</cp:lastModifiedBy>
  <cp:revision>107</cp:revision>
  <cp:lastPrinted>2020-12-02T14:41:02Z</cp:lastPrinted>
  <dcterms:modified xsi:type="dcterms:W3CDTF">2021-10-28T03:28:33Z</dcterms:modified>
</cp:coreProperties>
</file>