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6"/>
  </p:notesMasterIdLst>
  <p:sldIdLst>
    <p:sldId id="258" r:id="rId5"/>
    <p:sldId id="2105" r:id="rId6"/>
    <p:sldId id="2146" r:id="rId7"/>
    <p:sldId id="2149" r:id="rId8"/>
    <p:sldId id="2142" r:id="rId9"/>
    <p:sldId id="2145" r:id="rId10"/>
    <p:sldId id="2147" r:id="rId11"/>
    <p:sldId id="2127" r:id="rId12"/>
    <p:sldId id="2125" r:id="rId13"/>
    <p:sldId id="2148" r:id="rId14"/>
    <p:sldId id="215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A691"/>
    <a:srgbClr val="30519D"/>
    <a:srgbClr val="2440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10" autoAdjust="0"/>
    <p:restoredTop sz="96381"/>
  </p:normalViewPr>
  <p:slideViewPr>
    <p:cSldViewPr snapToGrid="0" snapToObjects="1">
      <p:cViewPr varScale="1">
        <p:scale>
          <a:sx n="83" d="100"/>
          <a:sy n="83" d="100"/>
        </p:scale>
        <p:origin x="20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53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2255C-AFDB-4D22-8373-2F4CFC10746D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E146D-72E3-4D17-8794-005420F3E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71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E146D-72E3-4D17-8794-005420F3EB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42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6185" y="2790092"/>
            <a:ext cx="4741984" cy="1774948"/>
          </a:xfrm>
        </p:spPr>
        <p:txBody>
          <a:bodyPr anchor="b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6185" y="4642339"/>
            <a:ext cx="4741984" cy="58029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400192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362006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5334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/>
              <a:t>                                                                     </a:t>
            </a:r>
          </a:p>
          <a:p>
            <a:pPr>
              <a:defRPr/>
            </a:pPr>
            <a:r>
              <a:rPr lang="en-US" b="1" i="1" dirty="0"/>
              <a:t>Latifa Elouadrhiri                                                               NP COV FY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C3E240-9EB6-4604-A43D-9910B3F588EA}" type="slidenum">
              <a:rPr lang="en-US" b="0" u="none" smtClean="0"/>
              <a:pPr>
                <a:defRPr/>
              </a:pPr>
              <a:t>‹#›</a:t>
            </a:fld>
            <a:endParaRPr lang="en-US" b="0" u="none" dirty="0"/>
          </a:p>
        </p:txBody>
      </p:sp>
    </p:spTree>
    <p:extLst>
      <p:ext uri="{BB962C8B-B14F-4D97-AF65-F5344CB8AC3E}">
        <p14:creationId xmlns:p14="http://schemas.microsoft.com/office/powerpoint/2010/main" val="3323999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362006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38538" y="6356351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543300" y="6349480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43300" y="6310311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43300" y="6330691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43300" y="6336954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8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212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6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8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0519D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dico.cern.ch/event/949203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cern.ch/event/949203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meetings.triumf.ca/event/254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2373" y="968089"/>
            <a:ext cx="7825984" cy="1782567"/>
          </a:xfrm>
        </p:spPr>
        <p:txBody>
          <a:bodyPr>
            <a:normAutofit/>
          </a:bodyPr>
          <a:lstStyle/>
          <a:p>
            <a:r>
              <a:rPr lang="en-US" sz="5400" dirty="0"/>
              <a:t>EIC </a:t>
            </a:r>
            <a:r>
              <a:rPr lang="en-US" sz="4800" dirty="0"/>
              <a:t>Accelerator Collaboration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8551" y="4417255"/>
            <a:ext cx="5295966" cy="1708712"/>
          </a:xfrm>
        </p:spPr>
        <p:txBody>
          <a:bodyPr>
            <a:noAutofit/>
          </a:bodyPr>
          <a:lstStyle/>
          <a:p>
            <a:r>
              <a:rPr lang="en-US" sz="2000" dirty="0"/>
              <a:t>EIC Accelerator Partnership Workshop</a:t>
            </a:r>
          </a:p>
          <a:p>
            <a:r>
              <a:rPr lang="en-US" sz="2000" dirty="0"/>
              <a:t>28 October 2021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746" t="42804" r="31578" b="42693"/>
          <a:stretch/>
        </p:blipFill>
        <p:spPr>
          <a:xfrm>
            <a:off x="7291756" y="6247856"/>
            <a:ext cx="1289538" cy="264316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3FFCA15A-006A-49FF-8DE6-43C1805EDB92}"/>
              </a:ext>
            </a:extLst>
          </p:cNvPr>
          <p:cNvSpPr txBox="1">
            <a:spLocks/>
          </p:cNvSpPr>
          <p:nvPr/>
        </p:nvSpPr>
        <p:spPr>
          <a:xfrm>
            <a:off x="2959178" y="3128585"/>
            <a:ext cx="5945339" cy="1985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Andrei Seryi </a:t>
            </a:r>
            <a:br>
              <a:rPr lang="en-US" sz="2000" dirty="0"/>
            </a:br>
            <a:r>
              <a:rPr lang="en-US" sz="2000" dirty="0"/>
              <a:t>Associate Director for Accelerator Systems and International Partnership </a:t>
            </a:r>
          </a:p>
        </p:txBody>
      </p:sp>
    </p:spTree>
    <p:extLst>
      <p:ext uri="{BB962C8B-B14F-4D97-AF65-F5344CB8AC3E}">
        <p14:creationId xmlns:p14="http://schemas.microsoft.com/office/powerpoint/2010/main" val="3222424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CAA872-B85B-9C44-8EE2-4D13354FA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E2B2CC2-2EAC-D748-8CA8-918B5B6AB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33" y="193692"/>
            <a:ext cx="8607972" cy="522514"/>
          </a:xfrm>
        </p:spPr>
        <p:txBody>
          <a:bodyPr>
            <a:normAutofit fontScale="90000"/>
          </a:bodyPr>
          <a:lstStyle/>
          <a:p>
            <a:r>
              <a:rPr lang="en-US" dirty="0"/>
              <a:t>Accelerator outreach – </a:t>
            </a:r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status snapshot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D2A29CD-BC3F-6043-B427-C9B5F0900D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450" y="2638502"/>
          <a:ext cx="9967913" cy="380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Worksheet" r:id="rId3" imgW="10617200" imgH="4038600" progId="Excel.Sheet.12">
                  <p:embed/>
                </p:oleObj>
              </mc:Choice>
              <mc:Fallback>
                <p:oleObj name="Worksheet" r:id="rId3" imgW="10617200" imgH="4038600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3D2A29CD-BC3F-6043-B427-C9B5F0900D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450" y="2638502"/>
                        <a:ext cx="9967913" cy="3800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292BDBB-2A3C-3045-B313-D920078D2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674" y="760977"/>
            <a:ext cx="8748285" cy="2018596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/>
              <a:t>Approach: bi-lateral meetings &amp; partnership workshops</a:t>
            </a:r>
          </a:p>
          <a:p>
            <a:r>
              <a:rPr lang="en-US" sz="1800" dirty="0" err="1"/>
              <a:t>Acc</a:t>
            </a:r>
            <a:r>
              <a:rPr lang="en-US" sz="1800" dirty="0"/>
              <a:t> partnership workshops: Cockcroft, UK – Oct 2020; TRIUMF, Canada – Oct 2021</a:t>
            </a:r>
          </a:p>
          <a:p>
            <a:r>
              <a:rPr lang="en-US" sz="1800" dirty="0"/>
              <a:t>Sample WBS scope as seed for discussion of possible in-kinds for 5-10% identified </a:t>
            </a:r>
          </a:p>
          <a:p>
            <a:r>
              <a:rPr lang="en-US" sz="1800" dirty="0"/>
              <a:t>Bi-lateral meetings now expand from EIC L1 management to L2 &amp; L3 EIC experts for detailed technical discussion of possible in-kind scope</a:t>
            </a:r>
          </a:p>
          <a:p>
            <a:pPr lvl="1"/>
            <a:r>
              <a:rPr lang="en-US" sz="1500" dirty="0"/>
              <a:t>Examples: Crab Cavity system information exchange meeting with UK and Canada, meetings with INFN-Accelerator collaboration on HSR vac. system, with CERN on ESR vac. sys., etc.</a:t>
            </a:r>
          </a:p>
        </p:txBody>
      </p:sp>
      <p:sp>
        <p:nvSpPr>
          <p:cNvPr id="2" name="Down Arrow 1">
            <a:extLst>
              <a:ext uri="{FF2B5EF4-FFF2-40B4-BE49-F238E27FC236}">
                <a16:creationId xmlns:a16="http://schemas.microsoft.com/office/drawing/2014/main" id="{477CAE1E-ED90-FC4B-841A-D264E0AF8103}"/>
              </a:ext>
            </a:extLst>
          </p:cNvPr>
          <p:cNvSpPr/>
          <p:nvPr/>
        </p:nvSpPr>
        <p:spPr>
          <a:xfrm>
            <a:off x="1505415" y="5441795"/>
            <a:ext cx="7348543" cy="829025"/>
          </a:xfrm>
          <a:prstGeom prst="downArrow">
            <a:avLst>
              <a:gd name="adj1" fmla="val 59042"/>
              <a:gd name="adj2" fmla="val 78261"/>
            </a:avLst>
          </a:prstGeom>
          <a:solidFill>
            <a:schemeClr val="accent2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Goals for the next steps</a:t>
            </a:r>
          </a:p>
        </p:txBody>
      </p:sp>
    </p:spTree>
    <p:extLst>
      <p:ext uri="{BB962C8B-B14F-4D97-AF65-F5344CB8AC3E}">
        <p14:creationId xmlns:p14="http://schemas.microsoft.com/office/powerpoint/2010/main" val="664553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0D7F37-DF0A-6C41-8F42-9C04A23D2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ABCF985-560B-AE46-A436-B9ED69B40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764" y="79230"/>
            <a:ext cx="7886700" cy="585560"/>
          </a:xfrm>
        </p:spPr>
        <p:txBody>
          <a:bodyPr>
            <a:normAutofit fontScale="90000"/>
          </a:bodyPr>
          <a:lstStyle/>
          <a:p>
            <a:r>
              <a:rPr lang="en-US" dirty="0"/>
              <a:t>Collaboration – path forward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860A8A5-2649-1545-B58F-C71E713F9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71" y="736033"/>
            <a:ext cx="8937541" cy="4613049"/>
          </a:xfrm>
        </p:spPr>
        <p:txBody>
          <a:bodyPr>
            <a:normAutofit fontScale="92500"/>
          </a:bodyPr>
          <a:lstStyle/>
          <a:p>
            <a:r>
              <a:rPr lang="en-US" dirty="0"/>
              <a:t>EIC 2020 Accelerator Partnership Workshop – broad program, broad scope of discussion</a:t>
            </a:r>
          </a:p>
          <a:p>
            <a:r>
              <a:rPr lang="en-US" dirty="0"/>
              <a:t>The 2020 workshop and bi-lateral meetings after EIC2020 revealed several areas of mutual interests</a:t>
            </a:r>
          </a:p>
          <a:p>
            <a:r>
              <a:rPr lang="en-US" dirty="0"/>
              <a:t>EIC 2021 Accelerator Partnership Workshop – focused on key technical areas of potential collaboration</a:t>
            </a:r>
          </a:p>
          <a:p>
            <a:r>
              <a:rPr lang="en-US" dirty="0"/>
              <a:t>Next steps: intensify focused bi-lateral technical meetings</a:t>
            </a:r>
          </a:p>
          <a:p>
            <a:pPr lvl="1"/>
            <a:r>
              <a:rPr lang="en-US" dirty="0"/>
              <a:t>include other technical areas and all domestic and international partners who are interested to collaborate</a:t>
            </a:r>
          </a:p>
          <a:p>
            <a:r>
              <a:rPr lang="en-US" dirty="0"/>
              <a:t>Next accelerator partnership workshop in about a year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8D710A0-2FD1-E34E-B6A4-4F8C78F82BAA}"/>
              </a:ext>
            </a:extLst>
          </p:cNvPr>
          <p:cNvSpPr txBox="1">
            <a:spLocks/>
          </p:cNvSpPr>
          <p:nvPr/>
        </p:nvSpPr>
        <p:spPr>
          <a:xfrm>
            <a:off x="346529" y="5349082"/>
            <a:ext cx="8429170" cy="849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 b="1" dirty="0"/>
              <a:t>Collaboration in EIC design, construction and scientific exploration is welcome!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42542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33D61281-A624-6A46-B181-14BD8493C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0560AA9-B657-8E42-9CE3-0AFE5026E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068" y="237113"/>
            <a:ext cx="6423183" cy="692785"/>
          </a:xfrm>
        </p:spPr>
        <p:txBody>
          <a:bodyPr>
            <a:normAutofit fontScale="90000"/>
          </a:bodyPr>
          <a:lstStyle/>
          <a:p>
            <a:r>
              <a:rPr lang="en-US" dirty="0"/>
              <a:t>EIC - unique machine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B1E2C08-92AE-DF46-84E0-CE4F0385E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068" y="1193369"/>
            <a:ext cx="6728569" cy="5203921"/>
          </a:xfrm>
        </p:spPr>
        <p:txBody>
          <a:bodyPr>
            <a:normAutofit/>
          </a:bodyPr>
          <a:lstStyle/>
          <a:p>
            <a:r>
              <a:rPr lang="en-US" sz="2000" b="1" dirty="0"/>
              <a:t>EIC will be a unique and game-changing machine for worldwide nuclear physics community</a:t>
            </a:r>
          </a:p>
          <a:p>
            <a:r>
              <a:rPr lang="en-US" sz="2000" b="1" dirty="0"/>
              <a:t>EIC will also significantly advance accelerator science and technology</a:t>
            </a:r>
          </a:p>
          <a:p>
            <a:r>
              <a:rPr lang="en-US" sz="2000" b="1" dirty="0"/>
              <a:t>EIC is international from its conception</a:t>
            </a:r>
          </a:p>
          <a:p>
            <a:r>
              <a:rPr lang="en-US" sz="2000" b="1" dirty="0"/>
              <a:t>Collaboration on EIC design and construction – is natural and mutually beneficial</a:t>
            </a:r>
          </a:p>
          <a:p>
            <a:r>
              <a:rPr lang="en-US" sz="2000" b="1" dirty="0"/>
              <a:t>Possible contributions to the EIC accelerator could include the full range of accelerator design and hardware</a:t>
            </a:r>
          </a:p>
          <a:p>
            <a:pPr lvl="1"/>
            <a:r>
              <a:rPr lang="en-US" sz="1600" dirty="0"/>
              <a:t>See examples on the next slide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3A125C1-1B17-8040-9B25-A997BDFED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0266" y="28546"/>
            <a:ext cx="2014454" cy="2020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4A4E8C-9B6A-DA4C-BE2B-67D7A432EE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02" b="5563"/>
          <a:stretch/>
        </p:blipFill>
        <p:spPr>
          <a:xfrm>
            <a:off x="7130266" y="2229492"/>
            <a:ext cx="2013734" cy="2020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D3E1B9-608A-F44E-BED7-D3D4E57DBA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716"/>
          <a:stretch/>
        </p:blipFill>
        <p:spPr>
          <a:xfrm>
            <a:off x="7130266" y="4371854"/>
            <a:ext cx="2013734" cy="2020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20193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302EC0-EF0B-2843-8AC5-41F612FD5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981D7A8-5EC6-7540-81C2-D4673C811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4413"/>
            <a:ext cx="7886700" cy="654569"/>
          </a:xfrm>
        </p:spPr>
        <p:txBody>
          <a:bodyPr>
            <a:normAutofit fontScale="90000"/>
          </a:bodyPr>
          <a:lstStyle/>
          <a:p>
            <a:r>
              <a:rPr lang="en-US" dirty="0"/>
              <a:t>Opportunities for Collaboration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4E47114-4167-B641-A365-D60BEE654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828" y="1031657"/>
            <a:ext cx="8918344" cy="5391310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/>
              <a:t>The EIC teams welcomes any </a:t>
            </a:r>
            <a:r>
              <a:rPr lang="en-US" sz="1800" b="1" dirty="0"/>
              <a:t>intellectual contribution </a:t>
            </a:r>
            <a:r>
              <a:rPr lang="en-US" sz="1800" dirty="0"/>
              <a:t>to the EIC accelerator science: Beam-beam interactions, single particle stability, collective effects, physics of strong hadron cooling, physics of ERL and the intricate accelerator design </a:t>
            </a:r>
          </a:p>
          <a:p>
            <a:r>
              <a:rPr lang="en-US" sz="1800" dirty="0"/>
              <a:t>The EIC requires ~3500 normal conduction magnets ~3000 of storage ring quality</a:t>
            </a:r>
          </a:p>
          <a:p>
            <a:r>
              <a:rPr lang="en-US" sz="1800" dirty="0"/>
              <a:t>EIC develops a novel IR design based on superconducting magnets using the traditional collared NbTi magnet design, direct wind methods (NbTi) and for a 2</a:t>
            </a:r>
            <a:r>
              <a:rPr lang="en-US" sz="1800" baseline="30000" dirty="0"/>
              <a:t>nd</a:t>
            </a:r>
            <a:r>
              <a:rPr lang="en-US" sz="1800" dirty="0"/>
              <a:t> IR, Nb</a:t>
            </a:r>
            <a:r>
              <a:rPr lang="en-US" sz="1800" baseline="-25000" dirty="0"/>
              <a:t>3</a:t>
            </a:r>
            <a:r>
              <a:rPr lang="en-US" sz="1800" dirty="0"/>
              <a:t>Sn magnets are envisioned.</a:t>
            </a:r>
          </a:p>
          <a:p>
            <a:r>
              <a:rPr lang="en-US" sz="1800" dirty="0"/>
              <a:t>The EIC needs ~13 km of new vacuum system,~8 km of Cu systems and ~4km of Cu and aC coated liners. There are a large number of shielded bellows and other vacuum components, that are interesting and challenging especially for the ESR.</a:t>
            </a:r>
          </a:p>
          <a:p>
            <a:r>
              <a:rPr lang="en-US" sz="1800" dirty="0"/>
              <a:t>The EIC requires a large number of new superconducting cavities and cryo-modules: 591MHz single cell for the ESR, 5 Cell cavities for the RCS, the Hadron ring and the ERL and the 197 MHZ and 394 MHz crab - cavities for electrons and Hadrons in the interaction region.  They are envisioned to be powered by state-of-the-art solid state RF amplifiers and controlled by the latest generation of digital controls.  </a:t>
            </a:r>
          </a:p>
          <a:p>
            <a:r>
              <a:rPr lang="en-US" sz="1800" dirty="0"/>
              <a:t>In additions there are collimators, beam diagnostics, ultra-fast pulsed magnets and power supplies.</a:t>
            </a:r>
          </a:p>
          <a:p>
            <a:r>
              <a:rPr lang="en-US" sz="1800" dirty="0"/>
              <a:t>Any </a:t>
            </a:r>
            <a:r>
              <a:rPr lang="en-US" sz="1800" b="1" dirty="0"/>
              <a:t>contribution to the EIC hardware </a:t>
            </a:r>
            <a:r>
              <a:rPr lang="en-US" sz="1800" dirty="0"/>
              <a:t>leveraging existing expertise and experience will be very beneficial and welcome.</a:t>
            </a:r>
          </a:p>
          <a:p>
            <a:r>
              <a:rPr lang="en-US" sz="1800" dirty="0"/>
              <a:t>Any in-kind contribution will be helpful in building out this exciting machine in a timely fashion so it can perform at the highest performance level to the benefit of the Nuclear Physics community. 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54E4E0-15C8-E04B-8B92-A7AD5BCD8523}"/>
              </a:ext>
            </a:extLst>
          </p:cNvPr>
          <p:cNvSpPr txBox="1"/>
          <p:nvPr/>
        </p:nvSpPr>
        <p:spPr>
          <a:xfrm>
            <a:off x="2525897" y="6142843"/>
            <a:ext cx="4069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FF00"/>
                </a:solidFill>
              </a:rPr>
              <a:t>From Ferdinand’s opening talk at EIC2021</a:t>
            </a:r>
          </a:p>
        </p:txBody>
      </p:sp>
    </p:spTree>
    <p:extLst>
      <p:ext uri="{BB962C8B-B14F-4D97-AF65-F5344CB8AC3E}">
        <p14:creationId xmlns:p14="http://schemas.microsoft.com/office/powerpoint/2010/main" val="3672729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F056EF-0741-6A4F-99FA-285C22A11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7865CA0-A344-1143-B6F7-03B006C67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0869"/>
            <a:ext cx="7886700" cy="966878"/>
          </a:xfrm>
        </p:spPr>
        <p:txBody>
          <a:bodyPr/>
          <a:lstStyle/>
          <a:p>
            <a:r>
              <a:rPr lang="en-US" dirty="0"/>
              <a:t>EIC Partnerships development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03E8799-AAB7-844F-9E54-EF0B391F7476}"/>
              </a:ext>
            </a:extLst>
          </p:cNvPr>
          <p:cNvSpPr txBox="1">
            <a:spLocks/>
          </p:cNvSpPr>
          <p:nvPr/>
        </p:nvSpPr>
        <p:spPr>
          <a:xfrm>
            <a:off x="213161" y="1097748"/>
            <a:ext cx="8610600" cy="5264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Mechanisms for defining collaboration areas</a:t>
            </a:r>
          </a:p>
          <a:p>
            <a:pPr lvl="1"/>
            <a:r>
              <a:rPr lang="en-US" dirty="0"/>
              <a:t>Accelerator Partnership Workshops</a:t>
            </a:r>
          </a:p>
          <a:p>
            <a:pPr lvl="2"/>
            <a:r>
              <a:rPr lang="en-US" dirty="0"/>
              <a:t>Oct 2020: hosted by Cockcroft Institute, UK</a:t>
            </a:r>
          </a:p>
          <a:p>
            <a:pPr lvl="2"/>
            <a:r>
              <a:rPr lang="en-US" dirty="0"/>
              <a:t>Oct 2021: hosted by TRIUMF, Canada</a:t>
            </a:r>
          </a:p>
          <a:p>
            <a:pPr lvl="1"/>
            <a:r>
              <a:rPr lang="en-US" dirty="0"/>
              <a:t>“Bi-lateral” meetings</a:t>
            </a:r>
          </a:p>
          <a:p>
            <a:pPr lvl="2"/>
            <a:r>
              <a:rPr lang="en-US" dirty="0"/>
              <a:t>Started from L1* (management) meetings</a:t>
            </a:r>
          </a:p>
          <a:p>
            <a:pPr lvl="2"/>
            <a:r>
              <a:rPr lang="en-US" dirty="0"/>
              <a:t>Expand to L2 &amp; L3 (experts) meetings</a:t>
            </a:r>
          </a:p>
          <a:p>
            <a:pPr lvl="2"/>
            <a:r>
              <a:rPr lang="en-US" dirty="0"/>
              <a:t>Both international and domestic meetings</a:t>
            </a:r>
          </a:p>
          <a:p>
            <a:pPr lvl="2"/>
            <a:r>
              <a:rPr lang="en-US" dirty="0"/>
              <a:t>Also tri-lateral meetings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In parallel: </a:t>
            </a:r>
          </a:p>
          <a:p>
            <a:pPr lvl="2"/>
            <a:r>
              <a:rPr lang="en-US" dirty="0"/>
              <a:t>Activities on DOE – funding agencies level to prepare groundwork for agreements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FDB625-9582-5E42-AA95-04FF1F17DB85}"/>
              </a:ext>
            </a:extLst>
          </p:cNvPr>
          <p:cNvSpPr txBox="1"/>
          <p:nvPr/>
        </p:nvSpPr>
        <p:spPr>
          <a:xfrm>
            <a:off x="628650" y="5977054"/>
            <a:ext cx="2131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 WBS speak – L1 = Level 1</a:t>
            </a:r>
          </a:p>
        </p:txBody>
      </p:sp>
    </p:spTree>
    <p:extLst>
      <p:ext uri="{BB962C8B-B14F-4D97-AF65-F5344CB8AC3E}">
        <p14:creationId xmlns:p14="http://schemas.microsoft.com/office/powerpoint/2010/main" val="3460545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668065-E84B-634E-839D-BF0C2A94C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B7C77D-D860-DA4E-ACC1-58893B0235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37"/>
          <a:stretch/>
        </p:blipFill>
        <p:spPr>
          <a:xfrm>
            <a:off x="2529179" y="4080544"/>
            <a:ext cx="6568327" cy="19869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97CF82-062E-8B41-8E4D-1140F9E77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689" y="86156"/>
            <a:ext cx="6645817" cy="413796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EEE509F-4A44-EB49-83E7-93A94249B908}"/>
              </a:ext>
            </a:extLst>
          </p:cNvPr>
          <p:cNvSpPr/>
          <p:nvPr/>
        </p:nvSpPr>
        <p:spPr>
          <a:xfrm>
            <a:off x="2529179" y="86156"/>
            <a:ext cx="6614821" cy="5981382"/>
          </a:xfrm>
          <a:prstGeom prst="rect">
            <a:avLst/>
          </a:prstGeom>
          <a:noFill/>
          <a:ln w="889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7E7EF1-9B7E-144D-BCD2-66E7D9406209}"/>
              </a:ext>
            </a:extLst>
          </p:cNvPr>
          <p:cNvSpPr txBox="1"/>
          <p:nvPr/>
        </p:nvSpPr>
        <p:spPr>
          <a:xfrm>
            <a:off x="0" y="790414"/>
            <a:ext cx="245168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EIC 2020:</a:t>
            </a:r>
          </a:p>
          <a:p>
            <a:endParaRPr lang="en-US" sz="2000" dirty="0"/>
          </a:p>
          <a:p>
            <a:r>
              <a:rPr lang="en-US" sz="2000" dirty="0"/>
              <a:t>From closing talk of Peter </a:t>
            </a:r>
            <a:r>
              <a:rPr lang="en-US" sz="2000" dirty="0" err="1"/>
              <a:t>Ratoff</a:t>
            </a:r>
            <a:r>
              <a:rPr lang="en-US" sz="2000" dirty="0"/>
              <a:t>, Chair of EIC2020 workshop:</a:t>
            </a:r>
          </a:p>
          <a:p>
            <a:endParaRPr lang="en-US" sz="2000" dirty="0"/>
          </a:p>
          <a:p>
            <a:r>
              <a:rPr lang="en-US" sz="2400" dirty="0"/>
              <a:t>Wide list of areas of possible collaboration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70540B-B0F6-FF43-B6C0-FF9AAB553A38}"/>
              </a:ext>
            </a:extLst>
          </p:cNvPr>
          <p:cNvSpPr/>
          <p:nvPr/>
        </p:nvSpPr>
        <p:spPr>
          <a:xfrm>
            <a:off x="5324229" y="6130723"/>
            <a:ext cx="3773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https://indico.cern.ch/event/949203/</a:t>
            </a:r>
            <a:r>
              <a:rPr lang="en-US" dirty="0"/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17D516-5DF6-8247-8F22-B9238AA0C7E7}"/>
              </a:ext>
            </a:extLst>
          </p:cNvPr>
          <p:cNvSpPr/>
          <p:nvPr/>
        </p:nvSpPr>
        <p:spPr>
          <a:xfrm>
            <a:off x="1340788" y="6126553"/>
            <a:ext cx="3993582" cy="6064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Slide from closing talk of EIC2020 </a:t>
            </a:r>
            <a:r>
              <a:rPr lang="en-US" sz="24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Acc</a:t>
            </a:r>
            <a:r>
              <a:rPr lang="en-US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 Partnership Workshop</a:t>
            </a:r>
          </a:p>
        </p:txBody>
      </p:sp>
    </p:spTree>
    <p:extLst>
      <p:ext uri="{BB962C8B-B14F-4D97-AF65-F5344CB8AC3E}">
        <p14:creationId xmlns:p14="http://schemas.microsoft.com/office/powerpoint/2010/main" val="3095159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C2E9BD8-8F6F-7C48-B0FF-B38B0CF63E49}"/>
              </a:ext>
            </a:extLst>
          </p:cNvPr>
          <p:cNvSpPr/>
          <p:nvPr/>
        </p:nvSpPr>
        <p:spPr>
          <a:xfrm>
            <a:off x="97971" y="3874576"/>
            <a:ext cx="8891046" cy="102288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892729-B5F6-8946-AC89-3C41C631F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9DFEBE0-8E74-9A4B-AB89-8D24D56A5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764" y="79230"/>
            <a:ext cx="7886700" cy="585560"/>
          </a:xfrm>
        </p:spPr>
        <p:txBody>
          <a:bodyPr>
            <a:normAutofit fontScale="90000"/>
          </a:bodyPr>
          <a:lstStyle/>
          <a:p>
            <a:r>
              <a:rPr lang="en-US" dirty="0"/>
              <a:t>Collaboration – path forward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809399C-F30C-4942-8676-BC8ED3376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71" y="786220"/>
            <a:ext cx="9046029" cy="461304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EIC Workshop – </a:t>
            </a:r>
            <a:r>
              <a:rPr lang="en-US" i="1" dirty="0"/>
              <a:t>Promoting Collaboration on the Electron-Ion Collider – </a:t>
            </a:r>
            <a:r>
              <a:rPr lang="en-US" dirty="0"/>
              <a:t>provided wealth of technical information to accelerator community about EIC, and to EIC team about institutional interests and expertise </a:t>
            </a:r>
          </a:p>
          <a:p>
            <a:pPr lvl="1"/>
            <a:r>
              <a:rPr lang="en-US" dirty="0"/>
              <a:t>The EIC team immediately after this workshop will discuss where we saw a match of project needs and expertise of potential collaborators</a:t>
            </a:r>
          </a:p>
          <a:p>
            <a:pPr lvl="1"/>
            <a:r>
              <a:rPr lang="en-US" dirty="0"/>
              <a:t>This will help to generate the list of project needs that can then be used in the follow-up bi-lateral meetings</a:t>
            </a:r>
          </a:p>
          <a:p>
            <a:r>
              <a:rPr lang="en-US" dirty="0"/>
              <a:t>Next partnership workshop similar to this one in about 9 months would also include presentations by groups that are making specific plans to contribute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BB97C9E-4FD7-0743-AF84-B48A57D2AD6B}"/>
              </a:ext>
            </a:extLst>
          </p:cNvPr>
          <p:cNvSpPr txBox="1">
            <a:spLocks/>
          </p:cNvSpPr>
          <p:nvPr/>
        </p:nvSpPr>
        <p:spPr>
          <a:xfrm>
            <a:off x="346529" y="5349082"/>
            <a:ext cx="8429170" cy="849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 b="1" dirty="0"/>
              <a:t>Collaboration in EIC design, construction and scientific exploration is welcome!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509593-49F9-3446-A567-1FD503410BAC}"/>
              </a:ext>
            </a:extLst>
          </p:cNvPr>
          <p:cNvSpPr/>
          <p:nvPr/>
        </p:nvSpPr>
        <p:spPr>
          <a:xfrm>
            <a:off x="97971" y="94728"/>
            <a:ext cx="8891046" cy="6025950"/>
          </a:xfrm>
          <a:prstGeom prst="rect">
            <a:avLst/>
          </a:prstGeom>
          <a:noFill/>
          <a:ln w="889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25DF02-0CAC-AF40-8907-FBAA37441A21}"/>
              </a:ext>
            </a:extLst>
          </p:cNvPr>
          <p:cNvSpPr/>
          <p:nvPr/>
        </p:nvSpPr>
        <p:spPr>
          <a:xfrm>
            <a:off x="4215144" y="6128742"/>
            <a:ext cx="3773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https://indico.cern.ch/event/949203/</a:t>
            </a:r>
            <a:r>
              <a:rPr lang="en-US" dirty="0"/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B1AD0A-EE8C-DD46-BC5A-3EDE5E6E04C0}"/>
              </a:ext>
            </a:extLst>
          </p:cNvPr>
          <p:cNvSpPr/>
          <p:nvPr/>
        </p:nvSpPr>
        <p:spPr>
          <a:xfrm>
            <a:off x="247973" y="6126553"/>
            <a:ext cx="3993582" cy="6064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Slide from closing talk of EIC2020 </a:t>
            </a:r>
            <a:r>
              <a:rPr lang="en-US" sz="24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Acc</a:t>
            </a:r>
            <a:r>
              <a:rPr lang="en-US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 Partnership Workshop</a:t>
            </a:r>
          </a:p>
        </p:txBody>
      </p:sp>
    </p:spTree>
    <p:extLst>
      <p:ext uri="{BB962C8B-B14F-4D97-AF65-F5344CB8AC3E}">
        <p14:creationId xmlns:p14="http://schemas.microsoft.com/office/powerpoint/2010/main" val="2945897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CAA872-B85B-9C44-8EE2-4D13354FA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E2B2CC2-2EAC-D748-8CA8-918B5B6AB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33" y="193692"/>
            <a:ext cx="8607972" cy="522514"/>
          </a:xfrm>
        </p:spPr>
        <p:txBody>
          <a:bodyPr>
            <a:normAutofit fontScale="90000"/>
          </a:bodyPr>
          <a:lstStyle/>
          <a:p>
            <a:r>
              <a:rPr lang="en-US" dirty="0"/>
              <a:t>Accelerator outreach – </a:t>
            </a:r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status snapshot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D2A29CD-BC3F-6043-B427-C9B5F0900D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2277857"/>
              </p:ext>
            </p:extLst>
          </p:nvPr>
        </p:nvGraphicFramePr>
        <p:xfrm>
          <a:off x="44450" y="2638502"/>
          <a:ext cx="9967913" cy="380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Worksheet" r:id="rId3" imgW="10617200" imgH="4038600" progId="Excel.Sheet.12">
                  <p:embed/>
                </p:oleObj>
              </mc:Choice>
              <mc:Fallback>
                <p:oleObj name="Worksheet" r:id="rId3" imgW="10617200" imgH="4038600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533BEB5-5D49-CB43-BD84-1FA16F4507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450" y="2638502"/>
                        <a:ext cx="9967913" cy="3800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292BDBB-2A3C-3045-B313-D920078D2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674" y="760977"/>
            <a:ext cx="8748285" cy="2018596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/>
              <a:t>Approach: bi-lateral meetings &amp; partnership workshops</a:t>
            </a:r>
          </a:p>
          <a:p>
            <a:r>
              <a:rPr lang="en-US" sz="1800" dirty="0" err="1"/>
              <a:t>Acc</a:t>
            </a:r>
            <a:r>
              <a:rPr lang="en-US" sz="1800" dirty="0"/>
              <a:t> partnership workshops: Cockcroft, UK – Oct 2020; TRIUMF, Canada – Oct 2021</a:t>
            </a:r>
          </a:p>
          <a:p>
            <a:r>
              <a:rPr lang="en-US" sz="1800" dirty="0"/>
              <a:t>Sample WBS scope as seed for discussion of possible in-kinds for 5-10% identified </a:t>
            </a:r>
          </a:p>
          <a:p>
            <a:r>
              <a:rPr lang="en-US" sz="1800" dirty="0"/>
              <a:t>Bi-lateral meetings now expand from EIC L1 management to L2 &amp; L3 EIC experts for detailed technical discussion of possible in-kind scope</a:t>
            </a:r>
          </a:p>
          <a:p>
            <a:pPr lvl="1"/>
            <a:r>
              <a:rPr lang="en-US" sz="1500" dirty="0"/>
              <a:t>Examples: Crab Cavity system information exchange meeting with UK and Canada, meetings with INFN-Accelerator collaboration on HSR vac. system, with CERN on ESR vac. sys., etc.</a:t>
            </a:r>
          </a:p>
        </p:txBody>
      </p:sp>
    </p:spTree>
    <p:extLst>
      <p:ext uri="{BB962C8B-B14F-4D97-AF65-F5344CB8AC3E}">
        <p14:creationId xmlns:p14="http://schemas.microsoft.com/office/powerpoint/2010/main" val="3748592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D02F7D-076F-1247-AE1E-5BA749713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3E5F8E4-4C8E-2D47-87B3-0FA88B962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788" y="50672"/>
            <a:ext cx="8851212" cy="508000"/>
          </a:xfrm>
        </p:spPr>
        <p:txBody>
          <a:bodyPr>
            <a:noAutofit/>
          </a:bodyPr>
          <a:lstStyle/>
          <a:p>
            <a:r>
              <a:rPr lang="en-US" sz="2400" b="1" dirty="0"/>
              <a:t>Accelerator Partnership Workshop 2021 - focused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CF9A3A0-7E5F-B448-8D8E-E771F1C5B4A3}"/>
              </a:ext>
            </a:extLst>
          </p:cNvPr>
          <p:cNvSpPr txBox="1">
            <a:spLocks/>
          </p:cNvSpPr>
          <p:nvPr/>
        </p:nvSpPr>
        <p:spPr>
          <a:xfrm>
            <a:off x="207203" y="558672"/>
            <a:ext cx="8849741" cy="127420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rgbClr val="0E2E39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rgbClr val="0E2E39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rgbClr val="0E2E39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rgbClr val="0E2E39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rgbClr val="0E2E39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E2E39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2021 Accelerator Partnership Workshop 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0E2E39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indeed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E2E39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 focused on areas where there are advanced technical discussions between EIC and potential partners </a:t>
            </a:r>
          </a:p>
          <a:p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E2E39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Workshop sessions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E2E39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 are targeted to areas of possible collaboration &amp; on 2</a:t>
            </a:r>
            <a:r>
              <a:rPr kumimoji="0" lang="en-US" sz="2200" b="0" i="0" u="none" strike="noStrike" kern="1200" cap="none" spc="0" normalizeH="0" baseline="30000" noProof="0" dirty="0">
                <a:ln>
                  <a:noFill/>
                </a:ln>
                <a:solidFill>
                  <a:srgbClr val="0E2E39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nd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E2E39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 IR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E2E39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  <a:p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E2E39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D43B02C-E43E-6547-A6BA-97E9E58EEE37}"/>
              </a:ext>
            </a:extLst>
          </p:cNvPr>
          <p:cNvSpPr txBox="1">
            <a:spLocks/>
          </p:cNvSpPr>
          <p:nvPr/>
        </p:nvSpPr>
        <p:spPr>
          <a:xfrm>
            <a:off x="373220" y="1616649"/>
            <a:ext cx="4944775" cy="477790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rgbClr val="0E2E39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rgbClr val="0E2E39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rgbClr val="0E2E39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rgbClr val="0E2E39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rgbClr val="0E2E39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34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 workshop sessions &amp; conveners 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Symbol" pitchFamily="2" charset="2"/>
              <a:buChar char="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Crab Cavities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G. Burt (CI), R. Laxdal (TRIUMF), J. Preble (EIC/JLAB)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Symbol" pitchFamily="2" charset="2"/>
              <a:buChar char="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 SC magnets and spin rotators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P. Vedrine (CEA Saclay), H. Witte (EIC/BNL)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Symbol" pitchFamily="2" charset="2"/>
              <a:buChar char="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HSR vacuum system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R. Cimino (INFN), S. Verdu Andres (EIC/BNL)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Symbol" pitchFamily="2" charset="2"/>
              <a:buChar char="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ESR vacuum system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R. Losito (CERN), C. Hetzel (EIC/BNL)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Symbol" pitchFamily="2" charset="2"/>
              <a:buChar char="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ESR high current elements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R. Losito (CERN), A. Blednykh (EIC/BNL)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Symbol" pitchFamily="2" charset="2"/>
              <a:buChar char="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ESR SRF and CM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R. Losito (CERN), J. Guo (EIC/JLAB)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Symbol" pitchFamily="2" charset="2"/>
              <a:buChar char="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Lessons from SuperKEKB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M. Tobiyama (KEK), M. Blaskiewicz (EIC/BNL)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Symbol" pitchFamily="2" charset="2"/>
              <a:buChar char=""/>
            </a:pP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MDI, First and Second IR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Soo Ko (PAL), A. Drees (EIC/BNL), W. Wittmer (EIC/JLAB)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Symbol" pitchFamily="2" charset="2"/>
              <a:buChar char=""/>
            </a:pP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Second IR based on Nb3Sn option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P. Vedrine (CEA Saclay),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Seryi (EIC/JLAB)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Symbol" pitchFamily="2" charset="2"/>
              <a:buChar char="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ERL Satellite meeting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Kaabi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IJCLab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P.Williams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(CI), S. Benson (EIC/JLAB)</a:t>
            </a: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Satellite meeting by invitation only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22407B-46E4-D546-ADED-ADCB63F38A7E}"/>
              </a:ext>
            </a:extLst>
          </p:cNvPr>
          <p:cNvSpPr/>
          <p:nvPr/>
        </p:nvSpPr>
        <p:spPr>
          <a:xfrm>
            <a:off x="373220" y="5985374"/>
            <a:ext cx="38033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https://meetings.triumf.ca/event/254/</a:t>
            </a:r>
            <a:endParaRPr lang="en-US" dirty="0"/>
          </a:p>
          <a:p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3D75888-87C0-F043-86A4-51464FB27049}"/>
              </a:ext>
            </a:extLst>
          </p:cNvPr>
          <p:cNvSpPr txBox="1">
            <a:spLocks/>
          </p:cNvSpPr>
          <p:nvPr/>
        </p:nvSpPr>
        <p:spPr>
          <a:xfrm>
            <a:off x="5317995" y="3144644"/>
            <a:ext cx="3826005" cy="3110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rgbClr val="0E2E39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rgbClr val="0E2E39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rgbClr val="0E2E39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rgbClr val="0E2E39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rgbClr val="0E2E39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E2E39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Next steps, after 2021 Accelerator Partnership Workshop, should include detailed bi-lateral meeting for concretization of collaboration scope, in parallel with DOE-agencies level work to prepare for agreements</a:t>
            </a:r>
          </a:p>
          <a:p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E2E39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595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169EC7-5D58-F949-AFAC-437287B27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B5DD181-E860-BC42-8335-61600BB2C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482" y="-153020"/>
            <a:ext cx="8567029" cy="1325563"/>
          </a:xfrm>
        </p:spPr>
        <p:txBody>
          <a:bodyPr/>
          <a:lstStyle/>
          <a:p>
            <a:pPr algn="r"/>
            <a:r>
              <a:rPr lang="en-US" dirty="0"/>
              <a:t>Reference Schedule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E54948B-6902-B440-8335-45D19ECEB17D}"/>
              </a:ext>
            </a:extLst>
          </p:cNvPr>
          <p:cNvGrpSpPr/>
          <p:nvPr/>
        </p:nvGrpSpPr>
        <p:grpSpPr>
          <a:xfrm>
            <a:off x="636417" y="885653"/>
            <a:ext cx="7718766" cy="5554588"/>
            <a:chOff x="636417" y="885653"/>
            <a:chExt cx="7718766" cy="555458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6B75154-B6F8-AB42-956D-3B9664F2E0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6417" y="885653"/>
              <a:ext cx="7718766" cy="555458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2675F2E-97B7-5343-ABC1-C4A2EA50B099}"/>
                </a:ext>
              </a:extLst>
            </p:cNvPr>
            <p:cNvSpPr txBox="1"/>
            <p:nvPr/>
          </p:nvSpPr>
          <p:spPr>
            <a:xfrm>
              <a:off x="827223" y="5148221"/>
              <a:ext cx="5870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chemeClr val="bg1">
                      <a:lumMod val="85000"/>
                    </a:schemeClr>
                  </a:solidFill>
                </a:rPr>
                <a:t>Notional Schedule</a:t>
              </a:r>
            </a:p>
            <a:p>
              <a:r>
                <a:rPr lang="en-US" sz="800" dirty="0">
                  <a:solidFill>
                    <a:schemeClr val="bg1">
                      <a:lumMod val="85000"/>
                    </a:schemeClr>
                  </a:solidFill>
                </a:rPr>
                <a:t>2</a:t>
              </a:r>
              <a:r>
                <a:rPr lang="en-US" sz="800" baseline="30000" dirty="0">
                  <a:solidFill>
                    <a:schemeClr val="bg1">
                      <a:lumMod val="85000"/>
                    </a:schemeClr>
                  </a:solidFill>
                </a:rPr>
                <a:t>nd</a:t>
              </a:r>
              <a:r>
                <a:rPr lang="en-US" sz="800" dirty="0">
                  <a:solidFill>
                    <a:schemeClr val="bg1">
                      <a:lumMod val="85000"/>
                    </a:schemeClr>
                  </a:solidFill>
                </a:rPr>
                <a:t> IR and</a:t>
              </a:r>
            </a:p>
          </p:txBody>
        </p:sp>
      </p:grpSp>
      <p:sp>
        <p:nvSpPr>
          <p:cNvPr id="3" name="Rectangular Callout 2">
            <a:extLst>
              <a:ext uri="{FF2B5EF4-FFF2-40B4-BE49-F238E27FC236}">
                <a16:creationId xmlns:a16="http://schemas.microsoft.com/office/drawing/2014/main" id="{D4BE9DB9-08B4-904C-9AB8-9EACB5226B54}"/>
              </a:ext>
            </a:extLst>
          </p:cNvPr>
          <p:cNvSpPr/>
          <p:nvPr/>
        </p:nvSpPr>
        <p:spPr>
          <a:xfrm>
            <a:off x="1236008" y="209651"/>
            <a:ext cx="1007390" cy="278969"/>
          </a:xfrm>
          <a:prstGeom prst="wedgeRectCallout">
            <a:avLst>
              <a:gd name="adj1" fmla="val 46859"/>
              <a:gd name="adj2" fmla="val 21805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EIC2020</a:t>
            </a:r>
          </a:p>
        </p:txBody>
      </p:sp>
      <p:sp>
        <p:nvSpPr>
          <p:cNvPr id="8" name="Rectangular Callout 7">
            <a:extLst>
              <a:ext uri="{FF2B5EF4-FFF2-40B4-BE49-F238E27FC236}">
                <a16:creationId xmlns:a16="http://schemas.microsoft.com/office/drawing/2014/main" id="{8C2C9C4F-F0F3-414F-9B3A-0E6B7E81A1CE}"/>
              </a:ext>
            </a:extLst>
          </p:cNvPr>
          <p:cNvSpPr/>
          <p:nvPr/>
        </p:nvSpPr>
        <p:spPr>
          <a:xfrm>
            <a:off x="2380300" y="209650"/>
            <a:ext cx="1007390" cy="278969"/>
          </a:xfrm>
          <a:prstGeom prst="wedgeRectCallout">
            <a:avLst>
              <a:gd name="adj1" fmla="val -28526"/>
              <a:gd name="adj2" fmla="val 21805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EIC2021</a:t>
            </a:r>
          </a:p>
        </p:txBody>
      </p:sp>
    </p:spTree>
    <p:extLst>
      <p:ext uri="{BB962C8B-B14F-4D97-AF65-F5344CB8AC3E}">
        <p14:creationId xmlns:p14="http://schemas.microsoft.com/office/powerpoint/2010/main" val="2395663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C_PPT_Template_Rev0320" id="{2A53564D-EEDC-4F70-BBDC-B141C06A7C53}" vid="{C6FE67A0-0E93-420C-BD70-3D42B94D16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499330D76B4642A0E7B53F4A469F55" ma:contentTypeVersion="4" ma:contentTypeDescription="Create a new document." ma:contentTypeScope="" ma:versionID="0a505f3872db3378c6f17715516d6a7a">
  <xsd:schema xmlns:xsd="http://www.w3.org/2001/XMLSchema" xmlns:xs="http://www.w3.org/2001/XMLSchema" xmlns:p="http://schemas.microsoft.com/office/2006/metadata/properties" xmlns:ns2="9e4a43c1-b2a9-408a-8cac-448eda25f0f3" xmlns:ns3="dd7425a4-fa23-406d-b478-3c2992d2d4ba" targetNamespace="http://schemas.microsoft.com/office/2006/metadata/properties" ma:root="true" ma:fieldsID="99bb50b59841c63bd5cf07e832f74f6d" ns2:_="" ns3:_="">
    <xsd:import namespace="9e4a43c1-b2a9-408a-8cac-448eda25f0f3"/>
    <xsd:import namespace="dd7425a4-fa23-406d-b478-3c2992d2d4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4a43c1-b2a9-408a-8cac-448eda25f0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7425a4-fa23-406d-b478-3c2992d2d4b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F0D9E7D-B6F2-43DF-BDEA-D732F3B705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4a43c1-b2a9-408a-8cac-448eda25f0f3"/>
    <ds:schemaRef ds:uri="dd7425a4-fa23-406d-b478-3c2992d2d4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BBE1C32-E9FB-4546-8A97-5A6C142FF51B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9e4a43c1-b2a9-408a-8cac-448eda25f0f3"/>
    <ds:schemaRef ds:uri="http://purl.org/dc/terms/"/>
    <ds:schemaRef ds:uri="http://schemas.microsoft.com/office/2006/documentManagement/types"/>
    <ds:schemaRef ds:uri="dd7425a4-fa23-406d-b478-3c2992d2d4ba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62265F2-8425-47D4-B883-E86218C5297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EIC_PPT_Template_Rev0320</Template>
  <TotalTime>2672</TotalTime>
  <Words>1232</Words>
  <Application>Microsoft Macintosh PowerPoint</Application>
  <PresentationFormat>On-screen Show (4:3)</PresentationFormat>
  <Paragraphs>115</Paragraphs>
  <Slides>11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Arial Narrow</vt:lpstr>
      <vt:lpstr>Calibri</vt:lpstr>
      <vt:lpstr>Courier New</vt:lpstr>
      <vt:lpstr>Symbol</vt:lpstr>
      <vt:lpstr>Times New Roman</vt:lpstr>
      <vt:lpstr>Office Theme</vt:lpstr>
      <vt:lpstr>Worksheet</vt:lpstr>
      <vt:lpstr>EIC Accelerator Collaboration</vt:lpstr>
      <vt:lpstr>EIC - unique machine</vt:lpstr>
      <vt:lpstr>Opportunities for Collaboration</vt:lpstr>
      <vt:lpstr>EIC Partnerships development</vt:lpstr>
      <vt:lpstr>PowerPoint Presentation</vt:lpstr>
      <vt:lpstr>Collaboration – path forward</vt:lpstr>
      <vt:lpstr>Accelerator outreach – status snapshot</vt:lpstr>
      <vt:lpstr>Accelerator Partnership Workshop 2021 - focused</vt:lpstr>
      <vt:lpstr>Reference Schedule</vt:lpstr>
      <vt:lpstr>Accelerator outreach – status snapshot</vt:lpstr>
      <vt:lpstr>Collaboration – path forward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 Ion Collider – The Accelerator Complex</dc:title>
  <dc:creator>Petrone, Alyssa</dc:creator>
  <cp:lastModifiedBy>Andrei Seryi</cp:lastModifiedBy>
  <cp:revision>218</cp:revision>
  <dcterms:created xsi:type="dcterms:W3CDTF">2020-06-15T14:25:13Z</dcterms:created>
  <dcterms:modified xsi:type="dcterms:W3CDTF">2021-10-28T13:54:35Z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0x010100E6499330D76B4642A0E7B53F4A469F55</vt:lpwstr>
  </property>
</Properties>
</file>