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41"/>
  </p:notesMasterIdLst>
  <p:handoutMasterIdLst>
    <p:handoutMasterId r:id="rId42"/>
  </p:handoutMasterIdLst>
  <p:sldIdLst>
    <p:sldId id="277" r:id="rId5"/>
    <p:sldId id="319" r:id="rId6"/>
    <p:sldId id="346" r:id="rId7"/>
    <p:sldId id="305" r:id="rId8"/>
    <p:sldId id="306" r:id="rId9"/>
    <p:sldId id="311" r:id="rId10"/>
    <p:sldId id="310" r:id="rId11"/>
    <p:sldId id="308" r:id="rId12"/>
    <p:sldId id="309" r:id="rId13"/>
    <p:sldId id="312" r:id="rId14"/>
    <p:sldId id="313" r:id="rId15"/>
    <p:sldId id="347" r:id="rId16"/>
    <p:sldId id="307" r:id="rId17"/>
    <p:sldId id="314" r:id="rId18"/>
    <p:sldId id="316" r:id="rId19"/>
    <p:sldId id="317" r:id="rId20"/>
    <p:sldId id="323" r:id="rId21"/>
    <p:sldId id="325" r:id="rId22"/>
    <p:sldId id="334" r:id="rId23"/>
    <p:sldId id="348" r:id="rId24"/>
    <p:sldId id="328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9" r:id="rId33"/>
    <p:sldId id="336" r:id="rId34"/>
    <p:sldId id="351" r:id="rId35"/>
    <p:sldId id="333" r:id="rId36"/>
    <p:sldId id="337" r:id="rId37"/>
    <p:sldId id="350" r:id="rId38"/>
    <p:sldId id="345" r:id="rId39"/>
    <p:sldId id="33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 Marchetto" initials="MM" lastIdx="1" clrIdx="0">
    <p:extLst>
      <p:ext uri="{19B8F6BF-5375-455C-9EA6-DF929625EA0E}">
        <p15:presenceInfo xmlns:p15="http://schemas.microsoft.com/office/powerpoint/2012/main" userId="S::marco@triumf.ca::2ecc94ac-10f6-4cd5-966f-e37af176c6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75"/>
  </p:normalViewPr>
  <p:slideViewPr>
    <p:cSldViewPr snapToGrid="0" snapToObjects="1">
      <p:cViewPr varScale="1">
        <p:scale>
          <a:sx n="76" d="100"/>
          <a:sy n="76" d="100"/>
        </p:scale>
        <p:origin x="2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2021-09-20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2021-09-20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2021-09-20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2021-09-20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2021-09-20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hyperlink" Target="https://journals.aps.org/prab/abstract/10.1103/PhysRevSTAB.18.121001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49" y="2032777"/>
            <a:ext cx="5040000" cy="1121903"/>
          </a:xfrm>
        </p:spPr>
        <p:txBody>
          <a:bodyPr>
            <a:normAutofit fontScale="90000"/>
          </a:bodyPr>
          <a:lstStyle/>
          <a:p>
            <a:r>
              <a:rPr lang="en-US" dirty="0"/>
              <a:t>Wire corrector system for the HL-LHC – P530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549" y="4114799"/>
            <a:ext cx="5400000" cy="1396767"/>
          </a:xfrm>
        </p:spPr>
        <p:txBody>
          <a:bodyPr>
            <a:normAutofit/>
          </a:bodyPr>
          <a:lstStyle/>
          <a:p>
            <a:r>
              <a:rPr lang="en-US" sz="2000" dirty="0"/>
              <a:t>Marco Marchetto</a:t>
            </a:r>
          </a:p>
          <a:p>
            <a:r>
              <a:rPr lang="en-US" dirty="0"/>
              <a:t>Group leader Accelerator Engineering Physics</a:t>
            </a:r>
          </a:p>
          <a:p>
            <a:r>
              <a:rPr lang="en-US" sz="1400" dirty="0"/>
              <a:t>TRIUMF accelerator division</a:t>
            </a:r>
          </a:p>
          <a:p>
            <a:r>
              <a:rPr lang="en-US" sz="1400" dirty="0"/>
              <a:t>P530 project leader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AE552-39E2-4CF8-9713-21EC70A47E3B}"/>
              </a:ext>
            </a:extLst>
          </p:cNvPr>
          <p:cNvSpPr txBox="1"/>
          <p:nvPr/>
        </p:nvSpPr>
        <p:spPr>
          <a:xfrm>
            <a:off x="577549" y="6457890"/>
            <a:ext cx="46800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4898E0-245F-4E95-AA77-8F378E31E2F2}"/>
              </a:ext>
            </a:extLst>
          </p:cNvPr>
          <p:cNvGrpSpPr/>
          <p:nvPr/>
        </p:nvGrpSpPr>
        <p:grpSpPr>
          <a:xfrm>
            <a:off x="4135202" y="85897"/>
            <a:ext cx="1602862" cy="611622"/>
            <a:chOff x="2899741" y="3408765"/>
            <a:chExt cx="3401670" cy="14215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E7939F-5CFD-406C-AB26-AD5A19ACC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1" y="3408765"/>
              <a:ext cx="3401670" cy="142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Bildergebnis für canadian flag">
              <a:extLst>
                <a:ext uri="{FF2B5EF4-FFF2-40B4-BE49-F238E27FC236}">
                  <a16:creationId xmlns:a16="http://schemas.microsoft.com/office/drawing/2014/main" id="{67296043-4716-47FC-819D-DF3D22B628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1" t="7128" r="28419" b="22799"/>
            <a:stretch/>
          </p:blipFill>
          <p:spPr bwMode="auto">
            <a:xfrm rot="19695849">
              <a:off x="2926840" y="3435876"/>
              <a:ext cx="622100" cy="512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9A024D6-A1E9-4EEE-B050-3569739DC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417" y="4302845"/>
              <a:ext cx="486874" cy="486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LHC vs HL-LHC parameters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0FD899-2D22-485D-AB28-9950B4524CEF}"/>
              </a:ext>
            </a:extLst>
          </p:cNvPr>
          <p:cNvGrpSpPr/>
          <p:nvPr/>
        </p:nvGrpSpPr>
        <p:grpSpPr>
          <a:xfrm>
            <a:off x="5191125" y="317625"/>
            <a:ext cx="6765037" cy="3394457"/>
            <a:chOff x="333375" y="771525"/>
            <a:chExt cx="6765037" cy="3394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55554ED-FD86-4CFF-8CE4-6A3FABE2C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3375" y="771525"/>
              <a:ext cx="6765037" cy="337095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79DB69E-F64D-4CAF-894C-F66DCE19C451}"/>
                </a:ext>
              </a:extLst>
            </p:cNvPr>
            <p:cNvSpPr txBox="1"/>
            <p:nvPr/>
          </p:nvSpPr>
          <p:spPr>
            <a:xfrm>
              <a:off x="5772408" y="3919761"/>
              <a:ext cx="13260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from A. Poyet thesis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3E0379-7708-4DB9-8A4C-3CE76D183C7E}"/>
              </a:ext>
            </a:extLst>
          </p:cNvPr>
          <p:cNvGrpSpPr/>
          <p:nvPr/>
        </p:nvGrpSpPr>
        <p:grpSpPr>
          <a:xfrm>
            <a:off x="6419488" y="4006208"/>
            <a:ext cx="4308309" cy="2486455"/>
            <a:chOff x="5971813" y="4006208"/>
            <a:chExt cx="4308309" cy="24864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E538075-C8B5-49C4-9E7C-9EBF7920A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813" y="4006208"/>
              <a:ext cx="4308309" cy="22496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F1B319-8C65-4533-B5E3-682A7D96546F}"/>
                </a:ext>
              </a:extLst>
            </p:cNvPr>
            <p:cNvSpPr txBox="1"/>
            <p:nvPr/>
          </p:nvSpPr>
          <p:spPr>
            <a:xfrm>
              <a:off x="8856479" y="6246442"/>
              <a:ext cx="13260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from A. Poyet thesis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FDE9E0A-8D26-454D-ACE6-45373D9DF42A}"/>
              </a:ext>
            </a:extLst>
          </p:cNvPr>
          <p:cNvSpPr txBox="1"/>
          <p:nvPr/>
        </p:nvSpPr>
        <p:spPr>
          <a:xfrm>
            <a:off x="168522" y="594747"/>
            <a:ext cx="49940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Because of higher beam intensity (to reach higher peak luminosity) the beam separation had to be increase to reduce BBLR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Increase in crossing angle is compensated by means of the crab cavities (HL-LHC </a:t>
            </a:r>
            <a:r>
              <a:rPr lang="en-CA" u="sng" dirty="0"/>
              <a:t>baseline</a:t>
            </a:r>
            <a:r>
              <a:rPr lang="en-CA" dirty="0"/>
              <a:t> configuration), but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Only half of the cavities (16) necessary to fully compensate the crossing angle are going to be installed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Hence beam separation had to be reduced (from 12.5 </a:t>
            </a:r>
            <a:r>
              <a:rPr lang="en-CA" dirty="0">
                <a:latin typeface="Symbol" panose="05050102010706020507" pitchFamily="18" charset="2"/>
              </a:rPr>
              <a:t>s</a:t>
            </a:r>
            <a:r>
              <a:rPr lang="en-CA" dirty="0"/>
              <a:t> to 10.5 </a:t>
            </a:r>
            <a:r>
              <a:rPr lang="en-CA" dirty="0">
                <a:latin typeface="Symbol" panose="05050102010706020507" pitchFamily="18" charset="2"/>
              </a:rPr>
              <a:t>s</a:t>
            </a:r>
            <a:r>
              <a:rPr lang="en-CA" dirty="0"/>
              <a:t>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LHC integrated luminosity: 60 fb</a:t>
            </a:r>
            <a:r>
              <a:rPr lang="en-CA" baseline="30000" dirty="0"/>
              <a:t>-1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HL-LHC integrated luminosity goal: 250 fb</a:t>
            </a:r>
            <a:r>
              <a:rPr lang="en-CA" baseline="30000" dirty="0"/>
              <a:t>-1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Still integrated luminosity can be augmented even for the baseline by reducing the BBLR 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en-CA" baseline="30000" dirty="0"/>
          </a:p>
        </p:txBody>
      </p:sp>
    </p:spTree>
    <p:extLst>
      <p:ext uri="{BB962C8B-B14F-4D97-AF65-F5344CB8AC3E}">
        <p14:creationId xmlns:p14="http://schemas.microsoft.com/office/powerpoint/2010/main" val="2841765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Dynamic aperture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279962-62D0-4586-A2A3-788C8B9835B4}"/>
              </a:ext>
            </a:extLst>
          </p:cNvPr>
          <p:cNvSpPr txBox="1"/>
          <p:nvPr/>
        </p:nvSpPr>
        <p:spPr>
          <a:xfrm>
            <a:off x="342513" y="744639"/>
            <a:ext cx="4752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Dynamic aperture (DA): “average distance in phase space of the border of stability”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“The numerical estimate of the dynamic aperture is related to the computation of the volume in phase space of the initial conditions that are stable after a give number of revolutions around the machine”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Stability domain: “the region of phase space where one can safely operate the machine”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Short-term stability: 1000 turns (CPU limited)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Dynamic aperture reported in unit of </a:t>
            </a:r>
            <a:r>
              <a:rPr lang="en-CA" dirty="0">
                <a:latin typeface="Symbol" panose="05050102010706020507" pitchFamily="18" charset="2"/>
              </a:rPr>
              <a:t>s</a:t>
            </a:r>
            <a:r>
              <a:rPr lang="en-CA" dirty="0"/>
              <a:t> (beam size)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CC81B6-9D0C-4A84-B2F6-887F48E069EE}"/>
              </a:ext>
            </a:extLst>
          </p:cNvPr>
          <p:cNvGrpSpPr/>
          <p:nvPr/>
        </p:nvGrpSpPr>
        <p:grpSpPr>
          <a:xfrm>
            <a:off x="5527961" y="744639"/>
            <a:ext cx="5502232" cy="5313261"/>
            <a:chOff x="5527961" y="744639"/>
            <a:chExt cx="5502232" cy="53132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95D8E82-354E-4B23-A49D-B091A417F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2030" y="1162050"/>
              <a:ext cx="5254095" cy="112941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225C1B-2619-4C73-9C0B-49BACE119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652" y="4135825"/>
              <a:ext cx="4636642" cy="15480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7A007F-EEA8-4D3D-9701-C90202229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563042"/>
              <a:ext cx="4661294" cy="113287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8A4CFC-F863-4CFC-BE86-1D76CBD22F20}"/>
                </a:ext>
              </a:extLst>
            </p:cNvPr>
            <p:cNvSpPr/>
            <p:nvPr/>
          </p:nvSpPr>
          <p:spPr>
            <a:xfrm>
              <a:off x="5527961" y="744639"/>
              <a:ext cx="5502232" cy="5313261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377716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06432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The wire compensation concept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E9ECD-BB50-4714-88F6-03B4E33AD3F1}"/>
              </a:ext>
            </a:extLst>
          </p:cNvPr>
          <p:cNvSpPr/>
          <p:nvPr/>
        </p:nvSpPr>
        <p:spPr>
          <a:xfrm>
            <a:off x="406339" y="768288"/>
            <a:ext cx="62346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17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The electromagnetic kick of the long-range beam-beam effect is similar to the one given by a DC wire</a:t>
            </a:r>
          </a:p>
          <a:p>
            <a:pPr marL="34317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Analogy of the wire field with standard multipole magnets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sym typeface="Wingdings"/>
              </a:rPr>
              <a:t> 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Resonant Driving Terms compensation [</a:t>
            </a:r>
            <a:r>
              <a:rPr lang="en-US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</a:t>
            </a:r>
            <a:r>
              <a:rPr lang="en-US" spc="-1" dirty="0" err="1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Fartoukh</a:t>
            </a:r>
            <a:r>
              <a:rPr lang="en-US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PRST-AB </a:t>
            </a:r>
            <a:r>
              <a:rPr lang="en-US" b="1" spc="-1" dirty="0">
                <a:solidFill>
                  <a:srgbClr val="0563C1"/>
                </a:solidFill>
                <a:uFill>
                  <a:solidFill>
                    <a:srgbClr val="FFFF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121001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03A3C-4BB4-43FF-8F17-888407712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13" y="2627792"/>
            <a:ext cx="5139987" cy="3494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18D79C-8191-4821-A8ED-43096360E14C}"/>
              </a:ext>
            </a:extLst>
          </p:cNvPr>
          <p:cNvSpPr txBox="1"/>
          <p:nvPr/>
        </p:nvSpPr>
        <p:spPr>
          <a:xfrm>
            <a:off x="1749425" y="5189061"/>
            <a:ext cx="40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ED861-93C4-454E-9E8F-ADA404638CCA}"/>
              </a:ext>
            </a:extLst>
          </p:cNvPr>
          <p:cNvSpPr txBox="1"/>
          <p:nvPr/>
        </p:nvSpPr>
        <p:spPr>
          <a:xfrm>
            <a:off x="4304475" y="471928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BBLR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9522A9-3EA1-4163-BDA9-F051090A9315}"/>
              </a:ext>
            </a:extLst>
          </p:cNvPr>
          <p:cNvGrpSpPr/>
          <p:nvPr/>
        </p:nvGrpSpPr>
        <p:grpSpPr>
          <a:xfrm>
            <a:off x="7214989" y="772369"/>
            <a:ext cx="4570672" cy="5313261"/>
            <a:chOff x="6755892" y="540000"/>
            <a:chExt cx="4570672" cy="53132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F3DC37-B28C-437C-9D82-DC1BFD76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4989" y="1599356"/>
              <a:ext cx="3723491" cy="39953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E6510E-5520-4CA4-8325-B32319782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6564" y="621435"/>
              <a:ext cx="4500000" cy="647977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5E41F3-DCC1-4E81-B271-8616D62F226D}"/>
                </a:ext>
              </a:extLst>
            </p:cNvPr>
            <p:cNvSpPr/>
            <p:nvPr/>
          </p:nvSpPr>
          <p:spPr>
            <a:xfrm>
              <a:off x="6755892" y="540000"/>
              <a:ext cx="4570672" cy="5313261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7368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Wire 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5F241-1890-4433-9235-1EBCC377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693" y="92954"/>
            <a:ext cx="4320000" cy="47028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820DA-7B6D-4964-8348-0DD92199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475" y="4902950"/>
            <a:ext cx="3906437" cy="1444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47D89-0D57-48AE-ADA4-8B548DA8D526}"/>
              </a:ext>
            </a:extLst>
          </p:cNvPr>
          <p:cNvSpPr txBox="1"/>
          <p:nvPr/>
        </p:nvSpPr>
        <p:spPr>
          <a:xfrm>
            <a:off x="10016689" y="4523819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from A. Poyet thesis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AEBBA4-7DD8-445C-8088-C8D229EBBBE2}"/>
              </a:ext>
            </a:extLst>
          </p:cNvPr>
          <p:cNvGrpSpPr/>
          <p:nvPr/>
        </p:nvGrpSpPr>
        <p:grpSpPr>
          <a:xfrm>
            <a:off x="1056089" y="3123644"/>
            <a:ext cx="4692295" cy="2766221"/>
            <a:chOff x="1056089" y="2809319"/>
            <a:chExt cx="4692295" cy="27662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10B706-9FB9-442D-BB2A-9FA1003DC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089" y="2809319"/>
              <a:ext cx="4692295" cy="252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562157-F539-41E7-93C8-EEBCA0B8D4DE}"/>
                </a:ext>
              </a:extLst>
            </p:cNvPr>
            <p:cNvSpPr txBox="1"/>
            <p:nvPr/>
          </p:nvSpPr>
          <p:spPr>
            <a:xfrm>
              <a:off x="3409282" y="5329319"/>
              <a:ext cx="23391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Schematic from J. P. </a:t>
              </a:r>
              <a:r>
                <a:rPr lang="en-CA" sz="1000" dirty="0" err="1"/>
                <a:t>Koutchouk</a:t>
              </a:r>
              <a:r>
                <a:rPr lang="en-CA" sz="1000" dirty="0"/>
                <a:t> paper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5F3AB8-5B4A-41BB-BAAB-BBF78D6AB6EA}"/>
              </a:ext>
            </a:extLst>
          </p:cNvPr>
          <p:cNvSpPr txBox="1"/>
          <p:nvPr/>
        </p:nvSpPr>
        <p:spPr>
          <a:xfrm>
            <a:off x="571500" y="778552"/>
            <a:ext cx="5895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/>
              <a:t>Wires to be located on both side of the interaction point to compensate before and after the IP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First proof of principle accomplished using wire embedded in collimator at IP1 (ATLAS) and IP5 (CMS) for a single beam correction</a:t>
            </a:r>
          </a:p>
        </p:txBody>
      </p:sp>
    </p:spTree>
    <p:extLst>
      <p:ext uri="{BB962C8B-B14F-4D97-AF65-F5344CB8AC3E}">
        <p14:creationId xmlns:p14="http://schemas.microsoft.com/office/powerpoint/2010/main" val="385618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Wire-in-collimator demonstrator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D6A676-C4A4-41C9-B239-985ECE4D22BF}"/>
              </a:ext>
            </a:extLst>
          </p:cNvPr>
          <p:cNvSpPr/>
          <p:nvPr/>
        </p:nvSpPr>
        <p:spPr>
          <a:xfrm>
            <a:off x="246933" y="596061"/>
            <a:ext cx="45814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02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LHC DC wire demonstrators embedded in the jaw of operational tertiary collimators</a:t>
            </a:r>
          </a:p>
          <a:p>
            <a:pPr marL="28602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1-m long Cu wire of 2.48 mm diameter capable to carry up to 350 A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AFF1239-2812-4E19-B12B-3D267A0FDA04}"/>
              </a:ext>
            </a:extLst>
          </p:cNvPr>
          <p:cNvGrpSpPr/>
          <p:nvPr/>
        </p:nvGrpSpPr>
        <p:grpSpPr>
          <a:xfrm>
            <a:off x="263418" y="4573277"/>
            <a:ext cx="6341219" cy="1923197"/>
            <a:chOff x="5559715" y="453288"/>
            <a:chExt cx="6341219" cy="19231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962996-34D8-439A-AE7F-D953D49F2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91" t="7832" b="47970"/>
            <a:stretch/>
          </p:blipFill>
          <p:spPr>
            <a:xfrm>
              <a:off x="5559715" y="453288"/>
              <a:ext cx="6341219" cy="19141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583C21-01EA-4480-94CB-65E64645633B}"/>
                </a:ext>
              </a:extLst>
            </p:cNvPr>
            <p:cNvSpPr txBox="1"/>
            <p:nvPr/>
          </p:nvSpPr>
          <p:spPr>
            <a:xfrm>
              <a:off x="9363295" y="1730154"/>
              <a:ext cx="1425421" cy="6463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Maximum Current I</a:t>
              </a:r>
              <a:r>
                <a:rPr lang="en-US" sz="1200" b="1" baseline="-25000" dirty="0">
                  <a:solidFill>
                    <a:srgbClr val="FF0000"/>
                  </a:solidFill>
                </a:rPr>
                <a:t>W</a:t>
              </a:r>
              <a:r>
                <a:rPr lang="en-US" sz="1200" b="1" dirty="0">
                  <a:solidFill>
                    <a:srgbClr val="FF0000"/>
                  </a:solidFill>
                </a:rPr>
                <a:t>=350 A </a:t>
              </a:r>
              <a:r>
                <a:rPr lang="en-US" sz="1200" b="1" dirty="0">
                  <a:solidFill>
                    <a:srgbClr val="FF0000"/>
                  </a:solidFill>
                  <a:sym typeface="Wingdings"/>
                </a:rPr>
                <a:t></a:t>
              </a:r>
              <a:r>
                <a:rPr lang="en-US" sz="1200" b="1" dirty="0">
                  <a:solidFill>
                    <a:srgbClr val="FF0000"/>
                  </a:solidFill>
                </a:rPr>
                <a:t> ~260 ºC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2B8B65C-7CD5-449F-A5B6-6422E928D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024" y="777786"/>
              <a:ext cx="5041384" cy="29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438E73-ED14-4EC2-AD3E-4FB20BB94CDA}"/>
                </a:ext>
              </a:extLst>
            </p:cNvPr>
            <p:cNvSpPr txBox="1"/>
            <p:nvPr/>
          </p:nvSpPr>
          <p:spPr>
            <a:xfrm>
              <a:off x="8481663" y="618456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≈1 m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CC0842D2-3895-4F4C-8F3B-4304B8B9C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94" y="2478144"/>
            <a:ext cx="3565234" cy="216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0F2D39C-8286-49CA-8D36-480B9E0416D3}"/>
              </a:ext>
            </a:extLst>
          </p:cNvPr>
          <p:cNvGrpSpPr/>
          <p:nvPr/>
        </p:nvGrpSpPr>
        <p:grpSpPr>
          <a:xfrm>
            <a:off x="7063692" y="3587478"/>
            <a:ext cx="4889642" cy="2885374"/>
            <a:chOff x="6942524" y="2972672"/>
            <a:chExt cx="4889642" cy="2885374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E5CFAB7-C5B4-4928-9F2B-EBB8796641D8}"/>
                </a:ext>
              </a:extLst>
            </p:cNvPr>
            <p:cNvGrpSpPr/>
            <p:nvPr/>
          </p:nvGrpSpPr>
          <p:grpSpPr>
            <a:xfrm>
              <a:off x="6984877" y="2972672"/>
              <a:ext cx="4847289" cy="2880002"/>
              <a:chOff x="6984877" y="2972672"/>
              <a:chExt cx="4847289" cy="2880002"/>
            </a:xfrm>
          </p:grpSpPr>
          <p:pic>
            <p:nvPicPr>
              <p:cNvPr id="9" name="Picture 6" descr="\\cern.ch\dfs\Users\l\lgentini\Desktop\4.jpg">
                <a:extLst>
                  <a:ext uri="{FF2B5EF4-FFF2-40B4-BE49-F238E27FC236}">
                    <a16:creationId xmlns:a16="http://schemas.microsoft.com/office/drawing/2014/main" id="{336003B1-A10B-4CAD-81D5-2F70EB3E5E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flipH="1">
                <a:off x="9331103" y="2972672"/>
                <a:ext cx="2501063" cy="28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\\cern.ch\dfs\Users\l\lgentini\Desktop\CATIA V5 R23 64 -  CERN   Small Assembly - Luca R23 - Small Assembly - 2014.5.22_17.47.43  started 12112014 at 120811 AM on PCCA80.jpg">
                <a:extLst>
                  <a:ext uri="{FF2B5EF4-FFF2-40B4-BE49-F238E27FC236}">
                    <a16:creationId xmlns:a16="http://schemas.microsoft.com/office/drawing/2014/main" id="{4EC0DBFA-C377-42A7-AB3A-4EA237EE5591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5400000">
                <a:off x="6629629" y="3327922"/>
                <a:ext cx="2880000" cy="216950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FF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12E035-E196-4BE9-8B42-9FA0FC1F8546}"/>
                  </a:ext>
                </a:extLst>
              </p:cNvPr>
              <p:cNvSpPr txBox="1"/>
              <p:nvPr/>
            </p:nvSpPr>
            <p:spPr>
              <a:xfrm>
                <a:off x="9355355" y="4133851"/>
                <a:ext cx="135825" cy="179022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sz="3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A63923-12F8-4D64-AC42-F1905CA30770}"/>
                  </a:ext>
                </a:extLst>
              </p:cNvPr>
              <p:cNvSpPr txBox="1"/>
              <p:nvPr/>
            </p:nvSpPr>
            <p:spPr>
              <a:xfrm>
                <a:off x="7145588" y="5349908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3 mm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F33244A-748A-440B-8A74-9C1A8E30D8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3331" y="4242451"/>
                <a:ext cx="249994" cy="39146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522CF5-74E5-4E40-9551-B2CDE2B94240}"/>
                  </a:ext>
                </a:extLst>
              </p:cNvPr>
              <p:cNvSpPr txBox="1"/>
              <p:nvPr/>
            </p:nvSpPr>
            <p:spPr>
              <a:xfrm>
                <a:off x="7987692" y="4036453"/>
                <a:ext cx="80883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</a:rPr>
                  <a:t>2.48 mm</a:t>
                </a:r>
              </a:p>
            </p:txBody>
          </p:sp>
        </p:grpSp>
        <p:sp>
          <p:nvSpPr>
            <p:cNvPr id="36" name="Callout: Line 35">
              <a:extLst>
                <a:ext uri="{FF2B5EF4-FFF2-40B4-BE49-F238E27FC236}">
                  <a16:creationId xmlns:a16="http://schemas.microsoft.com/office/drawing/2014/main" id="{095CF40D-4129-4CAE-BCAB-9FBB8CD96B9E}"/>
                </a:ext>
              </a:extLst>
            </p:cNvPr>
            <p:cNvSpPr/>
            <p:nvPr/>
          </p:nvSpPr>
          <p:spPr>
            <a:xfrm>
              <a:off x="6942524" y="2978046"/>
              <a:ext cx="2254212" cy="2880000"/>
            </a:xfrm>
            <a:prstGeom prst="borderCallout1">
              <a:avLst>
                <a:gd name="adj1" fmla="val 50352"/>
                <a:gd name="adj2" fmla="val 100181"/>
                <a:gd name="adj3" fmla="val 43141"/>
                <a:gd name="adj4" fmla="val 106775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A79C64-3EAE-4B7D-AE65-BC4B760D91E2}"/>
              </a:ext>
            </a:extLst>
          </p:cNvPr>
          <p:cNvGrpSpPr/>
          <p:nvPr/>
        </p:nvGrpSpPr>
        <p:grpSpPr>
          <a:xfrm>
            <a:off x="4474557" y="257018"/>
            <a:ext cx="4968329" cy="4470424"/>
            <a:chOff x="4392261" y="91683"/>
            <a:chExt cx="4968329" cy="4470424"/>
          </a:xfrm>
        </p:grpSpPr>
        <p:pic>
          <p:nvPicPr>
            <p:cNvPr id="42" name="Picture 2" descr="\\cern.ch\dfs\Users\l\lgentini\Desktop\tctp spaccato.jpg">
              <a:extLst>
                <a:ext uri="{FF2B5EF4-FFF2-40B4-BE49-F238E27FC236}">
                  <a16:creationId xmlns:a16="http://schemas.microsoft.com/office/drawing/2014/main" id="{E1A385AE-E6E5-4863-B807-63240AA7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67502" y="91683"/>
              <a:ext cx="4893088" cy="397986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AutoShape 1">
              <a:extLst>
                <a:ext uri="{FF2B5EF4-FFF2-40B4-BE49-F238E27FC236}">
                  <a16:creationId xmlns:a16="http://schemas.microsoft.com/office/drawing/2014/main" id="{732DE4C8-246F-4C2D-A6F1-69D16C107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203" y="579967"/>
              <a:ext cx="1309992" cy="237607"/>
            </a:xfrm>
            <a:prstGeom prst="borderCallout2">
              <a:avLst>
                <a:gd name="adj1" fmla="val 50004"/>
                <a:gd name="adj2" fmla="val 100124"/>
                <a:gd name="adj3" fmla="val 49419"/>
                <a:gd name="adj4" fmla="val 122866"/>
                <a:gd name="adj5" fmla="val 145392"/>
                <a:gd name="adj6" fmla="val 135810"/>
              </a:avLst>
            </a:prstGeom>
            <a:gradFill>
              <a:gsLst>
                <a:gs pos="0">
                  <a:srgbClr val="9ED3E6"/>
                </a:gs>
                <a:gs pos="35000">
                  <a:srgbClr val="5DB6D5"/>
                </a:gs>
                <a:gs pos="100000">
                  <a:srgbClr val="9ED3E6"/>
                </a:gs>
              </a:gsLst>
            </a:gradFill>
            <a:ln w="12700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3231" tIns="33231" rIns="33231" bIns="33231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8" b="1" dirty="0">
                  <a:solidFill>
                    <a:srgbClr val="0B578C"/>
                  </a:solidFill>
                  <a:latin typeface="Calibri" pitchFamily="34" charset="0"/>
                  <a:cs typeface="Arial" pitchFamily="34" charset="0"/>
                </a:rPr>
                <a:t>Vacuum tank</a:t>
              </a:r>
            </a:p>
          </p:txBody>
        </p:sp>
        <p:sp>
          <p:nvSpPr>
            <p:cNvPr id="44" name="AutoShape 1">
              <a:extLst>
                <a:ext uri="{FF2B5EF4-FFF2-40B4-BE49-F238E27FC236}">
                  <a16:creationId xmlns:a16="http://schemas.microsoft.com/office/drawing/2014/main" id="{6F074E9F-0509-4E7F-82E9-1D5DBFE69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709" y="942758"/>
              <a:ext cx="1309992" cy="237607"/>
            </a:xfrm>
            <a:prstGeom prst="borderCallout2">
              <a:avLst>
                <a:gd name="adj1" fmla="val 50004"/>
                <a:gd name="adj2" fmla="val 100124"/>
                <a:gd name="adj3" fmla="val 49419"/>
                <a:gd name="adj4" fmla="val 122866"/>
                <a:gd name="adj5" fmla="val 151579"/>
                <a:gd name="adj6" fmla="val 140366"/>
              </a:avLst>
            </a:prstGeom>
            <a:gradFill>
              <a:gsLst>
                <a:gs pos="0">
                  <a:srgbClr val="9ED3E6"/>
                </a:gs>
                <a:gs pos="35000">
                  <a:srgbClr val="5DB6D5"/>
                </a:gs>
                <a:gs pos="100000">
                  <a:srgbClr val="9ED3E6"/>
                </a:gs>
              </a:gsLst>
            </a:gradFill>
            <a:ln w="12700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3231" tIns="33231" rIns="33231" bIns="33231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8" b="1" dirty="0">
                  <a:solidFill>
                    <a:srgbClr val="0B578C"/>
                  </a:solidFill>
                  <a:latin typeface="Calibri" pitchFamily="34" charset="0"/>
                  <a:cs typeface="Arial" pitchFamily="34" charset="0"/>
                </a:rPr>
                <a:t>Jaws</a:t>
              </a:r>
            </a:p>
          </p:txBody>
        </p:sp>
        <p:sp>
          <p:nvSpPr>
            <p:cNvPr id="45" name="AutoShape 1">
              <a:extLst>
                <a:ext uri="{FF2B5EF4-FFF2-40B4-BE49-F238E27FC236}">
                  <a16:creationId xmlns:a16="http://schemas.microsoft.com/office/drawing/2014/main" id="{3F3E5F69-5AA8-4C79-8D4B-093FB9E44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261" y="4324500"/>
              <a:ext cx="1472096" cy="237607"/>
            </a:xfrm>
            <a:prstGeom prst="borderCallout2">
              <a:avLst>
                <a:gd name="adj1" fmla="val -3124"/>
                <a:gd name="adj2" fmla="val 49103"/>
                <a:gd name="adj3" fmla="val -61655"/>
                <a:gd name="adj4" fmla="val 49056"/>
                <a:gd name="adj5" fmla="val -376218"/>
                <a:gd name="adj6" fmla="val 81987"/>
              </a:avLst>
            </a:prstGeom>
            <a:gradFill>
              <a:gsLst>
                <a:gs pos="0">
                  <a:srgbClr val="9ED3E6"/>
                </a:gs>
                <a:gs pos="35000">
                  <a:srgbClr val="5DB6D5"/>
                </a:gs>
                <a:gs pos="100000">
                  <a:srgbClr val="9ED3E6"/>
                </a:gs>
              </a:gsLst>
            </a:gradFill>
            <a:ln w="12700">
              <a:solidFill>
                <a:srgbClr val="3366CB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33231" tIns="33231" rIns="33231" bIns="33231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GB" sz="1108" b="1" dirty="0">
                  <a:solidFill>
                    <a:srgbClr val="0B578C"/>
                  </a:solidFill>
                  <a:latin typeface="Calibri" pitchFamily="34" charset="0"/>
                  <a:cs typeface="Arial" pitchFamily="34" charset="0"/>
                </a:rPr>
                <a:t>Actuation system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96804885-D4D2-4080-BF2D-6A8B37CDE0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6523" y="1691826"/>
            <a:ext cx="2368044" cy="15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2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Objectives of the experiment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FB017D2E-A366-4C5C-832E-E25C3528D9C2}"/>
              </a:ext>
            </a:extLst>
          </p:cNvPr>
          <p:cNvSpPr/>
          <p:nvPr/>
        </p:nvSpPr>
        <p:spPr>
          <a:xfrm>
            <a:off x="449636" y="744745"/>
            <a:ext cx="4105604" cy="4196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86020" indent="-285750">
              <a:spcBef>
                <a:spcPts val="27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  <a:ea typeface="Symbol"/>
              </a:rPr>
              <a:t>Prove a beneficial effect of the wire demonstrators in a regime dominated by long-range beam-beam effect. The compensation should not degrade the lifetime of the head-on bunches</a:t>
            </a:r>
          </a:p>
          <a:p>
            <a:pPr marL="286020" indent="-285750" algn="just">
              <a:spcBef>
                <a:spcPts val="270"/>
              </a:spcBef>
              <a:buFont typeface="Courier New" panose="02070309020205020404" pitchFamily="49" charset="0"/>
              <a:buChar char="o"/>
            </a:pPr>
            <a:endParaRPr lang="en-US" spc="-1" dirty="0">
              <a:uFill>
                <a:solidFill>
                  <a:srgbClr val="FFFFFF"/>
                </a:solidFill>
              </a:uFill>
              <a:ea typeface="Symbol"/>
            </a:endParaRPr>
          </a:p>
          <a:p>
            <a:pPr marL="286020" indent="-285750">
              <a:spcBef>
                <a:spcPts val="27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  <a:ea typeface="Symbol"/>
              </a:rPr>
              <a:t>Need to guarantee the beam-wire alignment, and that </a:t>
            </a:r>
            <a:r>
              <a:rPr lang="en-US" u="sng" spc="-1" dirty="0">
                <a:uFill>
                  <a:solidFill>
                    <a:srgbClr val="FFFFFF"/>
                  </a:solidFill>
                </a:uFill>
                <a:ea typeface="Symbol"/>
              </a:rPr>
              <a:t>the linear effects of the wire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ea typeface="Symbol"/>
              </a:rPr>
              <a:t>(orbit and tunes) are compensated</a:t>
            </a:r>
          </a:p>
          <a:p>
            <a:pPr marL="270">
              <a:spcBef>
                <a:spcPts val="270"/>
              </a:spcBef>
            </a:pPr>
            <a:endParaRPr lang="en-US" spc="-1" dirty="0">
              <a:uFill>
                <a:solidFill>
                  <a:srgbClr val="FFFFFF"/>
                </a:solidFill>
              </a:uFill>
              <a:ea typeface="Symbol"/>
            </a:endParaRPr>
          </a:p>
          <a:p>
            <a:pPr marL="286020" indent="-285750">
              <a:spcBef>
                <a:spcPts val="270"/>
              </a:spcBef>
              <a:buFont typeface="Courier New" panose="02070309020205020404" pitchFamily="49" charset="0"/>
              <a:buChar char="o"/>
            </a:pP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The main observables are the beam losses, its lifetime and the bunch effective cross-section (</a:t>
            </a:r>
            <a:r>
              <a:rPr lang="en-US" spc="-1" dirty="0" err="1"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ea typeface="Symbol" charset="2"/>
                <a:cs typeface="Symbol" charset="2"/>
              </a:rPr>
              <a:t>s</a:t>
            </a:r>
            <a:r>
              <a:rPr lang="en-US" spc="-1" baseline="-25000" dirty="0" err="1">
                <a:uFill>
                  <a:solidFill>
                    <a:srgbClr val="FFFFFF"/>
                  </a:solidFill>
                </a:uFill>
              </a:rPr>
              <a:t>eff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285750" indent="-285750" algn="just">
              <a:spcBef>
                <a:spcPts val="270"/>
              </a:spcBef>
              <a:buFont typeface="Courier New" panose="02070309020205020404" pitchFamily="49" charset="0"/>
              <a:buChar char="o"/>
            </a:pP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B7670A-96E7-425F-ACB7-7E33B89C881D}"/>
              </a:ext>
            </a:extLst>
          </p:cNvPr>
          <p:cNvGrpSpPr/>
          <p:nvPr/>
        </p:nvGrpSpPr>
        <p:grpSpPr>
          <a:xfrm>
            <a:off x="6437478" y="688627"/>
            <a:ext cx="4183514" cy="1154123"/>
            <a:chOff x="4720972" y="669681"/>
            <a:chExt cx="4183514" cy="1154123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3C6E55D5-44E3-4040-A21C-63C57C152A43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173150" y="725799"/>
              <a:ext cx="2104920" cy="483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8098F4-CC33-49D8-867F-65710AE06110}"/>
                </a:ext>
              </a:extLst>
            </p:cNvPr>
            <p:cNvSpPr txBox="1"/>
            <p:nvPr/>
          </p:nvSpPr>
          <p:spPr>
            <a:xfrm>
              <a:off x="6945029" y="669681"/>
              <a:ext cx="333041" cy="53995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360F8A-2CF7-4805-9665-347C2197CA26}"/>
                </a:ext>
              </a:extLst>
            </p:cNvPr>
            <p:cNvSpPr txBox="1"/>
            <p:nvPr/>
          </p:nvSpPr>
          <p:spPr>
            <a:xfrm>
              <a:off x="6106829" y="965607"/>
              <a:ext cx="806379" cy="3000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46D1FE-5E4B-4075-8C56-8A973A4DF25A}"/>
                </a:ext>
              </a:extLst>
            </p:cNvPr>
            <p:cNvCxnSpPr>
              <a:stCxn id="10" idx="1"/>
              <a:endCxn id="7" idx="3"/>
            </p:cNvCxnSpPr>
            <p:nvPr/>
          </p:nvCxnSpPr>
          <p:spPr>
            <a:xfrm flipH="1" flipV="1">
              <a:off x="7278070" y="939660"/>
              <a:ext cx="388351" cy="22456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7B75DE-832D-40FC-86D0-69FCDBDC955B}"/>
                </a:ext>
              </a:extLst>
            </p:cNvPr>
            <p:cNvSpPr txBox="1"/>
            <p:nvPr/>
          </p:nvSpPr>
          <p:spPr>
            <a:xfrm>
              <a:off x="7666421" y="1037267"/>
              <a:ext cx="1238065" cy="2539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Intensity loss-rate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B95D0C1-AD65-475C-A18A-F839C96747F6}"/>
                </a:ext>
              </a:extLst>
            </p:cNvPr>
            <p:cNvCxnSpPr>
              <a:stCxn id="12" idx="0"/>
              <a:endCxn id="8" idx="1"/>
            </p:cNvCxnSpPr>
            <p:nvPr/>
          </p:nvCxnSpPr>
          <p:spPr>
            <a:xfrm flipV="1">
              <a:off x="5522107" y="1115648"/>
              <a:ext cx="584722" cy="29265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6D5F94-E296-4EF5-9590-99BBEA96CEEB}"/>
                </a:ext>
              </a:extLst>
            </p:cNvPr>
            <p:cNvSpPr txBox="1"/>
            <p:nvPr/>
          </p:nvSpPr>
          <p:spPr>
            <a:xfrm>
              <a:off x="4720972" y="1408306"/>
              <a:ext cx="1602270" cy="41549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Instantaneous luminosity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3CB53-43C9-48CC-B08E-09228D66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53" y="2413583"/>
            <a:ext cx="6142967" cy="38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08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Experiment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6D4F7020-67B9-4F51-AE11-B71CC76876D7}"/>
              </a:ext>
            </a:extLst>
          </p:cNvPr>
          <p:cNvSpPr/>
          <p:nvPr/>
        </p:nvSpPr>
        <p:spPr>
          <a:xfrm>
            <a:off x="1776000" y="5707832"/>
            <a:ext cx="8640000" cy="5479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70" algn="just">
              <a:spcBef>
                <a:spcPts val="270"/>
              </a:spcBef>
              <a:buClr>
                <a:srgbClr val="FB963C"/>
              </a:buClr>
            </a:pPr>
            <a:r>
              <a:rPr lang="en-US" spc="-1" dirty="0">
                <a:uFill>
                  <a:solidFill>
                    <a:srgbClr val="FFFFFF"/>
                  </a:solidFill>
                </a:uFill>
                <a:ea typeface="Symbol"/>
              </a:rPr>
              <a:t>Almost full compensation, even at reduced crossing angle, for regular bunch whereas PACMAN bunch (which experiences fewer long range interactions) are not degraded</a:t>
            </a:r>
            <a:endParaRPr lang="en-US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EC311A-DC23-463F-9986-0FD84DBC0D15}"/>
              </a:ext>
            </a:extLst>
          </p:cNvPr>
          <p:cNvGrpSpPr>
            <a:grpSpLocks noChangeAspect="1"/>
          </p:cNvGrpSpPr>
          <p:nvPr/>
        </p:nvGrpSpPr>
        <p:grpSpPr>
          <a:xfrm>
            <a:off x="696000" y="590621"/>
            <a:ext cx="10800000" cy="4686904"/>
            <a:chOff x="552862" y="584677"/>
            <a:chExt cx="8200812" cy="35589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1C7031-635B-4F43-8362-1A7298D45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993" y="1570652"/>
              <a:ext cx="8055681" cy="22808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CB005A0-C749-4AFD-B3AC-61AD9E9AD59D}"/>
                </a:ext>
              </a:extLst>
            </p:cNvPr>
            <p:cNvSpPr txBox="1"/>
            <p:nvPr/>
          </p:nvSpPr>
          <p:spPr>
            <a:xfrm>
              <a:off x="552862" y="1177178"/>
              <a:ext cx="1368152" cy="350558"/>
            </a:xfrm>
            <a:prstGeom prst="rect">
              <a:avLst/>
            </a:prstGeom>
            <a:solidFill>
              <a:srgbClr val="02558C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~80 </a:t>
              </a:r>
              <a:r>
                <a:rPr lang="en-US" sz="1200" b="1" dirty="0" err="1">
                  <a:solidFill>
                    <a:schemeClr val="bg1"/>
                  </a:solidFill>
                </a:rPr>
                <a:t>mb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Wire alignment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A44940-F2E9-4BAB-8171-90239CA6560A}"/>
                </a:ext>
              </a:extLst>
            </p:cNvPr>
            <p:cNvCxnSpPr/>
            <p:nvPr/>
          </p:nvCxnSpPr>
          <p:spPr>
            <a:xfrm>
              <a:off x="1187624" y="1526514"/>
              <a:ext cx="244547" cy="944890"/>
            </a:xfrm>
            <a:prstGeom prst="straightConnector1">
              <a:avLst/>
            </a:prstGeom>
            <a:ln>
              <a:solidFill>
                <a:srgbClr val="02558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1C92BD-B8DD-4593-A60D-6947AE5D687B}"/>
                </a:ext>
              </a:extLst>
            </p:cNvPr>
            <p:cNvCxnSpPr/>
            <p:nvPr/>
          </p:nvCxnSpPr>
          <p:spPr>
            <a:xfrm>
              <a:off x="2005199" y="1000392"/>
              <a:ext cx="118529" cy="995294"/>
            </a:xfrm>
            <a:prstGeom prst="straightConnector1">
              <a:avLst/>
            </a:prstGeom>
            <a:ln>
              <a:solidFill>
                <a:srgbClr val="02558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E2FBDD-235C-427B-B1F7-BA2C255D03F6}"/>
                </a:ext>
              </a:extLst>
            </p:cNvPr>
            <p:cNvCxnSpPr/>
            <p:nvPr/>
          </p:nvCxnSpPr>
          <p:spPr>
            <a:xfrm>
              <a:off x="2281054" y="1538633"/>
              <a:ext cx="130706" cy="93277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8F31B9-BE2B-4CE6-A1F8-48C060513AEC}"/>
                </a:ext>
              </a:extLst>
            </p:cNvPr>
            <p:cNvSpPr txBox="1"/>
            <p:nvPr/>
          </p:nvSpPr>
          <p:spPr>
            <a:xfrm>
              <a:off x="2123728" y="1334230"/>
              <a:ext cx="1512168" cy="21033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COMPENSATION 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49094B-7121-407A-BF9E-CEC29C753648}"/>
                </a:ext>
              </a:extLst>
            </p:cNvPr>
            <p:cNvCxnSpPr/>
            <p:nvPr/>
          </p:nvCxnSpPr>
          <p:spPr>
            <a:xfrm flipV="1">
              <a:off x="2735796" y="2787774"/>
              <a:ext cx="324036" cy="103459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EA23EC-0539-4331-A224-0ACEF0C8BA25}"/>
                </a:ext>
              </a:extLst>
            </p:cNvPr>
            <p:cNvSpPr txBox="1"/>
            <p:nvPr/>
          </p:nvSpPr>
          <p:spPr>
            <a:xfrm>
              <a:off x="4079978" y="848521"/>
              <a:ext cx="996078" cy="350558"/>
            </a:xfrm>
            <a:prstGeom prst="rect">
              <a:avLst/>
            </a:prstGeom>
            <a:solidFill>
              <a:srgbClr val="02558C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Current scan example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4F0190-C39E-459F-97EF-36C8A546CB17}"/>
                </a:ext>
              </a:extLst>
            </p:cNvPr>
            <p:cNvSpPr txBox="1"/>
            <p:nvPr/>
          </p:nvSpPr>
          <p:spPr>
            <a:xfrm>
              <a:off x="1952757" y="584677"/>
              <a:ext cx="1224136" cy="490781"/>
            </a:xfrm>
            <a:prstGeom prst="rect">
              <a:avLst/>
            </a:prstGeom>
            <a:solidFill>
              <a:srgbClr val="02558C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Transverse blow-up and BBLR signature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F6D303-91A6-45D3-97E4-4E493BF6929C}"/>
                </a:ext>
              </a:extLst>
            </p:cNvPr>
            <p:cNvCxnSpPr/>
            <p:nvPr/>
          </p:nvCxnSpPr>
          <p:spPr>
            <a:xfrm>
              <a:off x="4788024" y="1206972"/>
              <a:ext cx="144016" cy="860722"/>
            </a:xfrm>
            <a:prstGeom prst="straightConnector1">
              <a:avLst/>
            </a:prstGeom>
            <a:ln>
              <a:solidFill>
                <a:srgbClr val="02558C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9F6CE9-16F6-4408-9187-B1FCB2EB6946}"/>
                </a:ext>
              </a:extLst>
            </p:cNvPr>
            <p:cNvCxnSpPr/>
            <p:nvPr/>
          </p:nvCxnSpPr>
          <p:spPr>
            <a:xfrm flipH="1">
              <a:off x="6778317" y="1155890"/>
              <a:ext cx="253989" cy="122076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5FA22B2-1927-421F-AEF9-7F71A5203053}"/>
                </a:ext>
              </a:extLst>
            </p:cNvPr>
            <p:cNvCxnSpPr/>
            <p:nvPr/>
          </p:nvCxnSpPr>
          <p:spPr>
            <a:xfrm flipH="1">
              <a:off x="5724128" y="1119616"/>
              <a:ext cx="868866" cy="125703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C0F5B31-FF03-4713-B947-55A68F7305B6}"/>
                </a:ext>
              </a:extLst>
            </p:cNvPr>
            <p:cNvCxnSpPr/>
            <p:nvPr/>
          </p:nvCxnSpPr>
          <p:spPr>
            <a:xfrm>
              <a:off x="7391095" y="1107746"/>
              <a:ext cx="349257" cy="126890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369790E-76CC-4FC4-92F7-6F787849305A}"/>
                </a:ext>
              </a:extLst>
            </p:cNvPr>
            <p:cNvCxnSpPr/>
            <p:nvPr/>
          </p:nvCxnSpPr>
          <p:spPr>
            <a:xfrm>
              <a:off x="7559503" y="1155890"/>
              <a:ext cx="612897" cy="1220762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BBDBA88-2A82-463E-BE7E-D8834B04D624}"/>
                </a:ext>
              </a:extLst>
            </p:cNvPr>
            <p:cNvCxnSpPr/>
            <p:nvPr/>
          </p:nvCxnSpPr>
          <p:spPr>
            <a:xfrm flipH="1" flipV="1">
              <a:off x="5436098" y="2376652"/>
              <a:ext cx="1127916" cy="17072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6EA38E5-AB50-42F0-A6FF-0D5CA83C2A00}"/>
                </a:ext>
              </a:extLst>
            </p:cNvPr>
            <p:cNvCxnSpPr/>
            <p:nvPr/>
          </p:nvCxnSpPr>
          <p:spPr>
            <a:xfrm flipH="1" flipV="1">
              <a:off x="6063204" y="2376652"/>
              <a:ext cx="820611" cy="17072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C601081-9DD9-48EE-A3DC-246440ADB326}"/>
                </a:ext>
              </a:extLst>
            </p:cNvPr>
            <p:cNvCxnSpPr>
              <a:stCxn id="25" idx="0"/>
            </p:cNvCxnSpPr>
            <p:nvPr/>
          </p:nvCxnSpPr>
          <p:spPr>
            <a:xfrm flipV="1">
              <a:off x="7081508" y="2250234"/>
              <a:ext cx="277844" cy="16719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4ADC29-2746-4CBC-B77F-C30878C09A47}"/>
                </a:ext>
              </a:extLst>
            </p:cNvPr>
            <p:cNvCxnSpPr/>
            <p:nvPr/>
          </p:nvCxnSpPr>
          <p:spPr>
            <a:xfrm flipV="1">
              <a:off x="7602694" y="2405784"/>
              <a:ext cx="277844" cy="16719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8531FB-84B3-434D-B1CD-938EC0E7425A}"/>
                </a:ext>
              </a:extLst>
            </p:cNvPr>
            <p:cNvSpPr txBox="1"/>
            <p:nvPr/>
          </p:nvSpPr>
          <p:spPr>
            <a:xfrm>
              <a:off x="6299610" y="3922177"/>
              <a:ext cx="1563795" cy="21033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COMPENSATION OFF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78AE29-5B30-40B4-A3A7-40402AB630F8}"/>
                </a:ext>
              </a:extLst>
            </p:cNvPr>
            <p:cNvSpPr txBox="1"/>
            <p:nvPr/>
          </p:nvSpPr>
          <p:spPr>
            <a:xfrm>
              <a:off x="6302415" y="935525"/>
              <a:ext cx="1459782" cy="21033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COMPENSATION 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C5787-9940-4022-A5E5-A41B3DDD5F43}"/>
                </a:ext>
              </a:extLst>
            </p:cNvPr>
            <p:cNvSpPr txBox="1"/>
            <p:nvPr/>
          </p:nvSpPr>
          <p:spPr>
            <a:xfrm>
              <a:off x="2411760" y="3793046"/>
              <a:ext cx="1224136" cy="3505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Reduction of crossing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122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Dynamic aperture calculations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8F4AA-068A-47D2-8A98-9675F38F73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70" b="9766"/>
          <a:stretch/>
        </p:blipFill>
        <p:spPr>
          <a:xfrm>
            <a:off x="7878000" y="1831288"/>
            <a:ext cx="3426821" cy="3195424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60BBD66-881F-49C5-B021-B07DEDB1372C}"/>
              </a:ext>
            </a:extLst>
          </p:cNvPr>
          <p:cNvSpPr>
            <a:spLocks noGrp="1"/>
          </p:cNvSpPr>
          <p:nvPr/>
        </p:nvSpPr>
        <p:spPr>
          <a:xfrm>
            <a:off x="868268" y="1276579"/>
            <a:ext cx="6503080" cy="2177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DA calculations shows that BBLR correction allows to:</a:t>
            </a:r>
          </a:p>
          <a:p>
            <a:pPr lvl="1" algn="l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run with a smaller crossing angle for the same dynamic aperture (5 </a:t>
            </a:r>
            <a:r>
              <a:rPr lang="en-US" sz="1800" dirty="0">
                <a:solidFill>
                  <a:schemeClr val="tx1"/>
                </a:solidFill>
                <a:latin typeface="Symbol" panose="05050102010706020507" pitchFamily="18" charset="2"/>
              </a:rPr>
              <a:t>s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lvl="1" algn="l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reduce beam losses (because of the bigger dynamic aperture) and therefore reduce background noises</a:t>
            </a:r>
          </a:p>
          <a:p>
            <a:pPr lvl="1" algn="l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reduce irradiation of adjacent quadrupoles</a:t>
            </a:r>
          </a:p>
          <a:p>
            <a:pPr lvl="1" algn="l">
              <a:spcBef>
                <a:spcPts val="1200"/>
              </a:spcBef>
              <a:buClrTx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algn="l"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61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Estimated wire impact on luminosity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DEDC099-4A24-4E0A-A572-F92DCE9C7D8E}"/>
              </a:ext>
            </a:extLst>
          </p:cNvPr>
          <p:cNvSpPr>
            <a:spLocks noGrp="1"/>
          </p:cNvSpPr>
          <p:nvPr/>
        </p:nvSpPr>
        <p:spPr>
          <a:xfrm>
            <a:off x="1865376" y="1004705"/>
            <a:ext cx="9252305" cy="112375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Without crab cavities (CC), integrated luminosity (per day) is reduced by 13 %</a:t>
            </a:r>
          </a:p>
          <a:p>
            <a:pPr algn="l"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Wires partially restore lost performance</a:t>
            </a:r>
          </a:p>
          <a:p>
            <a:pPr algn="l"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</a:rPr>
              <a:t>In the presence of CC and wire a slight increase of integrated luminosity is guaranteed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ECD4C0-A1E1-4C1C-B14A-0A9462D16660}"/>
              </a:ext>
            </a:extLst>
          </p:cNvPr>
          <p:cNvGrpSpPr>
            <a:grpSpLocks noChangeAspect="1"/>
          </p:cNvGrpSpPr>
          <p:nvPr/>
        </p:nvGrpSpPr>
        <p:grpSpPr>
          <a:xfrm>
            <a:off x="2644369" y="2887747"/>
            <a:ext cx="6774866" cy="2971595"/>
            <a:chOff x="3072795" y="3037105"/>
            <a:chExt cx="5463599" cy="23964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FE8C6F-6D11-764A-A0AE-DA660E479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2795" y="3037105"/>
              <a:ext cx="5463599" cy="2109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5825D30-22DF-E449-9910-677269BE26A7}"/>
                </a:ext>
              </a:extLst>
            </p:cNvPr>
            <p:cNvSpPr txBox="1"/>
            <p:nvPr/>
          </p:nvSpPr>
          <p:spPr>
            <a:xfrm>
              <a:off x="3871776" y="5034331"/>
              <a:ext cx="738790" cy="24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Baseline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4C44E6-D0B2-BD44-BDDE-394DD278D14F}"/>
                </a:ext>
              </a:extLst>
            </p:cNvPr>
            <p:cNvSpPr txBox="1"/>
            <p:nvPr/>
          </p:nvSpPr>
          <p:spPr>
            <a:xfrm>
              <a:off x="4868021" y="5034331"/>
              <a:ext cx="654371" cy="24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No CC</a:t>
              </a:r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88D1E0D8-BB20-0447-A7F6-E01E5446970D}"/>
                </a:ext>
              </a:extLst>
            </p:cNvPr>
            <p:cNvSpPr txBox="1"/>
            <p:nvPr/>
          </p:nvSpPr>
          <p:spPr>
            <a:xfrm>
              <a:off x="5032320" y="3754527"/>
              <a:ext cx="325772" cy="1675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>
                  <a:solidFill>
                    <a:srgbClr val="FF0000"/>
                  </a:solidFill>
                </a:rPr>
                <a:t>-13%</a:t>
              </a:r>
            </a:p>
          </p:txBody>
        </p: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D6B648F6-9437-CA4C-A401-5663834DAD3C}"/>
                </a:ext>
              </a:extLst>
            </p:cNvPr>
            <p:cNvSpPr txBox="1"/>
            <p:nvPr/>
          </p:nvSpPr>
          <p:spPr>
            <a:xfrm>
              <a:off x="6027549" y="3473290"/>
              <a:ext cx="248207" cy="1675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>
                  <a:solidFill>
                    <a:srgbClr val="00B050"/>
                  </a:solidFill>
                </a:rPr>
                <a:t>-6%</a:t>
              </a: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2D6176BD-0E12-2A49-881C-08E970FCCDCB}"/>
                </a:ext>
              </a:extLst>
            </p:cNvPr>
            <p:cNvSpPr txBox="1"/>
            <p:nvPr/>
          </p:nvSpPr>
          <p:spPr>
            <a:xfrm>
              <a:off x="7914006" y="3079904"/>
              <a:ext cx="283110" cy="1675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>
                  <a:solidFill>
                    <a:srgbClr val="0432FF"/>
                  </a:solidFill>
                </a:rPr>
                <a:t>+3%</a:t>
              </a:r>
            </a:p>
          </p:txBody>
        </p:sp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119A27B9-ECB8-D640-9C85-12353B9EA16A}"/>
                </a:ext>
              </a:extLst>
            </p:cNvPr>
            <p:cNvSpPr txBox="1"/>
            <p:nvPr/>
          </p:nvSpPr>
          <p:spPr>
            <a:xfrm rot="16200000">
              <a:off x="3076333" y="3974419"/>
              <a:ext cx="493548" cy="1985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latin typeface="Georgia" charset="0"/>
                  <a:ea typeface="Georgia" charset="0"/>
                  <a:cs typeface="Georgia" charset="0"/>
                </a:rPr>
                <a:t>[fb</a:t>
              </a:r>
              <a:r>
                <a:rPr lang="en-US" sz="1600" b="1" baseline="30000" dirty="0">
                  <a:latin typeface="Georgia" charset="0"/>
                  <a:ea typeface="Georgia" charset="0"/>
                  <a:cs typeface="Georgia" charset="0"/>
                </a:rPr>
                <a:t>-1</a:t>
              </a:r>
              <a:r>
                <a:rPr lang="en-US" sz="1600" b="1" dirty="0">
                  <a:latin typeface="Georgia" charset="0"/>
                  <a:ea typeface="Georgia" charset="0"/>
                  <a:cs typeface="Georgia" charset="0"/>
                </a:rPr>
                <a:t>]</a:t>
              </a:r>
              <a:endParaRPr lang="en-US" sz="1600" b="1" baseline="30000" dirty="0">
                <a:latin typeface="Georgia" charset="0"/>
                <a:ea typeface="Georgia" charset="0"/>
                <a:cs typeface="Georgia" charset="0"/>
              </a:endParaRPr>
            </a:p>
          </p:txBody>
        </p:sp>
        <p:sp>
          <p:nvSpPr>
            <p:cNvPr id="15" name="TextBox 27">
              <a:extLst>
                <a:ext uri="{FF2B5EF4-FFF2-40B4-BE49-F238E27FC236}">
                  <a16:creationId xmlns:a16="http://schemas.microsoft.com/office/drawing/2014/main" id="{87782E3E-A625-4540-88E6-7A3B87A1618E}"/>
                </a:ext>
              </a:extLst>
            </p:cNvPr>
            <p:cNvSpPr txBox="1"/>
            <p:nvPr/>
          </p:nvSpPr>
          <p:spPr>
            <a:xfrm>
              <a:off x="5823969" y="5034331"/>
              <a:ext cx="1598306" cy="24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No CC with Wire</a:t>
              </a:r>
            </a:p>
          </p:txBody>
        </p:sp>
        <p:sp>
          <p:nvSpPr>
            <p:cNvPr id="16" name="TextBox 28">
              <a:extLst>
                <a:ext uri="{FF2B5EF4-FFF2-40B4-BE49-F238E27FC236}">
                  <a16:creationId xmlns:a16="http://schemas.microsoft.com/office/drawing/2014/main" id="{BC0555F7-D667-6C44-86E9-0C5E0154BA61}"/>
                </a:ext>
              </a:extLst>
            </p:cNvPr>
            <p:cNvSpPr txBox="1"/>
            <p:nvPr/>
          </p:nvSpPr>
          <p:spPr>
            <a:xfrm>
              <a:off x="7686166" y="5024012"/>
              <a:ext cx="738790" cy="409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With CC</a:t>
              </a:r>
            </a:p>
            <a:p>
              <a:pPr algn="ctr"/>
              <a:r>
                <a:rPr lang="en-US" sz="1350" b="1" dirty="0"/>
                <a:t>and Wire</a:t>
              </a:r>
            </a:p>
          </p:txBody>
        </p:sp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93F256F0-5E91-D84E-9DA4-A83081FE08F2}"/>
                </a:ext>
              </a:extLst>
            </p:cNvPr>
            <p:cNvSpPr txBox="1"/>
            <p:nvPr/>
          </p:nvSpPr>
          <p:spPr>
            <a:xfrm>
              <a:off x="6975784" y="3426951"/>
              <a:ext cx="248207" cy="1675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>
                  <a:solidFill>
                    <a:srgbClr val="00B050"/>
                  </a:solidFill>
                </a:rPr>
                <a:t>-5%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6D7A79-D0AD-4941-B30D-55857F0A25C8}"/>
                </a:ext>
              </a:extLst>
            </p:cNvPr>
            <p:cNvSpPr/>
            <p:nvPr/>
          </p:nvSpPr>
          <p:spPr>
            <a:xfrm>
              <a:off x="5823969" y="4163308"/>
              <a:ext cx="655372" cy="2420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Round</a:t>
              </a:r>
              <a:endParaRPr lang="en-US" sz="135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6E47C10-0E29-884B-A836-ECA7EA449127}"/>
                </a:ext>
              </a:extLst>
            </p:cNvPr>
            <p:cNvSpPr/>
            <p:nvPr/>
          </p:nvSpPr>
          <p:spPr>
            <a:xfrm>
              <a:off x="6777503" y="4168306"/>
              <a:ext cx="644772" cy="2420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Flat</a:t>
              </a:r>
              <a:endParaRPr lang="en-US" sz="13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5FE3B6-0079-2B48-8B01-F396519D58F7}"/>
                </a:ext>
              </a:extLst>
            </p:cNvPr>
            <p:cNvSpPr/>
            <p:nvPr/>
          </p:nvSpPr>
          <p:spPr>
            <a:xfrm>
              <a:off x="7720437" y="3849780"/>
              <a:ext cx="674650" cy="4095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Round</a:t>
              </a:r>
            </a:p>
            <a:p>
              <a:pPr algn="ctr"/>
              <a:r>
                <a:rPr lang="en-US" sz="1350" b="1" dirty="0"/>
                <a:t>or Flat</a:t>
              </a:r>
              <a:endParaRPr lang="en-US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9D7B70-808E-7B4B-8CB3-41C01B964979}"/>
                </a:ext>
              </a:extLst>
            </p:cNvPr>
            <p:cNvSpPr/>
            <p:nvPr/>
          </p:nvSpPr>
          <p:spPr>
            <a:xfrm>
              <a:off x="3913485" y="3923661"/>
              <a:ext cx="655372" cy="2420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Round</a:t>
              </a:r>
              <a:endParaRPr lang="en-US" sz="13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22D5AA-486D-A649-9D16-E93205DC59E4}"/>
                </a:ext>
              </a:extLst>
            </p:cNvPr>
            <p:cNvSpPr/>
            <p:nvPr/>
          </p:nvSpPr>
          <p:spPr>
            <a:xfrm>
              <a:off x="4868021" y="4295658"/>
              <a:ext cx="654371" cy="2420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/>
                <a:t>Round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39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54377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61122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b="1" dirty="0"/>
              <a:t>Main Design Features: Wire and Insulator</a:t>
            </a:r>
            <a:endParaRPr lang="en-C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A8F07-61DD-4DC2-B50F-F2356EF2E868}"/>
              </a:ext>
            </a:extLst>
          </p:cNvPr>
          <p:cNvSpPr txBox="1"/>
          <p:nvPr/>
        </p:nvSpPr>
        <p:spPr>
          <a:xfrm>
            <a:off x="515568" y="606699"/>
            <a:ext cx="1131465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The present design for the prototype plans a </a:t>
            </a:r>
            <a:r>
              <a:rPr lang="en-US" dirty="0">
                <a:sym typeface="Symbol" panose="05050102010706020507" pitchFamily="18" charset="2"/>
              </a:rPr>
              <a:t>1 mm Mo wire with max. 150 A current</a:t>
            </a:r>
          </a:p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Mo wire has higher electrical resistivity compared to Cu (back-up), but is better matching ceramic temperature expansion (higher robustness)</a:t>
            </a:r>
          </a:p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GB" dirty="0"/>
              <a:t>The ceramics is </a:t>
            </a:r>
            <a:r>
              <a:rPr lang="en-GB" dirty="0" err="1"/>
              <a:t>AlN</a:t>
            </a:r>
            <a:r>
              <a:rPr lang="en-GB" dirty="0"/>
              <a:t> (</a:t>
            </a:r>
            <a:r>
              <a:rPr lang="en-GB" dirty="0" err="1"/>
              <a:t>Aluminum</a:t>
            </a:r>
            <a:r>
              <a:rPr lang="en-GB" dirty="0"/>
              <a:t> Nitride)</a:t>
            </a:r>
          </a:p>
          <a:p>
            <a:pPr marL="342900" indent="-342900">
              <a:spcBef>
                <a:spcPts val="600"/>
              </a:spcBef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en-CA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82F40-7C20-4199-A09C-B51EC5C6F4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2596" r="38975" b="5916"/>
          <a:stretch/>
        </p:blipFill>
        <p:spPr>
          <a:xfrm>
            <a:off x="8043103" y="2142865"/>
            <a:ext cx="3143736" cy="41688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BEA01D-6B5C-4946-AACC-D12F01808034}"/>
              </a:ext>
            </a:extLst>
          </p:cNvPr>
          <p:cNvGrpSpPr/>
          <p:nvPr/>
        </p:nvGrpSpPr>
        <p:grpSpPr>
          <a:xfrm>
            <a:off x="1156266" y="2289033"/>
            <a:ext cx="5810816" cy="3888432"/>
            <a:chOff x="1156266" y="2289033"/>
            <a:chExt cx="5810816" cy="38884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115FB37-2523-4058-9C1E-FE706C566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10940" r="30314" b="13730"/>
            <a:stretch/>
          </p:blipFill>
          <p:spPr>
            <a:xfrm>
              <a:off x="1566482" y="2289033"/>
              <a:ext cx="5400600" cy="3888432"/>
            </a:xfrm>
            <a:prstGeom prst="rect">
              <a:avLst/>
            </a:prstGeom>
          </p:spPr>
        </p:pic>
        <p:sp>
          <p:nvSpPr>
            <p:cNvPr id="18" name="Speech Bubble: Rectangle 17">
              <a:extLst>
                <a:ext uri="{FF2B5EF4-FFF2-40B4-BE49-F238E27FC236}">
                  <a16:creationId xmlns:a16="http://schemas.microsoft.com/office/drawing/2014/main" id="{4CDCBB28-8198-4076-A456-CB61D8FA1D24}"/>
                </a:ext>
              </a:extLst>
            </p:cNvPr>
            <p:cNvSpPr/>
            <p:nvPr/>
          </p:nvSpPr>
          <p:spPr>
            <a:xfrm>
              <a:off x="1156266" y="4079682"/>
              <a:ext cx="1584000" cy="900000"/>
            </a:xfrm>
            <a:prstGeom prst="wedgeRectCallout">
              <a:avLst>
                <a:gd name="adj1" fmla="val 115409"/>
                <a:gd name="adj2" fmla="val -4914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400" dirty="0"/>
                <a:t>slots to reduce thermally induced stresses during brazing</a:t>
              </a:r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065AA584-DC43-44DD-9974-4C3CC2EDDB1D}"/>
                </a:ext>
              </a:extLst>
            </p:cNvPr>
            <p:cNvSpPr/>
            <p:nvPr/>
          </p:nvSpPr>
          <p:spPr>
            <a:xfrm>
              <a:off x="5304000" y="2779950"/>
              <a:ext cx="1584000" cy="540000"/>
            </a:xfrm>
            <a:prstGeom prst="wedgeRectCallout">
              <a:avLst>
                <a:gd name="adj1" fmla="val -87649"/>
                <a:gd name="adj2" fmla="val 81573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400" dirty="0" err="1"/>
                <a:t>AlN</a:t>
              </a:r>
              <a:r>
                <a:rPr lang="en-CA" sz="1400" dirty="0"/>
                <a:t> segmented ceramic insulator</a:t>
              </a:r>
            </a:p>
          </p:txBody>
        </p:sp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19CD4A33-B9C1-4F6D-BB99-64A831B7A412}"/>
                </a:ext>
              </a:extLst>
            </p:cNvPr>
            <p:cNvSpPr/>
            <p:nvPr/>
          </p:nvSpPr>
          <p:spPr>
            <a:xfrm>
              <a:off x="3113834" y="5507678"/>
              <a:ext cx="1584000" cy="540000"/>
            </a:xfrm>
            <a:prstGeom prst="wedgeRectCallout">
              <a:avLst>
                <a:gd name="adj1" fmla="val 106801"/>
                <a:gd name="adj2" fmla="val -43199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sz="1400" dirty="0"/>
                <a:t>Mo thin metal wire (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Ø 1 mm)</a:t>
              </a:r>
              <a:endParaRPr lang="en-CA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739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>
            <a:normAutofit/>
          </a:bodyPr>
          <a:lstStyle/>
          <a:p>
            <a:r>
              <a:rPr lang="en-CA" b="1" dirty="0"/>
              <a:t>Low-cost modular design (proposal) from CERN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DFF8A-B154-4B41-9AC6-4D60B0EA4E34}"/>
              </a:ext>
            </a:extLst>
          </p:cNvPr>
          <p:cNvSpPr txBox="1"/>
          <p:nvPr/>
        </p:nvSpPr>
        <p:spPr>
          <a:xfrm>
            <a:off x="438675" y="731033"/>
            <a:ext cx="11314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Insulator with wire is mechanically clamped to a Cu-based housing, via controlled-torque screws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dirty="0"/>
              <a:t>Cu clamps to be designed to minimize RF impedance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active length 1 m; several insulator modules to be assembled (250 ÷ 300 mm long)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C95F62-6EC7-4FC3-8D3D-3AD214283620}"/>
              </a:ext>
            </a:extLst>
          </p:cNvPr>
          <p:cNvGrpSpPr/>
          <p:nvPr/>
        </p:nvGrpSpPr>
        <p:grpSpPr>
          <a:xfrm>
            <a:off x="1831243" y="2094967"/>
            <a:ext cx="8529513" cy="4032000"/>
            <a:chOff x="1728912" y="2094967"/>
            <a:chExt cx="8529513" cy="4032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4BA2690-3B72-45A7-9A77-B3A7830B7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0" r="29126"/>
            <a:stretch/>
          </p:blipFill>
          <p:spPr>
            <a:xfrm>
              <a:off x="7063484" y="2182195"/>
              <a:ext cx="3194941" cy="38575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AE289D-675B-4170-99B9-E280944F0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5" t="22409" r="46769" b="28760"/>
            <a:stretch/>
          </p:blipFill>
          <p:spPr>
            <a:xfrm>
              <a:off x="1728912" y="2094967"/>
              <a:ext cx="4791285" cy="4032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A6037E7-DA83-4294-A666-9610BED7E734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</p:spTree>
    <p:extLst>
      <p:ext uri="{BB962C8B-B14F-4D97-AF65-F5344CB8AC3E}">
        <p14:creationId xmlns:p14="http://schemas.microsoft.com/office/powerpoint/2010/main" val="3535775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Vacuum chamber and feedthrough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1A6CF-40F4-473A-97A3-6A52C9278580}"/>
              </a:ext>
            </a:extLst>
          </p:cNvPr>
          <p:cNvSpPr txBox="1"/>
          <p:nvPr/>
        </p:nvSpPr>
        <p:spPr>
          <a:xfrm>
            <a:off x="438675" y="571508"/>
            <a:ext cx="113146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Water cooling channel obtained by housing machining and cover welding. Cu half-shell welded to the housing.</a:t>
            </a:r>
          </a:p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Commercial feedthrough connection carrying up to 185 A. If more current is needed, liquid-cooled feedthroughs should be adopted</a:t>
            </a:r>
          </a:p>
          <a:p>
            <a:pPr marL="342900" indent="-34290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Stainless steel flange brazed to copper and then welded to vacuum chamber. TRIUMF proposes and accessible vacuum chamber!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30BBD-47F4-42BA-BB25-2E4D1F058526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A327A04-9989-461B-847C-DF72AFEB22ED}"/>
              </a:ext>
            </a:extLst>
          </p:cNvPr>
          <p:cNvGrpSpPr/>
          <p:nvPr/>
        </p:nvGrpSpPr>
        <p:grpSpPr>
          <a:xfrm>
            <a:off x="1591762" y="2652979"/>
            <a:ext cx="9387815" cy="3972758"/>
            <a:chOff x="1591762" y="2745258"/>
            <a:chExt cx="9387815" cy="397275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55DCAFD-B6A8-4659-BA8B-DF5C385C2769}"/>
                </a:ext>
              </a:extLst>
            </p:cNvPr>
            <p:cNvGrpSpPr/>
            <p:nvPr/>
          </p:nvGrpSpPr>
          <p:grpSpPr>
            <a:xfrm>
              <a:off x="1591762" y="2745258"/>
              <a:ext cx="5692238" cy="3972758"/>
              <a:chOff x="1591762" y="2745258"/>
              <a:chExt cx="5692238" cy="397275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CE5DF2F-E438-454C-904E-BF3817E99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02" r="4990" b="9397"/>
              <a:stretch/>
            </p:blipFill>
            <p:spPr>
              <a:xfrm>
                <a:off x="1591762" y="2745258"/>
                <a:ext cx="5631673" cy="3600000"/>
              </a:xfrm>
              <a:prstGeom prst="rect">
                <a:avLst/>
              </a:prstGeom>
            </p:spPr>
          </p:pic>
          <p:sp>
            <p:nvSpPr>
              <p:cNvPr id="18" name="Speech Bubble: Rectangle 17">
                <a:extLst>
                  <a:ext uri="{FF2B5EF4-FFF2-40B4-BE49-F238E27FC236}">
                    <a16:creationId xmlns:a16="http://schemas.microsoft.com/office/drawing/2014/main" id="{703806E2-899E-443E-8624-55493C4CE12C}"/>
                  </a:ext>
                </a:extLst>
              </p:cNvPr>
              <p:cNvSpPr/>
              <p:nvPr/>
            </p:nvSpPr>
            <p:spPr>
              <a:xfrm>
                <a:off x="2324081" y="3198176"/>
                <a:ext cx="720000" cy="360000"/>
              </a:xfrm>
              <a:prstGeom prst="wedgeRectCallout">
                <a:avLst>
                  <a:gd name="adj1" fmla="val 198962"/>
                  <a:gd name="adj2" fmla="val 61394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dirty="0"/>
                  <a:t>weld</a:t>
                </a:r>
              </a:p>
            </p:txBody>
          </p:sp>
          <p:sp>
            <p:nvSpPr>
              <p:cNvPr id="19" name="Speech Bubble: Rectangle 18">
                <a:extLst>
                  <a:ext uri="{FF2B5EF4-FFF2-40B4-BE49-F238E27FC236}">
                    <a16:creationId xmlns:a16="http://schemas.microsoft.com/office/drawing/2014/main" id="{403EF140-8998-4D2D-877C-30EEB72C3DD2}"/>
                  </a:ext>
                </a:extLst>
              </p:cNvPr>
              <p:cNvSpPr/>
              <p:nvPr/>
            </p:nvSpPr>
            <p:spPr>
              <a:xfrm>
                <a:off x="2051366" y="6358016"/>
                <a:ext cx="720000" cy="360000"/>
              </a:xfrm>
              <a:prstGeom prst="wedgeRectCallout">
                <a:avLst>
                  <a:gd name="adj1" fmla="val 67506"/>
                  <a:gd name="adj2" fmla="val -110167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dirty="0"/>
                  <a:t>weld</a:t>
                </a:r>
              </a:p>
            </p:txBody>
          </p:sp>
          <p:sp>
            <p:nvSpPr>
              <p:cNvPr id="20" name="Speech Bubble: Rectangle 19">
                <a:extLst>
                  <a:ext uri="{FF2B5EF4-FFF2-40B4-BE49-F238E27FC236}">
                    <a16:creationId xmlns:a16="http://schemas.microsoft.com/office/drawing/2014/main" id="{A6C488F8-75BE-46D2-8B70-5F764BD9C948}"/>
                  </a:ext>
                </a:extLst>
              </p:cNvPr>
              <p:cNvSpPr/>
              <p:nvPr/>
            </p:nvSpPr>
            <p:spPr>
              <a:xfrm>
                <a:off x="4582181" y="5700926"/>
                <a:ext cx="720000" cy="360000"/>
              </a:xfrm>
              <a:prstGeom prst="wedgeRectCallout">
                <a:avLst>
                  <a:gd name="adj1" fmla="val -108512"/>
                  <a:gd name="adj2" fmla="val -112396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dirty="0"/>
                  <a:t>weld</a:t>
                </a:r>
              </a:p>
            </p:txBody>
          </p:sp>
          <p:sp>
            <p:nvSpPr>
              <p:cNvPr id="21" name="Speech Bubble: Rectangle 20">
                <a:extLst>
                  <a:ext uri="{FF2B5EF4-FFF2-40B4-BE49-F238E27FC236}">
                    <a16:creationId xmlns:a16="http://schemas.microsoft.com/office/drawing/2014/main" id="{9FCEF72C-F6D9-4FC5-8C6C-FEF8A3E3D125}"/>
                  </a:ext>
                </a:extLst>
              </p:cNvPr>
              <p:cNvSpPr/>
              <p:nvPr/>
            </p:nvSpPr>
            <p:spPr>
              <a:xfrm>
                <a:off x="6080223" y="3350463"/>
                <a:ext cx="792000" cy="360000"/>
              </a:xfrm>
              <a:prstGeom prst="wedgeRectCallout">
                <a:avLst>
                  <a:gd name="adj1" fmla="val -76508"/>
                  <a:gd name="adj2" fmla="val 157201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dirty="0"/>
                  <a:t>brazing</a:t>
                </a:r>
              </a:p>
            </p:txBody>
          </p:sp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393F4B18-5B3B-4C65-8B1C-CE4E1FC868BA}"/>
                  </a:ext>
                </a:extLst>
              </p:cNvPr>
              <p:cNvSpPr/>
              <p:nvPr/>
            </p:nvSpPr>
            <p:spPr>
              <a:xfrm>
                <a:off x="6096000" y="5685488"/>
                <a:ext cx="1188000" cy="360000"/>
              </a:xfrm>
              <a:prstGeom prst="wedgeRectCallout">
                <a:avLst>
                  <a:gd name="adj1" fmla="val -73133"/>
                  <a:gd name="adj2" fmla="val -243852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CA" sz="1400" dirty="0"/>
                  <a:t>feedthrough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50D79F-9690-4AB8-A3E0-48E68F573860}"/>
                </a:ext>
              </a:extLst>
            </p:cNvPr>
            <p:cNvGrpSpPr/>
            <p:nvPr/>
          </p:nvGrpSpPr>
          <p:grpSpPr>
            <a:xfrm>
              <a:off x="7878000" y="3383415"/>
              <a:ext cx="3101577" cy="1928225"/>
              <a:chOff x="7878000" y="3383415"/>
              <a:chExt cx="3101577" cy="192822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B28A157-BBF8-4B42-B0A1-5481946DBC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88144" y="3535703"/>
                <a:ext cx="2880000" cy="1618298"/>
              </a:xfrm>
              <a:prstGeom prst="rect">
                <a:avLst/>
              </a:prstGeom>
            </p:spPr>
          </p:pic>
          <p:sp>
            <p:nvSpPr>
              <p:cNvPr id="24" name="Speech Bubble: Rectangle 23">
                <a:extLst>
                  <a:ext uri="{FF2B5EF4-FFF2-40B4-BE49-F238E27FC236}">
                    <a16:creationId xmlns:a16="http://schemas.microsoft.com/office/drawing/2014/main" id="{F72A3CFF-8711-48DA-A287-93CC9AB5980D}"/>
                  </a:ext>
                </a:extLst>
              </p:cNvPr>
              <p:cNvSpPr/>
              <p:nvPr/>
            </p:nvSpPr>
            <p:spPr>
              <a:xfrm>
                <a:off x="7878000" y="3383415"/>
                <a:ext cx="3101577" cy="1928225"/>
              </a:xfrm>
              <a:prstGeom prst="wedgeRectCallout">
                <a:avLst>
                  <a:gd name="adj1" fmla="val -84402"/>
                  <a:gd name="adj2" fmla="val 46739"/>
                </a:avLst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CA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8971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0E18ED-9597-4A6D-9AE4-E3C383DA7C1E}"/>
              </a:ext>
            </a:extLst>
          </p:cNvPr>
          <p:cNvGrpSpPr>
            <a:grpSpLocks noChangeAspect="1"/>
          </p:cNvGrpSpPr>
          <p:nvPr/>
        </p:nvGrpSpPr>
        <p:grpSpPr>
          <a:xfrm>
            <a:off x="128974" y="1264757"/>
            <a:ext cx="8591997" cy="5255511"/>
            <a:chOff x="1012894" y="1041540"/>
            <a:chExt cx="8591997" cy="5255511"/>
          </a:xfrm>
        </p:grpSpPr>
        <p:pic>
          <p:nvPicPr>
            <p:cNvPr id="4" name="Picture 3" descr="A close-up of a circuit board&#10;&#10;Description automatically generated with low confidence">
              <a:extLst>
                <a:ext uri="{FF2B5EF4-FFF2-40B4-BE49-F238E27FC236}">
                  <a16:creationId xmlns:a16="http://schemas.microsoft.com/office/drawing/2014/main" id="{E22F3881-25C4-4979-99E1-6CE0AD86E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640" r="6283"/>
            <a:stretch/>
          </p:blipFill>
          <p:spPr>
            <a:xfrm>
              <a:off x="1589606" y="1379363"/>
              <a:ext cx="7295314" cy="4917688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AC58DCD-9E34-44AE-9BD7-2935FF02550E}"/>
                </a:ext>
              </a:extLst>
            </p:cNvPr>
            <p:cNvCxnSpPr/>
            <p:nvPr/>
          </p:nvCxnSpPr>
          <p:spPr>
            <a:xfrm flipH="1">
              <a:off x="8155854" y="1181542"/>
              <a:ext cx="806569" cy="33554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8FF9CB-9DA2-4E3D-BD4B-D1552EDCD709}"/>
                </a:ext>
              </a:extLst>
            </p:cNvPr>
            <p:cNvSpPr txBox="1"/>
            <p:nvPr/>
          </p:nvSpPr>
          <p:spPr>
            <a:xfrm>
              <a:off x="8251231" y="1041540"/>
              <a:ext cx="28416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CA" dirty="0">
                  <a:solidFill>
                    <a:schemeClr val="accent1"/>
                  </a:solidFill>
                </a:rPr>
                <a:t>B1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574E6BE-4FB4-47FE-8C3E-16CF5070D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8322" y="1318539"/>
              <a:ext cx="806569" cy="33554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457DC7-48AC-4AAB-B533-903C0EC319FC}"/>
                </a:ext>
              </a:extLst>
            </p:cNvPr>
            <p:cNvSpPr txBox="1"/>
            <p:nvPr/>
          </p:nvSpPr>
          <p:spPr>
            <a:xfrm>
              <a:off x="9190166" y="1547085"/>
              <a:ext cx="28416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B2</a:t>
              </a:r>
            </a:p>
          </p:txBody>
        </p:sp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D8D3EE33-45C9-4A3F-8211-57760971FD39}"/>
                </a:ext>
              </a:extLst>
            </p:cNvPr>
            <p:cNvSpPr/>
            <p:nvPr/>
          </p:nvSpPr>
          <p:spPr>
            <a:xfrm>
              <a:off x="2828840" y="2114252"/>
              <a:ext cx="1196589" cy="540000"/>
            </a:xfrm>
            <a:prstGeom prst="wedgeRectCallout">
              <a:avLst>
                <a:gd name="adj1" fmla="val -740"/>
                <a:gd name="adj2" fmla="val 19888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A" sz="1400" dirty="0"/>
                <a:t>Wire module</a:t>
              </a:r>
            </a:p>
          </p:txBody>
        </p:sp>
        <p:sp>
          <p:nvSpPr>
            <p:cNvPr id="19" name="Speech Bubble: Rectangle 18">
              <a:extLst>
                <a:ext uri="{FF2B5EF4-FFF2-40B4-BE49-F238E27FC236}">
                  <a16:creationId xmlns:a16="http://schemas.microsoft.com/office/drawing/2014/main" id="{DFBD2DEB-2A6E-455C-8994-179FC715F93D}"/>
                </a:ext>
              </a:extLst>
            </p:cNvPr>
            <p:cNvSpPr/>
            <p:nvPr/>
          </p:nvSpPr>
          <p:spPr>
            <a:xfrm>
              <a:off x="1012894" y="2845234"/>
              <a:ext cx="1341630" cy="540000"/>
            </a:xfrm>
            <a:prstGeom prst="wedgeRectCallout">
              <a:avLst>
                <a:gd name="adj1" fmla="val 18633"/>
                <a:gd name="adj2" fmla="val 158539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A" sz="1400" dirty="0"/>
                <a:t>Beam position monitor</a:t>
              </a:r>
            </a:p>
          </p:txBody>
        </p:sp>
        <p:sp>
          <p:nvSpPr>
            <p:cNvPr id="20" name="Speech Bubble: Rectangle 19">
              <a:extLst>
                <a:ext uri="{FF2B5EF4-FFF2-40B4-BE49-F238E27FC236}">
                  <a16:creationId xmlns:a16="http://schemas.microsoft.com/office/drawing/2014/main" id="{6D1933D9-FF40-4F0E-B3CD-D095BB3439D9}"/>
                </a:ext>
              </a:extLst>
            </p:cNvPr>
            <p:cNvSpPr/>
            <p:nvPr/>
          </p:nvSpPr>
          <p:spPr>
            <a:xfrm>
              <a:off x="4757761" y="5614478"/>
              <a:ext cx="1486671" cy="540000"/>
            </a:xfrm>
            <a:prstGeom prst="wedgeRectCallout">
              <a:avLst>
                <a:gd name="adj1" fmla="val -103963"/>
                <a:gd name="adj2" fmla="val -19712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A" sz="1400" dirty="0"/>
                <a:t>Automatic beam alignment</a:t>
              </a:r>
            </a:p>
          </p:txBody>
        </p:sp>
        <p:sp>
          <p:nvSpPr>
            <p:cNvPr id="21" name="Speech Bubble: Rectangle 20">
              <a:extLst>
                <a:ext uri="{FF2B5EF4-FFF2-40B4-BE49-F238E27FC236}">
                  <a16:creationId xmlns:a16="http://schemas.microsoft.com/office/drawing/2014/main" id="{61EADA88-A94A-4718-8364-3C5B57F8DF14}"/>
                </a:ext>
              </a:extLst>
            </p:cNvPr>
            <p:cNvSpPr/>
            <p:nvPr/>
          </p:nvSpPr>
          <p:spPr>
            <a:xfrm>
              <a:off x="4448534" y="1455908"/>
              <a:ext cx="1341630" cy="540000"/>
            </a:xfrm>
            <a:prstGeom prst="wedgeRectCallout">
              <a:avLst>
                <a:gd name="adj1" fmla="val 52149"/>
                <a:gd name="adj2" fmla="val 10745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A" sz="1400" dirty="0"/>
                <a:t>Bellow (RF module)</a:t>
              </a:r>
            </a:p>
          </p:txBody>
        </p:sp>
        <p:sp>
          <p:nvSpPr>
            <p:cNvPr id="22" name="Speech Bubble: Rectangle 21">
              <a:extLst>
                <a:ext uri="{FF2B5EF4-FFF2-40B4-BE49-F238E27FC236}">
                  <a16:creationId xmlns:a16="http://schemas.microsoft.com/office/drawing/2014/main" id="{60FB64D1-BF92-4E12-99BB-E33958B79CDD}"/>
                </a:ext>
              </a:extLst>
            </p:cNvPr>
            <p:cNvSpPr/>
            <p:nvPr/>
          </p:nvSpPr>
          <p:spPr>
            <a:xfrm>
              <a:off x="1012894" y="5614478"/>
              <a:ext cx="1486671" cy="540000"/>
            </a:xfrm>
            <a:prstGeom prst="wedgeRectCallout">
              <a:avLst>
                <a:gd name="adj1" fmla="val 54436"/>
                <a:gd name="adj2" fmla="val -156215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CA" sz="1400" dirty="0"/>
                <a:t>Frame and support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Main assembly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4AC35-5CAC-4CFF-80A4-520B74E00626}"/>
              </a:ext>
            </a:extLst>
          </p:cNvPr>
          <p:cNvSpPr txBox="1"/>
          <p:nvPr/>
        </p:nvSpPr>
        <p:spPr>
          <a:xfrm>
            <a:off x="3945395" y="645424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D565A1-86C8-46FC-B51D-B5A29036782D}"/>
              </a:ext>
            </a:extLst>
          </p:cNvPr>
          <p:cNvSpPr txBox="1"/>
          <p:nvPr/>
        </p:nvSpPr>
        <p:spPr>
          <a:xfrm>
            <a:off x="261552" y="444529"/>
            <a:ext cx="76590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6 wire modules (wire in vacuum chamber) per assembly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4 assemblies: 2 (upstream and downstream) per IP (ATLAS and CMS)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70D5C-2EE6-445B-9891-1423C4771853}"/>
              </a:ext>
            </a:extLst>
          </p:cNvPr>
          <p:cNvSpPr txBox="1"/>
          <p:nvPr/>
        </p:nvSpPr>
        <p:spPr>
          <a:xfrm>
            <a:off x="8278617" y="2414346"/>
            <a:ext cx="31932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Table from O. Kester document</a:t>
            </a:r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D3DAE-994F-4B8D-A3CA-BF9F0D69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240" y="2790086"/>
            <a:ext cx="4536000" cy="40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14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Proof of Concept - Demonstrator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3025B-6964-4659-972B-F3C2CCFA22E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14B2A5-8C14-4697-9910-80F8D5CD7F3E}"/>
              </a:ext>
            </a:extLst>
          </p:cNvPr>
          <p:cNvSpPr>
            <a:spLocks noGrp="1"/>
          </p:cNvSpPr>
          <p:nvPr/>
        </p:nvSpPr>
        <p:spPr>
          <a:xfrm>
            <a:off x="847925" y="969959"/>
            <a:ext cx="4176016" cy="3888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Vacuum brazing is the most critical step in the process (few mm gap between wire and cooler may induce a thermal runaway of hundreds degrees …) </a:t>
            </a:r>
            <a:r>
              <a:rPr lang="en-US" sz="1600" dirty="0">
                <a:solidFill>
                  <a:schemeClr val="tx1"/>
                </a:solidFill>
                <a:sym typeface="Symbol" panose="05050102010706020507" pitchFamily="18" charset="2"/>
              </a:rPr>
              <a:t> proof of concept proposed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On this basis a low-cost short demonstrator (290 mm long) has been built and tested to validate the concept and perform online</a:t>
            </a:r>
            <a:r>
              <a:rPr lang="en-GB" sz="1600" dirty="0">
                <a:solidFill>
                  <a:schemeClr val="tx1"/>
                </a:solidFill>
              </a:rPr>
              <a:t> measurements</a:t>
            </a:r>
          </a:p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tx1"/>
                </a:solidFill>
              </a:rPr>
              <a:t>A series of optical viewports allows measuring wire and insulator temperatures (IR camera and/or pyrometer) and wire deflection while varying current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4A35F-F5EA-430E-AD92-71F70D915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2" t="7505" r="15477"/>
          <a:stretch/>
        </p:blipFill>
        <p:spPr bwMode="auto">
          <a:xfrm>
            <a:off x="6096000" y="1359000"/>
            <a:ext cx="5035067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4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Demonstrator prototype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EB2E3-73BB-4970-A1CD-271C3C204203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92A92D-F36B-49C2-B64F-DF4CB69F1C8A}"/>
              </a:ext>
            </a:extLst>
          </p:cNvPr>
          <p:cNvSpPr>
            <a:spLocks noGrp="1"/>
          </p:cNvSpPr>
          <p:nvPr/>
        </p:nvSpPr>
        <p:spPr>
          <a:xfrm>
            <a:off x="544469" y="866027"/>
            <a:ext cx="6117075" cy="215553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Components of the demonstrator procured</a:t>
            </a:r>
            <a:endParaRPr lang="en-GB" sz="16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2 wire diameters (Ø0.8 and Ø1 mm) successfully brazed on </a:t>
            </a:r>
            <a:r>
              <a:rPr lang="en-US" sz="1600" dirty="0" err="1">
                <a:solidFill>
                  <a:schemeClr val="tx1"/>
                </a:solidFill>
              </a:rPr>
              <a:t>AlN</a:t>
            </a:r>
            <a:r>
              <a:rPr lang="en-US" sz="1600" dirty="0">
                <a:solidFill>
                  <a:schemeClr val="tx1"/>
                </a:solidFill>
              </a:rPr>
              <a:t> housings at CERN main workshop</a:t>
            </a:r>
          </a:p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Good adhesion throughout the length, only minor braze lacks at the ends </a:t>
            </a:r>
          </a:p>
          <a:p>
            <a:pPr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tx1"/>
                </a:solidFill>
              </a:rPr>
              <a:t>Thermo-physically characterization of </a:t>
            </a:r>
            <a:r>
              <a:rPr lang="en-US" sz="1600" dirty="0" err="1">
                <a:solidFill>
                  <a:schemeClr val="tx1"/>
                </a:solidFill>
              </a:rPr>
              <a:t>AlN</a:t>
            </a:r>
            <a:r>
              <a:rPr lang="en-US" sz="1600" dirty="0">
                <a:solidFill>
                  <a:schemeClr val="tx1"/>
                </a:solidFill>
              </a:rPr>
              <a:t> to ascertain its properties as a function of 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C7C61-F635-43F6-895C-5BA8E0F2C2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8477" y="3976332"/>
            <a:ext cx="3600000" cy="241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A67B4-88DD-4D03-B31F-806236A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8477" y="338620"/>
            <a:ext cx="3600000" cy="354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998D151">
            <a:hlinkClick r:id="" action="ppaction://media"/>
            <a:extLst>
              <a:ext uri="{FF2B5EF4-FFF2-40B4-BE49-F238E27FC236}">
                <a16:creationId xmlns:a16="http://schemas.microsoft.com/office/drawing/2014/main" id="{23F82072-483D-460E-8641-58A44D735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7567" y="3479724"/>
            <a:ext cx="3932444" cy="252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9D75F-57BF-4FB4-BCF5-4CD69B9D7181}"/>
              </a:ext>
            </a:extLst>
          </p:cNvPr>
          <p:cNvSpPr txBox="1"/>
          <p:nvPr/>
        </p:nvSpPr>
        <p:spPr>
          <a:xfrm>
            <a:off x="6538151" y="3706832"/>
            <a:ext cx="38472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CA" sz="1200" dirty="0">
                <a:solidFill>
                  <a:srgbClr val="FF0000"/>
                </a:solidFill>
              </a:rPr>
              <a:t>1 mm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91A9A7-66DF-4586-98FA-711A5448C80F}"/>
              </a:ext>
            </a:extLst>
          </p:cNvPr>
          <p:cNvGrpSpPr/>
          <p:nvPr/>
        </p:nvGrpSpPr>
        <p:grpSpPr>
          <a:xfrm>
            <a:off x="6431667" y="3562832"/>
            <a:ext cx="597688" cy="144000"/>
            <a:chOff x="6236286" y="4140822"/>
            <a:chExt cx="597688" cy="144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246ECFB-B228-4961-A573-0C3AC2FAD5DB}"/>
                </a:ext>
              </a:extLst>
            </p:cNvPr>
            <p:cNvCxnSpPr/>
            <p:nvPr/>
          </p:nvCxnSpPr>
          <p:spPr>
            <a:xfrm flipH="1">
              <a:off x="6236495" y="4209186"/>
              <a:ext cx="596919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DAD2AE-F36D-4C76-844E-F48C4D93DE3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761974" y="4212822"/>
              <a:ext cx="144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E74D944-3386-49E7-85E0-C437CD37B61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164286" y="4212822"/>
              <a:ext cx="14400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266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Demonstrator prototype – vacuum chamber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CDED4-33DC-48AB-BC64-7BC113845419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1B913E3D-1CD6-4122-B3AF-380D4D332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35862" y="1368539"/>
            <a:ext cx="5869283" cy="3960000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F655352-9143-47E7-8293-07410DDF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325" y="1368539"/>
            <a:ext cx="570145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99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Prototype testing outcome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B76E4-2D65-48C7-BCBF-DDF262EA8D98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5DE990-7F68-48EC-8E59-0C51E81DE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000" y="1316005"/>
            <a:ext cx="9324000" cy="42259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/>
              <a:t>A simple, low-cost, modular design is being explored, allowing a certain scalability as to number of modules, current and dimensions</a:t>
            </a:r>
            <a:endParaRPr lang="en-GB" sz="1800" dirty="0"/>
          </a:p>
          <a:p>
            <a:pPr>
              <a:lnSpc>
                <a:spcPct val="120000"/>
              </a:lnSpc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GB" sz="1800" dirty="0"/>
              <a:t>No showstoppers identified for thin Mo naked wire (Ø ≥ 0.8 mm</a:t>
            </a:r>
            <a:r>
              <a:rPr lang="en-US" sz="1800" dirty="0">
                <a:sym typeface="Wingdings"/>
              </a:rPr>
              <a:t>) brazed onto a ceramic insulator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>
                <a:sym typeface="Wingdings"/>
              </a:rPr>
              <a:t>However, preliminary investigations ignored several key physical and technological aspects (e.g. beam and RF losses, mechanical feasibility, fabrication tolerances, UHV aspects etc.) which should be the object of a proper design study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/>
              <a:t>The manufacturing of a demonstrator is a fundamental step to validate the concept. A simplified demo is foreseen by Autumn 2021. Tests expected to follow in Winter 21/22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Tx/>
              <a:buFont typeface="Courier New" panose="02070309020205020404" pitchFamily="49" charset="0"/>
              <a:buChar char="o"/>
            </a:pPr>
            <a:r>
              <a:rPr lang="en-US" sz="1800" dirty="0"/>
              <a:t>A full-fledged design (number of modules, length, interfaces, motorization, integration…) should be launched after demonstrator proves this concept is viable. </a:t>
            </a:r>
          </a:p>
        </p:txBody>
      </p:sp>
    </p:spTree>
    <p:extLst>
      <p:ext uri="{BB962C8B-B14F-4D97-AF65-F5344CB8AC3E}">
        <p14:creationId xmlns:p14="http://schemas.microsoft.com/office/powerpoint/2010/main" val="3318922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703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58104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A call for TRIUMF and the Canadian scientific community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281EE-CB8F-4FAB-BD3C-B06C11D5CB95}"/>
              </a:ext>
            </a:extLst>
          </p:cNvPr>
          <p:cNvGrpSpPr/>
          <p:nvPr/>
        </p:nvGrpSpPr>
        <p:grpSpPr>
          <a:xfrm>
            <a:off x="1518766" y="455161"/>
            <a:ext cx="9154468" cy="6120000"/>
            <a:chOff x="1249960" y="429994"/>
            <a:chExt cx="9154468" cy="6120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54D9B1-A2A3-4871-9211-6328F15FE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206" t="5138" r="30880" b="2580"/>
            <a:stretch/>
          </p:blipFill>
          <p:spPr>
            <a:xfrm>
              <a:off x="1249960" y="429994"/>
              <a:ext cx="4587926" cy="612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1E6EBB-9756-4016-8B42-A5D0C07A5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13" t="4037" r="30504" b="45218"/>
            <a:stretch/>
          </p:blipFill>
          <p:spPr>
            <a:xfrm>
              <a:off x="5968222" y="429994"/>
              <a:ext cx="4436206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318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Beam dynamics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E6762D5E-722D-4217-9B7C-494C27B122C5}"/>
              </a:ext>
            </a:extLst>
          </p:cNvPr>
          <p:cNvSpPr txBox="1"/>
          <p:nvPr/>
        </p:nvSpPr>
        <p:spPr>
          <a:xfrm>
            <a:off x="306962" y="672467"/>
            <a:ext cx="678357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Canada contributes via TRIUMF beam physics support including the wire compensation activities in the LHC;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Dobrin works on wire optimization with H driving terms – extension into 2D. Short-term tracking test with </a:t>
            </a:r>
            <a:r>
              <a:rPr lang="en-US" dirty="0" err="1"/>
              <a:t>MadX</a:t>
            </a:r>
            <a:r>
              <a:rPr lang="en-US" dirty="0"/>
              <a:t> and the BB Invariant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Testing wire on </a:t>
            </a:r>
            <a:r>
              <a:rPr lang="en-US" dirty="0" err="1"/>
              <a:t>sixtrack</a:t>
            </a:r>
            <a:r>
              <a:rPr lang="en-US" dirty="0"/>
              <a:t> (long term track and DA tune-scans)</a:t>
            </a:r>
            <a:br>
              <a:rPr lang="en-US" dirty="0"/>
            </a:br>
            <a:r>
              <a:rPr lang="en-US" dirty="0"/>
              <a:t>Support for Yannis, Kyriacos and Nikos who are running DA calculations with wire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In the long term: </a:t>
            </a:r>
            <a:r>
              <a:rPr lang="en-US" dirty="0">
                <a:sym typeface="Wingdings" panose="05000000000000000000" pitchFamily="2" charset="2"/>
              </a:rPr>
              <a:t>m</a:t>
            </a:r>
            <a:r>
              <a:rPr lang="en-US" dirty="0"/>
              <a:t>oving to flat-beam optics scenario for both of the above points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95752-1469-48AC-90D3-91B995083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96" y="222724"/>
            <a:ext cx="4372651" cy="62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57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Engineering physics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A5968F4-3F00-42C7-A71C-09ED9D6B9B8C}"/>
              </a:ext>
            </a:extLst>
          </p:cNvPr>
          <p:cNvSpPr txBox="1"/>
          <p:nvPr/>
        </p:nvSpPr>
        <p:spPr>
          <a:xfrm>
            <a:off x="128052" y="478854"/>
            <a:ext cx="76767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Beam optics design (in collaboration with beam dynamics group)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Electrostatic (RIB transport) and magnetic (HRS) elements design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OPERA</a:t>
            </a:r>
            <a:r>
              <a:rPr lang="en-US" baseline="30000" dirty="0"/>
              <a:t>®</a:t>
            </a:r>
            <a:r>
              <a:rPr lang="en-US" dirty="0"/>
              <a:t> electro-magnetic field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Hardware design, engineering and installation (including alignment) of  electrostatic and magnetic beamlines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US" dirty="0"/>
              <a:t>UHV cleaning and assembly procedure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64DA8-A4C1-4792-9A3F-740506F5C2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69" y="2885499"/>
            <a:ext cx="8983980" cy="2309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8E6CB-22EC-45FA-9116-F842E44B5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469" y="5242432"/>
            <a:ext cx="8983980" cy="1325186"/>
          </a:xfrm>
          <a:prstGeom prst="rect">
            <a:avLst/>
          </a:prstGeom>
        </p:spPr>
      </p:pic>
      <p:pic>
        <p:nvPicPr>
          <p:cNvPr id="10" name="x_F5B4307C-241A-4C75-A559-79D1E684608B" descr="Image">
            <a:extLst>
              <a:ext uri="{FF2B5EF4-FFF2-40B4-BE49-F238E27FC236}">
                <a16:creationId xmlns:a16="http://schemas.microsoft.com/office/drawing/2014/main" id="{96843C78-3A1D-4C6F-A50A-77737E3E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685" y="228545"/>
            <a:ext cx="3452764" cy="260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9A8A7-5495-4945-BCBB-F79CA7124E1E}"/>
              </a:ext>
            </a:extLst>
          </p:cNvPr>
          <p:cNvSpPr txBox="1"/>
          <p:nvPr/>
        </p:nvSpPr>
        <p:spPr>
          <a:xfrm>
            <a:off x="6612464" y="4886926"/>
            <a:ext cx="5188985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ARIEL RIB transport system: 200+ m of electrostatic beamlines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2ACFF-22C1-4A4A-96E2-5E262A20937C}"/>
              </a:ext>
            </a:extLst>
          </p:cNvPr>
          <p:cNvSpPr txBox="1"/>
          <p:nvPr/>
        </p:nvSpPr>
        <p:spPr>
          <a:xfrm>
            <a:off x="2817469" y="5240625"/>
            <a:ext cx="2284600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High Resolution Separator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EC9C8-2919-4F3F-940A-F84AF0AC5B33}"/>
              </a:ext>
            </a:extLst>
          </p:cNvPr>
          <p:cNvSpPr txBox="1"/>
          <p:nvPr/>
        </p:nvSpPr>
        <p:spPr>
          <a:xfrm>
            <a:off x="8348685" y="223526"/>
            <a:ext cx="1330814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HRS multipole</a:t>
            </a:r>
          </a:p>
        </p:txBody>
      </p:sp>
    </p:spTree>
    <p:extLst>
      <p:ext uri="{BB962C8B-B14F-4D97-AF65-F5344CB8AC3E}">
        <p14:creationId xmlns:p14="http://schemas.microsoft.com/office/powerpoint/2010/main" val="2240673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TRIUMF available expertise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13520-942E-4C2B-93F1-54BF29752EA2}"/>
              </a:ext>
            </a:extLst>
          </p:cNvPr>
          <p:cNvSpPr txBox="1"/>
          <p:nvPr/>
        </p:nvSpPr>
        <p:spPr>
          <a:xfrm>
            <a:off x="375665" y="487720"/>
            <a:ext cx="592341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Controls 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Power converters (high current and high voltage)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Vacuum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Diagnostics (provided BPM for CERN awake)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Radio Frequency (providing crab cavity cryomodules)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Alignment (laser tracker)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Design and manufacturing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8583D5-417F-4A26-B501-99D36EAAF044}"/>
              </a:ext>
            </a:extLst>
          </p:cNvPr>
          <p:cNvGrpSpPr/>
          <p:nvPr/>
        </p:nvGrpSpPr>
        <p:grpSpPr>
          <a:xfrm>
            <a:off x="7243004" y="2907052"/>
            <a:ext cx="4689581" cy="3517186"/>
            <a:chOff x="7154947" y="2968136"/>
            <a:chExt cx="4689581" cy="3517186"/>
          </a:xfrm>
        </p:grpSpPr>
        <p:pic>
          <p:nvPicPr>
            <p:cNvPr id="6" name="Picture 5" descr="A picture containing engine&#10;&#10;Description automatically generated">
              <a:extLst>
                <a:ext uri="{FF2B5EF4-FFF2-40B4-BE49-F238E27FC236}">
                  <a16:creationId xmlns:a16="http://schemas.microsoft.com/office/drawing/2014/main" id="{3C2EA9B7-8DB6-4A5F-A73D-D9CA8FCD5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4947" y="2968136"/>
              <a:ext cx="4689581" cy="3517186"/>
            </a:xfrm>
            <a:prstGeom prst="rect">
              <a:avLst/>
            </a:prstGeom>
          </p:spPr>
        </p:pic>
        <p:pic>
          <p:nvPicPr>
            <p:cNvPr id="8" name="Picture 7" descr="A close-up of a watch&#10;&#10;Description automatically generated with low confidence">
              <a:extLst>
                <a:ext uri="{FF2B5EF4-FFF2-40B4-BE49-F238E27FC236}">
                  <a16:creationId xmlns:a16="http://schemas.microsoft.com/office/drawing/2014/main" id="{EFDB7544-D15F-4DC1-9890-9A1FC92E0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6763" y="4486377"/>
              <a:ext cx="1915469" cy="1918071"/>
            </a:xfrm>
            <a:prstGeom prst="rect">
              <a:avLst/>
            </a:prstGeom>
          </p:spPr>
        </p:pic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1F7DAAF6-040B-4B61-B291-7A439E39FA53}"/>
                </a:ext>
              </a:extLst>
            </p:cNvPr>
            <p:cNvSpPr/>
            <p:nvPr/>
          </p:nvSpPr>
          <p:spPr>
            <a:xfrm>
              <a:off x="10180895" y="3048880"/>
              <a:ext cx="1049709" cy="900000"/>
            </a:xfrm>
            <a:prstGeom prst="wedgeRectCallout">
              <a:avLst>
                <a:gd name="adj1" fmla="val -211290"/>
                <a:gd name="adj2" fmla="val 155873"/>
              </a:avLst>
            </a:pr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chemeClr val="accent2"/>
                  </a:solidFill>
                </a:rPr>
                <a:t>TRIUMF e-</a:t>
              </a:r>
              <a:r>
                <a:rPr lang="en-CA" dirty="0" err="1">
                  <a:solidFill>
                    <a:schemeClr val="accent2"/>
                  </a:solidFill>
                </a:rPr>
                <a:t>linac</a:t>
              </a:r>
              <a:r>
                <a:rPr lang="en-CA" dirty="0">
                  <a:solidFill>
                    <a:schemeClr val="accent2"/>
                  </a:solidFill>
                </a:rPr>
                <a:t> BPM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D88889-6376-423C-90B4-3B639B5BE04B}"/>
              </a:ext>
            </a:extLst>
          </p:cNvPr>
          <p:cNvGrpSpPr/>
          <p:nvPr/>
        </p:nvGrpSpPr>
        <p:grpSpPr>
          <a:xfrm>
            <a:off x="2755495" y="3544238"/>
            <a:ext cx="4387004" cy="2880000"/>
            <a:chOff x="2788997" y="3544238"/>
            <a:chExt cx="4387004" cy="2880000"/>
          </a:xfrm>
        </p:grpSpPr>
        <p:pic>
          <p:nvPicPr>
            <p:cNvPr id="7" name="Picture 6" descr="A picture containing indoor, miller&#10;&#10;Description automatically generated">
              <a:extLst>
                <a:ext uri="{FF2B5EF4-FFF2-40B4-BE49-F238E27FC236}">
                  <a16:creationId xmlns:a16="http://schemas.microsoft.com/office/drawing/2014/main" id="{74CF2F01-B3B5-4239-A5AC-6B85EBF44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8997" y="3544238"/>
              <a:ext cx="4320000" cy="288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DB5B86-DF9E-4278-8FD7-26050496BDF7}"/>
                </a:ext>
              </a:extLst>
            </p:cNvPr>
            <p:cNvSpPr txBox="1"/>
            <p:nvPr/>
          </p:nvSpPr>
          <p:spPr>
            <a:xfrm>
              <a:off x="2856001" y="3593273"/>
              <a:ext cx="4320000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TRIUMF Twin Quadrupole Magnet for the 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0662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Outline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FD43A-A4C5-4EE0-926F-6FA011C308C4}"/>
              </a:ext>
            </a:extLst>
          </p:cNvPr>
          <p:cNvSpPr txBox="1"/>
          <p:nvPr/>
        </p:nvSpPr>
        <p:spPr>
          <a:xfrm>
            <a:off x="4358986" y="659011"/>
            <a:ext cx="3474028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terminology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first proof of concept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numerical calculations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Wire corrector system (P530)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components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prototype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TRIUMF expertise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beam dynamics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>
                    <a:lumMod val="85000"/>
                  </a:schemeClr>
                </a:solidFill>
              </a:rPr>
              <a:t>engineering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14073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A2C53-F745-4202-8F1C-21219002BE85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65EF8E-982A-4818-B278-843D2C5C6A18}"/>
              </a:ext>
            </a:extLst>
          </p:cNvPr>
          <p:cNvSpPr txBox="1"/>
          <p:nvPr/>
        </p:nvSpPr>
        <p:spPr>
          <a:xfrm>
            <a:off x="1236000" y="1259175"/>
            <a:ext cx="972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The non-linear part of the BBLR interactions appears to be the dominant mechanism for beam blow-up and beam losses, hence reduce integrated luminosity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Wire correctors are a simple way to compensate for BBLR non-linearity and therefore reduce beam losses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Initial experiments carried out with a non-optimum apparatus (wire-in-collimator) already demonstrated the viability of this solution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Initial calculations also point in the same direction of increased integrated luminosity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Initial prototype of the improved hardware configuration has been tested at CERN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CERN called for TRIUMF and the Canadian scientific community support to build the wire corrector system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TRIUMF has the in-house capabilities for supporting CERN and contributing to the design and manufacturing of the final optimized wire compensation system</a:t>
            </a:r>
          </a:p>
        </p:txBody>
      </p:sp>
    </p:spTree>
    <p:extLst>
      <p:ext uri="{BB962C8B-B14F-4D97-AF65-F5344CB8AC3E}">
        <p14:creationId xmlns:p14="http://schemas.microsoft.com/office/powerpoint/2010/main" val="255782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F866D-06D9-466D-8F2E-49082F8B6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0716" y="1346155"/>
            <a:ext cx="7072588" cy="4165689"/>
          </a:xfrm>
          <a:prstGeom prst="rect">
            <a:avLst/>
          </a:prstGeom>
          <a:ln w="5715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523445-0D40-4211-BA6A-DFC768ECA44D}"/>
              </a:ext>
            </a:extLst>
          </p:cNvPr>
          <p:cNvSpPr txBox="1"/>
          <p:nvPr/>
        </p:nvSpPr>
        <p:spPr>
          <a:xfrm>
            <a:off x="4683010" y="5175146"/>
            <a:ext cx="640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HL-LHC Wire Compensation Meeting, FERMILAB, 17</a:t>
            </a:r>
            <a:r>
              <a:rPr lang="en-GB" sz="1600" baseline="30000" dirty="0">
                <a:solidFill>
                  <a:schemeClr val="bg1"/>
                </a:solidFill>
              </a:rPr>
              <a:t>th</a:t>
            </a:r>
            <a:r>
              <a:rPr lang="en-GB" sz="1600" dirty="0">
                <a:solidFill>
                  <a:schemeClr val="bg1"/>
                </a:solidFill>
              </a:rPr>
              <a:t> October 2019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9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Preamble (acknowledgements)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8EB9A-1DCF-48E8-8DD1-699D493A2538}"/>
              </a:ext>
            </a:extLst>
          </p:cNvPr>
          <p:cNvSpPr txBox="1"/>
          <p:nvPr/>
        </p:nvSpPr>
        <p:spPr>
          <a:xfrm>
            <a:off x="2065024" y="1057915"/>
            <a:ext cx="806195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CA" dirty="0"/>
              <a:t>Most of the material presented here is provided by the CERN collaborators: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dirty="0"/>
              <a:t>Adriana Rossi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dirty="0"/>
              <a:t>Alessandro Bertarelli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dirty="0"/>
              <a:t>Guido Sterbini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dirty="0"/>
              <a:t>Yannis Papaphilippou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u="sng" spc="-1" dirty="0">
                <a:uFill>
                  <a:solidFill>
                    <a:srgbClr val="FFFFFF"/>
                  </a:solidFill>
                </a:uFill>
              </a:rPr>
              <a:t>Ste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p</a:t>
            </a:r>
            <a:r>
              <a:rPr lang="en-US" u="sng" spc="-1" dirty="0">
                <a:uFill>
                  <a:solidFill>
                    <a:srgbClr val="FFFFFF"/>
                  </a:solidFill>
                </a:uFill>
              </a:rPr>
              <a:t>hane </a:t>
            </a:r>
            <a:r>
              <a:rPr lang="en-US" u="sng" spc="-1" dirty="0" err="1">
                <a:uFill>
                  <a:solidFill>
                    <a:srgbClr val="FFFFFF"/>
                  </a:solidFill>
                </a:uFill>
              </a:rPr>
              <a:t>Fartoukh</a:t>
            </a:r>
            <a:endParaRPr lang="en-US" u="sng" spc="-1" dirty="0">
              <a:uFill>
                <a:solidFill>
                  <a:srgbClr val="FFFFFF"/>
                </a:solidFill>
              </a:u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u="sng" spc="-1" dirty="0">
                <a:uFill>
                  <a:solidFill>
                    <a:srgbClr val="FFFFFF"/>
                  </a:solidFill>
                </a:uFill>
              </a:rPr>
              <a:t>Nikos </a:t>
            </a:r>
            <a:r>
              <a:rPr lang="en-US" u="sng" spc="-1" dirty="0" err="1">
                <a:uFill>
                  <a:solidFill>
                    <a:srgbClr val="FFFFFF"/>
                  </a:solidFill>
                </a:uFill>
              </a:rPr>
              <a:t>Karastathis</a:t>
            </a:r>
            <a:endParaRPr lang="en-US" u="sng" spc="-1" dirty="0">
              <a:uFill>
                <a:solidFill>
                  <a:srgbClr val="FFFFFF"/>
                </a:solidFill>
              </a:u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u="sng" spc="-1" dirty="0">
                <a:uFill>
                  <a:solidFill>
                    <a:srgbClr val="FFFFFF"/>
                  </a:solidFill>
                </a:uFill>
              </a:rPr>
              <a:t>K</a:t>
            </a:r>
            <a:r>
              <a:rPr lang="en-US" spc="-1" dirty="0">
                <a:uFill>
                  <a:solidFill>
                    <a:srgbClr val="FFFFFF"/>
                  </a:solidFill>
                </a:uFill>
              </a:rPr>
              <a:t>y</a:t>
            </a:r>
            <a:r>
              <a:rPr lang="en-US" u="sng" spc="-1" dirty="0">
                <a:uFill>
                  <a:solidFill>
                    <a:srgbClr val="FFFFFF"/>
                  </a:solidFill>
                </a:uFill>
              </a:rPr>
              <a:t>riacos </a:t>
            </a:r>
            <a:r>
              <a:rPr lang="en-US" u="sng" spc="-1" dirty="0" err="1">
                <a:uFill>
                  <a:solidFill>
                    <a:srgbClr val="FFFFFF"/>
                  </a:solidFill>
                </a:uFill>
              </a:rPr>
              <a:t>Skoufaris</a:t>
            </a:r>
            <a:endParaRPr lang="en-CA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CA" dirty="0"/>
              <a:t>Axel Poyet</a:t>
            </a:r>
          </a:p>
          <a:p>
            <a:pPr lvl="2"/>
            <a:endParaRPr lang="en-C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8D68F2-4BDF-44A3-830E-47A13877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759" y="2181225"/>
            <a:ext cx="4358217" cy="4057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700BD6-0EA8-4613-A64C-28DE1F0F31A4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</p:spTree>
    <p:extLst>
      <p:ext uri="{BB962C8B-B14F-4D97-AF65-F5344CB8AC3E}">
        <p14:creationId xmlns:p14="http://schemas.microsoft.com/office/powerpoint/2010/main" val="194104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a CERN initiative…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236F04-B460-42AC-8D32-B50B1AA912A9}"/>
              </a:ext>
            </a:extLst>
          </p:cNvPr>
          <p:cNvGrpSpPr>
            <a:grpSpLocks noChangeAspect="1"/>
          </p:cNvGrpSpPr>
          <p:nvPr/>
        </p:nvGrpSpPr>
        <p:grpSpPr>
          <a:xfrm>
            <a:off x="634543" y="1355956"/>
            <a:ext cx="10903861" cy="2577570"/>
            <a:chOff x="853639" y="987574"/>
            <a:chExt cx="7304782" cy="172680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75554EC-2EF8-4C72-8D11-92BD20CA2194}"/>
                </a:ext>
              </a:extLst>
            </p:cNvPr>
            <p:cNvCxnSpPr/>
            <p:nvPr/>
          </p:nvCxnSpPr>
          <p:spPr>
            <a:xfrm flipV="1">
              <a:off x="1659906" y="1609891"/>
              <a:ext cx="6463361" cy="1"/>
            </a:xfrm>
            <a:prstGeom prst="straightConnector1">
              <a:avLst/>
            </a:prstGeom>
            <a:ln w="57150">
              <a:gradFill flip="none" rotWithShape="1">
                <a:gsLst>
                  <a:gs pos="50000">
                    <a:srgbClr val="5EB5D2"/>
                  </a:gs>
                  <a:gs pos="0">
                    <a:schemeClr val="bg1"/>
                  </a:gs>
                  <a:gs pos="100000">
                    <a:srgbClr val="0074A4"/>
                  </a:gs>
                </a:gsLst>
                <a:lin ang="0" scaled="1"/>
                <a:tileRect/>
              </a:gra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24833D-2888-441E-9A2D-D5038C451D7E}"/>
                </a:ext>
              </a:extLst>
            </p:cNvPr>
            <p:cNvSpPr txBox="1"/>
            <p:nvPr/>
          </p:nvSpPr>
          <p:spPr>
            <a:xfrm>
              <a:off x="1016167" y="1823415"/>
              <a:ext cx="908839" cy="40395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spc="-1" dirty="0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rPr>
                <a:t>1997</a:t>
              </a:r>
              <a:endParaRPr lang="en-US" sz="1100" b="1" spc="-1" dirty="0">
                <a:solidFill>
                  <a:srgbClr val="5A5A5A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/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V. </a:t>
              </a:r>
              <a:r>
                <a:rPr lang="en-US" sz="1100" b="1" spc="-1" dirty="0" err="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Shilsev</a:t>
              </a:r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 et al.</a:t>
              </a:r>
            </a:p>
            <a:p>
              <a:pPr algn="ctr"/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e</a:t>
              </a:r>
              <a:r>
                <a:rPr lang="en-US" sz="1100" b="1" spc="-1" baseline="30000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-</a:t>
              </a:r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 Q-compression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1078A3-60E8-41FB-A9B5-0DF9E6AE7404}"/>
                </a:ext>
              </a:extLst>
            </p:cNvPr>
            <p:cNvSpPr txBox="1"/>
            <p:nvPr/>
          </p:nvSpPr>
          <p:spPr>
            <a:xfrm>
              <a:off x="2324361" y="1807753"/>
              <a:ext cx="894347" cy="4039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2000</a:t>
              </a:r>
            </a:p>
            <a:p>
              <a:r>
                <a:rPr lang="en-US" sz="1100" dirty="0"/>
                <a:t>J.-P. Koutchouk</a:t>
              </a:r>
            </a:p>
            <a:p>
              <a:r>
                <a:rPr lang="en-US" sz="1100" dirty="0"/>
                <a:t>DC wires for LHC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658152-434C-460C-B3FE-01067E91C784}"/>
                </a:ext>
              </a:extLst>
            </p:cNvPr>
            <p:cNvSpPr txBox="1"/>
            <p:nvPr/>
          </p:nvSpPr>
          <p:spPr>
            <a:xfrm>
              <a:off x="6770735" y="1810528"/>
              <a:ext cx="1387686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March 2017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2nd Workshop on (HL-)LHC 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Wire Compensation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9296C0-9FCC-4117-9806-8881EF2CF198}"/>
                </a:ext>
              </a:extLst>
            </p:cNvPr>
            <p:cNvCxnSpPr/>
            <p:nvPr/>
          </p:nvCxnSpPr>
          <p:spPr>
            <a:xfrm flipV="1">
              <a:off x="2411760" y="1655930"/>
              <a:ext cx="0" cy="15459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FC581F-1838-49BE-8519-5B11D22B408C}"/>
                </a:ext>
              </a:extLst>
            </p:cNvPr>
            <p:cNvCxnSpPr/>
            <p:nvPr/>
          </p:nvCxnSpPr>
          <p:spPr>
            <a:xfrm flipV="1">
              <a:off x="7143701" y="1663915"/>
              <a:ext cx="0" cy="14661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4C4846-433A-4F85-AA0A-1F13FE3EC2E1}"/>
                </a:ext>
              </a:extLst>
            </p:cNvPr>
            <p:cNvSpPr txBox="1"/>
            <p:nvPr/>
          </p:nvSpPr>
          <p:spPr>
            <a:xfrm>
              <a:off x="5483434" y="1810528"/>
              <a:ext cx="1042493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2015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S. </a:t>
              </a:r>
              <a:r>
                <a:rPr lang="en-US" sz="1100" dirty="0" err="1">
                  <a:solidFill>
                    <a:srgbClr val="5A5A5A"/>
                  </a:solidFill>
                </a:rPr>
                <a:t>Fartoukh</a:t>
              </a:r>
              <a:r>
                <a:rPr lang="en-US" sz="1100" dirty="0">
                  <a:solidFill>
                    <a:srgbClr val="5A5A5A"/>
                  </a:solidFill>
                </a:rPr>
                <a:t> et al.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PRST-AB 18, 121001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A0CCD8-1251-4FCD-853A-EE8FF4C0CEB4}"/>
                </a:ext>
              </a:extLst>
            </p:cNvPr>
            <p:cNvSpPr txBox="1"/>
            <p:nvPr/>
          </p:nvSpPr>
          <p:spPr>
            <a:xfrm>
              <a:off x="3901943" y="1810528"/>
              <a:ext cx="654666" cy="40395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2008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U. </a:t>
              </a:r>
              <a:r>
                <a:rPr lang="en-US" sz="1100" dirty="0" err="1">
                  <a:solidFill>
                    <a:srgbClr val="5A5A5A"/>
                  </a:solidFill>
                </a:rPr>
                <a:t>Dorda</a:t>
              </a:r>
              <a:r>
                <a:rPr lang="en-US" sz="1100" dirty="0">
                  <a:solidFill>
                    <a:srgbClr val="5A5A5A"/>
                  </a:solidFill>
                </a:rPr>
                <a:t> 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PhD Thesis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C21F8E-5765-4F1F-84FD-0265EA56507C}"/>
                </a:ext>
              </a:extLst>
            </p:cNvPr>
            <p:cNvSpPr txBox="1"/>
            <p:nvPr/>
          </p:nvSpPr>
          <p:spPr>
            <a:xfrm>
              <a:off x="4647011" y="1810528"/>
              <a:ext cx="683393" cy="40395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2012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T. </a:t>
              </a:r>
              <a:r>
                <a:rPr lang="en-US" sz="1100" dirty="0" err="1">
                  <a:solidFill>
                    <a:srgbClr val="5A5A5A"/>
                  </a:solidFill>
                </a:rPr>
                <a:t>Rijoff</a:t>
              </a:r>
              <a:r>
                <a:rPr lang="en-US" sz="1100" dirty="0">
                  <a:solidFill>
                    <a:srgbClr val="5A5A5A"/>
                  </a:solidFill>
                </a:rPr>
                <a:t> </a:t>
              </a:r>
            </a:p>
            <a:p>
              <a:r>
                <a:rPr lang="en-US" sz="1100" dirty="0" err="1">
                  <a:solidFill>
                    <a:srgbClr val="5A5A5A"/>
                  </a:solidFill>
                </a:rPr>
                <a:t>M.Sc.Thesis</a:t>
              </a:r>
              <a:endParaRPr lang="en-US" sz="1100" dirty="0">
                <a:solidFill>
                  <a:srgbClr val="5A5A5A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4D3D155-E105-43D3-B628-D2265EB48943}"/>
                </a:ext>
              </a:extLst>
            </p:cNvPr>
            <p:cNvCxnSpPr/>
            <p:nvPr/>
          </p:nvCxnSpPr>
          <p:spPr>
            <a:xfrm flipH="1" flipV="1">
              <a:off x="6225599" y="1669406"/>
              <a:ext cx="0" cy="14112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202A84-C810-46FE-9C14-A6119F3E3D20}"/>
                </a:ext>
              </a:extLst>
            </p:cNvPr>
            <p:cNvCxnSpPr/>
            <p:nvPr/>
          </p:nvCxnSpPr>
          <p:spPr>
            <a:xfrm>
              <a:off x="6500825" y="1361535"/>
              <a:ext cx="0" cy="193349"/>
            </a:xfrm>
            <a:prstGeom prst="straightConnector1">
              <a:avLst/>
            </a:prstGeom>
            <a:ln w="28575">
              <a:solidFill>
                <a:srgbClr val="5EB5D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749A8D1-B434-480F-B48D-90112F5C5C1B}"/>
                </a:ext>
              </a:extLst>
            </p:cNvPr>
            <p:cNvCxnSpPr/>
            <p:nvPr/>
          </p:nvCxnSpPr>
          <p:spPr>
            <a:xfrm>
              <a:off x="5491141" y="1383618"/>
              <a:ext cx="1572" cy="171266"/>
            </a:xfrm>
            <a:prstGeom prst="straightConnector1">
              <a:avLst/>
            </a:prstGeom>
            <a:ln w="28575">
              <a:solidFill>
                <a:srgbClr val="5EB5D2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40437BB-24A8-4C7A-9BE5-22A6FB2C3D04}"/>
                </a:ext>
              </a:extLst>
            </p:cNvPr>
            <p:cNvCxnSpPr/>
            <p:nvPr/>
          </p:nvCxnSpPr>
          <p:spPr>
            <a:xfrm>
              <a:off x="3476489" y="1361535"/>
              <a:ext cx="0" cy="1933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9DD43AC-D9B3-4666-8F9E-A91D6C6077CE}"/>
                </a:ext>
              </a:extLst>
            </p:cNvPr>
            <p:cNvCxnSpPr/>
            <p:nvPr/>
          </p:nvCxnSpPr>
          <p:spPr>
            <a:xfrm>
              <a:off x="2483768" y="1361535"/>
              <a:ext cx="0" cy="1933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8A3E17-41E9-4C71-BF67-F34B27BB2BBD}"/>
                </a:ext>
              </a:extLst>
            </p:cNvPr>
            <p:cNvCxnSpPr/>
            <p:nvPr/>
          </p:nvCxnSpPr>
          <p:spPr>
            <a:xfrm flipV="1">
              <a:off x="4052553" y="1661541"/>
              <a:ext cx="0" cy="1543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9A2729A-A185-4FF0-843A-2E0AE2DEC260}"/>
                </a:ext>
              </a:extLst>
            </p:cNvPr>
            <p:cNvCxnSpPr/>
            <p:nvPr/>
          </p:nvCxnSpPr>
          <p:spPr>
            <a:xfrm flipV="1">
              <a:off x="4967811" y="1655931"/>
              <a:ext cx="0" cy="15430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73D1AF5-A69F-4CDB-8490-6FE525BE0BB3}"/>
                </a:ext>
              </a:extLst>
            </p:cNvPr>
            <p:cNvCxnSpPr/>
            <p:nvPr/>
          </p:nvCxnSpPr>
          <p:spPr>
            <a:xfrm flipV="1">
              <a:off x="1851113" y="1659082"/>
              <a:ext cx="1" cy="15459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1A0C913-FAFB-4377-83D2-5476AECC9E96}"/>
                </a:ext>
              </a:extLst>
            </p:cNvPr>
            <p:cNvCxnSpPr/>
            <p:nvPr/>
          </p:nvCxnSpPr>
          <p:spPr>
            <a:xfrm>
              <a:off x="3789977" y="1361535"/>
              <a:ext cx="0" cy="19334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394DE8-D245-4613-A4A6-101070D2956C}"/>
                </a:ext>
              </a:extLst>
            </p:cNvPr>
            <p:cNvSpPr txBox="1"/>
            <p:nvPr/>
          </p:nvSpPr>
          <p:spPr>
            <a:xfrm>
              <a:off x="853639" y="2311760"/>
              <a:ext cx="1641683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spc="-1" dirty="0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rPr>
                <a:t>1999</a:t>
              </a:r>
              <a:endParaRPr lang="en-US" sz="1100" b="1" spc="-1" dirty="0">
                <a:solidFill>
                  <a:srgbClr val="5A5A5A"/>
                </a:solidFill>
                <a:uFill>
                  <a:solidFill>
                    <a:srgbClr val="FFFFFF"/>
                  </a:solidFill>
                </a:uFill>
              </a:endParaRPr>
            </a:p>
            <a:p>
              <a:pPr algn="ctr"/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Y. Papaphilippou, F. Zimmermann</a:t>
              </a:r>
            </a:p>
            <a:p>
              <a:pPr algn="ctr"/>
              <a:r>
                <a:rPr lang="en-US" sz="1100" b="1" spc="-1" dirty="0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rPr>
                <a:t>PRST-AB 2, 104001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71E16CC-6A56-4936-B320-8948BAD1D378}"/>
                </a:ext>
              </a:extLst>
            </p:cNvPr>
            <p:cNvCxnSpPr/>
            <p:nvPr/>
          </p:nvCxnSpPr>
          <p:spPr>
            <a:xfrm flipH="1" flipV="1">
              <a:off x="2108337" y="1639355"/>
              <a:ext cx="5353" cy="66921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0C2B4A-42BD-45E2-B8B3-16F39C482E4B}"/>
                </a:ext>
              </a:extLst>
            </p:cNvPr>
            <p:cNvSpPr txBox="1"/>
            <p:nvPr/>
          </p:nvSpPr>
          <p:spPr>
            <a:xfrm>
              <a:off x="2522614" y="2312311"/>
              <a:ext cx="1189531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2004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B. </a:t>
              </a:r>
              <a:r>
                <a:rPr lang="en-US" sz="1100" dirty="0" err="1">
                  <a:solidFill>
                    <a:srgbClr val="5A5A5A"/>
                  </a:solidFill>
                </a:rPr>
                <a:t>Erdeley</a:t>
              </a:r>
              <a:r>
                <a:rPr lang="en-US" sz="1100" dirty="0">
                  <a:solidFill>
                    <a:srgbClr val="5A5A5A"/>
                  </a:solidFill>
                </a:rPr>
                <a:t>, T. Sen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FERMILAB-TM-2268-AD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0372662-EB77-45B9-AB91-F952D9DAEFCA}"/>
                </a:ext>
              </a:extLst>
            </p:cNvPr>
            <p:cNvCxnSpPr/>
            <p:nvPr/>
          </p:nvCxnSpPr>
          <p:spPr>
            <a:xfrm flipV="1">
              <a:off x="3404481" y="1663916"/>
              <a:ext cx="3130" cy="644653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013CCD4-F7AB-4FDF-9A6D-6A83BDF0FFE4}"/>
                </a:ext>
              </a:extLst>
            </p:cNvPr>
            <p:cNvCxnSpPr/>
            <p:nvPr/>
          </p:nvCxnSpPr>
          <p:spPr>
            <a:xfrm flipV="1">
              <a:off x="3789977" y="1663915"/>
              <a:ext cx="5352" cy="64465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274524-FECE-4EAC-BCEA-B2629E124945}"/>
                </a:ext>
              </a:extLst>
            </p:cNvPr>
            <p:cNvSpPr txBox="1"/>
            <p:nvPr/>
          </p:nvSpPr>
          <p:spPr>
            <a:xfrm>
              <a:off x="3744789" y="2312310"/>
              <a:ext cx="945112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2007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H. J. Kim, T. Sen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PAC07-THPAN114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F7FBCFA-1065-4F70-B60C-CEB5521B1CE8}"/>
                </a:ext>
              </a:extLst>
            </p:cNvPr>
            <p:cNvCxnSpPr/>
            <p:nvPr/>
          </p:nvCxnSpPr>
          <p:spPr>
            <a:xfrm flipV="1">
              <a:off x="6644841" y="1673504"/>
              <a:ext cx="0" cy="60091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DC79662-3B96-4BF7-9BC5-8C5D1FCB9C2A}"/>
                </a:ext>
              </a:extLst>
            </p:cNvPr>
            <p:cNvSpPr txBox="1"/>
            <p:nvPr/>
          </p:nvSpPr>
          <p:spPr>
            <a:xfrm>
              <a:off x="6075228" y="2281464"/>
              <a:ext cx="1139229" cy="4020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0074A4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2016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A.S. </a:t>
              </a:r>
              <a:r>
                <a:rPr lang="en-US" sz="1100" dirty="0" err="1">
                  <a:solidFill>
                    <a:srgbClr val="5A5A5A"/>
                  </a:solidFill>
                </a:rPr>
                <a:t>Patapenka</a:t>
              </a:r>
              <a:r>
                <a:rPr lang="en-US" sz="1100" dirty="0">
                  <a:solidFill>
                    <a:srgbClr val="5A5A5A"/>
                  </a:solidFill>
                </a:rPr>
                <a:t> et al.</a:t>
              </a:r>
            </a:p>
            <a:p>
              <a:r>
                <a:rPr lang="en-US" sz="1100" dirty="0">
                  <a:solidFill>
                    <a:srgbClr val="5A5A5A"/>
                  </a:solidFill>
                </a:rPr>
                <a:t>NAPAC2016-TUPOB17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8651A2B-DC59-4491-88DB-88B5E8324228}"/>
                </a:ext>
              </a:extLst>
            </p:cNvPr>
            <p:cNvCxnSpPr/>
            <p:nvPr/>
          </p:nvCxnSpPr>
          <p:spPr>
            <a:xfrm>
              <a:off x="7668344" y="1361535"/>
              <a:ext cx="0" cy="19334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356F41-DE0D-4120-B331-5711FC0328E7}"/>
                </a:ext>
              </a:extLst>
            </p:cNvPr>
            <p:cNvSpPr txBox="1"/>
            <p:nvPr/>
          </p:nvSpPr>
          <p:spPr>
            <a:xfrm>
              <a:off x="7010168" y="987574"/>
              <a:ext cx="1134590" cy="3582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5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Experiment in the </a:t>
              </a:r>
              <a:r>
                <a:rPr lang="en-US" sz="1100" dirty="0">
                  <a:solidFill>
                    <a:srgbClr val="FF0000"/>
                  </a:solidFill>
                </a:rPr>
                <a:t>LHC</a:t>
              </a:r>
            </a:p>
            <a:p>
              <a:r>
                <a:rPr lang="en-US" sz="1100" dirty="0">
                  <a:solidFill>
                    <a:srgbClr val="0074A4"/>
                  </a:solidFill>
                </a:rPr>
                <a:t>2017-2018</a:t>
              </a:r>
            </a:p>
            <a:p>
              <a:endParaRPr lang="en-US" sz="675" dirty="0">
                <a:solidFill>
                  <a:srgbClr val="0074A4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BFF348-D116-479B-8D85-EE386CED3439}"/>
                </a:ext>
              </a:extLst>
            </p:cNvPr>
            <p:cNvSpPr txBox="1"/>
            <p:nvPr/>
          </p:nvSpPr>
          <p:spPr>
            <a:xfrm>
              <a:off x="1422273" y="987574"/>
              <a:ext cx="1124966" cy="4039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5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J.-P. Koutchouk et al.</a:t>
              </a:r>
            </a:p>
            <a:p>
              <a:r>
                <a:rPr lang="en-US" sz="1100" dirty="0"/>
                <a:t>Wires in the </a:t>
              </a:r>
              <a:r>
                <a:rPr lang="en-US" sz="1100" dirty="0">
                  <a:solidFill>
                    <a:srgbClr val="FF0000"/>
                  </a:solidFill>
                </a:rPr>
                <a:t>SPS</a:t>
              </a:r>
            </a:p>
            <a:p>
              <a:r>
                <a:rPr lang="en-US" sz="1100" dirty="0">
                  <a:solidFill>
                    <a:srgbClr val="0074A4"/>
                  </a:solidFill>
                </a:rPr>
                <a:t>Since</a:t>
              </a:r>
              <a:r>
                <a:rPr lang="en-US" sz="1100" dirty="0">
                  <a:solidFill>
                    <a:srgbClr val="5EB5D2"/>
                  </a:solidFill>
                </a:rPr>
                <a:t> </a:t>
              </a:r>
              <a:r>
                <a:rPr lang="en-US" sz="1100" dirty="0">
                  <a:solidFill>
                    <a:srgbClr val="0074A4"/>
                  </a:solidFill>
                </a:rPr>
                <a:t>2004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53BAE44-34F5-4F51-BCD5-99071006EAB5}"/>
                </a:ext>
              </a:extLst>
            </p:cNvPr>
            <p:cNvSpPr txBox="1"/>
            <p:nvPr/>
          </p:nvSpPr>
          <p:spPr>
            <a:xfrm>
              <a:off x="2656915" y="987574"/>
              <a:ext cx="841321" cy="4039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5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W. Fischer et al.</a:t>
              </a:r>
            </a:p>
            <a:p>
              <a:r>
                <a:rPr lang="en-US" sz="1100" dirty="0"/>
                <a:t>Wires in </a:t>
              </a:r>
              <a:r>
                <a:rPr lang="en-US" sz="1100" dirty="0">
                  <a:solidFill>
                    <a:srgbClr val="FF0000"/>
                  </a:solidFill>
                </a:rPr>
                <a:t>RHIC</a:t>
              </a:r>
            </a:p>
            <a:p>
              <a:r>
                <a:rPr lang="en-US" sz="1100" dirty="0">
                  <a:solidFill>
                    <a:srgbClr val="0074A4"/>
                  </a:solidFill>
                </a:rPr>
                <a:t>2006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9D1F84D-4342-4223-A3E3-79AA8DA4A054}"/>
                </a:ext>
              </a:extLst>
            </p:cNvPr>
            <p:cNvSpPr txBox="1"/>
            <p:nvPr/>
          </p:nvSpPr>
          <p:spPr>
            <a:xfrm>
              <a:off x="3587337" y="987574"/>
              <a:ext cx="854529" cy="4039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5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C. </a:t>
              </a:r>
              <a:r>
                <a:rPr lang="en-US" sz="1100" dirty="0" err="1"/>
                <a:t>Milardi</a:t>
              </a:r>
              <a:r>
                <a:rPr lang="en-US" sz="1100" dirty="0"/>
                <a:t> et al,</a:t>
              </a:r>
            </a:p>
            <a:p>
              <a:r>
                <a:rPr lang="en-US" sz="1100" dirty="0"/>
                <a:t>Wires in </a:t>
              </a:r>
              <a:r>
                <a:rPr lang="en-US" sz="1100" dirty="0">
                  <a:solidFill>
                    <a:srgbClr val="FF0000"/>
                  </a:solidFill>
                </a:rPr>
                <a:t>DA</a:t>
              </a:r>
              <a:r>
                <a:rPr lang="en-US" sz="1100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en-US" sz="1100" dirty="0">
                  <a:solidFill>
                    <a:srgbClr val="FF0000"/>
                  </a:solidFill>
                </a:rPr>
                <a:t>NE</a:t>
              </a:r>
            </a:p>
            <a:p>
              <a:r>
                <a:rPr lang="en-US" sz="1100" dirty="0">
                  <a:solidFill>
                    <a:srgbClr val="0074A4"/>
                  </a:solidFill>
                </a:rPr>
                <a:t>Since 2006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85FCC3-304F-4051-A0CE-E9FB892B7426}"/>
                </a:ext>
              </a:extLst>
            </p:cNvPr>
            <p:cNvSpPr txBox="1"/>
            <p:nvPr/>
          </p:nvSpPr>
          <p:spPr>
            <a:xfrm>
              <a:off x="4514922" y="987574"/>
              <a:ext cx="1056652" cy="40395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EB5D2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0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F. Zimmermann et al.</a:t>
              </a:r>
            </a:p>
            <a:p>
              <a:r>
                <a:rPr lang="en-US" sz="1100" dirty="0"/>
                <a:t>Specification of the </a:t>
              </a:r>
            </a:p>
            <a:p>
              <a:r>
                <a:rPr lang="en-US" sz="1100" dirty="0"/>
                <a:t>LHC wires, </a:t>
              </a:r>
              <a:r>
                <a:rPr lang="en-US" sz="1100" dirty="0">
                  <a:solidFill>
                    <a:srgbClr val="0074A4"/>
                  </a:solidFill>
                </a:rPr>
                <a:t>2013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827DFEC-0F59-45E7-981C-A06FADEEF12C}"/>
                </a:ext>
              </a:extLst>
            </p:cNvPr>
            <p:cNvSpPr txBox="1"/>
            <p:nvPr/>
          </p:nvSpPr>
          <p:spPr>
            <a:xfrm>
              <a:off x="5614784" y="987574"/>
              <a:ext cx="1355469" cy="4020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EB5D2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050" b="1" spc="-1">
                  <a:solidFill>
                    <a:srgbClr val="5A5A5A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rPr lang="en-US" sz="1100" dirty="0"/>
                <a:t>1st Workshop on (HL-)LHC </a:t>
              </a:r>
            </a:p>
            <a:p>
              <a:r>
                <a:rPr lang="en-US" sz="1100" dirty="0"/>
                <a:t>Wire Compensation</a:t>
              </a:r>
            </a:p>
            <a:p>
              <a:r>
                <a:rPr lang="en-US" sz="1100" dirty="0">
                  <a:solidFill>
                    <a:srgbClr val="0074A4"/>
                  </a:solidFill>
                </a:rPr>
                <a:t>December 2015</a:t>
              </a:r>
            </a:p>
          </p:txBody>
        </p:sp>
      </p:grpSp>
      <p:sp>
        <p:nvSpPr>
          <p:cNvPr id="38" name="Espace réservé du contenu 8">
            <a:extLst>
              <a:ext uri="{FF2B5EF4-FFF2-40B4-BE49-F238E27FC236}">
                <a16:creationId xmlns:a16="http://schemas.microsoft.com/office/drawing/2014/main" id="{84F28B41-5CF3-48C1-B852-A3F874B2D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96" y="4554891"/>
            <a:ext cx="10884808" cy="1535235"/>
          </a:xfrm>
        </p:spPr>
        <p:txBody>
          <a:bodyPr>
            <a:noAutofit/>
          </a:bodyPr>
          <a:lstStyle/>
          <a:p>
            <a:pPr marL="343260" indent="-342900" algn="l">
              <a:spcBef>
                <a:spcPts val="660"/>
              </a:spcBef>
              <a:buClrTx/>
              <a:buFont typeface="Courier New" panose="02070309020205020404" pitchFamily="49" charset="0"/>
              <a:buChar char="o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</a:rPr>
              <a:t>DC wire proposed for LHC by J.P. Koutchouk in 2000</a:t>
            </a:r>
          </a:p>
          <a:p>
            <a:pPr marL="343260" indent="-342900" algn="l">
              <a:spcBef>
                <a:spcPts val="660"/>
              </a:spcBef>
              <a:buClrTx/>
              <a:buFont typeface="Courier New" panose="02070309020205020404" pitchFamily="49" charset="0"/>
              <a:buChar char="o"/>
            </a:pP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</a:rPr>
              <a:t>Experimental tests of DC wires in SPS, RHIC and DA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  <a:ea typeface="Symbol" charset="2"/>
                <a:cs typeface="Symbol" charset="2"/>
              </a:rPr>
              <a:t>F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</a:rPr>
              <a:t>NE. </a:t>
            </a:r>
            <a:r>
              <a:rPr lang="en-US" sz="2000" dirty="0">
                <a:latin typeface="+mn-lt"/>
              </a:rPr>
              <a:t>Long range compensation never demonstrated in hadron collider 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</a:rPr>
              <a:t>with operational configurations hence the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  <a:sym typeface="Wingdings"/>
              </a:rPr>
              <a:t> n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+mn-lt"/>
              </a:rPr>
              <a:t>eed for direct experiments in LHC  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042EC2C-D583-4AE7-B4DC-5A313FD7ECD6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</p:spTree>
    <p:extLst>
      <p:ext uri="{BB962C8B-B14F-4D97-AF65-F5344CB8AC3E}">
        <p14:creationId xmlns:p14="http://schemas.microsoft.com/office/powerpoint/2010/main" val="42802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IR &amp; 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40B82-2B0A-45D2-B893-7179EEBDF9F6}"/>
              </a:ext>
            </a:extLst>
          </p:cNvPr>
          <p:cNvSpPr txBox="1"/>
          <p:nvPr/>
        </p:nvSpPr>
        <p:spPr>
          <a:xfrm>
            <a:off x="432449" y="1426464"/>
            <a:ext cx="5760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IR: Insertion Regions located in the straight sections between arcs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LHC has 8 IR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IP: interaction points where the two counter-rotating proton beams collide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IP are “special IR”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LHC has 4 IP (experiments): ATLAS, ALICE, CMS and </a:t>
            </a:r>
            <a:r>
              <a:rPr lang="en-CA" dirty="0" err="1"/>
              <a:t>LHCb</a:t>
            </a:r>
            <a:endParaRPr lang="en-CA" dirty="0"/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CA" dirty="0"/>
              <a:t>ATLAS and CMS are referred to as high luminosity experiments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BE4547-7B12-4377-9602-782F1E59A718}"/>
              </a:ext>
            </a:extLst>
          </p:cNvPr>
          <p:cNvGrpSpPr/>
          <p:nvPr/>
        </p:nvGrpSpPr>
        <p:grpSpPr>
          <a:xfrm>
            <a:off x="6193169" y="747000"/>
            <a:ext cx="5383502" cy="5487110"/>
            <a:chOff x="6193169" y="747000"/>
            <a:chExt cx="5383502" cy="548711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F7C1B8-9341-46C1-86EC-D8E631810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3169" y="747000"/>
              <a:ext cx="5383502" cy="5364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37972A-BF00-4DDB-9909-F089DBF88A20}"/>
                </a:ext>
              </a:extLst>
            </p:cNvPr>
            <p:cNvSpPr txBox="1"/>
            <p:nvPr/>
          </p:nvSpPr>
          <p:spPr>
            <a:xfrm>
              <a:off x="10250667" y="5987889"/>
              <a:ext cx="13260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from A. Poyet 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545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BBLR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EE030-E047-4535-BC58-28B76725C553}"/>
              </a:ext>
            </a:extLst>
          </p:cNvPr>
          <p:cNvSpPr txBox="1"/>
          <p:nvPr/>
        </p:nvSpPr>
        <p:spPr>
          <a:xfrm>
            <a:off x="272872" y="845721"/>
            <a:ext cx="67004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BBLR (Beam-Beam Long Range) are electro-magnetic interactions between the two beams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“BBLR interactions occur around the IP where the two beams come closer to each other”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The closer the beams the stronger the BBLR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“The non-linear part of these long-range interactions appears to be the dominant mechanism for beam blow-up and beam losses”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BBLR needs to be compensated (can not be avoided) to increase beams lifetime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16A52F-1D8D-4122-A43F-D0609A040019}"/>
              </a:ext>
            </a:extLst>
          </p:cNvPr>
          <p:cNvGrpSpPr/>
          <p:nvPr/>
        </p:nvGrpSpPr>
        <p:grpSpPr>
          <a:xfrm>
            <a:off x="7043761" y="371475"/>
            <a:ext cx="4643414" cy="2862825"/>
            <a:chOff x="7043761" y="371475"/>
            <a:chExt cx="4643414" cy="28628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1D915C-3C36-4C7A-BF82-DC5712090EE1}"/>
                </a:ext>
              </a:extLst>
            </p:cNvPr>
            <p:cNvGrpSpPr/>
            <p:nvPr/>
          </p:nvGrpSpPr>
          <p:grpSpPr>
            <a:xfrm>
              <a:off x="7110436" y="490870"/>
              <a:ext cx="4506848" cy="2657468"/>
              <a:chOff x="7110436" y="490870"/>
              <a:chExt cx="4506848" cy="265746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851095D-B910-4085-8082-D8774DE99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16003" y="1455678"/>
                <a:ext cx="3495711" cy="169266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08102E-E7C7-4730-89D1-26962C254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10436" y="490870"/>
                <a:ext cx="4506848" cy="770699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BFB30A-3BB6-4BC2-BE0E-BF5F378553F3}"/>
                </a:ext>
              </a:extLst>
            </p:cNvPr>
            <p:cNvSpPr/>
            <p:nvPr/>
          </p:nvSpPr>
          <p:spPr>
            <a:xfrm>
              <a:off x="7043761" y="371475"/>
              <a:ext cx="4643414" cy="28628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BA3F84-BAE2-4B3D-9B02-BDF0117072C9}"/>
              </a:ext>
            </a:extLst>
          </p:cNvPr>
          <p:cNvGrpSpPr/>
          <p:nvPr/>
        </p:nvGrpSpPr>
        <p:grpSpPr>
          <a:xfrm>
            <a:off x="7043761" y="3458098"/>
            <a:ext cx="4643414" cy="2862825"/>
            <a:chOff x="7043761" y="3458098"/>
            <a:chExt cx="4643414" cy="28628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42D380-3341-4A04-8935-82DF20075974}"/>
                </a:ext>
              </a:extLst>
            </p:cNvPr>
            <p:cNvGrpSpPr/>
            <p:nvPr/>
          </p:nvGrpSpPr>
          <p:grpSpPr>
            <a:xfrm>
              <a:off x="7117284" y="3618709"/>
              <a:ext cx="4500000" cy="2454772"/>
              <a:chOff x="7117284" y="3618709"/>
              <a:chExt cx="4500000" cy="245477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DAE94E5-6409-4443-81D2-8BB2AC7D5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7284" y="3618709"/>
                <a:ext cx="4500000" cy="647977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837441D-4569-43E9-B9B0-2314A862E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1272" y="4491782"/>
                <a:ext cx="3305175" cy="158169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32CC99-FC37-4A77-84BB-F7C84AB52175}"/>
                </a:ext>
              </a:extLst>
            </p:cNvPr>
            <p:cNvSpPr/>
            <p:nvPr/>
          </p:nvSpPr>
          <p:spPr>
            <a:xfrm>
              <a:off x="7043761" y="3458098"/>
              <a:ext cx="4643414" cy="286282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2039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Luminosity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3E9FB-2407-4597-81AA-3E39BA45982C}"/>
              </a:ext>
            </a:extLst>
          </p:cNvPr>
          <p:cNvSpPr txBox="1"/>
          <p:nvPr/>
        </p:nvSpPr>
        <p:spPr>
          <a:xfrm>
            <a:off x="1229923" y="762000"/>
            <a:ext cx="973215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/>
              <a:t>Luminosity: proportionality factor between the event rate and the cross-section of the event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  <a:p>
            <a:endParaRPr lang="en-CA" dirty="0"/>
          </a:p>
          <a:p>
            <a:r>
              <a:rPr lang="en-CA" dirty="0"/>
              <a:t>    measure in cm</a:t>
            </a:r>
            <a:r>
              <a:rPr lang="en-CA" baseline="30000" dirty="0"/>
              <a:t>-2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en-CA" dirty="0"/>
              <a:t>s</a:t>
            </a:r>
            <a:r>
              <a:rPr lang="en-CA" baseline="30000" dirty="0"/>
              <a:t>-1</a:t>
            </a:r>
            <a:endParaRPr lang="en-CA" dirty="0"/>
          </a:p>
          <a:p>
            <a:endParaRPr lang="en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/>
              <a:t>Typically it is quoted the integrated luminosity (rather than previous “peak” luminosity)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  <a:p>
            <a:endParaRPr lang="en-CA" dirty="0"/>
          </a:p>
          <a:p>
            <a:r>
              <a:rPr lang="en-CA" dirty="0"/>
              <a:t>     measured in fb</a:t>
            </a:r>
            <a:r>
              <a:rPr lang="en-CA" baseline="30000" dirty="0"/>
              <a:t>-1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baseline="30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CA" dirty="0"/>
              <a:t>Luminosity of Gaussian bunches colliding with a crossing angle </a:t>
            </a:r>
            <a:r>
              <a:rPr lang="en-CA" dirty="0">
                <a:latin typeface="Symbol" panose="05050102010706020507" pitchFamily="18" charset="2"/>
              </a:rPr>
              <a:t>q</a:t>
            </a:r>
            <a:r>
              <a:rPr lang="en-CA" baseline="-25000" dirty="0"/>
              <a:t>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290D9-E78E-4E1A-A185-27271E36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193" y="1221491"/>
            <a:ext cx="1368000" cy="739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1F300C-7095-4BC5-934E-AE4F20AA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97" y="2937150"/>
            <a:ext cx="1656000" cy="840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63AF22-0E10-45B2-904D-659A8EEF2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641" y="4837935"/>
            <a:ext cx="4472713" cy="11151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E304CA-2BE1-46AF-9F9C-7D2CB3C148EC}"/>
              </a:ext>
            </a:extLst>
          </p:cNvPr>
          <p:cNvSpPr txBox="1"/>
          <p:nvPr/>
        </p:nvSpPr>
        <p:spPr>
          <a:xfrm>
            <a:off x="9565035" y="597288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formulas from A. Poyet thesis</a:t>
            </a:r>
          </a:p>
        </p:txBody>
      </p:sp>
    </p:spTree>
    <p:extLst>
      <p:ext uri="{BB962C8B-B14F-4D97-AF65-F5344CB8AC3E}">
        <p14:creationId xmlns:p14="http://schemas.microsoft.com/office/powerpoint/2010/main" val="1587060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53827" cy="540000"/>
          </a:xfrm>
        </p:spPr>
        <p:txBody>
          <a:bodyPr anchor="ctr"/>
          <a:lstStyle/>
          <a:p>
            <a:r>
              <a:rPr lang="en-US" dirty="0"/>
              <a:t>Crossing angle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DBA37-1570-4301-BEBB-89554EFEAB9B}"/>
              </a:ext>
            </a:extLst>
          </p:cNvPr>
          <p:cNvSpPr txBox="1"/>
          <p:nvPr/>
        </p:nvSpPr>
        <p:spPr>
          <a:xfrm>
            <a:off x="4314000" y="6457890"/>
            <a:ext cx="35640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CA" sz="1000" dirty="0"/>
              <a:t>TRIUMF &amp; ATLAS Canada seminar - September 21</a:t>
            </a:r>
            <a:r>
              <a:rPr lang="en-CA" sz="1000" baseline="30000" dirty="0"/>
              <a:t>st</a:t>
            </a:r>
            <a:r>
              <a:rPr lang="en-CA" sz="1000" dirty="0"/>
              <a:t> , 2021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F051FF-DAAF-4949-926C-D79101E8A5E4}"/>
              </a:ext>
            </a:extLst>
          </p:cNvPr>
          <p:cNvGrpSpPr/>
          <p:nvPr/>
        </p:nvGrpSpPr>
        <p:grpSpPr>
          <a:xfrm>
            <a:off x="1621888" y="842645"/>
            <a:ext cx="9599772" cy="2113068"/>
            <a:chOff x="1235104" y="2298682"/>
            <a:chExt cx="9599772" cy="211306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9B570C-090B-4521-92AC-1862F35F2289}"/>
                </a:ext>
              </a:extLst>
            </p:cNvPr>
            <p:cNvGrpSpPr/>
            <p:nvPr/>
          </p:nvGrpSpPr>
          <p:grpSpPr>
            <a:xfrm>
              <a:off x="1235104" y="2298682"/>
              <a:ext cx="6346327" cy="1999398"/>
              <a:chOff x="2557100" y="2473942"/>
              <a:chExt cx="6346327" cy="199939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6497373-7476-4874-97EA-FDE4078CA01E}"/>
                  </a:ext>
                </a:extLst>
              </p:cNvPr>
              <p:cNvGrpSpPr/>
              <p:nvPr/>
            </p:nvGrpSpPr>
            <p:grpSpPr>
              <a:xfrm>
                <a:off x="2959098" y="2815990"/>
                <a:ext cx="5549900" cy="1657350"/>
                <a:chOff x="2959098" y="2815990"/>
                <a:chExt cx="5549900" cy="1657350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ACBBE9C3-3B99-4294-AA9D-BCC490594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9600000">
                  <a:off x="2959098" y="3644901"/>
                  <a:ext cx="5549900" cy="0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45A71D1-2ACD-4020-BAF8-087C23BD4EA2}"/>
                    </a:ext>
                  </a:extLst>
                </p:cNvPr>
                <p:cNvSpPr/>
                <p:nvPr/>
              </p:nvSpPr>
              <p:spPr>
                <a:xfrm rot="-1200000">
                  <a:off x="3430204" y="4219340"/>
                  <a:ext cx="742950" cy="254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82018853-7BA0-48AF-9989-17E43F2EB160}"/>
                    </a:ext>
                  </a:extLst>
                </p:cNvPr>
                <p:cNvSpPr/>
                <p:nvPr/>
              </p:nvSpPr>
              <p:spPr>
                <a:xfrm rot="-1200000">
                  <a:off x="5362572" y="3517900"/>
                  <a:ext cx="742950" cy="254000"/>
                </a:xfrm>
                <a:prstGeom prst="ellipse">
                  <a:avLst/>
                </a:prstGeom>
                <a:solidFill>
                  <a:schemeClr val="accent1">
                    <a:alpha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BAE4DCC-525A-42B9-89BB-37856D3765CE}"/>
                    </a:ext>
                  </a:extLst>
                </p:cNvPr>
                <p:cNvSpPr/>
                <p:nvPr/>
              </p:nvSpPr>
              <p:spPr>
                <a:xfrm rot="-1200000">
                  <a:off x="4391740" y="3865234"/>
                  <a:ext cx="742950" cy="254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5DC8133-42E5-4FE0-B94E-698AC76225A5}"/>
                    </a:ext>
                  </a:extLst>
                </p:cNvPr>
                <p:cNvSpPr/>
                <p:nvPr/>
              </p:nvSpPr>
              <p:spPr>
                <a:xfrm rot="-1200000">
                  <a:off x="6333405" y="3165240"/>
                  <a:ext cx="742950" cy="254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F82EF1F-2C45-4EB0-9FF4-ACB8D9666DF8}"/>
                    </a:ext>
                  </a:extLst>
                </p:cNvPr>
                <p:cNvSpPr/>
                <p:nvPr/>
              </p:nvSpPr>
              <p:spPr>
                <a:xfrm rot="-1200000">
                  <a:off x="7304242" y="2815990"/>
                  <a:ext cx="742950" cy="2540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42BFE84-48D1-4FA8-893F-AAFEAAE392CB}"/>
                  </a:ext>
                </a:extLst>
              </p:cNvPr>
              <p:cNvGrpSpPr/>
              <p:nvPr/>
            </p:nvGrpSpPr>
            <p:grpSpPr>
              <a:xfrm>
                <a:off x="2959097" y="2810267"/>
                <a:ext cx="5549900" cy="1657350"/>
                <a:chOff x="2959097" y="2810267"/>
                <a:chExt cx="5549900" cy="1657350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F9F86975-6675-4923-B974-EC9F5FDB18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200000">
                  <a:off x="2959097" y="3644900"/>
                  <a:ext cx="5549900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1C77AB00-27E7-42D1-9600-2FFD6EAFF7D7}"/>
                    </a:ext>
                  </a:extLst>
                </p:cNvPr>
                <p:cNvSpPr/>
                <p:nvPr/>
              </p:nvSpPr>
              <p:spPr>
                <a:xfrm rot="1200000" flipV="1">
                  <a:off x="3409170" y="2810267"/>
                  <a:ext cx="742950" cy="2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7B007D7-58C4-421F-9235-27CF9D968BD5}"/>
                    </a:ext>
                  </a:extLst>
                </p:cNvPr>
                <p:cNvSpPr/>
                <p:nvPr/>
              </p:nvSpPr>
              <p:spPr>
                <a:xfrm rot="1200000" flipV="1">
                  <a:off x="5341538" y="3511707"/>
                  <a:ext cx="742950" cy="254000"/>
                </a:xfrm>
                <a:prstGeom prst="ellipse">
                  <a:avLst/>
                </a:prstGeom>
                <a:solidFill>
                  <a:srgbClr val="FF0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41809D2A-E03D-47B0-B102-E1A342F19B2E}"/>
                    </a:ext>
                  </a:extLst>
                </p:cNvPr>
                <p:cNvSpPr/>
                <p:nvPr/>
              </p:nvSpPr>
              <p:spPr>
                <a:xfrm rot="1200000" flipV="1">
                  <a:off x="4370706" y="3164373"/>
                  <a:ext cx="742950" cy="2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FCD014A-C579-4A0F-806A-EB4B007F7ABE}"/>
                    </a:ext>
                  </a:extLst>
                </p:cNvPr>
                <p:cNvSpPr/>
                <p:nvPr/>
              </p:nvSpPr>
              <p:spPr>
                <a:xfrm rot="1200000" flipV="1">
                  <a:off x="6312371" y="3864367"/>
                  <a:ext cx="742950" cy="2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E78D98AF-D9ED-4E34-B3F9-4CEFA65EEFC0}"/>
                    </a:ext>
                  </a:extLst>
                </p:cNvPr>
                <p:cNvSpPr/>
                <p:nvPr/>
              </p:nvSpPr>
              <p:spPr>
                <a:xfrm rot="1200000" flipV="1">
                  <a:off x="7283208" y="4213617"/>
                  <a:ext cx="742950" cy="2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9B0376A1-72B3-4987-8D92-1AC662545A2C}"/>
                  </a:ext>
                </a:extLst>
              </p:cNvPr>
              <p:cNvSpPr/>
              <p:nvPr/>
            </p:nvSpPr>
            <p:spPr>
              <a:xfrm>
                <a:off x="5162496" y="3098707"/>
                <a:ext cx="1080000" cy="1080000"/>
              </a:xfrm>
              <a:prstGeom prst="arc">
                <a:avLst>
                  <a:gd name="adj1" fmla="val 20623906"/>
                  <a:gd name="adj2" fmla="val 1047107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202ACF-3891-473A-BC7F-9852EB065587}"/>
                  </a:ext>
                </a:extLst>
              </p:cNvPr>
              <p:cNvSpPr txBox="1"/>
              <p:nvPr/>
            </p:nvSpPr>
            <p:spPr>
              <a:xfrm>
                <a:off x="2557100" y="2506208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solidFill>
                      <a:srgbClr val="FF0000"/>
                    </a:solidFill>
                  </a:rPr>
                  <a:t>B2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F33D84F-7653-4C77-8FCB-9C4A22C68802}"/>
                  </a:ext>
                </a:extLst>
              </p:cNvPr>
              <p:cNvSpPr txBox="1"/>
              <p:nvPr/>
            </p:nvSpPr>
            <p:spPr>
              <a:xfrm>
                <a:off x="8436633" y="2473942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solidFill>
                      <a:schemeClr val="accent1"/>
                    </a:solidFill>
                  </a:rPr>
                  <a:t>B1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009D5B5-A001-4CE7-859E-4FCEAB6F2DD7}"/>
                  </a:ext>
                </a:extLst>
              </p:cNvPr>
              <p:cNvSpPr txBox="1"/>
              <p:nvPr/>
            </p:nvSpPr>
            <p:spPr>
              <a:xfrm>
                <a:off x="6356332" y="3462216"/>
                <a:ext cx="1066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dirty="0">
                    <a:latin typeface="Symbol" panose="05050102010706020507" pitchFamily="18" charset="2"/>
                  </a:rPr>
                  <a:t>q</a:t>
                </a:r>
                <a:r>
                  <a:rPr lang="en-CA" baseline="-25000" dirty="0"/>
                  <a:t>c</a:t>
                </a:r>
                <a:r>
                  <a:rPr lang="en-CA" dirty="0"/>
                  <a:t> (</a:t>
                </a:r>
                <a:r>
                  <a:rPr lang="en-CA" dirty="0" err="1">
                    <a:latin typeface="Symbol" panose="05050102010706020507" pitchFamily="18" charset="2"/>
                  </a:rPr>
                  <a:t>m</a:t>
                </a:r>
                <a:r>
                  <a:rPr lang="en-CA" dirty="0" err="1"/>
                  <a:t>rad</a:t>
                </a:r>
                <a:r>
                  <a:rPr lang="en-CA" dirty="0"/>
                  <a:t>)</a:t>
                </a:r>
                <a:endParaRPr lang="en-CA" baseline="-25000" dirty="0"/>
              </a:p>
            </p:txBody>
          </p:sp>
        </p:grpSp>
        <p:sp>
          <p:nvSpPr>
            <p:cNvPr id="66" name="Left Brace 65">
              <a:extLst>
                <a:ext uri="{FF2B5EF4-FFF2-40B4-BE49-F238E27FC236}">
                  <a16:creationId xmlns:a16="http://schemas.microsoft.com/office/drawing/2014/main" id="{EDF4211E-3F8A-416C-8F87-F36920981BC4}"/>
                </a:ext>
              </a:extLst>
            </p:cNvPr>
            <p:cNvSpPr/>
            <p:nvPr/>
          </p:nvSpPr>
          <p:spPr>
            <a:xfrm rot="10800000">
              <a:off x="7708226" y="2508634"/>
              <a:ext cx="360000" cy="1903116"/>
            </a:xfrm>
            <a:prstGeom prst="leftBrace">
              <a:avLst>
                <a:gd name="adj1" fmla="val 53432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FD21173-BEE3-47A9-9536-CE534A7511AA}"/>
                </a:ext>
              </a:extLst>
            </p:cNvPr>
            <p:cNvSpPr txBox="1"/>
            <p:nvPr/>
          </p:nvSpPr>
          <p:spPr>
            <a:xfrm>
              <a:off x="8242876" y="3146474"/>
              <a:ext cx="259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Beam separation</a:t>
              </a:r>
            </a:p>
            <a:p>
              <a:r>
                <a:rPr lang="en-CA" dirty="0"/>
                <a:t>(in unit of </a:t>
              </a:r>
              <a:r>
                <a:rPr lang="en-CA" dirty="0">
                  <a:latin typeface="Symbol" panose="05050102010706020507" pitchFamily="18" charset="2"/>
                </a:rPr>
                <a:t>s</a:t>
              </a:r>
              <a:r>
                <a:rPr lang="en-CA" dirty="0"/>
                <a:t>, beam size)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365BB5A-0BFB-48E2-BA80-88E5EA2B866B}"/>
              </a:ext>
            </a:extLst>
          </p:cNvPr>
          <p:cNvSpPr txBox="1"/>
          <p:nvPr/>
        </p:nvSpPr>
        <p:spPr>
          <a:xfrm>
            <a:off x="748511" y="4008381"/>
            <a:ext cx="5976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Reducing the separation, decrease the crossing (increasing the luminosity) but increase the BBLR</a:t>
            </a:r>
          </a:p>
          <a:p>
            <a:pPr marL="285750" indent="-285750"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en-CA" dirty="0"/>
              <a:t>Increasing the separation (to reduce BBLR), increases the crossing angle but reduces the luminosity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6783AF-0DC3-4572-B965-0FD331B9E3AF}"/>
              </a:ext>
            </a:extLst>
          </p:cNvPr>
          <p:cNvGrpSpPr/>
          <p:nvPr/>
        </p:nvGrpSpPr>
        <p:grpSpPr>
          <a:xfrm>
            <a:off x="7239895" y="3536720"/>
            <a:ext cx="4203594" cy="2946221"/>
            <a:chOff x="6891228" y="3241609"/>
            <a:chExt cx="4203594" cy="2946221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FB6D502-E5DA-4FB8-B5CD-D1296BA3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228" y="3241609"/>
              <a:ext cx="4203594" cy="27000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B3CDC5-DA39-4D7E-B320-92D42D5C3D5E}"/>
                </a:ext>
              </a:extLst>
            </p:cNvPr>
            <p:cNvSpPr txBox="1"/>
            <p:nvPr/>
          </p:nvSpPr>
          <p:spPr>
            <a:xfrm>
              <a:off x="9768818" y="5941609"/>
              <a:ext cx="13260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from A. Poyet 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257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662644C6BBBA4B933E2255C87519B6" ma:contentTypeVersion="2" ma:contentTypeDescription="Create a new document." ma:contentTypeScope="" ma:versionID="89d6355d278e3324051bd45cdc9601c5">
  <xsd:schema xmlns:xsd="http://www.w3.org/2001/XMLSchema" xmlns:xs="http://www.w3.org/2001/XMLSchema" xmlns:p="http://schemas.microsoft.com/office/2006/metadata/properties" xmlns:ns2="9f89838b-c64c-48af-8407-1bf7a1a5cb07" targetNamespace="http://schemas.microsoft.com/office/2006/metadata/properties" ma:root="true" ma:fieldsID="4fe420cdef4bae261c40e23ea813a098" ns2:_="">
    <xsd:import namespace="9f89838b-c64c-48af-8407-1bf7a1a5c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9838b-c64c-48af-8407-1bf7a1a5c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37BB3B-D575-4979-8614-1111A1EEF75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B0813F5-B06A-4D42-B11A-DFAB8D1429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89838b-c64c-48af-8407-1bf7a1a5cb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B82048-8CC4-4DF3-8D92-B213D1722B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1787</TotalTime>
  <Words>2530</Words>
  <Application>Microsoft Office PowerPoint</Application>
  <PresentationFormat>Widescreen</PresentationFormat>
  <Paragraphs>387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Courier New</vt:lpstr>
      <vt:lpstr>Georgia</vt:lpstr>
      <vt:lpstr>Symbol</vt:lpstr>
      <vt:lpstr>Wingdings</vt:lpstr>
      <vt:lpstr>Custom Design</vt:lpstr>
      <vt:lpstr>Wire corrector system for the HL-LHC – P530</vt:lpstr>
      <vt:lpstr>Outline</vt:lpstr>
      <vt:lpstr>Outline</vt:lpstr>
      <vt:lpstr>Preamble (acknowledgements) </vt:lpstr>
      <vt:lpstr>a CERN initiative…</vt:lpstr>
      <vt:lpstr>IR &amp; IP</vt:lpstr>
      <vt:lpstr>BBLR</vt:lpstr>
      <vt:lpstr>Luminosity</vt:lpstr>
      <vt:lpstr>Crossing angle</vt:lpstr>
      <vt:lpstr>LHC vs HL-LHC parameters</vt:lpstr>
      <vt:lpstr>Dynamic aperture</vt:lpstr>
      <vt:lpstr>Outline</vt:lpstr>
      <vt:lpstr>The wire compensation concept</vt:lpstr>
      <vt:lpstr>Wire locations</vt:lpstr>
      <vt:lpstr>Wire-in-collimator demonstrator</vt:lpstr>
      <vt:lpstr>Objectives of the experiment</vt:lpstr>
      <vt:lpstr>Experiment results</vt:lpstr>
      <vt:lpstr>Dynamic aperture calculations</vt:lpstr>
      <vt:lpstr>Estimated wire impact on luminosity</vt:lpstr>
      <vt:lpstr>Outline</vt:lpstr>
      <vt:lpstr>Main Design Features: Wire and Insulator</vt:lpstr>
      <vt:lpstr>Low-cost modular design (proposal) from CERN</vt:lpstr>
      <vt:lpstr>Vacuum chamber and feedthrough</vt:lpstr>
      <vt:lpstr>Main assembly</vt:lpstr>
      <vt:lpstr>Proof of Concept - Demonstrator</vt:lpstr>
      <vt:lpstr>Demonstrator prototype</vt:lpstr>
      <vt:lpstr>Demonstrator prototype – vacuum chamber</vt:lpstr>
      <vt:lpstr>Prototype testing outcome</vt:lpstr>
      <vt:lpstr>Outline</vt:lpstr>
      <vt:lpstr>A call for TRIUMF and the Canadian scientific community</vt:lpstr>
      <vt:lpstr>Beam dynamics group</vt:lpstr>
      <vt:lpstr>Engineering physics group</vt:lpstr>
      <vt:lpstr>TRIUMF available expertise</vt:lpstr>
      <vt:lpstr>Outline</vt:lpstr>
      <vt:lpstr>Summary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Oliver Kester</cp:lastModifiedBy>
  <cp:revision>118</cp:revision>
  <dcterms:created xsi:type="dcterms:W3CDTF">2019-03-27T18:02:40Z</dcterms:created>
  <dcterms:modified xsi:type="dcterms:W3CDTF">2021-09-21T02:59:14Z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0x010100EE662644C6BBBA4B933E2255C87519B6</vt:lpwstr>
  </property>
</Properties>
</file>