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6" r:id="rId1"/>
  </p:sldMasterIdLst>
  <p:notesMasterIdLst>
    <p:notesMasterId r:id="rId22"/>
  </p:notesMasterIdLst>
  <p:handoutMasterIdLst>
    <p:handoutMasterId r:id="rId23"/>
  </p:handoutMasterIdLst>
  <p:sldIdLst>
    <p:sldId id="277" r:id="rId2"/>
    <p:sldId id="354" r:id="rId3"/>
    <p:sldId id="386" r:id="rId4"/>
    <p:sldId id="387" r:id="rId5"/>
    <p:sldId id="388" r:id="rId6"/>
    <p:sldId id="350" r:id="rId7"/>
    <p:sldId id="364" r:id="rId8"/>
    <p:sldId id="389" r:id="rId9"/>
    <p:sldId id="372" r:id="rId10"/>
    <p:sldId id="374" r:id="rId11"/>
    <p:sldId id="380" r:id="rId12"/>
    <p:sldId id="375" r:id="rId13"/>
    <p:sldId id="346" r:id="rId14"/>
    <p:sldId id="376" r:id="rId15"/>
    <p:sldId id="305" r:id="rId16"/>
    <p:sldId id="349" r:id="rId17"/>
    <p:sldId id="381" r:id="rId18"/>
    <p:sldId id="356" r:id="rId19"/>
    <p:sldId id="384" r:id="rId20"/>
    <p:sldId id="368"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9FF"/>
    <a:srgbClr val="00B0F0"/>
    <a:srgbClr val="FFFFFF"/>
    <a:srgbClr val="009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81" autoAdjust="0"/>
    <p:restoredTop sz="84954"/>
  </p:normalViewPr>
  <p:slideViewPr>
    <p:cSldViewPr snapToGrid="0" snapToObjects="1">
      <p:cViewPr>
        <p:scale>
          <a:sx n="96" d="100"/>
          <a:sy n="96" d="100"/>
        </p:scale>
        <p:origin x="304" y="128"/>
      </p:cViewPr>
      <p:guideLst/>
    </p:cSldViewPr>
  </p:slideViewPr>
  <p:notesTextViewPr>
    <p:cViewPr>
      <p:scale>
        <a:sx n="1" d="1"/>
        <a:sy n="1" d="1"/>
      </p:scale>
      <p:origin x="0" y="0"/>
    </p:cViewPr>
  </p:notesTextViewPr>
  <p:notesViewPr>
    <p:cSldViewPr snapToGrid="0" snapToObjects="1">
      <p:cViewPr varScale="1">
        <p:scale>
          <a:sx n="137" d="100"/>
          <a:sy n="137" d="100"/>
        </p:scale>
        <p:origin x="1784"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F9C03A-79D8-174C-8A65-8B724BE9D7B5}" type="datetimeFigureOut">
              <a:rPr lang="en-US" smtClean="0"/>
              <a:t>2/7/22</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D49E93-5542-D14B-A07B-05AD65D6EB97}" type="slidenum">
              <a:rPr lang="en-US" smtClean="0"/>
              <a:t>‹#›</a:t>
            </a:fld>
            <a:endParaRPr lang="en-US" dirty="0"/>
          </a:p>
        </p:txBody>
      </p:sp>
    </p:spTree>
    <p:extLst>
      <p:ext uri="{BB962C8B-B14F-4D97-AF65-F5344CB8AC3E}">
        <p14:creationId xmlns:p14="http://schemas.microsoft.com/office/powerpoint/2010/main" val="1989204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03967B-E13D-644C-B749-25F5E6C5117C}" type="datetimeFigureOut">
              <a:rPr lang="en-US" smtClean="0"/>
              <a:t>2/7/22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A6A82-C43D-0E45-8BBC-3BA89641B414}" type="slidenum">
              <a:rPr lang="en-US" smtClean="0"/>
              <a:t>‹#›</a:t>
            </a:fld>
            <a:endParaRPr lang="en-US" dirty="0"/>
          </a:p>
        </p:txBody>
      </p:sp>
    </p:spTree>
    <p:extLst>
      <p:ext uri="{BB962C8B-B14F-4D97-AF65-F5344CB8AC3E}">
        <p14:creationId xmlns:p14="http://schemas.microsoft.com/office/powerpoint/2010/main" val="1504460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r>
              <a:rPr lang="en-CA" dirty="0"/>
              <a:t>To search for EDM, the overlap between (valence electrons) and (bound quarks in the nucleus) must be well known </a:t>
            </a:r>
          </a:p>
          <a:p>
            <a:r>
              <a:rPr lang="en-CA" dirty="0"/>
              <a:t>This overlap can be deduced from the charge radius of the nucleus </a:t>
            </a:r>
          </a:p>
          <a:p>
            <a:endParaRPr lang="en-CA" dirty="0"/>
          </a:p>
        </p:txBody>
      </p:sp>
      <p:sp>
        <p:nvSpPr>
          <p:cNvPr id="4" name="Slide Number Placeholder 3"/>
          <p:cNvSpPr>
            <a:spLocks noGrp="1"/>
          </p:cNvSpPr>
          <p:nvPr>
            <p:ph type="sldNum" sz="quarter" idx="5"/>
          </p:nvPr>
        </p:nvSpPr>
        <p:spPr/>
        <p:txBody>
          <a:bodyPr/>
          <a:lstStyle/>
          <a:p>
            <a:fld id="{1AFA6A82-C43D-0E45-8BBC-3BA89641B414}" type="slidenum">
              <a:rPr lang="en-US" smtClean="0"/>
              <a:t>2</a:t>
            </a:fld>
            <a:endParaRPr lang="en-US" dirty="0"/>
          </a:p>
        </p:txBody>
      </p:sp>
    </p:spTree>
    <p:extLst>
      <p:ext uri="{BB962C8B-B14F-4D97-AF65-F5344CB8AC3E}">
        <p14:creationId xmlns:p14="http://schemas.microsoft.com/office/powerpoint/2010/main" val="3700453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Demonstrated at stable beam facility – Livermore </a:t>
            </a:r>
            <a:r>
              <a:rPr lang="en-CA" dirty="0" err="1"/>
              <a:t>SuperEBIT</a:t>
            </a:r>
            <a:r>
              <a:rPr lang="en-CA" dirty="0"/>
              <a:t>, NIST EBIT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We’re unique: with RIB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Novel: only for nuclear physics </a:t>
            </a:r>
          </a:p>
          <a:p>
            <a:endParaRPr lang="en-CA" dirty="0"/>
          </a:p>
        </p:txBody>
      </p:sp>
      <p:sp>
        <p:nvSpPr>
          <p:cNvPr id="4" name="Slide Number Placeholder 3"/>
          <p:cNvSpPr>
            <a:spLocks noGrp="1"/>
          </p:cNvSpPr>
          <p:nvPr>
            <p:ph type="sldNum" sz="quarter" idx="5"/>
          </p:nvPr>
        </p:nvSpPr>
        <p:spPr/>
        <p:txBody>
          <a:bodyPr/>
          <a:lstStyle/>
          <a:p>
            <a:fld id="{1AFA6A82-C43D-0E45-8BBC-3BA89641B414}" type="slidenum">
              <a:rPr lang="en-US" smtClean="0"/>
              <a:t>12</a:t>
            </a:fld>
            <a:endParaRPr lang="en-US" dirty="0"/>
          </a:p>
        </p:txBody>
      </p:sp>
    </p:spTree>
    <p:extLst>
      <p:ext uri="{BB962C8B-B14F-4D97-AF65-F5344CB8AC3E}">
        <p14:creationId xmlns:p14="http://schemas.microsoft.com/office/powerpoint/2010/main" val="1768828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Clemson, </a:t>
            </a:r>
            <a:r>
              <a:rPr lang="en-CA" dirty="0" err="1"/>
              <a:t>Roshani’s</a:t>
            </a:r>
            <a:r>
              <a:rPr lang="en-CA" dirty="0"/>
              <a:t> place, FRIB, NIST </a:t>
            </a:r>
          </a:p>
        </p:txBody>
      </p:sp>
      <p:sp>
        <p:nvSpPr>
          <p:cNvPr id="4" name="Slide Number Placeholder 3"/>
          <p:cNvSpPr>
            <a:spLocks noGrp="1"/>
          </p:cNvSpPr>
          <p:nvPr>
            <p:ph type="sldNum" sz="quarter" idx="5"/>
          </p:nvPr>
        </p:nvSpPr>
        <p:spPr/>
        <p:txBody>
          <a:bodyPr/>
          <a:lstStyle/>
          <a:p>
            <a:fld id="{1AFA6A82-C43D-0E45-8BBC-3BA89641B414}" type="slidenum">
              <a:rPr lang="en-US" smtClean="0"/>
              <a:t>13</a:t>
            </a:fld>
            <a:endParaRPr lang="en-US" dirty="0"/>
          </a:p>
        </p:txBody>
      </p:sp>
    </p:spTree>
    <p:extLst>
      <p:ext uri="{BB962C8B-B14F-4D97-AF65-F5344CB8AC3E}">
        <p14:creationId xmlns:p14="http://schemas.microsoft.com/office/powerpoint/2010/main" val="2444132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Notes Placeholder 2"/>
              <p:cNvSpPr>
                <a:spLocks noGrp="1"/>
              </p:cNvSpPr>
              <p:nvPr>
                <p:ph type="body" idx="1"/>
              </p:nvPr>
            </p:nvSpPr>
            <p:spPr/>
            <p:txBody>
              <a:bodyPr/>
              <a:lstStyle/>
              <a:p>
                <a:r>
                  <a:rPr lang="en-CA" dirty="0"/>
                  <a:t>I’m a part of the TITAN group at TRIUMF, where we do precision mass measurements of short-lived isotopes with ion trapping techniques. We receive our radioactive ion beam from the Isotope Separation and Acceleration (ISAC) experimental hall, which receives proton beams from the TRIUMF cyclotron. </a:t>
                </a:r>
              </a:p>
              <a:p>
                <a:endParaRPr lang="en-CA" dirty="0"/>
              </a:p>
              <a:p>
                <a:r>
                  <a:rPr lang="en-CA" dirty="0"/>
                  <a:t>At TITAN, the mass measurement of short-lived nuclei is done with the Measurement Penning Trap. But before the beam reaches MPET, there are several pre-processing steps along the TITAN beamline that are designed to help optimize the MPET performance. One of these is the Electron Beam Ion Trap, which is the part of TITAN that my work focuses on. </a:t>
                </a:r>
              </a:p>
              <a:p>
                <a:endParaRPr lang="en-CA" dirty="0"/>
              </a:p>
              <a:p>
                <a:endParaRPr lang="en-CA" dirty="0"/>
              </a:p>
              <a:p>
                <a:endParaRPr lang="en-CA" dirty="0"/>
              </a:p>
              <a:p>
                <a:endParaRPr lang="en-CA" dirty="0"/>
              </a:p>
              <a:p>
                <a:endParaRPr lang="en-CA" dirty="0"/>
              </a:p>
              <a:p>
                <a:endParaRPr lang="en-CA" dirty="0"/>
              </a:p>
              <a:p>
                <a:endParaRPr lang="en-CA" dirty="0"/>
              </a:p>
              <a:p>
                <a:r>
                  <a:rPr lang="en-CA" dirty="0"/>
                  <a:t>====== </a:t>
                </a:r>
              </a:p>
              <a:p>
                <a:endParaRPr lang="en-CA" dirty="0"/>
              </a:p>
              <a:p>
                <a:r>
                  <a:rPr lang="en-CA" dirty="0"/>
                  <a:t>At l, radioactive ion beam (RIB) is produced from </a:t>
                </a:r>
              </a:p>
              <a:p>
                <a:endParaRPr lang="en-CA" dirty="0"/>
              </a:p>
              <a:p>
                <a:r>
                  <a:rPr lang="en-CA" dirty="0"/>
                  <a:t>receives the proton beam, </a:t>
                </a:r>
              </a:p>
              <a:p>
                <a:endParaRPr lang="en-CA" dirty="0"/>
              </a:p>
              <a:p>
                <a:endParaRPr lang="en-CA" dirty="0"/>
              </a:p>
              <a:p>
                <a:endParaRPr lang="en-CA" dirty="0"/>
              </a:p>
              <a:p>
                <a:endParaRPr lang="en-CA" dirty="0"/>
              </a:p>
              <a:p>
                <a:endParaRPr lang="en-CA" dirty="0"/>
              </a:p>
              <a:p>
                <a:endParaRPr lang="en-CA" dirty="0"/>
              </a:p>
              <a:p>
                <a:endParaRPr lang="en-CA" dirty="0"/>
              </a:p>
              <a:p>
                <a:r>
                  <a:rPr lang="en-CA" dirty="0"/>
                  <a:t>ADD A FIGURE </a:t>
                </a:r>
              </a:p>
              <a:p>
                <a:endParaRPr lang="en-CA" dirty="0"/>
              </a:p>
              <a:p>
                <a:r>
                  <a:rPr lang="en-CA" dirty="0" err="1"/>
                  <a:t>Triumf</a:t>
                </a:r>
                <a:r>
                  <a:rPr lang="en-CA" dirty="0"/>
                  <a:t> cyclotron produces radioactive isotope </a:t>
                </a:r>
              </a:p>
              <a:p>
                <a:endParaRPr lang="en-CA" dirty="0"/>
              </a:p>
              <a:p>
                <a:r>
                  <a:rPr lang="en-US" dirty="0"/>
                  <a:t>Study of short-lived isotopes with ion trapping techniques </a:t>
                </a:r>
              </a:p>
              <a:p>
                <a:r>
                  <a:rPr lang="en-US" dirty="0"/>
                  <a:t>Mass of unstable isotopes with millisecond half-lives can be precisely measured to an accuracy of $\frac{\delta m}{m}\</a:t>
                </a:r>
                <a:r>
                  <a:rPr lang="en-US" dirty="0" err="1"/>
                  <a:t>leq</a:t>
                </a:r>
                <a:r>
                  <a:rPr lang="en-US" dirty="0"/>
                  <a:t> 10^{-8}$</a:t>
                </a:r>
              </a:p>
              <a:p>
                <a:r>
                  <a:rPr lang="en-US" dirty="0"/>
                  <a:t>The Isotope Separator and Accelerator (ISAC):</a:t>
                </a:r>
              </a:p>
              <a:p>
                <a:pPr lvl="1"/>
                <a:r>
                  <a:rPr lang="en-US" dirty="0"/>
                  <a:t>RIB production: isotope separation on-line (ISOL) technique </a:t>
                </a:r>
              </a:p>
              <a:p>
                <a:pPr lvl="1"/>
                <a:r>
                  <a:rPr lang="en-US" dirty="0"/>
                  <a:t>Up to 100 </a:t>
                </a:r>
                <a14:m>
                  <m:oMath xmlns:m="http://schemas.openxmlformats.org/officeDocument/2006/math">
                    <m:r>
                      <a:rPr lang="en-US" i="1" smtClean="0">
                        <a:latin typeface="Cambria Math" panose="02040503050406030204" pitchFamily="18" charset="0"/>
                        <a:ea typeface="Cambria Math" panose="02040503050406030204" pitchFamily="18" charset="0"/>
                      </a:rPr>
                      <m:t>𝜇</m:t>
                    </m:r>
                  </m:oMath>
                </a14:m>
                <a:r>
                  <a:rPr lang="en-US" dirty="0"/>
                  <a:t>A beam of 500 MeV protons </a:t>
                </a:r>
              </a:p>
              <a:p>
                <a:endParaRPr lang="en-CA" dirty="0"/>
              </a:p>
            </p:txBody>
          </p:sp>
        </mc:Choice>
        <mc:Fallback>
          <p:sp>
            <p:nvSpPr>
              <p:cNvPr id="3" name="Notes Placeholder 2"/>
              <p:cNvSpPr>
                <a:spLocks noGrp="1"/>
              </p:cNvSpPr>
              <p:nvPr>
                <p:ph type="body" idx="1"/>
              </p:nvPr>
            </p:nvSpPr>
            <p:spPr/>
            <p:txBody>
              <a:bodyPr/>
              <a:lstStyle/>
              <a:p>
                <a:r>
                  <a:rPr lang="en-CA" dirty="0"/>
                  <a:t>I’m a part of the TITAN group at TRIUMF, where we do precision mass measurements of short-lived isotopes with ion trapping techniques. We receive our radioactive ion beam from the Isotope Separation and Acceleration (ISAC) experimental hall, which receives proton beams from the TRIUMF cyclotron. </a:t>
                </a:r>
              </a:p>
              <a:p>
                <a:endParaRPr lang="en-CA" dirty="0"/>
              </a:p>
              <a:p>
                <a:r>
                  <a:rPr lang="en-CA" dirty="0"/>
                  <a:t>At TITAN, the mass measurement of short-lived nuclei is done with the Measurement Penning Trap. But before the beam reaches MPET, there are several pre-processing steps along the TITAN beamline that are designed to help optimize the MPET performance. One of these is the Electron Beam Ion Trap, which is the part of TITAN that my work focuses on. </a:t>
                </a:r>
              </a:p>
              <a:p>
                <a:endParaRPr lang="en-CA" dirty="0"/>
              </a:p>
              <a:p>
                <a:endParaRPr lang="en-CA" dirty="0"/>
              </a:p>
              <a:p>
                <a:endParaRPr lang="en-CA" dirty="0"/>
              </a:p>
              <a:p>
                <a:endParaRPr lang="en-CA" dirty="0"/>
              </a:p>
              <a:p>
                <a:endParaRPr lang="en-CA" dirty="0"/>
              </a:p>
              <a:p>
                <a:endParaRPr lang="en-CA" dirty="0"/>
              </a:p>
              <a:p>
                <a:endParaRPr lang="en-CA" dirty="0"/>
              </a:p>
              <a:p>
                <a:r>
                  <a:rPr lang="en-CA" dirty="0"/>
                  <a:t>====== </a:t>
                </a:r>
              </a:p>
              <a:p>
                <a:endParaRPr lang="en-CA" dirty="0"/>
              </a:p>
              <a:p>
                <a:r>
                  <a:rPr lang="en-CA" dirty="0"/>
                  <a:t>At l, radioactive ion beam (RIB) is produced from </a:t>
                </a:r>
              </a:p>
              <a:p>
                <a:endParaRPr lang="en-CA" dirty="0"/>
              </a:p>
              <a:p>
                <a:r>
                  <a:rPr lang="en-CA" dirty="0"/>
                  <a:t>receives the proton beam, </a:t>
                </a:r>
              </a:p>
              <a:p>
                <a:endParaRPr lang="en-CA" dirty="0"/>
              </a:p>
              <a:p>
                <a:endParaRPr lang="en-CA" dirty="0"/>
              </a:p>
              <a:p>
                <a:endParaRPr lang="en-CA" dirty="0"/>
              </a:p>
              <a:p>
                <a:endParaRPr lang="en-CA" dirty="0"/>
              </a:p>
              <a:p>
                <a:endParaRPr lang="en-CA" dirty="0"/>
              </a:p>
              <a:p>
                <a:endParaRPr lang="en-CA" dirty="0"/>
              </a:p>
              <a:p>
                <a:endParaRPr lang="en-CA" dirty="0"/>
              </a:p>
              <a:p>
                <a:r>
                  <a:rPr lang="en-CA" dirty="0"/>
                  <a:t>ADD A FIGURE </a:t>
                </a:r>
              </a:p>
              <a:p>
                <a:endParaRPr lang="en-CA" dirty="0"/>
              </a:p>
              <a:p>
                <a:r>
                  <a:rPr lang="en-CA" dirty="0" err="1"/>
                  <a:t>Triumf</a:t>
                </a:r>
                <a:r>
                  <a:rPr lang="en-CA" dirty="0"/>
                  <a:t> cyclotron produces radioactive isotope </a:t>
                </a:r>
              </a:p>
              <a:p>
                <a:endParaRPr lang="en-CA" dirty="0"/>
              </a:p>
              <a:p>
                <a:r>
                  <a:rPr lang="en-US" dirty="0"/>
                  <a:t>Study of short-lived isotopes with ion trapping techniques </a:t>
                </a:r>
              </a:p>
              <a:p>
                <a:r>
                  <a:rPr lang="en-US" dirty="0"/>
                  <a:t>Mass of unstable isotopes with millisecond half-lives can be precisely measured to an accuracy of $\frac{\delta m}{m}\</a:t>
                </a:r>
                <a:r>
                  <a:rPr lang="en-US" dirty="0" err="1"/>
                  <a:t>leq</a:t>
                </a:r>
                <a:r>
                  <a:rPr lang="en-US" dirty="0"/>
                  <a:t> 10^{-8}$</a:t>
                </a:r>
              </a:p>
              <a:p>
                <a:r>
                  <a:rPr lang="en-US" dirty="0"/>
                  <a:t>The Isotope Separator and Accelerator (ISAC):</a:t>
                </a:r>
              </a:p>
              <a:p>
                <a:pPr lvl="1"/>
                <a:r>
                  <a:rPr lang="en-US" dirty="0"/>
                  <a:t>RIB production: isotope separation on-line (ISOL) technique </a:t>
                </a:r>
              </a:p>
              <a:p>
                <a:pPr lvl="1"/>
                <a:r>
                  <a:rPr lang="en-US" dirty="0"/>
                  <a:t>Up to 100 </a:t>
                </a:r>
                <a:r>
                  <a:rPr lang="en-US" i="0">
                    <a:latin typeface="Cambria Math" panose="02040503050406030204" pitchFamily="18" charset="0"/>
                    <a:ea typeface="Cambria Math" panose="02040503050406030204" pitchFamily="18" charset="0"/>
                  </a:rPr>
                  <a:t>𝜇</a:t>
                </a:r>
                <a:r>
                  <a:rPr lang="en-US" dirty="0"/>
                  <a:t>A beam of 500 MeV protons </a:t>
                </a:r>
              </a:p>
              <a:p>
                <a:endParaRPr lang="en-CA" dirty="0"/>
              </a:p>
            </p:txBody>
          </p:sp>
        </mc:Fallback>
      </mc:AlternateContent>
      <p:sp>
        <p:nvSpPr>
          <p:cNvPr id="4" name="Slide Number Placeholder 3"/>
          <p:cNvSpPr>
            <a:spLocks noGrp="1"/>
          </p:cNvSpPr>
          <p:nvPr>
            <p:ph type="sldNum" sz="quarter" idx="5"/>
          </p:nvPr>
        </p:nvSpPr>
        <p:spPr/>
        <p:txBody>
          <a:bodyPr/>
          <a:lstStyle/>
          <a:p>
            <a:fld id="{1AFA6A82-C43D-0E45-8BBC-3BA89641B414}" type="slidenum">
              <a:rPr lang="en-US" smtClean="0"/>
              <a:t>15</a:t>
            </a:fld>
            <a:endParaRPr lang="en-US" dirty="0"/>
          </a:p>
        </p:txBody>
      </p:sp>
    </p:spTree>
    <p:extLst>
      <p:ext uri="{BB962C8B-B14F-4D97-AF65-F5344CB8AC3E}">
        <p14:creationId xmlns:p14="http://schemas.microsoft.com/office/powerpoint/2010/main" val="2956820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RFQ: buffer gas cooling and bunching the low-energy ion beam </a:t>
            </a:r>
          </a:p>
          <a:p>
            <a:r>
              <a:rPr lang="en-CA" dirty="0"/>
              <a:t>MPET: 3.7T </a:t>
            </a:r>
          </a:p>
          <a:p>
            <a:r>
              <a:rPr lang="en-CA" dirty="0"/>
              <a:t>EBIT: create highly charged ions, and can perform decay spectroscopy on trapped radioactive nuclei </a:t>
            </a:r>
          </a:p>
          <a:p>
            <a:endParaRPr lang="en-CA" dirty="0"/>
          </a:p>
          <a:p>
            <a:endParaRPr lang="en-CA" dirty="0"/>
          </a:p>
          <a:p>
            <a:endParaRPr lang="en-CA" dirty="0"/>
          </a:p>
          <a:p>
            <a:r>
              <a:rPr lang="en-CA" dirty="0"/>
              <a:t>NEED NEW DIAGRAM WITH MR-TOF MS</a:t>
            </a:r>
          </a:p>
        </p:txBody>
      </p:sp>
      <p:sp>
        <p:nvSpPr>
          <p:cNvPr id="4" name="Slide Number Placeholder 3"/>
          <p:cNvSpPr>
            <a:spLocks noGrp="1"/>
          </p:cNvSpPr>
          <p:nvPr>
            <p:ph type="sldNum" sz="quarter" idx="5"/>
          </p:nvPr>
        </p:nvSpPr>
        <p:spPr/>
        <p:txBody>
          <a:bodyPr/>
          <a:lstStyle/>
          <a:p>
            <a:fld id="{1AFA6A82-C43D-0E45-8BBC-3BA89641B414}" type="slidenum">
              <a:rPr lang="en-US" smtClean="0"/>
              <a:t>16</a:t>
            </a:fld>
            <a:endParaRPr lang="en-US" dirty="0"/>
          </a:p>
        </p:txBody>
      </p:sp>
    </p:spTree>
    <p:extLst>
      <p:ext uri="{BB962C8B-B14F-4D97-AF65-F5344CB8AC3E}">
        <p14:creationId xmlns:p14="http://schemas.microsoft.com/office/powerpoint/2010/main" val="1144356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There are some typically used measurement methods out there for nuclear charge radius. However, some are only feasible for longer lived isotopes among other experimental constraints, and can only provide relative nuclear charge radius, not the absolute value. </a:t>
            </a:r>
          </a:p>
        </p:txBody>
      </p:sp>
      <p:sp>
        <p:nvSpPr>
          <p:cNvPr id="4" name="Slide Number Placeholder 3"/>
          <p:cNvSpPr>
            <a:spLocks noGrp="1"/>
          </p:cNvSpPr>
          <p:nvPr>
            <p:ph type="sldNum" sz="quarter" idx="5"/>
          </p:nvPr>
        </p:nvSpPr>
        <p:spPr/>
        <p:txBody>
          <a:bodyPr/>
          <a:lstStyle/>
          <a:p>
            <a:fld id="{1AFA6A82-C43D-0E45-8BBC-3BA89641B414}" type="slidenum">
              <a:rPr lang="en-US" smtClean="0"/>
              <a:t>17</a:t>
            </a:fld>
            <a:endParaRPr lang="en-US" dirty="0"/>
          </a:p>
        </p:txBody>
      </p:sp>
    </p:spTree>
    <p:extLst>
      <p:ext uri="{BB962C8B-B14F-4D97-AF65-F5344CB8AC3E}">
        <p14:creationId xmlns:p14="http://schemas.microsoft.com/office/powerpoint/2010/main" val="3245937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Integrated into the TITAN experimental setup in 2008 to overcome MPET mass measurement precision limitations </a:t>
            </a:r>
          </a:p>
        </p:txBody>
      </p:sp>
      <p:sp>
        <p:nvSpPr>
          <p:cNvPr id="4" name="Slide Number Placeholder 3"/>
          <p:cNvSpPr>
            <a:spLocks noGrp="1"/>
          </p:cNvSpPr>
          <p:nvPr>
            <p:ph type="sldNum" sz="quarter" idx="5"/>
          </p:nvPr>
        </p:nvSpPr>
        <p:spPr/>
        <p:txBody>
          <a:bodyPr/>
          <a:lstStyle/>
          <a:p>
            <a:fld id="{1AFA6A82-C43D-0E45-8BBC-3BA89641B414}" type="slidenum">
              <a:rPr lang="en-US" smtClean="0"/>
              <a:t>18</a:t>
            </a:fld>
            <a:endParaRPr lang="en-US" dirty="0"/>
          </a:p>
        </p:txBody>
      </p:sp>
    </p:spTree>
    <p:extLst>
      <p:ext uri="{BB962C8B-B14F-4D97-AF65-F5344CB8AC3E}">
        <p14:creationId xmlns:p14="http://schemas.microsoft.com/office/powerpoint/2010/main" val="3486682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Thanks to recent progress in atomic theory, here’s how we can derive nuclear charge radius: </a:t>
            </a:r>
          </a:p>
          <a:p>
            <a:endParaRPr lang="en-CA" dirty="0"/>
          </a:p>
          <a:p>
            <a:r>
              <a:rPr lang="en-CA" dirty="0"/>
              <a:t>The isotope dependent frequency shift can be obtained from spectroscopy measurements, which I’ll discuss later. This frequency shift consists of two component – the mass shift and the field shift contribution. Here I’d like to draw your attention to the diagram on the left. Let’s talk about the mass shift contribution first, shown in the left-most column. The top most figure represents the normal mass shift, in a one-electron system. The electron repulses the nucleus, giving it a nudge away, and this “nudge” is the mass shift in this system. The two lower figures represents the two cases of specific mass shift, in a two-electron system. In one case, the two electrons work together to repulse the nucleus, giving it an even bigger nudge, causing the mass shift, while in the other case shown in the bottom figure, the two electrons’ repulsion on the nucleus cancel each other out, and there’s barely any mass shift at all. The heavier the system is and the more electrons there are, the repulsion from the electrons are more likely to cancel each other out, and the less mass shift the nucleus experiences. So the mass shift contribution decreases in heavier systems. This is why atomic theory can calculate the mass shift contribution to a higher degree of precision for heavier systems, and not for lighter systems. </a:t>
            </a:r>
          </a:p>
          <a:p>
            <a:endParaRPr lang="en-CA" dirty="0"/>
          </a:p>
          <a:p>
            <a:r>
              <a:rPr lang="en-CA" dirty="0"/>
              <a:t>So, the other contributing factor to the frequency shift is the field shift contribution. Different from the mass shift, the field shift increases with the size of the nucleus. This is explained in the middle column. If we assume the nucleus to be point like, so infinitely small, the pure Column potential approaches infinity, shown in the dotted line, and the energy for the bound electron is shown in the flat dotted line. However, if we don’t make the point-like assumption, the electrostatic potential deviates from the pure column potential, following the red curve, and the energy is here.</a:t>
            </a:r>
          </a:p>
          <a:p>
            <a:endParaRPr lang="en-CA" dirty="0"/>
          </a:p>
          <a:p>
            <a:r>
              <a:rPr lang="en-CA" dirty="0"/>
              <a:t>This is shown in the middle column in the figure. With increasing size of the nucleus, </a:t>
            </a:r>
          </a:p>
        </p:txBody>
      </p:sp>
      <p:sp>
        <p:nvSpPr>
          <p:cNvPr id="4" name="Slide Number Placeholder 3"/>
          <p:cNvSpPr>
            <a:spLocks noGrp="1"/>
          </p:cNvSpPr>
          <p:nvPr>
            <p:ph type="sldNum" sz="quarter" idx="5"/>
          </p:nvPr>
        </p:nvSpPr>
        <p:spPr/>
        <p:txBody>
          <a:bodyPr/>
          <a:lstStyle/>
          <a:p>
            <a:fld id="{1AFA6A82-C43D-0E45-8BBC-3BA89641B414}" type="slidenum">
              <a:rPr lang="en-US" smtClean="0"/>
              <a:t>20</a:t>
            </a:fld>
            <a:endParaRPr lang="en-US" dirty="0"/>
          </a:p>
        </p:txBody>
      </p:sp>
    </p:spTree>
    <p:extLst>
      <p:ext uri="{BB962C8B-B14F-4D97-AF65-F5344CB8AC3E}">
        <p14:creationId xmlns:p14="http://schemas.microsoft.com/office/powerpoint/2010/main" val="1530339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There are some typically used measurement methods out there for nuclear charge radius. However, some are only feasible for longer lived isotopes among other experimental constraints, and can only provide relative nuclear charge radius, not the absolute value. </a:t>
            </a:r>
          </a:p>
        </p:txBody>
      </p:sp>
      <p:sp>
        <p:nvSpPr>
          <p:cNvPr id="4" name="Slide Number Placeholder 3"/>
          <p:cNvSpPr>
            <a:spLocks noGrp="1"/>
          </p:cNvSpPr>
          <p:nvPr>
            <p:ph type="sldNum" sz="quarter" idx="5"/>
          </p:nvPr>
        </p:nvSpPr>
        <p:spPr/>
        <p:txBody>
          <a:bodyPr/>
          <a:lstStyle/>
          <a:p>
            <a:fld id="{1AFA6A82-C43D-0E45-8BBC-3BA89641B414}" type="slidenum">
              <a:rPr lang="en-US" smtClean="0"/>
              <a:t>3</a:t>
            </a:fld>
            <a:endParaRPr lang="en-US" dirty="0"/>
          </a:p>
        </p:txBody>
      </p:sp>
    </p:spTree>
    <p:extLst>
      <p:ext uri="{BB962C8B-B14F-4D97-AF65-F5344CB8AC3E}">
        <p14:creationId xmlns:p14="http://schemas.microsoft.com/office/powerpoint/2010/main" val="1432406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There are some typically used measurement methods out there for nuclear charge radius. However, some are only feasible for longer lived isotopes among other experimental constraints, and can only provide relative nuclear charge radius, not the absolute value. </a:t>
            </a:r>
          </a:p>
        </p:txBody>
      </p:sp>
      <p:sp>
        <p:nvSpPr>
          <p:cNvPr id="4" name="Slide Number Placeholder 3"/>
          <p:cNvSpPr>
            <a:spLocks noGrp="1"/>
          </p:cNvSpPr>
          <p:nvPr>
            <p:ph type="sldNum" sz="quarter" idx="5"/>
          </p:nvPr>
        </p:nvSpPr>
        <p:spPr/>
        <p:txBody>
          <a:bodyPr/>
          <a:lstStyle/>
          <a:p>
            <a:fld id="{1AFA6A82-C43D-0E45-8BBC-3BA89641B414}" type="slidenum">
              <a:rPr lang="en-US" smtClean="0"/>
              <a:t>4</a:t>
            </a:fld>
            <a:endParaRPr lang="en-US" dirty="0"/>
          </a:p>
        </p:txBody>
      </p:sp>
    </p:spTree>
    <p:extLst>
      <p:ext uri="{BB962C8B-B14F-4D97-AF65-F5344CB8AC3E}">
        <p14:creationId xmlns:p14="http://schemas.microsoft.com/office/powerpoint/2010/main" val="2459657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There are some typically used measurement methods out there for nuclear charge radius. However, some are only feasible for longer lived isotopes among other experimental constraints, and can only provide relative nuclear charge radius, not the absolute value. </a:t>
            </a:r>
          </a:p>
        </p:txBody>
      </p:sp>
      <p:sp>
        <p:nvSpPr>
          <p:cNvPr id="4" name="Slide Number Placeholder 3"/>
          <p:cNvSpPr>
            <a:spLocks noGrp="1"/>
          </p:cNvSpPr>
          <p:nvPr>
            <p:ph type="sldNum" sz="quarter" idx="5"/>
          </p:nvPr>
        </p:nvSpPr>
        <p:spPr/>
        <p:txBody>
          <a:bodyPr/>
          <a:lstStyle/>
          <a:p>
            <a:fld id="{1AFA6A82-C43D-0E45-8BBC-3BA89641B414}" type="slidenum">
              <a:rPr lang="en-US" smtClean="0"/>
              <a:t>5</a:t>
            </a:fld>
            <a:endParaRPr lang="en-US" dirty="0"/>
          </a:p>
        </p:txBody>
      </p:sp>
    </p:spTree>
    <p:extLst>
      <p:ext uri="{BB962C8B-B14F-4D97-AF65-F5344CB8AC3E}">
        <p14:creationId xmlns:p14="http://schemas.microsoft.com/office/powerpoint/2010/main" val="3375393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how does the EBIT trap ions? The ”trap” component of EBIT comprises a series of drift tubes, on which electrostatic trapping potential is applied to trap ions axially, and superconducting magnets in Helmholtz configuration that produces an inhomogeneous magnetic field, which interplays with the space charge of the electron beam from the electron gun and traps ions radially. </a:t>
            </a:r>
          </a:p>
          <a:p>
            <a:endParaRPr lang="en-CA" dirty="0"/>
          </a:p>
          <a:p>
            <a:endParaRPr lang="en-CA" dirty="0"/>
          </a:p>
          <a:p>
            <a:endParaRPr lang="en-CA" dirty="0"/>
          </a:p>
          <a:p>
            <a:r>
              <a:rPr lang="en-CA" dirty="0"/>
              <a:t>=======</a:t>
            </a:r>
          </a:p>
          <a:p>
            <a:endParaRPr lang="en-CA" dirty="0"/>
          </a:p>
          <a:p>
            <a:r>
              <a:rPr lang="en-CA" dirty="0"/>
              <a:t>Ions are trapped axially by an electrostatic trapping potential created by electrodes in a drift-tube assembly. A magnetic field generated by Helmholtz coils surrounding the drift-tube assembly is centred on the EBIT’s cylindrical line of symmetry and compresses the electron beam, increasing its current density. The resulting electron-beam space-charge potential traps the ions radially </a:t>
            </a:r>
          </a:p>
        </p:txBody>
      </p:sp>
      <p:sp>
        <p:nvSpPr>
          <p:cNvPr id="4" name="Slide Number Placeholder 3"/>
          <p:cNvSpPr>
            <a:spLocks noGrp="1"/>
          </p:cNvSpPr>
          <p:nvPr>
            <p:ph type="sldNum" sz="quarter" idx="5"/>
          </p:nvPr>
        </p:nvSpPr>
        <p:spPr/>
        <p:txBody>
          <a:bodyPr/>
          <a:lstStyle/>
          <a:p>
            <a:fld id="{1AFA6A82-C43D-0E45-8BBC-3BA89641B414}" type="slidenum">
              <a:rPr lang="en-US" smtClean="0"/>
              <a:t>6</a:t>
            </a:fld>
            <a:endParaRPr lang="en-US" dirty="0"/>
          </a:p>
        </p:txBody>
      </p:sp>
    </p:spTree>
    <p:extLst>
      <p:ext uri="{BB962C8B-B14F-4D97-AF65-F5344CB8AC3E}">
        <p14:creationId xmlns:p14="http://schemas.microsoft.com/office/powerpoint/2010/main" val="3528947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With the ions trapped in where we want them to be, we are ready to charge them to increase their charge state, making the singly charged ions into highly charged ions. This is achieved through electron impact ionization. The electron beam produced from the cathode in the electron gun strips the trapped ions of their outer shell electrons, thereby increasing their charge state. This is achievable when the electron beam energy is highly than the ionization energy of the trapped ion for the specific charge state we have in time. In fact, empirically charge breeding is best done when the beam energy is at least twice the ionization energy, for the most optimal charge breeding. </a:t>
            </a:r>
          </a:p>
        </p:txBody>
      </p:sp>
      <p:sp>
        <p:nvSpPr>
          <p:cNvPr id="4" name="Slide Number Placeholder 3"/>
          <p:cNvSpPr>
            <a:spLocks noGrp="1"/>
          </p:cNvSpPr>
          <p:nvPr>
            <p:ph type="sldNum" sz="quarter" idx="5"/>
          </p:nvPr>
        </p:nvSpPr>
        <p:spPr/>
        <p:txBody>
          <a:bodyPr/>
          <a:lstStyle/>
          <a:p>
            <a:fld id="{1AFA6A82-C43D-0E45-8BBC-3BA89641B414}" type="slidenum">
              <a:rPr lang="en-US" smtClean="0"/>
              <a:t>7</a:t>
            </a:fld>
            <a:endParaRPr lang="en-US" dirty="0"/>
          </a:p>
        </p:txBody>
      </p:sp>
    </p:spTree>
    <p:extLst>
      <p:ext uri="{BB962C8B-B14F-4D97-AF65-F5344CB8AC3E}">
        <p14:creationId xmlns:p14="http://schemas.microsoft.com/office/powerpoint/2010/main" val="3812430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Thanks to recent progress in atomic theory, here’s how we can derive nuclear charge radius: </a:t>
            </a:r>
          </a:p>
          <a:p>
            <a:endParaRPr lang="en-CA" dirty="0"/>
          </a:p>
          <a:p>
            <a:r>
              <a:rPr lang="en-CA" dirty="0"/>
              <a:t>The isotope dependent frequency shift can be obtained from spectroscopy measurements, which I’ll discuss later. This frequency shift consists of two component – the mass shift and the field shift contribution. Here I’d like to draw your attention to the diagram on the left. Let’s talk about the mass shift contribution first, shown in the left-most column. The top most figure represents the normal mass shift, in a one-electron system. The electron repulses the nucleus, giving it a nudge away, and this “nudge” is the mass shift in this system. The two lower figures represents the two cases of specific mass shift, in a two-electron system. In one case, the two electrons work together to repulse the nucleus, giving it an even bigger nudge, causing the mass shift, while in the other case shown in the bottom figure, the two electrons’ repulsion on the nucleus cancel each other out, and there’s barely any mass shift at all. The heavier the system is and the more electrons there are, the repulsion from the electrons are more likely to cancel each other out, and the less mass shift the nucleus experiences. So the mass shift contribution decreases in heavier systems. This is why atomic theory can calculate the mass shift contribution to a higher degree of precision for heavier systems, and not for lighter systems. </a:t>
            </a:r>
          </a:p>
          <a:p>
            <a:endParaRPr lang="en-CA" dirty="0"/>
          </a:p>
          <a:p>
            <a:r>
              <a:rPr lang="en-CA" dirty="0"/>
              <a:t>So, the other contributing factor to the frequency shift is the field shift contribution. Different from the mass shift, the field shift increases with the size of the nucleus. This is explained in the middle column. If we assume the nucleus to be point like, so infinitely small, the pure Column potential approaches infinity, shown in the dotted line, and the energy for the bound electron is shown in the flat dotted line. However, if we don’t make the point-like assumption, the electrostatic potential deviates from the pure column potential, following the red curve, and the energy is here.</a:t>
            </a:r>
          </a:p>
          <a:p>
            <a:endParaRPr lang="en-CA" dirty="0"/>
          </a:p>
          <a:p>
            <a:r>
              <a:rPr lang="en-CA" dirty="0"/>
              <a:t>This is shown in the middle column in the figure. With increasing size of the nucleus, </a:t>
            </a:r>
          </a:p>
        </p:txBody>
      </p:sp>
      <p:sp>
        <p:nvSpPr>
          <p:cNvPr id="4" name="Slide Number Placeholder 3"/>
          <p:cNvSpPr>
            <a:spLocks noGrp="1"/>
          </p:cNvSpPr>
          <p:nvPr>
            <p:ph type="sldNum" sz="quarter" idx="5"/>
          </p:nvPr>
        </p:nvSpPr>
        <p:spPr/>
        <p:txBody>
          <a:bodyPr/>
          <a:lstStyle/>
          <a:p>
            <a:fld id="{1AFA6A82-C43D-0E45-8BBC-3BA89641B414}" type="slidenum">
              <a:rPr lang="en-US" smtClean="0"/>
              <a:t>8</a:t>
            </a:fld>
            <a:endParaRPr lang="en-US" dirty="0"/>
          </a:p>
        </p:txBody>
      </p:sp>
    </p:spTree>
    <p:extLst>
      <p:ext uri="{BB962C8B-B14F-4D97-AF65-F5344CB8AC3E}">
        <p14:creationId xmlns:p14="http://schemas.microsoft.com/office/powerpoint/2010/main" val="2945983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method that we have in mind to use alongside our EBIT set up is the extreme ultraviolet (EUV) spectroscopy. The advantage of this is that it provides absolute nuclear charge radius measurement, </a:t>
            </a:r>
          </a:p>
          <a:p>
            <a:endParaRPr lang="en-CA" dirty="0"/>
          </a:p>
          <a:p>
            <a:r>
              <a:rPr lang="en-CA" dirty="0"/>
              <a:t>E.g. one of the measurement candidates we’re interested in is Francium. We can charge breed Fr  to the same electronic configuration as lead, since the nuclear charge radius is exquisitely well known for lead, </a:t>
            </a:r>
          </a:p>
        </p:txBody>
      </p:sp>
      <p:sp>
        <p:nvSpPr>
          <p:cNvPr id="4" name="Slide Number Placeholder 3"/>
          <p:cNvSpPr>
            <a:spLocks noGrp="1"/>
          </p:cNvSpPr>
          <p:nvPr>
            <p:ph type="sldNum" sz="quarter" idx="5"/>
          </p:nvPr>
        </p:nvSpPr>
        <p:spPr/>
        <p:txBody>
          <a:bodyPr/>
          <a:lstStyle/>
          <a:p>
            <a:fld id="{1AFA6A82-C43D-0E45-8BBC-3BA89641B414}" type="slidenum">
              <a:rPr lang="en-US" smtClean="0"/>
              <a:t>9</a:t>
            </a:fld>
            <a:endParaRPr lang="en-US" dirty="0"/>
          </a:p>
        </p:txBody>
      </p:sp>
    </p:spTree>
    <p:extLst>
      <p:ext uri="{BB962C8B-B14F-4D97-AF65-F5344CB8AC3E}">
        <p14:creationId xmlns:p14="http://schemas.microsoft.com/office/powerpoint/2010/main" val="2121007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have an operational EBIT and I’m learning how to operate it </a:t>
            </a:r>
          </a:p>
          <a:p>
            <a:r>
              <a:rPr lang="en-CA" dirty="0"/>
              <a:t>We are even making some upgrades to the EBIT to take its efficiency to the next level: gun, etc. </a:t>
            </a:r>
          </a:p>
          <a:p>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1AFA6A82-C43D-0E45-8BBC-3BA89641B414}" type="slidenum">
              <a:rPr lang="en-US" smtClean="0"/>
              <a:t>11</a:t>
            </a:fld>
            <a:endParaRPr lang="en-US" dirty="0"/>
          </a:p>
        </p:txBody>
      </p:sp>
    </p:spTree>
    <p:extLst>
      <p:ext uri="{BB962C8B-B14F-4D97-AF65-F5344CB8AC3E}">
        <p14:creationId xmlns:p14="http://schemas.microsoft.com/office/powerpoint/2010/main" val="27697371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19.jpeg"/><Relationship Id="rId18" Type="http://schemas.openxmlformats.org/officeDocument/2006/relationships/image" Target="../media/image24.png"/><Relationship Id="rId3" Type="http://schemas.openxmlformats.org/officeDocument/2006/relationships/image" Target="../media/image2.png"/><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jpg"/><Relationship Id="rId17" Type="http://schemas.openxmlformats.org/officeDocument/2006/relationships/image" Target="../media/image23.png"/><Relationship Id="rId2" Type="http://schemas.openxmlformats.org/officeDocument/2006/relationships/image" Target="../media/image9.jpg"/><Relationship Id="rId16" Type="http://schemas.openxmlformats.org/officeDocument/2006/relationships/image" Target="../media/image22.png"/><Relationship Id="rId20" Type="http://schemas.openxmlformats.org/officeDocument/2006/relationships/image" Target="../media/image26.jp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17.gif"/><Relationship Id="rId24" Type="http://schemas.openxmlformats.org/officeDocument/2006/relationships/image" Target="../media/image30.emf"/><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10" Type="http://schemas.openxmlformats.org/officeDocument/2006/relationships/image" Target="../media/image16.jp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jp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15" name="Rectangle 14"/>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2022-02-07</a:t>
            </a:fld>
            <a:endParaRPr lang="en-US" dirty="0">
              <a:solidFill>
                <a:schemeClr val="bg2">
                  <a:lumMod val="10000"/>
                </a:schemeClr>
              </a:solidFill>
              <a:latin typeface="Arial" panose="020B0604020202020204"/>
            </a:endParaRPr>
          </a:p>
        </p:txBody>
      </p:sp>
      <p:sp>
        <p:nvSpPr>
          <p:cNvPr id="17"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18" name="TextBox 17"/>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0"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14"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25348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7" name="Text Placeholder 2"/>
          <p:cNvSpPr>
            <a:spLocks noGrp="1"/>
          </p:cNvSpPr>
          <p:nvPr>
            <p:ph type="body" idx="1"/>
          </p:nvPr>
        </p:nvSpPr>
        <p:spPr>
          <a:xfrm>
            <a:off x="773411" y="2032777"/>
            <a:ext cx="4869743" cy="769809"/>
          </a:xfrm>
          <a:prstGeom prst="rect">
            <a:avLst/>
          </a:prstGeom>
        </p:spPr>
        <p:txBody>
          <a:bodyPr anchor="b">
            <a:noAutofit/>
          </a:bodyPr>
          <a:lstStyle>
            <a:lvl1pPr marL="0" indent="0" algn="l">
              <a:lnSpc>
                <a:spcPct val="100000"/>
              </a:lnSpc>
              <a:buNone/>
              <a:defRPr sz="2200" b="0" cap="none" baseline="0">
                <a:solidFill>
                  <a:srgbClr val="00A9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3"/>
          <p:cNvSpPr>
            <a:spLocks noGrp="1"/>
          </p:cNvSpPr>
          <p:nvPr>
            <p:ph sz="half" idx="2"/>
          </p:nvPr>
        </p:nvSpPr>
        <p:spPr>
          <a:xfrm>
            <a:off x="773410" y="3337854"/>
            <a:ext cx="4869744" cy="3040252"/>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Click to edit Master text styles</a:t>
            </a:r>
          </a:p>
          <a:p>
            <a:pPr lvl="1"/>
            <a:r>
              <a:rPr lang="en-US"/>
              <a:t>Second level</a:t>
            </a:r>
          </a:p>
          <a:p>
            <a:pPr lvl="2"/>
            <a:r>
              <a:rPr lang="en-US"/>
              <a:t>Third level</a:t>
            </a:r>
          </a:p>
        </p:txBody>
      </p:sp>
      <p:sp>
        <p:nvSpPr>
          <p:cNvPr id="9" name="Text Placeholder 2"/>
          <p:cNvSpPr>
            <a:spLocks noGrp="1"/>
          </p:cNvSpPr>
          <p:nvPr>
            <p:ph type="body" idx="12"/>
          </p:nvPr>
        </p:nvSpPr>
        <p:spPr>
          <a:xfrm>
            <a:off x="5968074" y="2032777"/>
            <a:ext cx="4869743" cy="769809"/>
          </a:xfrm>
          <a:prstGeom prst="rect">
            <a:avLst/>
          </a:prstGeom>
        </p:spPr>
        <p:txBody>
          <a:bodyPr anchor="b">
            <a:noAutofit/>
          </a:bodyPr>
          <a:lstStyle>
            <a:lvl1pPr marL="0" indent="0" algn="l">
              <a:lnSpc>
                <a:spcPct val="100000"/>
              </a:lnSpc>
              <a:buNone/>
              <a:defRPr sz="2200" b="0" cap="none" baseline="0">
                <a:solidFill>
                  <a:srgbClr val="00A9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13"/>
          </p:nvPr>
        </p:nvSpPr>
        <p:spPr>
          <a:xfrm>
            <a:off x="5968073" y="3337854"/>
            <a:ext cx="4869744" cy="3040251"/>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Click to edit Master text styles</a:t>
            </a:r>
          </a:p>
          <a:p>
            <a:pPr lvl="1"/>
            <a:r>
              <a:rPr lang="en-US"/>
              <a:t>Second level</a:t>
            </a:r>
          </a:p>
          <a:p>
            <a:pPr lvl="2"/>
            <a:r>
              <a:rPr lang="en-US"/>
              <a:t>Third level</a:t>
            </a:r>
          </a:p>
        </p:txBody>
      </p:sp>
      <p:sp>
        <p:nvSpPr>
          <p:cNvPr id="11" name="Title 1"/>
          <p:cNvSpPr>
            <a:spLocks noGrp="1"/>
          </p:cNvSpPr>
          <p:nvPr>
            <p:ph type="title" hasCustomPrompt="1"/>
          </p:nvPr>
        </p:nvSpPr>
        <p:spPr>
          <a:xfrm>
            <a:off x="773410" y="979687"/>
            <a:ext cx="10064407" cy="637077"/>
          </a:xfrm>
          <a:prstGeom prst="rect">
            <a:avLst/>
          </a:prstGeom>
        </p:spPr>
        <p:txBody>
          <a:bodyPr>
            <a:normAutofit/>
          </a:bodyPr>
          <a:lstStyle>
            <a:lvl1pPr algn="l">
              <a:defRPr sz="1800" b="1" i="0">
                <a:solidFill>
                  <a:srgbClr val="00A9FF"/>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1903464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2"/>
          </a:xfrm>
          <a:prstGeom prst="rect">
            <a:avLst/>
          </a:prstGeom>
        </p:spPr>
        <p:txBody>
          <a:bodyPr anchor="t">
            <a:normAutofit/>
          </a:bodyPr>
          <a:lstStyle>
            <a:lvl1pPr algn="l">
              <a:defRPr sz="3200" b="0">
                <a:solidFill>
                  <a:srgbClr val="00B0F0"/>
                </a:solidFill>
                <a:latin typeface="+mn-lt"/>
              </a:defRPr>
            </a:lvl1pPr>
          </a:lstStyle>
          <a:p>
            <a:r>
              <a:rPr lang="en-US"/>
              <a:t>Click to edit Master title style</a:t>
            </a:r>
            <a:endParaRPr lang="en-US" dirty="0"/>
          </a:p>
        </p:txBody>
      </p:sp>
      <p:sp>
        <p:nvSpPr>
          <p:cNvPr id="11"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Content Placeholder 2"/>
          <p:cNvSpPr>
            <a:spLocks noGrp="1"/>
          </p:cNvSpPr>
          <p:nvPr>
            <p:ph idx="1"/>
          </p:nvPr>
        </p:nvSpPr>
        <p:spPr>
          <a:xfrm>
            <a:off x="5075864" y="2032776"/>
            <a:ext cx="5446278" cy="3931442"/>
          </a:xfrm>
          <a:prstGeom prst="rect">
            <a:avLst/>
          </a:prstGeom>
        </p:spPr>
        <p:txBody>
          <a:bodyPr anchor="ctr"/>
          <a:lstStyle>
            <a:lvl1pPr marL="228600" indent="-228600">
              <a:buClr>
                <a:srgbClr val="00A9FF"/>
              </a:buClr>
              <a:buFont typeface="Wingdings" charset="2"/>
              <a:buChar char="§"/>
              <a:defRPr sz="3200" b="0" i="0">
                <a:solidFill>
                  <a:schemeClr val="tx1"/>
                </a:solidFill>
                <a:latin typeface="Arial" charset="0"/>
                <a:ea typeface="Arial" charset="0"/>
                <a:cs typeface="Arial" charset="0"/>
              </a:defRPr>
            </a:lvl1pPr>
            <a:lvl2pPr marL="685800" indent="-228600">
              <a:buClr>
                <a:srgbClr val="00A9FF"/>
              </a:buClr>
              <a:buFont typeface="Wingdings" charset="2"/>
              <a:buChar char="§"/>
              <a:defRPr sz="3200" b="0" i="0">
                <a:solidFill>
                  <a:schemeClr val="tx1"/>
                </a:solidFill>
                <a:latin typeface="Arial" charset="0"/>
                <a:ea typeface="Arial" charset="0"/>
                <a:cs typeface="Arial" charset="0"/>
              </a:defRPr>
            </a:lvl2pPr>
            <a:lvl3pPr marL="1143000" indent="-228600">
              <a:buClr>
                <a:srgbClr val="00A9FF"/>
              </a:buClr>
              <a:buFont typeface="Wingdings" charset="2"/>
              <a:buChar char="§"/>
              <a:defRPr sz="3200" b="0" i="0">
                <a:solidFill>
                  <a:schemeClr val="tx1"/>
                </a:solidFill>
                <a:latin typeface="Arial" charset="0"/>
                <a:ea typeface="Arial" charset="0"/>
                <a:cs typeface="Arial" charset="0"/>
              </a:defRPr>
            </a:lvl3pPr>
            <a:lvl4pPr marL="1600200" indent="-228600">
              <a:buClr>
                <a:srgbClr val="00A9FF"/>
              </a:buClr>
              <a:buFont typeface="Wingdings" charset="2"/>
              <a:buChar char="§"/>
              <a:defRPr sz="3200" b="0" i="0">
                <a:solidFill>
                  <a:schemeClr val="tx1"/>
                </a:solidFill>
                <a:latin typeface="Arial" charset="0"/>
                <a:ea typeface="Arial" charset="0"/>
                <a:cs typeface="Arial" charset="0"/>
              </a:defRPr>
            </a:lvl4pPr>
            <a:lvl5pPr marL="2057400" indent="-228600">
              <a:buClr>
                <a:srgbClr val="00A9FF"/>
              </a:buClr>
              <a:buFont typeface="Wingdings" charset="2"/>
              <a:buChar char="§"/>
              <a:defRPr sz="3200" b="0" i="0">
                <a:solidFill>
                  <a:schemeClr val="tx1"/>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6365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8" name="Title 1"/>
          <p:cNvSpPr>
            <a:spLocks noGrp="1"/>
          </p:cNvSpPr>
          <p:nvPr>
            <p:ph type="title"/>
          </p:nvPr>
        </p:nvSpPr>
        <p:spPr>
          <a:xfrm>
            <a:off x="661743" y="2032776"/>
            <a:ext cx="3938833" cy="1581962"/>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a:t>Click to edit Master title style</a:t>
            </a:r>
            <a:endParaRPr lang="en-US" dirty="0"/>
          </a:p>
        </p:txBody>
      </p:sp>
      <p:sp>
        <p:nvSpPr>
          <p:cNvPr id="9"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Picture Placeholder 2"/>
          <p:cNvSpPr>
            <a:spLocks noGrp="1" noChangeAspect="1"/>
          </p:cNvSpPr>
          <p:nvPr>
            <p:ph type="pic" idx="1"/>
          </p:nvPr>
        </p:nvSpPr>
        <p:spPr>
          <a:xfrm>
            <a:off x="6747062" y="979688"/>
            <a:ext cx="4182876"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468787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7687507"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hasCustomPrompt="1"/>
          </p:nvPr>
        </p:nvSpPr>
        <p:spPr>
          <a:xfrm>
            <a:off x="1947791" y="979688"/>
            <a:ext cx="7687507" cy="663582"/>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592065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6921889"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hasCustomPrompt="1"/>
          </p:nvPr>
        </p:nvSpPr>
        <p:spPr>
          <a:xfrm rot="5400000">
            <a:off x="7116880" y="3953881"/>
            <a:ext cx="4439522" cy="597317"/>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1560668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ur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0"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13"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4"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1130185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ur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5354626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ur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1564176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ure Slide 4">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196290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4" name="Rectangle 3"/>
          <p:cNvSpPr/>
          <p:nvPr userDrawn="1"/>
        </p:nvSpPr>
        <p:spPr>
          <a:xfrm>
            <a:off x="10623348" y="0"/>
            <a:ext cx="1568651" cy="6858000"/>
          </a:xfrm>
          <a:prstGeom prst="rect">
            <a:avLst/>
          </a:prstGeom>
          <a:solidFill>
            <a:schemeClr val="bg1"/>
          </a:solidFill>
          <a:ln w="15875" cap="flat" cmpd="sng" algn="ctr">
            <a:noFill/>
            <a:prstDash val="solid"/>
          </a:ln>
          <a:effectLst/>
        </p:spPr>
        <p:txBody>
          <a:bodyPr/>
          <a:lstStyle/>
          <a:p>
            <a:pPr lvl="0"/>
            <a:endParaRPr lang="en-US" dirty="0"/>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49899" y="204095"/>
            <a:ext cx="1358332" cy="244369"/>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18035" y="3276802"/>
            <a:ext cx="411480" cy="411480"/>
          </a:xfrm>
          <a:prstGeom prst="rect">
            <a:avLst/>
          </a:prstGeom>
        </p:spPr>
      </p:pic>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618035" y="3778218"/>
            <a:ext cx="411480" cy="411480"/>
          </a:xfrm>
          <a:prstGeom prst="rect">
            <a:avLst/>
          </a:prstGeom>
        </p:spPr>
      </p:pic>
      <p:pic>
        <p:nvPicPr>
          <p:cNvPr id="15" name="Picture 1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618035" y="4279634"/>
            <a:ext cx="411480" cy="411480"/>
          </a:xfrm>
          <a:prstGeom prst="rect">
            <a:avLst/>
          </a:prstGeom>
        </p:spPr>
      </p:pic>
      <p:pic>
        <p:nvPicPr>
          <p:cNvPr id="16" name="Picture 1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618035" y="4781050"/>
            <a:ext cx="411480" cy="411480"/>
          </a:xfrm>
          <a:prstGeom prst="rect">
            <a:avLst/>
          </a:prstGeom>
        </p:spPr>
      </p:pic>
      <p:grpSp>
        <p:nvGrpSpPr>
          <p:cNvPr id="17" name="Group 16"/>
          <p:cNvGrpSpPr>
            <a:grpSpLocks noChangeAspect="1"/>
          </p:cNvGrpSpPr>
          <p:nvPr userDrawn="1"/>
        </p:nvGrpSpPr>
        <p:grpSpPr>
          <a:xfrm>
            <a:off x="9748" y="1275065"/>
            <a:ext cx="1828800" cy="3770626"/>
            <a:chOff x="6092690" y="230050"/>
            <a:chExt cx="2011680" cy="4147669"/>
          </a:xfrm>
        </p:grpSpPr>
        <p:sp>
          <p:nvSpPr>
            <p:cNvPr id="18" name="Rectangle 17"/>
            <p:cNvSpPr/>
            <p:nvPr userDrawn="1"/>
          </p:nvSpPr>
          <p:spPr>
            <a:xfrm>
              <a:off x="6092690" y="413100"/>
              <a:ext cx="2011680" cy="3813048"/>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9" name="Group 18"/>
            <p:cNvGrpSpPr/>
            <p:nvPr userDrawn="1"/>
          </p:nvGrpSpPr>
          <p:grpSpPr>
            <a:xfrm>
              <a:off x="6092690" y="230050"/>
              <a:ext cx="1911096" cy="4147669"/>
              <a:chOff x="6092690" y="230050"/>
              <a:chExt cx="1911096" cy="4147669"/>
            </a:xfrm>
          </p:grpSpPr>
          <p:grpSp>
            <p:nvGrpSpPr>
              <p:cNvPr id="20" name="Group 19"/>
              <p:cNvGrpSpPr/>
              <p:nvPr userDrawn="1"/>
            </p:nvGrpSpPr>
            <p:grpSpPr>
              <a:xfrm>
                <a:off x="6092690" y="508097"/>
                <a:ext cx="1911096" cy="3869622"/>
                <a:chOff x="6308296" y="873895"/>
                <a:chExt cx="1911096" cy="3869622"/>
              </a:xfrm>
            </p:grpSpPr>
            <p:pic>
              <p:nvPicPr>
                <p:cNvPr id="22" name="Picture 21"/>
                <p:cNvPicPr preferRelativeResize="0">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308296" y="2514777"/>
                  <a:ext cx="1911096" cy="216588"/>
                </a:xfrm>
                <a:prstGeom prst="rect">
                  <a:avLst/>
                </a:prstGeom>
              </p:spPr>
            </p:pic>
            <p:grpSp>
              <p:nvGrpSpPr>
                <p:cNvPr id="23" name="Group 22"/>
                <p:cNvGrpSpPr/>
                <p:nvPr userDrawn="1"/>
              </p:nvGrpSpPr>
              <p:grpSpPr>
                <a:xfrm>
                  <a:off x="6308296" y="986617"/>
                  <a:ext cx="640080" cy="3205372"/>
                  <a:chOff x="6308296" y="437983"/>
                  <a:chExt cx="640080" cy="3205372"/>
                </a:xfrm>
              </p:grpSpPr>
              <p:pic>
                <p:nvPicPr>
                  <p:cNvPr id="33" name="Picture 3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08296" y="3013769"/>
                    <a:ext cx="640080" cy="629586"/>
                  </a:xfrm>
                  <a:prstGeom prst="rect">
                    <a:avLst/>
                  </a:prstGeom>
                </p:spPr>
              </p:pic>
              <p:pic>
                <p:nvPicPr>
                  <p:cNvPr id="34" name="Picture 3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308296" y="437983"/>
                    <a:ext cx="640080" cy="327656"/>
                  </a:xfrm>
                  <a:prstGeom prst="rect">
                    <a:avLst/>
                  </a:prstGeom>
                </p:spPr>
              </p:pic>
              <p:pic>
                <p:nvPicPr>
                  <p:cNvPr id="35" name="Picture 34"/>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308296" y="2265346"/>
                    <a:ext cx="640080" cy="640080"/>
                  </a:xfrm>
                  <a:prstGeom prst="rect">
                    <a:avLst/>
                  </a:prstGeom>
                </p:spPr>
              </p:pic>
              <p:pic>
                <p:nvPicPr>
                  <p:cNvPr id="36" name="Picture 3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6308296" y="923008"/>
                    <a:ext cx="640080" cy="978334"/>
                  </a:xfrm>
                  <a:prstGeom prst="rect">
                    <a:avLst/>
                  </a:prstGeom>
                </p:spPr>
              </p:pic>
            </p:grpSp>
            <p:grpSp>
              <p:nvGrpSpPr>
                <p:cNvPr id="24" name="Group 23"/>
                <p:cNvGrpSpPr/>
                <p:nvPr userDrawn="1"/>
              </p:nvGrpSpPr>
              <p:grpSpPr>
                <a:xfrm>
                  <a:off x="6982142" y="873895"/>
                  <a:ext cx="1188720" cy="3869622"/>
                  <a:chOff x="6982142" y="873895"/>
                  <a:chExt cx="1188720" cy="3869622"/>
                </a:xfrm>
              </p:grpSpPr>
              <p:pic>
                <p:nvPicPr>
                  <p:cNvPr id="25" name="Picture 24" descr="http://umanitoba.ca/admin/media/UM_l_clr_horz.jpg"/>
                  <p:cNvPicPr preferRelativeResize="0">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982142" y="873895"/>
                    <a:ext cx="1188720" cy="35532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s://encrypted-tbn2.gstatic.com/images?q=tbn:ANd9GcTQ58FZCiCAYXLHOIophZH1GR3w92q-rHjcfGdoEAuozkom8x9BWg"/>
                  <p:cNvPicPr preferRelativeResize="0">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982142" y="2865285"/>
                    <a:ext cx="1188720" cy="42265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preferRelativeResize="0">
                    <a:picLocks noChangeAspect="1"/>
                  </p:cNvPicPr>
                  <p:nvPr userDrawn="1"/>
                </p:nvPicPr>
                <p:blipFill>
                  <a:blip r:embed="rId15"/>
                  <a:stretch>
                    <a:fillRect/>
                  </a:stretch>
                </p:blipFill>
                <p:spPr>
                  <a:xfrm>
                    <a:off x="6982142" y="3744975"/>
                    <a:ext cx="1188720" cy="424292"/>
                  </a:xfrm>
                  <a:prstGeom prst="rect">
                    <a:avLst/>
                  </a:prstGeom>
                </p:spPr>
              </p:pic>
              <p:pic>
                <p:nvPicPr>
                  <p:cNvPr id="28" name="Picture 27"/>
                  <p:cNvPicPr preferRelativeResize="0">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982142" y="1783219"/>
                    <a:ext cx="1188720" cy="280464"/>
                  </a:xfrm>
                  <a:prstGeom prst="rect">
                    <a:avLst/>
                  </a:prstGeom>
                </p:spPr>
              </p:pic>
              <p:pic>
                <p:nvPicPr>
                  <p:cNvPr id="29" name="Picture 28"/>
                  <p:cNvPicPr preferRelativeResize="0">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982142" y="4262554"/>
                    <a:ext cx="1188720" cy="480963"/>
                  </a:xfrm>
                  <a:prstGeom prst="rect">
                    <a:avLst/>
                  </a:prstGeom>
                </p:spPr>
              </p:pic>
              <p:pic>
                <p:nvPicPr>
                  <p:cNvPr id="30" name="Picture 29"/>
                  <p:cNvPicPr preferRelativeResize="0">
                    <a:picLocks noChangeAspect="1"/>
                  </p:cNvPicPr>
                  <p:nvPr userDrawn="1"/>
                </p:nvPicPr>
                <p:blipFill rotWithShape="1">
                  <a:blip r:embed="rId18">
                    <a:extLst>
                      <a:ext uri="{28A0092B-C50C-407E-A947-70E740481C1C}">
                        <a14:useLocalDpi xmlns:a14="http://schemas.microsoft.com/office/drawing/2010/main" val="0"/>
                      </a:ext>
                    </a:extLst>
                  </a:blip>
                  <a:srcRect l="15000" t="25232" r="13334" b="33511"/>
                  <a:stretch/>
                </p:blipFill>
                <p:spPr>
                  <a:xfrm>
                    <a:off x="6982142" y="1351408"/>
                    <a:ext cx="1188720" cy="359380"/>
                  </a:xfrm>
                  <a:prstGeom prst="rect">
                    <a:avLst/>
                  </a:prstGeom>
                </p:spPr>
              </p:pic>
              <p:pic>
                <p:nvPicPr>
                  <p:cNvPr id="31" name="Picture 30"/>
                  <p:cNvPicPr preferRelativeResize="0">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6982142" y="3367324"/>
                    <a:ext cx="1188720" cy="255800"/>
                  </a:xfrm>
                  <a:prstGeom prst="rect">
                    <a:avLst/>
                  </a:prstGeom>
                </p:spPr>
              </p:pic>
              <p:pic>
                <p:nvPicPr>
                  <p:cNvPr id="32" name="Picture 31"/>
                  <p:cNvPicPr preferRelativeResize="0">
                    <a:picLocks noChangeAspect="1"/>
                  </p:cNvPicPr>
                  <p:nvPr userDrawn="1"/>
                </p:nvPicPr>
                <p:blipFill rotWithShape="1">
                  <a:blip r:embed="rId20">
                    <a:extLst>
                      <a:ext uri="{28A0092B-C50C-407E-A947-70E740481C1C}">
                        <a14:useLocalDpi xmlns:a14="http://schemas.microsoft.com/office/drawing/2010/main" val="0"/>
                      </a:ext>
                    </a:extLst>
                  </a:blip>
                  <a:srcRect t="26727" b="26728"/>
                  <a:stretch/>
                </p:blipFill>
                <p:spPr>
                  <a:xfrm>
                    <a:off x="6982142" y="2147382"/>
                    <a:ext cx="1188720" cy="294492"/>
                  </a:xfrm>
                  <a:prstGeom prst="rect">
                    <a:avLst/>
                  </a:prstGeom>
                </p:spPr>
              </p:pic>
            </p:grpSp>
          </p:grpSp>
          <p:pic>
            <p:nvPicPr>
              <p:cNvPr id="21" name="Picture 20"/>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6767110" y="230050"/>
                <a:ext cx="1188721" cy="216463"/>
              </a:xfrm>
              <a:prstGeom prst="rect">
                <a:avLst/>
              </a:prstGeom>
            </p:spPr>
          </p:pic>
        </p:grpSp>
      </p:grpSp>
      <p:grpSp>
        <p:nvGrpSpPr>
          <p:cNvPr id="37" name="Group 36"/>
          <p:cNvGrpSpPr>
            <a:grpSpLocks noChangeAspect="1"/>
          </p:cNvGrpSpPr>
          <p:nvPr userDrawn="1"/>
        </p:nvGrpSpPr>
        <p:grpSpPr>
          <a:xfrm>
            <a:off x="236486" y="6232853"/>
            <a:ext cx="1254758" cy="548011"/>
            <a:chOff x="448170" y="4217387"/>
            <a:chExt cx="1436083" cy="627205"/>
          </a:xfrm>
        </p:grpSpPr>
        <p:sp>
          <p:nvSpPr>
            <p:cNvPr id="38" name="Rectangle 37"/>
            <p:cNvSpPr/>
            <p:nvPr userDrawn="1"/>
          </p:nvSpPr>
          <p:spPr>
            <a:xfrm>
              <a:off x="448170" y="4217387"/>
              <a:ext cx="1436083" cy="627205"/>
            </a:xfrm>
            <a:prstGeom prst="rect">
              <a:avLst/>
            </a:prstGeom>
            <a:solidFill>
              <a:schemeClr val="bg1"/>
            </a:solidFill>
            <a:ln>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9" name="Group 38"/>
            <p:cNvGrpSpPr/>
            <p:nvPr userDrawn="1"/>
          </p:nvGrpSpPr>
          <p:grpSpPr>
            <a:xfrm>
              <a:off x="455313" y="4217394"/>
              <a:ext cx="1419248" cy="574133"/>
              <a:chOff x="-854967" y="3388975"/>
              <a:chExt cx="1419248" cy="574133"/>
            </a:xfrm>
          </p:grpSpPr>
          <p:pic>
            <p:nvPicPr>
              <p:cNvPr id="40" name="Picture 39"/>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91685" y="3404409"/>
                <a:ext cx="755966" cy="334892"/>
              </a:xfrm>
              <a:prstGeom prst="rect">
                <a:avLst/>
              </a:prstGeom>
            </p:spPr>
          </p:pic>
          <p:pic>
            <p:nvPicPr>
              <p:cNvPr id="41" name="Picture 40"/>
              <p:cNvPicPr>
                <a:picLocks noChangeAspect="1"/>
              </p:cNvPicPr>
              <p:nvPr userDrawn="1"/>
            </p:nvPicPr>
            <p:blipFill rotWithShape="1">
              <a:blip r:embed="rId23">
                <a:extLst>
                  <a:ext uri="{28A0092B-C50C-407E-A947-70E740481C1C}">
                    <a14:useLocalDpi xmlns:a14="http://schemas.microsoft.com/office/drawing/2010/main" val="0"/>
                  </a:ext>
                </a:extLst>
              </a:blip>
              <a:srcRect t="-1" r="45863" b="6669"/>
              <a:stretch/>
            </p:blipFill>
            <p:spPr>
              <a:xfrm>
                <a:off x="-854967" y="3388975"/>
                <a:ext cx="559849" cy="365760"/>
              </a:xfrm>
              <a:prstGeom prst="rect">
                <a:avLst/>
              </a:prstGeom>
            </p:spPr>
          </p:pic>
          <p:pic>
            <p:nvPicPr>
              <p:cNvPr id="42" name="Picture 41"/>
              <p:cNvPicPr>
                <a:picLocks noChangeAspect="1"/>
              </p:cNvPicPr>
              <p:nvPr userDrawn="1"/>
            </p:nvPicPr>
            <p:blipFill>
              <a:blip r:embed="rId24"/>
              <a:stretch>
                <a:fillRect/>
              </a:stretch>
            </p:blipFill>
            <p:spPr>
              <a:xfrm>
                <a:off x="-793115" y="3780228"/>
                <a:ext cx="1298094" cy="182880"/>
              </a:xfrm>
              <a:prstGeom prst="rect">
                <a:avLst/>
              </a:prstGeom>
            </p:spPr>
          </p:pic>
        </p:grpSp>
      </p:grpSp>
      <p:sp>
        <p:nvSpPr>
          <p:cNvPr id="5" name="Rectangle 4"/>
          <p:cNvSpPr/>
          <p:nvPr userDrawn="1"/>
        </p:nvSpPr>
        <p:spPr>
          <a:xfrm>
            <a:off x="10697999" y="493358"/>
            <a:ext cx="1462132" cy="338554"/>
          </a:xfrm>
          <a:prstGeom prst="rect">
            <a:avLst/>
          </a:prstGeom>
        </p:spPr>
        <p:txBody>
          <a:bodyPr wrap="none">
            <a:spAutoFit/>
          </a:bodyPr>
          <a:lstStyle/>
          <a:p>
            <a:pPr lvl="0"/>
            <a:r>
              <a:rPr lang="en-US" sz="1600" b="0" dirty="0">
                <a:solidFill>
                  <a:srgbClr val="00B0F0"/>
                </a:solidFill>
              </a:rPr>
              <a:t>www.triumf.ca</a:t>
            </a:r>
          </a:p>
        </p:txBody>
      </p:sp>
      <p:sp>
        <p:nvSpPr>
          <p:cNvPr id="44" name="Rectangle 43"/>
          <p:cNvSpPr/>
          <p:nvPr userDrawn="1"/>
        </p:nvSpPr>
        <p:spPr>
          <a:xfrm rot="-5400000">
            <a:off x="11062188" y="2357016"/>
            <a:ext cx="1523174" cy="338554"/>
          </a:xfrm>
          <a:prstGeom prst="rect">
            <a:avLst/>
          </a:prstGeom>
        </p:spPr>
        <p:txBody>
          <a:bodyPr wrap="none">
            <a:spAutoFit/>
          </a:bodyPr>
          <a:lstStyle/>
          <a:p>
            <a:pPr lvl="0"/>
            <a:r>
              <a:rPr lang="en-US" sz="1600" b="1" dirty="0"/>
              <a:t>@</a:t>
            </a:r>
            <a:r>
              <a:rPr lang="en-US" sz="1600" b="1" dirty="0" err="1"/>
              <a:t>TRIUMFLab</a:t>
            </a:r>
            <a:endParaRPr lang="en-US" sz="1600" b="1" dirty="0"/>
          </a:p>
        </p:txBody>
      </p:sp>
      <p:sp>
        <p:nvSpPr>
          <p:cNvPr id="45" name="Title 1"/>
          <p:cNvSpPr txBox="1">
            <a:spLocks/>
          </p:cNvSpPr>
          <p:nvPr userDrawn="1"/>
        </p:nvSpPr>
        <p:spPr>
          <a:xfrm>
            <a:off x="4793321" y="5681091"/>
            <a:ext cx="2568473" cy="929730"/>
          </a:xfrm>
          <a:prstGeom prst="rect">
            <a:avLst/>
          </a:prstGeom>
          <a:solidFill>
            <a:schemeClr val="accent3">
              <a:lumMod val="75000"/>
              <a:alpha val="65000"/>
            </a:schemeClr>
          </a:solidFill>
        </p:spPr>
        <p:txBody>
          <a:bodyPr anchor="t">
            <a:normAutofit lnSpcReduction="10000"/>
          </a:bodyPr>
          <a:lstStyle>
            <a:lvl1pPr algn="ctr" defTabSz="914400" rtl="0" eaLnBrk="1" latinLnBrk="0" hangingPunct="1">
              <a:lnSpc>
                <a:spcPct val="90000"/>
              </a:lnSpc>
              <a:spcBef>
                <a:spcPct val="0"/>
              </a:spcBef>
              <a:buNone/>
              <a:defRPr sz="3200" b="0" i="0" kern="120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ur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8"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9"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0"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885934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20" name="TextBox 19"/>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1"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12"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2022-02-07</a:t>
            </a:fld>
            <a:endParaRPr lang="en-US" dirty="0">
              <a:solidFill>
                <a:schemeClr val="bg2">
                  <a:lumMod val="10000"/>
                </a:schemeClr>
              </a:solidFill>
              <a:latin typeface="Arial" panose="020B0604020202020204"/>
            </a:endParaRPr>
          </a:p>
        </p:txBody>
      </p:sp>
    </p:spTree>
    <p:extLst>
      <p:ext uri="{BB962C8B-B14F-4D97-AF65-F5344CB8AC3E}">
        <p14:creationId xmlns:p14="http://schemas.microsoft.com/office/powerpoint/2010/main" val="8668115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3"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Click to edit Master title style</a:t>
            </a:r>
            <a:endParaRPr lang="en-US" dirty="0"/>
          </a:p>
        </p:txBody>
      </p:sp>
    </p:spTree>
    <p:extLst>
      <p:ext uri="{BB962C8B-B14F-4D97-AF65-F5344CB8AC3E}">
        <p14:creationId xmlns:p14="http://schemas.microsoft.com/office/powerpoint/2010/main" val="8026132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yclotr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25128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RI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34398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eson Ha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5896059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eo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6921574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yclotron Grou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039419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afe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2979259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ud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6959840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I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376732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mote Handling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06589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2022-02-07</a:t>
            </a:fld>
            <a:endParaRPr lang="en-US" dirty="0">
              <a:solidFill>
                <a:schemeClr val="bg2">
                  <a:lumMod val="10000"/>
                </a:schemeClr>
              </a:solidFill>
              <a:latin typeface="Arial" panose="020B0604020202020204"/>
            </a:endParaRPr>
          </a:p>
        </p:txBody>
      </p:sp>
    </p:spTree>
    <p:extLst>
      <p:ext uri="{BB962C8B-B14F-4D97-AF65-F5344CB8AC3E}">
        <p14:creationId xmlns:p14="http://schemas.microsoft.com/office/powerpoint/2010/main" val="1740321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emote Handling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124815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emote Handling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1701012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emote Handling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1177894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F NI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9597145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1099446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LPH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3738488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RAG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0852085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SOSI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392674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lium Recycl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131516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R-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72232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2022-02-07</a:t>
            </a:fld>
            <a:endParaRPr lang="en-US" dirty="0">
              <a:solidFill>
                <a:schemeClr val="bg2">
                  <a:lumMod val="10000"/>
                </a:schemeClr>
              </a:solidFill>
              <a:latin typeface="Arial" panose="020B0604020202020204"/>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R-13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53669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SCA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7326409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SCA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9350479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er Tap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236687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sign Draf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982826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abbit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076498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achine Sh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718993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rol Room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8286531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rol Room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520384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rol Room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967404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8"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9"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2022-02-07</a:t>
            </a:fld>
            <a:endParaRPr lang="en-US" dirty="0">
              <a:solidFill>
                <a:schemeClr val="bg2">
                  <a:lumMod val="10000"/>
                </a:schemeClr>
              </a:solidFill>
              <a:latin typeface="Arial" panose="020B0604020202020204"/>
            </a:endParaRPr>
          </a:p>
        </p:txBody>
      </p:sp>
    </p:spTree>
    <p:extLst>
      <p:ext uri="{BB962C8B-B14F-4D97-AF65-F5344CB8AC3E}">
        <p14:creationId xmlns:p14="http://schemas.microsoft.com/office/powerpoint/2010/main" val="8206242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aper Clip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656314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11" name="Title 1"/>
          <p:cNvSpPr>
            <a:spLocks noGrp="1"/>
          </p:cNvSpPr>
          <p:nvPr>
            <p:ph type="title" hasCustomPrompt="1"/>
          </p:nvPr>
        </p:nvSpPr>
        <p:spPr>
          <a:xfrm>
            <a:off x="681471" y="979687"/>
            <a:ext cx="8953827" cy="650329"/>
          </a:xfrm>
          <a:prstGeom prst="rect">
            <a:avLst/>
          </a:prstGeom>
        </p:spPr>
        <p:txBody>
          <a:bodyPr>
            <a:normAutofit/>
          </a:bodyPr>
          <a:lstStyle>
            <a:lvl1pPr algn="l">
              <a:defRPr sz="1800" b="1" i="0">
                <a:solidFill>
                  <a:srgbClr val="00A9FF"/>
                </a:solidFill>
                <a:latin typeface="Arial" charset="0"/>
                <a:ea typeface="Arial" charset="0"/>
                <a:cs typeface="Arial" charset="0"/>
              </a:defRPr>
            </a:lvl1pPr>
          </a:lstStyle>
          <a:p>
            <a:r>
              <a:rPr lang="en-US" dirty="0"/>
              <a:t>Click to edit master title style</a:t>
            </a:r>
          </a:p>
        </p:txBody>
      </p:sp>
      <p:sp>
        <p:nvSpPr>
          <p:cNvPr id="12" name="Content Placeholder 2"/>
          <p:cNvSpPr>
            <a:spLocks noGrp="1"/>
          </p:cNvSpPr>
          <p:nvPr>
            <p:ph idx="1"/>
          </p:nvPr>
        </p:nvSpPr>
        <p:spPr>
          <a:xfrm>
            <a:off x="681471" y="2032777"/>
            <a:ext cx="8953827" cy="3939398"/>
          </a:xfrm>
          <a:prstGeom prst="rect">
            <a:avLst/>
          </a:prstGeom>
        </p:spPr>
        <p:txBody>
          <a:bodyPr anchor="ctr">
            <a:normAutofit/>
          </a:bodyPr>
          <a:lstStyle>
            <a:lvl1pPr marL="228600" indent="-228600">
              <a:buClr>
                <a:srgbClr val="00A9FF"/>
              </a:buClr>
              <a:buFont typeface="Wingdings" charset="2"/>
              <a:buChar char="§"/>
              <a:defRPr sz="3200" b="0" i="0">
                <a:solidFill>
                  <a:schemeClr val="tx1"/>
                </a:solidFill>
                <a:latin typeface="Arial" charset="0"/>
                <a:ea typeface="Arial" charset="0"/>
                <a:cs typeface="Arial" charset="0"/>
              </a:defRPr>
            </a:lvl1pPr>
            <a:lvl2pPr marL="685800" indent="-228600">
              <a:buClr>
                <a:srgbClr val="00A9FF"/>
              </a:buClr>
              <a:buFont typeface="Wingdings" charset="2"/>
              <a:buChar char="§"/>
              <a:defRPr sz="3200" b="0" i="0">
                <a:solidFill>
                  <a:schemeClr val="tx1"/>
                </a:solidFill>
                <a:latin typeface="Arial" charset="0"/>
                <a:ea typeface="Arial" charset="0"/>
                <a:cs typeface="Arial" charset="0"/>
              </a:defRPr>
            </a:lvl2pPr>
            <a:lvl3pPr marL="1143000" indent="-228600">
              <a:buClr>
                <a:srgbClr val="00A9FF"/>
              </a:buClr>
              <a:buFont typeface="Wingdings" charset="2"/>
              <a:buChar char="§"/>
              <a:defRPr sz="3200" b="0" i="0">
                <a:solidFill>
                  <a:schemeClr val="tx1"/>
                </a:solidFill>
                <a:latin typeface="Arial" charset="0"/>
                <a:ea typeface="Arial" charset="0"/>
                <a:cs typeface="Arial" charset="0"/>
              </a:defRPr>
            </a:lvl3pPr>
            <a:lvl4pPr marL="1600200" indent="-228600">
              <a:buClr>
                <a:srgbClr val="00A9FF"/>
              </a:buClr>
              <a:buFont typeface="Wingdings" charset="2"/>
              <a:buChar char="§"/>
              <a:defRPr sz="3200" b="0" i="0">
                <a:solidFill>
                  <a:schemeClr val="tx1"/>
                </a:solidFill>
                <a:latin typeface="Arial" charset="0"/>
                <a:ea typeface="Arial" charset="0"/>
                <a:cs typeface="Arial" charset="0"/>
              </a:defRPr>
            </a:lvl4pPr>
            <a:lvl5pPr marL="2057400" indent="-228600">
              <a:buClr>
                <a:srgbClr val="00A9FF"/>
              </a:buClr>
              <a:buFont typeface="Wingdings" charset="2"/>
              <a:buChar char="§"/>
              <a:defRPr sz="3200" b="0" i="0">
                <a:solidFill>
                  <a:schemeClr val="tx1"/>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7523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7" name="Picture Placeholder 2"/>
          <p:cNvSpPr>
            <a:spLocks noGrp="1" noChangeAspect="1"/>
          </p:cNvSpPr>
          <p:nvPr>
            <p:ph type="pic" idx="1"/>
          </p:nvPr>
        </p:nvSpPr>
        <p:spPr>
          <a:xfrm>
            <a:off x="698269" y="979688"/>
            <a:ext cx="10231669"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239574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1">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a:t>Click to edit Master title style</a:t>
            </a:r>
            <a:endParaRPr lang="en-US" dirty="0"/>
          </a:p>
        </p:txBody>
      </p:sp>
      <p:sp>
        <p:nvSpPr>
          <p:cNvPr id="14" name="Subtitle 2"/>
          <p:cNvSpPr>
            <a:spLocks noGrp="1"/>
          </p:cNvSpPr>
          <p:nvPr>
            <p:ph type="subTitle" idx="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558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9" name="Content Placeholder 3"/>
          <p:cNvSpPr>
            <a:spLocks noGrp="1"/>
          </p:cNvSpPr>
          <p:nvPr>
            <p:ph sz="half" idx="2"/>
          </p:nvPr>
        </p:nvSpPr>
        <p:spPr>
          <a:xfrm>
            <a:off x="773410" y="2032777"/>
            <a:ext cx="4869744" cy="4345329"/>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Click to edit Master text styles</a:t>
            </a:r>
          </a:p>
          <a:p>
            <a:pPr lvl="1"/>
            <a:r>
              <a:rPr lang="en-US"/>
              <a:t>Second level</a:t>
            </a:r>
          </a:p>
          <a:p>
            <a:pPr lvl="2"/>
            <a:r>
              <a:rPr lang="en-US"/>
              <a:t>Third level</a:t>
            </a:r>
          </a:p>
        </p:txBody>
      </p:sp>
      <p:sp>
        <p:nvSpPr>
          <p:cNvPr id="10" name="Content Placeholder 3"/>
          <p:cNvSpPr>
            <a:spLocks noGrp="1"/>
          </p:cNvSpPr>
          <p:nvPr>
            <p:ph sz="half" idx="13"/>
          </p:nvPr>
        </p:nvSpPr>
        <p:spPr>
          <a:xfrm>
            <a:off x="5968073" y="2032777"/>
            <a:ext cx="4869744" cy="4345329"/>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0661670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10231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86" r:id="rId4"/>
    <p:sldLayoutId id="2147483817" r:id="rId5"/>
    <p:sldLayoutId id="2147483770" r:id="rId6"/>
    <p:sldLayoutId id="2147483784" r:id="rId7"/>
    <p:sldLayoutId id="2147483771"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8" r:id="rId18"/>
    <p:sldLayoutId id="2147483818" r:id="rId19"/>
    <p:sldLayoutId id="2147483785" r:id="rId20"/>
    <p:sldLayoutId id="2147483790" r:id="rId21"/>
    <p:sldLayoutId id="2147483791" r:id="rId22"/>
    <p:sldLayoutId id="2147483793" r:id="rId23"/>
    <p:sldLayoutId id="2147483794" r:id="rId24"/>
    <p:sldLayoutId id="2147483795" r:id="rId25"/>
    <p:sldLayoutId id="2147483798" r:id="rId26"/>
    <p:sldLayoutId id="2147483799" r:id="rId27"/>
    <p:sldLayoutId id="2147483800" r:id="rId28"/>
    <p:sldLayoutId id="2147483801" r:id="rId29"/>
    <p:sldLayoutId id="2147483802" r:id="rId30"/>
    <p:sldLayoutId id="2147483803" r:id="rId31"/>
    <p:sldLayoutId id="2147483804" r:id="rId32"/>
    <p:sldLayoutId id="2147483805" r:id="rId33"/>
    <p:sldLayoutId id="2147483806" r:id="rId34"/>
    <p:sldLayoutId id="2147483807" r:id="rId35"/>
    <p:sldLayoutId id="2147483808" r:id="rId36"/>
    <p:sldLayoutId id="2147483809" r:id="rId37"/>
    <p:sldLayoutId id="2147483810" r:id="rId38"/>
    <p:sldLayoutId id="2147483811" r:id="rId39"/>
    <p:sldLayoutId id="2147483812" r:id="rId40"/>
    <p:sldLayoutId id="2147483813" r:id="rId41"/>
    <p:sldLayoutId id="2147483796" r:id="rId42"/>
    <p:sldLayoutId id="2147483821" r:id="rId43"/>
    <p:sldLayoutId id="2147483823" r:id="rId44"/>
    <p:sldLayoutId id="2147483819" r:id="rId45"/>
    <p:sldLayoutId id="2147483820" r:id="rId46"/>
    <p:sldLayoutId id="2147483814" r:id="rId47"/>
    <p:sldLayoutId id="2147483815" r:id="rId48"/>
    <p:sldLayoutId id="2147483816" r:id="rId49"/>
    <p:sldLayoutId id="2147483824" r:id="rId5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4750" y="1258874"/>
            <a:ext cx="4094805" cy="2992264"/>
          </a:xfrm>
        </p:spPr>
        <p:txBody>
          <a:bodyPr>
            <a:normAutofit fontScale="90000"/>
          </a:bodyPr>
          <a:lstStyle/>
          <a:p>
            <a:r>
              <a:rPr lang="en-US" dirty="0"/>
              <a:t>Probing physics beyond the standard model with TITAN: </a:t>
            </a:r>
            <a:br>
              <a:rPr lang="en-US" b="0" dirty="0"/>
            </a:br>
            <a:r>
              <a:rPr lang="en-US" sz="2700" b="0" dirty="0"/>
              <a:t>Measuring absolute nuclear charge radii with EUV spectroscopy at TITAN EBIT</a:t>
            </a:r>
          </a:p>
        </p:txBody>
      </p:sp>
      <p:sp>
        <p:nvSpPr>
          <p:cNvPr id="3" name="Subtitle 2"/>
          <p:cNvSpPr>
            <a:spLocks noGrp="1"/>
          </p:cNvSpPr>
          <p:nvPr>
            <p:ph type="subTitle" idx="1"/>
          </p:nvPr>
        </p:nvSpPr>
        <p:spPr>
          <a:xfrm>
            <a:off x="713768" y="4734896"/>
            <a:ext cx="4095787" cy="1395419"/>
          </a:xfrm>
        </p:spPr>
        <p:txBody>
          <a:bodyPr>
            <a:noAutofit/>
          </a:bodyPr>
          <a:lstStyle/>
          <a:p>
            <a:r>
              <a:rPr lang="en-US" sz="1500" dirty="0"/>
              <a:t>Yilin Wang</a:t>
            </a:r>
          </a:p>
          <a:p>
            <a:r>
              <a:rPr lang="en-US" sz="1500" dirty="0"/>
              <a:t>TRIUMF / University of British Columbia</a:t>
            </a:r>
          </a:p>
          <a:p>
            <a:r>
              <a:rPr lang="en-US" sz="1500" dirty="0"/>
              <a:t>WNPPC 2022 </a:t>
            </a:r>
          </a:p>
          <a:p>
            <a:r>
              <a:rPr lang="en-US" sz="1500" dirty="0"/>
              <a:t>15 Feb. 2022</a:t>
            </a:r>
          </a:p>
        </p:txBody>
      </p:sp>
      <p:sp>
        <p:nvSpPr>
          <p:cNvPr id="4" name="Subtitle 2">
            <a:extLst>
              <a:ext uri="{FF2B5EF4-FFF2-40B4-BE49-F238E27FC236}">
                <a16:creationId xmlns:a16="http://schemas.microsoft.com/office/drawing/2014/main" id="{D7AE3DB6-B877-774B-93D7-42499B4B9AA5}"/>
              </a:ext>
            </a:extLst>
          </p:cNvPr>
          <p:cNvSpPr txBox="1">
            <a:spLocks/>
          </p:cNvSpPr>
          <p:nvPr/>
        </p:nvSpPr>
        <p:spPr>
          <a:xfrm>
            <a:off x="713768" y="3553429"/>
            <a:ext cx="4095787" cy="1395419"/>
          </a:xfrm>
          <a:prstGeom prst="rect">
            <a:avLst/>
          </a:prstGeom>
        </p:spPr>
        <p:txBody>
          <a:bodyPr tIns="0" anchor="b">
            <a:noAutofit/>
          </a:bodyPr>
          <a:lstStyle>
            <a:lvl1pPr marL="0" indent="0" algn="l" defTabSz="914400" rtl="0" eaLnBrk="1" latinLnBrk="0" hangingPunct="1">
              <a:lnSpc>
                <a:spcPct val="90000"/>
              </a:lnSpc>
              <a:spcBef>
                <a:spcPts val="1000"/>
              </a:spcBef>
              <a:buFont typeface="Arial"/>
              <a:buNone/>
              <a:defRPr sz="1800" b="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en-US" sz="1500" dirty="0"/>
          </a:p>
        </p:txBody>
      </p:sp>
    </p:spTree>
    <p:extLst>
      <p:ext uri="{BB962C8B-B14F-4D97-AF65-F5344CB8AC3E}">
        <p14:creationId xmlns:p14="http://schemas.microsoft.com/office/powerpoint/2010/main" val="242708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96136-73A4-A744-9382-26F3B30FECF2}"/>
              </a:ext>
            </a:extLst>
          </p:cNvPr>
          <p:cNvSpPr>
            <a:spLocks noGrp="1"/>
          </p:cNvSpPr>
          <p:nvPr>
            <p:ph type="title"/>
          </p:nvPr>
        </p:nvSpPr>
        <p:spPr/>
        <p:txBody>
          <a:bodyPr>
            <a:normAutofit/>
          </a:bodyPr>
          <a:lstStyle/>
          <a:p>
            <a:r>
              <a:rPr lang="en-CA" sz="3000" dirty="0"/>
              <a:t>EUV spectroscopy at TITAN</a:t>
            </a:r>
          </a:p>
        </p:txBody>
      </p:sp>
      <p:pic>
        <p:nvPicPr>
          <p:cNvPr id="14" name="Picture 13" descr="Diagram&#10;&#10;Description automatically generated">
            <a:extLst>
              <a:ext uri="{FF2B5EF4-FFF2-40B4-BE49-F238E27FC236}">
                <a16:creationId xmlns:a16="http://schemas.microsoft.com/office/drawing/2014/main" id="{6424B91E-787A-2C48-B044-11BFE0C32D06}"/>
              </a:ext>
            </a:extLst>
          </p:cNvPr>
          <p:cNvPicPr>
            <a:picLocks noChangeAspect="1"/>
          </p:cNvPicPr>
          <p:nvPr/>
        </p:nvPicPr>
        <p:blipFill rotWithShape="1">
          <a:blip r:embed="rId2"/>
          <a:srcRect l="18173" t="5299" r="13075"/>
          <a:stretch/>
        </p:blipFill>
        <p:spPr>
          <a:xfrm rot="5400000">
            <a:off x="4913087" y="-1543720"/>
            <a:ext cx="2365827" cy="11008142"/>
          </a:xfrm>
          <a:prstGeom prst="rect">
            <a:avLst/>
          </a:prstGeom>
        </p:spPr>
      </p:pic>
    </p:spTree>
    <p:extLst>
      <p:ext uri="{BB962C8B-B14F-4D97-AF65-F5344CB8AC3E}">
        <p14:creationId xmlns:p14="http://schemas.microsoft.com/office/powerpoint/2010/main" val="2995367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76497-85DC-9D4E-9462-BE44ECA8B1AA}"/>
              </a:ext>
            </a:extLst>
          </p:cNvPr>
          <p:cNvSpPr>
            <a:spLocks noGrp="1"/>
          </p:cNvSpPr>
          <p:nvPr>
            <p:ph type="title"/>
          </p:nvPr>
        </p:nvSpPr>
        <p:spPr/>
        <p:txBody>
          <a:bodyPr>
            <a:normAutofit/>
          </a:bodyPr>
          <a:lstStyle/>
          <a:p>
            <a:r>
              <a:rPr lang="en-CA" sz="3000" dirty="0"/>
              <a:t>Status</a:t>
            </a:r>
          </a:p>
        </p:txBody>
      </p:sp>
      <p:sp>
        <p:nvSpPr>
          <p:cNvPr id="3" name="Content Placeholder 2">
            <a:extLst>
              <a:ext uri="{FF2B5EF4-FFF2-40B4-BE49-F238E27FC236}">
                <a16:creationId xmlns:a16="http://schemas.microsoft.com/office/drawing/2014/main" id="{FAF33EF3-C5F6-D948-9B11-0B1197FA449E}"/>
              </a:ext>
            </a:extLst>
          </p:cNvPr>
          <p:cNvSpPr>
            <a:spLocks noGrp="1"/>
          </p:cNvSpPr>
          <p:nvPr>
            <p:ph idx="1"/>
          </p:nvPr>
        </p:nvSpPr>
        <p:spPr>
          <a:xfrm>
            <a:off x="681471" y="2032777"/>
            <a:ext cx="10396260" cy="3939398"/>
          </a:xfrm>
        </p:spPr>
        <p:txBody>
          <a:bodyPr>
            <a:normAutofit fontScale="77500" lnSpcReduction="20000"/>
          </a:bodyPr>
          <a:lstStyle/>
          <a:p>
            <a:r>
              <a:rPr lang="en-CA" dirty="0"/>
              <a:t>EBIT is operational </a:t>
            </a:r>
          </a:p>
          <a:p>
            <a:pPr lvl="1"/>
            <a:r>
              <a:rPr lang="en-CA" dirty="0"/>
              <a:t>Charge breeding to Na-like for any element </a:t>
            </a:r>
          </a:p>
          <a:p>
            <a:pPr lvl="1"/>
            <a:r>
              <a:rPr lang="en-CA" dirty="0"/>
              <a:t>Long storage time (over 30 seconds) </a:t>
            </a:r>
          </a:p>
          <a:p>
            <a:r>
              <a:rPr lang="en-CA" dirty="0"/>
              <a:t>EUV spectrometer</a:t>
            </a:r>
          </a:p>
          <a:p>
            <a:pPr lvl="1"/>
            <a:r>
              <a:rPr lang="en-CA" dirty="0"/>
              <a:t>Ray-tracing simulations </a:t>
            </a:r>
          </a:p>
          <a:p>
            <a:pPr lvl="1"/>
            <a:r>
              <a:rPr lang="en-CA" dirty="0"/>
              <a:t>Finalizing spectrometer design </a:t>
            </a:r>
          </a:p>
          <a:p>
            <a:pPr lvl="1"/>
            <a:r>
              <a:rPr lang="en-CA" dirty="0"/>
              <a:t>Discussion with manufacturer at McPherson Inc. </a:t>
            </a:r>
          </a:p>
          <a:p>
            <a:r>
              <a:rPr lang="en-CA" dirty="0"/>
              <a:t>Atomic theory is capable of all relevant calculations for H-like, Li-like, and Na-like atoms </a:t>
            </a:r>
          </a:p>
          <a:p>
            <a:r>
              <a:rPr lang="en-CA" dirty="0"/>
              <a:t>ISAC capable of delivering Fr, Ra at sufficient yields (over 10</a:t>
            </a:r>
            <a:r>
              <a:rPr lang="en-CA" baseline="30000" dirty="0"/>
              <a:t>7</a:t>
            </a:r>
            <a:r>
              <a:rPr lang="en-CA" dirty="0"/>
              <a:t> </a:t>
            </a:r>
            <a:r>
              <a:rPr lang="en-CA" dirty="0" err="1"/>
              <a:t>pps</a:t>
            </a:r>
            <a:r>
              <a:rPr lang="en-CA" dirty="0"/>
              <a:t>) </a:t>
            </a:r>
          </a:p>
        </p:txBody>
      </p:sp>
    </p:spTree>
    <p:extLst>
      <p:ext uri="{BB962C8B-B14F-4D97-AF65-F5344CB8AC3E}">
        <p14:creationId xmlns:p14="http://schemas.microsoft.com/office/powerpoint/2010/main" val="2294105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42107-513E-3F4B-B0E3-2A1F4183A166}"/>
              </a:ext>
            </a:extLst>
          </p:cNvPr>
          <p:cNvSpPr>
            <a:spLocks noGrp="1"/>
          </p:cNvSpPr>
          <p:nvPr>
            <p:ph type="title"/>
          </p:nvPr>
        </p:nvSpPr>
        <p:spPr/>
        <p:txBody>
          <a:bodyPr>
            <a:normAutofit/>
          </a:bodyPr>
          <a:lstStyle/>
          <a:p>
            <a:r>
              <a:rPr lang="en-CA" sz="3000" dirty="0"/>
              <a:t>Summary: absolute nuclear charge radius </a:t>
            </a:r>
          </a:p>
        </p:txBody>
      </p:sp>
      <p:sp>
        <p:nvSpPr>
          <p:cNvPr id="6" name="Content Placeholder 2">
            <a:extLst>
              <a:ext uri="{FF2B5EF4-FFF2-40B4-BE49-F238E27FC236}">
                <a16:creationId xmlns:a16="http://schemas.microsoft.com/office/drawing/2014/main" id="{0F3D7299-7C67-8E4E-A543-B109A65E4C10}"/>
              </a:ext>
            </a:extLst>
          </p:cNvPr>
          <p:cNvSpPr>
            <a:spLocks noGrp="1"/>
          </p:cNvSpPr>
          <p:nvPr>
            <p:ph idx="1"/>
          </p:nvPr>
        </p:nvSpPr>
        <p:spPr>
          <a:xfrm>
            <a:off x="681472" y="2032777"/>
            <a:ext cx="10381270" cy="3939398"/>
          </a:xfrm>
        </p:spPr>
        <p:txBody>
          <a:bodyPr>
            <a:normAutofit fontScale="92500" lnSpcReduction="20000"/>
          </a:bodyPr>
          <a:lstStyle/>
          <a:p>
            <a:r>
              <a:rPr lang="en-CA" dirty="0"/>
              <a:t>Novel technique to measure absolute nuclear charge radius of radioactive ions through ion trapping at TITAN</a:t>
            </a:r>
          </a:p>
          <a:p>
            <a:pPr lvl="1"/>
            <a:r>
              <a:rPr lang="en-CA" dirty="0"/>
              <a:t>Installation and off-line tests with stable ions: end of 2022 </a:t>
            </a:r>
          </a:p>
          <a:p>
            <a:pPr lvl="1"/>
            <a:r>
              <a:rPr lang="en-CA" dirty="0"/>
              <a:t>First on-line experiment with RIB: 2023</a:t>
            </a:r>
          </a:p>
          <a:p>
            <a:r>
              <a:rPr lang="en-CA" dirty="0"/>
              <a:t>First science cases: </a:t>
            </a:r>
            <a:r>
              <a:rPr lang="en-CA" baseline="30000" dirty="0"/>
              <a:t>211</a:t>
            </a:r>
            <a:r>
              <a:rPr lang="en-CA" dirty="0"/>
              <a:t>Fr, </a:t>
            </a:r>
            <a:r>
              <a:rPr lang="en-CA" baseline="30000" dirty="0"/>
              <a:t>225</a:t>
            </a:r>
            <a:r>
              <a:rPr lang="en-CA" dirty="0"/>
              <a:t>Ra</a:t>
            </a:r>
            <a:endParaRPr lang="en-CA" baseline="30000" dirty="0"/>
          </a:p>
          <a:p>
            <a:pPr lvl="1"/>
            <a:r>
              <a:rPr lang="en-CA" dirty="0"/>
              <a:t>Searches for electric dipole moment (EDM) </a:t>
            </a:r>
          </a:p>
          <a:p>
            <a:pPr lvl="1"/>
            <a:r>
              <a:rPr lang="en-CA" dirty="0"/>
              <a:t>Physics beyond the standard model </a:t>
            </a:r>
          </a:p>
          <a:p>
            <a:r>
              <a:rPr lang="en-CA" dirty="0"/>
              <a:t>Relevant for nuclear structure investigations and nuclear astrophysics </a:t>
            </a:r>
          </a:p>
        </p:txBody>
      </p:sp>
    </p:spTree>
    <p:extLst>
      <p:ext uri="{BB962C8B-B14F-4D97-AF65-F5344CB8AC3E}">
        <p14:creationId xmlns:p14="http://schemas.microsoft.com/office/powerpoint/2010/main" val="2476063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s | Clemson University, South Carolina">
            <a:extLst>
              <a:ext uri="{FF2B5EF4-FFF2-40B4-BE49-F238E27FC236}">
                <a16:creationId xmlns:a16="http://schemas.microsoft.com/office/drawing/2014/main" id="{565D7888-3BD2-0341-9CF1-0D39786D6B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220" y="5069222"/>
            <a:ext cx="1109322" cy="2797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ppalachian State University Department of Social Work">
            <a:extLst>
              <a:ext uri="{FF2B5EF4-FFF2-40B4-BE49-F238E27FC236}">
                <a16:creationId xmlns:a16="http://schemas.microsoft.com/office/drawing/2014/main" id="{DBE7A971-61FE-504D-BD67-5AC81CC71D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982" b="34931"/>
          <a:stretch/>
        </p:blipFill>
        <p:spPr bwMode="auto">
          <a:xfrm>
            <a:off x="247183" y="5382319"/>
            <a:ext cx="1200561" cy="3179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IB | Facility for Rare Isotope Beams | Michigan State University">
            <a:extLst>
              <a:ext uri="{FF2B5EF4-FFF2-40B4-BE49-F238E27FC236}">
                <a16:creationId xmlns:a16="http://schemas.microsoft.com/office/drawing/2014/main" id="{1EB29C09-A4CE-564D-8266-13A1B19E73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40" y="4591274"/>
            <a:ext cx="620378" cy="73025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278716B-7C48-854D-8067-885A07834D27}"/>
              </a:ext>
            </a:extLst>
          </p:cNvPr>
          <p:cNvSpPr/>
          <p:nvPr/>
        </p:nvSpPr>
        <p:spPr>
          <a:xfrm>
            <a:off x="536962" y="1225500"/>
            <a:ext cx="1246909" cy="279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034" name="Picture 10" descr="Logo - Download | TRIUMF : Canada&amp;#39;s particle accelerator centre">
            <a:extLst>
              <a:ext uri="{FF2B5EF4-FFF2-40B4-BE49-F238E27FC236}">
                <a16:creationId xmlns:a16="http://schemas.microsoft.com/office/drawing/2014/main" id="{876413C5-05CD-A140-BE40-CC91568DC5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183" y="5779869"/>
            <a:ext cx="1200561" cy="2169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IST logo: blue | NIST">
            <a:extLst>
              <a:ext uri="{FF2B5EF4-FFF2-40B4-BE49-F238E27FC236}">
                <a16:creationId xmlns:a16="http://schemas.microsoft.com/office/drawing/2014/main" id="{85DFDB04-DB11-2B41-B81A-83413F1226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29" y="956540"/>
            <a:ext cx="1086217" cy="484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289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484B4-C1F6-604E-A3A6-3A5304079F78}"/>
              </a:ext>
            </a:extLst>
          </p:cNvPr>
          <p:cNvSpPr>
            <a:spLocks noGrp="1"/>
          </p:cNvSpPr>
          <p:nvPr>
            <p:ph type="title"/>
          </p:nvPr>
        </p:nvSpPr>
        <p:spPr/>
        <p:txBody>
          <a:bodyPr/>
          <a:lstStyle/>
          <a:p>
            <a:r>
              <a:rPr lang="en-CA" dirty="0"/>
              <a:t>Additional Information</a:t>
            </a:r>
          </a:p>
        </p:txBody>
      </p:sp>
      <p:sp>
        <p:nvSpPr>
          <p:cNvPr id="3" name="Text Placeholder 2">
            <a:extLst>
              <a:ext uri="{FF2B5EF4-FFF2-40B4-BE49-F238E27FC236}">
                <a16:creationId xmlns:a16="http://schemas.microsoft.com/office/drawing/2014/main" id="{155B10D9-8390-C742-8D18-79F8F4B034BA}"/>
              </a:ext>
            </a:extLst>
          </p:cNvPr>
          <p:cNvSpPr>
            <a:spLocks noGrp="1"/>
          </p:cNvSpPr>
          <p:nvPr>
            <p:ph type="body" sz="quarter" idx="10"/>
          </p:nvPr>
        </p:nvSpPr>
        <p:spPr/>
        <p:txBody>
          <a:bodyPr/>
          <a:lstStyle/>
          <a:p>
            <a:endParaRPr lang="en-CA"/>
          </a:p>
        </p:txBody>
      </p:sp>
      <p:sp>
        <p:nvSpPr>
          <p:cNvPr id="4" name="Text Placeholder 3">
            <a:extLst>
              <a:ext uri="{FF2B5EF4-FFF2-40B4-BE49-F238E27FC236}">
                <a16:creationId xmlns:a16="http://schemas.microsoft.com/office/drawing/2014/main" id="{114D2E15-26E2-904E-886D-EE9F9DF76652}"/>
              </a:ext>
            </a:extLst>
          </p:cNvPr>
          <p:cNvSpPr>
            <a:spLocks noGrp="1"/>
          </p:cNvSpPr>
          <p:nvPr>
            <p:ph type="body" sz="quarter" idx="11"/>
          </p:nvPr>
        </p:nvSpPr>
        <p:spPr/>
        <p:txBody>
          <a:bodyPr/>
          <a:lstStyle/>
          <a:p>
            <a:endParaRPr lang="en-CA"/>
          </a:p>
        </p:txBody>
      </p:sp>
    </p:spTree>
    <p:extLst>
      <p:ext uri="{BB962C8B-B14F-4D97-AF65-F5344CB8AC3E}">
        <p14:creationId xmlns:p14="http://schemas.microsoft.com/office/powerpoint/2010/main" val="1482095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471" y="979687"/>
            <a:ext cx="11099712" cy="650329"/>
          </a:xfrm>
        </p:spPr>
        <p:txBody>
          <a:bodyPr>
            <a:noAutofit/>
          </a:bodyPr>
          <a:lstStyle/>
          <a:p>
            <a:r>
              <a:rPr lang="en-US" sz="3000" dirty="0"/>
              <a:t>TRIUMF’s Ion Trap for Atomic and Nuclear science (TITAN)</a:t>
            </a:r>
          </a:p>
        </p:txBody>
      </p:sp>
      <p:sp>
        <p:nvSpPr>
          <p:cNvPr id="3" name="Content Placeholder 2"/>
          <p:cNvSpPr>
            <a:spLocks noGrp="1"/>
          </p:cNvSpPr>
          <p:nvPr>
            <p:ph idx="1"/>
          </p:nvPr>
        </p:nvSpPr>
        <p:spPr/>
        <p:txBody>
          <a:bodyPr>
            <a:normAutofit/>
          </a:bodyPr>
          <a:lstStyle/>
          <a:p>
            <a:endParaRPr lang="en-US" dirty="0"/>
          </a:p>
          <a:p>
            <a:endParaRPr lang="en-US" dirty="0"/>
          </a:p>
        </p:txBody>
      </p:sp>
      <p:grpSp>
        <p:nvGrpSpPr>
          <p:cNvPr id="9" name="Group 8">
            <a:extLst>
              <a:ext uri="{FF2B5EF4-FFF2-40B4-BE49-F238E27FC236}">
                <a16:creationId xmlns:a16="http://schemas.microsoft.com/office/drawing/2014/main" id="{97F6C967-05DE-A940-86B0-675881564D7C}"/>
              </a:ext>
            </a:extLst>
          </p:cNvPr>
          <p:cNvGrpSpPr/>
          <p:nvPr/>
        </p:nvGrpSpPr>
        <p:grpSpPr>
          <a:xfrm>
            <a:off x="145199" y="1475335"/>
            <a:ext cx="7163630" cy="5054282"/>
            <a:chOff x="295101" y="1630016"/>
            <a:chExt cx="7163630" cy="5054282"/>
          </a:xfrm>
        </p:grpSpPr>
        <p:pic>
          <p:nvPicPr>
            <p:cNvPr id="6" name="Picture 5" descr="Diagram, engineering drawing&#10;&#10;Description automatically generated">
              <a:extLst>
                <a:ext uri="{FF2B5EF4-FFF2-40B4-BE49-F238E27FC236}">
                  <a16:creationId xmlns:a16="http://schemas.microsoft.com/office/drawing/2014/main" id="{D6952C13-C375-4746-A464-7AF43497ECC9}"/>
                </a:ext>
              </a:extLst>
            </p:cNvPr>
            <p:cNvPicPr>
              <a:picLocks noChangeAspect="1"/>
            </p:cNvPicPr>
            <p:nvPr/>
          </p:nvPicPr>
          <p:blipFill rotWithShape="1">
            <a:blip r:embed="rId3"/>
            <a:srcRect l="5176" t="3039" r="7293" b="1116"/>
            <a:stretch/>
          </p:blipFill>
          <p:spPr>
            <a:xfrm>
              <a:off x="295101" y="1630016"/>
              <a:ext cx="7163630" cy="5054282"/>
            </a:xfrm>
            <a:prstGeom prst="rect">
              <a:avLst/>
            </a:prstGeom>
          </p:spPr>
        </p:pic>
        <p:sp>
          <p:nvSpPr>
            <p:cNvPr id="7" name="Rectangle 6">
              <a:extLst>
                <a:ext uri="{FF2B5EF4-FFF2-40B4-BE49-F238E27FC236}">
                  <a16:creationId xmlns:a16="http://schemas.microsoft.com/office/drawing/2014/main" id="{C74B5941-66FC-1B44-876D-90EE02DDD71F}"/>
                </a:ext>
              </a:extLst>
            </p:cNvPr>
            <p:cNvSpPr/>
            <p:nvPr/>
          </p:nvSpPr>
          <p:spPr>
            <a:xfrm>
              <a:off x="2479294" y="5380381"/>
              <a:ext cx="546677" cy="318054"/>
            </a:xfrm>
            <a:prstGeom prst="rect">
              <a:avLst/>
            </a:prstGeom>
            <a:noFill/>
            <a:ln w="57150">
              <a:solidFill>
                <a:srgbClr val="00A9F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grpSp>
      <p:pic>
        <p:nvPicPr>
          <p:cNvPr id="11" name="Picture 10" descr="Map&#10;&#10;Description automatically generated">
            <a:extLst>
              <a:ext uri="{FF2B5EF4-FFF2-40B4-BE49-F238E27FC236}">
                <a16:creationId xmlns:a16="http://schemas.microsoft.com/office/drawing/2014/main" id="{BAF34844-BD1D-A946-BCDA-DB08B0EE8AD0}"/>
              </a:ext>
            </a:extLst>
          </p:cNvPr>
          <p:cNvPicPr>
            <a:picLocks noChangeAspect="1"/>
          </p:cNvPicPr>
          <p:nvPr/>
        </p:nvPicPr>
        <p:blipFill>
          <a:blip r:embed="rId4"/>
          <a:stretch>
            <a:fillRect/>
          </a:stretch>
        </p:blipFill>
        <p:spPr>
          <a:xfrm>
            <a:off x="7671756" y="1614876"/>
            <a:ext cx="3746500" cy="4775200"/>
          </a:xfrm>
          <a:prstGeom prst="rect">
            <a:avLst/>
          </a:prstGeom>
        </p:spPr>
      </p:pic>
      <p:sp>
        <p:nvSpPr>
          <p:cNvPr id="12" name="Rectangle 11">
            <a:extLst>
              <a:ext uri="{FF2B5EF4-FFF2-40B4-BE49-F238E27FC236}">
                <a16:creationId xmlns:a16="http://schemas.microsoft.com/office/drawing/2014/main" id="{3E450DC1-A93F-C843-801C-E94DE3F7CEBD}"/>
              </a:ext>
            </a:extLst>
          </p:cNvPr>
          <p:cNvSpPr/>
          <p:nvPr/>
        </p:nvSpPr>
        <p:spPr>
          <a:xfrm>
            <a:off x="10242272" y="3389559"/>
            <a:ext cx="1268257" cy="1240973"/>
          </a:xfrm>
          <a:prstGeom prst="rect">
            <a:avLst/>
          </a:prstGeom>
          <a:noFill/>
          <a:ln w="57150">
            <a:solidFill>
              <a:srgbClr val="00A9F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94104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1B46-B24D-E349-9B37-D57B2B080559}"/>
              </a:ext>
            </a:extLst>
          </p:cNvPr>
          <p:cNvSpPr>
            <a:spLocks noGrp="1"/>
          </p:cNvSpPr>
          <p:nvPr>
            <p:ph type="title"/>
          </p:nvPr>
        </p:nvSpPr>
        <p:spPr/>
        <p:txBody>
          <a:bodyPr>
            <a:normAutofit/>
          </a:bodyPr>
          <a:lstStyle/>
          <a:p>
            <a:r>
              <a:rPr lang="en-CA" sz="3000" dirty="0"/>
              <a:t>TITAN Experimental Set-up </a:t>
            </a:r>
          </a:p>
        </p:txBody>
      </p:sp>
      <p:sp>
        <p:nvSpPr>
          <p:cNvPr id="3" name="Content Placeholder 2">
            <a:extLst>
              <a:ext uri="{FF2B5EF4-FFF2-40B4-BE49-F238E27FC236}">
                <a16:creationId xmlns:a16="http://schemas.microsoft.com/office/drawing/2014/main" id="{2CE6BB16-FD79-8A4B-AE71-1540A69EE5AA}"/>
              </a:ext>
            </a:extLst>
          </p:cNvPr>
          <p:cNvSpPr>
            <a:spLocks noGrp="1"/>
          </p:cNvSpPr>
          <p:nvPr>
            <p:ph idx="1"/>
          </p:nvPr>
        </p:nvSpPr>
        <p:spPr>
          <a:xfrm>
            <a:off x="681471" y="2032777"/>
            <a:ext cx="7044545" cy="3241588"/>
          </a:xfrm>
        </p:spPr>
        <p:txBody>
          <a:bodyPr>
            <a:normAutofit/>
          </a:bodyPr>
          <a:lstStyle/>
          <a:p>
            <a:r>
              <a:rPr lang="en-CA" dirty="0"/>
              <a:t>Radio-frequency quadrupole (RFQ)</a:t>
            </a:r>
          </a:p>
          <a:p>
            <a:r>
              <a:rPr lang="en-CA" dirty="0"/>
              <a:t>Multi-reflection time-of-flight (MR-TOF) spectrometer</a:t>
            </a:r>
          </a:p>
          <a:p>
            <a:r>
              <a:rPr lang="en-CA" dirty="0"/>
              <a:t>Electron-beam ion trap (EBIT)</a:t>
            </a:r>
          </a:p>
          <a:p>
            <a:r>
              <a:rPr lang="en-CA" dirty="0"/>
              <a:t>Measurement Penning trap (MPET)</a:t>
            </a:r>
          </a:p>
          <a:p>
            <a:endParaRPr lang="en-CA" dirty="0"/>
          </a:p>
        </p:txBody>
      </p:sp>
      <p:pic>
        <p:nvPicPr>
          <p:cNvPr id="6" name="Picture 5" descr="Map&#10;&#10;Description automatically generated">
            <a:extLst>
              <a:ext uri="{FF2B5EF4-FFF2-40B4-BE49-F238E27FC236}">
                <a16:creationId xmlns:a16="http://schemas.microsoft.com/office/drawing/2014/main" id="{1FC346A5-9C71-484B-9E4B-12B52148DE6D}"/>
              </a:ext>
            </a:extLst>
          </p:cNvPr>
          <p:cNvPicPr>
            <a:picLocks noChangeAspect="1"/>
          </p:cNvPicPr>
          <p:nvPr/>
        </p:nvPicPr>
        <p:blipFill>
          <a:blip r:embed="rId3"/>
          <a:stretch>
            <a:fillRect/>
          </a:stretch>
        </p:blipFill>
        <p:spPr>
          <a:xfrm>
            <a:off x="7671756" y="1614876"/>
            <a:ext cx="3746500" cy="4775200"/>
          </a:xfrm>
          <a:prstGeom prst="rect">
            <a:avLst/>
          </a:prstGeom>
        </p:spPr>
      </p:pic>
      <p:sp>
        <p:nvSpPr>
          <p:cNvPr id="7" name="Rectangle 6">
            <a:extLst>
              <a:ext uri="{FF2B5EF4-FFF2-40B4-BE49-F238E27FC236}">
                <a16:creationId xmlns:a16="http://schemas.microsoft.com/office/drawing/2014/main" id="{074759D5-983C-BB40-A7B4-F4A5D8204678}"/>
              </a:ext>
            </a:extLst>
          </p:cNvPr>
          <p:cNvSpPr/>
          <p:nvPr/>
        </p:nvSpPr>
        <p:spPr>
          <a:xfrm>
            <a:off x="10242272" y="3389559"/>
            <a:ext cx="1268257" cy="1240973"/>
          </a:xfrm>
          <a:prstGeom prst="rect">
            <a:avLst/>
          </a:prstGeom>
          <a:noFill/>
          <a:ln w="57150">
            <a:solidFill>
              <a:srgbClr val="00A9F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66177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96136-73A4-A744-9382-26F3B30FECF2}"/>
              </a:ext>
            </a:extLst>
          </p:cNvPr>
          <p:cNvSpPr>
            <a:spLocks noGrp="1"/>
          </p:cNvSpPr>
          <p:nvPr>
            <p:ph type="title"/>
          </p:nvPr>
        </p:nvSpPr>
        <p:spPr/>
        <p:txBody>
          <a:bodyPr>
            <a:normAutofit/>
          </a:bodyPr>
          <a:lstStyle/>
          <a:p>
            <a:r>
              <a:rPr lang="en-CA" sz="3000" dirty="0"/>
              <a:t>Typical measurement methods</a:t>
            </a:r>
          </a:p>
        </p:txBody>
      </p:sp>
      <p:graphicFrame>
        <p:nvGraphicFramePr>
          <p:cNvPr id="9" name="Table 9">
            <a:extLst>
              <a:ext uri="{FF2B5EF4-FFF2-40B4-BE49-F238E27FC236}">
                <a16:creationId xmlns:a16="http://schemas.microsoft.com/office/drawing/2014/main" id="{78AABF03-8EE4-6C48-81CF-CE08E9DE47CB}"/>
              </a:ext>
            </a:extLst>
          </p:cNvPr>
          <p:cNvGraphicFramePr>
            <a:graphicFrameLocks noGrp="1"/>
          </p:cNvGraphicFramePr>
          <p:nvPr>
            <p:ph idx="1"/>
          </p:nvPr>
        </p:nvGraphicFramePr>
        <p:xfrm>
          <a:off x="694723" y="2121543"/>
          <a:ext cx="9470128" cy="3571240"/>
        </p:xfrm>
        <a:graphic>
          <a:graphicData uri="http://schemas.openxmlformats.org/drawingml/2006/table">
            <a:tbl>
              <a:tblPr firstRow="1" bandRow="1">
                <a:tableStyleId>{5C22544A-7EE6-4342-B048-85BDC9FD1C3A}</a:tableStyleId>
              </a:tblPr>
              <a:tblGrid>
                <a:gridCol w="4735064">
                  <a:extLst>
                    <a:ext uri="{9D8B030D-6E8A-4147-A177-3AD203B41FA5}">
                      <a16:colId xmlns:a16="http://schemas.microsoft.com/office/drawing/2014/main" val="3438481860"/>
                    </a:ext>
                  </a:extLst>
                </a:gridCol>
                <a:gridCol w="4735064">
                  <a:extLst>
                    <a:ext uri="{9D8B030D-6E8A-4147-A177-3AD203B41FA5}">
                      <a16:colId xmlns:a16="http://schemas.microsoft.com/office/drawing/2014/main" val="2950966230"/>
                    </a:ext>
                  </a:extLst>
                </a:gridCol>
              </a:tblGrid>
              <a:tr h="370840">
                <a:tc>
                  <a:txBody>
                    <a:bodyPr/>
                    <a:lstStyle/>
                    <a:p>
                      <a:pPr algn="ctr"/>
                      <a:r>
                        <a:rPr lang="en-CA" dirty="0">
                          <a:ln>
                            <a:noFill/>
                          </a:ln>
                          <a:solidFill>
                            <a:schemeClr val="tx1"/>
                          </a:solidFill>
                        </a:rPr>
                        <a:t>Method</a:t>
                      </a:r>
                    </a:p>
                  </a:txBody>
                  <a:tcPr>
                    <a:solidFill>
                      <a:srgbClr val="00A9FF">
                        <a:alpha val="12467"/>
                      </a:srgbClr>
                    </a:solidFill>
                  </a:tcPr>
                </a:tc>
                <a:tc>
                  <a:txBody>
                    <a:bodyPr/>
                    <a:lstStyle/>
                    <a:p>
                      <a:pPr algn="ctr"/>
                      <a:r>
                        <a:rPr lang="en-CA" dirty="0">
                          <a:ln>
                            <a:noFill/>
                          </a:ln>
                          <a:solidFill>
                            <a:schemeClr val="tx1"/>
                          </a:solidFill>
                        </a:rPr>
                        <a:t>Limitations</a:t>
                      </a:r>
                    </a:p>
                  </a:txBody>
                  <a:tcPr>
                    <a:solidFill>
                      <a:srgbClr val="00A9FF">
                        <a:alpha val="12467"/>
                      </a:srgbClr>
                    </a:solidFill>
                  </a:tcPr>
                </a:tc>
                <a:extLst>
                  <a:ext uri="{0D108BD9-81ED-4DB2-BD59-A6C34878D82A}">
                    <a16:rowId xmlns:a16="http://schemas.microsoft.com/office/drawing/2014/main" val="222041258"/>
                  </a:ext>
                </a:extLst>
              </a:tr>
              <a:tr h="370840">
                <a:tc>
                  <a:txBody>
                    <a:bodyPr/>
                    <a:lstStyle/>
                    <a:p>
                      <a:pPr algn="ctr"/>
                      <a:r>
                        <a:rPr lang="en-CA" dirty="0">
                          <a:ln>
                            <a:noFill/>
                          </a:ln>
                          <a:solidFill>
                            <a:schemeClr val="tx1"/>
                          </a:solidFill>
                        </a:rPr>
                        <a:t>Elastic electron scattering</a:t>
                      </a:r>
                    </a:p>
                  </a:txBody>
                  <a:tcPr>
                    <a:solidFill>
                      <a:srgbClr val="00A9FF">
                        <a:alpha val="12467"/>
                      </a:srgbClr>
                    </a:solidFill>
                  </a:tcPr>
                </a:tc>
                <a:tc rowSpan="2">
                  <a:txBody>
                    <a:bodyPr/>
                    <a:lstStyle/>
                    <a:p>
                      <a:pPr marL="285750" marR="0" lvl="0" indent="-285750" algn="l" defTabSz="914400" rtl="0" eaLnBrk="1" fontAlgn="auto" latinLnBrk="0" hangingPunct="1">
                        <a:lnSpc>
                          <a:spcPct val="100000"/>
                        </a:lnSpc>
                        <a:spcBef>
                          <a:spcPts val="0"/>
                        </a:spcBef>
                        <a:spcAft>
                          <a:spcPts val="0"/>
                        </a:spcAft>
                        <a:buClr>
                          <a:srgbClr val="00A9FF"/>
                        </a:buClr>
                        <a:buSzTx/>
                        <a:buFont typeface="Wingdings" pitchFamily="2" charset="2"/>
                        <a:buChar char="§"/>
                        <a:tabLst/>
                        <a:defRPr/>
                      </a:pPr>
                      <a:r>
                        <a:rPr lang="en-CA" sz="1800" dirty="0">
                          <a:ln>
                            <a:noFill/>
                          </a:ln>
                          <a:solidFill>
                            <a:schemeClr val="tx1"/>
                          </a:solidFill>
                        </a:rPr>
                        <a:t>Require macroscopic samples, beyond the amount of short-lived radioactive isotopes that ISAC can deliver</a:t>
                      </a:r>
                    </a:p>
                    <a:p>
                      <a:pPr marL="285750" indent="-285750" algn="l">
                        <a:buClr>
                          <a:srgbClr val="00A9FF"/>
                        </a:buClr>
                        <a:buFont typeface="Wingdings" pitchFamily="2" charset="2"/>
                        <a:buChar char="§"/>
                      </a:pPr>
                      <a:endParaRPr lang="en-CA" dirty="0">
                        <a:ln>
                          <a:noFill/>
                        </a:ln>
                        <a:solidFill>
                          <a:schemeClr val="tx1"/>
                        </a:solidFill>
                      </a:endParaRPr>
                    </a:p>
                  </a:txBody>
                  <a:tcPr>
                    <a:solidFill>
                      <a:srgbClr val="00A9FF">
                        <a:alpha val="12467"/>
                      </a:srgbClr>
                    </a:solidFill>
                  </a:tcPr>
                </a:tc>
                <a:extLst>
                  <a:ext uri="{0D108BD9-81ED-4DB2-BD59-A6C34878D82A}">
                    <a16:rowId xmlns:a16="http://schemas.microsoft.com/office/drawing/2014/main" val="2549176593"/>
                  </a:ext>
                </a:extLst>
              </a:tr>
              <a:tr h="370840">
                <a:tc>
                  <a:txBody>
                    <a:bodyPr/>
                    <a:lstStyle/>
                    <a:p>
                      <a:pPr algn="ctr"/>
                      <a:r>
                        <a:rPr lang="en-CA" dirty="0">
                          <a:ln>
                            <a:noFill/>
                          </a:ln>
                          <a:solidFill>
                            <a:schemeClr val="tx1"/>
                          </a:solidFill>
                        </a:rPr>
                        <a:t>Muonic-atom spectroscopy </a:t>
                      </a:r>
                    </a:p>
                  </a:txBody>
                  <a:tcPr>
                    <a:solidFill>
                      <a:srgbClr val="00A9FF">
                        <a:alpha val="12467"/>
                      </a:srgbClr>
                    </a:solidFill>
                  </a:tcPr>
                </a:tc>
                <a:tc vMerge="1">
                  <a:txBody>
                    <a:bodyPr/>
                    <a:lstStyle/>
                    <a:p>
                      <a:endParaRPr lang="en-CA" dirty="0"/>
                    </a:p>
                  </a:txBody>
                  <a:tcPr/>
                </a:tc>
                <a:extLst>
                  <a:ext uri="{0D108BD9-81ED-4DB2-BD59-A6C34878D82A}">
                    <a16:rowId xmlns:a16="http://schemas.microsoft.com/office/drawing/2014/main" val="4206270668"/>
                  </a:ext>
                </a:extLst>
              </a:tr>
              <a:tr h="370840">
                <a:tc>
                  <a:txBody>
                    <a:bodyPr/>
                    <a:lstStyle/>
                    <a:p>
                      <a:pPr algn="ctr"/>
                      <a:r>
                        <a:rPr lang="en-CA" dirty="0">
                          <a:ln>
                            <a:noFill/>
                          </a:ln>
                          <a:solidFill>
                            <a:schemeClr val="tx1"/>
                          </a:solidFill>
                        </a:rPr>
                        <a:t>Collinear laser spectroscopy </a:t>
                      </a:r>
                    </a:p>
                  </a:txBody>
                  <a:tcPr>
                    <a:solidFill>
                      <a:srgbClr val="00A9FF">
                        <a:alpha val="12467"/>
                      </a:srgbClr>
                    </a:solidFill>
                  </a:tcPr>
                </a:tc>
                <a:tc>
                  <a:txBody>
                    <a:bodyPr/>
                    <a:lstStyle/>
                    <a:p>
                      <a:pPr marL="285750" indent="-285750" algn="l">
                        <a:buClr>
                          <a:srgbClr val="00A9FF"/>
                        </a:buClr>
                        <a:buFont typeface="Wingdings" pitchFamily="2" charset="2"/>
                        <a:buChar char="§"/>
                      </a:pPr>
                      <a:r>
                        <a:rPr lang="en-CA" sz="1800" dirty="0">
                          <a:ln>
                            <a:noFill/>
                          </a:ln>
                          <a:solidFill>
                            <a:schemeClr val="tx1"/>
                          </a:solidFill>
                        </a:rPr>
                        <a:t>Different measurement species require different lasers with appropriate ranges of optical wavelengths </a:t>
                      </a:r>
                    </a:p>
                    <a:p>
                      <a:pPr marL="285750" indent="-285750" algn="l">
                        <a:buClr>
                          <a:srgbClr val="00A9FF"/>
                        </a:buClr>
                        <a:buFont typeface="Wingdings" pitchFamily="2" charset="2"/>
                        <a:buChar char="§"/>
                      </a:pPr>
                      <a:endParaRPr lang="en-CA" sz="1800" dirty="0">
                        <a:ln>
                          <a:noFill/>
                        </a:ln>
                        <a:solidFill>
                          <a:schemeClr val="tx1"/>
                        </a:solidFill>
                      </a:endParaRPr>
                    </a:p>
                    <a:p>
                      <a:pPr marL="285750" indent="-285750" algn="l">
                        <a:buClr>
                          <a:srgbClr val="00A9FF"/>
                        </a:buClr>
                        <a:buFont typeface="Wingdings" pitchFamily="2" charset="2"/>
                        <a:buChar char="§"/>
                      </a:pPr>
                      <a:r>
                        <a:rPr lang="en-CA" sz="1800" dirty="0">
                          <a:ln>
                            <a:noFill/>
                          </a:ln>
                          <a:solidFill>
                            <a:schemeClr val="tx1"/>
                          </a:solidFill>
                        </a:rPr>
                        <a:t>Only provide </a:t>
                      </a:r>
                      <a:r>
                        <a:rPr lang="en-CA" sz="1800" u="sng" dirty="0">
                          <a:ln>
                            <a:noFill/>
                          </a:ln>
                          <a:solidFill>
                            <a:schemeClr val="tx1"/>
                          </a:solidFill>
                        </a:rPr>
                        <a:t>relative</a:t>
                      </a:r>
                      <a:r>
                        <a:rPr lang="en-CA" sz="1800" dirty="0">
                          <a:ln>
                            <a:noFill/>
                          </a:ln>
                          <a:solidFill>
                            <a:schemeClr val="tx1"/>
                          </a:solidFill>
                        </a:rPr>
                        <a:t>, not </a:t>
                      </a:r>
                      <a:r>
                        <a:rPr lang="en-CA" sz="1800" u="sng" dirty="0">
                          <a:ln>
                            <a:noFill/>
                          </a:ln>
                          <a:solidFill>
                            <a:schemeClr val="tx1"/>
                          </a:solidFill>
                        </a:rPr>
                        <a:t>absolute</a:t>
                      </a:r>
                      <a:r>
                        <a:rPr lang="en-CA" sz="1800" dirty="0">
                          <a:ln>
                            <a:noFill/>
                          </a:ln>
                          <a:solidFill>
                            <a:schemeClr val="tx1"/>
                          </a:solidFill>
                        </a:rPr>
                        <a:t>, charge radius </a:t>
                      </a:r>
                    </a:p>
                    <a:p>
                      <a:pPr marL="285750" indent="-285750" algn="l">
                        <a:buClr>
                          <a:srgbClr val="00A9FF"/>
                        </a:buClr>
                        <a:buFont typeface="Wingdings" pitchFamily="2" charset="2"/>
                        <a:buChar char="§"/>
                      </a:pPr>
                      <a:endParaRPr lang="en-CA" dirty="0">
                        <a:ln>
                          <a:noFill/>
                        </a:ln>
                        <a:solidFill>
                          <a:schemeClr val="tx1"/>
                        </a:solidFill>
                      </a:endParaRPr>
                    </a:p>
                  </a:txBody>
                  <a:tcPr>
                    <a:solidFill>
                      <a:srgbClr val="00A9FF">
                        <a:alpha val="12467"/>
                      </a:srgbClr>
                    </a:solidFill>
                  </a:tcPr>
                </a:tc>
                <a:extLst>
                  <a:ext uri="{0D108BD9-81ED-4DB2-BD59-A6C34878D82A}">
                    <a16:rowId xmlns:a16="http://schemas.microsoft.com/office/drawing/2014/main" val="1546614131"/>
                  </a:ext>
                </a:extLst>
              </a:tr>
            </a:tbl>
          </a:graphicData>
        </a:graphic>
      </p:graphicFrame>
    </p:spTree>
    <p:extLst>
      <p:ext uri="{BB962C8B-B14F-4D97-AF65-F5344CB8AC3E}">
        <p14:creationId xmlns:p14="http://schemas.microsoft.com/office/powerpoint/2010/main" val="2346192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1B46-B24D-E349-9B37-D57B2B080559}"/>
              </a:ext>
            </a:extLst>
          </p:cNvPr>
          <p:cNvSpPr>
            <a:spLocks noGrp="1"/>
          </p:cNvSpPr>
          <p:nvPr>
            <p:ph type="title"/>
          </p:nvPr>
        </p:nvSpPr>
        <p:spPr/>
        <p:txBody>
          <a:bodyPr>
            <a:normAutofit/>
          </a:bodyPr>
          <a:lstStyle/>
          <a:p>
            <a:r>
              <a:rPr lang="en-CA" sz="3000" dirty="0"/>
              <a:t>Electron Beam Ion Trap (EBIT) </a:t>
            </a:r>
          </a:p>
        </p:txBody>
      </p:sp>
      <p:sp>
        <p:nvSpPr>
          <p:cNvPr id="3" name="Content Placeholder 2">
            <a:extLst>
              <a:ext uri="{FF2B5EF4-FFF2-40B4-BE49-F238E27FC236}">
                <a16:creationId xmlns:a16="http://schemas.microsoft.com/office/drawing/2014/main" id="{2CE6BB16-FD79-8A4B-AE71-1540A69EE5AA}"/>
              </a:ext>
            </a:extLst>
          </p:cNvPr>
          <p:cNvSpPr>
            <a:spLocks noGrp="1"/>
          </p:cNvSpPr>
          <p:nvPr>
            <p:ph idx="1"/>
          </p:nvPr>
        </p:nvSpPr>
        <p:spPr>
          <a:xfrm>
            <a:off x="681472" y="1630016"/>
            <a:ext cx="4151786" cy="4342159"/>
          </a:xfrm>
        </p:spPr>
        <p:txBody>
          <a:bodyPr>
            <a:normAutofit/>
          </a:bodyPr>
          <a:lstStyle/>
          <a:p>
            <a:r>
              <a:rPr lang="en-CA" dirty="0">
                <a:sym typeface="Wingdings" pitchFamily="2" charset="2"/>
              </a:rPr>
              <a:t>Electron gun </a:t>
            </a:r>
          </a:p>
          <a:p>
            <a:r>
              <a:rPr lang="en-CA" dirty="0">
                <a:sym typeface="Wingdings" pitchFamily="2" charset="2"/>
              </a:rPr>
              <a:t>Trap </a:t>
            </a:r>
          </a:p>
          <a:p>
            <a:r>
              <a:rPr lang="en-CA" dirty="0">
                <a:sym typeface="Wingdings" pitchFamily="2" charset="2"/>
              </a:rPr>
              <a:t>Collector</a:t>
            </a:r>
          </a:p>
        </p:txBody>
      </p:sp>
      <p:pic>
        <p:nvPicPr>
          <p:cNvPr id="5" name="Content Placeholder 4" descr="Diagram&#10;&#10;Description automatically generated">
            <a:extLst>
              <a:ext uri="{FF2B5EF4-FFF2-40B4-BE49-F238E27FC236}">
                <a16:creationId xmlns:a16="http://schemas.microsoft.com/office/drawing/2014/main" id="{CEE06AA1-6BAB-F540-B7E2-19FD75A56489}"/>
              </a:ext>
            </a:extLst>
          </p:cNvPr>
          <p:cNvPicPr>
            <a:picLocks noChangeAspect="1"/>
          </p:cNvPicPr>
          <p:nvPr/>
        </p:nvPicPr>
        <p:blipFill>
          <a:blip r:embed="rId3"/>
          <a:stretch>
            <a:fillRect/>
          </a:stretch>
        </p:blipFill>
        <p:spPr>
          <a:xfrm>
            <a:off x="5158384" y="2163847"/>
            <a:ext cx="6677271" cy="4074751"/>
          </a:xfrm>
          <a:prstGeom prst="rect">
            <a:avLst/>
          </a:prstGeom>
        </p:spPr>
      </p:pic>
    </p:spTree>
    <p:extLst>
      <p:ext uri="{BB962C8B-B14F-4D97-AF65-F5344CB8AC3E}">
        <p14:creationId xmlns:p14="http://schemas.microsoft.com/office/powerpoint/2010/main" val="1839737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96136-73A4-A744-9382-26F3B30FECF2}"/>
              </a:ext>
            </a:extLst>
          </p:cNvPr>
          <p:cNvSpPr>
            <a:spLocks noGrp="1"/>
          </p:cNvSpPr>
          <p:nvPr>
            <p:ph type="title"/>
          </p:nvPr>
        </p:nvSpPr>
        <p:spPr/>
        <p:txBody>
          <a:bodyPr>
            <a:normAutofit/>
          </a:bodyPr>
          <a:lstStyle/>
          <a:p>
            <a:r>
              <a:rPr lang="en-CA" sz="3000" dirty="0"/>
              <a:t>EUV spectroscopy at TITAN</a:t>
            </a:r>
          </a:p>
        </p:txBody>
      </p:sp>
      <p:pic>
        <p:nvPicPr>
          <p:cNvPr id="14" name="Picture 13" descr="Diagram&#10;&#10;Description automatically generated">
            <a:extLst>
              <a:ext uri="{FF2B5EF4-FFF2-40B4-BE49-F238E27FC236}">
                <a16:creationId xmlns:a16="http://schemas.microsoft.com/office/drawing/2014/main" id="{6424B91E-787A-2C48-B044-11BFE0C32D06}"/>
              </a:ext>
            </a:extLst>
          </p:cNvPr>
          <p:cNvPicPr>
            <a:picLocks noChangeAspect="1"/>
          </p:cNvPicPr>
          <p:nvPr/>
        </p:nvPicPr>
        <p:blipFill rotWithShape="1">
          <a:blip r:embed="rId2"/>
          <a:srcRect l="18173" t="5299" r="13075"/>
          <a:stretch/>
        </p:blipFill>
        <p:spPr>
          <a:xfrm rot="5400000">
            <a:off x="4913087" y="-1146156"/>
            <a:ext cx="2365827" cy="11008142"/>
          </a:xfrm>
          <a:prstGeom prst="rect">
            <a:avLst/>
          </a:prstGeom>
        </p:spPr>
      </p:pic>
    </p:spTree>
    <p:extLst>
      <p:ext uri="{BB962C8B-B14F-4D97-AF65-F5344CB8AC3E}">
        <p14:creationId xmlns:p14="http://schemas.microsoft.com/office/powerpoint/2010/main" val="2633191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42107-513E-3F4B-B0E3-2A1F4183A166}"/>
              </a:ext>
            </a:extLst>
          </p:cNvPr>
          <p:cNvSpPr>
            <a:spLocks noGrp="1"/>
          </p:cNvSpPr>
          <p:nvPr>
            <p:ph type="title"/>
          </p:nvPr>
        </p:nvSpPr>
        <p:spPr>
          <a:xfrm>
            <a:off x="681471" y="979687"/>
            <a:ext cx="9942986" cy="650329"/>
          </a:xfrm>
        </p:spPr>
        <p:txBody>
          <a:bodyPr>
            <a:normAutofit fontScale="90000"/>
          </a:bodyPr>
          <a:lstStyle/>
          <a:p>
            <a:r>
              <a:rPr lang="en-CA" sz="3000" dirty="0"/>
              <a:t>Searches for permanent electric dipole moments (EDM)</a:t>
            </a:r>
          </a:p>
        </p:txBody>
      </p:sp>
      <p:pic>
        <p:nvPicPr>
          <p:cNvPr id="9" name="Picture 8" descr="A screenshot of a computer&#10;&#10;Description automatically generated with medium confidence">
            <a:extLst>
              <a:ext uri="{FF2B5EF4-FFF2-40B4-BE49-F238E27FC236}">
                <a16:creationId xmlns:a16="http://schemas.microsoft.com/office/drawing/2014/main" id="{7773955B-4EF8-BF46-BCC0-79D008C2324F}"/>
              </a:ext>
            </a:extLst>
          </p:cNvPr>
          <p:cNvPicPr>
            <a:picLocks noChangeAspect="1"/>
          </p:cNvPicPr>
          <p:nvPr/>
        </p:nvPicPr>
        <p:blipFill>
          <a:blip r:embed="rId3"/>
          <a:stretch>
            <a:fillRect/>
          </a:stretch>
        </p:blipFill>
        <p:spPr>
          <a:xfrm>
            <a:off x="7529766" y="2619843"/>
            <a:ext cx="4321842" cy="2160921"/>
          </a:xfrm>
          <a:prstGeom prst="rect">
            <a:avLst/>
          </a:prstGeom>
        </p:spPr>
      </p:pic>
      <p:sp>
        <p:nvSpPr>
          <p:cNvPr id="12" name="Content Placeholder 2">
            <a:extLst>
              <a:ext uri="{FF2B5EF4-FFF2-40B4-BE49-F238E27FC236}">
                <a16:creationId xmlns:a16="http://schemas.microsoft.com/office/drawing/2014/main" id="{CE0A2410-4129-BF4D-B357-CD8C1901F084}"/>
              </a:ext>
            </a:extLst>
          </p:cNvPr>
          <p:cNvSpPr>
            <a:spLocks noGrp="1"/>
          </p:cNvSpPr>
          <p:nvPr>
            <p:ph idx="1"/>
          </p:nvPr>
        </p:nvSpPr>
        <p:spPr>
          <a:xfrm>
            <a:off x="681471" y="2032777"/>
            <a:ext cx="6552085" cy="3939398"/>
          </a:xfrm>
        </p:spPr>
        <p:txBody>
          <a:bodyPr>
            <a:noAutofit/>
          </a:bodyPr>
          <a:lstStyle/>
          <a:p>
            <a:r>
              <a:rPr lang="en-CA" dirty="0"/>
              <a:t>Time-reversal violation</a:t>
            </a:r>
          </a:p>
          <a:p>
            <a:r>
              <a:rPr lang="en-CA" dirty="0"/>
              <a:t>Signature of EDM: scales with Z</a:t>
            </a:r>
          </a:p>
          <a:p>
            <a:r>
              <a:rPr lang="en-CA" dirty="0"/>
              <a:t>First measurement candidates at TITAN: </a:t>
            </a:r>
            <a:r>
              <a:rPr lang="en-CA" baseline="30000" dirty="0"/>
              <a:t>211</a:t>
            </a:r>
            <a:r>
              <a:rPr lang="en-CA" dirty="0"/>
              <a:t>Fr, </a:t>
            </a:r>
            <a:r>
              <a:rPr lang="en-CA" baseline="30000" dirty="0"/>
              <a:t>225</a:t>
            </a:r>
            <a:r>
              <a:rPr lang="en-CA" dirty="0"/>
              <a:t>Ra</a:t>
            </a:r>
          </a:p>
          <a:p>
            <a:r>
              <a:rPr lang="en-CA" dirty="0"/>
              <a:t>No absolute nuclear charge radius measurements for Fr (Z = 87) and Ra (Z = 88)</a:t>
            </a:r>
          </a:p>
          <a:p>
            <a:pPr lvl="1"/>
            <a:r>
              <a:rPr lang="en-CA" dirty="0"/>
              <a:t>None known for Z &gt; 83 (except U, Th)</a:t>
            </a:r>
          </a:p>
        </p:txBody>
      </p:sp>
      <p:sp>
        <p:nvSpPr>
          <p:cNvPr id="13" name="Rectangle 12">
            <a:extLst>
              <a:ext uri="{FF2B5EF4-FFF2-40B4-BE49-F238E27FC236}">
                <a16:creationId xmlns:a16="http://schemas.microsoft.com/office/drawing/2014/main" id="{24E6F363-9FE8-7648-81AA-9E6993DE4278}"/>
              </a:ext>
            </a:extLst>
          </p:cNvPr>
          <p:cNvSpPr/>
          <p:nvPr/>
        </p:nvSpPr>
        <p:spPr>
          <a:xfrm>
            <a:off x="9704866" y="4970491"/>
            <a:ext cx="2146742" cy="215444"/>
          </a:xfrm>
          <a:prstGeom prst="rect">
            <a:avLst/>
          </a:prstGeom>
        </p:spPr>
        <p:txBody>
          <a:bodyPr wrap="none">
            <a:spAutoFit/>
          </a:bodyPr>
          <a:lstStyle/>
          <a:p>
            <a:r>
              <a:rPr lang="en-CA" sz="800" dirty="0"/>
              <a:t>Peter Mueller/Argonne National Laboratory</a:t>
            </a:r>
          </a:p>
        </p:txBody>
      </p:sp>
    </p:spTree>
    <p:extLst>
      <p:ext uri="{BB962C8B-B14F-4D97-AF65-F5344CB8AC3E}">
        <p14:creationId xmlns:p14="http://schemas.microsoft.com/office/powerpoint/2010/main" val="295519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3C552-32FE-E048-A548-5280D9F88904}"/>
              </a:ext>
            </a:extLst>
          </p:cNvPr>
          <p:cNvSpPr>
            <a:spLocks noGrp="1"/>
          </p:cNvSpPr>
          <p:nvPr>
            <p:ph type="title"/>
          </p:nvPr>
        </p:nvSpPr>
        <p:spPr/>
        <p:txBody>
          <a:bodyPr>
            <a:normAutofit/>
          </a:bodyPr>
          <a:lstStyle/>
          <a:p>
            <a:r>
              <a:rPr lang="en-CA" sz="3000" dirty="0"/>
              <a:t>Nuclear charge radius</a:t>
            </a:r>
          </a:p>
        </p:txBody>
      </p:sp>
      <p:pic>
        <p:nvPicPr>
          <p:cNvPr id="6" name="Picture 5" descr="Chart, radar chart&#10;&#10;Description automatically generated">
            <a:extLst>
              <a:ext uri="{FF2B5EF4-FFF2-40B4-BE49-F238E27FC236}">
                <a16:creationId xmlns:a16="http://schemas.microsoft.com/office/drawing/2014/main" id="{88278596-228E-1F48-8BD6-4F49EBEBE8A6}"/>
              </a:ext>
            </a:extLst>
          </p:cNvPr>
          <p:cNvPicPr>
            <a:picLocks noChangeAspect="1"/>
          </p:cNvPicPr>
          <p:nvPr/>
        </p:nvPicPr>
        <p:blipFill>
          <a:blip r:embed="rId3"/>
          <a:stretch>
            <a:fillRect/>
          </a:stretch>
        </p:blipFill>
        <p:spPr>
          <a:xfrm>
            <a:off x="631566" y="2177099"/>
            <a:ext cx="5578881" cy="3355200"/>
          </a:xfrm>
          <a:prstGeom prst="rect">
            <a:avLst/>
          </a:prstGeom>
          <a:ln w="12700">
            <a:solidFill>
              <a:schemeClr val="tx1"/>
            </a:solidFill>
          </a:ln>
        </p:spPr>
      </p:pic>
      <mc:AlternateContent xmlns:mc="http://schemas.openxmlformats.org/markup-compatibility/2006">
        <mc:Choice xmlns:a14="http://schemas.microsoft.com/office/drawing/2010/main" Requires="a14">
          <p:sp>
            <p:nvSpPr>
              <p:cNvPr id="10" name="Rectangle 9">
                <a:extLst>
                  <a:ext uri="{FF2B5EF4-FFF2-40B4-BE49-F238E27FC236}">
                    <a16:creationId xmlns:a16="http://schemas.microsoft.com/office/drawing/2014/main" id="{35AEB858-C16C-664C-8CB0-5BFEC10AB437}"/>
                  </a:ext>
                </a:extLst>
              </p:cNvPr>
              <p:cNvSpPr/>
              <p:nvPr/>
            </p:nvSpPr>
            <p:spPr>
              <a:xfrm>
                <a:off x="6730943" y="2515848"/>
                <a:ext cx="4539391" cy="654859"/>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en-CA" sz="3200" b="0" i="1" smtClean="0">
                          <a:latin typeface="Cambria Math" panose="02040503050406030204" pitchFamily="18" charset="0"/>
                          <a:sym typeface="Wingdings" pitchFamily="2" charset="2"/>
                        </a:rPr>
                        <m:t>𝛿</m:t>
                      </m:r>
                      <m:sSup>
                        <m:sSupPr>
                          <m:ctrlPr>
                            <a:rPr lang="en-CA" sz="3200" b="0" i="1" smtClean="0">
                              <a:latin typeface="Cambria Math" panose="02040503050406030204" pitchFamily="18" charset="0"/>
                              <a:sym typeface="Wingdings" pitchFamily="2" charset="2"/>
                            </a:rPr>
                          </m:ctrlPr>
                        </m:sSupPr>
                        <m:e>
                          <m:r>
                            <a:rPr lang="en-CA" sz="3200" b="0" i="1" smtClean="0">
                              <a:latin typeface="Cambria Math" panose="02040503050406030204" pitchFamily="18" charset="0"/>
                              <a:sym typeface="Wingdings" pitchFamily="2" charset="2"/>
                            </a:rPr>
                            <m:t>𝜈</m:t>
                          </m:r>
                        </m:e>
                        <m:sup>
                          <m:r>
                            <a:rPr lang="en-CA" sz="3200" b="0" i="1" smtClean="0">
                              <a:latin typeface="Cambria Math" panose="02040503050406030204" pitchFamily="18" charset="0"/>
                              <a:sym typeface="Wingdings" pitchFamily="2" charset="2"/>
                            </a:rPr>
                            <m:t>𝐴</m:t>
                          </m:r>
                          <m:r>
                            <a:rPr lang="en-CA" sz="3200" b="0" i="1" smtClean="0">
                              <a:latin typeface="Cambria Math" panose="02040503050406030204" pitchFamily="18" charset="0"/>
                              <a:sym typeface="Wingdings" pitchFamily="2" charset="2"/>
                            </a:rPr>
                            <m:t>, </m:t>
                          </m:r>
                          <m:r>
                            <a:rPr lang="en-CA" sz="3200" b="0" i="1" smtClean="0">
                              <a:latin typeface="Cambria Math" panose="02040503050406030204" pitchFamily="18" charset="0"/>
                              <a:sym typeface="Wingdings" pitchFamily="2" charset="2"/>
                            </a:rPr>
                            <m:t>𝐴</m:t>
                          </m:r>
                          <m:r>
                            <a:rPr lang="en-CA" sz="3200" b="0" i="1" smtClean="0">
                              <a:latin typeface="Cambria Math" panose="02040503050406030204" pitchFamily="18" charset="0"/>
                              <a:sym typeface="Wingdings" pitchFamily="2" charset="2"/>
                            </a:rPr>
                            <m:t>′</m:t>
                          </m:r>
                        </m:sup>
                      </m:sSup>
                      <m:r>
                        <a:rPr lang="en-CA" sz="3200" b="0" i="1" smtClean="0">
                          <a:latin typeface="Cambria Math" panose="02040503050406030204" pitchFamily="18" charset="0"/>
                          <a:sym typeface="Wingdings" pitchFamily="2" charset="2"/>
                        </a:rPr>
                        <m:t>=</m:t>
                      </m:r>
                      <m:r>
                        <a:rPr lang="en-CA" sz="3200" b="0" i="1" smtClean="0">
                          <a:latin typeface="Cambria Math" panose="02040503050406030204" pitchFamily="18" charset="0"/>
                          <a:sym typeface="Wingdings" pitchFamily="2" charset="2"/>
                        </a:rPr>
                        <m:t>𝛿</m:t>
                      </m:r>
                      <m:sSubSup>
                        <m:sSubSupPr>
                          <m:ctrlPr>
                            <a:rPr lang="en-CA" sz="3200" b="0" i="1" smtClean="0">
                              <a:latin typeface="Cambria Math" panose="02040503050406030204" pitchFamily="18" charset="0"/>
                              <a:sym typeface="Wingdings" pitchFamily="2" charset="2"/>
                            </a:rPr>
                          </m:ctrlPr>
                        </m:sSubSupPr>
                        <m:e>
                          <m:r>
                            <a:rPr lang="en-CA" sz="3200" b="0" i="1" smtClean="0">
                              <a:latin typeface="Cambria Math" panose="02040503050406030204" pitchFamily="18" charset="0"/>
                              <a:sym typeface="Wingdings" pitchFamily="2" charset="2"/>
                            </a:rPr>
                            <m:t>𝜈</m:t>
                          </m:r>
                        </m:e>
                        <m:sub>
                          <m:r>
                            <a:rPr lang="en-CA" sz="3200" b="0" i="1" smtClean="0">
                              <a:latin typeface="Cambria Math" panose="02040503050406030204" pitchFamily="18" charset="0"/>
                              <a:sym typeface="Wingdings" pitchFamily="2" charset="2"/>
                            </a:rPr>
                            <m:t>𝑀𝑆</m:t>
                          </m:r>
                        </m:sub>
                        <m:sup>
                          <m:r>
                            <a:rPr lang="en-CA" sz="3200" b="0" i="1" smtClean="0">
                              <a:latin typeface="Cambria Math" panose="02040503050406030204" pitchFamily="18" charset="0"/>
                              <a:sym typeface="Wingdings" pitchFamily="2" charset="2"/>
                            </a:rPr>
                            <m:t>𝐴</m:t>
                          </m:r>
                          <m:r>
                            <a:rPr lang="en-CA" sz="3200" b="0" i="1" smtClean="0">
                              <a:latin typeface="Cambria Math" panose="02040503050406030204" pitchFamily="18" charset="0"/>
                              <a:sym typeface="Wingdings" pitchFamily="2" charset="2"/>
                            </a:rPr>
                            <m:t>, </m:t>
                          </m:r>
                          <m:r>
                            <a:rPr lang="en-CA" sz="3200" b="0" i="1" smtClean="0">
                              <a:latin typeface="Cambria Math" panose="02040503050406030204" pitchFamily="18" charset="0"/>
                              <a:sym typeface="Wingdings" pitchFamily="2" charset="2"/>
                            </a:rPr>
                            <m:t>𝐴</m:t>
                          </m:r>
                          <m:r>
                            <a:rPr lang="en-CA" sz="3200" b="0" i="1" smtClean="0">
                              <a:latin typeface="Cambria Math" panose="02040503050406030204" pitchFamily="18" charset="0"/>
                              <a:sym typeface="Wingdings" pitchFamily="2" charset="2"/>
                            </a:rPr>
                            <m:t>′</m:t>
                          </m:r>
                        </m:sup>
                      </m:sSubSup>
                      <m:r>
                        <a:rPr lang="en-CA" sz="3200" b="0" i="1" smtClean="0">
                          <a:latin typeface="Cambria Math" panose="02040503050406030204" pitchFamily="18" charset="0"/>
                          <a:sym typeface="Wingdings" pitchFamily="2" charset="2"/>
                        </a:rPr>
                        <m:t>+</m:t>
                      </m:r>
                      <m:r>
                        <a:rPr lang="en-CA" sz="3200" i="1">
                          <a:latin typeface="Cambria Math" panose="02040503050406030204" pitchFamily="18" charset="0"/>
                          <a:sym typeface="Wingdings" pitchFamily="2" charset="2"/>
                        </a:rPr>
                        <m:t>𝛿</m:t>
                      </m:r>
                      <m:sSubSup>
                        <m:sSubSupPr>
                          <m:ctrlPr>
                            <a:rPr lang="en-CA" sz="3200" i="1">
                              <a:latin typeface="Cambria Math" panose="02040503050406030204" pitchFamily="18" charset="0"/>
                              <a:sym typeface="Wingdings" pitchFamily="2" charset="2"/>
                            </a:rPr>
                          </m:ctrlPr>
                        </m:sSubSupPr>
                        <m:e>
                          <m:r>
                            <a:rPr lang="en-CA" sz="3200" i="1">
                              <a:latin typeface="Cambria Math" panose="02040503050406030204" pitchFamily="18" charset="0"/>
                              <a:sym typeface="Wingdings" pitchFamily="2" charset="2"/>
                            </a:rPr>
                            <m:t>𝜈</m:t>
                          </m:r>
                        </m:e>
                        <m:sub>
                          <m:r>
                            <a:rPr lang="en-CA" sz="3200" b="0" i="1" smtClean="0">
                              <a:latin typeface="Cambria Math" panose="02040503050406030204" pitchFamily="18" charset="0"/>
                              <a:sym typeface="Wingdings" pitchFamily="2" charset="2"/>
                            </a:rPr>
                            <m:t>𝐹</m:t>
                          </m:r>
                          <m:r>
                            <a:rPr lang="en-CA" sz="3200" i="1">
                              <a:latin typeface="Cambria Math" panose="02040503050406030204" pitchFamily="18" charset="0"/>
                              <a:sym typeface="Wingdings" pitchFamily="2" charset="2"/>
                            </a:rPr>
                            <m:t>𝑆</m:t>
                          </m:r>
                        </m:sub>
                        <m:sup>
                          <m:r>
                            <a:rPr lang="en-CA" sz="3200" i="1">
                              <a:latin typeface="Cambria Math" panose="02040503050406030204" pitchFamily="18" charset="0"/>
                              <a:sym typeface="Wingdings" pitchFamily="2" charset="2"/>
                            </a:rPr>
                            <m:t>𝐴</m:t>
                          </m:r>
                          <m:r>
                            <a:rPr lang="en-CA" sz="3200" i="1">
                              <a:latin typeface="Cambria Math" panose="02040503050406030204" pitchFamily="18" charset="0"/>
                              <a:sym typeface="Wingdings" pitchFamily="2" charset="2"/>
                            </a:rPr>
                            <m:t>, </m:t>
                          </m:r>
                          <m:r>
                            <a:rPr lang="en-CA" sz="3200" i="1">
                              <a:latin typeface="Cambria Math" panose="02040503050406030204" pitchFamily="18" charset="0"/>
                              <a:sym typeface="Wingdings" pitchFamily="2" charset="2"/>
                            </a:rPr>
                            <m:t>𝐴</m:t>
                          </m:r>
                          <m:r>
                            <a:rPr lang="en-CA" sz="3200" i="1">
                              <a:latin typeface="Cambria Math" panose="02040503050406030204" pitchFamily="18" charset="0"/>
                              <a:sym typeface="Wingdings" pitchFamily="2" charset="2"/>
                            </a:rPr>
                            <m:t>′</m:t>
                          </m:r>
                        </m:sup>
                      </m:sSubSup>
                    </m:oMath>
                  </m:oMathPara>
                </a14:m>
                <a:endParaRPr lang="en-CA" sz="3200" dirty="0"/>
              </a:p>
            </p:txBody>
          </p:sp>
        </mc:Choice>
        <mc:Fallback>
          <p:sp>
            <p:nvSpPr>
              <p:cNvPr id="10" name="Rectangle 9">
                <a:extLst>
                  <a:ext uri="{FF2B5EF4-FFF2-40B4-BE49-F238E27FC236}">
                    <a16:creationId xmlns:a16="http://schemas.microsoft.com/office/drawing/2014/main" id="{35AEB858-C16C-664C-8CB0-5BFEC10AB437}"/>
                  </a:ext>
                </a:extLst>
              </p:cNvPr>
              <p:cNvSpPr>
                <a:spLocks noRot="1" noChangeAspect="1" noMove="1" noResize="1" noEditPoints="1" noAdjustHandles="1" noChangeArrowheads="1" noChangeShapeType="1" noTextEdit="1"/>
              </p:cNvSpPr>
              <p:nvPr/>
            </p:nvSpPr>
            <p:spPr>
              <a:xfrm>
                <a:off x="6730943" y="2515848"/>
                <a:ext cx="4539391" cy="654859"/>
              </a:xfrm>
              <a:prstGeom prst="rect">
                <a:avLst/>
              </a:prstGeom>
              <a:blipFill>
                <a:blip r:embed="rId4"/>
                <a:stretch>
                  <a:fillRect b="-7692"/>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12" name="Rectangle 11">
                <a:extLst>
                  <a:ext uri="{FF2B5EF4-FFF2-40B4-BE49-F238E27FC236}">
                    <a16:creationId xmlns:a16="http://schemas.microsoft.com/office/drawing/2014/main" id="{E21E822A-8646-A745-B35B-7842FA1BD8E9}"/>
                  </a:ext>
                </a:extLst>
              </p:cNvPr>
              <p:cNvSpPr/>
              <p:nvPr/>
            </p:nvSpPr>
            <p:spPr>
              <a:xfrm>
                <a:off x="7059248" y="4724397"/>
                <a:ext cx="3850279" cy="654859"/>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en-CA" sz="3200" i="1" smtClean="0">
                          <a:latin typeface="Cambria Math" panose="02040503050406030204" pitchFamily="18" charset="0"/>
                          <a:sym typeface="Wingdings" pitchFamily="2" charset="2"/>
                        </a:rPr>
                        <m:t>𝛿</m:t>
                      </m:r>
                      <m:sSubSup>
                        <m:sSubSupPr>
                          <m:ctrlPr>
                            <a:rPr lang="en-CA" sz="3200" i="1">
                              <a:latin typeface="Cambria Math" panose="02040503050406030204" pitchFamily="18" charset="0"/>
                              <a:sym typeface="Wingdings" pitchFamily="2" charset="2"/>
                            </a:rPr>
                          </m:ctrlPr>
                        </m:sSubSupPr>
                        <m:e>
                          <m:r>
                            <a:rPr lang="en-CA" sz="3200" i="1">
                              <a:latin typeface="Cambria Math" panose="02040503050406030204" pitchFamily="18" charset="0"/>
                              <a:sym typeface="Wingdings" pitchFamily="2" charset="2"/>
                            </a:rPr>
                            <m:t>𝜈</m:t>
                          </m:r>
                        </m:e>
                        <m:sub>
                          <m:r>
                            <a:rPr lang="en-CA" sz="3200" b="0" i="1" smtClean="0">
                              <a:latin typeface="Cambria Math" panose="02040503050406030204" pitchFamily="18" charset="0"/>
                              <a:sym typeface="Wingdings" pitchFamily="2" charset="2"/>
                            </a:rPr>
                            <m:t>𝐹</m:t>
                          </m:r>
                          <m:r>
                            <a:rPr lang="en-CA" sz="3200" i="1">
                              <a:latin typeface="Cambria Math" panose="02040503050406030204" pitchFamily="18" charset="0"/>
                              <a:sym typeface="Wingdings" pitchFamily="2" charset="2"/>
                            </a:rPr>
                            <m:t>𝑆</m:t>
                          </m:r>
                        </m:sub>
                        <m:sup>
                          <m:r>
                            <a:rPr lang="en-CA" sz="3200" i="1">
                              <a:latin typeface="Cambria Math" panose="02040503050406030204" pitchFamily="18" charset="0"/>
                              <a:sym typeface="Wingdings" pitchFamily="2" charset="2"/>
                            </a:rPr>
                            <m:t>𝐴</m:t>
                          </m:r>
                          <m:r>
                            <a:rPr lang="en-CA" sz="3200" i="1">
                              <a:latin typeface="Cambria Math" panose="02040503050406030204" pitchFamily="18" charset="0"/>
                              <a:sym typeface="Wingdings" pitchFamily="2" charset="2"/>
                            </a:rPr>
                            <m:t>, </m:t>
                          </m:r>
                          <m:r>
                            <a:rPr lang="en-CA" sz="3200" i="1">
                              <a:latin typeface="Cambria Math" panose="02040503050406030204" pitchFamily="18" charset="0"/>
                              <a:sym typeface="Wingdings" pitchFamily="2" charset="2"/>
                            </a:rPr>
                            <m:t>𝐴</m:t>
                          </m:r>
                          <m:r>
                            <a:rPr lang="en-CA" sz="3200" i="1">
                              <a:latin typeface="Cambria Math" panose="02040503050406030204" pitchFamily="18" charset="0"/>
                              <a:sym typeface="Wingdings" pitchFamily="2" charset="2"/>
                            </a:rPr>
                            <m:t>′</m:t>
                          </m:r>
                        </m:sup>
                      </m:sSubSup>
                      <m:r>
                        <a:rPr lang="en-CA" sz="3200" b="0" i="1" smtClean="0">
                          <a:latin typeface="Cambria Math" panose="02040503050406030204" pitchFamily="18" charset="0"/>
                          <a:sym typeface="Wingdings" pitchFamily="2" charset="2"/>
                        </a:rPr>
                        <m:t>=</m:t>
                      </m:r>
                      <m:r>
                        <a:rPr lang="en-CA" sz="3200" b="0" i="1" smtClean="0">
                          <a:latin typeface="Cambria Math" panose="02040503050406030204" pitchFamily="18" charset="0"/>
                          <a:sym typeface="Wingdings" pitchFamily="2" charset="2"/>
                        </a:rPr>
                        <m:t>𝐹</m:t>
                      </m:r>
                      <m:r>
                        <a:rPr lang="en-CA" sz="3200" b="0" i="1" smtClean="0">
                          <a:latin typeface="Cambria Math" panose="02040503050406030204" pitchFamily="18" charset="0"/>
                          <a:sym typeface="Wingdings" pitchFamily="2" charset="2"/>
                        </a:rPr>
                        <m:t>𝛿</m:t>
                      </m:r>
                      <m:sSup>
                        <m:sSupPr>
                          <m:ctrlPr>
                            <a:rPr lang="en-CA" sz="3200" b="0" i="1" smtClean="0">
                              <a:latin typeface="Cambria Math" panose="02040503050406030204" pitchFamily="18" charset="0"/>
                              <a:sym typeface="Wingdings" pitchFamily="2" charset="2"/>
                            </a:rPr>
                          </m:ctrlPr>
                        </m:sSupPr>
                        <m:e>
                          <m:d>
                            <m:dPr>
                              <m:begChr m:val="⟨"/>
                              <m:endChr m:val="⟩"/>
                              <m:ctrlPr>
                                <a:rPr lang="en-CA" sz="3200" i="1">
                                  <a:latin typeface="Cambria Math" panose="02040503050406030204" pitchFamily="18" charset="0"/>
                                  <a:sym typeface="Wingdings" pitchFamily="2" charset="2"/>
                                </a:rPr>
                              </m:ctrlPr>
                            </m:dPr>
                            <m:e>
                              <m:sSup>
                                <m:sSupPr>
                                  <m:ctrlPr>
                                    <a:rPr lang="en-CA" sz="3200" i="1">
                                      <a:latin typeface="Cambria Math" panose="02040503050406030204" pitchFamily="18" charset="0"/>
                                      <a:sym typeface="Wingdings" pitchFamily="2" charset="2"/>
                                    </a:rPr>
                                  </m:ctrlPr>
                                </m:sSupPr>
                                <m:e>
                                  <m:r>
                                    <a:rPr lang="en-CA" sz="3200" i="1">
                                      <a:latin typeface="Cambria Math" panose="02040503050406030204" pitchFamily="18" charset="0"/>
                                      <a:sym typeface="Wingdings" pitchFamily="2" charset="2"/>
                                    </a:rPr>
                                    <m:t>𝑟</m:t>
                                  </m:r>
                                </m:e>
                                <m:sup>
                                  <m:r>
                                    <a:rPr lang="en-CA" sz="3200" i="1">
                                      <a:latin typeface="Cambria Math" panose="02040503050406030204" pitchFamily="18" charset="0"/>
                                      <a:sym typeface="Wingdings" pitchFamily="2" charset="2"/>
                                    </a:rPr>
                                    <m:t>2</m:t>
                                  </m:r>
                                </m:sup>
                              </m:sSup>
                            </m:e>
                          </m:d>
                        </m:e>
                        <m:sup>
                          <m:r>
                            <a:rPr lang="en-CA" sz="3200" b="0" i="1" smtClean="0">
                              <a:latin typeface="Cambria Math" panose="02040503050406030204" pitchFamily="18" charset="0"/>
                              <a:sym typeface="Wingdings" pitchFamily="2" charset="2"/>
                            </a:rPr>
                            <m:t>𝐴</m:t>
                          </m:r>
                          <m:r>
                            <a:rPr lang="en-CA" sz="3200" b="0" i="1" smtClean="0">
                              <a:latin typeface="Cambria Math" panose="02040503050406030204" pitchFamily="18" charset="0"/>
                              <a:sym typeface="Wingdings" pitchFamily="2" charset="2"/>
                            </a:rPr>
                            <m:t>,</m:t>
                          </m:r>
                          <m:r>
                            <a:rPr lang="en-CA" sz="3200" b="0" i="1" smtClean="0">
                              <a:latin typeface="Cambria Math" panose="02040503050406030204" pitchFamily="18" charset="0"/>
                              <a:sym typeface="Wingdings" pitchFamily="2" charset="2"/>
                            </a:rPr>
                            <m:t>𝐴</m:t>
                          </m:r>
                          <m:r>
                            <a:rPr lang="en-CA" sz="3200" b="0" i="1" smtClean="0">
                              <a:latin typeface="Cambria Math" panose="02040503050406030204" pitchFamily="18" charset="0"/>
                              <a:sym typeface="Wingdings" pitchFamily="2" charset="2"/>
                            </a:rPr>
                            <m:t>′</m:t>
                          </m:r>
                        </m:sup>
                      </m:sSup>
                    </m:oMath>
                  </m:oMathPara>
                </a14:m>
                <a:endParaRPr lang="en-CA" sz="3200" dirty="0"/>
              </a:p>
            </p:txBody>
          </p:sp>
        </mc:Choice>
        <mc:Fallback>
          <p:sp>
            <p:nvSpPr>
              <p:cNvPr id="12" name="Rectangle 11">
                <a:extLst>
                  <a:ext uri="{FF2B5EF4-FFF2-40B4-BE49-F238E27FC236}">
                    <a16:creationId xmlns:a16="http://schemas.microsoft.com/office/drawing/2014/main" id="{E21E822A-8646-A745-B35B-7842FA1BD8E9}"/>
                  </a:ext>
                </a:extLst>
              </p:cNvPr>
              <p:cNvSpPr>
                <a:spLocks noRot="1" noChangeAspect="1" noMove="1" noResize="1" noEditPoints="1" noAdjustHandles="1" noChangeArrowheads="1" noChangeShapeType="1" noTextEdit="1"/>
              </p:cNvSpPr>
              <p:nvPr/>
            </p:nvSpPr>
            <p:spPr>
              <a:xfrm>
                <a:off x="7059248" y="4724397"/>
                <a:ext cx="3850279" cy="654859"/>
              </a:xfrm>
              <a:prstGeom prst="rect">
                <a:avLst/>
              </a:prstGeom>
              <a:blipFill>
                <a:blip r:embed="rId5"/>
                <a:stretch>
                  <a:fillRect b="-7692"/>
                </a:stretch>
              </a:blipFill>
            </p:spPr>
            <p:txBody>
              <a:bodyPr/>
              <a:lstStyle/>
              <a:p>
                <a:r>
                  <a:rPr lang="en-CA">
                    <a:noFill/>
                  </a:rPr>
                  <a:t> </a:t>
                </a:r>
              </a:p>
            </p:txBody>
          </p:sp>
        </mc:Fallback>
      </mc:AlternateContent>
      <p:sp>
        <p:nvSpPr>
          <p:cNvPr id="13" name="TextBox 12">
            <a:extLst>
              <a:ext uri="{FF2B5EF4-FFF2-40B4-BE49-F238E27FC236}">
                <a16:creationId xmlns:a16="http://schemas.microsoft.com/office/drawing/2014/main" id="{48357C28-1AFD-7643-ADF3-FE7705374D57}"/>
              </a:ext>
            </a:extLst>
          </p:cNvPr>
          <p:cNvSpPr txBox="1"/>
          <p:nvPr/>
        </p:nvSpPr>
        <p:spPr>
          <a:xfrm>
            <a:off x="6420096" y="1855839"/>
            <a:ext cx="1908313" cy="584775"/>
          </a:xfrm>
          <a:prstGeom prst="rect">
            <a:avLst/>
          </a:prstGeom>
          <a:noFill/>
        </p:spPr>
        <p:txBody>
          <a:bodyPr wrap="square" rtlCol="0">
            <a:spAutoFit/>
          </a:bodyPr>
          <a:lstStyle/>
          <a:p>
            <a:pPr algn="ctr"/>
            <a:r>
              <a:rPr lang="en-CA" sz="1600" dirty="0">
                <a:solidFill>
                  <a:srgbClr val="00A9FF"/>
                </a:solidFill>
              </a:rPr>
              <a:t>isotope-dependent frequency shift </a:t>
            </a:r>
          </a:p>
        </p:txBody>
      </p:sp>
      <p:sp>
        <p:nvSpPr>
          <p:cNvPr id="14" name="TextBox 13">
            <a:extLst>
              <a:ext uri="{FF2B5EF4-FFF2-40B4-BE49-F238E27FC236}">
                <a16:creationId xmlns:a16="http://schemas.microsoft.com/office/drawing/2014/main" id="{5E0F24DE-B14F-AF4A-939E-ABC6587FCE50}"/>
              </a:ext>
            </a:extLst>
          </p:cNvPr>
          <p:cNvSpPr txBox="1"/>
          <p:nvPr/>
        </p:nvSpPr>
        <p:spPr>
          <a:xfrm>
            <a:off x="8279970" y="1858051"/>
            <a:ext cx="1408837" cy="584775"/>
          </a:xfrm>
          <a:prstGeom prst="rect">
            <a:avLst/>
          </a:prstGeom>
          <a:noFill/>
        </p:spPr>
        <p:txBody>
          <a:bodyPr wrap="square" rtlCol="0">
            <a:spAutoFit/>
          </a:bodyPr>
          <a:lstStyle/>
          <a:p>
            <a:pPr algn="ctr"/>
            <a:r>
              <a:rPr lang="en-CA" sz="1600" dirty="0">
                <a:solidFill>
                  <a:srgbClr val="00A9FF"/>
                </a:solidFill>
              </a:rPr>
              <a:t>mass shift contribution</a:t>
            </a:r>
          </a:p>
        </p:txBody>
      </p:sp>
      <p:sp>
        <p:nvSpPr>
          <p:cNvPr id="15" name="TextBox 14">
            <a:extLst>
              <a:ext uri="{FF2B5EF4-FFF2-40B4-BE49-F238E27FC236}">
                <a16:creationId xmlns:a16="http://schemas.microsoft.com/office/drawing/2014/main" id="{C907FD94-72C9-404D-9691-88D92AFC44AD}"/>
              </a:ext>
            </a:extLst>
          </p:cNvPr>
          <p:cNvSpPr txBox="1"/>
          <p:nvPr/>
        </p:nvSpPr>
        <p:spPr>
          <a:xfrm>
            <a:off x="9810595" y="1855839"/>
            <a:ext cx="1408838" cy="584775"/>
          </a:xfrm>
          <a:prstGeom prst="rect">
            <a:avLst/>
          </a:prstGeom>
          <a:noFill/>
        </p:spPr>
        <p:txBody>
          <a:bodyPr wrap="square" rtlCol="0">
            <a:spAutoFit/>
          </a:bodyPr>
          <a:lstStyle/>
          <a:p>
            <a:pPr algn="ctr"/>
            <a:r>
              <a:rPr lang="en-CA" sz="1600" dirty="0">
                <a:solidFill>
                  <a:srgbClr val="00A9FF"/>
                </a:solidFill>
              </a:rPr>
              <a:t>field shift contribution</a:t>
            </a:r>
          </a:p>
        </p:txBody>
      </p:sp>
      <p:cxnSp>
        <p:nvCxnSpPr>
          <p:cNvPr id="19" name="Straight Connector 18">
            <a:extLst>
              <a:ext uri="{FF2B5EF4-FFF2-40B4-BE49-F238E27FC236}">
                <a16:creationId xmlns:a16="http://schemas.microsoft.com/office/drawing/2014/main" id="{9C5392B6-C750-CC4E-878E-14B92D28B6D7}"/>
              </a:ext>
            </a:extLst>
          </p:cNvPr>
          <p:cNvCxnSpPr>
            <a:cxnSpLocks/>
          </p:cNvCxnSpPr>
          <p:nvPr/>
        </p:nvCxnSpPr>
        <p:spPr>
          <a:xfrm>
            <a:off x="8420591" y="3203838"/>
            <a:ext cx="1127596" cy="0"/>
          </a:xfrm>
          <a:prstGeom prst="line">
            <a:avLst/>
          </a:prstGeom>
          <a:ln w="28575">
            <a:solidFill>
              <a:srgbClr val="00A9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0D53154-99E7-A049-8C1E-410B0D66A2CC}"/>
              </a:ext>
            </a:extLst>
          </p:cNvPr>
          <p:cNvCxnSpPr>
            <a:cxnSpLocks/>
          </p:cNvCxnSpPr>
          <p:nvPr/>
        </p:nvCxnSpPr>
        <p:spPr>
          <a:xfrm>
            <a:off x="9951216" y="3197213"/>
            <a:ext cx="1127596" cy="0"/>
          </a:xfrm>
          <a:prstGeom prst="line">
            <a:avLst/>
          </a:prstGeom>
          <a:ln w="28575">
            <a:solidFill>
              <a:srgbClr val="00A9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B1584C0-78F1-524E-9DA7-F6C6C5117A90}"/>
              </a:ext>
            </a:extLst>
          </p:cNvPr>
          <p:cNvCxnSpPr>
            <a:cxnSpLocks/>
          </p:cNvCxnSpPr>
          <p:nvPr/>
        </p:nvCxnSpPr>
        <p:spPr>
          <a:xfrm>
            <a:off x="6850211" y="3197213"/>
            <a:ext cx="1127596" cy="0"/>
          </a:xfrm>
          <a:prstGeom prst="line">
            <a:avLst/>
          </a:prstGeom>
          <a:ln w="28575">
            <a:solidFill>
              <a:srgbClr val="00A9FF"/>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99697F5-FD13-B14C-AA7F-7E870374A1CA}"/>
              </a:ext>
            </a:extLst>
          </p:cNvPr>
          <p:cNvSpPr txBox="1"/>
          <p:nvPr/>
        </p:nvSpPr>
        <p:spPr>
          <a:xfrm>
            <a:off x="6459852" y="3820603"/>
            <a:ext cx="1908313" cy="584775"/>
          </a:xfrm>
          <a:prstGeom prst="rect">
            <a:avLst/>
          </a:prstGeom>
          <a:noFill/>
        </p:spPr>
        <p:txBody>
          <a:bodyPr wrap="square" rtlCol="0">
            <a:spAutoFit/>
          </a:bodyPr>
          <a:lstStyle/>
          <a:p>
            <a:pPr algn="ctr"/>
            <a:r>
              <a:rPr lang="en-CA" sz="1600" dirty="0"/>
              <a:t>measured empirically</a:t>
            </a:r>
          </a:p>
        </p:txBody>
      </p:sp>
      <p:sp>
        <p:nvSpPr>
          <p:cNvPr id="23" name="TextBox 22">
            <a:extLst>
              <a:ext uri="{FF2B5EF4-FFF2-40B4-BE49-F238E27FC236}">
                <a16:creationId xmlns:a16="http://schemas.microsoft.com/office/drawing/2014/main" id="{E2538636-C91B-7944-86DE-160F3D6586AB}"/>
              </a:ext>
            </a:extLst>
          </p:cNvPr>
          <p:cNvSpPr txBox="1"/>
          <p:nvPr/>
        </p:nvSpPr>
        <p:spPr>
          <a:xfrm>
            <a:off x="9443918" y="3633045"/>
            <a:ext cx="1775207" cy="830997"/>
          </a:xfrm>
          <a:prstGeom prst="rect">
            <a:avLst/>
          </a:prstGeom>
          <a:noFill/>
        </p:spPr>
        <p:txBody>
          <a:bodyPr wrap="square" rtlCol="0">
            <a:spAutoFit/>
          </a:bodyPr>
          <a:lstStyle/>
          <a:p>
            <a:pPr algn="ctr"/>
            <a:r>
              <a:rPr lang="en-CA" sz="1600" dirty="0"/>
              <a:t>obtained from atomic-structure calculations</a:t>
            </a:r>
          </a:p>
        </p:txBody>
      </p:sp>
      <p:cxnSp>
        <p:nvCxnSpPr>
          <p:cNvPr id="24" name="Straight Connector 23">
            <a:extLst>
              <a:ext uri="{FF2B5EF4-FFF2-40B4-BE49-F238E27FC236}">
                <a16:creationId xmlns:a16="http://schemas.microsoft.com/office/drawing/2014/main" id="{E616EB41-F59F-D24C-ACB4-6860BB548930}"/>
              </a:ext>
            </a:extLst>
          </p:cNvPr>
          <p:cNvCxnSpPr>
            <a:cxnSpLocks/>
          </p:cNvCxnSpPr>
          <p:nvPr/>
        </p:nvCxnSpPr>
        <p:spPr>
          <a:xfrm>
            <a:off x="8865704" y="5339500"/>
            <a:ext cx="212324" cy="0"/>
          </a:xfrm>
          <a:prstGeom prst="line">
            <a:avLst/>
          </a:prstGeom>
          <a:ln w="28575">
            <a:solidFill>
              <a:srgbClr val="00A9FF"/>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0D9C868-E55F-1943-BC58-1CB0F564F5F0}"/>
              </a:ext>
            </a:extLst>
          </p:cNvPr>
          <p:cNvSpPr txBox="1"/>
          <p:nvPr/>
        </p:nvSpPr>
        <p:spPr>
          <a:xfrm>
            <a:off x="8161285" y="5492979"/>
            <a:ext cx="1408838" cy="584775"/>
          </a:xfrm>
          <a:prstGeom prst="rect">
            <a:avLst/>
          </a:prstGeom>
          <a:noFill/>
        </p:spPr>
        <p:txBody>
          <a:bodyPr wrap="square" rtlCol="0">
            <a:spAutoFit/>
          </a:bodyPr>
          <a:lstStyle/>
          <a:p>
            <a:pPr algn="ctr"/>
            <a:r>
              <a:rPr lang="en-CA" sz="1600" dirty="0">
                <a:solidFill>
                  <a:srgbClr val="00A9FF"/>
                </a:solidFill>
              </a:rPr>
              <a:t>field shift coefficient</a:t>
            </a:r>
          </a:p>
        </p:txBody>
      </p:sp>
      <p:cxnSp>
        <p:nvCxnSpPr>
          <p:cNvPr id="29" name="Straight Arrow Connector 28">
            <a:extLst>
              <a:ext uri="{FF2B5EF4-FFF2-40B4-BE49-F238E27FC236}">
                <a16:creationId xmlns:a16="http://schemas.microsoft.com/office/drawing/2014/main" id="{584D52A1-489A-5241-AA1B-7A72F37FB5EA}"/>
              </a:ext>
            </a:extLst>
          </p:cNvPr>
          <p:cNvCxnSpPr>
            <a:cxnSpLocks/>
          </p:cNvCxnSpPr>
          <p:nvPr/>
        </p:nvCxnSpPr>
        <p:spPr>
          <a:xfrm>
            <a:off x="7374252" y="3299791"/>
            <a:ext cx="0" cy="52081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37056A7-093E-D349-9FB9-A6F6F61F5F39}"/>
              </a:ext>
            </a:extLst>
          </p:cNvPr>
          <p:cNvCxnSpPr>
            <a:cxnSpLocks/>
          </p:cNvCxnSpPr>
          <p:nvPr/>
        </p:nvCxnSpPr>
        <p:spPr>
          <a:xfrm flipH="1">
            <a:off x="9050648" y="4231475"/>
            <a:ext cx="412275" cy="4796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5261816-D2BE-084F-96D6-52D008D214E7}"/>
              </a:ext>
            </a:extLst>
          </p:cNvPr>
          <p:cNvCxnSpPr>
            <a:cxnSpLocks/>
          </p:cNvCxnSpPr>
          <p:nvPr/>
        </p:nvCxnSpPr>
        <p:spPr>
          <a:xfrm flipH="1" flipV="1">
            <a:off x="9029000" y="3428433"/>
            <a:ext cx="412276" cy="42569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C2A4BDC-3133-2446-81BD-3F7B2A4C804B}"/>
              </a:ext>
            </a:extLst>
          </p:cNvPr>
          <p:cNvCxnSpPr>
            <a:cxnSpLocks/>
          </p:cNvCxnSpPr>
          <p:nvPr/>
        </p:nvCxnSpPr>
        <p:spPr>
          <a:xfrm>
            <a:off x="9154031" y="5339500"/>
            <a:ext cx="1460960" cy="0"/>
          </a:xfrm>
          <a:prstGeom prst="line">
            <a:avLst/>
          </a:prstGeom>
          <a:ln w="44450">
            <a:solidFill>
              <a:srgbClr val="00A9FF"/>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D91211DA-2CB3-F84D-8AA0-4EA4EE4994CF}"/>
              </a:ext>
            </a:extLst>
          </p:cNvPr>
          <p:cNvSpPr txBox="1"/>
          <p:nvPr/>
        </p:nvSpPr>
        <p:spPr>
          <a:xfrm>
            <a:off x="9479235" y="5474733"/>
            <a:ext cx="1700502" cy="584775"/>
          </a:xfrm>
          <a:prstGeom prst="rect">
            <a:avLst/>
          </a:prstGeom>
          <a:noFill/>
        </p:spPr>
        <p:txBody>
          <a:bodyPr wrap="square" rtlCol="0">
            <a:spAutoFit/>
          </a:bodyPr>
          <a:lstStyle/>
          <a:p>
            <a:pPr algn="ctr"/>
            <a:r>
              <a:rPr lang="en-CA" sz="1600" b="1" dirty="0">
                <a:solidFill>
                  <a:srgbClr val="00A9FF"/>
                </a:solidFill>
              </a:rPr>
              <a:t>relative nuclear charge radius </a:t>
            </a:r>
          </a:p>
        </p:txBody>
      </p:sp>
      <p:sp>
        <p:nvSpPr>
          <p:cNvPr id="47" name="Rectangle 46">
            <a:extLst>
              <a:ext uri="{FF2B5EF4-FFF2-40B4-BE49-F238E27FC236}">
                <a16:creationId xmlns:a16="http://schemas.microsoft.com/office/drawing/2014/main" id="{5FE72AFE-83F2-6B43-8F87-C9AC769E207B}"/>
              </a:ext>
            </a:extLst>
          </p:cNvPr>
          <p:cNvSpPr/>
          <p:nvPr/>
        </p:nvSpPr>
        <p:spPr>
          <a:xfrm>
            <a:off x="2743200" y="3572156"/>
            <a:ext cx="160958" cy="35131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52" name="Rectangle 51">
            <a:extLst>
              <a:ext uri="{FF2B5EF4-FFF2-40B4-BE49-F238E27FC236}">
                <a16:creationId xmlns:a16="http://schemas.microsoft.com/office/drawing/2014/main" id="{FE42D4FF-DA15-3C43-A044-08084C82DB5A}"/>
              </a:ext>
            </a:extLst>
          </p:cNvPr>
          <p:cNvSpPr/>
          <p:nvPr/>
        </p:nvSpPr>
        <p:spPr>
          <a:xfrm>
            <a:off x="3020705" y="3576552"/>
            <a:ext cx="132252" cy="41437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cxnSp>
        <p:nvCxnSpPr>
          <p:cNvPr id="68" name="Straight Arrow Connector 67">
            <a:extLst>
              <a:ext uri="{FF2B5EF4-FFF2-40B4-BE49-F238E27FC236}">
                <a16:creationId xmlns:a16="http://schemas.microsoft.com/office/drawing/2014/main" id="{4EF75582-584B-9C44-808B-53B526422068}"/>
              </a:ext>
            </a:extLst>
          </p:cNvPr>
          <p:cNvCxnSpPr>
            <a:cxnSpLocks/>
          </p:cNvCxnSpPr>
          <p:nvPr/>
        </p:nvCxnSpPr>
        <p:spPr>
          <a:xfrm>
            <a:off x="2827838" y="3572156"/>
            <a:ext cx="0" cy="35452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9F94E912-FCB6-6345-B8CE-9CF8F8945CF2}"/>
              </a:ext>
            </a:extLst>
          </p:cNvPr>
          <p:cNvCxnSpPr>
            <a:cxnSpLocks/>
          </p:cNvCxnSpPr>
          <p:nvPr/>
        </p:nvCxnSpPr>
        <p:spPr>
          <a:xfrm>
            <a:off x="3082907" y="3572156"/>
            <a:ext cx="0" cy="425707"/>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EF539005-397A-D24E-A017-A1F716477703}"/>
              </a:ext>
            </a:extLst>
          </p:cNvPr>
          <p:cNvSpPr txBox="1"/>
          <p:nvPr/>
        </p:nvSpPr>
        <p:spPr>
          <a:xfrm>
            <a:off x="631566" y="5585925"/>
            <a:ext cx="5578881" cy="215444"/>
          </a:xfrm>
          <a:prstGeom prst="rect">
            <a:avLst/>
          </a:prstGeom>
          <a:noFill/>
        </p:spPr>
        <p:txBody>
          <a:bodyPr wrap="square" rtlCol="0">
            <a:spAutoFit/>
          </a:bodyPr>
          <a:lstStyle/>
          <a:p>
            <a:pPr algn="r"/>
            <a:r>
              <a:rPr lang="en-CA" sz="800" dirty="0"/>
              <a:t>Adapted from Wilfried </a:t>
            </a:r>
            <a:r>
              <a:rPr lang="en-CA" sz="800" dirty="0" err="1"/>
              <a:t>Nörtershäuser</a:t>
            </a:r>
            <a:r>
              <a:rPr lang="en-CA" sz="800" dirty="0"/>
              <a:t> and Christopher </a:t>
            </a:r>
            <a:r>
              <a:rPr lang="en-CA" sz="800" dirty="0" err="1"/>
              <a:t>Geppert</a:t>
            </a:r>
            <a:endParaRPr lang="en-CA" sz="800" dirty="0"/>
          </a:p>
        </p:txBody>
      </p:sp>
    </p:spTree>
    <p:extLst>
      <p:ext uri="{BB962C8B-B14F-4D97-AF65-F5344CB8AC3E}">
        <p14:creationId xmlns:p14="http://schemas.microsoft.com/office/powerpoint/2010/main" val="104181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22" grpId="0"/>
      <p:bldP spid="23" grpId="0"/>
      <p:bldP spid="27" grpId="0"/>
      <p:bldP spid="46" grpId="0"/>
      <p:bldP spid="7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96136-73A4-A744-9382-26F3B30FECF2}"/>
              </a:ext>
            </a:extLst>
          </p:cNvPr>
          <p:cNvSpPr>
            <a:spLocks noGrp="1"/>
          </p:cNvSpPr>
          <p:nvPr>
            <p:ph type="title"/>
          </p:nvPr>
        </p:nvSpPr>
        <p:spPr>
          <a:xfrm>
            <a:off x="681471" y="979687"/>
            <a:ext cx="10471211" cy="650329"/>
          </a:xfrm>
        </p:spPr>
        <p:txBody>
          <a:bodyPr>
            <a:normAutofit fontScale="90000"/>
          </a:bodyPr>
          <a:lstStyle/>
          <a:p>
            <a:r>
              <a:rPr lang="en-CA" sz="3000" dirty="0"/>
              <a:t>Measuring absolute nuclear charge radius: EUV spectroscopy </a:t>
            </a:r>
          </a:p>
        </p:txBody>
      </p:sp>
      <p:graphicFrame>
        <p:nvGraphicFramePr>
          <p:cNvPr id="9" name="Table 9">
            <a:extLst>
              <a:ext uri="{FF2B5EF4-FFF2-40B4-BE49-F238E27FC236}">
                <a16:creationId xmlns:a16="http://schemas.microsoft.com/office/drawing/2014/main" id="{78AABF03-8EE4-6C48-81CF-CE08E9DE47CB}"/>
              </a:ext>
            </a:extLst>
          </p:cNvPr>
          <p:cNvGraphicFramePr>
            <a:graphicFrameLocks noGrp="1"/>
          </p:cNvGraphicFramePr>
          <p:nvPr>
            <p:ph idx="1"/>
            <p:extLst>
              <p:ext uri="{D42A27DB-BD31-4B8C-83A1-F6EECF244321}">
                <p14:modId xmlns:p14="http://schemas.microsoft.com/office/powerpoint/2010/main" val="286338289"/>
              </p:ext>
            </p:extLst>
          </p:nvPr>
        </p:nvGraphicFramePr>
        <p:xfrm>
          <a:off x="694722" y="2121543"/>
          <a:ext cx="10457960" cy="4023360"/>
        </p:xfrm>
        <a:graphic>
          <a:graphicData uri="http://schemas.openxmlformats.org/drawingml/2006/table">
            <a:tbl>
              <a:tblPr firstRow="1" bandRow="1">
                <a:tableStyleId>{5C22544A-7EE6-4342-B048-85BDC9FD1C3A}</a:tableStyleId>
              </a:tblPr>
              <a:tblGrid>
                <a:gridCol w="2091592">
                  <a:extLst>
                    <a:ext uri="{9D8B030D-6E8A-4147-A177-3AD203B41FA5}">
                      <a16:colId xmlns:a16="http://schemas.microsoft.com/office/drawing/2014/main" val="3438481860"/>
                    </a:ext>
                  </a:extLst>
                </a:gridCol>
                <a:gridCol w="2091592">
                  <a:extLst>
                    <a:ext uri="{9D8B030D-6E8A-4147-A177-3AD203B41FA5}">
                      <a16:colId xmlns:a16="http://schemas.microsoft.com/office/drawing/2014/main" val="2950966230"/>
                    </a:ext>
                  </a:extLst>
                </a:gridCol>
                <a:gridCol w="2091592">
                  <a:extLst>
                    <a:ext uri="{9D8B030D-6E8A-4147-A177-3AD203B41FA5}">
                      <a16:colId xmlns:a16="http://schemas.microsoft.com/office/drawing/2014/main" val="2153430534"/>
                    </a:ext>
                  </a:extLst>
                </a:gridCol>
                <a:gridCol w="2091592">
                  <a:extLst>
                    <a:ext uri="{9D8B030D-6E8A-4147-A177-3AD203B41FA5}">
                      <a16:colId xmlns:a16="http://schemas.microsoft.com/office/drawing/2014/main" val="4027085144"/>
                    </a:ext>
                  </a:extLst>
                </a:gridCol>
                <a:gridCol w="2091592">
                  <a:extLst>
                    <a:ext uri="{9D8B030D-6E8A-4147-A177-3AD203B41FA5}">
                      <a16:colId xmlns:a16="http://schemas.microsoft.com/office/drawing/2014/main" val="2723413781"/>
                    </a:ext>
                  </a:extLst>
                </a:gridCol>
              </a:tblGrid>
              <a:tr h="370840">
                <a:tc>
                  <a:txBody>
                    <a:bodyPr/>
                    <a:lstStyle/>
                    <a:p>
                      <a:pPr algn="ctr"/>
                      <a:endParaRPr lang="en-CA" dirty="0">
                        <a:ln>
                          <a:noFill/>
                        </a:ln>
                        <a:solidFill>
                          <a:schemeClr val="tx1"/>
                        </a:solidFill>
                      </a:endParaRPr>
                    </a:p>
                  </a:txBody>
                  <a:tcPr>
                    <a:solidFill>
                      <a:srgbClr val="00A9FF">
                        <a:alpha val="12467"/>
                      </a:srgbClr>
                    </a:solidFill>
                  </a:tcPr>
                </a:tc>
                <a:tc>
                  <a:txBody>
                    <a:bodyPr/>
                    <a:lstStyle/>
                    <a:p>
                      <a:pPr algn="ctr"/>
                      <a:r>
                        <a:rPr lang="en-CA" dirty="0">
                          <a:ln>
                            <a:noFill/>
                          </a:ln>
                          <a:solidFill>
                            <a:schemeClr val="tx1"/>
                          </a:solidFill>
                        </a:rPr>
                        <a:t>High precision</a:t>
                      </a:r>
                    </a:p>
                  </a:txBody>
                  <a:tcPr>
                    <a:solidFill>
                      <a:srgbClr val="00A9FF">
                        <a:alpha val="12467"/>
                      </a:srgbClr>
                    </a:solidFill>
                  </a:tcPr>
                </a:tc>
                <a:tc>
                  <a:txBody>
                    <a:bodyPr/>
                    <a:lstStyle/>
                    <a:p>
                      <a:pPr algn="ctr"/>
                      <a:r>
                        <a:rPr lang="en-CA" dirty="0">
                          <a:ln>
                            <a:noFill/>
                          </a:ln>
                          <a:solidFill>
                            <a:schemeClr val="tx1"/>
                          </a:solidFill>
                        </a:rPr>
                        <a:t>Radioactive ion beam (RIB) compatible</a:t>
                      </a:r>
                    </a:p>
                  </a:txBody>
                  <a:tcPr>
                    <a:solidFill>
                      <a:srgbClr val="00A9FF">
                        <a:alpha val="12467"/>
                      </a:srgbClr>
                    </a:solidFill>
                  </a:tcPr>
                </a:tc>
                <a:tc>
                  <a:txBody>
                    <a:bodyPr/>
                    <a:lstStyle/>
                    <a:p>
                      <a:pPr algn="ctr"/>
                      <a:r>
                        <a:rPr lang="en-CA" dirty="0">
                          <a:ln>
                            <a:noFill/>
                          </a:ln>
                          <a:solidFill>
                            <a:schemeClr val="tx1"/>
                          </a:solidFill>
                        </a:rPr>
                        <a:t>Universality / compatible with all elements</a:t>
                      </a:r>
                    </a:p>
                  </a:txBody>
                  <a:tcPr>
                    <a:solidFill>
                      <a:srgbClr val="00A9FF">
                        <a:alpha val="12467"/>
                      </a:srgbClr>
                    </a:solidFill>
                  </a:tcPr>
                </a:tc>
                <a:tc>
                  <a:txBody>
                    <a:bodyPr/>
                    <a:lstStyle/>
                    <a:p>
                      <a:pPr algn="ctr"/>
                      <a:r>
                        <a:rPr lang="en-CA" dirty="0">
                          <a:ln>
                            <a:noFill/>
                          </a:ln>
                          <a:solidFill>
                            <a:schemeClr val="tx1"/>
                          </a:solidFill>
                        </a:rPr>
                        <a:t>Provide </a:t>
                      </a:r>
                      <a:r>
                        <a:rPr lang="en-CA" u="sng" dirty="0">
                          <a:ln>
                            <a:noFill/>
                          </a:ln>
                          <a:solidFill>
                            <a:schemeClr val="tx1"/>
                          </a:solidFill>
                        </a:rPr>
                        <a:t>absolute</a:t>
                      </a:r>
                      <a:r>
                        <a:rPr lang="en-CA" dirty="0">
                          <a:ln>
                            <a:noFill/>
                          </a:ln>
                          <a:solidFill>
                            <a:schemeClr val="tx1"/>
                          </a:solidFill>
                        </a:rPr>
                        <a:t>, not </a:t>
                      </a:r>
                      <a:r>
                        <a:rPr lang="en-CA" u="sng" dirty="0">
                          <a:ln>
                            <a:noFill/>
                          </a:ln>
                          <a:solidFill>
                            <a:schemeClr val="tx1"/>
                          </a:solidFill>
                        </a:rPr>
                        <a:t>relative</a:t>
                      </a:r>
                      <a:r>
                        <a:rPr lang="en-CA" dirty="0">
                          <a:ln>
                            <a:noFill/>
                          </a:ln>
                          <a:solidFill>
                            <a:schemeClr val="tx1"/>
                          </a:solidFill>
                        </a:rPr>
                        <a:t>, charge radius information</a:t>
                      </a:r>
                    </a:p>
                  </a:txBody>
                  <a:tcPr>
                    <a:solidFill>
                      <a:srgbClr val="00A9FF">
                        <a:alpha val="12467"/>
                      </a:srgbClr>
                    </a:solidFill>
                  </a:tcPr>
                </a:tc>
                <a:extLst>
                  <a:ext uri="{0D108BD9-81ED-4DB2-BD59-A6C34878D82A}">
                    <a16:rowId xmlns:a16="http://schemas.microsoft.com/office/drawing/2014/main" val="222041258"/>
                  </a:ext>
                </a:extLst>
              </a:tr>
              <a:tr h="370840">
                <a:tc>
                  <a:txBody>
                    <a:bodyPr/>
                    <a:lstStyle/>
                    <a:p>
                      <a:pPr algn="ctr"/>
                      <a:r>
                        <a:rPr lang="en-CA" dirty="0">
                          <a:ln>
                            <a:noFill/>
                          </a:ln>
                          <a:solidFill>
                            <a:schemeClr val="tx1"/>
                          </a:solidFill>
                        </a:rPr>
                        <a:t>Elastic electron scattering</a:t>
                      </a:r>
                    </a:p>
                  </a:txBody>
                  <a:tcPr>
                    <a:solidFill>
                      <a:srgbClr val="00A9FF">
                        <a:alpha val="12467"/>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A9FF"/>
                        </a:buClr>
                        <a:buSzTx/>
                        <a:buFont typeface="Arial" panose="020B0604020202020204" pitchFamily="34" charset="0"/>
                        <a:buNone/>
                        <a:tabLst/>
                        <a:defRPr/>
                      </a:pPr>
                      <a:endParaRPr lang="en-CA" sz="3000" b="1" dirty="0">
                        <a:ln>
                          <a:noFill/>
                        </a:ln>
                        <a:solidFill>
                          <a:srgbClr val="00B050"/>
                        </a:solidFill>
                      </a:endParaRPr>
                    </a:p>
                  </a:txBody>
                  <a:tcPr>
                    <a:solidFill>
                      <a:srgbClr val="00A9FF">
                        <a:alpha val="12467"/>
                      </a:srgbClr>
                    </a:solidFill>
                  </a:tcPr>
                </a:tc>
                <a:tc>
                  <a:txBody>
                    <a:bodyPr/>
                    <a:lstStyle/>
                    <a:p>
                      <a:pPr marL="0" indent="0" algn="ctr">
                        <a:buClr>
                          <a:srgbClr val="00A9FF"/>
                        </a:buClr>
                        <a:buFont typeface="Arial" panose="020B0604020202020204" pitchFamily="34" charset="0"/>
                        <a:buNone/>
                      </a:pPr>
                      <a:endParaRPr lang="en-CA" sz="3000" dirty="0">
                        <a:ln>
                          <a:noFill/>
                        </a:ln>
                        <a:solidFill>
                          <a:srgbClr val="FF0000"/>
                        </a:solidFill>
                      </a:endParaRPr>
                    </a:p>
                  </a:txBody>
                  <a:tcPr>
                    <a:solidFill>
                      <a:srgbClr val="00A9FF">
                        <a:alpha val="12467"/>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A9FF"/>
                        </a:buClr>
                        <a:buSzTx/>
                        <a:buFont typeface="Arial" panose="020B0604020202020204" pitchFamily="34" charset="0"/>
                        <a:buNone/>
                        <a:tabLst/>
                        <a:defRPr/>
                      </a:pPr>
                      <a:endParaRPr lang="en-CA" sz="3000" b="1" dirty="0">
                        <a:ln>
                          <a:noFill/>
                        </a:ln>
                        <a:solidFill>
                          <a:srgbClr val="00B050"/>
                        </a:solidFill>
                      </a:endParaRPr>
                    </a:p>
                  </a:txBody>
                  <a:tcPr>
                    <a:solidFill>
                      <a:srgbClr val="00A9FF">
                        <a:alpha val="12467"/>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A9FF"/>
                        </a:buClr>
                        <a:buSzTx/>
                        <a:buFont typeface="Arial" panose="020B0604020202020204" pitchFamily="34" charset="0"/>
                        <a:buNone/>
                        <a:tabLst/>
                        <a:defRPr/>
                      </a:pPr>
                      <a:endParaRPr lang="en-CA" sz="3000" b="1" dirty="0">
                        <a:ln>
                          <a:noFill/>
                        </a:ln>
                        <a:solidFill>
                          <a:srgbClr val="00B050"/>
                        </a:solidFill>
                      </a:endParaRPr>
                    </a:p>
                  </a:txBody>
                  <a:tcPr>
                    <a:solidFill>
                      <a:srgbClr val="00A9FF">
                        <a:alpha val="12467"/>
                      </a:srgbClr>
                    </a:solidFill>
                  </a:tcPr>
                </a:tc>
                <a:extLst>
                  <a:ext uri="{0D108BD9-81ED-4DB2-BD59-A6C34878D82A}">
                    <a16:rowId xmlns:a16="http://schemas.microsoft.com/office/drawing/2014/main" val="2549176593"/>
                  </a:ext>
                </a:extLst>
              </a:tr>
              <a:tr h="370840">
                <a:tc>
                  <a:txBody>
                    <a:bodyPr/>
                    <a:lstStyle/>
                    <a:p>
                      <a:pPr algn="ctr"/>
                      <a:r>
                        <a:rPr lang="en-CA" dirty="0">
                          <a:ln>
                            <a:noFill/>
                          </a:ln>
                          <a:solidFill>
                            <a:schemeClr val="tx1"/>
                          </a:solidFill>
                        </a:rPr>
                        <a:t>Muonic-atom spectroscopy </a:t>
                      </a:r>
                    </a:p>
                  </a:txBody>
                  <a:tcPr>
                    <a:solidFill>
                      <a:srgbClr val="00A9FF">
                        <a:alpha val="12467"/>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A9FF"/>
                        </a:buClr>
                        <a:buSzTx/>
                        <a:buFont typeface="Arial" panose="020B0604020202020204" pitchFamily="34" charset="0"/>
                        <a:buNone/>
                        <a:tabLst/>
                        <a:defRPr/>
                      </a:pPr>
                      <a:endParaRPr lang="en-CA" sz="3000" b="1" dirty="0">
                        <a:ln>
                          <a:noFill/>
                        </a:ln>
                        <a:solidFill>
                          <a:srgbClr val="00B050"/>
                        </a:solidFill>
                      </a:endParaRPr>
                    </a:p>
                  </a:txBody>
                  <a:tcPr>
                    <a:solidFill>
                      <a:srgbClr val="00A9FF">
                        <a:alpha val="12467"/>
                      </a:srgbClr>
                    </a:solidFill>
                  </a:tcPr>
                </a:tc>
                <a:tc>
                  <a:txBody>
                    <a:bodyPr/>
                    <a:lstStyle/>
                    <a:p>
                      <a:pPr marL="0" indent="0" algn="ctr">
                        <a:buClr>
                          <a:srgbClr val="00A9FF"/>
                        </a:buClr>
                        <a:buFont typeface="Arial" panose="020B0604020202020204" pitchFamily="34" charset="0"/>
                        <a:buNone/>
                      </a:pPr>
                      <a:endParaRPr lang="en-CA" sz="3000" dirty="0">
                        <a:ln>
                          <a:noFill/>
                        </a:ln>
                        <a:solidFill>
                          <a:srgbClr val="FF0000"/>
                        </a:solidFill>
                      </a:endParaRPr>
                    </a:p>
                  </a:txBody>
                  <a:tcPr>
                    <a:solidFill>
                      <a:srgbClr val="00A9FF">
                        <a:alpha val="12467"/>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A9FF"/>
                        </a:buClr>
                        <a:buSzTx/>
                        <a:buFont typeface="Arial" panose="020B0604020202020204" pitchFamily="34" charset="0"/>
                        <a:buNone/>
                        <a:tabLst/>
                        <a:defRPr/>
                      </a:pPr>
                      <a:endParaRPr lang="en-CA" sz="3000" b="1" dirty="0">
                        <a:ln>
                          <a:noFill/>
                        </a:ln>
                        <a:solidFill>
                          <a:srgbClr val="00B050"/>
                        </a:solidFill>
                      </a:endParaRPr>
                    </a:p>
                  </a:txBody>
                  <a:tcPr>
                    <a:solidFill>
                      <a:srgbClr val="00A9FF">
                        <a:alpha val="12467"/>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A9FF"/>
                        </a:buClr>
                        <a:buSzTx/>
                        <a:buFont typeface="Arial" panose="020B0604020202020204" pitchFamily="34" charset="0"/>
                        <a:buNone/>
                        <a:tabLst/>
                        <a:defRPr/>
                      </a:pPr>
                      <a:endParaRPr lang="en-CA" sz="3000" b="1" dirty="0">
                        <a:ln>
                          <a:noFill/>
                        </a:ln>
                        <a:solidFill>
                          <a:srgbClr val="00B050"/>
                        </a:solidFill>
                      </a:endParaRPr>
                    </a:p>
                  </a:txBody>
                  <a:tcPr>
                    <a:solidFill>
                      <a:srgbClr val="00A9FF">
                        <a:alpha val="12467"/>
                      </a:srgbClr>
                    </a:solidFill>
                  </a:tcPr>
                </a:tc>
                <a:extLst>
                  <a:ext uri="{0D108BD9-81ED-4DB2-BD59-A6C34878D82A}">
                    <a16:rowId xmlns:a16="http://schemas.microsoft.com/office/drawing/2014/main" val="4206270668"/>
                  </a:ext>
                </a:extLst>
              </a:tr>
              <a:tr h="370840">
                <a:tc>
                  <a:txBody>
                    <a:bodyPr/>
                    <a:lstStyle/>
                    <a:p>
                      <a:pPr algn="ctr"/>
                      <a:r>
                        <a:rPr lang="en-CA" dirty="0">
                          <a:ln>
                            <a:noFill/>
                          </a:ln>
                          <a:solidFill>
                            <a:schemeClr val="tx1"/>
                          </a:solidFill>
                        </a:rPr>
                        <a:t>Collinear laser spectroscopy </a:t>
                      </a:r>
                    </a:p>
                  </a:txBody>
                  <a:tcPr>
                    <a:solidFill>
                      <a:srgbClr val="00A9FF">
                        <a:alpha val="12467"/>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A9FF"/>
                        </a:buClr>
                        <a:buSzTx/>
                        <a:buFont typeface="Arial" panose="020B0604020202020204" pitchFamily="34" charset="0"/>
                        <a:buNone/>
                        <a:tabLst/>
                        <a:defRPr/>
                      </a:pPr>
                      <a:endParaRPr lang="en-CA" sz="3000" b="1" dirty="0">
                        <a:ln>
                          <a:noFill/>
                        </a:ln>
                        <a:solidFill>
                          <a:srgbClr val="00B050"/>
                        </a:solidFill>
                      </a:endParaRPr>
                    </a:p>
                  </a:txBody>
                  <a:tcPr>
                    <a:solidFill>
                      <a:srgbClr val="00A9FF">
                        <a:alpha val="12467"/>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A9FF"/>
                        </a:buClr>
                        <a:buSzTx/>
                        <a:buFont typeface="Arial" panose="020B0604020202020204" pitchFamily="34" charset="0"/>
                        <a:buNone/>
                        <a:tabLst/>
                        <a:defRPr/>
                      </a:pPr>
                      <a:endParaRPr lang="en-CA" sz="3000" b="1" dirty="0">
                        <a:ln>
                          <a:noFill/>
                        </a:ln>
                        <a:solidFill>
                          <a:srgbClr val="00B050"/>
                        </a:solidFill>
                      </a:endParaRPr>
                    </a:p>
                  </a:txBody>
                  <a:tcPr>
                    <a:solidFill>
                      <a:srgbClr val="00A9FF">
                        <a:alpha val="12467"/>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A9FF"/>
                        </a:buClr>
                        <a:buSzTx/>
                        <a:buFont typeface="Arial" panose="020B0604020202020204" pitchFamily="34" charset="0"/>
                        <a:buNone/>
                        <a:tabLst/>
                        <a:defRPr/>
                      </a:pPr>
                      <a:endParaRPr lang="en-CA" sz="3000" dirty="0">
                        <a:ln>
                          <a:noFill/>
                        </a:ln>
                        <a:solidFill>
                          <a:srgbClr val="FF0000"/>
                        </a:solidFill>
                      </a:endParaRPr>
                    </a:p>
                  </a:txBody>
                  <a:tcPr>
                    <a:solidFill>
                      <a:srgbClr val="00A9FF">
                        <a:alpha val="12467"/>
                      </a:srgbClr>
                    </a:solidFill>
                  </a:tcPr>
                </a:tc>
                <a:tc>
                  <a:txBody>
                    <a:bodyPr/>
                    <a:lstStyle/>
                    <a:p>
                      <a:pPr marL="0" indent="0" algn="ctr">
                        <a:buClr>
                          <a:srgbClr val="00A9FF"/>
                        </a:buClr>
                        <a:buFont typeface="Arial" panose="020B0604020202020204" pitchFamily="34" charset="0"/>
                        <a:buNone/>
                      </a:pPr>
                      <a:endParaRPr lang="en-CA" sz="3000" dirty="0">
                        <a:ln>
                          <a:noFill/>
                        </a:ln>
                        <a:solidFill>
                          <a:srgbClr val="FF0000"/>
                        </a:solidFill>
                      </a:endParaRPr>
                    </a:p>
                  </a:txBody>
                  <a:tcPr>
                    <a:solidFill>
                      <a:srgbClr val="00A9FF">
                        <a:alpha val="12467"/>
                      </a:srgbClr>
                    </a:solidFill>
                  </a:tcPr>
                </a:tc>
                <a:extLst>
                  <a:ext uri="{0D108BD9-81ED-4DB2-BD59-A6C34878D82A}">
                    <a16:rowId xmlns:a16="http://schemas.microsoft.com/office/drawing/2014/main" val="1546614131"/>
                  </a:ext>
                </a:extLst>
              </a:tr>
              <a:tr h="370840">
                <a:tc>
                  <a:txBody>
                    <a:bodyPr/>
                    <a:lstStyle/>
                    <a:p>
                      <a:pPr algn="ctr"/>
                      <a:endParaRPr lang="en-CA" b="1" dirty="0">
                        <a:ln>
                          <a:noFill/>
                        </a:ln>
                        <a:solidFill>
                          <a:schemeClr val="tx1"/>
                        </a:solidFill>
                      </a:endParaRPr>
                    </a:p>
                    <a:p>
                      <a:pPr algn="ctr"/>
                      <a:endParaRPr lang="en-CA" b="1" dirty="0">
                        <a:ln>
                          <a:noFill/>
                        </a:ln>
                        <a:solidFill>
                          <a:schemeClr val="tx1"/>
                        </a:solidFill>
                      </a:endParaRPr>
                    </a:p>
                    <a:p>
                      <a:pPr algn="ctr"/>
                      <a:endParaRPr lang="en-CA" b="1" dirty="0">
                        <a:ln>
                          <a:noFill/>
                        </a:ln>
                        <a:solidFill>
                          <a:schemeClr val="tx1"/>
                        </a:solidFill>
                      </a:endParaRPr>
                    </a:p>
                  </a:txBody>
                  <a:tcPr>
                    <a:solidFill>
                      <a:srgbClr val="00A9FF">
                        <a:alpha val="12467"/>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A9FF"/>
                        </a:buClr>
                        <a:buSzTx/>
                        <a:buFont typeface="Arial" panose="020B0604020202020204" pitchFamily="34" charset="0"/>
                        <a:buNone/>
                        <a:tabLst/>
                        <a:defRPr/>
                      </a:pPr>
                      <a:endParaRPr lang="en-CA" sz="3000" b="1" dirty="0">
                        <a:ln>
                          <a:noFill/>
                        </a:ln>
                        <a:solidFill>
                          <a:srgbClr val="00B050"/>
                        </a:solidFill>
                      </a:endParaRPr>
                    </a:p>
                  </a:txBody>
                  <a:tcPr>
                    <a:solidFill>
                      <a:srgbClr val="00A9FF">
                        <a:alpha val="12467"/>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A9FF"/>
                        </a:buClr>
                        <a:buSzTx/>
                        <a:buFont typeface="Arial" panose="020B0604020202020204" pitchFamily="34" charset="0"/>
                        <a:buNone/>
                        <a:tabLst/>
                        <a:defRPr/>
                      </a:pPr>
                      <a:endParaRPr lang="en-CA" sz="3000" b="1" dirty="0">
                        <a:ln>
                          <a:noFill/>
                        </a:ln>
                        <a:solidFill>
                          <a:srgbClr val="00B050"/>
                        </a:solidFill>
                      </a:endParaRPr>
                    </a:p>
                  </a:txBody>
                  <a:tcPr>
                    <a:solidFill>
                      <a:srgbClr val="00A9FF">
                        <a:alpha val="12467"/>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A9FF"/>
                        </a:buClr>
                        <a:buSzTx/>
                        <a:buFont typeface="Arial" panose="020B0604020202020204" pitchFamily="34" charset="0"/>
                        <a:buNone/>
                        <a:tabLst/>
                        <a:defRPr/>
                      </a:pPr>
                      <a:endParaRPr lang="en-CA" sz="3000" b="1" dirty="0">
                        <a:ln>
                          <a:noFill/>
                        </a:ln>
                        <a:solidFill>
                          <a:srgbClr val="00B050"/>
                        </a:solidFill>
                      </a:endParaRPr>
                    </a:p>
                  </a:txBody>
                  <a:tcPr>
                    <a:solidFill>
                      <a:srgbClr val="00A9FF">
                        <a:alpha val="12467"/>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A9FF"/>
                        </a:buClr>
                        <a:buSzTx/>
                        <a:buFont typeface="Arial" panose="020B0604020202020204" pitchFamily="34" charset="0"/>
                        <a:buNone/>
                        <a:tabLst/>
                        <a:defRPr/>
                      </a:pPr>
                      <a:endParaRPr lang="en-CA" sz="3000" b="1" dirty="0">
                        <a:ln>
                          <a:noFill/>
                        </a:ln>
                        <a:solidFill>
                          <a:srgbClr val="00B050"/>
                        </a:solidFill>
                      </a:endParaRPr>
                    </a:p>
                  </a:txBody>
                  <a:tcPr>
                    <a:solidFill>
                      <a:srgbClr val="00A9FF">
                        <a:alpha val="12467"/>
                      </a:srgbClr>
                    </a:solidFill>
                  </a:tcPr>
                </a:tc>
                <a:extLst>
                  <a:ext uri="{0D108BD9-81ED-4DB2-BD59-A6C34878D82A}">
                    <a16:rowId xmlns:a16="http://schemas.microsoft.com/office/drawing/2014/main" val="3170219780"/>
                  </a:ext>
                </a:extLst>
              </a:tr>
            </a:tbl>
          </a:graphicData>
        </a:graphic>
      </p:graphicFrame>
    </p:spTree>
    <p:extLst>
      <p:ext uri="{BB962C8B-B14F-4D97-AF65-F5344CB8AC3E}">
        <p14:creationId xmlns:p14="http://schemas.microsoft.com/office/powerpoint/2010/main" val="3842984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96136-73A4-A744-9382-26F3B30FECF2}"/>
              </a:ext>
            </a:extLst>
          </p:cNvPr>
          <p:cNvSpPr>
            <a:spLocks noGrp="1"/>
          </p:cNvSpPr>
          <p:nvPr>
            <p:ph type="title"/>
          </p:nvPr>
        </p:nvSpPr>
        <p:spPr>
          <a:xfrm>
            <a:off x="681471" y="979687"/>
            <a:ext cx="10471211" cy="650329"/>
          </a:xfrm>
        </p:spPr>
        <p:txBody>
          <a:bodyPr>
            <a:normAutofit fontScale="90000"/>
          </a:bodyPr>
          <a:lstStyle/>
          <a:p>
            <a:r>
              <a:rPr lang="en-CA" sz="3000" dirty="0"/>
              <a:t>Measuring absolute nuclear charge radius: EUV spectroscopy </a:t>
            </a:r>
          </a:p>
        </p:txBody>
      </p:sp>
      <p:graphicFrame>
        <p:nvGraphicFramePr>
          <p:cNvPr id="9" name="Table 9">
            <a:extLst>
              <a:ext uri="{FF2B5EF4-FFF2-40B4-BE49-F238E27FC236}">
                <a16:creationId xmlns:a16="http://schemas.microsoft.com/office/drawing/2014/main" id="{78AABF03-8EE4-6C48-81CF-CE08E9DE47CB}"/>
              </a:ext>
            </a:extLst>
          </p:cNvPr>
          <p:cNvGraphicFramePr>
            <a:graphicFrameLocks noGrp="1"/>
          </p:cNvGraphicFramePr>
          <p:nvPr>
            <p:ph idx="1"/>
            <p:extLst>
              <p:ext uri="{D42A27DB-BD31-4B8C-83A1-F6EECF244321}">
                <p14:modId xmlns:p14="http://schemas.microsoft.com/office/powerpoint/2010/main" val="2404049167"/>
              </p:ext>
            </p:extLst>
          </p:nvPr>
        </p:nvGraphicFramePr>
        <p:xfrm>
          <a:off x="694722" y="2121543"/>
          <a:ext cx="10457960" cy="4023360"/>
        </p:xfrm>
        <a:graphic>
          <a:graphicData uri="http://schemas.openxmlformats.org/drawingml/2006/table">
            <a:tbl>
              <a:tblPr firstRow="1" bandRow="1">
                <a:tableStyleId>{5C22544A-7EE6-4342-B048-85BDC9FD1C3A}</a:tableStyleId>
              </a:tblPr>
              <a:tblGrid>
                <a:gridCol w="2091592">
                  <a:extLst>
                    <a:ext uri="{9D8B030D-6E8A-4147-A177-3AD203B41FA5}">
                      <a16:colId xmlns:a16="http://schemas.microsoft.com/office/drawing/2014/main" val="3438481860"/>
                    </a:ext>
                  </a:extLst>
                </a:gridCol>
                <a:gridCol w="2091592">
                  <a:extLst>
                    <a:ext uri="{9D8B030D-6E8A-4147-A177-3AD203B41FA5}">
                      <a16:colId xmlns:a16="http://schemas.microsoft.com/office/drawing/2014/main" val="2950966230"/>
                    </a:ext>
                  </a:extLst>
                </a:gridCol>
                <a:gridCol w="2091592">
                  <a:extLst>
                    <a:ext uri="{9D8B030D-6E8A-4147-A177-3AD203B41FA5}">
                      <a16:colId xmlns:a16="http://schemas.microsoft.com/office/drawing/2014/main" val="2153430534"/>
                    </a:ext>
                  </a:extLst>
                </a:gridCol>
                <a:gridCol w="2091592">
                  <a:extLst>
                    <a:ext uri="{9D8B030D-6E8A-4147-A177-3AD203B41FA5}">
                      <a16:colId xmlns:a16="http://schemas.microsoft.com/office/drawing/2014/main" val="4027085144"/>
                    </a:ext>
                  </a:extLst>
                </a:gridCol>
                <a:gridCol w="2091592">
                  <a:extLst>
                    <a:ext uri="{9D8B030D-6E8A-4147-A177-3AD203B41FA5}">
                      <a16:colId xmlns:a16="http://schemas.microsoft.com/office/drawing/2014/main" val="2723413781"/>
                    </a:ext>
                  </a:extLst>
                </a:gridCol>
              </a:tblGrid>
              <a:tr h="370840">
                <a:tc>
                  <a:txBody>
                    <a:bodyPr/>
                    <a:lstStyle/>
                    <a:p>
                      <a:pPr algn="ctr"/>
                      <a:endParaRPr lang="en-CA" dirty="0">
                        <a:ln>
                          <a:noFill/>
                        </a:ln>
                        <a:solidFill>
                          <a:schemeClr val="tx1"/>
                        </a:solidFill>
                      </a:endParaRPr>
                    </a:p>
                  </a:txBody>
                  <a:tcPr>
                    <a:solidFill>
                      <a:srgbClr val="00A9FF">
                        <a:alpha val="12467"/>
                      </a:srgbClr>
                    </a:solidFill>
                  </a:tcPr>
                </a:tc>
                <a:tc>
                  <a:txBody>
                    <a:bodyPr/>
                    <a:lstStyle/>
                    <a:p>
                      <a:pPr algn="ctr"/>
                      <a:r>
                        <a:rPr lang="en-CA" dirty="0">
                          <a:ln>
                            <a:noFill/>
                          </a:ln>
                          <a:solidFill>
                            <a:schemeClr val="tx1"/>
                          </a:solidFill>
                        </a:rPr>
                        <a:t>High precision</a:t>
                      </a:r>
                    </a:p>
                  </a:txBody>
                  <a:tcPr>
                    <a:solidFill>
                      <a:srgbClr val="00A9FF">
                        <a:alpha val="12467"/>
                      </a:srgbClr>
                    </a:solidFill>
                  </a:tcPr>
                </a:tc>
                <a:tc>
                  <a:txBody>
                    <a:bodyPr/>
                    <a:lstStyle/>
                    <a:p>
                      <a:pPr algn="ctr"/>
                      <a:r>
                        <a:rPr lang="en-CA" dirty="0">
                          <a:ln>
                            <a:noFill/>
                          </a:ln>
                          <a:solidFill>
                            <a:schemeClr val="tx1"/>
                          </a:solidFill>
                        </a:rPr>
                        <a:t>Radioactive ion beam (RIB) compatible</a:t>
                      </a:r>
                    </a:p>
                  </a:txBody>
                  <a:tcPr>
                    <a:solidFill>
                      <a:srgbClr val="00A9FF">
                        <a:alpha val="12467"/>
                      </a:srgbClr>
                    </a:solidFill>
                  </a:tcPr>
                </a:tc>
                <a:tc>
                  <a:txBody>
                    <a:bodyPr/>
                    <a:lstStyle/>
                    <a:p>
                      <a:pPr algn="ctr"/>
                      <a:r>
                        <a:rPr lang="en-CA" dirty="0">
                          <a:ln>
                            <a:noFill/>
                          </a:ln>
                          <a:solidFill>
                            <a:schemeClr val="tx1"/>
                          </a:solidFill>
                        </a:rPr>
                        <a:t>Universality / compatible with all elements</a:t>
                      </a:r>
                    </a:p>
                  </a:txBody>
                  <a:tcPr>
                    <a:solidFill>
                      <a:srgbClr val="00A9FF">
                        <a:alpha val="12467"/>
                      </a:srgbClr>
                    </a:solidFill>
                  </a:tcPr>
                </a:tc>
                <a:tc>
                  <a:txBody>
                    <a:bodyPr/>
                    <a:lstStyle/>
                    <a:p>
                      <a:pPr algn="ctr"/>
                      <a:r>
                        <a:rPr lang="en-CA" dirty="0">
                          <a:ln>
                            <a:noFill/>
                          </a:ln>
                          <a:solidFill>
                            <a:schemeClr val="tx1"/>
                          </a:solidFill>
                        </a:rPr>
                        <a:t>Provide </a:t>
                      </a:r>
                      <a:r>
                        <a:rPr lang="en-CA" u="sng" dirty="0">
                          <a:ln>
                            <a:noFill/>
                          </a:ln>
                          <a:solidFill>
                            <a:schemeClr val="tx1"/>
                          </a:solidFill>
                        </a:rPr>
                        <a:t>absolute</a:t>
                      </a:r>
                      <a:r>
                        <a:rPr lang="en-CA" dirty="0">
                          <a:ln>
                            <a:noFill/>
                          </a:ln>
                          <a:solidFill>
                            <a:schemeClr val="tx1"/>
                          </a:solidFill>
                        </a:rPr>
                        <a:t>, not </a:t>
                      </a:r>
                      <a:r>
                        <a:rPr lang="en-CA" u="sng" dirty="0">
                          <a:ln>
                            <a:noFill/>
                          </a:ln>
                          <a:solidFill>
                            <a:schemeClr val="tx1"/>
                          </a:solidFill>
                        </a:rPr>
                        <a:t>relative</a:t>
                      </a:r>
                      <a:r>
                        <a:rPr lang="en-CA" dirty="0">
                          <a:ln>
                            <a:noFill/>
                          </a:ln>
                          <a:solidFill>
                            <a:schemeClr val="tx1"/>
                          </a:solidFill>
                        </a:rPr>
                        <a:t>, charge radius information</a:t>
                      </a:r>
                    </a:p>
                  </a:txBody>
                  <a:tcPr>
                    <a:solidFill>
                      <a:srgbClr val="00A9FF">
                        <a:alpha val="12467"/>
                      </a:srgbClr>
                    </a:solidFill>
                  </a:tcPr>
                </a:tc>
                <a:extLst>
                  <a:ext uri="{0D108BD9-81ED-4DB2-BD59-A6C34878D82A}">
                    <a16:rowId xmlns:a16="http://schemas.microsoft.com/office/drawing/2014/main" val="222041258"/>
                  </a:ext>
                </a:extLst>
              </a:tr>
              <a:tr h="370840">
                <a:tc>
                  <a:txBody>
                    <a:bodyPr/>
                    <a:lstStyle/>
                    <a:p>
                      <a:pPr algn="ctr"/>
                      <a:r>
                        <a:rPr lang="en-CA" dirty="0">
                          <a:ln>
                            <a:noFill/>
                          </a:ln>
                          <a:solidFill>
                            <a:schemeClr val="tx1"/>
                          </a:solidFill>
                        </a:rPr>
                        <a:t>Elastic electron scattering</a:t>
                      </a:r>
                    </a:p>
                  </a:txBody>
                  <a:tcPr>
                    <a:solidFill>
                      <a:srgbClr val="00A9FF">
                        <a:alpha val="12467"/>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A9FF"/>
                        </a:buClr>
                        <a:buSzTx/>
                        <a:buFont typeface="Arial" panose="020B0604020202020204" pitchFamily="34" charset="0"/>
                        <a:buNone/>
                        <a:tabLst/>
                        <a:defRPr/>
                      </a:pPr>
                      <a:r>
                        <a:rPr lang="en-CA" sz="3000" b="1" dirty="0">
                          <a:ln>
                            <a:noFill/>
                          </a:ln>
                          <a:solidFill>
                            <a:srgbClr val="00B050"/>
                          </a:solidFill>
                        </a:rPr>
                        <a:t>🥳</a:t>
                      </a:r>
                    </a:p>
                  </a:txBody>
                  <a:tcPr>
                    <a:solidFill>
                      <a:srgbClr val="00A9FF">
                        <a:alpha val="12467"/>
                      </a:srgbClr>
                    </a:solidFill>
                  </a:tcPr>
                </a:tc>
                <a:tc>
                  <a:txBody>
                    <a:bodyPr/>
                    <a:lstStyle/>
                    <a:p>
                      <a:pPr marL="0" indent="0" algn="ctr">
                        <a:buClr>
                          <a:srgbClr val="00A9FF"/>
                        </a:buClr>
                        <a:buFont typeface="Arial" panose="020B0604020202020204" pitchFamily="34" charset="0"/>
                        <a:buNone/>
                      </a:pPr>
                      <a:r>
                        <a:rPr lang="en-CA" sz="3000" dirty="0">
                          <a:ln>
                            <a:noFill/>
                          </a:ln>
                          <a:solidFill>
                            <a:srgbClr val="FF0000"/>
                          </a:solidFill>
                        </a:rPr>
                        <a:t>x</a:t>
                      </a:r>
                    </a:p>
                  </a:txBody>
                  <a:tcPr>
                    <a:solidFill>
                      <a:srgbClr val="00A9FF">
                        <a:alpha val="12467"/>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A9FF"/>
                        </a:buClr>
                        <a:buSzTx/>
                        <a:buFont typeface="Arial" panose="020B0604020202020204" pitchFamily="34" charset="0"/>
                        <a:buNone/>
                        <a:tabLst/>
                        <a:defRPr/>
                      </a:pPr>
                      <a:r>
                        <a:rPr lang="en-CA" sz="3000" b="1" dirty="0">
                          <a:ln>
                            <a:noFill/>
                          </a:ln>
                          <a:solidFill>
                            <a:srgbClr val="00B050"/>
                          </a:solidFill>
                        </a:rPr>
                        <a:t>🥳</a:t>
                      </a:r>
                    </a:p>
                  </a:txBody>
                  <a:tcPr>
                    <a:solidFill>
                      <a:srgbClr val="00A9FF">
                        <a:alpha val="12467"/>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A9FF"/>
                        </a:buClr>
                        <a:buSzTx/>
                        <a:buFont typeface="Arial" panose="020B0604020202020204" pitchFamily="34" charset="0"/>
                        <a:buNone/>
                        <a:tabLst/>
                        <a:defRPr/>
                      </a:pPr>
                      <a:r>
                        <a:rPr lang="en-CA" sz="3000" b="1" dirty="0">
                          <a:ln>
                            <a:noFill/>
                          </a:ln>
                          <a:solidFill>
                            <a:srgbClr val="00B050"/>
                          </a:solidFill>
                        </a:rPr>
                        <a:t>🥳</a:t>
                      </a:r>
                    </a:p>
                  </a:txBody>
                  <a:tcPr>
                    <a:solidFill>
                      <a:srgbClr val="00A9FF">
                        <a:alpha val="12467"/>
                      </a:srgbClr>
                    </a:solidFill>
                  </a:tcPr>
                </a:tc>
                <a:extLst>
                  <a:ext uri="{0D108BD9-81ED-4DB2-BD59-A6C34878D82A}">
                    <a16:rowId xmlns:a16="http://schemas.microsoft.com/office/drawing/2014/main" val="2549176593"/>
                  </a:ext>
                </a:extLst>
              </a:tr>
              <a:tr h="370840">
                <a:tc>
                  <a:txBody>
                    <a:bodyPr/>
                    <a:lstStyle/>
                    <a:p>
                      <a:pPr algn="ctr"/>
                      <a:r>
                        <a:rPr lang="en-CA" dirty="0">
                          <a:ln>
                            <a:noFill/>
                          </a:ln>
                          <a:solidFill>
                            <a:schemeClr val="tx1"/>
                          </a:solidFill>
                        </a:rPr>
                        <a:t>Muonic-atom spectroscopy </a:t>
                      </a:r>
                    </a:p>
                  </a:txBody>
                  <a:tcPr>
                    <a:solidFill>
                      <a:srgbClr val="00A9FF">
                        <a:alpha val="12467"/>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A9FF"/>
                        </a:buClr>
                        <a:buSzTx/>
                        <a:buFont typeface="Arial" panose="020B0604020202020204" pitchFamily="34" charset="0"/>
                        <a:buNone/>
                        <a:tabLst/>
                        <a:defRPr/>
                      </a:pPr>
                      <a:r>
                        <a:rPr lang="en-CA" sz="3000" b="1" dirty="0">
                          <a:ln>
                            <a:noFill/>
                          </a:ln>
                          <a:solidFill>
                            <a:srgbClr val="00B050"/>
                          </a:solidFill>
                        </a:rPr>
                        <a:t>🥳</a:t>
                      </a:r>
                    </a:p>
                  </a:txBody>
                  <a:tcPr>
                    <a:solidFill>
                      <a:srgbClr val="00A9FF">
                        <a:alpha val="12467"/>
                      </a:srgbClr>
                    </a:solidFill>
                  </a:tcPr>
                </a:tc>
                <a:tc>
                  <a:txBody>
                    <a:bodyPr/>
                    <a:lstStyle/>
                    <a:p>
                      <a:pPr marL="0" indent="0" algn="ctr">
                        <a:buClr>
                          <a:srgbClr val="00A9FF"/>
                        </a:buClr>
                        <a:buFont typeface="Arial" panose="020B0604020202020204" pitchFamily="34" charset="0"/>
                        <a:buNone/>
                      </a:pPr>
                      <a:r>
                        <a:rPr lang="en-CA" sz="3000" dirty="0">
                          <a:ln>
                            <a:noFill/>
                          </a:ln>
                          <a:solidFill>
                            <a:srgbClr val="FF0000"/>
                          </a:solidFill>
                        </a:rPr>
                        <a:t>x</a:t>
                      </a:r>
                    </a:p>
                  </a:txBody>
                  <a:tcPr>
                    <a:solidFill>
                      <a:srgbClr val="00A9FF">
                        <a:alpha val="12467"/>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A9FF"/>
                        </a:buClr>
                        <a:buSzTx/>
                        <a:buFont typeface="Arial" panose="020B0604020202020204" pitchFamily="34" charset="0"/>
                        <a:buNone/>
                        <a:tabLst/>
                        <a:defRPr/>
                      </a:pPr>
                      <a:r>
                        <a:rPr lang="en-CA" sz="3000" b="1" dirty="0">
                          <a:ln>
                            <a:noFill/>
                          </a:ln>
                          <a:solidFill>
                            <a:srgbClr val="00B050"/>
                          </a:solidFill>
                        </a:rPr>
                        <a:t>🥳</a:t>
                      </a:r>
                    </a:p>
                  </a:txBody>
                  <a:tcPr>
                    <a:solidFill>
                      <a:srgbClr val="00A9FF">
                        <a:alpha val="12467"/>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A9FF"/>
                        </a:buClr>
                        <a:buSzTx/>
                        <a:buFont typeface="Arial" panose="020B0604020202020204" pitchFamily="34" charset="0"/>
                        <a:buNone/>
                        <a:tabLst/>
                        <a:defRPr/>
                      </a:pPr>
                      <a:r>
                        <a:rPr lang="en-CA" sz="3000" b="1" dirty="0">
                          <a:ln>
                            <a:noFill/>
                          </a:ln>
                          <a:solidFill>
                            <a:srgbClr val="00B050"/>
                          </a:solidFill>
                        </a:rPr>
                        <a:t>🥳</a:t>
                      </a:r>
                    </a:p>
                  </a:txBody>
                  <a:tcPr>
                    <a:solidFill>
                      <a:srgbClr val="00A9FF">
                        <a:alpha val="12467"/>
                      </a:srgbClr>
                    </a:solidFill>
                  </a:tcPr>
                </a:tc>
                <a:extLst>
                  <a:ext uri="{0D108BD9-81ED-4DB2-BD59-A6C34878D82A}">
                    <a16:rowId xmlns:a16="http://schemas.microsoft.com/office/drawing/2014/main" val="4206270668"/>
                  </a:ext>
                </a:extLst>
              </a:tr>
              <a:tr h="370840">
                <a:tc>
                  <a:txBody>
                    <a:bodyPr/>
                    <a:lstStyle/>
                    <a:p>
                      <a:pPr algn="ctr"/>
                      <a:r>
                        <a:rPr lang="en-CA" dirty="0">
                          <a:ln>
                            <a:noFill/>
                          </a:ln>
                          <a:solidFill>
                            <a:schemeClr val="tx1"/>
                          </a:solidFill>
                        </a:rPr>
                        <a:t>Collinear laser spectroscopy </a:t>
                      </a:r>
                    </a:p>
                  </a:txBody>
                  <a:tcPr>
                    <a:solidFill>
                      <a:srgbClr val="00A9FF">
                        <a:alpha val="12467"/>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A9FF"/>
                        </a:buClr>
                        <a:buSzTx/>
                        <a:buFont typeface="Arial" panose="020B0604020202020204" pitchFamily="34" charset="0"/>
                        <a:buNone/>
                        <a:tabLst/>
                        <a:defRPr/>
                      </a:pPr>
                      <a:r>
                        <a:rPr lang="en-CA" sz="3000" b="1" dirty="0">
                          <a:ln>
                            <a:noFill/>
                          </a:ln>
                          <a:solidFill>
                            <a:srgbClr val="00B050"/>
                          </a:solidFill>
                        </a:rPr>
                        <a:t>🥳</a:t>
                      </a:r>
                    </a:p>
                  </a:txBody>
                  <a:tcPr>
                    <a:solidFill>
                      <a:srgbClr val="00A9FF">
                        <a:alpha val="12467"/>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A9FF"/>
                        </a:buClr>
                        <a:buSzTx/>
                        <a:buFont typeface="Arial" panose="020B0604020202020204" pitchFamily="34" charset="0"/>
                        <a:buNone/>
                        <a:tabLst/>
                        <a:defRPr/>
                      </a:pPr>
                      <a:r>
                        <a:rPr lang="en-CA" sz="3000" b="1" dirty="0">
                          <a:ln>
                            <a:noFill/>
                          </a:ln>
                          <a:solidFill>
                            <a:srgbClr val="00B050"/>
                          </a:solidFill>
                        </a:rPr>
                        <a:t>🥳</a:t>
                      </a:r>
                    </a:p>
                  </a:txBody>
                  <a:tcPr>
                    <a:solidFill>
                      <a:srgbClr val="00A9FF">
                        <a:alpha val="12467"/>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A9FF"/>
                        </a:buClr>
                        <a:buSzTx/>
                        <a:buFont typeface="Arial" panose="020B0604020202020204" pitchFamily="34" charset="0"/>
                        <a:buNone/>
                        <a:tabLst/>
                        <a:defRPr/>
                      </a:pPr>
                      <a:r>
                        <a:rPr lang="en-CA" sz="3000" dirty="0">
                          <a:ln>
                            <a:noFill/>
                          </a:ln>
                          <a:solidFill>
                            <a:srgbClr val="FF0000"/>
                          </a:solidFill>
                        </a:rPr>
                        <a:t>x</a:t>
                      </a:r>
                    </a:p>
                  </a:txBody>
                  <a:tcPr>
                    <a:solidFill>
                      <a:srgbClr val="00A9FF">
                        <a:alpha val="12467"/>
                      </a:srgbClr>
                    </a:solidFill>
                  </a:tcPr>
                </a:tc>
                <a:tc>
                  <a:txBody>
                    <a:bodyPr/>
                    <a:lstStyle/>
                    <a:p>
                      <a:pPr marL="0" indent="0" algn="ctr">
                        <a:buClr>
                          <a:srgbClr val="00A9FF"/>
                        </a:buClr>
                        <a:buFont typeface="Arial" panose="020B0604020202020204" pitchFamily="34" charset="0"/>
                        <a:buNone/>
                      </a:pPr>
                      <a:r>
                        <a:rPr lang="en-CA" sz="3000" dirty="0">
                          <a:ln>
                            <a:noFill/>
                          </a:ln>
                          <a:solidFill>
                            <a:srgbClr val="FF0000"/>
                          </a:solidFill>
                        </a:rPr>
                        <a:t>x</a:t>
                      </a:r>
                    </a:p>
                  </a:txBody>
                  <a:tcPr>
                    <a:solidFill>
                      <a:srgbClr val="00A9FF">
                        <a:alpha val="12467"/>
                      </a:srgbClr>
                    </a:solidFill>
                  </a:tcPr>
                </a:tc>
                <a:extLst>
                  <a:ext uri="{0D108BD9-81ED-4DB2-BD59-A6C34878D82A}">
                    <a16:rowId xmlns:a16="http://schemas.microsoft.com/office/drawing/2014/main" val="1546614131"/>
                  </a:ext>
                </a:extLst>
              </a:tr>
              <a:tr h="370840">
                <a:tc>
                  <a:txBody>
                    <a:bodyPr/>
                    <a:lstStyle/>
                    <a:p>
                      <a:pPr algn="ctr"/>
                      <a:endParaRPr lang="en-CA" b="1" dirty="0">
                        <a:ln>
                          <a:noFill/>
                        </a:ln>
                        <a:solidFill>
                          <a:schemeClr val="tx1"/>
                        </a:solidFill>
                      </a:endParaRPr>
                    </a:p>
                    <a:p>
                      <a:pPr algn="ctr"/>
                      <a:endParaRPr lang="en-CA" b="1" dirty="0">
                        <a:ln>
                          <a:noFill/>
                        </a:ln>
                        <a:solidFill>
                          <a:schemeClr val="tx1"/>
                        </a:solidFill>
                      </a:endParaRPr>
                    </a:p>
                    <a:p>
                      <a:pPr algn="ctr"/>
                      <a:endParaRPr lang="en-CA" b="1" dirty="0">
                        <a:ln>
                          <a:noFill/>
                        </a:ln>
                        <a:solidFill>
                          <a:schemeClr val="tx1"/>
                        </a:solidFill>
                      </a:endParaRPr>
                    </a:p>
                  </a:txBody>
                  <a:tcPr>
                    <a:solidFill>
                      <a:srgbClr val="00A9FF">
                        <a:alpha val="12467"/>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A9FF"/>
                        </a:buClr>
                        <a:buSzTx/>
                        <a:buFont typeface="Arial" panose="020B0604020202020204" pitchFamily="34" charset="0"/>
                        <a:buNone/>
                        <a:tabLst/>
                        <a:defRPr/>
                      </a:pPr>
                      <a:endParaRPr lang="en-CA" sz="3000" b="1" dirty="0">
                        <a:ln>
                          <a:noFill/>
                        </a:ln>
                        <a:solidFill>
                          <a:srgbClr val="00B050"/>
                        </a:solidFill>
                      </a:endParaRPr>
                    </a:p>
                  </a:txBody>
                  <a:tcPr>
                    <a:solidFill>
                      <a:srgbClr val="00A9FF">
                        <a:alpha val="12467"/>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A9FF"/>
                        </a:buClr>
                        <a:buSzTx/>
                        <a:buFont typeface="Arial" panose="020B0604020202020204" pitchFamily="34" charset="0"/>
                        <a:buNone/>
                        <a:tabLst/>
                        <a:defRPr/>
                      </a:pPr>
                      <a:endParaRPr lang="en-CA" sz="3000" b="1" dirty="0">
                        <a:ln>
                          <a:noFill/>
                        </a:ln>
                        <a:solidFill>
                          <a:srgbClr val="00B050"/>
                        </a:solidFill>
                      </a:endParaRPr>
                    </a:p>
                  </a:txBody>
                  <a:tcPr>
                    <a:solidFill>
                      <a:srgbClr val="00A9FF">
                        <a:alpha val="12467"/>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A9FF"/>
                        </a:buClr>
                        <a:buSzTx/>
                        <a:buFont typeface="Arial" panose="020B0604020202020204" pitchFamily="34" charset="0"/>
                        <a:buNone/>
                        <a:tabLst/>
                        <a:defRPr/>
                      </a:pPr>
                      <a:endParaRPr lang="en-CA" sz="3000" b="1" dirty="0">
                        <a:ln>
                          <a:noFill/>
                        </a:ln>
                        <a:solidFill>
                          <a:srgbClr val="00B050"/>
                        </a:solidFill>
                      </a:endParaRPr>
                    </a:p>
                  </a:txBody>
                  <a:tcPr>
                    <a:solidFill>
                      <a:srgbClr val="00A9FF">
                        <a:alpha val="12467"/>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A9FF"/>
                        </a:buClr>
                        <a:buSzTx/>
                        <a:buFont typeface="Arial" panose="020B0604020202020204" pitchFamily="34" charset="0"/>
                        <a:buNone/>
                        <a:tabLst/>
                        <a:defRPr/>
                      </a:pPr>
                      <a:endParaRPr lang="en-CA" sz="3000" b="1" dirty="0">
                        <a:ln>
                          <a:noFill/>
                        </a:ln>
                        <a:solidFill>
                          <a:srgbClr val="00B050"/>
                        </a:solidFill>
                      </a:endParaRPr>
                    </a:p>
                  </a:txBody>
                  <a:tcPr>
                    <a:solidFill>
                      <a:srgbClr val="00A9FF">
                        <a:alpha val="12467"/>
                      </a:srgbClr>
                    </a:solidFill>
                  </a:tcPr>
                </a:tc>
                <a:extLst>
                  <a:ext uri="{0D108BD9-81ED-4DB2-BD59-A6C34878D82A}">
                    <a16:rowId xmlns:a16="http://schemas.microsoft.com/office/drawing/2014/main" val="3170219780"/>
                  </a:ext>
                </a:extLst>
              </a:tr>
            </a:tbl>
          </a:graphicData>
        </a:graphic>
      </p:graphicFrame>
    </p:spTree>
    <p:extLst>
      <p:ext uri="{BB962C8B-B14F-4D97-AF65-F5344CB8AC3E}">
        <p14:creationId xmlns:p14="http://schemas.microsoft.com/office/powerpoint/2010/main" val="2063803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96136-73A4-A744-9382-26F3B30FECF2}"/>
              </a:ext>
            </a:extLst>
          </p:cNvPr>
          <p:cNvSpPr>
            <a:spLocks noGrp="1"/>
          </p:cNvSpPr>
          <p:nvPr>
            <p:ph type="title"/>
          </p:nvPr>
        </p:nvSpPr>
        <p:spPr>
          <a:xfrm>
            <a:off x="681471" y="979687"/>
            <a:ext cx="10471211" cy="650329"/>
          </a:xfrm>
        </p:spPr>
        <p:txBody>
          <a:bodyPr>
            <a:normAutofit fontScale="90000"/>
          </a:bodyPr>
          <a:lstStyle/>
          <a:p>
            <a:r>
              <a:rPr lang="en-CA" sz="3000" dirty="0"/>
              <a:t>Measuring absolute nuclear charge radius: EUV spectroscopy </a:t>
            </a:r>
          </a:p>
        </p:txBody>
      </p:sp>
      <p:graphicFrame>
        <p:nvGraphicFramePr>
          <p:cNvPr id="9" name="Table 9">
            <a:extLst>
              <a:ext uri="{FF2B5EF4-FFF2-40B4-BE49-F238E27FC236}">
                <a16:creationId xmlns:a16="http://schemas.microsoft.com/office/drawing/2014/main" id="{78AABF03-8EE4-6C48-81CF-CE08E9DE47CB}"/>
              </a:ext>
            </a:extLst>
          </p:cNvPr>
          <p:cNvGraphicFramePr>
            <a:graphicFrameLocks noGrp="1"/>
          </p:cNvGraphicFramePr>
          <p:nvPr>
            <p:ph idx="1"/>
            <p:extLst>
              <p:ext uri="{D42A27DB-BD31-4B8C-83A1-F6EECF244321}">
                <p14:modId xmlns:p14="http://schemas.microsoft.com/office/powerpoint/2010/main" val="170067995"/>
              </p:ext>
            </p:extLst>
          </p:nvPr>
        </p:nvGraphicFramePr>
        <p:xfrm>
          <a:off x="694722" y="2121543"/>
          <a:ext cx="10457960" cy="4023360"/>
        </p:xfrm>
        <a:graphic>
          <a:graphicData uri="http://schemas.openxmlformats.org/drawingml/2006/table">
            <a:tbl>
              <a:tblPr firstRow="1" bandRow="1">
                <a:tableStyleId>{5C22544A-7EE6-4342-B048-85BDC9FD1C3A}</a:tableStyleId>
              </a:tblPr>
              <a:tblGrid>
                <a:gridCol w="2091592">
                  <a:extLst>
                    <a:ext uri="{9D8B030D-6E8A-4147-A177-3AD203B41FA5}">
                      <a16:colId xmlns:a16="http://schemas.microsoft.com/office/drawing/2014/main" val="3438481860"/>
                    </a:ext>
                  </a:extLst>
                </a:gridCol>
                <a:gridCol w="2091592">
                  <a:extLst>
                    <a:ext uri="{9D8B030D-6E8A-4147-A177-3AD203B41FA5}">
                      <a16:colId xmlns:a16="http://schemas.microsoft.com/office/drawing/2014/main" val="2950966230"/>
                    </a:ext>
                  </a:extLst>
                </a:gridCol>
                <a:gridCol w="2091592">
                  <a:extLst>
                    <a:ext uri="{9D8B030D-6E8A-4147-A177-3AD203B41FA5}">
                      <a16:colId xmlns:a16="http://schemas.microsoft.com/office/drawing/2014/main" val="2153430534"/>
                    </a:ext>
                  </a:extLst>
                </a:gridCol>
                <a:gridCol w="2091592">
                  <a:extLst>
                    <a:ext uri="{9D8B030D-6E8A-4147-A177-3AD203B41FA5}">
                      <a16:colId xmlns:a16="http://schemas.microsoft.com/office/drawing/2014/main" val="4027085144"/>
                    </a:ext>
                  </a:extLst>
                </a:gridCol>
                <a:gridCol w="2091592">
                  <a:extLst>
                    <a:ext uri="{9D8B030D-6E8A-4147-A177-3AD203B41FA5}">
                      <a16:colId xmlns:a16="http://schemas.microsoft.com/office/drawing/2014/main" val="2723413781"/>
                    </a:ext>
                  </a:extLst>
                </a:gridCol>
              </a:tblGrid>
              <a:tr h="370840">
                <a:tc>
                  <a:txBody>
                    <a:bodyPr/>
                    <a:lstStyle/>
                    <a:p>
                      <a:pPr algn="ctr"/>
                      <a:endParaRPr lang="en-CA" dirty="0">
                        <a:ln>
                          <a:noFill/>
                        </a:ln>
                        <a:solidFill>
                          <a:schemeClr val="tx1"/>
                        </a:solidFill>
                      </a:endParaRPr>
                    </a:p>
                  </a:txBody>
                  <a:tcPr>
                    <a:solidFill>
                      <a:srgbClr val="00A9FF">
                        <a:alpha val="12467"/>
                      </a:srgbClr>
                    </a:solidFill>
                  </a:tcPr>
                </a:tc>
                <a:tc>
                  <a:txBody>
                    <a:bodyPr/>
                    <a:lstStyle/>
                    <a:p>
                      <a:pPr algn="ctr"/>
                      <a:r>
                        <a:rPr lang="en-CA" dirty="0">
                          <a:ln>
                            <a:noFill/>
                          </a:ln>
                          <a:solidFill>
                            <a:schemeClr val="tx1"/>
                          </a:solidFill>
                        </a:rPr>
                        <a:t>High precision</a:t>
                      </a:r>
                    </a:p>
                  </a:txBody>
                  <a:tcPr>
                    <a:solidFill>
                      <a:srgbClr val="00A9FF">
                        <a:alpha val="12467"/>
                      </a:srgbClr>
                    </a:solidFill>
                  </a:tcPr>
                </a:tc>
                <a:tc>
                  <a:txBody>
                    <a:bodyPr/>
                    <a:lstStyle/>
                    <a:p>
                      <a:pPr algn="ctr"/>
                      <a:r>
                        <a:rPr lang="en-CA" dirty="0">
                          <a:ln>
                            <a:noFill/>
                          </a:ln>
                          <a:solidFill>
                            <a:schemeClr val="tx1"/>
                          </a:solidFill>
                        </a:rPr>
                        <a:t>Radioactive ion beam (RIB) compatible</a:t>
                      </a:r>
                    </a:p>
                  </a:txBody>
                  <a:tcPr>
                    <a:solidFill>
                      <a:srgbClr val="00A9FF">
                        <a:alpha val="12467"/>
                      </a:srgbClr>
                    </a:solidFill>
                  </a:tcPr>
                </a:tc>
                <a:tc>
                  <a:txBody>
                    <a:bodyPr/>
                    <a:lstStyle/>
                    <a:p>
                      <a:pPr algn="ctr"/>
                      <a:r>
                        <a:rPr lang="en-CA" dirty="0">
                          <a:ln>
                            <a:noFill/>
                          </a:ln>
                          <a:solidFill>
                            <a:schemeClr val="tx1"/>
                          </a:solidFill>
                        </a:rPr>
                        <a:t>Universality / compatible with all elements</a:t>
                      </a:r>
                    </a:p>
                  </a:txBody>
                  <a:tcPr>
                    <a:solidFill>
                      <a:srgbClr val="00A9FF">
                        <a:alpha val="12467"/>
                      </a:srgbClr>
                    </a:solidFill>
                  </a:tcPr>
                </a:tc>
                <a:tc>
                  <a:txBody>
                    <a:bodyPr/>
                    <a:lstStyle/>
                    <a:p>
                      <a:pPr algn="ctr"/>
                      <a:r>
                        <a:rPr lang="en-CA" dirty="0">
                          <a:ln>
                            <a:noFill/>
                          </a:ln>
                          <a:solidFill>
                            <a:schemeClr val="tx1"/>
                          </a:solidFill>
                        </a:rPr>
                        <a:t>Provide </a:t>
                      </a:r>
                      <a:r>
                        <a:rPr lang="en-CA" u="sng" dirty="0">
                          <a:ln>
                            <a:noFill/>
                          </a:ln>
                          <a:solidFill>
                            <a:schemeClr val="tx1"/>
                          </a:solidFill>
                        </a:rPr>
                        <a:t>absolute</a:t>
                      </a:r>
                      <a:r>
                        <a:rPr lang="en-CA" dirty="0">
                          <a:ln>
                            <a:noFill/>
                          </a:ln>
                          <a:solidFill>
                            <a:schemeClr val="tx1"/>
                          </a:solidFill>
                        </a:rPr>
                        <a:t>, not </a:t>
                      </a:r>
                      <a:r>
                        <a:rPr lang="en-CA" u="sng" dirty="0">
                          <a:ln>
                            <a:noFill/>
                          </a:ln>
                          <a:solidFill>
                            <a:schemeClr val="tx1"/>
                          </a:solidFill>
                        </a:rPr>
                        <a:t>relative</a:t>
                      </a:r>
                      <a:r>
                        <a:rPr lang="en-CA" dirty="0">
                          <a:ln>
                            <a:noFill/>
                          </a:ln>
                          <a:solidFill>
                            <a:schemeClr val="tx1"/>
                          </a:solidFill>
                        </a:rPr>
                        <a:t>, charge radius information</a:t>
                      </a:r>
                    </a:p>
                  </a:txBody>
                  <a:tcPr>
                    <a:solidFill>
                      <a:srgbClr val="00A9FF">
                        <a:alpha val="12467"/>
                      </a:srgbClr>
                    </a:solidFill>
                  </a:tcPr>
                </a:tc>
                <a:extLst>
                  <a:ext uri="{0D108BD9-81ED-4DB2-BD59-A6C34878D82A}">
                    <a16:rowId xmlns:a16="http://schemas.microsoft.com/office/drawing/2014/main" val="222041258"/>
                  </a:ext>
                </a:extLst>
              </a:tr>
              <a:tr h="370840">
                <a:tc>
                  <a:txBody>
                    <a:bodyPr/>
                    <a:lstStyle/>
                    <a:p>
                      <a:pPr algn="ctr"/>
                      <a:r>
                        <a:rPr lang="en-CA" dirty="0">
                          <a:ln>
                            <a:noFill/>
                          </a:ln>
                          <a:solidFill>
                            <a:schemeClr val="tx1"/>
                          </a:solidFill>
                        </a:rPr>
                        <a:t>Elastic electron scattering</a:t>
                      </a:r>
                    </a:p>
                  </a:txBody>
                  <a:tcPr>
                    <a:solidFill>
                      <a:srgbClr val="00A9FF">
                        <a:alpha val="12467"/>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A9FF"/>
                        </a:buClr>
                        <a:buSzTx/>
                        <a:buFont typeface="Arial" panose="020B0604020202020204" pitchFamily="34" charset="0"/>
                        <a:buNone/>
                        <a:tabLst/>
                        <a:defRPr/>
                      </a:pPr>
                      <a:r>
                        <a:rPr lang="en-CA" sz="3000" b="1" dirty="0">
                          <a:ln>
                            <a:noFill/>
                          </a:ln>
                          <a:solidFill>
                            <a:srgbClr val="00B050"/>
                          </a:solidFill>
                        </a:rPr>
                        <a:t>🥳</a:t>
                      </a:r>
                    </a:p>
                  </a:txBody>
                  <a:tcPr>
                    <a:solidFill>
                      <a:srgbClr val="00A9FF">
                        <a:alpha val="12467"/>
                      </a:srgbClr>
                    </a:solidFill>
                  </a:tcPr>
                </a:tc>
                <a:tc>
                  <a:txBody>
                    <a:bodyPr/>
                    <a:lstStyle/>
                    <a:p>
                      <a:pPr marL="0" indent="0" algn="ctr">
                        <a:buClr>
                          <a:srgbClr val="00A9FF"/>
                        </a:buClr>
                        <a:buFont typeface="Arial" panose="020B0604020202020204" pitchFamily="34" charset="0"/>
                        <a:buNone/>
                      </a:pPr>
                      <a:r>
                        <a:rPr lang="en-CA" sz="3000" dirty="0">
                          <a:ln>
                            <a:noFill/>
                          </a:ln>
                          <a:solidFill>
                            <a:srgbClr val="FF0000"/>
                          </a:solidFill>
                        </a:rPr>
                        <a:t>x</a:t>
                      </a:r>
                    </a:p>
                  </a:txBody>
                  <a:tcPr>
                    <a:solidFill>
                      <a:srgbClr val="00A9FF">
                        <a:alpha val="12467"/>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A9FF"/>
                        </a:buClr>
                        <a:buSzTx/>
                        <a:buFont typeface="Arial" panose="020B0604020202020204" pitchFamily="34" charset="0"/>
                        <a:buNone/>
                        <a:tabLst/>
                        <a:defRPr/>
                      </a:pPr>
                      <a:r>
                        <a:rPr lang="en-CA" sz="3000" b="1" dirty="0">
                          <a:ln>
                            <a:noFill/>
                          </a:ln>
                          <a:solidFill>
                            <a:srgbClr val="00B050"/>
                          </a:solidFill>
                        </a:rPr>
                        <a:t>🥳</a:t>
                      </a:r>
                    </a:p>
                  </a:txBody>
                  <a:tcPr>
                    <a:solidFill>
                      <a:srgbClr val="00A9FF">
                        <a:alpha val="12467"/>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A9FF"/>
                        </a:buClr>
                        <a:buSzTx/>
                        <a:buFont typeface="Arial" panose="020B0604020202020204" pitchFamily="34" charset="0"/>
                        <a:buNone/>
                        <a:tabLst/>
                        <a:defRPr/>
                      </a:pPr>
                      <a:r>
                        <a:rPr lang="en-CA" sz="3000" b="1" dirty="0">
                          <a:ln>
                            <a:noFill/>
                          </a:ln>
                          <a:solidFill>
                            <a:srgbClr val="00B050"/>
                          </a:solidFill>
                        </a:rPr>
                        <a:t>🥳</a:t>
                      </a:r>
                    </a:p>
                  </a:txBody>
                  <a:tcPr>
                    <a:solidFill>
                      <a:srgbClr val="00A9FF">
                        <a:alpha val="12467"/>
                      </a:srgbClr>
                    </a:solidFill>
                  </a:tcPr>
                </a:tc>
                <a:extLst>
                  <a:ext uri="{0D108BD9-81ED-4DB2-BD59-A6C34878D82A}">
                    <a16:rowId xmlns:a16="http://schemas.microsoft.com/office/drawing/2014/main" val="2549176593"/>
                  </a:ext>
                </a:extLst>
              </a:tr>
              <a:tr h="370840">
                <a:tc>
                  <a:txBody>
                    <a:bodyPr/>
                    <a:lstStyle/>
                    <a:p>
                      <a:pPr algn="ctr"/>
                      <a:r>
                        <a:rPr lang="en-CA" dirty="0">
                          <a:ln>
                            <a:noFill/>
                          </a:ln>
                          <a:solidFill>
                            <a:schemeClr val="tx1"/>
                          </a:solidFill>
                        </a:rPr>
                        <a:t>Muonic-atom spectroscopy </a:t>
                      </a:r>
                    </a:p>
                  </a:txBody>
                  <a:tcPr>
                    <a:solidFill>
                      <a:srgbClr val="00A9FF">
                        <a:alpha val="12467"/>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A9FF"/>
                        </a:buClr>
                        <a:buSzTx/>
                        <a:buFont typeface="Arial" panose="020B0604020202020204" pitchFamily="34" charset="0"/>
                        <a:buNone/>
                        <a:tabLst/>
                        <a:defRPr/>
                      </a:pPr>
                      <a:r>
                        <a:rPr lang="en-CA" sz="3000" b="1" dirty="0">
                          <a:ln>
                            <a:noFill/>
                          </a:ln>
                          <a:solidFill>
                            <a:srgbClr val="00B050"/>
                          </a:solidFill>
                        </a:rPr>
                        <a:t>🥳</a:t>
                      </a:r>
                    </a:p>
                  </a:txBody>
                  <a:tcPr>
                    <a:solidFill>
                      <a:srgbClr val="00A9FF">
                        <a:alpha val="12467"/>
                      </a:srgbClr>
                    </a:solidFill>
                  </a:tcPr>
                </a:tc>
                <a:tc>
                  <a:txBody>
                    <a:bodyPr/>
                    <a:lstStyle/>
                    <a:p>
                      <a:pPr marL="0" indent="0" algn="ctr">
                        <a:buClr>
                          <a:srgbClr val="00A9FF"/>
                        </a:buClr>
                        <a:buFont typeface="Arial" panose="020B0604020202020204" pitchFamily="34" charset="0"/>
                        <a:buNone/>
                      </a:pPr>
                      <a:r>
                        <a:rPr lang="en-CA" sz="3000" dirty="0">
                          <a:ln>
                            <a:noFill/>
                          </a:ln>
                          <a:solidFill>
                            <a:srgbClr val="FF0000"/>
                          </a:solidFill>
                        </a:rPr>
                        <a:t>x</a:t>
                      </a:r>
                    </a:p>
                  </a:txBody>
                  <a:tcPr>
                    <a:solidFill>
                      <a:srgbClr val="00A9FF">
                        <a:alpha val="12467"/>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A9FF"/>
                        </a:buClr>
                        <a:buSzTx/>
                        <a:buFont typeface="Arial" panose="020B0604020202020204" pitchFamily="34" charset="0"/>
                        <a:buNone/>
                        <a:tabLst/>
                        <a:defRPr/>
                      </a:pPr>
                      <a:r>
                        <a:rPr lang="en-CA" sz="3000" b="1" dirty="0">
                          <a:ln>
                            <a:noFill/>
                          </a:ln>
                          <a:solidFill>
                            <a:srgbClr val="00B050"/>
                          </a:solidFill>
                        </a:rPr>
                        <a:t>🥳</a:t>
                      </a:r>
                    </a:p>
                  </a:txBody>
                  <a:tcPr>
                    <a:solidFill>
                      <a:srgbClr val="00A9FF">
                        <a:alpha val="12467"/>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A9FF"/>
                        </a:buClr>
                        <a:buSzTx/>
                        <a:buFont typeface="Arial" panose="020B0604020202020204" pitchFamily="34" charset="0"/>
                        <a:buNone/>
                        <a:tabLst/>
                        <a:defRPr/>
                      </a:pPr>
                      <a:r>
                        <a:rPr lang="en-CA" sz="3000" b="1" dirty="0">
                          <a:ln>
                            <a:noFill/>
                          </a:ln>
                          <a:solidFill>
                            <a:srgbClr val="00B050"/>
                          </a:solidFill>
                        </a:rPr>
                        <a:t>🥳</a:t>
                      </a:r>
                    </a:p>
                  </a:txBody>
                  <a:tcPr>
                    <a:solidFill>
                      <a:srgbClr val="00A9FF">
                        <a:alpha val="12467"/>
                      </a:srgbClr>
                    </a:solidFill>
                  </a:tcPr>
                </a:tc>
                <a:extLst>
                  <a:ext uri="{0D108BD9-81ED-4DB2-BD59-A6C34878D82A}">
                    <a16:rowId xmlns:a16="http://schemas.microsoft.com/office/drawing/2014/main" val="4206270668"/>
                  </a:ext>
                </a:extLst>
              </a:tr>
              <a:tr h="370840">
                <a:tc>
                  <a:txBody>
                    <a:bodyPr/>
                    <a:lstStyle/>
                    <a:p>
                      <a:pPr algn="ctr"/>
                      <a:r>
                        <a:rPr lang="en-CA" dirty="0">
                          <a:ln>
                            <a:noFill/>
                          </a:ln>
                          <a:solidFill>
                            <a:schemeClr val="tx1"/>
                          </a:solidFill>
                        </a:rPr>
                        <a:t>Collinear laser spectroscopy </a:t>
                      </a:r>
                    </a:p>
                  </a:txBody>
                  <a:tcPr>
                    <a:solidFill>
                      <a:srgbClr val="00A9FF">
                        <a:alpha val="12467"/>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A9FF"/>
                        </a:buClr>
                        <a:buSzTx/>
                        <a:buFont typeface="Arial" panose="020B0604020202020204" pitchFamily="34" charset="0"/>
                        <a:buNone/>
                        <a:tabLst/>
                        <a:defRPr/>
                      </a:pPr>
                      <a:r>
                        <a:rPr lang="en-CA" sz="3000" b="1" dirty="0">
                          <a:ln>
                            <a:noFill/>
                          </a:ln>
                          <a:solidFill>
                            <a:srgbClr val="00B050"/>
                          </a:solidFill>
                        </a:rPr>
                        <a:t>🥳</a:t>
                      </a:r>
                    </a:p>
                  </a:txBody>
                  <a:tcPr>
                    <a:solidFill>
                      <a:srgbClr val="00A9FF">
                        <a:alpha val="12467"/>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A9FF"/>
                        </a:buClr>
                        <a:buSzTx/>
                        <a:buFont typeface="Arial" panose="020B0604020202020204" pitchFamily="34" charset="0"/>
                        <a:buNone/>
                        <a:tabLst/>
                        <a:defRPr/>
                      </a:pPr>
                      <a:r>
                        <a:rPr lang="en-CA" sz="3000" b="1" dirty="0">
                          <a:ln>
                            <a:noFill/>
                          </a:ln>
                          <a:solidFill>
                            <a:srgbClr val="00B050"/>
                          </a:solidFill>
                        </a:rPr>
                        <a:t>🥳</a:t>
                      </a:r>
                    </a:p>
                  </a:txBody>
                  <a:tcPr>
                    <a:solidFill>
                      <a:srgbClr val="00A9FF">
                        <a:alpha val="12467"/>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A9FF"/>
                        </a:buClr>
                        <a:buSzTx/>
                        <a:buFont typeface="Arial" panose="020B0604020202020204" pitchFamily="34" charset="0"/>
                        <a:buNone/>
                        <a:tabLst/>
                        <a:defRPr/>
                      </a:pPr>
                      <a:r>
                        <a:rPr lang="en-CA" sz="3000" dirty="0">
                          <a:ln>
                            <a:noFill/>
                          </a:ln>
                          <a:solidFill>
                            <a:srgbClr val="FF0000"/>
                          </a:solidFill>
                        </a:rPr>
                        <a:t>x</a:t>
                      </a:r>
                    </a:p>
                  </a:txBody>
                  <a:tcPr>
                    <a:solidFill>
                      <a:srgbClr val="00A9FF">
                        <a:alpha val="12467"/>
                      </a:srgbClr>
                    </a:solidFill>
                  </a:tcPr>
                </a:tc>
                <a:tc>
                  <a:txBody>
                    <a:bodyPr/>
                    <a:lstStyle/>
                    <a:p>
                      <a:pPr marL="0" indent="0" algn="ctr">
                        <a:buClr>
                          <a:srgbClr val="00A9FF"/>
                        </a:buClr>
                        <a:buFont typeface="Arial" panose="020B0604020202020204" pitchFamily="34" charset="0"/>
                        <a:buNone/>
                      </a:pPr>
                      <a:r>
                        <a:rPr lang="en-CA" sz="3000" dirty="0">
                          <a:ln>
                            <a:noFill/>
                          </a:ln>
                          <a:solidFill>
                            <a:srgbClr val="FF0000"/>
                          </a:solidFill>
                        </a:rPr>
                        <a:t>x</a:t>
                      </a:r>
                    </a:p>
                  </a:txBody>
                  <a:tcPr>
                    <a:solidFill>
                      <a:srgbClr val="00A9FF">
                        <a:alpha val="12467"/>
                      </a:srgbClr>
                    </a:solidFill>
                  </a:tcPr>
                </a:tc>
                <a:extLst>
                  <a:ext uri="{0D108BD9-81ED-4DB2-BD59-A6C34878D82A}">
                    <a16:rowId xmlns:a16="http://schemas.microsoft.com/office/drawing/2014/main" val="1546614131"/>
                  </a:ext>
                </a:extLst>
              </a:tr>
              <a:tr h="370840">
                <a:tc>
                  <a:txBody>
                    <a:bodyPr/>
                    <a:lstStyle/>
                    <a:p>
                      <a:pPr algn="ctr"/>
                      <a:r>
                        <a:rPr lang="en-CA" b="1" dirty="0">
                          <a:ln>
                            <a:noFill/>
                          </a:ln>
                          <a:solidFill>
                            <a:schemeClr val="tx1"/>
                          </a:solidFill>
                        </a:rPr>
                        <a:t>Extreme ultraviolet (EUV) spectroscopy</a:t>
                      </a:r>
                    </a:p>
                  </a:txBody>
                  <a:tcPr>
                    <a:solidFill>
                      <a:srgbClr val="00A9FF">
                        <a:alpha val="12467"/>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A9FF"/>
                        </a:buClr>
                        <a:buSzTx/>
                        <a:buFont typeface="Arial" panose="020B0604020202020204" pitchFamily="34" charset="0"/>
                        <a:buNone/>
                        <a:tabLst/>
                        <a:defRPr/>
                      </a:pPr>
                      <a:r>
                        <a:rPr lang="en-CA" sz="3000" b="1" dirty="0">
                          <a:ln>
                            <a:noFill/>
                          </a:ln>
                          <a:solidFill>
                            <a:srgbClr val="00B050"/>
                          </a:solidFill>
                        </a:rPr>
                        <a:t>🥳</a:t>
                      </a:r>
                    </a:p>
                  </a:txBody>
                  <a:tcPr>
                    <a:solidFill>
                      <a:srgbClr val="00A9FF">
                        <a:alpha val="12467"/>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A9FF"/>
                        </a:buClr>
                        <a:buSzTx/>
                        <a:buFont typeface="Arial" panose="020B0604020202020204" pitchFamily="34" charset="0"/>
                        <a:buNone/>
                        <a:tabLst/>
                        <a:defRPr/>
                      </a:pPr>
                      <a:r>
                        <a:rPr lang="en-CA" sz="3000" b="1" dirty="0">
                          <a:ln>
                            <a:noFill/>
                          </a:ln>
                          <a:solidFill>
                            <a:srgbClr val="00B050"/>
                          </a:solidFill>
                        </a:rPr>
                        <a:t>🥳</a:t>
                      </a:r>
                    </a:p>
                  </a:txBody>
                  <a:tcPr>
                    <a:solidFill>
                      <a:srgbClr val="00A9FF">
                        <a:alpha val="12467"/>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A9FF"/>
                        </a:buClr>
                        <a:buSzTx/>
                        <a:buFont typeface="Arial" panose="020B0604020202020204" pitchFamily="34" charset="0"/>
                        <a:buNone/>
                        <a:tabLst/>
                        <a:defRPr/>
                      </a:pPr>
                      <a:r>
                        <a:rPr lang="en-CA" sz="3000" b="1" dirty="0">
                          <a:ln>
                            <a:noFill/>
                          </a:ln>
                          <a:solidFill>
                            <a:srgbClr val="00B050"/>
                          </a:solidFill>
                        </a:rPr>
                        <a:t>🥳</a:t>
                      </a:r>
                    </a:p>
                  </a:txBody>
                  <a:tcPr>
                    <a:solidFill>
                      <a:srgbClr val="00A9FF">
                        <a:alpha val="12467"/>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A9FF"/>
                        </a:buClr>
                        <a:buSzTx/>
                        <a:buFont typeface="Arial" panose="020B0604020202020204" pitchFamily="34" charset="0"/>
                        <a:buNone/>
                        <a:tabLst/>
                        <a:defRPr/>
                      </a:pPr>
                      <a:r>
                        <a:rPr lang="en-CA" sz="3000" b="1" dirty="0">
                          <a:ln>
                            <a:noFill/>
                          </a:ln>
                          <a:solidFill>
                            <a:srgbClr val="00B050"/>
                          </a:solidFill>
                        </a:rPr>
                        <a:t>🥳</a:t>
                      </a:r>
                    </a:p>
                  </a:txBody>
                  <a:tcPr>
                    <a:solidFill>
                      <a:srgbClr val="00A9FF">
                        <a:alpha val="12467"/>
                      </a:srgbClr>
                    </a:solidFill>
                  </a:tcPr>
                </a:tc>
                <a:extLst>
                  <a:ext uri="{0D108BD9-81ED-4DB2-BD59-A6C34878D82A}">
                    <a16:rowId xmlns:a16="http://schemas.microsoft.com/office/drawing/2014/main" val="3170219780"/>
                  </a:ext>
                </a:extLst>
              </a:tr>
            </a:tbl>
          </a:graphicData>
        </a:graphic>
      </p:graphicFrame>
    </p:spTree>
    <p:extLst>
      <p:ext uri="{BB962C8B-B14F-4D97-AF65-F5344CB8AC3E}">
        <p14:creationId xmlns:p14="http://schemas.microsoft.com/office/powerpoint/2010/main" val="1904426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F79B1-A7AC-0C40-99A6-DBA84A5207FC}"/>
              </a:ext>
            </a:extLst>
          </p:cNvPr>
          <p:cNvSpPr>
            <a:spLocks noGrp="1"/>
          </p:cNvSpPr>
          <p:nvPr>
            <p:ph type="title"/>
          </p:nvPr>
        </p:nvSpPr>
        <p:spPr/>
        <p:txBody>
          <a:bodyPr>
            <a:normAutofit/>
          </a:bodyPr>
          <a:lstStyle/>
          <a:p>
            <a:r>
              <a:rPr lang="en-CA" sz="3000" dirty="0"/>
              <a:t>Electron Beam Ion Trap (EBIT)</a:t>
            </a:r>
          </a:p>
        </p:txBody>
      </p:sp>
      <p:sp>
        <p:nvSpPr>
          <p:cNvPr id="6" name="Content Placeholder 2">
            <a:extLst>
              <a:ext uri="{FF2B5EF4-FFF2-40B4-BE49-F238E27FC236}">
                <a16:creationId xmlns:a16="http://schemas.microsoft.com/office/drawing/2014/main" id="{87025D57-A6D5-D24D-B8A0-121C8E0D0575}"/>
              </a:ext>
            </a:extLst>
          </p:cNvPr>
          <p:cNvSpPr txBox="1">
            <a:spLocks/>
          </p:cNvSpPr>
          <p:nvPr/>
        </p:nvSpPr>
        <p:spPr>
          <a:xfrm>
            <a:off x="681470" y="4460941"/>
            <a:ext cx="10829058" cy="2543175"/>
          </a:xfrm>
          <a:prstGeom prst="rect">
            <a:avLst/>
          </a:prstGeom>
        </p:spPr>
        <p:txBody>
          <a:bodyPr anchor="ctr">
            <a:normAutofit/>
          </a:bodyPr>
          <a:lstStyle>
            <a:lvl1pPr marL="228600" indent="-228600" algn="l" defTabSz="914400" rtl="0" eaLnBrk="1" latinLnBrk="0" hangingPunct="1">
              <a:lnSpc>
                <a:spcPct val="90000"/>
              </a:lnSpc>
              <a:spcBef>
                <a:spcPts val="1000"/>
              </a:spcBef>
              <a:buClr>
                <a:srgbClr val="00A9FF"/>
              </a:buClr>
              <a:buFont typeface="Wingdings" charset="2"/>
              <a:buChar char="§"/>
              <a:defRPr sz="3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A9FF"/>
              </a:buClr>
              <a:buFont typeface="Wingdings" charset="2"/>
              <a:buChar char="§"/>
              <a:defRPr sz="3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A9FF"/>
              </a:buClr>
              <a:buFont typeface="Wingdings" charset="2"/>
              <a:buChar char="§"/>
              <a:defRPr sz="3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A9FF"/>
              </a:buClr>
              <a:buFont typeface="Wingdings" charset="2"/>
              <a:buChar char="§"/>
              <a:defRPr sz="3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A9FF"/>
              </a:buClr>
              <a:buFont typeface="Wingdings" charset="2"/>
              <a:buChar char="§"/>
              <a:defRPr sz="3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CA" dirty="0"/>
              <a:t>Axially: electrostatic trapping potential created by drift-tube electrodes </a:t>
            </a:r>
          </a:p>
          <a:p>
            <a:r>
              <a:rPr lang="en-CA" dirty="0"/>
              <a:t>Radially: space charge of the electron beam</a:t>
            </a:r>
          </a:p>
          <a:p>
            <a:pPr lvl="1"/>
            <a:endParaRPr lang="en-CA" dirty="0"/>
          </a:p>
        </p:txBody>
      </p:sp>
      <p:pic>
        <p:nvPicPr>
          <p:cNvPr id="10" name="Content Placeholder 9" descr="Diagram&#10;&#10;Description automatically generated">
            <a:extLst>
              <a:ext uri="{FF2B5EF4-FFF2-40B4-BE49-F238E27FC236}">
                <a16:creationId xmlns:a16="http://schemas.microsoft.com/office/drawing/2014/main" id="{D98759CD-B171-734E-8E8D-F2D7609F352F}"/>
              </a:ext>
            </a:extLst>
          </p:cNvPr>
          <p:cNvPicPr>
            <a:picLocks noGrp="1" noChangeAspect="1"/>
          </p:cNvPicPr>
          <p:nvPr>
            <p:ph idx="1"/>
          </p:nvPr>
        </p:nvPicPr>
        <p:blipFill rotWithShape="1">
          <a:blip r:embed="rId3"/>
          <a:srcRect l="3664" t="8248" r="2824" b="3709"/>
          <a:stretch/>
        </p:blipFill>
        <p:spPr>
          <a:xfrm>
            <a:off x="3636992" y="1630016"/>
            <a:ext cx="4918015" cy="2830925"/>
          </a:xfrm>
        </p:spPr>
      </p:pic>
    </p:spTree>
    <p:extLst>
      <p:ext uri="{BB962C8B-B14F-4D97-AF65-F5344CB8AC3E}">
        <p14:creationId xmlns:p14="http://schemas.microsoft.com/office/powerpoint/2010/main" val="2807652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DF4EF-8A6A-3E47-BA9C-A98E6B3AF007}"/>
              </a:ext>
            </a:extLst>
          </p:cNvPr>
          <p:cNvSpPr>
            <a:spLocks noGrp="1"/>
          </p:cNvSpPr>
          <p:nvPr>
            <p:ph type="title"/>
          </p:nvPr>
        </p:nvSpPr>
        <p:spPr/>
        <p:txBody>
          <a:bodyPr>
            <a:normAutofit/>
          </a:bodyPr>
          <a:lstStyle/>
          <a:p>
            <a:r>
              <a:rPr lang="en-CA" sz="3000" dirty="0"/>
              <a:t>Charge breeding in EBIT</a:t>
            </a:r>
          </a:p>
        </p:txBody>
      </p:sp>
      <p:sp>
        <p:nvSpPr>
          <p:cNvPr id="7" name="Content Placeholder 2">
            <a:extLst>
              <a:ext uri="{FF2B5EF4-FFF2-40B4-BE49-F238E27FC236}">
                <a16:creationId xmlns:a16="http://schemas.microsoft.com/office/drawing/2014/main" id="{E94CBA02-9D9D-B049-A0D7-299BABD6B806}"/>
              </a:ext>
            </a:extLst>
          </p:cNvPr>
          <p:cNvSpPr>
            <a:spLocks noGrp="1"/>
          </p:cNvSpPr>
          <p:nvPr>
            <p:ph idx="1"/>
          </p:nvPr>
        </p:nvSpPr>
        <p:spPr>
          <a:xfrm>
            <a:off x="681471" y="2032777"/>
            <a:ext cx="10414421" cy="3939398"/>
          </a:xfrm>
        </p:spPr>
        <p:txBody>
          <a:bodyPr>
            <a:normAutofit/>
          </a:bodyPr>
          <a:lstStyle/>
          <a:p>
            <a:r>
              <a:rPr lang="en-CA" dirty="0"/>
              <a:t>Electron impact ionization: </a:t>
            </a:r>
          </a:p>
          <a:p>
            <a:pPr lvl="1"/>
            <a:r>
              <a:rPr lang="en-CA" dirty="0"/>
              <a:t>Electron beam successively strips the trapped ions’ outer shell electrons</a:t>
            </a:r>
          </a:p>
          <a:p>
            <a:pPr lvl="1"/>
            <a:r>
              <a:rPr lang="en-CA" dirty="0"/>
              <a:t>Increase the charge state of trapped ions </a:t>
            </a:r>
          </a:p>
          <a:p>
            <a:r>
              <a:rPr lang="en-CA" dirty="0"/>
              <a:t>Charge breed any element to a specific charge state </a:t>
            </a:r>
          </a:p>
          <a:p>
            <a:pPr lvl="1">
              <a:buFont typeface="Wingdings" pitchFamily="2" charset="2"/>
              <a:buChar char="à"/>
            </a:pPr>
            <a:r>
              <a:rPr lang="en-CA" dirty="0">
                <a:sym typeface="Wingdings" pitchFamily="2" charset="2"/>
              </a:rPr>
              <a:t> Electronic transition, light (EUV regime) released </a:t>
            </a:r>
          </a:p>
          <a:p>
            <a:pPr lvl="1">
              <a:buFont typeface="Wingdings" pitchFamily="2" charset="2"/>
              <a:buChar char="à"/>
            </a:pPr>
            <a:r>
              <a:rPr lang="en-CA" dirty="0">
                <a:sym typeface="Wingdings" pitchFamily="2" charset="2"/>
              </a:rPr>
              <a:t> Obtain nuclear charge radius </a:t>
            </a:r>
            <a:endParaRPr lang="en-CA" dirty="0"/>
          </a:p>
        </p:txBody>
      </p:sp>
    </p:spTree>
    <p:extLst>
      <p:ext uri="{BB962C8B-B14F-4D97-AF65-F5344CB8AC3E}">
        <p14:creationId xmlns:p14="http://schemas.microsoft.com/office/powerpoint/2010/main" val="1840069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3C552-32FE-E048-A548-5280D9F88904}"/>
              </a:ext>
            </a:extLst>
          </p:cNvPr>
          <p:cNvSpPr>
            <a:spLocks noGrp="1"/>
          </p:cNvSpPr>
          <p:nvPr>
            <p:ph type="title"/>
          </p:nvPr>
        </p:nvSpPr>
        <p:spPr/>
        <p:txBody>
          <a:bodyPr>
            <a:normAutofit/>
          </a:bodyPr>
          <a:lstStyle/>
          <a:p>
            <a:r>
              <a:rPr lang="en-CA" sz="3000" dirty="0"/>
              <a:t>Nuclear charge radius</a:t>
            </a:r>
          </a:p>
        </p:txBody>
      </p:sp>
      <p:pic>
        <p:nvPicPr>
          <p:cNvPr id="6" name="Picture 5" descr="Chart, radar chart&#10;&#10;Description automatically generated">
            <a:extLst>
              <a:ext uri="{FF2B5EF4-FFF2-40B4-BE49-F238E27FC236}">
                <a16:creationId xmlns:a16="http://schemas.microsoft.com/office/drawing/2014/main" id="{88278596-228E-1F48-8BD6-4F49EBEBE8A6}"/>
              </a:ext>
            </a:extLst>
          </p:cNvPr>
          <p:cNvPicPr>
            <a:picLocks noChangeAspect="1"/>
          </p:cNvPicPr>
          <p:nvPr/>
        </p:nvPicPr>
        <p:blipFill>
          <a:blip r:embed="rId3"/>
          <a:stretch>
            <a:fillRect/>
          </a:stretch>
        </p:blipFill>
        <p:spPr>
          <a:xfrm>
            <a:off x="631566" y="2177099"/>
            <a:ext cx="5578881" cy="3355200"/>
          </a:xfrm>
          <a:prstGeom prst="rect">
            <a:avLst/>
          </a:prstGeom>
          <a:ln w="12700">
            <a:solidFill>
              <a:schemeClr val="tx1"/>
            </a:solidFill>
          </a:ln>
        </p:spPr>
      </p:pic>
      <mc:AlternateContent xmlns:mc="http://schemas.openxmlformats.org/markup-compatibility/2006">
        <mc:Choice xmlns:a14="http://schemas.microsoft.com/office/drawing/2010/main" Requires="a14">
          <p:sp>
            <p:nvSpPr>
              <p:cNvPr id="10" name="Rectangle 9">
                <a:extLst>
                  <a:ext uri="{FF2B5EF4-FFF2-40B4-BE49-F238E27FC236}">
                    <a16:creationId xmlns:a16="http://schemas.microsoft.com/office/drawing/2014/main" id="{35AEB858-C16C-664C-8CB0-5BFEC10AB437}"/>
                  </a:ext>
                </a:extLst>
              </p:cNvPr>
              <p:cNvSpPr/>
              <p:nvPr/>
            </p:nvSpPr>
            <p:spPr>
              <a:xfrm>
                <a:off x="6730943" y="2515848"/>
                <a:ext cx="4539391" cy="654859"/>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en-CA" sz="3200" b="0" i="1" smtClean="0">
                          <a:latin typeface="Cambria Math" panose="02040503050406030204" pitchFamily="18" charset="0"/>
                          <a:sym typeface="Wingdings" pitchFamily="2" charset="2"/>
                        </a:rPr>
                        <m:t>𝛿</m:t>
                      </m:r>
                      <m:sSup>
                        <m:sSupPr>
                          <m:ctrlPr>
                            <a:rPr lang="en-CA" sz="3200" b="0" i="1" smtClean="0">
                              <a:latin typeface="Cambria Math" panose="02040503050406030204" pitchFamily="18" charset="0"/>
                              <a:sym typeface="Wingdings" pitchFamily="2" charset="2"/>
                            </a:rPr>
                          </m:ctrlPr>
                        </m:sSupPr>
                        <m:e>
                          <m:r>
                            <a:rPr lang="en-CA" sz="3200" b="0" i="1" smtClean="0">
                              <a:latin typeface="Cambria Math" panose="02040503050406030204" pitchFamily="18" charset="0"/>
                              <a:sym typeface="Wingdings" pitchFamily="2" charset="2"/>
                            </a:rPr>
                            <m:t>𝜈</m:t>
                          </m:r>
                        </m:e>
                        <m:sup>
                          <m:r>
                            <a:rPr lang="en-CA" sz="3200" b="0" i="1" smtClean="0">
                              <a:latin typeface="Cambria Math" panose="02040503050406030204" pitchFamily="18" charset="0"/>
                              <a:sym typeface="Wingdings" pitchFamily="2" charset="2"/>
                            </a:rPr>
                            <m:t>𝐴</m:t>
                          </m:r>
                          <m:r>
                            <a:rPr lang="en-CA" sz="3200" b="0" i="1" smtClean="0">
                              <a:latin typeface="Cambria Math" panose="02040503050406030204" pitchFamily="18" charset="0"/>
                              <a:sym typeface="Wingdings" pitchFamily="2" charset="2"/>
                            </a:rPr>
                            <m:t>, </m:t>
                          </m:r>
                          <m:r>
                            <a:rPr lang="en-CA" sz="3200" b="0" i="1" smtClean="0">
                              <a:latin typeface="Cambria Math" panose="02040503050406030204" pitchFamily="18" charset="0"/>
                              <a:sym typeface="Wingdings" pitchFamily="2" charset="2"/>
                            </a:rPr>
                            <m:t>𝐴</m:t>
                          </m:r>
                          <m:r>
                            <a:rPr lang="en-CA" sz="3200" b="0" i="1" smtClean="0">
                              <a:latin typeface="Cambria Math" panose="02040503050406030204" pitchFamily="18" charset="0"/>
                              <a:sym typeface="Wingdings" pitchFamily="2" charset="2"/>
                            </a:rPr>
                            <m:t>′</m:t>
                          </m:r>
                        </m:sup>
                      </m:sSup>
                      <m:r>
                        <a:rPr lang="en-CA" sz="3200" b="0" i="1" smtClean="0">
                          <a:latin typeface="Cambria Math" panose="02040503050406030204" pitchFamily="18" charset="0"/>
                          <a:sym typeface="Wingdings" pitchFamily="2" charset="2"/>
                        </a:rPr>
                        <m:t>=</m:t>
                      </m:r>
                      <m:r>
                        <a:rPr lang="en-CA" sz="3200" b="0" i="1" smtClean="0">
                          <a:latin typeface="Cambria Math" panose="02040503050406030204" pitchFamily="18" charset="0"/>
                          <a:sym typeface="Wingdings" pitchFamily="2" charset="2"/>
                        </a:rPr>
                        <m:t>𝛿</m:t>
                      </m:r>
                      <m:sSubSup>
                        <m:sSubSupPr>
                          <m:ctrlPr>
                            <a:rPr lang="en-CA" sz="3200" b="0" i="1" smtClean="0">
                              <a:latin typeface="Cambria Math" panose="02040503050406030204" pitchFamily="18" charset="0"/>
                              <a:sym typeface="Wingdings" pitchFamily="2" charset="2"/>
                            </a:rPr>
                          </m:ctrlPr>
                        </m:sSubSupPr>
                        <m:e>
                          <m:r>
                            <a:rPr lang="en-CA" sz="3200" b="0" i="1" smtClean="0">
                              <a:latin typeface="Cambria Math" panose="02040503050406030204" pitchFamily="18" charset="0"/>
                              <a:sym typeface="Wingdings" pitchFamily="2" charset="2"/>
                            </a:rPr>
                            <m:t>𝜈</m:t>
                          </m:r>
                        </m:e>
                        <m:sub>
                          <m:r>
                            <a:rPr lang="en-CA" sz="3200" b="0" i="1" smtClean="0">
                              <a:latin typeface="Cambria Math" panose="02040503050406030204" pitchFamily="18" charset="0"/>
                              <a:sym typeface="Wingdings" pitchFamily="2" charset="2"/>
                            </a:rPr>
                            <m:t>𝑀𝑆</m:t>
                          </m:r>
                        </m:sub>
                        <m:sup>
                          <m:r>
                            <a:rPr lang="en-CA" sz="3200" b="0" i="1" smtClean="0">
                              <a:latin typeface="Cambria Math" panose="02040503050406030204" pitchFamily="18" charset="0"/>
                              <a:sym typeface="Wingdings" pitchFamily="2" charset="2"/>
                            </a:rPr>
                            <m:t>𝐴</m:t>
                          </m:r>
                          <m:r>
                            <a:rPr lang="en-CA" sz="3200" b="0" i="1" smtClean="0">
                              <a:latin typeface="Cambria Math" panose="02040503050406030204" pitchFamily="18" charset="0"/>
                              <a:sym typeface="Wingdings" pitchFamily="2" charset="2"/>
                            </a:rPr>
                            <m:t>, </m:t>
                          </m:r>
                          <m:r>
                            <a:rPr lang="en-CA" sz="3200" b="0" i="1" smtClean="0">
                              <a:latin typeface="Cambria Math" panose="02040503050406030204" pitchFamily="18" charset="0"/>
                              <a:sym typeface="Wingdings" pitchFamily="2" charset="2"/>
                            </a:rPr>
                            <m:t>𝐴</m:t>
                          </m:r>
                          <m:r>
                            <a:rPr lang="en-CA" sz="3200" b="0" i="1" smtClean="0">
                              <a:latin typeface="Cambria Math" panose="02040503050406030204" pitchFamily="18" charset="0"/>
                              <a:sym typeface="Wingdings" pitchFamily="2" charset="2"/>
                            </a:rPr>
                            <m:t>′</m:t>
                          </m:r>
                        </m:sup>
                      </m:sSubSup>
                      <m:r>
                        <a:rPr lang="en-CA" sz="3200" b="0" i="1" smtClean="0">
                          <a:latin typeface="Cambria Math" panose="02040503050406030204" pitchFamily="18" charset="0"/>
                          <a:sym typeface="Wingdings" pitchFamily="2" charset="2"/>
                        </a:rPr>
                        <m:t>+</m:t>
                      </m:r>
                      <m:r>
                        <a:rPr lang="en-CA" sz="3200" i="1">
                          <a:latin typeface="Cambria Math" panose="02040503050406030204" pitchFamily="18" charset="0"/>
                          <a:sym typeface="Wingdings" pitchFamily="2" charset="2"/>
                        </a:rPr>
                        <m:t>𝛿</m:t>
                      </m:r>
                      <m:sSubSup>
                        <m:sSubSupPr>
                          <m:ctrlPr>
                            <a:rPr lang="en-CA" sz="3200" i="1">
                              <a:latin typeface="Cambria Math" panose="02040503050406030204" pitchFamily="18" charset="0"/>
                              <a:sym typeface="Wingdings" pitchFamily="2" charset="2"/>
                            </a:rPr>
                          </m:ctrlPr>
                        </m:sSubSupPr>
                        <m:e>
                          <m:r>
                            <a:rPr lang="en-CA" sz="3200" i="1">
                              <a:latin typeface="Cambria Math" panose="02040503050406030204" pitchFamily="18" charset="0"/>
                              <a:sym typeface="Wingdings" pitchFamily="2" charset="2"/>
                            </a:rPr>
                            <m:t>𝜈</m:t>
                          </m:r>
                        </m:e>
                        <m:sub>
                          <m:r>
                            <a:rPr lang="en-CA" sz="3200" b="0" i="1" smtClean="0">
                              <a:latin typeface="Cambria Math" panose="02040503050406030204" pitchFamily="18" charset="0"/>
                              <a:sym typeface="Wingdings" pitchFamily="2" charset="2"/>
                            </a:rPr>
                            <m:t>𝐹</m:t>
                          </m:r>
                          <m:r>
                            <a:rPr lang="en-CA" sz="3200" i="1">
                              <a:latin typeface="Cambria Math" panose="02040503050406030204" pitchFamily="18" charset="0"/>
                              <a:sym typeface="Wingdings" pitchFamily="2" charset="2"/>
                            </a:rPr>
                            <m:t>𝑆</m:t>
                          </m:r>
                        </m:sub>
                        <m:sup>
                          <m:r>
                            <a:rPr lang="en-CA" sz="3200" i="1">
                              <a:latin typeface="Cambria Math" panose="02040503050406030204" pitchFamily="18" charset="0"/>
                              <a:sym typeface="Wingdings" pitchFamily="2" charset="2"/>
                            </a:rPr>
                            <m:t>𝐴</m:t>
                          </m:r>
                          <m:r>
                            <a:rPr lang="en-CA" sz="3200" i="1">
                              <a:latin typeface="Cambria Math" panose="02040503050406030204" pitchFamily="18" charset="0"/>
                              <a:sym typeface="Wingdings" pitchFamily="2" charset="2"/>
                            </a:rPr>
                            <m:t>, </m:t>
                          </m:r>
                          <m:r>
                            <a:rPr lang="en-CA" sz="3200" i="1">
                              <a:latin typeface="Cambria Math" panose="02040503050406030204" pitchFamily="18" charset="0"/>
                              <a:sym typeface="Wingdings" pitchFamily="2" charset="2"/>
                            </a:rPr>
                            <m:t>𝐴</m:t>
                          </m:r>
                          <m:r>
                            <a:rPr lang="en-CA" sz="3200" i="1">
                              <a:latin typeface="Cambria Math" panose="02040503050406030204" pitchFamily="18" charset="0"/>
                              <a:sym typeface="Wingdings" pitchFamily="2" charset="2"/>
                            </a:rPr>
                            <m:t>′</m:t>
                          </m:r>
                        </m:sup>
                      </m:sSubSup>
                    </m:oMath>
                  </m:oMathPara>
                </a14:m>
                <a:endParaRPr lang="en-CA" sz="3200" dirty="0"/>
              </a:p>
            </p:txBody>
          </p:sp>
        </mc:Choice>
        <mc:Fallback>
          <p:sp>
            <p:nvSpPr>
              <p:cNvPr id="10" name="Rectangle 9">
                <a:extLst>
                  <a:ext uri="{FF2B5EF4-FFF2-40B4-BE49-F238E27FC236}">
                    <a16:creationId xmlns:a16="http://schemas.microsoft.com/office/drawing/2014/main" id="{35AEB858-C16C-664C-8CB0-5BFEC10AB437}"/>
                  </a:ext>
                </a:extLst>
              </p:cNvPr>
              <p:cNvSpPr>
                <a:spLocks noRot="1" noChangeAspect="1" noMove="1" noResize="1" noEditPoints="1" noAdjustHandles="1" noChangeArrowheads="1" noChangeShapeType="1" noTextEdit="1"/>
              </p:cNvSpPr>
              <p:nvPr/>
            </p:nvSpPr>
            <p:spPr>
              <a:xfrm>
                <a:off x="6730943" y="2515848"/>
                <a:ext cx="4539391" cy="654859"/>
              </a:xfrm>
              <a:prstGeom prst="rect">
                <a:avLst/>
              </a:prstGeom>
              <a:blipFill>
                <a:blip r:embed="rId4"/>
                <a:stretch>
                  <a:fillRect b="-7692"/>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12" name="Rectangle 11">
                <a:extLst>
                  <a:ext uri="{FF2B5EF4-FFF2-40B4-BE49-F238E27FC236}">
                    <a16:creationId xmlns:a16="http://schemas.microsoft.com/office/drawing/2014/main" id="{E21E822A-8646-A745-B35B-7842FA1BD8E9}"/>
                  </a:ext>
                </a:extLst>
              </p:cNvPr>
              <p:cNvSpPr/>
              <p:nvPr/>
            </p:nvSpPr>
            <p:spPr>
              <a:xfrm>
                <a:off x="7059248" y="4724397"/>
                <a:ext cx="3850279" cy="654859"/>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en-CA" sz="3200" i="1" smtClean="0">
                          <a:latin typeface="Cambria Math" panose="02040503050406030204" pitchFamily="18" charset="0"/>
                          <a:sym typeface="Wingdings" pitchFamily="2" charset="2"/>
                        </a:rPr>
                        <m:t>𝛿</m:t>
                      </m:r>
                      <m:sSubSup>
                        <m:sSubSupPr>
                          <m:ctrlPr>
                            <a:rPr lang="en-CA" sz="3200" i="1">
                              <a:latin typeface="Cambria Math" panose="02040503050406030204" pitchFamily="18" charset="0"/>
                              <a:sym typeface="Wingdings" pitchFamily="2" charset="2"/>
                            </a:rPr>
                          </m:ctrlPr>
                        </m:sSubSupPr>
                        <m:e>
                          <m:r>
                            <a:rPr lang="en-CA" sz="3200" i="1">
                              <a:latin typeface="Cambria Math" panose="02040503050406030204" pitchFamily="18" charset="0"/>
                              <a:sym typeface="Wingdings" pitchFamily="2" charset="2"/>
                            </a:rPr>
                            <m:t>𝜈</m:t>
                          </m:r>
                        </m:e>
                        <m:sub>
                          <m:r>
                            <a:rPr lang="en-CA" sz="3200" b="0" i="1" smtClean="0">
                              <a:latin typeface="Cambria Math" panose="02040503050406030204" pitchFamily="18" charset="0"/>
                              <a:sym typeface="Wingdings" pitchFamily="2" charset="2"/>
                            </a:rPr>
                            <m:t>𝐹</m:t>
                          </m:r>
                          <m:r>
                            <a:rPr lang="en-CA" sz="3200" i="1">
                              <a:latin typeface="Cambria Math" panose="02040503050406030204" pitchFamily="18" charset="0"/>
                              <a:sym typeface="Wingdings" pitchFamily="2" charset="2"/>
                            </a:rPr>
                            <m:t>𝑆</m:t>
                          </m:r>
                        </m:sub>
                        <m:sup>
                          <m:r>
                            <a:rPr lang="en-CA" sz="3200" i="1">
                              <a:latin typeface="Cambria Math" panose="02040503050406030204" pitchFamily="18" charset="0"/>
                              <a:sym typeface="Wingdings" pitchFamily="2" charset="2"/>
                            </a:rPr>
                            <m:t>𝐴</m:t>
                          </m:r>
                          <m:r>
                            <a:rPr lang="en-CA" sz="3200" i="1">
                              <a:latin typeface="Cambria Math" panose="02040503050406030204" pitchFamily="18" charset="0"/>
                              <a:sym typeface="Wingdings" pitchFamily="2" charset="2"/>
                            </a:rPr>
                            <m:t>, </m:t>
                          </m:r>
                          <m:r>
                            <a:rPr lang="en-CA" sz="3200" i="1">
                              <a:latin typeface="Cambria Math" panose="02040503050406030204" pitchFamily="18" charset="0"/>
                              <a:sym typeface="Wingdings" pitchFamily="2" charset="2"/>
                            </a:rPr>
                            <m:t>𝐴</m:t>
                          </m:r>
                          <m:r>
                            <a:rPr lang="en-CA" sz="3200" i="1">
                              <a:latin typeface="Cambria Math" panose="02040503050406030204" pitchFamily="18" charset="0"/>
                              <a:sym typeface="Wingdings" pitchFamily="2" charset="2"/>
                            </a:rPr>
                            <m:t>′</m:t>
                          </m:r>
                        </m:sup>
                      </m:sSubSup>
                      <m:r>
                        <a:rPr lang="en-CA" sz="3200" b="0" i="1" smtClean="0">
                          <a:latin typeface="Cambria Math" panose="02040503050406030204" pitchFamily="18" charset="0"/>
                          <a:sym typeface="Wingdings" pitchFamily="2" charset="2"/>
                        </a:rPr>
                        <m:t>=</m:t>
                      </m:r>
                      <m:r>
                        <a:rPr lang="en-CA" sz="3200" b="0" i="1" smtClean="0">
                          <a:latin typeface="Cambria Math" panose="02040503050406030204" pitchFamily="18" charset="0"/>
                          <a:sym typeface="Wingdings" pitchFamily="2" charset="2"/>
                        </a:rPr>
                        <m:t>𝐹</m:t>
                      </m:r>
                      <m:r>
                        <a:rPr lang="en-CA" sz="3200" b="0" i="1" smtClean="0">
                          <a:latin typeface="Cambria Math" panose="02040503050406030204" pitchFamily="18" charset="0"/>
                          <a:sym typeface="Wingdings" pitchFamily="2" charset="2"/>
                        </a:rPr>
                        <m:t>𝛿</m:t>
                      </m:r>
                      <m:sSup>
                        <m:sSupPr>
                          <m:ctrlPr>
                            <a:rPr lang="en-CA" sz="3200" b="0" i="1" smtClean="0">
                              <a:latin typeface="Cambria Math" panose="02040503050406030204" pitchFamily="18" charset="0"/>
                              <a:sym typeface="Wingdings" pitchFamily="2" charset="2"/>
                            </a:rPr>
                          </m:ctrlPr>
                        </m:sSupPr>
                        <m:e>
                          <m:d>
                            <m:dPr>
                              <m:begChr m:val="⟨"/>
                              <m:endChr m:val="⟩"/>
                              <m:ctrlPr>
                                <a:rPr lang="en-CA" sz="3200" i="1">
                                  <a:latin typeface="Cambria Math" panose="02040503050406030204" pitchFamily="18" charset="0"/>
                                  <a:sym typeface="Wingdings" pitchFamily="2" charset="2"/>
                                </a:rPr>
                              </m:ctrlPr>
                            </m:dPr>
                            <m:e>
                              <m:sSup>
                                <m:sSupPr>
                                  <m:ctrlPr>
                                    <a:rPr lang="en-CA" sz="3200" i="1">
                                      <a:latin typeface="Cambria Math" panose="02040503050406030204" pitchFamily="18" charset="0"/>
                                      <a:sym typeface="Wingdings" pitchFamily="2" charset="2"/>
                                    </a:rPr>
                                  </m:ctrlPr>
                                </m:sSupPr>
                                <m:e>
                                  <m:r>
                                    <a:rPr lang="en-CA" sz="3200" i="1">
                                      <a:latin typeface="Cambria Math" panose="02040503050406030204" pitchFamily="18" charset="0"/>
                                      <a:sym typeface="Wingdings" pitchFamily="2" charset="2"/>
                                    </a:rPr>
                                    <m:t>𝑟</m:t>
                                  </m:r>
                                </m:e>
                                <m:sup>
                                  <m:r>
                                    <a:rPr lang="en-CA" sz="3200" i="1">
                                      <a:latin typeface="Cambria Math" panose="02040503050406030204" pitchFamily="18" charset="0"/>
                                      <a:sym typeface="Wingdings" pitchFamily="2" charset="2"/>
                                    </a:rPr>
                                    <m:t>2</m:t>
                                  </m:r>
                                </m:sup>
                              </m:sSup>
                            </m:e>
                          </m:d>
                        </m:e>
                        <m:sup>
                          <m:r>
                            <a:rPr lang="en-CA" sz="3200" b="0" i="1" smtClean="0">
                              <a:latin typeface="Cambria Math" panose="02040503050406030204" pitchFamily="18" charset="0"/>
                              <a:sym typeface="Wingdings" pitchFamily="2" charset="2"/>
                            </a:rPr>
                            <m:t>𝐴</m:t>
                          </m:r>
                          <m:r>
                            <a:rPr lang="en-CA" sz="3200" b="0" i="1" smtClean="0">
                              <a:latin typeface="Cambria Math" panose="02040503050406030204" pitchFamily="18" charset="0"/>
                              <a:sym typeface="Wingdings" pitchFamily="2" charset="2"/>
                            </a:rPr>
                            <m:t>,</m:t>
                          </m:r>
                          <m:r>
                            <a:rPr lang="en-CA" sz="3200" b="0" i="1" smtClean="0">
                              <a:latin typeface="Cambria Math" panose="02040503050406030204" pitchFamily="18" charset="0"/>
                              <a:sym typeface="Wingdings" pitchFamily="2" charset="2"/>
                            </a:rPr>
                            <m:t>𝐴</m:t>
                          </m:r>
                          <m:r>
                            <a:rPr lang="en-CA" sz="3200" b="0" i="1" smtClean="0">
                              <a:latin typeface="Cambria Math" panose="02040503050406030204" pitchFamily="18" charset="0"/>
                              <a:sym typeface="Wingdings" pitchFamily="2" charset="2"/>
                            </a:rPr>
                            <m:t>′</m:t>
                          </m:r>
                        </m:sup>
                      </m:sSup>
                    </m:oMath>
                  </m:oMathPara>
                </a14:m>
                <a:endParaRPr lang="en-CA" sz="3200" dirty="0"/>
              </a:p>
            </p:txBody>
          </p:sp>
        </mc:Choice>
        <mc:Fallback>
          <p:sp>
            <p:nvSpPr>
              <p:cNvPr id="12" name="Rectangle 11">
                <a:extLst>
                  <a:ext uri="{FF2B5EF4-FFF2-40B4-BE49-F238E27FC236}">
                    <a16:creationId xmlns:a16="http://schemas.microsoft.com/office/drawing/2014/main" id="{E21E822A-8646-A745-B35B-7842FA1BD8E9}"/>
                  </a:ext>
                </a:extLst>
              </p:cNvPr>
              <p:cNvSpPr>
                <a:spLocks noRot="1" noChangeAspect="1" noMove="1" noResize="1" noEditPoints="1" noAdjustHandles="1" noChangeArrowheads="1" noChangeShapeType="1" noTextEdit="1"/>
              </p:cNvSpPr>
              <p:nvPr/>
            </p:nvSpPr>
            <p:spPr>
              <a:xfrm>
                <a:off x="7059248" y="4724397"/>
                <a:ext cx="3850279" cy="654859"/>
              </a:xfrm>
              <a:prstGeom prst="rect">
                <a:avLst/>
              </a:prstGeom>
              <a:blipFill>
                <a:blip r:embed="rId5"/>
                <a:stretch>
                  <a:fillRect b="-7692"/>
                </a:stretch>
              </a:blipFill>
            </p:spPr>
            <p:txBody>
              <a:bodyPr/>
              <a:lstStyle/>
              <a:p>
                <a:r>
                  <a:rPr lang="en-CA">
                    <a:noFill/>
                  </a:rPr>
                  <a:t> </a:t>
                </a:r>
              </a:p>
            </p:txBody>
          </p:sp>
        </mc:Fallback>
      </mc:AlternateContent>
      <p:sp>
        <p:nvSpPr>
          <p:cNvPr id="13" name="TextBox 12">
            <a:extLst>
              <a:ext uri="{FF2B5EF4-FFF2-40B4-BE49-F238E27FC236}">
                <a16:creationId xmlns:a16="http://schemas.microsoft.com/office/drawing/2014/main" id="{48357C28-1AFD-7643-ADF3-FE7705374D57}"/>
              </a:ext>
            </a:extLst>
          </p:cNvPr>
          <p:cNvSpPr txBox="1"/>
          <p:nvPr/>
        </p:nvSpPr>
        <p:spPr>
          <a:xfrm>
            <a:off x="6420096" y="1855839"/>
            <a:ext cx="1908313" cy="584775"/>
          </a:xfrm>
          <a:prstGeom prst="rect">
            <a:avLst/>
          </a:prstGeom>
          <a:noFill/>
        </p:spPr>
        <p:txBody>
          <a:bodyPr wrap="square" rtlCol="0">
            <a:spAutoFit/>
          </a:bodyPr>
          <a:lstStyle/>
          <a:p>
            <a:pPr algn="ctr"/>
            <a:r>
              <a:rPr lang="en-CA" sz="1600" dirty="0">
                <a:solidFill>
                  <a:srgbClr val="00A9FF"/>
                </a:solidFill>
              </a:rPr>
              <a:t>isotope-dependent frequency shift </a:t>
            </a:r>
          </a:p>
        </p:txBody>
      </p:sp>
      <p:sp>
        <p:nvSpPr>
          <p:cNvPr id="14" name="TextBox 13">
            <a:extLst>
              <a:ext uri="{FF2B5EF4-FFF2-40B4-BE49-F238E27FC236}">
                <a16:creationId xmlns:a16="http://schemas.microsoft.com/office/drawing/2014/main" id="{5E0F24DE-B14F-AF4A-939E-ABC6587FCE50}"/>
              </a:ext>
            </a:extLst>
          </p:cNvPr>
          <p:cNvSpPr txBox="1"/>
          <p:nvPr/>
        </p:nvSpPr>
        <p:spPr>
          <a:xfrm>
            <a:off x="8279970" y="1858051"/>
            <a:ext cx="1408837" cy="584775"/>
          </a:xfrm>
          <a:prstGeom prst="rect">
            <a:avLst/>
          </a:prstGeom>
          <a:noFill/>
        </p:spPr>
        <p:txBody>
          <a:bodyPr wrap="square" rtlCol="0">
            <a:spAutoFit/>
          </a:bodyPr>
          <a:lstStyle/>
          <a:p>
            <a:pPr algn="ctr"/>
            <a:r>
              <a:rPr lang="en-CA" sz="1600" dirty="0">
                <a:solidFill>
                  <a:srgbClr val="00A9FF"/>
                </a:solidFill>
              </a:rPr>
              <a:t>mass shift contribution</a:t>
            </a:r>
          </a:p>
        </p:txBody>
      </p:sp>
      <p:sp>
        <p:nvSpPr>
          <p:cNvPr id="15" name="TextBox 14">
            <a:extLst>
              <a:ext uri="{FF2B5EF4-FFF2-40B4-BE49-F238E27FC236}">
                <a16:creationId xmlns:a16="http://schemas.microsoft.com/office/drawing/2014/main" id="{C907FD94-72C9-404D-9691-88D92AFC44AD}"/>
              </a:ext>
            </a:extLst>
          </p:cNvPr>
          <p:cNvSpPr txBox="1"/>
          <p:nvPr/>
        </p:nvSpPr>
        <p:spPr>
          <a:xfrm>
            <a:off x="9810595" y="1855839"/>
            <a:ext cx="1408838" cy="584775"/>
          </a:xfrm>
          <a:prstGeom prst="rect">
            <a:avLst/>
          </a:prstGeom>
          <a:noFill/>
        </p:spPr>
        <p:txBody>
          <a:bodyPr wrap="square" rtlCol="0">
            <a:spAutoFit/>
          </a:bodyPr>
          <a:lstStyle/>
          <a:p>
            <a:pPr algn="ctr"/>
            <a:r>
              <a:rPr lang="en-CA" sz="1600" dirty="0">
                <a:solidFill>
                  <a:srgbClr val="00A9FF"/>
                </a:solidFill>
              </a:rPr>
              <a:t>field shift contribution</a:t>
            </a:r>
          </a:p>
        </p:txBody>
      </p:sp>
      <p:cxnSp>
        <p:nvCxnSpPr>
          <p:cNvPr id="19" name="Straight Connector 18">
            <a:extLst>
              <a:ext uri="{FF2B5EF4-FFF2-40B4-BE49-F238E27FC236}">
                <a16:creationId xmlns:a16="http://schemas.microsoft.com/office/drawing/2014/main" id="{9C5392B6-C750-CC4E-878E-14B92D28B6D7}"/>
              </a:ext>
            </a:extLst>
          </p:cNvPr>
          <p:cNvCxnSpPr>
            <a:cxnSpLocks/>
          </p:cNvCxnSpPr>
          <p:nvPr/>
        </p:nvCxnSpPr>
        <p:spPr>
          <a:xfrm>
            <a:off x="8420591" y="3203838"/>
            <a:ext cx="1127596" cy="0"/>
          </a:xfrm>
          <a:prstGeom prst="line">
            <a:avLst/>
          </a:prstGeom>
          <a:ln w="28575">
            <a:solidFill>
              <a:srgbClr val="00A9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0D53154-99E7-A049-8C1E-410B0D66A2CC}"/>
              </a:ext>
            </a:extLst>
          </p:cNvPr>
          <p:cNvCxnSpPr>
            <a:cxnSpLocks/>
          </p:cNvCxnSpPr>
          <p:nvPr/>
        </p:nvCxnSpPr>
        <p:spPr>
          <a:xfrm>
            <a:off x="9951216" y="3197213"/>
            <a:ext cx="1127596" cy="0"/>
          </a:xfrm>
          <a:prstGeom prst="line">
            <a:avLst/>
          </a:prstGeom>
          <a:ln w="28575">
            <a:solidFill>
              <a:srgbClr val="00A9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B1584C0-78F1-524E-9DA7-F6C6C5117A90}"/>
              </a:ext>
            </a:extLst>
          </p:cNvPr>
          <p:cNvCxnSpPr>
            <a:cxnSpLocks/>
          </p:cNvCxnSpPr>
          <p:nvPr/>
        </p:nvCxnSpPr>
        <p:spPr>
          <a:xfrm>
            <a:off x="6850211" y="3197213"/>
            <a:ext cx="1127596" cy="0"/>
          </a:xfrm>
          <a:prstGeom prst="line">
            <a:avLst/>
          </a:prstGeom>
          <a:ln w="28575">
            <a:solidFill>
              <a:srgbClr val="00A9FF"/>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99697F5-FD13-B14C-AA7F-7E870374A1CA}"/>
              </a:ext>
            </a:extLst>
          </p:cNvPr>
          <p:cNvSpPr txBox="1"/>
          <p:nvPr/>
        </p:nvSpPr>
        <p:spPr>
          <a:xfrm>
            <a:off x="6459852" y="3820603"/>
            <a:ext cx="1908313" cy="584775"/>
          </a:xfrm>
          <a:prstGeom prst="rect">
            <a:avLst/>
          </a:prstGeom>
          <a:noFill/>
        </p:spPr>
        <p:txBody>
          <a:bodyPr wrap="square" rtlCol="0">
            <a:spAutoFit/>
          </a:bodyPr>
          <a:lstStyle/>
          <a:p>
            <a:pPr algn="ctr"/>
            <a:r>
              <a:rPr lang="en-CA" sz="1600" dirty="0"/>
              <a:t>measured empirically</a:t>
            </a:r>
          </a:p>
        </p:txBody>
      </p:sp>
      <p:sp>
        <p:nvSpPr>
          <p:cNvPr id="23" name="TextBox 22">
            <a:extLst>
              <a:ext uri="{FF2B5EF4-FFF2-40B4-BE49-F238E27FC236}">
                <a16:creationId xmlns:a16="http://schemas.microsoft.com/office/drawing/2014/main" id="{E2538636-C91B-7944-86DE-160F3D6586AB}"/>
              </a:ext>
            </a:extLst>
          </p:cNvPr>
          <p:cNvSpPr txBox="1"/>
          <p:nvPr/>
        </p:nvSpPr>
        <p:spPr>
          <a:xfrm>
            <a:off x="9443918" y="3633045"/>
            <a:ext cx="1775207" cy="830997"/>
          </a:xfrm>
          <a:prstGeom prst="rect">
            <a:avLst/>
          </a:prstGeom>
          <a:noFill/>
        </p:spPr>
        <p:txBody>
          <a:bodyPr wrap="square" rtlCol="0">
            <a:spAutoFit/>
          </a:bodyPr>
          <a:lstStyle/>
          <a:p>
            <a:pPr algn="ctr"/>
            <a:r>
              <a:rPr lang="en-CA" sz="1600" dirty="0"/>
              <a:t>obtained from atomic-structure calculations</a:t>
            </a:r>
          </a:p>
        </p:txBody>
      </p:sp>
      <p:cxnSp>
        <p:nvCxnSpPr>
          <p:cNvPr id="24" name="Straight Connector 23">
            <a:extLst>
              <a:ext uri="{FF2B5EF4-FFF2-40B4-BE49-F238E27FC236}">
                <a16:creationId xmlns:a16="http://schemas.microsoft.com/office/drawing/2014/main" id="{E616EB41-F59F-D24C-ACB4-6860BB548930}"/>
              </a:ext>
            </a:extLst>
          </p:cNvPr>
          <p:cNvCxnSpPr>
            <a:cxnSpLocks/>
          </p:cNvCxnSpPr>
          <p:nvPr/>
        </p:nvCxnSpPr>
        <p:spPr>
          <a:xfrm>
            <a:off x="8865704" y="5339500"/>
            <a:ext cx="212324" cy="0"/>
          </a:xfrm>
          <a:prstGeom prst="line">
            <a:avLst/>
          </a:prstGeom>
          <a:ln w="28575">
            <a:solidFill>
              <a:srgbClr val="00A9FF"/>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0D9C868-E55F-1943-BC58-1CB0F564F5F0}"/>
              </a:ext>
            </a:extLst>
          </p:cNvPr>
          <p:cNvSpPr txBox="1"/>
          <p:nvPr/>
        </p:nvSpPr>
        <p:spPr>
          <a:xfrm>
            <a:off x="8161285" y="5492979"/>
            <a:ext cx="1408838" cy="584775"/>
          </a:xfrm>
          <a:prstGeom prst="rect">
            <a:avLst/>
          </a:prstGeom>
          <a:noFill/>
        </p:spPr>
        <p:txBody>
          <a:bodyPr wrap="square" rtlCol="0">
            <a:spAutoFit/>
          </a:bodyPr>
          <a:lstStyle/>
          <a:p>
            <a:pPr algn="ctr"/>
            <a:r>
              <a:rPr lang="en-CA" sz="1600" dirty="0">
                <a:solidFill>
                  <a:srgbClr val="00A9FF"/>
                </a:solidFill>
              </a:rPr>
              <a:t>field shift coefficient</a:t>
            </a:r>
          </a:p>
        </p:txBody>
      </p:sp>
      <p:cxnSp>
        <p:nvCxnSpPr>
          <p:cNvPr id="29" name="Straight Arrow Connector 28">
            <a:extLst>
              <a:ext uri="{FF2B5EF4-FFF2-40B4-BE49-F238E27FC236}">
                <a16:creationId xmlns:a16="http://schemas.microsoft.com/office/drawing/2014/main" id="{584D52A1-489A-5241-AA1B-7A72F37FB5EA}"/>
              </a:ext>
            </a:extLst>
          </p:cNvPr>
          <p:cNvCxnSpPr>
            <a:cxnSpLocks/>
          </p:cNvCxnSpPr>
          <p:nvPr/>
        </p:nvCxnSpPr>
        <p:spPr>
          <a:xfrm>
            <a:off x="7374252" y="3299791"/>
            <a:ext cx="0" cy="52081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37056A7-093E-D349-9FB9-A6F6F61F5F39}"/>
              </a:ext>
            </a:extLst>
          </p:cNvPr>
          <p:cNvCxnSpPr>
            <a:cxnSpLocks/>
          </p:cNvCxnSpPr>
          <p:nvPr/>
        </p:nvCxnSpPr>
        <p:spPr>
          <a:xfrm flipH="1">
            <a:off x="9050648" y="4231475"/>
            <a:ext cx="412275" cy="4796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5261816-D2BE-084F-96D6-52D008D214E7}"/>
              </a:ext>
            </a:extLst>
          </p:cNvPr>
          <p:cNvCxnSpPr>
            <a:cxnSpLocks/>
          </p:cNvCxnSpPr>
          <p:nvPr/>
        </p:nvCxnSpPr>
        <p:spPr>
          <a:xfrm flipH="1" flipV="1">
            <a:off x="9029000" y="3428433"/>
            <a:ext cx="412276" cy="42569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C2A4BDC-3133-2446-81BD-3F7B2A4C804B}"/>
              </a:ext>
            </a:extLst>
          </p:cNvPr>
          <p:cNvCxnSpPr>
            <a:cxnSpLocks/>
          </p:cNvCxnSpPr>
          <p:nvPr/>
        </p:nvCxnSpPr>
        <p:spPr>
          <a:xfrm>
            <a:off x="9154031" y="5339500"/>
            <a:ext cx="1460960" cy="0"/>
          </a:xfrm>
          <a:prstGeom prst="line">
            <a:avLst/>
          </a:prstGeom>
          <a:ln w="44450">
            <a:solidFill>
              <a:srgbClr val="00A9FF"/>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D91211DA-2CB3-F84D-8AA0-4EA4EE4994CF}"/>
              </a:ext>
            </a:extLst>
          </p:cNvPr>
          <p:cNvSpPr txBox="1"/>
          <p:nvPr/>
        </p:nvSpPr>
        <p:spPr>
          <a:xfrm>
            <a:off x="9479235" y="5474733"/>
            <a:ext cx="1700502" cy="584775"/>
          </a:xfrm>
          <a:prstGeom prst="rect">
            <a:avLst/>
          </a:prstGeom>
          <a:noFill/>
        </p:spPr>
        <p:txBody>
          <a:bodyPr wrap="square" rtlCol="0">
            <a:spAutoFit/>
          </a:bodyPr>
          <a:lstStyle/>
          <a:p>
            <a:pPr algn="ctr"/>
            <a:r>
              <a:rPr lang="en-CA" sz="1600" b="1" dirty="0">
                <a:solidFill>
                  <a:srgbClr val="00A9FF"/>
                </a:solidFill>
              </a:rPr>
              <a:t>relative nuclear charge radius </a:t>
            </a:r>
          </a:p>
        </p:txBody>
      </p:sp>
      <p:sp>
        <p:nvSpPr>
          <p:cNvPr id="47" name="Rectangle 46">
            <a:extLst>
              <a:ext uri="{FF2B5EF4-FFF2-40B4-BE49-F238E27FC236}">
                <a16:creationId xmlns:a16="http://schemas.microsoft.com/office/drawing/2014/main" id="{5FE72AFE-83F2-6B43-8F87-C9AC769E207B}"/>
              </a:ext>
            </a:extLst>
          </p:cNvPr>
          <p:cNvSpPr/>
          <p:nvPr/>
        </p:nvSpPr>
        <p:spPr>
          <a:xfrm>
            <a:off x="2743200" y="3572156"/>
            <a:ext cx="160958" cy="35131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52" name="Rectangle 51">
            <a:extLst>
              <a:ext uri="{FF2B5EF4-FFF2-40B4-BE49-F238E27FC236}">
                <a16:creationId xmlns:a16="http://schemas.microsoft.com/office/drawing/2014/main" id="{FE42D4FF-DA15-3C43-A044-08084C82DB5A}"/>
              </a:ext>
            </a:extLst>
          </p:cNvPr>
          <p:cNvSpPr/>
          <p:nvPr/>
        </p:nvSpPr>
        <p:spPr>
          <a:xfrm>
            <a:off x="3020705" y="3576552"/>
            <a:ext cx="132252" cy="41437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cxnSp>
        <p:nvCxnSpPr>
          <p:cNvPr id="68" name="Straight Arrow Connector 67">
            <a:extLst>
              <a:ext uri="{FF2B5EF4-FFF2-40B4-BE49-F238E27FC236}">
                <a16:creationId xmlns:a16="http://schemas.microsoft.com/office/drawing/2014/main" id="{4EF75582-584B-9C44-808B-53B526422068}"/>
              </a:ext>
            </a:extLst>
          </p:cNvPr>
          <p:cNvCxnSpPr>
            <a:cxnSpLocks/>
          </p:cNvCxnSpPr>
          <p:nvPr/>
        </p:nvCxnSpPr>
        <p:spPr>
          <a:xfrm>
            <a:off x="2827838" y="3572156"/>
            <a:ext cx="0" cy="35452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9F94E912-FCB6-6345-B8CE-9CF8F8945CF2}"/>
              </a:ext>
            </a:extLst>
          </p:cNvPr>
          <p:cNvCxnSpPr>
            <a:cxnSpLocks/>
          </p:cNvCxnSpPr>
          <p:nvPr/>
        </p:nvCxnSpPr>
        <p:spPr>
          <a:xfrm>
            <a:off x="3082907" y="3572156"/>
            <a:ext cx="0" cy="425707"/>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EF539005-397A-D24E-A017-A1F716477703}"/>
              </a:ext>
            </a:extLst>
          </p:cNvPr>
          <p:cNvSpPr txBox="1"/>
          <p:nvPr/>
        </p:nvSpPr>
        <p:spPr>
          <a:xfrm>
            <a:off x="631566" y="5585925"/>
            <a:ext cx="5578881" cy="215444"/>
          </a:xfrm>
          <a:prstGeom prst="rect">
            <a:avLst/>
          </a:prstGeom>
          <a:noFill/>
        </p:spPr>
        <p:txBody>
          <a:bodyPr wrap="square" rtlCol="0">
            <a:spAutoFit/>
          </a:bodyPr>
          <a:lstStyle/>
          <a:p>
            <a:pPr algn="r"/>
            <a:r>
              <a:rPr lang="en-CA" sz="800" dirty="0"/>
              <a:t>Adapted from Wilfried </a:t>
            </a:r>
            <a:r>
              <a:rPr lang="en-CA" sz="800" dirty="0" err="1"/>
              <a:t>Nörtershäuser</a:t>
            </a:r>
            <a:r>
              <a:rPr lang="en-CA" sz="800" dirty="0"/>
              <a:t> and Christopher </a:t>
            </a:r>
            <a:r>
              <a:rPr lang="en-CA" sz="800" dirty="0" err="1"/>
              <a:t>Geppert</a:t>
            </a:r>
            <a:endParaRPr lang="en-CA" sz="800" dirty="0"/>
          </a:p>
        </p:txBody>
      </p:sp>
    </p:spTree>
    <p:extLst>
      <p:ext uri="{BB962C8B-B14F-4D97-AF65-F5344CB8AC3E}">
        <p14:creationId xmlns:p14="http://schemas.microsoft.com/office/powerpoint/2010/main" val="578034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96136-73A4-A744-9382-26F3B30FECF2}"/>
              </a:ext>
            </a:extLst>
          </p:cNvPr>
          <p:cNvSpPr>
            <a:spLocks noGrp="1"/>
          </p:cNvSpPr>
          <p:nvPr>
            <p:ph type="title"/>
          </p:nvPr>
        </p:nvSpPr>
        <p:spPr/>
        <p:txBody>
          <a:bodyPr>
            <a:normAutofit/>
          </a:bodyPr>
          <a:lstStyle/>
          <a:p>
            <a:r>
              <a:rPr lang="en-CA" sz="3000" dirty="0"/>
              <a:t>Extreme ultraviolet (EUV) spectroscopy</a:t>
            </a:r>
          </a:p>
        </p:txBody>
      </p:sp>
      <p:sp>
        <p:nvSpPr>
          <p:cNvPr id="6" name="Content Placeholder 2">
            <a:extLst>
              <a:ext uri="{FF2B5EF4-FFF2-40B4-BE49-F238E27FC236}">
                <a16:creationId xmlns:a16="http://schemas.microsoft.com/office/drawing/2014/main" id="{4BACA3D5-617F-4142-B7D4-9E20C47F4E0A}"/>
              </a:ext>
            </a:extLst>
          </p:cNvPr>
          <p:cNvSpPr>
            <a:spLocks noGrp="1"/>
          </p:cNvSpPr>
          <p:nvPr>
            <p:ph idx="1"/>
          </p:nvPr>
        </p:nvSpPr>
        <p:spPr>
          <a:xfrm>
            <a:off x="681471" y="2032777"/>
            <a:ext cx="10467175" cy="3939398"/>
          </a:xfrm>
        </p:spPr>
        <p:txBody>
          <a:bodyPr>
            <a:normAutofit/>
          </a:bodyPr>
          <a:lstStyle/>
          <a:p>
            <a:r>
              <a:rPr lang="en-CA" u="sng" dirty="0"/>
              <a:t>Absolute</a:t>
            </a:r>
            <a:r>
              <a:rPr lang="en-CA" dirty="0"/>
              <a:t> nuclear charge radius measurement</a:t>
            </a:r>
          </a:p>
          <a:p>
            <a:pPr lvl="1"/>
            <a:r>
              <a:rPr lang="en-CA" dirty="0"/>
              <a:t>Charge breed elements into a specific charge state </a:t>
            </a:r>
          </a:p>
          <a:p>
            <a:pPr marL="0" indent="0">
              <a:buNone/>
            </a:pPr>
            <a:endParaRPr lang="en-CA" dirty="0"/>
          </a:p>
          <a:p>
            <a:r>
              <a:rPr lang="en-CA" dirty="0"/>
              <a:t>Compatible with an EBIT setup</a:t>
            </a:r>
          </a:p>
          <a:p>
            <a:pPr lvl="1"/>
            <a:r>
              <a:rPr lang="en-CA" dirty="0"/>
              <a:t>Access to optical port for decay spectroscopy</a:t>
            </a:r>
          </a:p>
        </p:txBody>
      </p:sp>
    </p:spTree>
    <p:extLst>
      <p:ext uri="{BB962C8B-B14F-4D97-AF65-F5344CB8AC3E}">
        <p14:creationId xmlns:p14="http://schemas.microsoft.com/office/powerpoint/2010/main" val="88963922"/>
      </p:ext>
    </p:extLst>
  </p:cSld>
  <p:clrMapOvr>
    <a:masterClrMapping/>
  </p:clrMapOvr>
</p:sld>
</file>

<file path=ppt/theme/theme1.xml><?xml version="1.0" encoding="utf-8"?>
<a:theme xmlns:a="http://schemas.openxmlformats.org/drawingml/2006/main" name="Custom Design">
  <a:themeElements>
    <a:clrScheme name="TRIUMF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IUMF_Light_03" id="{4D894E19-41A3-8842-A464-3F12065EEF05}" vid="{B960C763-9EE8-8C4A-B0B5-CE3D986AFA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externalTemplate_corp_20180411</Template>
  <TotalTime>19275</TotalTime>
  <Words>2362</Words>
  <Application>Microsoft Macintosh PowerPoint</Application>
  <PresentationFormat>Widescreen</PresentationFormat>
  <Paragraphs>240</Paragraphs>
  <Slides>20</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Cambria Math</vt:lpstr>
      <vt:lpstr>Wingdings</vt:lpstr>
      <vt:lpstr>Custom Design</vt:lpstr>
      <vt:lpstr>Probing physics beyond the standard model with TITAN:  Measuring absolute nuclear charge radii with EUV spectroscopy at TITAN EBIT</vt:lpstr>
      <vt:lpstr>Searches for permanent electric dipole moments (EDM)</vt:lpstr>
      <vt:lpstr>Measuring absolute nuclear charge radius: EUV spectroscopy </vt:lpstr>
      <vt:lpstr>Measuring absolute nuclear charge radius: EUV spectroscopy </vt:lpstr>
      <vt:lpstr>Measuring absolute nuclear charge radius: EUV spectroscopy </vt:lpstr>
      <vt:lpstr>Electron Beam Ion Trap (EBIT)</vt:lpstr>
      <vt:lpstr>Charge breeding in EBIT</vt:lpstr>
      <vt:lpstr>Nuclear charge radius</vt:lpstr>
      <vt:lpstr>Extreme ultraviolet (EUV) spectroscopy</vt:lpstr>
      <vt:lpstr>EUV spectroscopy at TITAN</vt:lpstr>
      <vt:lpstr>Status</vt:lpstr>
      <vt:lpstr>Summary: absolute nuclear charge radius </vt:lpstr>
      <vt:lpstr>PowerPoint Presentation</vt:lpstr>
      <vt:lpstr>Additional Information</vt:lpstr>
      <vt:lpstr>TRIUMF’s Ion Trap for Atomic and Nuclear science (TITAN)</vt:lpstr>
      <vt:lpstr>TITAN Experimental Set-up </vt:lpstr>
      <vt:lpstr>Typical measurement methods</vt:lpstr>
      <vt:lpstr>Electron Beam Ion Trap (EBIT) </vt:lpstr>
      <vt:lpstr>EUV spectroscopy at TITAN</vt:lpstr>
      <vt:lpstr>Nuclear charge radius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Ania Kwiatkowski</dc:creator>
  <cp:lastModifiedBy>Yilin Wang</cp:lastModifiedBy>
  <cp:revision>93</cp:revision>
  <dcterms:created xsi:type="dcterms:W3CDTF">2019-07-24T23:50:16Z</dcterms:created>
  <dcterms:modified xsi:type="dcterms:W3CDTF">2022-02-15T03:35:58Z</dcterms:modified>
</cp:coreProperties>
</file>