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8"/>
  </p:notesMasterIdLst>
  <p:handoutMasterIdLst>
    <p:handoutMasterId r:id="rId9"/>
  </p:handoutMasterIdLst>
  <p:sldIdLst>
    <p:sldId id="662" r:id="rId2"/>
    <p:sldId id="710" r:id="rId3"/>
    <p:sldId id="716" r:id="rId4"/>
    <p:sldId id="717" r:id="rId5"/>
    <p:sldId id="380" r:id="rId6"/>
    <p:sldId id="70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ner Kruecken" initials="RK" lastIdx="5" clrIdx="0">
    <p:extLst>
      <p:ext uri="{19B8F6BF-5375-455C-9EA6-DF929625EA0E}">
        <p15:presenceInfo xmlns:p15="http://schemas.microsoft.com/office/powerpoint/2012/main" userId="S::reinerk@triumf.ca::22d30a24-0769-4b1b-a213-de664c0f82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FF"/>
    <a:srgbClr val="009CFF"/>
    <a:srgbClr val="76717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6F6FBC-0C50-8CFA-90E2-EDC781E1742E}" v="9" dt="2022-02-18T18:48:27.764"/>
    <p1510:client id="{A6C200A6-8C25-7142-905B-12054EAD9D86}" v="172" dt="2022-02-18T18:45:24.7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14" y="1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ALTERNATIVE SLIDE: see slide 57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F2B25-28E7-484E-AFA7-E2D6D08A0A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2022-02-18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2022-02-18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2022-02-18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2022-02-18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2022-02-18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73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  <p:sldLayoutId id="2147483825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jpeg"/><Relationship Id="rId10" Type="http://schemas.openxmlformats.org/officeDocument/2006/relationships/image" Target="../media/image37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wnppc@triumf.ca" TargetMode="External"/><Relationship Id="rId2" Type="http://schemas.openxmlformats.org/officeDocument/2006/relationships/hyperlink" Target="https://meetings.triumf.ca/event/269/page/83-ubereats-business-account-instructions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69A6A-C069-48AF-A644-E5DAB8E8B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922" y="954097"/>
            <a:ext cx="5939779" cy="236622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CA">
                <a:latin typeface="Arial"/>
                <a:cs typeface="Arial"/>
              </a:rPr>
              <a:t>WNPPC2022 </a:t>
            </a:r>
            <a:r>
              <a:rPr lang="en-CA">
                <a:solidFill>
                  <a:srgbClr val="00A9FF"/>
                </a:solidFill>
                <a:latin typeface="Arial"/>
                <a:cs typeface="Arial"/>
              </a:rPr>
              <a:t>close out</a:t>
            </a:r>
            <a:br>
              <a:rPr lang="en-CA">
                <a:solidFill>
                  <a:srgbClr val="00A9FF"/>
                </a:solidFill>
              </a:rPr>
            </a:br>
            <a:r>
              <a:rPr lang="en-CA">
                <a:solidFill>
                  <a:srgbClr val="00A9FF"/>
                </a:solidFill>
                <a:latin typeface="Arial"/>
                <a:cs typeface="Arial"/>
              </a:rPr>
              <a:t>&amp; award ceremony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85E869-0FCA-4DF7-AF07-8E8D3F09F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338" y="1422250"/>
            <a:ext cx="5939779" cy="18923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Tim Friesen 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on behalf of the organizing committee</a:t>
            </a:r>
            <a:endParaRPr lang="en-US" sz="110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/>
              <a:t>Calgary</a:t>
            </a:r>
          </a:p>
        </p:txBody>
      </p:sp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ADC47594-08CA-7447-B12D-2FB4622BF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12" y="3903930"/>
            <a:ext cx="12303512" cy="303705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7B7D69B-D624-5F47-8623-3F63D8C35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215" y="2808754"/>
            <a:ext cx="1354503" cy="10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7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B1246F-69D4-A540-80ED-0E95C37B1BC9}"/>
              </a:ext>
            </a:extLst>
          </p:cNvPr>
          <p:cNvSpPr txBox="1">
            <a:spLocks/>
          </p:cNvSpPr>
          <p:nvPr/>
        </p:nvSpPr>
        <p:spPr>
          <a:xfrm>
            <a:off x="681471" y="683124"/>
            <a:ext cx="10667847" cy="13690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Thanks to our sponsors &amp; supporters!</a:t>
            </a:r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3A10E-166B-F244-82E2-F9B1D7A0D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35" y="4835040"/>
            <a:ext cx="3263231" cy="867476"/>
          </a:xfrm>
          <a:prstGeom prst="rect">
            <a:avLst/>
          </a:prstGeom>
        </p:spPr>
      </p:pic>
      <p:pic>
        <p:nvPicPr>
          <p:cNvPr id="6" name="Picture 2" descr="SNOLAB">
            <a:extLst>
              <a:ext uri="{FF2B5EF4-FFF2-40B4-BE49-F238E27FC236}">
                <a16:creationId xmlns:a16="http://schemas.microsoft.com/office/drawing/2014/main" id="{254E4D80-1919-5640-A38C-1E919CEB4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41" y="5792307"/>
            <a:ext cx="2006600" cy="92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689E68E-98A7-A842-AC47-E8467BF9BDA7}"/>
              </a:ext>
            </a:extLst>
          </p:cNvPr>
          <p:cNvGrpSpPr/>
          <p:nvPr/>
        </p:nvGrpSpPr>
        <p:grpSpPr>
          <a:xfrm>
            <a:off x="4314891" y="5925844"/>
            <a:ext cx="1940063" cy="637240"/>
            <a:chOff x="2208851" y="6049974"/>
            <a:chExt cx="3434841" cy="1132855"/>
          </a:xfrm>
        </p:grpSpPr>
        <p:pic>
          <p:nvPicPr>
            <p:cNvPr id="10" name="Picture 4" descr="CAP">
              <a:extLst>
                <a:ext uri="{FF2B5EF4-FFF2-40B4-BE49-F238E27FC236}">
                  <a16:creationId xmlns:a16="http://schemas.microsoft.com/office/drawing/2014/main" id="{42EB2183-7242-0141-925A-26F3AAC0CD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2" t="20380" r="5756" b="16408"/>
            <a:stretch/>
          </p:blipFill>
          <p:spPr bwMode="auto">
            <a:xfrm>
              <a:off x="2208851" y="6049974"/>
              <a:ext cx="2942670" cy="1132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7427E0-EDE3-2741-BF51-6FFCAE3F4EB5}"/>
                </a:ext>
              </a:extLst>
            </p:cNvPr>
            <p:cNvSpPr txBox="1"/>
            <p:nvPr/>
          </p:nvSpPr>
          <p:spPr>
            <a:xfrm>
              <a:off x="3338601" y="6827181"/>
              <a:ext cx="2305091" cy="355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/>
                <a:t>Particle Physics Division (PPD)</a:t>
              </a:r>
            </a:p>
          </p:txBody>
        </p:sp>
      </p:grpSp>
      <p:pic>
        <p:nvPicPr>
          <p:cNvPr id="12" name="Picture 12" descr="TRIUMF">
            <a:extLst>
              <a:ext uri="{FF2B5EF4-FFF2-40B4-BE49-F238E27FC236}">
                <a16:creationId xmlns:a16="http://schemas.microsoft.com/office/drawing/2014/main" id="{1A3591EC-5329-154E-B183-A0B5FDAB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4" y="5128170"/>
            <a:ext cx="2006600" cy="3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CE55409D-0575-9649-BE55-0AC299993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507" y="4846393"/>
            <a:ext cx="3848369" cy="892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288A9-2CC3-574A-8267-B10DB6DCF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143" y="5599483"/>
            <a:ext cx="1669361" cy="1289962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D73DDE1-146E-D94D-9A69-248EA46DA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0291" y="4619430"/>
            <a:ext cx="1951920" cy="1074312"/>
          </a:xfrm>
          <a:prstGeom prst="rect">
            <a:avLst/>
          </a:prstGeom>
        </p:spPr>
      </p:pic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EEED66E-422E-3042-9CAE-CA58CFD068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039" r="3346"/>
          <a:stretch/>
        </p:blipFill>
        <p:spPr>
          <a:xfrm>
            <a:off x="8620027" y="5816726"/>
            <a:ext cx="2977238" cy="1190028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737B838A-0DED-454F-9766-2B9804E9E5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995" y="5738669"/>
            <a:ext cx="1354503" cy="1011591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E4E3FEF5-6194-234A-B352-830FF01C95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9835" y="1518282"/>
            <a:ext cx="3835624" cy="30621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1B16482-EC66-F24E-A754-1B8099CF09AF}"/>
              </a:ext>
            </a:extLst>
          </p:cNvPr>
          <p:cNvSpPr txBox="1"/>
          <p:nvPr/>
        </p:nvSpPr>
        <p:spPr>
          <a:xfrm>
            <a:off x="808564" y="1837639"/>
            <a:ext cx="5168403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Big thanks to all helpers in front of and behind the scenes:</a:t>
            </a:r>
          </a:p>
          <a:p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Derek Fujimoto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Aoife Hanley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Lorraine 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Erin Madill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err="1"/>
              <a:t>Allayne</a:t>
            </a:r>
            <a:r>
              <a:rPr lang="en-US" sz="1400"/>
              <a:t> McGowan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Michael Miller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Polina </a:t>
            </a:r>
            <a:r>
              <a:rPr lang="en-US" sz="1400" err="1"/>
              <a:t>Shopina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All session chairs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All student judges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82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B1246F-69D4-A540-80ED-0E95C37B1BC9}"/>
              </a:ext>
            </a:extLst>
          </p:cNvPr>
          <p:cNvSpPr txBox="1">
            <a:spLocks/>
          </p:cNvSpPr>
          <p:nvPr/>
        </p:nvSpPr>
        <p:spPr>
          <a:xfrm>
            <a:off x="681471" y="683124"/>
            <a:ext cx="10667847" cy="136906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dirty="0"/>
              <a:t>Reminder: </a:t>
            </a:r>
          </a:p>
          <a:p>
            <a:r>
              <a:rPr lang="en-US" sz="2800" dirty="0">
                <a:latin typeface="Arial"/>
                <a:cs typeface="Arial"/>
              </a:rPr>
              <a:t>If you haven’t activated your meal credit yet, </a:t>
            </a:r>
            <a:endParaRPr lang="en-US" sz="2800" dirty="0"/>
          </a:p>
          <a:p>
            <a:r>
              <a:rPr lang="en-US" sz="2800" dirty="0"/>
              <a:t>it’s valid until Sunday, Feb 20</a:t>
            </a:r>
            <a:r>
              <a:rPr lang="en-US" sz="2800" baseline="30000" dirty="0"/>
              <a:t>th</a:t>
            </a:r>
            <a:r>
              <a:rPr lang="en-US" sz="2800" dirty="0"/>
              <a:t>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B014F5-64C3-3344-98EC-A48836ED2FF0}"/>
              </a:ext>
            </a:extLst>
          </p:cNvPr>
          <p:cNvSpPr txBox="1">
            <a:spLocks/>
          </p:cNvSpPr>
          <p:nvPr/>
        </p:nvSpPr>
        <p:spPr>
          <a:xfrm>
            <a:off x="681471" y="1644097"/>
            <a:ext cx="10939943" cy="476391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/>
              <a:t>Information on how to redeem your credit can be found here:</a:t>
            </a:r>
            <a:br>
              <a:rPr lang="en-US" sz="2000"/>
            </a:br>
            <a:r>
              <a:rPr lang="en-US" sz="2000">
                <a:hlinkClick r:id="rId2"/>
              </a:rPr>
              <a:t>https://meetings.triumf.ca/event/269/page/83-ubereats-business-account-instructions</a:t>
            </a:r>
            <a:endParaRPr lang="en-US" sz="2000"/>
          </a:p>
          <a:p>
            <a:pPr marL="457200" indent="-457200">
              <a:lnSpc>
                <a:spcPct val="100000"/>
              </a:lnSpc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/>
              <a:t>For any </a:t>
            </a:r>
            <a:r>
              <a:rPr lang="en-US" sz="2000" err="1"/>
              <a:t>UberEats</a:t>
            </a:r>
            <a:r>
              <a:rPr lang="en-US" sz="2000"/>
              <a:t> related questions, please contact Jana at </a:t>
            </a:r>
            <a:r>
              <a:rPr lang="en-US" sz="2000">
                <a:hlinkClick r:id="rId3"/>
              </a:rPr>
              <a:t>wnppc@triumf.ca</a:t>
            </a:r>
            <a:r>
              <a:rPr lang="en-US" sz="2000"/>
              <a:t> (no support guaranteed during the weekend!)</a:t>
            </a:r>
          </a:p>
        </p:txBody>
      </p:sp>
      <p:pic>
        <p:nvPicPr>
          <p:cNvPr id="3" name="Picture 2" descr="A picture containing text, room, gambling house, scene&#10;&#10;Description automatically generated">
            <a:extLst>
              <a:ext uri="{FF2B5EF4-FFF2-40B4-BE49-F238E27FC236}">
                <a16:creationId xmlns:a16="http://schemas.microsoft.com/office/drawing/2014/main" id="{EDE76994-FF96-3044-B76A-843CF47CB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84" y="2449104"/>
            <a:ext cx="4851090" cy="195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0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B1246F-69D4-A540-80ED-0E95C37B1BC9}"/>
              </a:ext>
            </a:extLst>
          </p:cNvPr>
          <p:cNvSpPr txBox="1">
            <a:spLocks/>
          </p:cNvSpPr>
          <p:nvPr/>
        </p:nvSpPr>
        <p:spPr>
          <a:xfrm>
            <a:off x="681471" y="683124"/>
            <a:ext cx="10667847" cy="13690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Student prizes!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B014F5-64C3-3344-98EC-A48836ED2FF0}"/>
              </a:ext>
            </a:extLst>
          </p:cNvPr>
          <p:cNvSpPr txBox="1">
            <a:spLocks/>
          </p:cNvSpPr>
          <p:nvPr/>
        </p:nvSpPr>
        <p:spPr>
          <a:xfrm>
            <a:off x="681472" y="1644097"/>
            <a:ext cx="5161768" cy="3342431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A9FF"/>
              </a:buClr>
            </a:pPr>
            <a:r>
              <a:rPr lang="en-US" sz="2000" b="1" dirty="0"/>
              <a:t>Best Undergraduate Presentation</a:t>
            </a:r>
          </a:p>
          <a:p>
            <a:pPr>
              <a:lnSpc>
                <a:spcPct val="100000"/>
              </a:lnSpc>
              <a:buClr>
                <a:srgbClr val="00A9FF"/>
              </a:buClr>
            </a:pPr>
            <a:r>
              <a:rPr lang="en-US" sz="2000" dirty="0"/>
              <a:t>  Alicia </a:t>
            </a:r>
            <a:r>
              <a:rPr lang="en-US" sz="2000" dirty="0" err="1"/>
              <a:t>Postuma</a:t>
            </a:r>
            <a:endParaRPr lang="en-US" sz="2000" dirty="0"/>
          </a:p>
          <a:p>
            <a:pPr>
              <a:lnSpc>
                <a:spcPct val="100000"/>
              </a:lnSpc>
              <a:buClr>
                <a:srgbClr val="00A9FF"/>
              </a:buClr>
            </a:pPr>
            <a:r>
              <a:rPr lang="en-US" sz="2000" b="1" dirty="0"/>
              <a:t>Best Presentation in Theoretical Physics</a:t>
            </a:r>
          </a:p>
          <a:p>
            <a:pPr>
              <a:lnSpc>
                <a:spcPct val="100000"/>
              </a:lnSpc>
              <a:buClr>
                <a:srgbClr val="00A9FF"/>
              </a:buClr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Prize: Javier Acevedo</a:t>
            </a:r>
          </a:p>
          <a:p>
            <a:pPr>
              <a:lnSpc>
                <a:spcPct val="100000"/>
              </a:lnSpc>
              <a:buClr>
                <a:srgbClr val="00A9FF"/>
              </a:buClr>
            </a:pP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Prize: Amalia Madden</a:t>
            </a:r>
          </a:p>
          <a:p>
            <a:pPr marL="285750" indent="-285750">
              <a:lnSpc>
                <a:spcPct val="100000"/>
              </a:lnSpc>
              <a:buClr>
                <a:srgbClr val="00A9FF"/>
              </a:buClr>
              <a:buFont typeface="Wingdings" pitchFamily="2" charset="2"/>
              <a:buChar char="§"/>
            </a:pPr>
            <a:endParaRPr lang="en-US" sz="2400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054FB5A-CB62-954A-9821-EB76901B5EA2}"/>
              </a:ext>
            </a:extLst>
          </p:cNvPr>
          <p:cNvSpPr txBox="1">
            <a:spLocks/>
          </p:cNvSpPr>
          <p:nvPr/>
        </p:nvSpPr>
        <p:spPr>
          <a:xfrm>
            <a:off x="6172682" y="1644097"/>
            <a:ext cx="5337845" cy="3452159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0A9FF"/>
              </a:buClr>
            </a:pPr>
            <a:r>
              <a:rPr lang="en-US" sz="2000" b="1" dirty="0"/>
              <a:t>Best Presentation in Experimental Physics</a:t>
            </a:r>
          </a:p>
          <a:p>
            <a:pPr>
              <a:lnSpc>
                <a:spcPct val="100000"/>
              </a:lnSpc>
              <a:buClr>
                <a:srgbClr val="00A9FF"/>
              </a:buClr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Prize: Emma </a:t>
            </a:r>
            <a:r>
              <a:rPr lang="en-US" sz="2000" dirty="0" err="1"/>
              <a:t>Ellingwood</a:t>
            </a:r>
            <a:endParaRPr lang="en-US" sz="2000" dirty="0"/>
          </a:p>
          <a:p>
            <a:pPr>
              <a:lnSpc>
                <a:spcPct val="100000"/>
              </a:lnSpc>
              <a:buClr>
                <a:srgbClr val="00A9FF"/>
              </a:buClr>
            </a:pP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Prize: Pooja Woosaree</a:t>
            </a:r>
          </a:p>
          <a:p>
            <a:pPr>
              <a:lnSpc>
                <a:spcPct val="100000"/>
              </a:lnSpc>
              <a:buClr>
                <a:srgbClr val="00A9FF"/>
              </a:buClr>
            </a:pPr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 Prize: Shroff </a:t>
            </a:r>
            <a:r>
              <a:rPr lang="en-US" sz="2000" dirty="0" err="1"/>
              <a:t>Maheyer</a:t>
            </a:r>
            <a:endParaRPr lang="en-US" sz="2000" dirty="0"/>
          </a:p>
          <a:p>
            <a:pPr>
              <a:lnSpc>
                <a:spcPct val="100000"/>
              </a:lnSpc>
              <a:buClr>
                <a:srgbClr val="00A9FF"/>
              </a:buClr>
            </a:pPr>
            <a:r>
              <a:rPr lang="en-US" sz="2400" b="1" dirty="0"/>
              <a:t>Best Overall Student Presentation</a:t>
            </a:r>
          </a:p>
          <a:p>
            <a:pPr>
              <a:lnSpc>
                <a:spcPct val="100000"/>
              </a:lnSpc>
              <a:buClr>
                <a:srgbClr val="00A9FF"/>
              </a:buClr>
            </a:pPr>
            <a:r>
              <a:rPr lang="en-US" sz="2400" dirty="0"/>
              <a:t>Frank Wu</a:t>
            </a:r>
          </a:p>
          <a:p>
            <a:pPr>
              <a:lnSpc>
                <a:spcPct val="100000"/>
              </a:lnSpc>
              <a:buClr>
                <a:srgbClr val="00A9FF"/>
              </a:buClr>
            </a:pPr>
            <a:endParaRPr lang="en-US" sz="2400" dirty="0"/>
          </a:p>
        </p:txBody>
      </p:sp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22B52537-DD62-4250-AE5D-655B348BC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600" y="5404294"/>
            <a:ext cx="3848369" cy="892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989018-D65E-4CC9-AE6B-10E07A71C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088" y="5275729"/>
            <a:ext cx="1487467" cy="1149407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6A0C060-1A00-4AF4-B110-ED6043EF7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39" r="3346"/>
          <a:stretch/>
        </p:blipFill>
        <p:spPr>
          <a:xfrm>
            <a:off x="1871141" y="5504316"/>
            <a:ext cx="2465902" cy="985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5C4D3D-5B88-4969-B453-07218F501E2D}"/>
              </a:ext>
            </a:extLst>
          </p:cNvPr>
          <p:cNvSpPr/>
          <p:nvPr/>
        </p:nvSpPr>
        <p:spPr>
          <a:xfrm>
            <a:off x="1871141" y="4986528"/>
            <a:ext cx="8205828" cy="170781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52445-07B1-442C-B02E-C2284EB2B170}"/>
              </a:ext>
            </a:extLst>
          </p:cNvPr>
          <p:cNvSpPr txBox="1"/>
          <p:nvPr/>
        </p:nvSpPr>
        <p:spPr>
          <a:xfrm>
            <a:off x="3810151" y="5018497"/>
            <a:ext cx="406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We thank  our student prize sponsors:</a:t>
            </a:r>
          </a:p>
        </p:txBody>
      </p:sp>
    </p:spTree>
    <p:extLst>
      <p:ext uri="{BB962C8B-B14F-4D97-AF65-F5344CB8AC3E}">
        <p14:creationId xmlns:p14="http://schemas.microsoft.com/office/powerpoint/2010/main" val="60664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DF4D1-61A5-BC41-9590-7339DEA694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" b="7228"/>
          <a:stretch/>
        </p:blipFill>
        <p:spPr>
          <a:xfrm>
            <a:off x="0" y="-636106"/>
            <a:ext cx="12199638" cy="749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D0335-1761-1A46-84A9-18223F604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849" y="5666187"/>
            <a:ext cx="3429000" cy="76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72AC25-6C5F-6B4C-A86F-F2062555BE58}"/>
              </a:ext>
            </a:extLst>
          </p:cNvPr>
          <p:cNvSpPr txBox="1"/>
          <p:nvPr/>
        </p:nvSpPr>
        <p:spPr>
          <a:xfrm>
            <a:off x="345692" y="1906854"/>
            <a:ext cx="1048748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Thanks for being a part of </a:t>
            </a:r>
          </a:p>
          <a:p>
            <a:r>
              <a:rPr lang="en-US" sz="48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WNPPC2022!</a:t>
            </a:r>
          </a:p>
          <a:p>
            <a:r>
              <a:rPr lang="en-US" sz="3200" b="1">
                <a:solidFill>
                  <a:schemeClr val="accent4">
                    <a:lumMod val="40000"/>
                    <a:lumOff val="6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Group pictures will be circulated by email next week!</a:t>
            </a:r>
          </a:p>
        </p:txBody>
      </p:sp>
    </p:spTree>
    <p:extLst>
      <p:ext uri="{BB962C8B-B14F-4D97-AF65-F5344CB8AC3E}">
        <p14:creationId xmlns:p14="http://schemas.microsoft.com/office/powerpoint/2010/main" val="3767579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/>
              <a:t>Follow us </a:t>
            </a:r>
            <a:r>
              <a:rPr lang="en-US" b="1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5072" y="2032776"/>
            <a:ext cx="5486400" cy="1781665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br>
              <a:rPr lang="en-US" dirty="0">
                <a:solidFill>
                  <a:srgbClr val="00B0F0"/>
                </a:solidFill>
              </a:rPr>
            </a:b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See you in 2023!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79575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68</TotalTime>
  <Words>234</Words>
  <Application>Microsoft Office PowerPoint</Application>
  <PresentationFormat>Widescreen</PresentationFormat>
  <Paragraphs>43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Helvetica Neue</vt:lpstr>
      <vt:lpstr>Wingdings</vt:lpstr>
      <vt:lpstr>Custom Design</vt:lpstr>
      <vt:lpstr>WNPPC2022 close out &amp; award ceremony</vt:lpstr>
      <vt:lpstr>PowerPoint Presentation</vt:lpstr>
      <vt:lpstr>PowerPoint Presentation</vt:lpstr>
      <vt:lpstr>PowerPoint Presentation</vt:lpstr>
      <vt:lpstr>PowerPoint Presentation</vt:lpstr>
      <vt:lpstr>Thank you Merci  See you in 2023!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Oliver Stelzer-Chilton</dc:creator>
  <cp:lastModifiedBy>Tim Friesen</cp:lastModifiedBy>
  <cp:revision>4</cp:revision>
  <cp:lastPrinted>2019-10-11T00:55:37Z</cp:lastPrinted>
  <dcterms:created xsi:type="dcterms:W3CDTF">2018-01-29T04:01:54Z</dcterms:created>
  <dcterms:modified xsi:type="dcterms:W3CDTF">2022-02-18T22:59:21Z</dcterms:modified>
</cp:coreProperties>
</file>