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8" r:id="rId2"/>
    <p:sldMasterId id="2147483671" r:id="rId3"/>
  </p:sldMasterIdLst>
  <p:notesMasterIdLst>
    <p:notesMasterId r:id="rId18"/>
  </p:notesMasterIdLst>
  <p:sldIdLst>
    <p:sldId id="272" r:id="rId4"/>
    <p:sldId id="313" r:id="rId5"/>
    <p:sldId id="308" r:id="rId6"/>
    <p:sldId id="309" r:id="rId7"/>
    <p:sldId id="280" r:id="rId8"/>
    <p:sldId id="315" r:id="rId9"/>
    <p:sldId id="311" r:id="rId10"/>
    <p:sldId id="307" r:id="rId11"/>
    <p:sldId id="317" r:id="rId12"/>
    <p:sldId id="293" r:id="rId13"/>
    <p:sldId id="322" r:id="rId14"/>
    <p:sldId id="324" r:id="rId15"/>
    <p:sldId id="278" r:id="rId16"/>
    <p:sldId id="302" r:id="rId17"/>
  </p:sldIdLst>
  <p:sldSz cx="9144000" cy="6858000" type="screen4x3"/>
  <p:notesSz cx="6811963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15"/>
    <p:restoredTop sz="97100"/>
  </p:normalViewPr>
  <p:slideViewPr>
    <p:cSldViewPr>
      <p:cViewPr>
        <p:scale>
          <a:sx n="100" d="100"/>
          <a:sy n="100" d="100"/>
        </p:scale>
        <p:origin x="540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74389443603439"/>
          <c:y val="2.3649362685403659E-3"/>
          <c:w val="0.59862371528894398"/>
          <c:h val="0.75473019538058295"/>
        </c:manualLayout>
      </c:layout>
      <c:pie3D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772-4056-9B54-A19EE94482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772-4056-9B54-A19EE9448245}"/>
              </c:ext>
            </c:extLst>
          </c:dPt>
          <c:dLbls>
            <c:dLbl>
              <c:idx val="0"/>
              <c:layout>
                <c:manualLayout>
                  <c:x val="-8.8469494101215365E-2"/>
                  <c:y val="0.16300904465155089"/>
                </c:manualLayout>
              </c:layout>
              <c:tx>
                <c:rich>
                  <a:bodyPr/>
                  <a:lstStyle/>
                  <a:p>
                    <a:fld id="{E8C2AE6F-1F4F-49CC-BA02-9BDB119AFDE0}" type="CATEGORYNAME">
                      <a:rPr lang="en-US"/>
                      <a:pPr/>
                      <a:t>[RUBRIKENNAME]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71%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772-4056-9B54-A19EE944824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F9A4946-66A9-45A0-95C1-D48C05F966FD}" type="CATEGORYNAME">
                      <a:rPr lang="en-US"/>
                      <a:pPr/>
                      <a:t>[RUBRIKENNAME]</a:t>
                    </a:fld>
                    <a:r>
                      <a:rPr lang="en-US" baseline="0"/>
                      <a:t>
</a:t>
                    </a:r>
                    <a:r>
                      <a:rPr lang="en-US" baseline="0" smtClean="0"/>
                      <a:t>29%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772-4056-9B54-A19EE9448245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'Stat R2_2019-R1 2020'!$M$2:$N$2</c:f>
              <c:strCache>
                <c:ptCount val="2"/>
                <c:pt idx="0">
                  <c:v>Extern</c:v>
                </c:pt>
                <c:pt idx="1">
                  <c:v>Intern</c:v>
                </c:pt>
              </c:strCache>
            </c:strRef>
          </c:cat>
          <c:val>
            <c:numRef>
              <c:f>'Stat R2_2019-R1 2020'!$M$6:$N$6</c:f>
              <c:numCache>
                <c:formatCode>0%</c:formatCode>
                <c:ptCount val="2"/>
                <c:pt idx="0">
                  <c:v>0.7668351498602306</c:v>
                </c:pt>
                <c:pt idx="1">
                  <c:v>0.23316485013976937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72-4056-9B54-A19EE9448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r>
              <a:rPr lang="de-DE" b="0">
                <a:latin typeface="+mj-lt"/>
              </a:rPr>
              <a:t>Beamtime distribution 2020/21 R2-R2  </a:t>
            </a:r>
          </a:p>
        </c:rich>
      </c:tx>
      <c:layout>
        <c:manualLayout>
          <c:xMode val="edge"/>
          <c:yMode val="edge"/>
          <c:x val="7.0748125908721843E-2"/>
          <c:y val="9.5024251340314086E-2"/>
        </c:manualLayout>
      </c:layout>
      <c:overlay val="0"/>
    </c:title>
    <c:autoTitleDeleted val="0"/>
    <c:view3D>
      <c:rotX val="30"/>
      <c:rotY val="314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28042328042328E-2"/>
          <c:y val="0.11980679974340591"/>
          <c:w val="0.7936727909011374"/>
          <c:h val="0.8376811100250629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matte">
              <a:bevelT w="50800" h="50800"/>
              <a:bevelB w="50800" h="50800"/>
            </a:sp3d>
          </c:spPr>
          <c:explosion val="14"/>
          <c:dPt>
            <c:idx val="0"/>
            <c:bubble3D val="0"/>
            <c:spPr>
              <a:solidFill>
                <a:srgbClr val="CCFFCC"/>
              </a:solidFill>
              <a:scene3d>
                <a:camera prst="orthographicFront"/>
                <a:lightRig rig="threePt" dir="t"/>
              </a:scene3d>
              <a:sp3d prstMaterial="matte">
                <a:bevelT w="50800" h="50800"/>
                <a:bevelB w="50800" h="50800"/>
              </a:sp3d>
            </c:spPr>
            <c:extLst>
              <c:ext xmlns:c16="http://schemas.microsoft.com/office/drawing/2014/chart" uri="{C3380CC4-5D6E-409C-BE32-E72D297353CC}">
                <c16:uniqueId val="{00000001-00FE-4DD5-B965-1B6E7F80D497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scene3d>
                <a:camera prst="orthographicFront"/>
                <a:lightRig rig="threePt" dir="t"/>
              </a:scene3d>
              <a:sp3d prstMaterial="matte">
                <a:bevelT w="50800" h="50800"/>
                <a:bevelB w="50800" h="50800"/>
              </a:sp3d>
            </c:spPr>
            <c:extLst>
              <c:ext xmlns:c16="http://schemas.microsoft.com/office/drawing/2014/chart" uri="{C3380CC4-5D6E-409C-BE32-E72D297353CC}">
                <c16:uniqueId val="{00000003-00FE-4DD5-B965-1B6E7F80D497}"/>
              </c:ext>
            </c:extLst>
          </c:dPt>
          <c:dPt>
            <c:idx val="2"/>
            <c:bubble3D val="0"/>
            <c:spPr>
              <a:solidFill>
                <a:srgbClr val="99CC00"/>
              </a:solidFill>
              <a:scene3d>
                <a:camera prst="orthographicFront"/>
                <a:lightRig rig="threePt" dir="t"/>
              </a:scene3d>
              <a:sp3d prstMaterial="matte">
                <a:bevelT w="50800" h="50800"/>
                <a:bevelB w="50800" h="50800"/>
              </a:sp3d>
            </c:spPr>
            <c:extLst>
              <c:ext xmlns:c16="http://schemas.microsoft.com/office/drawing/2014/chart" uri="{C3380CC4-5D6E-409C-BE32-E72D297353CC}">
                <c16:uniqueId val="{00000005-00FE-4DD5-B965-1B6E7F80D497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scene3d>
                <a:camera prst="orthographicFront"/>
                <a:lightRig rig="threePt" dir="t"/>
              </a:scene3d>
              <a:sp3d prstMaterial="matte">
                <a:bevelT w="50800" h="50800"/>
                <a:bevelB w="50800" h="50800"/>
              </a:sp3d>
            </c:spPr>
            <c:extLst>
              <c:ext xmlns:c16="http://schemas.microsoft.com/office/drawing/2014/chart" uri="{C3380CC4-5D6E-409C-BE32-E72D297353CC}">
                <c16:uniqueId val="{00000007-00FE-4DD5-B965-1B6E7F80D497}"/>
              </c:ext>
            </c:extLst>
          </c:dPt>
          <c:dPt>
            <c:idx val="4"/>
            <c:bubble3D val="0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 prstMaterial="matte">
                <a:bevelT w="50800" h="50800"/>
                <a:bevelB w="50800" h="50800"/>
              </a:sp3d>
            </c:spPr>
            <c:extLst>
              <c:ext xmlns:c16="http://schemas.microsoft.com/office/drawing/2014/chart" uri="{C3380CC4-5D6E-409C-BE32-E72D297353CC}">
                <c16:uniqueId val="{00000009-00FE-4DD5-B965-1B6E7F80D497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atte">
                <a:bevelT w="50800" h="50800"/>
                <a:bevelB w="50800" h="50800"/>
              </a:sp3d>
            </c:spPr>
            <c:extLst>
              <c:ext xmlns:c16="http://schemas.microsoft.com/office/drawing/2014/chart" uri="{C3380CC4-5D6E-409C-BE32-E72D297353CC}">
                <c16:uniqueId val="{0000000B-00FE-4DD5-B965-1B6E7F80D497}"/>
              </c:ext>
            </c:extLst>
          </c:dPt>
          <c:dPt>
            <c:idx val="6"/>
            <c:bubble3D val="0"/>
            <c:spPr>
              <a:solidFill>
                <a:srgbClr val="990000"/>
              </a:solidFill>
              <a:scene3d>
                <a:camera prst="orthographicFront"/>
                <a:lightRig rig="threePt" dir="t"/>
              </a:scene3d>
              <a:sp3d prstMaterial="matte">
                <a:bevelT w="50800" h="50800"/>
                <a:bevelB w="50800" h="50800"/>
              </a:sp3d>
            </c:spPr>
            <c:extLst>
              <c:ext xmlns:c16="http://schemas.microsoft.com/office/drawing/2014/chart" uri="{C3380CC4-5D6E-409C-BE32-E72D297353CC}">
                <c16:uniqueId val="{0000000D-00FE-4DD5-B965-1B6E7F80D497}"/>
              </c:ext>
            </c:extLst>
          </c:dPt>
          <c:dPt>
            <c:idx val="7"/>
            <c:bubble3D val="0"/>
            <c:spPr>
              <a:solidFill>
                <a:srgbClr val="99CCFF"/>
              </a:solidFill>
              <a:scene3d>
                <a:camera prst="orthographicFront"/>
                <a:lightRig rig="threePt" dir="t"/>
              </a:scene3d>
              <a:sp3d prstMaterial="matte">
                <a:bevelT w="50800" h="50800"/>
                <a:bevelB w="50800" h="50800"/>
              </a:sp3d>
            </c:spPr>
            <c:extLst>
              <c:ext xmlns:c16="http://schemas.microsoft.com/office/drawing/2014/chart" uri="{C3380CC4-5D6E-409C-BE32-E72D297353CC}">
                <c16:uniqueId val="{0000000F-00FE-4DD5-B965-1B6E7F80D497}"/>
              </c:ext>
            </c:extLst>
          </c:dPt>
          <c:dLbls>
            <c:dLbl>
              <c:idx val="0"/>
              <c:layout>
                <c:manualLayout>
                  <c:x val="0.10630147850223758"/>
                  <c:y val="0.13153153153153149"/>
                </c:manualLayout>
              </c:layout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FE-4DD5-B965-1B6E7F80D497}"/>
                </c:ext>
              </c:extLst>
            </c:dLbl>
            <c:dLbl>
              <c:idx val="1"/>
              <c:layout>
                <c:manualLayout>
                  <c:x val="-1.086935176268434E-2"/>
                  <c:y val="0.12707823070027793"/>
                </c:manualLayout>
              </c:layout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0FE-4DD5-B965-1B6E7F80D497}"/>
                </c:ext>
              </c:extLst>
            </c:dLbl>
            <c:dLbl>
              <c:idx val="2"/>
              <c:layout>
                <c:manualLayout>
                  <c:x val="-9.6056572065182505E-2"/>
                  <c:y val="0.12732999284180382"/>
                </c:manualLayout>
              </c:layout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0FE-4DD5-B965-1B6E7F80D497}"/>
                </c:ext>
              </c:extLst>
            </c:dLbl>
            <c:dLbl>
              <c:idx val="3"/>
              <c:layout>
                <c:manualLayout>
                  <c:x val="-0.16142223229290575"/>
                  <c:y val="2.0705630469409996E-2"/>
                </c:manualLayout>
              </c:layout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0FE-4DD5-B965-1B6E7F80D497}"/>
                </c:ext>
              </c:extLst>
            </c:dLbl>
            <c:dLbl>
              <c:idx val="4"/>
              <c:layout>
                <c:manualLayout>
                  <c:x val="-0.13351706036745406"/>
                  <c:y val="-0.15315908607247197"/>
                </c:manualLayout>
              </c:layout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0FE-4DD5-B965-1B6E7F80D497}"/>
                </c:ext>
              </c:extLst>
            </c:dLbl>
            <c:dLbl>
              <c:idx val="5"/>
              <c:layout>
                <c:manualLayout>
                  <c:x val="-6.5545044279537001E-2"/>
                  <c:y val="-0.14100598762913799"/>
                </c:manualLayout>
              </c:layout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chemeClr val="bg1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0FE-4DD5-B965-1B6E7F80D497}"/>
                </c:ext>
              </c:extLst>
            </c:dLbl>
            <c:dLbl>
              <c:idx val="6"/>
              <c:layout>
                <c:manualLayout>
                  <c:x val="2.3846371721520376E-2"/>
                  <c:y val="-0.24071659347249899"/>
                </c:manualLayout>
              </c:layout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chemeClr val="bg1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0FE-4DD5-B965-1B6E7F80D497}"/>
                </c:ext>
              </c:extLst>
            </c:dLbl>
            <c:dLbl>
              <c:idx val="7"/>
              <c:layout>
                <c:manualLayout>
                  <c:x val="9.8963349005834686E-2"/>
                  <c:y val="-0.11242263021790581"/>
                </c:manualLayout>
              </c:layout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0FE-4DD5-B965-1B6E7F80D497}"/>
                </c:ext>
              </c:extLst>
            </c:dLbl>
            <c:dLbl>
              <c:idx val="8"/>
              <c:layout>
                <c:manualLayout>
                  <c:x val="6.4586287179218882E-2"/>
                  <c:y val="-9.6349319971367212E-2"/>
                </c:manualLayout>
              </c:layout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+mj-lt"/>
                      <a:ea typeface="Calibri"/>
                      <a:cs typeface="Calibri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0FE-4DD5-B965-1B6E7F80D497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'[SAC Strahlzeitdaten Run2-2020 - Run2-2021.xlsx]Strahlpfad mit MD 2020_21 SAC '!$C$33:$J$33</c:f>
              <c:strCache>
                <c:ptCount val="8"/>
                <c:pt idx="0">
                  <c:v>NP</c:v>
                </c:pt>
                <c:pt idx="1">
                  <c:v>RP</c:v>
                </c:pt>
                <c:pt idx="2">
                  <c:v>NEP</c:v>
                </c:pt>
                <c:pt idx="3">
                  <c:v>FEL</c:v>
                </c:pt>
                <c:pt idx="4">
                  <c:v>POS</c:v>
                </c:pt>
                <c:pt idx="5">
                  <c:v>IP</c:v>
                </c:pt>
                <c:pt idx="6">
                  <c:v>THz</c:v>
                </c:pt>
                <c:pt idx="7">
                  <c:v>MD</c:v>
                </c:pt>
              </c:strCache>
            </c:strRef>
          </c:cat>
          <c:val>
            <c:numRef>
              <c:f>'[SAC Strahlzeitdaten Run2-2020 - Run2-2021.xlsx]Strahlpfad mit MD 2020_21 SAC '!$C$35:$J$35</c:f>
              <c:numCache>
                <c:formatCode>0%</c:formatCode>
                <c:ptCount val="8"/>
                <c:pt idx="0">
                  <c:v>0.10749048808384491</c:v>
                </c:pt>
                <c:pt idx="1">
                  <c:v>5.4737284377115378E-2</c:v>
                </c:pt>
                <c:pt idx="2">
                  <c:v>8.2511301479112689E-2</c:v>
                </c:pt>
                <c:pt idx="3">
                  <c:v>0.15271040980991729</c:v>
                </c:pt>
                <c:pt idx="4">
                  <c:v>0.12770788107965109</c:v>
                </c:pt>
                <c:pt idx="5">
                  <c:v>3.6802751258529595E-2</c:v>
                </c:pt>
                <c:pt idx="6">
                  <c:v>0.15217665320604093</c:v>
                </c:pt>
                <c:pt idx="7">
                  <c:v>0.28586323070578806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0FE-4DD5-B965-1B6E7F80D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strRef>
              <c:f>'Eff-Plot 2007-2012'!$A$1:$A$15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2008/9</c:v>
                </c:pt>
                <c:pt idx="3">
                  <c:v>2009/10</c:v>
                </c:pt>
                <c:pt idx="4">
                  <c:v>2010/11</c:v>
                </c:pt>
                <c:pt idx="5">
                  <c:v>2011/12</c:v>
                </c:pt>
                <c:pt idx="6">
                  <c:v>2012/13</c:v>
                </c:pt>
                <c:pt idx="7">
                  <c:v>2013/14</c:v>
                </c:pt>
                <c:pt idx="8">
                  <c:v>2014/15</c:v>
                </c:pt>
                <c:pt idx="9">
                  <c:v>2015/16</c:v>
                </c:pt>
                <c:pt idx="10">
                  <c:v>2016/17</c:v>
                </c:pt>
                <c:pt idx="11">
                  <c:v>2017/18</c:v>
                </c:pt>
                <c:pt idx="12">
                  <c:v>2018/19</c:v>
                </c:pt>
                <c:pt idx="13">
                  <c:v>2019/20</c:v>
                </c:pt>
                <c:pt idx="14">
                  <c:v>2020/21</c:v>
                </c:pt>
              </c:strCache>
            </c:strRef>
          </c:cat>
          <c:val>
            <c:numRef>
              <c:f>'Eff-Plot 2007-2012'!$B$1:$B$15</c:f>
              <c:numCache>
                <c:formatCode>0.00%</c:formatCode>
                <c:ptCount val="15"/>
                <c:pt idx="0">
                  <c:v>0.76232671707624444</c:v>
                </c:pt>
                <c:pt idx="1">
                  <c:v>0.89283492822966515</c:v>
                </c:pt>
                <c:pt idx="2">
                  <c:v>0.86459288299155601</c:v>
                </c:pt>
                <c:pt idx="3">
                  <c:v>0.80529599271402552</c:v>
                </c:pt>
                <c:pt idx="4">
                  <c:v>0.87026801801801801</c:v>
                </c:pt>
                <c:pt idx="5">
                  <c:v>0.89414688427299716</c:v>
                </c:pt>
                <c:pt idx="6" formatCode="0%">
                  <c:v>0.92</c:v>
                </c:pt>
                <c:pt idx="7">
                  <c:v>0.91400000000000003</c:v>
                </c:pt>
                <c:pt idx="8">
                  <c:v>0.88100000000000001</c:v>
                </c:pt>
                <c:pt idx="9">
                  <c:v>0.82</c:v>
                </c:pt>
                <c:pt idx="10">
                  <c:v>0.85</c:v>
                </c:pt>
                <c:pt idx="11" formatCode="0%">
                  <c:v>0.94</c:v>
                </c:pt>
                <c:pt idx="12">
                  <c:v>0.95</c:v>
                </c:pt>
                <c:pt idx="13">
                  <c:v>0.95</c:v>
                </c:pt>
                <c:pt idx="14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88-44C5-9F83-E82C2327C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1072"/>
        <c:axId val="84535936"/>
      </c:lineChart>
      <c:catAx>
        <c:axId val="82931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4535936"/>
        <c:crosses val="autoZero"/>
        <c:auto val="1"/>
        <c:lblAlgn val="ctr"/>
        <c:lblOffset val="100"/>
        <c:noMultiLvlLbl val="0"/>
      </c:catAx>
      <c:valAx>
        <c:axId val="84535936"/>
        <c:scaling>
          <c:orientation val="minMax"/>
          <c:min val="0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29310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382" cy="497126"/>
          </a:xfrm>
          <a:prstGeom prst="rect">
            <a:avLst/>
          </a:prstGeom>
        </p:spPr>
        <p:txBody>
          <a:bodyPr vert="horz" lIns="91723" tIns="45861" rIns="91723" bIns="4586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992" y="0"/>
            <a:ext cx="2952382" cy="497126"/>
          </a:xfrm>
          <a:prstGeom prst="rect">
            <a:avLst/>
          </a:prstGeom>
        </p:spPr>
        <p:txBody>
          <a:bodyPr vert="horz" lIns="91723" tIns="45861" rIns="91723" bIns="45861" rtlCol="0"/>
          <a:lstStyle>
            <a:lvl1pPr algn="r">
              <a:defRPr sz="1200"/>
            </a:lvl1pPr>
          </a:lstStyle>
          <a:p>
            <a:fld id="{4CFFBADF-C3F1-4E39-9A5F-5C13CC382674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1" rIns="91723" bIns="4586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1"/>
          </a:xfrm>
          <a:prstGeom prst="rect">
            <a:avLst/>
          </a:prstGeom>
        </p:spPr>
        <p:txBody>
          <a:bodyPr vert="horz" lIns="91723" tIns="45861" rIns="91723" bIns="4586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3794"/>
            <a:ext cx="2952382" cy="497126"/>
          </a:xfrm>
          <a:prstGeom prst="rect">
            <a:avLst/>
          </a:prstGeom>
        </p:spPr>
        <p:txBody>
          <a:bodyPr vert="horz" lIns="91723" tIns="45861" rIns="91723" bIns="4586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992" y="9443794"/>
            <a:ext cx="2952382" cy="497126"/>
          </a:xfrm>
          <a:prstGeom prst="rect">
            <a:avLst/>
          </a:prstGeom>
        </p:spPr>
        <p:txBody>
          <a:bodyPr vert="horz" lIns="91723" tIns="45861" rIns="91723" bIns="45861" rtlCol="0" anchor="b"/>
          <a:lstStyle>
            <a:lvl1pPr algn="r">
              <a:defRPr sz="1200"/>
            </a:lvl1pPr>
          </a:lstStyle>
          <a:p>
            <a:fld id="{F8EE6845-FE31-4104-9768-66A1C3BA36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5FB-4934-4868-B825-8D50268FBC1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60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3653" indent="-2850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346" indent="-227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1958" indent="-227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8979" indent="-227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7591" indent="-227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6203" indent="-227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4816" indent="-227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3428" indent="-227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323B79-C9A7-4764-A766-02DD48328123}" type="slidenum">
              <a:rPr lang="de-DE" altLang="de-DE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72050" cy="37306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197" y="4722695"/>
            <a:ext cx="5449570" cy="4475725"/>
          </a:xfrm>
          <a:noFill/>
        </p:spPr>
        <p:txBody>
          <a:bodyPr/>
          <a:lstStyle/>
          <a:p>
            <a:endParaRPr lang="en-US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5327" indent="-2866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6658" indent="-2293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5321" indent="-2293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3984" indent="-2293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22647" indent="-229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81310" indent="-229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9973" indent="-229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8636" indent="-2293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47551A-5237-4720-9BD9-20A85761C5C2}" type="slidenum">
              <a:rPr lang="de-DE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6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1788-8E50-45A1-A2A1-4464E76B9BF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53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1788-8E50-45A1-A2A1-4464E76B9BF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71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247775"/>
            <a:ext cx="44894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2789" y="4802362"/>
            <a:ext cx="5463894" cy="392920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8DCB3-5CE9-4BD7-974A-9F9DF8756BE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590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4DA5FB-4934-4868-B825-8D50268FBC1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56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468313" y="333375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0379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00113" y="692150"/>
            <a:ext cx="6767512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00113" y="1268413"/>
            <a:ext cx="6767512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338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3048-828F-463E-85D3-BE845CC57900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FFA8-4F94-46D0-95CD-5AECDD58F3D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3057525" y="6710363"/>
            <a:ext cx="6081713" cy="144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8" name="Gruppieren 24"/>
          <p:cNvGrpSpPr>
            <a:grpSpLocks/>
          </p:cNvGrpSpPr>
          <p:nvPr userDrawn="1"/>
        </p:nvGrpSpPr>
        <p:grpSpPr bwMode="auto">
          <a:xfrm>
            <a:off x="0" y="0"/>
            <a:ext cx="9144000" cy="6865938"/>
            <a:chOff x="0" y="-57151"/>
            <a:chExt cx="9144000" cy="6858176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-57151"/>
              <a:ext cx="287338" cy="287013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0" y="6510840"/>
              <a:ext cx="3059113" cy="144300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057525" y="6510840"/>
              <a:ext cx="6086475" cy="14430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0" y="6653554"/>
              <a:ext cx="3059113" cy="147471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/>
          </p:spPr>
          <p:txBody>
            <a:bodyPr wrap="none" lIns="90000" tIns="46800" rIns="90000" bIns="4680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6553200" y="6463269"/>
              <a:ext cx="2286000" cy="23151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de-DE" sz="900" dirty="0" smtClean="0">
                  <a:solidFill>
                    <a:schemeClr val="bg1"/>
                  </a:solidFill>
                  <a:latin typeface="Arial" charset="0"/>
                </a:rPr>
                <a:t>Mitglied der Helmholtz-Gemeinschaft</a:t>
              </a:r>
              <a:endParaRPr lang="de-DE" sz="9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30163"/>
            <a:ext cx="11890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30163"/>
            <a:ext cx="7921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liennummernplatzhalter 5"/>
          <p:cNvSpPr>
            <a:spLocks noGrp="1"/>
          </p:cNvSpPr>
          <p:nvPr userDrawn="1"/>
        </p:nvSpPr>
        <p:spPr>
          <a:xfrm>
            <a:off x="61913" y="651986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900">
                <a:solidFill>
                  <a:schemeClr val="bg1"/>
                </a:solidFill>
                <a:latin typeface="Arial" charset="0"/>
              </a:rPr>
              <a:t>Seite </a:t>
            </a:r>
            <a:fld id="{AC5D5B61-0DFA-4015-9C2D-33553F2C4994}" type="slidenum">
              <a:rPr lang="de-DE" sz="900">
                <a:solidFill>
                  <a:schemeClr val="bg1"/>
                </a:solidFill>
                <a:latin typeface="Arial" charset="0"/>
              </a:rPr>
              <a:pPr>
                <a:defRPr/>
              </a:pPr>
              <a:t>‹Nr.›</a:t>
            </a:fld>
            <a:endParaRPr lang="de-DE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 userDrawn="1"/>
        </p:nvSpPr>
        <p:spPr bwMode="auto">
          <a:xfrm>
            <a:off x="5293171" y="6669088"/>
            <a:ext cx="3743325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900" dirty="0" smtClean="0">
                <a:latin typeface="Arial" pitchFamily="34" charset="0"/>
              </a:rPr>
              <a:t>Peter Michel|          </a:t>
            </a:r>
            <a:r>
              <a:rPr lang="de-DE" sz="900" dirty="0">
                <a:latin typeface="Arial" pitchFamily="34" charset="0"/>
              </a:rPr>
              <a:t>Institut </a:t>
            </a:r>
            <a:r>
              <a:rPr lang="de-DE" sz="900" dirty="0" err="1" smtClean="0">
                <a:latin typeface="Arial" pitchFamily="34" charset="0"/>
              </a:rPr>
              <a:t>of</a:t>
            </a:r>
            <a:r>
              <a:rPr lang="de-DE" sz="900" dirty="0" smtClean="0">
                <a:latin typeface="Arial" pitchFamily="34" charset="0"/>
              </a:rPr>
              <a:t> Radiation </a:t>
            </a:r>
            <a:r>
              <a:rPr lang="de-DE" sz="900" dirty="0" err="1" smtClean="0">
                <a:latin typeface="Arial" pitchFamily="34" charset="0"/>
              </a:rPr>
              <a:t>Physics</a:t>
            </a:r>
            <a:r>
              <a:rPr lang="de-DE" sz="900" dirty="0" smtClean="0">
                <a:latin typeface="Arial" pitchFamily="34" charset="0"/>
              </a:rPr>
              <a:t> </a:t>
            </a:r>
            <a:r>
              <a:rPr lang="de-DE" sz="900" dirty="0">
                <a:latin typeface="Arial" pitchFamily="34" charset="0"/>
              </a:rPr>
              <a:t>| </a:t>
            </a:r>
            <a:r>
              <a:rPr lang="de-DE" sz="900" dirty="0" smtClean="0">
                <a:latin typeface="Arial" pitchFamily="34" charset="0"/>
              </a:rPr>
              <a:t>      www.hzdr.de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68424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00113" y="692150"/>
            <a:ext cx="6767512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00113" y="1268413"/>
            <a:ext cx="6767512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5649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hzdr-ppt-vorlage-folgefolie-MM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>
            <a:spLocks noChangeArrowheads="1"/>
          </p:cNvSpPr>
          <p:nvPr userDrawn="1"/>
        </p:nvSpPr>
        <p:spPr bwMode="auto">
          <a:xfrm>
            <a:off x="261938" y="6557963"/>
            <a:ext cx="151035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nl-NL" sz="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Peter</a:t>
            </a:r>
            <a:r>
              <a:rPr lang="nl-NL" sz="800" b="1" baseline="0" smtClean="0">
                <a:solidFill>
                  <a:schemeClr val="bg1"/>
                </a:solidFill>
                <a:latin typeface="Arial" charset="0"/>
                <a:cs typeface="Arial" charset="0"/>
              </a:rPr>
              <a:t> Michel</a:t>
            </a:r>
            <a:endParaRPr lang="nl-NL" sz="8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t>Institute</a:t>
            </a:r>
            <a:r>
              <a:rPr lang="en-US" sz="800" baseline="0" smtClean="0">
                <a:solidFill>
                  <a:schemeClr val="bg1"/>
                </a:solidFill>
                <a:latin typeface="Arial" charset="0"/>
                <a:cs typeface="Arial" charset="0"/>
              </a:rPr>
              <a:t> of Radiation Physics</a:t>
            </a:r>
            <a:endParaRPr lang="de-DE" sz="8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8213725" y="6681788"/>
            <a:ext cx="660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9pPr>
          </a:lstStyle>
          <a:p>
            <a:pPr algn="r" eaLnBrk="1" hangingPunct="1">
              <a:defRPr/>
            </a:pPr>
            <a:r>
              <a:rPr lang="en-US" altLang="de-DE" sz="800" smtClean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Page </a:t>
            </a:r>
            <a:fld id="{E9B575F2-8AE5-4DA5-9FCF-A5554B18F8E9}" type="slidenum">
              <a:rPr lang="en-US" altLang="de-DE" sz="800" smtClean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0058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881063" y="6311900"/>
            <a:ext cx="6208712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cap="all">
                <a:solidFill>
                  <a:srgbClr val="00589C"/>
                </a:solidFill>
                <a:latin typeface="Arial"/>
                <a:ea typeface="+mn-ea"/>
              </a:rPr>
              <a:t>In-house Research</a:t>
            </a:r>
            <a:endParaRPr lang="de-DE" sz="1100" cap="all">
              <a:solidFill>
                <a:srgbClr val="00589C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547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701756-927F-42DB-8D2C-8EB9D5A4EF22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E5A4F1-7F06-47AB-908F-28B306FB4E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45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63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187624" y="5229200"/>
            <a:ext cx="475252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187451" y="5805488"/>
            <a:ext cx="4752702" cy="503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3249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rstellung_HZ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098800" y="6710363"/>
            <a:ext cx="6081713" cy="144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3" name="Gruppieren 24"/>
          <p:cNvGrpSpPr>
            <a:grpSpLocks/>
          </p:cNvGrpSpPr>
          <p:nvPr/>
        </p:nvGrpSpPr>
        <p:grpSpPr bwMode="auto">
          <a:xfrm>
            <a:off x="0" y="0"/>
            <a:ext cx="11358563" cy="7034213"/>
            <a:chOff x="0" y="-57151"/>
            <a:chExt cx="11358515" cy="7027791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-57151"/>
              <a:ext cx="287337" cy="287076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510685"/>
              <a:ext cx="3059100" cy="144330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057512" y="6510685"/>
              <a:ext cx="6086449" cy="14433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5795939" y="6610606"/>
              <a:ext cx="5562576" cy="3600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de-DE" sz="850">
                  <a:latin typeface="Arial" charset="0"/>
                </a:rPr>
                <a:t>Prof. Peter Mustermann  I  </a:t>
              </a:r>
              <a:r>
                <a:rPr lang="de-DE" sz="850" smtClean="0">
                  <a:latin typeface="Arial" charset="0"/>
                </a:rPr>
                <a:t>Institute </a:t>
              </a:r>
              <a:r>
                <a:rPr lang="de-DE" sz="850" err="1" smtClean="0">
                  <a:latin typeface="Arial" charset="0"/>
                </a:rPr>
                <a:t>of</a:t>
              </a:r>
              <a:r>
                <a:rPr lang="de-DE" sz="850" smtClean="0">
                  <a:latin typeface="Arial" charset="0"/>
                </a:rPr>
                <a:t> </a:t>
              </a:r>
              <a:r>
                <a:rPr lang="de-DE" sz="850" err="1" smtClean="0">
                  <a:latin typeface="Arial" charset="0"/>
                </a:rPr>
                <a:t>xxxxx</a:t>
              </a:r>
              <a:r>
                <a:rPr lang="de-DE" sz="850" smtClean="0">
                  <a:latin typeface="Arial" charset="0"/>
                </a:rPr>
                <a:t>  </a:t>
              </a:r>
              <a:r>
                <a:rPr lang="de-DE" sz="850">
                  <a:latin typeface="Arial" charset="0"/>
                </a:rPr>
                <a:t>I  www.hzdr.de</a:t>
              </a:r>
              <a:endParaRPr lang="de-DE" sz="850"/>
            </a:p>
            <a:p>
              <a:pPr>
                <a:defRPr/>
              </a:pPr>
              <a:endParaRPr lang="de-DE"/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0" y="6653430"/>
              <a:ext cx="3059100" cy="147502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/>
          </p:spPr>
          <p:txBody>
            <a:bodyPr wrap="none" lIns="90000" tIns="46800" rIns="90000" bIns="4680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6570635" y="6463104"/>
              <a:ext cx="2284402" cy="23156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de-DE" sz="900" smtClean="0">
                  <a:solidFill>
                    <a:schemeClr val="bg1"/>
                  </a:solidFill>
                  <a:latin typeface="Arial" charset="0"/>
                </a:rPr>
                <a:t>Member </a:t>
              </a:r>
              <a:r>
                <a:rPr lang="de-DE" sz="900" err="1" smtClean="0">
                  <a:solidFill>
                    <a:schemeClr val="bg1"/>
                  </a:solidFill>
                  <a:latin typeface="Arial" charset="0"/>
                </a:rPr>
                <a:t>of</a:t>
              </a:r>
              <a:r>
                <a:rPr lang="de-DE" sz="90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de-DE" sz="900" err="1" smtClean="0">
                  <a:solidFill>
                    <a:schemeClr val="bg1"/>
                  </a:solidFill>
                  <a:latin typeface="Arial" charset="0"/>
                </a:rPr>
                <a:t>the</a:t>
              </a:r>
              <a:r>
                <a:rPr lang="de-DE" sz="900" smtClean="0">
                  <a:solidFill>
                    <a:schemeClr val="bg1"/>
                  </a:solidFill>
                  <a:latin typeface="Arial" charset="0"/>
                </a:rPr>
                <a:t> Helmholtz </a:t>
              </a:r>
              <a:r>
                <a:rPr lang="de-DE" sz="900" err="1" smtClean="0">
                  <a:solidFill>
                    <a:schemeClr val="bg1"/>
                  </a:solidFill>
                  <a:latin typeface="Arial" charset="0"/>
                </a:rPr>
                <a:t>Association</a:t>
              </a:r>
              <a:endParaRPr lang="de-DE" sz="90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0" name="Grafik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6165850"/>
            <a:ext cx="11890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6165850"/>
            <a:ext cx="7921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0" y="652462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 err="1"/>
              <a:t>page</a:t>
            </a:r>
            <a:r>
              <a:rPr lang="de-DE"/>
              <a:t> </a:t>
            </a:r>
            <a:fld id="{BC2BDEA8-792A-494B-B794-C39955FAD6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98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6" descr="hzdr-ppt-vorlage-folgefolie-MM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>
            <a:spLocks noChangeArrowheads="1"/>
          </p:cNvSpPr>
          <p:nvPr userDrawn="1"/>
        </p:nvSpPr>
        <p:spPr bwMode="auto">
          <a:xfrm>
            <a:off x="261938" y="6557963"/>
            <a:ext cx="151035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nl-NL" sz="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Peter</a:t>
            </a:r>
            <a:r>
              <a:rPr lang="nl-NL" sz="800" b="1" baseline="0" smtClean="0">
                <a:solidFill>
                  <a:schemeClr val="bg1"/>
                </a:solidFill>
                <a:latin typeface="Arial" charset="0"/>
                <a:cs typeface="Arial" charset="0"/>
              </a:rPr>
              <a:t> Michel</a:t>
            </a:r>
            <a:endParaRPr lang="nl-NL" sz="8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800" smtClean="0">
                <a:solidFill>
                  <a:schemeClr val="bg1"/>
                </a:solidFill>
                <a:latin typeface="Arial" charset="0"/>
                <a:cs typeface="Arial" charset="0"/>
              </a:rPr>
              <a:t>Institute</a:t>
            </a:r>
            <a:r>
              <a:rPr lang="en-US" sz="800" baseline="0" smtClean="0">
                <a:solidFill>
                  <a:schemeClr val="bg1"/>
                </a:solidFill>
                <a:latin typeface="Arial" charset="0"/>
                <a:cs typeface="Arial" charset="0"/>
              </a:rPr>
              <a:t> of Radiation Physics</a:t>
            </a:r>
            <a:endParaRPr lang="de-DE" sz="8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 userDrawn="1"/>
        </p:nvSpPr>
        <p:spPr bwMode="auto">
          <a:xfrm>
            <a:off x="8213725" y="6681788"/>
            <a:ext cx="6604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-128" charset="-128"/>
              </a:defRPr>
            </a:lvl9pPr>
          </a:lstStyle>
          <a:p>
            <a:pPr algn="r" eaLnBrk="1" hangingPunct="1">
              <a:defRPr/>
            </a:pPr>
            <a:r>
              <a:rPr lang="en-US" altLang="de-DE" sz="800" smtClean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Page </a:t>
            </a:r>
            <a:fld id="{E9B575F2-8AE5-4DA5-9FCF-A5554B18F8E9}" type="slidenum">
              <a:rPr lang="en-US" altLang="de-DE" sz="800" smtClean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defRPr/>
              </a:pPr>
              <a:t>‹Nr.›</a:t>
            </a:fld>
            <a:endParaRPr lang="de-DE" altLang="de-DE" sz="800" smtClean="0">
              <a:solidFill>
                <a:srgbClr val="0058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881063" y="6311900"/>
            <a:ext cx="6208712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cap="all">
                <a:solidFill>
                  <a:srgbClr val="00589C"/>
                </a:solidFill>
                <a:latin typeface="Arial"/>
                <a:ea typeface="+mn-ea"/>
              </a:rPr>
              <a:t>In-house Research</a:t>
            </a:r>
            <a:endParaRPr lang="de-DE" sz="1100" cap="all">
              <a:solidFill>
                <a:srgbClr val="00589C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4125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2E2B3C-28B3-46BA-95D7-7656C4F9E5D1}" type="datetimeFigureOut">
              <a:rPr lang="de-DE" smtClean="0"/>
              <a:t>09.05.2022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DF499C-DA9F-46F6-94E7-18D8D7D536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21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3057525" y="6710363"/>
            <a:ext cx="608171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grpSp>
        <p:nvGrpSpPr>
          <p:cNvPr id="3" name="Gruppieren 24"/>
          <p:cNvGrpSpPr>
            <a:grpSpLocks/>
          </p:cNvGrpSpPr>
          <p:nvPr/>
        </p:nvGrpSpPr>
        <p:grpSpPr bwMode="auto">
          <a:xfrm>
            <a:off x="0" y="0"/>
            <a:ext cx="9144000" cy="7029450"/>
            <a:chOff x="0" y="-57151"/>
            <a:chExt cx="9144000" cy="7021463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0" y="-57151"/>
              <a:ext cx="287338" cy="287012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0" y="6510803"/>
              <a:ext cx="3059113" cy="144299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057525" y="6510803"/>
              <a:ext cx="6086475" cy="144299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3276600" y="6604359"/>
              <a:ext cx="5562600" cy="35995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de-DE" sz="900" dirty="0" smtClean="0">
                  <a:latin typeface="Arial" charset="0"/>
                </a:rPr>
                <a:t>Radiation Source ELBE  I   Radiation Physics  I  </a:t>
              </a:r>
              <a:r>
                <a:rPr lang="de-DE" sz="900" dirty="0">
                  <a:latin typeface="Arial" charset="0"/>
                </a:rPr>
                <a:t>www.hzdr.de</a:t>
              </a:r>
              <a:endParaRPr lang="de-DE" dirty="0"/>
            </a:p>
            <a:p>
              <a:pPr>
                <a:defRPr/>
              </a:pPr>
              <a:endParaRPr lang="de-DE" dirty="0"/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0" y="6653516"/>
              <a:ext cx="3059113" cy="14747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/>
          </p:spPr>
          <p:txBody>
            <a:bodyPr wrap="none" lIns="90000" tIns="46800" rIns="90000" bIns="4680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6553200" y="6463232"/>
              <a:ext cx="2286000" cy="23309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>
              <a:spAutoFit/>
            </a:bodyPr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de-DE" sz="900" dirty="0" smtClean="0">
                  <a:solidFill>
                    <a:schemeClr val="bg1"/>
                  </a:solidFill>
                  <a:latin typeface="Arial" charset="0"/>
                </a:rPr>
                <a:t>Member of the Helmholtz Society</a:t>
              </a:r>
              <a:endParaRPr lang="de-DE" sz="9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pic>
        <p:nvPicPr>
          <p:cNvPr id="10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11890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165850"/>
            <a:ext cx="7921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07950" y="6524625"/>
            <a:ext cx="704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900" smtClean="0">
                <a:solidFill>
                  <a:schemeClr val="bg1"/>
                </a:solidFill>
              </a:rPr>
              <a:t>Seite </a:t>
            </a:r>
            <a:fld id="{6F549F0A-67A7-4FB6-9035-D10E108B85B3}" type="slidenum">
              <a:rPr lang="de-DE" altLang="de-DE" sz="900" smtClean="0">
                <a:solidFill>
                  <a:schemeClr val="bg1"/>
                </a:solidFill>
              </a:rPr>
              <a:pPr>
                <a:defRPr/>
              </a:pPr>
              <a:t>‹Nr.›</a:t>
            </a:fld>
            <a:endParaRPr lang="de-DE" altLang="de-DE" sz="9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4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ch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0" y="6594803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1E75D5B-59B3-42F5-9E31-88534B407DBF}" type="slidenum">
              <a:rPr lang="en-US" sz="1000" smtClean="0">
                <a:solidFill>
                  <a:schemeClr val="bg2"/>
                </a:solidFill>
              </a:rPr>
              <a:t>‹Nr.›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7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3057525" y="6710363"/>
            <a:ext cx="6081713" cy="144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0" y="6575425"/>
            <a:ext cx="3059113" cy="144463"/>
          </a:xfrm>
          <a:prstGeom prst="rect">
            <a:avLst/>
          </a:prstGeom>
          <a:solidFill>
            <a:srgbClr val="9C9C9C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3057525" y="6575425"/>
            <a:ext cx="6086475" cy="14446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0" y="6718300"/>
            <a:ext cx="3059113" cy="147638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wrap="none" lIns="90000" tIns="46800" rIns="90000" bIns="4680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6553200" y="6527800"/>
            <a:ext cx="2286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900" smtClean="0">
                <a:solidFill>
                  <a:schemeClr val="bg1"/>
                </a:solidFill>
                <a:latin typeface="Arial" charset="0"/>
              </a:rPr>
              <a:t>Member </a:t>
            </a:r>
            <a:r>
              <a:rPr lang="de-DE" sz="900" err="1" smtClean="0">
                <a:solidFill>
                  <a:schemeClr val="bg1"/>
                </a:solidFill>
                <a:latin typeface="Arial" charset="0"/>
              </a:rPr>
              <a:t>of</a:t>
            </a:r>
            <a:r>
              <a:rPr lang="de-DE" sz="9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900" err="1" smtClean="0">
                <a:solidFill>
                  <a:schemeClr val="bg1"/>
                </a:solidFill>
                <a:latin typeface="Arial" charset="0"/>
              </a:rPr>
              <a:t>the</a:t>
            </a:r>
            <a:r>
              <a:rPr lang="de-DE" sz="900" smtClean="0">
                <a:solidFill>
                  <a:schemeClr val="bg1"/>
                </a:solidFill>
                <a:latin typeface="Arial" charset="0"/>
              </a:rPr>
              <a:t> Helmholtz </a:t>
            </a:r>
            <a:r>
              <a:rPr lang="de-DE" sz="900" err="1" smtClean="0">
                <a:solidFill>
                  <a:schemeClr val="bg1"/>
                </a:solidFill>
                <a:latin typeface="Arial" charset="0"/>
              </a:rPr>
              <a:t>Association</a:t>
            </a:r>
            <a:endParaRPr lang="de-DE" sz="9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6" name="Grafik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67625" y="6165850"/>
            <a:ext cx="11890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4025" y="6165850"/>
            <a:ext cx="7921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liennummernplatzhalter 5"/>
          <p:cNvSpPr>
            <a:spLocks noGrp="1"/>
          </p:cNvSpPr>
          <p:nvPr/>
        </p:nvSpPr>
        <p:spPr>
          <a:xfrm>
            <a:off x="61913" y="6525344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900">
                <a:solidFill>
                  <a:schemeClr val="bg1"/>
                </a:solidFill>
                <a:latin typeface="Arial" charset="0"/>
              </a:rPr>
              <a:t>Page  </a:t>
            </a:r>
            <a:fld id="{620B44B0-E837-451C-BC5B-5B9DEEBE4038}" type="slidenum">
              <a:rPr lang="de-DE" sz="900">
                <a:solidFill>
                  <a:schemeClr val="bg1"/>
                </a:solidFill>
                <a:latin typeface="Arial" charset="0"/>
              </a:rPr>
              <a:pPr>
                <a:defRPr/>
              </a:pPr>
              <a:t>‹Nr.›</a:t>
            </a:fld>
            <a:endParaRPr lang="de-DE" sz="9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hteck 15"/>
          <p:cNvSpPr>
            <a:spLocks noChangeArrowheads="1"/>
          </p:cNvSpPr>
          <p:nvPr/>
        </p:nvSpPr>
        <p:spPr bwMode="auto">
          <a:xfrm>
            <a:off x="3635896" y="6691313"/>
            <a:ext cx="5400600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900">
                <a:latin typeface="Arial" charset="0"/>
              </a:rPr>
              <a:t> </a:t>
            </a:r>
            <a:r>
              <a:rPr lang="de-DE" sz="900" smtClean="0">
                <a:latin typeface="Arial" charset="0"/>
              </a:rPr>
              <a:t>Prof.  Peter Michel | Institut </a:t>
            </a:r>
            <a:r>
              <a:rPr lang="de-DE" sz="900" err="1" smtClean="0">
                <a:latin typeface="Arial" charset="0"/>
              </a:rPr>
              <a:t>of</a:t>
            </a:r>
            <a:r>
              <a:rPr lang="de-DE" sz="900" baseline="0" smtClean="0">
                <a:latin typeface="Arial" charset="0"/>
              </a:rPr>
              <a:t> Radiation </a:t>
            </a:r>
            <a:r>
              <a:rPr lang="de-DE" sz="900" baseline="0" err="1" smtClean="0">
                <a:latin typeface="Arial" charset="0"/>
              </a:rPr>
              <a:t>Physics</a:t>
            </a:r>
            <a:r>
              <a:rPr lang="de-DE" sz="900" smtClean="0">
                <a:latin typeface="Arial" charset="0"/>
              </a:rPr>
              <a:t> | www.hzdr.de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178130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70" r:id="rId5"/>
    <p:sldLayoutId id="2147483674" r:id="rId6"/>
    <p:sldLayoutId id="2147483691" r:id="rId7"/>
    <p:sldLayoutId id="2147483692" r:id="rId8"/>
    <p:sldLayoutId id="214748369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75" y="-7938"/>
            <a:ext cx="9140825" cy="685641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1027" name="Gruppieren 18"/>
          <p:cNvGrpSpPr>
            <a:grpSpLocks/>
          </p:cNvGrpSpPr>
          <p:nvPr/>
        </p:nvGrpSpPr>
        <p:grpSpPr bwMode="auto">
          <a:xfrm>
            <a:off x="-3175" y="0"/>
            <a:ext cx="9144000" cy="6858000"/>
            <a:chOff x="-3175" y="-19275"/>
            <a:chExt cx="9144000" cy="6858000"/>
          </a:xfrm>
        </p:grpSpPr>
        <p:grpSp>
          <p:nvGrpSpPr>
            <p:cNvPr id="1029" name="Gruppieren 14"/>
            <p:cNvGrpSpPr>
              <a:grpSpLocks/>
            </p:cNvGrpSpPr>
            <p:nvPr/>
          </p:nvGrpSpPr>
          <p:grpSpPr bwMode="auto">
            <a:xfrm>
              <a:off x="-3175" y="-19275"/>
              <a:ext cx="9144000" cy="6858000"/>
              <a:chOff x="0" y="0"/>
              <a:chExt cx="9144000" cy="6858000"/>
            </a:xfrm>
          </p:grpSpPr>
          <p:sp>
            <p:nvSpPr>
              <p:cNvPr id="103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7338" cy="287338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6350" y="6426200"/>
                <a:ext cx="3059113" cy="144463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0" y="6713538"/>
                <a:ext cx="3059113" cy="144462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3057525" y="6567488"/>
                <a:ext cx="3059113" cy="144462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3175" y="6570663"/>
                <a:ext cx="3059113" cy="144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3062288" y="6711950"/>
                <a:ext cx="6081712" cy="144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0" name="Gruppieren 15"/>
            <p:cNvGrpSpPr>
              <a:grpSpLocks/>
            </p:cNvGrpSpPr>
            <p:nvPr/>
          </p:nvGrpSpPr>
          <p:grpSpPr bwMode="auto">
            <a:xfrm>
              <a:off x="6011863" y="5157788"/>
              <a:ext cx="2808287" cy="1228725"/>
              <a:chOff x="6011863" y="5157788"/>
              <a:chExt cx="2808287" cy="1228725"/>
            </a:xfrm>
          </p:grpSpPr>
          <p:pic>
            <p:nvPicPr>
              <p:cNvPr id="1031" name="Grafik 19"/>
              <p:cNvPicPr>
                <a:picLocks noChangeAspect="1"/>
              </p:cNvPicPr>
              <p:nvPr/>
            </p:nvPicPr>
            <p:blipFill>
              <a:blip r:embed="rId4"/>
              <a:srcRect r="40276"/>
              <a:stretch>
                <a:fillRect/>
              </a:stretch>
            </p:blipFill>
            <p:spPr bwMode="auto">
              <a:xfrm>
                <a:off x="7077075" y="5157788"/>
                <a:ext cx="1743075" cy="1228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2" name="Bild 4" descr="DDC_Sticker_groß_Schatten_RGB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11863" y="5229225"/>
                <a:ext cx="1008062" cy="1008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2915816" y="6692900"/>
            <a:ext cx="6019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900" smtClean="0">
                <a:latin typeface="Arial" charset="0"/>
              </a:rPr>
              <a:t>Prof.  Peter Michel | Institut </a:t>
            </a:r>
            <a:r>
              <a:rPr lang="de-DE" sz="900" err="1" smtClean="0">
                <a:latin typeface="Arial" charset="0"/>
              </a:rPr>
              <a:t>of</a:t>
            </a:r>
            <a:r>
              <a:rPr lang="de-DE" sz="900" baseline="0" smtClean="0">
                <a:latin typeface="Arial" charset="0"/>
              </a:rPr>
              <a:t> Radiation </a:t>
            </a:r>
            <a:r>
              <a:rPr lang="de-DE" sz="900" baseline="0" err="1" smtClean="0">
                <a:latin typeface="Arial" charset="0"/>
              </a:rPr>
              <a:t>Physics</a:t>
            </a:r>
            <a:r>
              <a:rPr lang="de-DE" sz="900" smtClean="0">
                <a:latin typeface="Arial" charset="0"/>
              </a:rPr>
              <a:t> | www.hzdr.de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80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75" y="-7938"/>
            <a:ext cx="9140825" cy="685641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1029" name="Gruppieren 14"/>
          <p:cNvGrpSpPr>
            <a:grpSpLocks/>
          </p:cNvGrpSpPr>
          <p:nvPr/>
        </p:nvGrpSpPr>
        <p:grpSpPr bwMode="auto">
          <a:xfrm>
            <a:off x="-3175" y="0"/>
            <a:ext cx="9144000" cy="6858000"/>
            <a:chOff x="0" y="0"/>
            <a:chExt cx="9144000" cy="6858000"/>
          </a:xfrm>
        </p:grpSpPr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7338" cy="287338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>
              <a:off x="6350" y="6426200"/>
              <a:ext cx="3059113" cy="144463"/>
            </a:xfrm>
            <a:prstGeom prst="rect">
              <a:avLst/>
            </a:prstGeom>
            <a:solidFill>
              <a:srgbClr val="CF68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0" y="6713538"/>
              <a:ext cx="3059113" cy="144462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auto">
            <a:xfrm>
              <a:off x="3057525" y="6567488"/>
              <a:ext cx="3059113" cy="144462"/>
            </a:xfrm>
            <a:prstGeom prst="rect">
              <a:avLst/>
            </a:prstGeom>
            <a:solidFill>
              <a:srgbClr val="B9B9B9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auto">
            <a:xfrm>
              <a:off x="3175" y="6570663"/>
              <a:ext cx="3059113" cy="14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auto">
            <a:xfrm>
              <a:off x="3062288" y="6711950"/>
              <a:ext cx="6081712" cy="144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2915816" y="6692900"/>
            <a:ext cx="60198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900" smtClean="0">
                <a:latin typeface="Arial" charset="0"/>
              </a:rPr>
              <a:t>Prof.  Peter Michel | Institut </a:t>
            </a:r>
            <a:r>
              <a:rPr lang="de-DE" sz="900" err="1" smtClean="0">
                <a:latin typeface="Arial" charset="0"/>
              </a:rPr>
              <a:t>of</a:t>
            </a:r>
            <a:r>
              <a:rPr lang="de-DE" sz="900" baseline="0" smtClean="0">
                <a:latin typeface="Arial" charset="0"/>
              </a:rPr>
              <a:t> Radiation </a:t>
            </a:r>
            <a:r>
              <a:rPr lang="de-DE" sz="900" baseline="0" err="1" smtClean="0">
                <a:latin typeface="Arial" charset="0"/>
              </a:rPr>
              <a:t>Physics</a:t>
            </a:r>
            <a:r>
              <a:rPr lang="de-DE" sz="900" smtClean="0">
                <a:latin typeface="Arial" charset="0"/>
              </a:rPr>
              <a:t> | www.hzdr.de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68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tif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w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212265" y="0"/>
            <a:ext cx="7016015" cy="1728192"/>
          </a:xfrm>
        </p:spPr>
        <p:txBody>
          <a:bodyPr/>
          <a:lstStyle/>
          <a:p>
            <a:pPr algn="ctr"/>
            <a:r>
              <a:rPr lang="en-US" sz="4000" i="1" noProof="0" dirty="0" smtClean="0"/>
              <a:t>The User </a:t>
            </a:r>
            <a:r>
              <a:rPr lang="en-US" sz="4000" i="1" dirty="0" smtClean="0"/>
              <a:t>Facility </a:t>
            </a:r>
            <a:r>
              <a:rPr lang="en-US" sz="4000" i="1" noProof="0" dirty="0" smtClean="0"/>
              <a:t>Radiation Source ELBE @ HZDR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95736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31389" y="1266527"/>
            <a:ext cx="8681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Peter Michel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de-DE" b="1" i="1" dirty="0" smtClean="0">
                <a:solidFill>
                  <a:schemeClr val="bg1"/>
                </a:solidFill>
              </a:rPr>
              <a:t>e-</a:t>
            </a:r>
            <a:r>
              <a:rPr lang="de-DE" b="1" i="1" dirty="0" err="1" smtClean="0">
                <a:solidFill>
                  <a:schemeClr val="bg1"/>
                </a:solidFill>
              </a:rPr>
              <a:t>Linac</a:t>
            </a:r>
            <a:r>
              <a:rPr lang="de-DE" b="1" i="1" dirty="0" smtClean="0">
                <a:solidFill>
                  <a:schemeClr val="bg1"/>
                </a:solidFill>
              </a:rPr>
              <a:t> </a:t>
            </a:r>
            <a:r>
              <a:rPr lang="de-DE" b="1" i="1" dirty="0" err="1" smtClean="0">
                <a:solidFill>
                  <a:schemeClr val="bg1"/>
                </a:solidFill>
              </a:rPr>
              <a:t>Reliability</a:t>
            </a:r>
            <a:r>
              <a:rPr lang="de-DE" b="1" i="1" dirty="0" smtClean="0">
                <a:solidFill>
                  <a:schemeClr val="bg1"/>
                </a:solidFill>
              </a:rPr>
              <a:t> Workshop (ERW), May 9-10, 2022, </a:t>
            </a:r>
            <a:r>
              <a:rPr lang="de-DE" b="1" i="1" dirty="0" err="1" smtClean="0">
                <a:solidFill>
                  <a:schemeClr val="bg1"/>
                </a:solidFill>
              </a:rPr>
              <a:t>virtual</a:t>
            </a:r>
            <a:endParaRPr lang="de-DE" i="1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75656" y="2898412"/>
            <a:ext cx="70567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HZDR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ELBE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Management and user aspects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Accelerator R&amp;D @ ELBE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1724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75656" y="271572"/>
            <a:ext cx="571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Beam time management at ELBE</a:t>
            </a:r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338039" y="3099445"/>
            <a:ext cx="85841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Call for proposals twice per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Beamline scientist evaluate for feasibility of proposed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Proposal evaluation by ELBE SAC (provides ranking , over booking factor 2…3)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Beam time allocated for a six month block of shifts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Beamline scientists support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Proposal application/evaluation/reporting through GATE  portal (internet) </a:t>
            </a:r>
          </a:p>
        </p:txBody>
      </p:sp>
    </p:spTree>
    <p:extLst>
      <p:ext uri="{BB962C8B-B14F-4D97-AF65-F5344CB8AC3E}">
        <p14:creationId xmlns:p14="http://schemas.microsoft.com/office/powerpoint/2010/main" val="388018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/>
          <p:cNvGrpSpPr/>
          <p:nvPr/>
        </p:nvGrpSpPr>
        <p:grpSpPr>
          <a:xfrm>
            <a:off x="37957" y="819334"/>
            <a:ext cx="1564404" cy="5500125"/>
            <a:chOff x="37957" y="819334"/>
            <a:chExt cx="1564404" cy="5500125"/>
          </a:xfrm>
        </p:grpSpPr>
        <p:grpSp>
          <p:nvGrpSpPr>
            <p:cNvPr id="40" name="Gruppieren 39"/>
            <p:cNvGrpSpPr/>
            <p:nvPr/>
          </p:nvGrpSpPr>
          <p:grpSpPr>
            <a:xfrm>
              <a:off x="37957" y="2132856"/>
              <a:ext cx="1564404" cy="4186603"/>
              <a:chOff x="37957" y="2132856"/>
              <a:chExt cx="1564404" cy="4186603"/>
            </a:xfrm>
          </p:grpSpPr>
          <p:cxnSp>
            <p:nvCxnSpPr>
              <p:cNvPr id="25" name="Gerade Verbindung 24"/>
              <p:cNvCxnSpPr/>
              <p:nvPr/>
            </p:nvCxnSpPr>
            <p:spPr>
              <a:xfrm>
                <a:off x="558367" y="2132856"/>
                <a:ext cx="0" cy="223224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Textfeld 2"/>
              <p:cNvSpPr txBox="1"/>
              <p:nvPr/>
            </p:nvSpPr>
            <p:spPr>
              <a:xfrm>
                <a:off x="37957" y="4409236"/>
                <a:ext cx="1564404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 smtClean="0"/>
                  <a:t>First Beam</a:t>
                </a:r>
              </a:p>
              <a:p>
                <a:pPr algn="ctr"/>
                <a:r>
                  <a:rPr lang="de-DE" smtClean="0"/>
                  <a:t>May 21st </a:t>
                </a:r>
                <a:r>
                  <a:rPr lang="de-DE" dirty="0" smtClean="0"/>
                  <a:t>2001</a:t>
                </a:r>
              </a:p>
              <a:p>
                <a:pPr algn="ctr"/>
                <a:r>
                  <a:rPr lang="de-DE" sz="1200" dirty="0" smtClean="0"/>
                  <a:t>6MeV 5µA </a:t>
                </a:r>
              </a:p>
              <a:p>
                <a:pPr algn="ctr"/>
                <a:endParaRPr lang="de-DE" dirty="0"/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996" y="5247146"/>
                <a:ext cx="1009650" cy="1072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9" name="Gruppieren 38"/>
            <p:cNvGrpSpPr/>
            <p:nvPr/>
          </p:nvGrpSpPr>
          <p:grpSpPr>
            <a:xfrm>
              <a:off x="95567" y="819334"/>
              <a:ext cx="1356558" cy="2609666"/>
              <a:chOff x="95567" y="819334"/>
              <a:chExt cx="1356558" cy="2609666"/>
            </a:xfrm>
          </p:grpSpPr>
          <p:sp>
            <p:nvSpPr>
              <p:cNvPr id="7" name="Pfeil nach rechts 6"/>
              <p:cNvSpPr/>
              <p:nvPr/>
            </p:nvSpPr>
            <p:spPr>
              <a:xfrm>
                <a:off x="395535" y="1664341"/>
                <a:ext cx="1056590" cy="561915"/>
              </a:xfrm>
              <a:prstGeom prst="rightArrow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93FFC4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95567" y="819334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2001</a:t>
                </a:r>
                <a:endParaRPr lang="de-DE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32392" y="2598003"/>
                <a:ext cx="999248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err="1" smtClean="0"/>
                  <a:t>Comm</a:t>
                </a:r>
                <a:r>
                  <a:rPr lang="de-DE" sz="1600" dirty="0" smtClean="0"/>
                  <a:t>.</a:t>
                </a:r>
              </a:p>
              <a:p>
                <a:r>
                  <a:rPr lang="de-DE" sz="1600" dirty="0" smtClean="0"/>
                  <a:t>&amp; </a:t>
                </a:r>
                <a:r>
                  <a:rPr lang="de-DE" sz="1600" dirty="0" err="1"/>
                  <a:t>t</a:t>
                </a:r>
                <a:r>
                  <a:rPr lang="de-DE" sz="1600" dirty="0" err="1" smtClean="0"/>
                  <a:t>est</a:t>
                </a:r>
                <a:endParaRPr lang="de-DE" sz="1600" dirty="0" smtClean="0"/>
              </a:p>
              <a:p>
                <a:r>
                  <a:rPr lang="de-DE" sz="1600" dirty="0" err="1" smtClean="0"/>
                  <a:t>operation</a:t>
                </a:r>
                <a:endParaRPr lang="de-DE" sz="1600" dirty="0"/>
              </a:p>
            </p:txBody>
          </p:sp>
        </p:grpSp>
      </p:grpSp>
      <p:grpSp>
        <p:nvGrpSpPr>
          <p:cNvPr id="42" name="Gruppieren 41"/>
          <p:cNvGrpSpPr/>
          <p:nvPr/>
        </p:nvGrpSpPr>
        <p:grpSpPr>
          <a:xfrm>
            <a:off x="1125754" y="819334"/>
            <a:ext cx="1520598" cy="2609666"/>
            <a:chOff x="1130312" y="849036"/>
            <a:chExt cx="1520598" cy="2609666"/>
          </a:xfrm>
        </p:grpSpPr>
        <p:sp>
          <p:nvSpPr>
            <p:cNvPr id="8" name="Pfeil nach rechts 7"/>
            <p:cNvSpPr/>
            <p:nvPr/>
          </p:nvSpPr>
          <p:spPr>
            <a:xfrm>
              <a:off x="1461242" y="1700808"/>
              <a:ext cx="1189668" cy="576064"/>
            </a:xfrm>
            <a:prstGeom prst="rightArrow">
              <a:avLst/>
            </a:prstGeom>
            <a:solidFill>
              <a:srgbClr val="93FF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130312" y="84903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2004</a:t>
              </a:r>
              <a:endParaRPr lang="de-DE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461242" y="2627705"/>
              <a:ext cx="1189667" cy="8309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2 </a:t>
              </a:r>
              <a:r>
                <a:rPr lang="de-DE" sz="1600" dirty="0" err="1" smtClean="0"/>
                <a:t>shift</a:t>
              </a:r>
              <a:endParaRPr lang="de-DE" sz="1600" dirty="0" smtClean="0"/>
            </a:p>
            <a:p>
              <a:r>
                <a:rPr lang="de-DE" sz="1600" dirty="0" err="1" smtClean="0"/>
                <a:t>user</a:t>
              </a:r>
              <a:endParaRPr lang="de-DE" sz="1600" dirty="0" smtClean="0"/>
            </a:p>
            <a:p>
              <a:r>
                <a:rPr lang="de-DE" sz="1600" dirty="0" err="1" smtClean="0"/>
                <a:t>operation</a:t>
              </a:r>
              <a:r>
                <a:rPr lang="de-DE" sz="1600" dirty="0" smtClean="0"/>
                <a:t> </a:t>
              </a:r>
              <a:endParaRPr lang="de-DE" sz="1600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7978723" y="992497"/>
            <a:ext cx="1138979" cy="2528836"/>
            <a:chOff x="7609485" y="1599554"/>
            <a:chExt cx="1138979" cy="2528836"/>
          </a:xfrm>
        </p:grpSpPr>
        <p:sp>
          <p:nvSpPr>
            <p:cNvPr id="19" name="Pfeil nach rechts 18"/>
            <p:cNvSpPr/>
            <p:nvPr/>
          </p:nvSpPr>
          <p:spPr>
            <a:xfrm>
              <a:off x="7997056" y="2163849"/>
              <a:ext cx="751408" cy="848514"/>
            </a:xfrm>
            <a:prstGeom prst="rightArrow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609485" y="3205060"/>
              <a:ext cx="109754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ELBE</a:t>
              </a:r>
            </a:p>
            <a:p>
              <a:pPr algn="ctr"/>
              <a:r>
                <a:rPr lang="de-DE" dirty="0" smtClean="0"/>
                <a:t>Follow </a:t>
              </a:r>
              <a:r>
                <a:rPr lang="de-DE" dirty="0" err="1" smtClean="0"/>
                <a:t>up</a:t>
              </a:r>
              <a:endParaRPr lang="de-DE" dirty="0" smtClean="0"/>
            </a:p>
            <a:p>
              <a:pPr algn="ctr"/>
              <a:r>
                <a:rPr lang="de-DE" b="1" dirty="0" smtClean="0"/>
                <a:t>DALI</a:t>
              </a:r>
              <a:endParaRPr lang="de-DE" b="1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997056" y="1599554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?</a:t>
              </a:r>
              <a:endParaRPr lang="de-DE" dirty="0"/>
            </a:p>
          </p:txBody>
        </p:sp>
      </p:grpSp>
      <p:sp>
        <p:nvSpPr>
          <p:cNvPr id="22" name="Textfeld 21"/>
          <p:cNvSpPr txBox="1"/>
          <p:nvPr/>
        </p:nvSpPr>
        <p:spPr>
          <a:xfrm flipH="1">
            <a:off x="3171582" y="4807479"/>
            <a:ext cx="4930213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~ 20 </a:t>
            </a:r>
            <a:r>
              <a:rPr lang="de-DE" sz="2400" dirty="0" err="1" smtClean="0"/>
              <a:t>years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cavities</a:t>
            </a:r>
            <a:r>
              <a:rPr lang="de-DE" sz="2400" dirty="0" smtClean="0"/>
              <a:t> at 2 K</a:t>
            </a:r>
          </a:p>
          <a:p>
            <a:r>
              <a:rPr lang="de-DE" sz="2400" dirty="0" smtClean="0"/>
              <a:t>~ 120.000 </a:t>
            </a:r>
            <a:r>
              <a:rPr lang="de-DE" sz="2400" dirty="0" err="1" smtClean="0"/>
              <a:t>hours</a:t>
            </a:r>
            <a:r>
              <a:rPr lang="de-DE" sz="2400" dirty="0" smtClean="0"/>
              <a:t> </a:t>
            </a:r>
            <a:r>
              <a:rPr lang="de-DE" sz="2400" dirty="0" err="1" smtClean="0"/>
              <a:t>operation</a:t>
            </a:r>
            <a:endParaRPr lang="de-DE" sz="2400" dirty="0" smtClean="0"/>
          </a:p>
          <a:p>
            <a:r>
              <a:rPr lang="de-DE" sz="2400" dirty="0" smtClean="0"/>
              <a:t>&gt; 100 </a:t>
            </a:r>
            <a:r>
              <a:rPr lang="de-DE" sz="2400" dirty="0" err="1" smtClean="0"/>
              <a:t>kC</a:t>
            </a:r>
            <a:r>
              <a:rPr lang="de-DE" sz="2400" dirty="0" smtClean="0"/>
              <a:t> </a:t>
            </a:r>
            <a:r>
              <a:rPr lang="de-DE" sz="2400" dirty="0" err="1" smtClean="0"/>
              <a:t>accelerated</a:t>
            </a:r>
            <a:r>
              <a:rPr lang="de-DE" sz="2400" dirty="0" smtClean="0"/>
              <a:t> </a:t>
            </a:r>
            <a:r>
              <a:rPr lang="de-DE" sz="2400" dirty="0" err="1" smtClean="0"/>
              <a:t>charge</a:t>
            </a:r>
            <a:endParaRPr lang="de-DE" sz="24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646351" y="-55472"/>
            <a:ext cx="3381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ELBE </a:t>
            </a:r>
            <a:r>
              <a:rPr lang="de-DE" sz="4400" dirty="0" smtClean="0"/>
              <a:t>Timeline</a:t>
            </a:r>
            <a:endParaRPr lang="de-DE" sz="4400" dirty="0"/>
          </a:p>
        </p:txBody>
      </p:sp>
      <p:grpSp>
        <p:nvGrpSpPr>
          <p:cNvPr id="56" name="Gruppieren 55"/>
          <p:cNvGrpSpPr/>
          <p:nvPr/>
        </p:nvGrpSpPr>
        <p:grpSpPr>
          <a:xfrm>
            <a:off x="5073531" y="838453"/>
            <a:ext cx="3292764" cy="1767965"/>
            <a:chOff x="5073531" y="838453"/>
            <a:chExt cx="3292764" cy="1767965"/>
          </a:xfrm>
        </p:grpSpPr>
        <p:grpSp>
          <p:nvGrpSpPr>
            <p:cNvPr id="47" name="Gruppieren 46"/>
            <p:cNvGrpSpPr/>
            <p:nvPr/>
          </p:nvGrpSpPr>
          <p:grpSpPr>
            <a:xfrm>
              <a:off x="5420569" y="1311857"/>
              <a:ext cx="2945726" cy="1294561"/>
              <a:chOff x="5512819" y="3409197"/>
              <a:chExt cx="1998085" cy="1181792"/>
            </a:xfrm>
          </p:grpSpPr>
          <p:sp>
            <p:nvSpPr>
              <p:cNvPr id="9" name="Pfeil nach rechts 8"/>
              <p:cNvSpPr/>
              <p:nvPr/>
            </p:nvSpPr>
            <p:spPr>
              <a:xfrm>
                <a:off x="5512819" y="3409197"/>
                <a:ext cx="1998085" cy="1181792"/>
              </a:xfrm>
              <a:prstGeom prst="righ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6677034" y="3829907"/>
                <a:ext cx="53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2022</a:t>
                </a:r>
                <a:endParaRPr lang="de-DE" dirty="0"/>
              </a:p>
            </p:txBody>
          </p:sp>
        </p:grpSp>
        <p:sp>
          <p:nvSpPr>
            <p:cNvPr id="38" name="Textfeld 37"/>
            <p:cNvSpPr txBox="1"/>
            <p:nvPr/>
          </p:nvSpPr>
          <p:spPr>
            <a:xfrm>
              <a:off x="5073531" y="838453"/>
              <a:ext cx="27985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SRF </a:t>
              </a:r>
              <a:r>
                <a:rPr lang="de-DE" dirty="0" err="1" smtClean="0"/>
                <a:t>Gun</a:t>
              </a:r>
              <a:r>
                <a:rPr lang="de-DE" dirty="0" smtClean="0"/>
                <a:t> </a:t>
              </a:r>
              <a:r>
                <a:rPr lang="de-DE" dirty="0" smtClean="0"/>
                <a:t> </a:t>
              </a:r>
              <a:r>
                <a:rPr lang="de-DE" dirty="0" err="1" smtClean="0"/>
                <a:t>operation</a:t>
              </a:r>
              <a:endParaRPr lang="de-DE" dirty="0" smtClean="0"/>
            </a:p>
            <a:p>
              <a:pPr algn="ctr"/>
              <a:r>
                <a:rPr lang="de-DE" dirty="0" err="1" smtClean="0"/>
                <a:t>Since</a:t>
              </a:r>
              <a:r>
                <a:rPr lang="de-DE" dirty="0" smtClean="0"/>
                <a:t> 2016</a:t>
              </a:r>
              <a:endParaRPr lang="de-DE" dirty="0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2518839" y="797201"/>
            <a:ext cx="5293521" cy="2631799"/>
            <a:chOff x="2518839" y="797201"/>
            <a:chExt cx="5293521" cy="2631799"/>
          </a:xfrm>
        </p:grpSpPr>
        <p:sp>
          <p:nvSpPr>
            <p:cNvPr id="4" name="Rechteck 3"/>
            <p:cNvSpPr/>
            <p:nvPr/>
          </p:nvSpPr>
          <p:spPr>
            <a:xfrm>
              <a:off x="2748019" y="2612348"/>
              <a:ext cx="5064341" cy="81665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2646352" y="1959138"/>
              <a:ext cx="3048467" cy="1148430"/>
              <a:chOff x="2609245" y="1972979"/>
              <a:chExt cx="3178902" cy="1148430"/>
            </a:xfrm>
          </p:grpSpPr>
          <p:sp>
            <p:nvSpPr>
              <p:cNvPr id="17" name="Textfeld 16"/>
              <p:cNvSpPr txBox="1"/>
              <p:nvPr/>
            </p:nvSpPr>
            <p:spPr>
              <a:xfrm>
                <a:off x="3849539" y="2782855"/>
                <a:ext cx="1938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24/7 </a:t>
                </a:r>
                <a:r>
                  <a:rPr lang="de-DE" sz="1600" dirty="0" err="1" smtClean="0"/>
                  <a:t>user</a:t>
                </a:r>
                <a:r>
                  <a:rPr lang="de-DE" sz="1600" dirty="0"/>
                  <a:t> 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operation</a:t>
                </a:r>
                <a:r>
                  <a:rPr lang="de-DE" sz="1600" dirty="0" smtClean="0"/>
                  <a:t> </a:t>
                </a:r>
                <a:endParaRPr lang="de-DE" sz="1600" dirty="0"/>
              </a:p>
            </p:txBody>
          </p:sp>
          <p:cxnSp>
            <p:nvCxnSpPr>
              <p:cNvPr id="26" name="Gerade Verbindung 25"/>
              <p:cNvCxnSpPr>
                <a:stCxn id="8" idx="3"/>
                <a:endCxn id="30" idx="1"/>
              </p:cNvCxnSpPr>
              <p:nvPr/>
            </p:nvCxnSpPr>
            <p:spPr>
              <a:xfrm>
                <a:off x="2609245" y="1972979"/>
                <a:ext cx="618376" cy="109"/>
              </a:xfrm>
              <a:prstGeom prst="line">
                <a:avLst/>
              </a:prstGeom>
              <a:ln w="317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feld 42"/>
            <p:cNvSpPr txBox="1"/>
            <p:nvPr/>
          </p:nvSpPr>
          <p:spPr>
            <a:xfrm>
              <a:off x="2518839" y="79720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2008</a:t>
              </a:r>
              <a:endParaRPr lang="de-DE" dirty="0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3218018" y="1146343"/>
            <a:ext cx="2202551" cy="938362"/>
            <a:chOff x="3325948" y="1139473"/>
            <a:chExt cx="2262438" cy="938362"/>
          </a:xfrm>
        </p:grpSpPr>
        <p:grpSp>
          <p:nvGrpSpPr>
            <p:cNvPr id="46" name="Gruppieren 45"/>
            <p:cNvGrpSpPr/>
            <p:nvPr/>
          </p:nvGrpSpPr>
          <p:grpSpPr>
            <a:xfrm>
              <a:off x="3325948" y="1139473"/>
              <a:ext cx="2262438" cy="812904"/>
              <a:chOff x="3793335" y="1107877"/>
              <a:chExt cx="2453458" cy="858220"/>
            </a:xfrm>
          </p:grpSpPr>
          <p:cxnSp>
            <p:nvCxnSpPr>
              <p:cNvPr id="29" name="Gerade Verbindung 28"/>
              <p:cNvCxnSpPr>
                <a:stCxn id="30" idx="3"/>
                <a:endCxn id="9" idx="1"/>
              </p:cNvCxnSpPr>
              <p:nvPr/>
            </p:nvCxnSpPr>
            <p:spPr>
              <a:xfrm flipV="1">
                <a:off x="5304063" y="1965982"/>
                <a:ext cx="942730" cy="115"/>
              </a:xfrm>
              <a:prstGeom prst="line">
                <a:avLst/>
              </a:prstGeom>
              <a:ln w="444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feld 26"/>
              <p:cNvSpPr txBox="1"/>
              <p:nvPr/>
            </p:nvSpPr>
            <p:spPr>
              <a:xfrm>
                <a:off x="3793335" y="1107877"/>
                <a:ext cx="1959234" cy="68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err="1" smtClean="0"/>
                  <a:t>THz</a:t>
                </a:r>
                <a:r>
                  <a:rPr lang="de-DE" dirty="0" smtClean="0"/>
                  <a:t>-Upgrade</a:t>
                </a:r>
              </a:p>
              <a:p>
                <a:pPr algn="ctr"/>
                <a:r>
                  <a:rPr lang="de-DE" dirty="0" smtClean="0"/>
                  <a:t>2010-14 </a:t>
                </a:r>
                <a:endParaRPr lang="de-DE" dirty="0"/>
              </a:p>
            </p:txBody>
          </p:sp>
        </p:grpSp>
        <p:sp>
          <p:nvSpPr>
            <p:cNvPr id="30" name="Rechteck 29"/>
            <p:cNvSpPr/>
            <p:nvPr/>
          </p:nvSpPr>
          <p:spPr>
            <a:xfrm>
              <a:off x="3347865" y="1826919"/>
              <a:ext cx="1371190" cy="250916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rgbClr val="00B05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959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97D724E-F0BA-4D1A-8009-650E4D0C2FC0" descr="704C07DD-DBAB-4A73-B403-A861E8AF2BDB@fz-rossendor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11" y="1195033"/>
            <a:ext cx="7812868" cy="273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/>
          <p:cNvCxnSpPr/>
          <p:nvPr/>
        </p:nvCxnSpPr>
        <p:spPr bwMode="auto">
          <a:xfrm>
            <a:off x="2267744" y="1261915"/>
            <a:ext cx="2490" cy="5239"/>
          </a:xfrm>
          <a:prstGeom prst="straightConnector1">
            <a:avLst/>
          </a:prstGeom>
          <a:solidFill>
            <a:srgbClr val="003E89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85697" y="171485"/>
            <a:ext cx="7576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3333CC"/>
                </a:solidFill>
              </a:rPr>
              <a:t>Overall </a:t>
            </a:r>
            <a:r>
              <a:rPr lang="de-DE" sz="3600" b="1" dirty="0" err="1">
                <a:solidFill>
                  <a:srgbClr val="3333CC"/>
                </a:solidFill>
              </a:rPr>
              <a:t>concept</a:t>
            </a:r>
            <a:r>
              <a:rPr lang="de-DE" sz="3600" b="1" dirty="0">
                <a:solidFill>
                  <a:srgbClr val="3333CC"/>
                </a:solidFill>
              </a:rPr>
              <a:t> </a:t>
            </a:r>
            <a:r>
              <a:rPr lang="de-DE" sz="3600" b="1" dirty="0" err="1">
                <a:solidFill>
                  <a:srgbClr val="3333CC"/>
                </a:solidFill>
              </a:rPr>
              <a:t>for</a:t>
            </a:r>
            <a:r>
              <a:rPr lang="de-DE" sz="3600" b="1" dirty="0">
                <a:solidFill>
                  <a:srgbClr val="3333CC"/>
                </a:solidFill>
              </a:rPr>
              <a:t> </a:t>
            </a:r>
            <a:r>
              <a:rPr lang="de-DE" sz="3600" b="1" dirty="0" err="1">
                <a:solidFill>
                  <a:srgbClr val="3333CC"/>
                </a:solidFill>
              </a:rPr>
              <a:t>THz</a:t>
            </a:r>
            <a:r>
              <a:rPr lang="de-DE" sz="3600" b="1" dirty="0">
                <a:solidFill>
                  <a:srgbClr val="3333CC"/>
                </a:solidFill>
              </a:rPr>
              <a:t>/IR </a:t>
            </a:r>
            <a:r>
              <a:rPr lang="de-DE" sz="3600" b="1" dirty="0" err="1" smtClean="0">
                <a:solidFill>
                  <a:srgbClr val="3333CC"/>
                </a:solidFill>
              </a:rPr>
              <a:t>source</a:t>
            </a:r>
            <a:r>
              <a:rPr lang="de-DE" sz="3600" b="1" dirty="0" smtClean="0">
                <a:solidFill>
                  <a:srgbClr val="3333CC"/>
                </a:solidFill>
              </a:rPr>
              <a:t> DALI</a:t>
            </a:r>
            <a:endParaRPr lang="de-DE" sz="3600" b="1" dirty="0">
              <a:solidFill>
                <a:srgbClr val="3333CC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16890" y="817816"/>
            <a:ext cx="2361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P. Evtushenko et al., FEL 2019 </a:t>
            </a:r>
            <a:r>
              <a:rPr lang="de-DE" sz="1000" dirty="0"/>
              <a:t>C</a:t>
            </a:r>
            <a:r>
              <a:rPr lang="de-DE" sz="1000" dirty="0"/>
              <a:t>onference</a:t>
            </a:r>
            <a:endParaRPr lang="de-DE" sz="10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4" y="4152299"/>
            <a:ext cx="6759425" cy="234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5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-36512" y="71046"/>
            <a:ext cx="8603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Accelerator Research and Development @ HZDR</a:t>
            </a:r>
          </a:p>
        </p:txBody>
      </p:sp>
      <p:sp>
        <p:nvSpPr>
          <p:cNvPr id="8" name="Pfeil nach rechts 7"/>
          <p:cNvSpPr/>
          <p:nvPr/>
        </p:nvSpPr>
        <p:spPr>
          <a:xfrm rot="8874827">
            <a:off x="1558651" y="820369"/>
            <a:ext cx="1204639" cy="23645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6242206" y="1844023"/>
            <a:ext cx="3010314" cy="28931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Controlled injection at high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peak current electron beam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Single-shot ultrafast probing of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plasma waves and beam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characterization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Advanced radiation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Plasma target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Computing &amp; simulations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3529" y="1900570"/>
            <a:ext cx="26805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SRF gun cavity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gun cryostat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photo cathodes for SRF guns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long term studies</a:t>
            </a:r>
          </a:p>
        </p:txBody>
      </p:sp>
      <p:sp>
        <p:nvSpPr>
          <p:cNvPr id="11" name="Rechteck 10"/>
          <p:cNvSpPr/>
          <p:nvPr/>
        </p:nvSpPr>
        <p:spPr>
          <a:xfrm>
            <a:off x="2881034" y="1844824"/>
            <a:ext cx="3275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THz based e-beam diagnostic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Advanced beam diagnostics for short pulse &amp; high power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cw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Synchronization , stabilization &amp; feed-back , digital LL RF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2086873">
            <a:off x="6051749" y="830989"/>
            <a:ext cx="1117860" cy="23645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3" name="Pfeil nach rechts 12"/>
          <p:cNvSpPr/>
          <p:nvPr/>
        </p:nvSpPr>
        <p:spPr>
          <a:xfrm rot="5400000">
            <a:off x="4001824" y="868809"/>
            <a:ext cx="756243" cy="23645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87784" y="1365156"/>
            <a:ext cx="259885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Sc</a:t>
            </a:r>
            <a:r>
              <a:rPr lang="en-US" sz="1600" b="1" dirty="0" smtClean="0"/>
              <a:t> RF photo injectors for CW</a:t>
            </a:r>
            <a:endParaRPr lang="en-US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2758816" y="1365156"/>
            <a:ext cx="3613384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Ultra short beams, diagnostic &amp; control</a:t>
            </a:r>
            <a:endParaRPr lang="en-US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6464967" y="1358712"/>
            <a:ext cx="2400785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Laser Particle acceleration</a:t>
            </a:r>
            <a:endParaRPr lang="en-US" sz="1600" b="1" dirty="0"/>
          </a:p>
        </p:txBody>
      </p:sp>
      <p:pic>
        <p:nvPicPr>
          <p:cNvPr id="7217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918" y="4165699"/>
            <a:ext cx="2814451" cy="22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8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67" y="4567295"/>
            <a:ext cx="2372122" cy="195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48E7B53-BA70-004E-8F39-C3A93935C8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625" y="4230410"/>
            <a:ext cx="2387012" cy="189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2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feld 3"/>
          <p:cNvSpPr txBox="1">
            <a:spLocks noChangeArrowheads="1"/>
          </p:cNvSpPr>
          <p:nvPr/>
        </p:nvSpPr>
        <p:spPr bwMode="auto">
          <a:xfrm>
            <a:off x="179512" y="5144650"/>
            <a:ext cx="9187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5400" dirty="0" err="1"/>
              <a:t>Thank</a:t>
            </a:r>
            <a:r>
              <a:rPr lang="de-DE" altLang="de-DE" sz="5400" dirty="0"/>
              <a:t> </a:t>
            </a:r>
            <a:r>
              <a:rPr lang="de-DE" altLang="de-DE" sz="5400" dirty="0" err="1"/>
              <a:t>you</a:t>
            </a:r>
            <a:r>
              <a:rPr lang="de-DE" altLang="de-DE" sz="5400" dirty="0"/>
              <a:t> </a:t>
            </a:r>
            <a:r>
              <a:rPr lang="de-DE" altLang="de-DE" sz="5400" dirty="0" err="1"/>
              <a:t>for</a:t>
            </a:r>
            <a:r>
              <a:rPr lang="de-DE" altLang="de-DE" sz="5400" dirty="0"/>
              <a:t> </a:t>
            </a:r>
            <a:r>
              <a:rPr lang="de-DE" altLang="de-DE" sz="5400" dirty="0" err="1" smtClean="0"/>
              <a:t>your</a:t>
            </a:r>
            <a:r>
              <a:rPr lang="de-DE" altLang="de-DE" sz="5400" dirty="0" smtClean="0"/>
              <a:t> </a:t>
            </a:r>
            <a:r>
              <a:rPr lang="de-DE" altLang="de-DE" sz="5400" dirty="0" err="1" smtClean="0"/>
              <a:t>attention</a:t>
            </a:r>
            <a:r>
              <a:rPr lang="de-DE" altLang="de-DE" sz="5400" dirty="0" smtClean="0"/>
              <a:t>  </a:t>
            </a:r>
            <a:endParaRPr lang="de-DE" altLang="de-DE" sz="5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84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10297144" cy="6852464"/>
          </a:xfrm>
          <a:prstGeom prst="rect">
            <a:avLst/>
          </a:prstGeom>
        </p:spPr>
      </p:pic>
      <p:cxnSp>
        <p:nvCxnSpPr>
          <p:cNvPr id="6" name="Straight Arrow Connector 8"/>
          <p:cNvCxnSpPr/>
          <p:nvPr/>
        </p:nvCxnSpPr>
        <p:spPr>
          <a:xfrm flipV="1">
            <a:off x="8748017" y="1390141"/>
            <a:ext cx="288925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10"/>
          <p:cNvSpPr txBox="1"/>
          <p:nvPr/>
        </p:nvSpPr>
        <p:spPr>
          <a:xfrm>
            <a:off x="7673242" y="2134397"/>
            <a:ext cx="157927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de-DE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itchFamily="18" charset="0"/>
              </a:rPr>
              <a:t>Dresden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107504" y="69360"/>
            <a:ext cx="9217024" cy="2857534"/>
            <a:chOff x="1224136" y="69360"/>
            <a:chExt cx="9217024" cy="2857534"/>
          </a:xfrm>
        </p:grpSpPr>
        <p:sp>
          <p:nvSpPr>
            <p:cNvPr id="8" name="Ellipse 7"/>
            <p:cNvSpPr/>
            <p:nvPr/>
          </p:nvSpPr>
          <p:spPr>
            <a:xfrm>
              <a:off x="2397672" y="1702758"/>
              <a:ext cx="2228403" cy="122413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224136" y="69360"/>
              <a:ext cx="8784976" cy="9087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059160" y="92833"/>
              <a:ext cx="838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2800" dirty="0" smtClean="0"/>
                <a:t>ELBE Center for High Power Radiation Sources</a:t>
              </a:r>
              <a:endParaRPr lang="en-US" sz="2800" dirty="0"/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519857" y="523720"/>
              <a:ext cx="87772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2400" b="1" dirty="0" err="1" smtClean="0">
                  <a:solidFill>
                    <a:srgbClr val="FF0000"/>
                  </a:solidFill>
                </a:rPr>
                <a:t>E</a:t>
              </a:r>
              <a:r>
                <a:rPr lang="de-DE" sz="2400" dirty="0" err="1" smtClean="0"/>
                <a:t>lectron</a:t>
              </a:r>
              <a:r>
                <a:rPr lang="de-DE" sz="2400" dirty="0" smtClean="0"/>
                <a:t> </a:t>
              </a:r>
              <a:r>
                <a:rPr lang="de-DE" sz="2400" b="1" dirty="0" smtClean="0">
                  <a:solidFill>
                    <a:srgbClr val="FF0000"/>
                  </a:solidFill>
                </a:rPr>
                <a:t>L</a:t>
              </a:r>
              <a:r>
                <a:rPr lang="de-DE" sz="2400" dirty="0" smtClean="0"/>
                <a:t>inear </a:t>
              </a:r>
              <a:r>
                <a:rPr lang="de-DE" sz="2400" dirty="0" err="1" smtClean="0"/>
                <a:t>accelerator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with</a:t>
              </a:r>
              <a:r>
                <a:rPr lang="de-DE" sz="2400" dirty="0" smtClean="0"/>
                <a:t> high </a:t>
              </a:r>
              <a:r>
                <a:rPr lang="de-DE" sz="2400" b="1" dirty="0" err="1" smtClean="0">
                  <a:solidFill>
                    <a:srgbClr val="FF0000"/>
                  </a:solidFill>
                </a:rPr>
                <a:t>B</a:t>
              </a:r>
              <a:r>
                <a:rPr lang="de-DE" sz="2400" dirty="0" err="1" smtClean="0"/>
                <a:t>rilliance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and</a:t>
              </a:r>
              <a:r>
                <a:rPr lang="de-DE" sz="2400" dirty="0" smtClean="0"/>
                <a:t> </a:t>
              </a:r>
              <a:r>
                <a:rPr lang="de-DE" sz="2400" dirty="0" err="1" smtClean="0"/>
                <a:t>low</a:t>
              </a:r>
              <a:r>
                <a:rPr lang="de-DE" sz="2400" dirty="0" smtClean="0"/>
                <a:t> </a:t>
              </a:r>
              <a:r>
                <a:rPr lang="de-DE" sz="2400" b="1" dirty="0" err="1" smtClean="0">
                  <a:solidFill>
                    <a:srgbClr val="FF0000"/>
                  </a:solidFill>
                </a:rPr>
                <a:t>E</a:t>
              </a:r>
              <a:r>
                <a:rPr lang="de-DE" sz="2400" dirty="0" err="1" smtClean="0"/>
                <a:t>mittance</a:t>
              </a:r>
              <a:endParaRPr lang="de-DE" sz="2400" dirty="0" smtClean="0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2627784" y="978080"/>
              <a:ext cx="576064" cy="72467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-52204" y="6104770"/>
            <a:ext cx="944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HELMHOLTZ ZENTRUM DRESDEN-ROSSENDORF (HZDR) 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025608" y="1121812"/>
            <a:ext cx="4824536" cy="2025170"/>
          </a:xfrm>
          <a:prstGeom prst="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</a:rPr>
              <a:t>Helmholtz-</a:t>
            </a:r>
            <a:r>
              <a:rPr lang="en-US" sz="2000" dirty="0" err="1" smtClean="0">
                <a:latin typeface="Arial" charset="0"/>
              </a:rPr>
              <a:t>Zentrum</a:t>
            </a:r>
            <a:r>
              <a:rPr lang="en-US" sz="2000" dirty="0" smtClean="0">
                <a:latin typeface="Arial" charset="0"/>
              </a:rPr>
              <a:t> Dresden-</a:t>
            </a:r>
            <a:r>
              <a:rPr lang="en-US" sz="2000" dirty="0" err="1" smtClean="0">
                <a:latin typeface="Arial" charset="0"/>
              </a:rPr>
              <a:t>Rossendorf</a:t>
            </a:r>
            <a:endParaRPr lang="en-US" sz="2000" dirty="0" smtClean="0">
              <a:latin typeface="Arial" charset="0"/>
            </a:endParaRPr>
          </a:p>
          <a:p>
            <a:endParaRPr lang="en-US" sz="1600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charset="0"/>
              </a:rPr>
              <a:t>member of the </a:t>
            </a:r>
            <a:r>
              <a:rPr lang="en-US" sz="1400" b="1" dirty="0" smtClean="0">
                <a:latin typeface="Arial" charset="0"/>
              </a:rPr>
              <a:t>Helmholtz Association since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charset="0"/>
              </a:rPr>
              <a:t>~ </a:t>
            </a:r>
            <a:r>
              <a:rPr lang="en-US" sz="1400" b="1" dirty="0" smtClean="0">
                <a:latin typeface="Arial" charset="0"/>
              </a:rPr>
              <a:t>1,100 </a:t>
            </a:r>
            <a:r>
              <a:rPr lang="en-US" sz="1400" dirty="0" smtClean="0">
                <a:latin typeface="Arial" charset="0"/>
              </a:rPr>
              <a:t>. </a:t>
            </a:r>
            <a:r>
              <a:rPr lang="en-US" sz="1400" b="1" dirty="0" smtClean="0">
                <a:latin typeface="Arial" charset="0"/>
              </a:rPr>
              <a:t>employees </a:t>
            </a:r>
            <a:r>
              <a:rPr lang="en-US" sz="1400" dirty="0" smtClean="0">
                <a:latin typeface="Arial" charset="0"/>
              </a:rPr>
              <a:t>incl. ~ 350 scientists  + 150 PHD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Arial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charset="0"/>
              </a:rPr>
              <a:t>research Sites : </a:t>
            </a:r>
            <a:r>
              <a:rPr lang="en-US" sz="1400" b="1" dirty="0" smtClean="0">
                <a:latin typeface="Arial" charset="0"/>
              </a:rPr>
              <a:t>	DRESDEN, </a:t>
            </a:r>
            <a:r>
              <a:rPr lang="en-US" sz="1400" dirty="0" smtClean="0">
                <a:latin typeface="Arial" charset="0"/>
              </a:rPr>
              <a:t>Leipzig, Freiberg, 			</a:t>
            </a:r>
            <a:r>
              <a:rPr lang="en-US" sz="1400" dirty="0" err="1" smtClean="0">
                <a:latin typeface="Arial" charset="0"/>
              </a:rPr>
              <a:t>Schenefeld</a:t>
            </a:r>
            <a:r>
              <a:rPr lang="en-US" sz="1400" dirty="0" smtClean="0">
                <a:latin typeface="Arial" charset="0"/>
              </a:rPr>
              <a:t> near Hamburg, 			Grenoble (FR)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1"/>
          <p:cNvSpPr txBox="1">
            <a:spLocks noChangeArrowheads="1"/>
          </p:cNvSpPr>
          <p:nvPr/>
        </p:nvSpPr>
        <p:spPr bwMode="auto">
          <a:xfrm>
            <a:off x="4398942" y="522540"/>
            <a:ext cx="459613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err="1"/>
              <a:t>n</a:t>
            </a:r>
            <a:r>
              <a:rPr lang="de-DE" altLang="de-DE" dirty="0" err="1" smtClean="0"/>
              <a:t>ano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scale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systems</a:t>
            </a:r>
            <a:endParaRPr lang="de-DE" altLang="de-DE" dirty="0" smtClean="0"/>
          </a:p>
          <a:p>
            <a:pPr eaLnBrk="1" hangingPunct="1"/>
            <a:r>
              <a:rPr lang="de-DE" altLang="de-DE" dirty="0" err="1"/>
              <a:t>u</a:t>
            </a:r>
            <a:r>
              <a:rPr lang="de-DE" altLang="de-DE" dirty="0" err="1" smtClean="0"/>
              <a:t>ltra</a:t>
            </a:r>
            <a:r>
              <a:rPr lang="de-DE" altLang="de-DE" dirty="0" smtClean="0"/>
              <a:t> fast </a:t>
            </a:r>
            <a:r>
              <a:rPr lang="de-DE" altLang="de-DE" dirty="0" err="1" smtClean="0"/>
              <a:t>dynamics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solids</a:t>
            </a:r>
            <a:endParaRPr lang="de-DE" altLang="de-DE" dirty="0"/>
          </a:p>
          <a:p>
            <a:pPr eaLnBrk="1" hangingPunct="1"/>
            <a:r>
              <a:rPr lang="de-DE" altLang="de-DE" dirty="0" err="1" smtClean="0"/>
              <a:t>i.p.correlated</a:t>
            </a:r>
            <a:r>
              <a:rPr lang="de-DE" altLang="de-DE" dirty="0" smtClean="0"/>
              <a:t> syst., </a:t>
            </a:r>
            <a:r>
              <a:rPr lang="de-DE" altLang="de-DE" dirty="0" err="1" smtClean="0"/>
              <a:t>low</a:t>
            </a:r>
            <a:r>
              <a:rPr lang="de-DE" altLang="de-DE" dirty="0" smtClean="0"/>
              <a:t> dimensional syst. </a:t>
            </a:r>
            <a:endParaRPr lang="de-DE" altLang="de-DE" dirty="0"/>
          </a:p>
          <a:p>
            <a:pPr eaLnBrk="1" hangingPunct="1"/>
            <a:r>
              <a:rPr lang="de-DE" altLang="de-DE" dirty="0" smtClean="0"/>
              <a:t>(</a:t>
            </a:r>
            <a:r>
              <a:rPr lang="de-DE" altLang="de-DE" dirty="0" err="1" smtClean="0"/>
              <a:t>future</a:t>
            </a:r>
            <a:r>
              <a:rPr lang="de-DE" altLang="de-DE" dirty="0" smtClean="0"/>
              <a:t>: soft matter…</a:t>
            </a:r>
            <a:r>
              <a:rPr lang="de-DE" altLang="de-DE" dirty="0" err="1" smtClean="0"/>
              <a:t>biol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samples</a:t>
            </a:r>
            <a:r>
              <a:rPr lang="de-DE" altLang="de-DE" dirty="0" smtClean="0"/>
              <a:t>)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sz="1400" dirty="0"/>
          </a:p>
          <a:p>
            <a:pPr eaLnBrk="1" hangingPunct="1"/>
            <a:r>
              <a:rPr lang="de-DE" altLang="de-DE" dirty="0" err="1"/>
              <a:t>n</a:t>
            </a:r>
            <a:r>
              <a:rPr lang="de-DE" altLang="de-DE" dirty="0" err="1" smtClean="0"/>
              <a:t>uclear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structure</a:t>
            </a:r>
            <a:r>
              <a:rPr lang="de-DE" altLang="de-DE" dirty="0" smtClean="0"/>
              <a:t>  (</a:t>
            </a:r>
            <a:r>
              <a:rPr lang="de-DE" altLang="de-DE" dirty="0" err="1" smtClean="0"/>
              <a:t>nuclear</a:t>
            </a:r>
            <a:r>
              <a:rPr lang="de-DE" altLang="de-DE" dirty="0" smtClean="0"/>
              <a:t> &amp; </a:t>
            </a:r>
            <a:r>
              <a:rPr lang="de-DE" altLang="de-DE" dirty="0" err="1" smtClean="0"/>
              <a:t>astro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physics</a:t>
            </a:r>
            <a:r>
              <a:rPr lang="de-DE" altLang="de-DE" dirty="0" smtClean="0"/>
              <a:t>)</a:t>
            </a: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 err="1"/>
              <a:t>d</a:t>
            </a:r>
            <a:r>
              <a:rPr lang="de-DE" altLang="de-DE" dirty="0" err="1" smtClean="0"/>
              <a:t>efect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analysis</a:t>
            </a:r>
            <a:r>
              <a:rPr lang="de-DE" altLang="de-DE" dirty="0"/>
              <a:t>	</a:t>
            </a:r>
            <a:r>
              <a:rPr lang="de-DE" altLang="de-DE" dirty="0" smtClean="0"/>
              <a:t>(material </a:t>
            </a:r>
            <a:r>
              <a:rPr lang="de-DE" altLang="de-DE" dirty="0" err="1" smtClean="0"/>
              <a:t>research</a:t>
            </a:r>
            <a:r>
              <a:rPr lang="de-DE" altLang="de-DE" dirty="0" smtClean="0"/>
              <a:t>) </a:t>
            </a: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 err="1" smtClean="0"/>
              <a:t>nuclear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   (</a:t>
            </a:r>
            <a:r>
              <a:rPr lang="de-DE" altLang="de-DE" dirty="0" err="1" smtClean="0"/>
              <a:t>nucl</a:t>
            </a:r>
            <a:r>
              <a:rPr lang="de-DE" altLang="de-DE" dirty="0" smtClean="0"/>
              <a:t>. </a:t>
            </a:r>
            <a:r>
              <a:rPr lang="de-DE" altLang="de-DE" dirty="0" err="1"/>
              <a:t>s</a:t>
            </a:r>
            <a:r>
              <a:rPr lang="de-DE" altLang="de-DE" dirty="0" err="1" smtClean="0"/>
              <a:t>cience</a:t>
            </a:r>
            <a:r>
              <a:rPr lang="de-DE" altLang="de-DE" dirty="0" smtClean="0"/>
              <a:t> &amp; </a:t>
            </a:r>
            <a:r>
              <a:rPr lang="de-DE" altLang="de-DE" dirty="0" err="1" smtClean="0"/>
              <a:t>technology</a:t>
            </a:r>
            <a:r>
              <a:rPr lang="de-DE" altLang="de-DE" dirty="0" smtClean="0"/>
              <a:t>)</a:t>
            </a:r>
            <a:endParaRPr lang="de-DE" altLang="de-DE" dirty="0"/>
          </a:p>
          <a:p>
            <a:pPr eaLnBrk="1" hangingPunct="1"/>
            <a:r>
              <a:rPr lang="de-DE" altLang="de-DE" dirty="0" err="1" smtClean="0"/>
              <a:t>detector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technology</a:t>
            </a:r>
            <a:r>
              <a:rPr lang="de-DE" altLang="de-DE" dirty="0" smtClean="0"/>
              <a:t> </a:t>
            </a: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 err="1" smtClean="0"/>
              <a:t>radio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biology</a:t>
            </a:r>
            <a:endParaRPr lang="de-DE" altLang="de-DE" dirty="0"/>
          </a:p>
          <a:p>
            <a:pPr eaLnBrk="1" hangingPunct="1"/>
            <a:r>
              <a:rPr lang="de-DE" altLang="de-DE" dirty="0" err="1"/>
              <a:t>d</a:t>
            </a:r>
            <a:r>
              <a:rPr lang="de-DE" altLang="de-DE" dirty="0" err="1" smtClean="0"/>
              <a:t>etector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technology</a:t>
            </a:r>
            <a:r>
              <a:rPr lang="de-DE" altLang="de-DE" dirty="0" smtClean="0"/>
              <a:t> </a:t>
            </a:r>
          </a:p>
          <a:p>
            <a:pPr eaLnBrk="1" hangingPunct="1"/>
            <a:r>
              <a:rPr lang="de-DE" altLang="de-DE" dirty="0" err="1"/>
              <a:t>r</a:t>
            </a:r>
            <a:r>
              <a:rPr lang="de-DE" altLang="de-DE" dirty="0" err="1" smtClean="0"/>
              <a:t>adiation</a:t>
            </a:r>
            <a:r>
              <a:rPr lang="de-DE" altLang="de-DE" dirty="0" smtClean="0"/>
              <a:t> </a:t>
            </a:r>
            <a:r>
              <a:rPr lang="de-DE" altLang="de-DE" dirty="0" err="1"/>
              <a:t>h</a:t>
            </a:r>
            <a:r>
              <a:rPr lang="de-DE" altLang="de-DE" dirty="0" err="1" smtClean="0"/>
              <a:t>ardness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studies</a:t>
            </a:r>
            <a:endParaRPr lang="de-DE" altLang="de-DE" dirty="0"/>
          </a:p>
        </p:txBody>
      </p:sp>
      <p:sp>
        <p:nvSpPr>
          <p:cNvPr id="8195" name="Pfeil nach rechts 4"/>
          <p:cNvSpPr>
            <a:spLocks noChangeArrowheads="1"/>
          </p:cNvSpPr>
          <p:nvPr/>
        </p:nvSpPr>
        <p:spPr bwMode="auto">
          <a:xfrm>
            <a:off x="1188393" y="884118"/>
            <a:ext cx="3097213" cy="785813"/>
          </a:xfrm>
          <a:prstGeom prst="rightArrow">
            <a:avLst>
              <a:gd name="adj1" fmla="val 50000"/>
              <a:gd name="adj2" fmla="val 50016"/>
            </a:avLst>
          </a:prstGeom>
          <a:solidFill>
            <a:srgbClr val="F6A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/>
              <a:t>Terahertz and Infrared</a:t>
            </a:r>
          </a:p>
        </p:txBody>
      </p:sp>
      <p:sp>
        <p:nvSpPr>
          <p:cNvPr id="8196" name="Pfeil nach rechts 5"/>
          <p:cNvSpPr>
            <a:spLocks noChangeArrowheads="1"/>
          </p:cNvSpPr>
          <p:nvPr/>
        </p:nvSpPr>
        <p:spPr bwMode="auto">
          <a:xfrm>
            <a:off x="1186806" y="2030293"/>
            <a:ext cx="3095625" cy="784225"/>
          </a:xfrm>
          <a:prstGeom prst="rightArrow">
            <a:avLst>
              <a:gd name="adj1" fmla="val 50000"/>
              <a:gd name="adj2" fmla="val 50091"/>
            </a:avLst>
          </a:prstGeom>
          <a:solidFill>
            <a:srgbClr val="DCE3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/>
              <a:t>Bremsstrahlung</a:t>
            </a:r>
          </a:p>
        </p:txBody>
      </p:sp>
      <p:sp>
        <p:nvSpPr>
          <p:cNvPr id="8197" name="Pfeil nach rechts 6"/>
          <p:cNvSpPr>
            <a:spLocks noChangeArrowheads="1"/>
          </p:cNvSpPr>
          <p:nvPr/>
        </p:nvSpPr>
        <p:spPr bwMode="auto">
          <a:xfrm>
            <a:off x="1186806" y="3060581"/>
            <a:ext cx="3095625" cy="785812"/>
          </a:xfrm>
          <a:prstGeom prst="rightArrow">
            <a:avLst>
              <a:gd name="adj1" fmla="val 50000"/>
              <a:gd name="adj2" fmla="val 49990"/>
            </a:avLst>
          </a:prstGeom>
          <a:solidFill>
            <a:srgbClr val="FF00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/>
              <a:t>Positrons</a:t>
            </a:r>
          </a:p>
        </p:txBody>
      </p:sp>
      <p:sp>
        <p:nvSpPr>
          <p:cNvPr id="8198" name="Pfeil nach rechts 7"/>
          <p:cNvSpPr>
            <a:spLocks noChangeArrowheads="1"/>
          </p:cNvSpPr>
          <p:nvPr/>
        </p:nvSpPr>
        <p:spPr bwMode="auto">
          <a:xfrm>
            <a:off x="1186806" y="4117856"/>
            <a:ext cx="3095625" cy="785812"/>
          </a:xfrm>
          <a:prstGeom prst="rightArrow">
            <a:avLst>
              <a:gd name="adj1" fmla="val 50000"/>
              <a:gd name="adj2" fmla="val 49990"/>
            </a:avLst>
          </a:pr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/>
              <a:t>Neutrons</a:t>
            </a:r>
          </a:p>
        </p:txBody>
      </p:sp>
      <p:sp>
        <p:nvSpPr>
          <p:cNvPr id="8199" name="Pfeil nach rechts 8"/>
          <p:cNvSpPr>
            <a:spLocks noChangeArrowheads="1"/>
          </p:cNvSpPr>
          <p:nvPr/>
        </p:nvSpPr>
        <p:spPr bwMode="auto">
          <a:xfrm>
            <a:off x="1186806" y="5276731"/>
            <a:ext cx="3095625" cy="785812"/>
          </a:xfrm>
          <a:prstGeom prst="rightArrow">
            <a:avLst>
              <a:gd name="adj1" fmla="val 50000"/>
              <a:gd name="adj2" fmla="val 49990"/>
            </a:avLst>
          </a:prstGeom>
          <a:solidFill>
            <a:srgbClr val="71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/>
              <a:t>Electrons</a:t>
            </a:r>
          </a:p>
        </p:txBody>
      </p:sp>
      <p:sp>
        <p:nvSpPr>
          <p:cNvPr id="8200" name="Textfeld 9"/>
          <p:cNvSpPr txBox="1">
            <a:spLocks noChangeArrowheads="1"/>
          </p:cNvSpPr>
          <p:nvPr/>
        </p:nvSpPr>
        <p:spPr bwMode="auto">
          <a:xfrm rot="16200000">
            <a:off x="-1473050" y="3229649"/>
            <a:ext cx="4773612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2400"/>
              <a:t>  ELBE Electron Accelerator</a:t>
            </a:r>
          </a:p>
        </p:txBody>
      </p:sp>
      <p:sp>
        <p:nvSpPr>
          <p:cNvPr id="8201" name="Textfeld 17"/>
          <p:cNvSpPr txBox="1">
            <a:spLocks noChangeArrowheads="1"/>
          </p:cNvSpPr>
          <p:nvPr/>
        </p:nvSpPr>
        <p:spPr bwMode="auto">
          <a:xfrm>
            <a:off x="539552" y="116632"/>
            <a:ext cx="819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3200" dirty="0" smtClean="0"/>
              <a:t> </a:t>
            </a:r>
            <a:r>
              <a:rPr lang="de-DE" altLang="de-DE" sz="3200" dirty="0"/>
              <a:t>ELBE </a:t>
            </a:r>
            <a:r>
              <a:rPr lang="de-DE" altLang="de-DE" sz="3200" dirty="0" err="1"/>
              <a:t>concept</a:t>
            </a:r>
            <a:endParaRPr lang="de-DE" altLang="de-DE" sz="3200" dirty="0"/>
          </a:p>
        </p:txBody>
      </p:sp>
    </p:spTree>
    <p:extLst>
      <p:ext uri="{BB962C8B-B14F-4D97-AF65-F5344CB8AC3E}">
        <p14:creationId xmlns:p14="http://schemas.microsoft.com/office/powerpoint/2010/main" val="2175437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" y="1516856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Line 21"/>
          <p:cNvSpPr>
            <a:spLocks noChangeShapeType="1"/>
          </p:cNvSpPr>
          <p:nvPr/>
        </p:nvSpPr>
        <p:spPr bwMode="auto">
          <a:xfrm>
            <a:off x="1903413" y="4878388"/>
            <a:ext cx="914400" cy="0"/>
          </a:xfrm>
          <a:prstGeom prst="line">
            <a:avLst/>
          </a:prstGeom>
          <a:noFill/>
          <a:ln w="889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0" name="Line 24"/>
          <p:cNvSpPr>
            <a:spLocks noChangeShapeType="1"/>
          </p:cNvSpPr>
          <p:nvPr/>
        </p:nvSpPr>
        <p:spPr bwMode="auto">
          <a:xfrm>
            <a:off x="2849563" y="4914900"/>
            <a:ext cx="4572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V="1">
            <a:off x="973138" y="4005263"/>
            <a:ext cx="1222375" cy="15652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1"/>
          <p:cNvSpPr>
            <a:spLocks noChangeShapeType="1"/>
          </p:cNvSpPr>
          <p:nvPr/>
        </p:nvSpPr>
        <p:spPr bwMode="auto">
          <a:xfrm flipV="1">
            <a:off x="3217863" y="4005262"/>
            <a:ext cx="11112" cy="15446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2"/>
          <p:cNvSpPr>
            <a:spLocks noChangeShapeType="1"/>
          </p:cNvSpPr>
          <p:nvPr/>
        </p:nvSpPr>
        <p:spPr bwMode="auto">
          <a:xfrm flipH="1" flipV="1">
            <a:off x="4427538" y="3357563"/>
            <a:ext cx="1512887" cy="21923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53"/>
          <p:cNvSpPr>
            <a:spLocks noChangeShapeType="1"/>
          </p:cNvSpPr>
          <p:nvPr/>
        </p:nvSpPr>
        <p:spPr bwMode="auto">
          <a:xfrm flipH="1">
            <a:off x="6618288" y="1395413"/>
            <a:ext cx="1338262" cy="15287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55"/>
          <p:cNvSpPr>
            <a:spLocks noChangeShapeType="1"/>
          </p:cNvSpPr>
          <p:nvPr/>
        </p:nvSpPr>
        <p:spPr bwMode="auto">
          <a:xfrm flipH="1">
            <a:off x="3306763" y="1395413"/>
            <a:ext cx="904875" cy="6651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Rectangle 5"/>
          <p:cNvSpPr txBox="1">
            <a:spLocks noChangeArrowheads="1"/>
          </p:cNvSpPr>
          <p:nvPr/>
        </p:nvSpPr>
        <p:spPr>
          <a:xfrm>
            <a:off x="2678113" y="115888"/>
            <a:ext cx="3787775" cy="3762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ELBE Layout</a:t>
            </a:r>
            <a:endParaRPr lang="en-US" sz="2400" b="1" dirty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Line 55"/>
          <p:cNvSpPr>
            <a:spLocks noChangeShapeType="1"/>
          </p:cNvSpPr>
          <p:nvPr/>
        </p:nvSpPr>
        <p:spPr bwMode="auto">
          <a:xfrm flipH="1">
            <a:off x="4067175" y="1395413"/>
            <a:ext cx="1944688" cy="14573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3263900" y="873125"/>
            <a:ext cx="1982788" cy="522288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coherent IR-radiation</a:t>
            </a:r>
            <a:r>
              <a:rPr lang="en-US" sz="1400" dirty="0">
                <a:latin typeface="+mj-lt"/>
              </a:rPr>
              <a:t>  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5 – 250 µm</a:t>
            </a:r>
          </a:p>
        </p:txBody>
      </p:sp>
      <p:sp>
        <p:nvSpPr>
          <p:cNvPr id="48" name="Text Box 4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068214" y="872613"/>
            <a:ext cx="1972015" cy="523220"/>
          </a:xfrm>
          <a:prstGeom prst="rect">
            <a:avLst/>
          </a:prstGeom>
          <a:blipFill rotWithShape="1">
            <a:blip r:embed="rId4"/>
            <a:stretch>
              <a:fillRect r="-305" b="-7778"/>
            </a:stretch>
          </a:blipFill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de-DE">
                <a:noFill/>
              </a:rPr>
              <a:t> </a:t>
            </a: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5437188" y="873125"/>
            <a:ext cx="1431925" cy="522288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THz radiation</a:t>
            </a:r>
          </a:p>
          <a:p>
            <a:pPr algn="ctr">
              <a:defRPr/>
            </a:pPr>
            <a:r>
              <a:rPr lang="en-US" sz="1400" dirty="0">
                <a:latin typeface="+mj-lt"/>
              </a:rPr>
              <a:t>100 µm – 3 mm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2118042" y="5569744"/>
            <a:ext cx="2360613" cy="523875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 electrons</a:t>
            </a:r>
          </a:p>
          <a:p>
            <a:pPr algn="ctr">
              <a:defRPr/>
            </a:pPr>
            <a:r>
              <a:rPr lang="en-US" sz="1400" dirty="0">
                <a:latin typeface="+mj-lt"/>
              </a:rPr>
              <a:t>30 – 34MeV</a:t>
            </a: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98425" y="5570538"/>
            <a:ext cx="1662113" cy="522287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  <a:cs typeface="Times New Roman" pitchFamily="18" charset="0"/>
              </a:rPr>
              <a:t>Bremsstrahlung</a:t>
            </a:r>
          </a:p>
          <a:p>
            <a:pPr algn="ctr">
              <a:defRPr/>
            </a:pPr>
            <a:r>
              <a:rPr lang="en-US" sz="1400" dirty="0">
                <a:latin typeface="+mj-lt"/>
                <a:cs typeface="Times New Roman" pitchFamily="18" charset="0"/>
              </a:rPr>
              <a:t>0 – 17 MeV</a:t>
            </a:r>
            <a:endParaRPr lang="en-US" sz="1400" dirty="0">
              <a:latin typeface="+mj-lt"/>
            </a:endParaRPr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943475" y="5549900"/>
            <a:ext cx="2206625" cy="542925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pulsed, mono-energetic</a:t>
            </a:r>
          </a:p>
          <a:p>
            <a:pPr algn="ctr">
              <a:defRPr/>
            </a:pPr>
            <a:r>
              <a:rPr lang="en-US" sz="1400" b="1" dirty="0">
                <a:latin typeface="+mj-lt"/>
              </a:rPr>
              <a:t>positrons</a:t>
            </a:r>
            <a:r>
              <a:rPr lang="en-US" sz="1400" dirty="0">
                <a:latin typeface="+mj-lt"/>
              </a:rPr>
              <a:t>  0.2 – 30 </a:t>
            </a:r>
            <a:r>
              <a:rPr lang="en-US" sz="1400" dirty="0" err="1">
                <a:latin typeface="+mj-lt"/>
              </a:rPr>
              <a:t>keV</a:t>
            </a:r>
            <a:endParaRPr lang="en-US" sz="1400" dirty="0">
              <a:latin typeface="+mj-lt"/>
            </a:endParaRPr>
          </a:p>
        </p:txBody>
      </p:sp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7561263" y="5570538"/>
            <a:ext cx="1484312" cy="522287"/>
          </a:xfrm>
          <a:prstGeom prst="rect">
            <a:avLst/>
          </a:prstGeom>
          <a:solidFill>
            <a:schemeClr val="bg1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+mj-lt"/>
              </a:rPr>
              <a:t>electron laser interaction</a:t>
            </a:r>
            <a:endParaRPr lang="en-US" sz="1400" dirty="0">
              <a:latin typeface="+mj-lt"/>
            </a:endParaRPr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 flipH="1" flipV="1">
            <a:off x="7245350" y="3270250"/>
            <a:ext cx="998538" cy="23002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721670" y="-9823"/>
            <a:ext cx="2422330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~ 100 M€ </a:t>
            </a:r>
            <a:r>
              <a:rPr lang="de-DE" dirty="0" err="1" smtClean="0">
                <a:solidFill>
                  <a:srgbClr val="FF0000"/>
                </a:solidFill>
              </a:rPr>
              <a:t>investment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~ 50 FTE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~ 8 M€/y </a:t>
            </a:r>
            <a:r>
              <a:rPr lang="de-DE" dirty="0" err="1" smtClean="0">
                <a:solidFill>
                  <a:srgbClr val="FF0000"/>
                </a:solidFill>
              </a:rPr>
              <a:t>operating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cost</a:t>
            </a:r>
            <a:endParaRPr lang="de-DE" dirty="0" smtClean="0">
              <a:solidFill>
                <a:srgbClr val="FF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350" y="873125"/>
            <a:ext cx="3067050" cy="2700338"/>
            <a:chOff x="6350" y="873125"/>
            <a:chExt cx="3067050" cy="2700338"/>
          </a:xfrm>
        </p:grpSpPr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6350" y="2720975"/>
              <a:ext cx="2981325" cy="852488"/>
            </a:xfrm>
            <a:prstGeom prst="rect">
              <a:avLst/>
            </a:prstGeom>
            <a:noFill/>
            <a:ln w="508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46" name="Text Box 22"/>
            <p:cNvSpPr txBox="1">
              <a:spLocks noChangeArrowheads="1"/>
            </p:cNvSpPr>
            <p:nvPr/>
          </p:nvSpPr>
          <p:spPr bwMode="auto">
            <a:xfrm>
              <a:off x="103188" y="873125"/>
              <a:ext cx="2970212" cy="52228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latin typeface="+mj-lt"/>
                </a:rPr>
                <a:t>1mA, 40MeV CW electron accelerator</a:t>
              </a: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>
              <a:off x="1259632" y="1395413"/>
              <a:ext cx="0" cy="1325562"/>
            </a:xfrm>
            <a:prstGeom prst="straightConnector1">
              <a:avLst/>
            </a:prstGeom>
            <a:ln w="38100">
              <a:solidFill>
                <a:srgbClr val="00F66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2007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7" grpId="0" animBg="1"/>
      <p:bldP spid="49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58"/>
          <p:cNvSpPr>
            <a:spLocks noChangeArrowheads="1"/>
          </p:cNvSpPr>
          <p:nvPr/>
        </p:nvSpPr>
        <p:spPr bwMode="auto">
          <a:xfrm>
            <a:off x="12650" y="0"/>
            <a:ext cx="9131350" cy="374807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2883430" y="93663"/>
            <a:ext cx="512973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dirty="0" smtClean="0"/>
              <a:t> ELBE Electron Accelerator</a:t>
            </a:r>
            <a:endParaRPr lang="en-US" sz="3200" dirty="0"/>
          </a:p>
        </p:txBody>
      </p: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5105400" y="1539875"/>
            <a:ext cx="1104900" cy="523875"/>
            <a:chOff x="3216" y="1424"/>
            <a:chExt cx="696" cy="330"/>
          </a:xfrm>
        </p:grpSpPr>
        <p:sp>
          <p:nvSpPr>
            <p:cNvPr id="17454" name="Rectangle 10"/>
            <p:cNvSpPr>
              <a:spLocks noChangeArrowheads="1"/>
            </p:cNvSpPr>
            <p:nvPr/>
          </p:nvSpPr>
          <p:spPr bwMode="auto">
            <a:xfrm>
              <a:off x="3348" y="1592"/>
              <a:ext cx="84" cy="1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55" name="Rectangle 11"/>
            <p:cNvSpPr>
              <a:spLocks noChangeArrowheads="1"/>
            </p:cNvSpPr>
            <p:nvPr/>
          </p:nvSpPr>
          <p:spPr bwMode="auto">
            <a:xfrm>
              <a:off x="3462" y="1424"/>
              <a:ext cx="84" cy="1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56" name="Rectangle 12"/>
            <p:cNvSpPr>
              <a:spLocks noChangeArrowheads="1"/>
            </p:cNvSpPr>
            <p:nvPr/>
          </p:nvSpPr>
          <p:spPr bwMode="auto">
            <a:xfrm>
              <a:off x="3582" y="1424"/>
              <a:ext cx="84" cy="1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57" name="Rectangle 13"/>
            <p:cNvSpPr>
              <a:spLocks noChangeArrowheads="1"/>
            </p:cNvSpPr>
            <p:nvPr/>
          </p:nvSpPr>
          <p:spPr bwMode="auto">
            <a:xfrm>
              <a:off x="3696" y="1586"/>
              <a:ext cx="84" cy="16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458" name="Line 14"/>
            <p:cNvSpPr>
              <a:spLocks noChangeShapeType="1"/>
            </p:cNvSpPr>
            <p:nvPr/>
          </p:nvSpPr>
          <p:spPr bwMode="auto">
            <a:xfrm>
              <a:off x="3216" y="1680"/>
              <a:ext cx="18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59" name="Line 15"/>
            <p:cNvSpPr>
              <a:spLocks noChangeShapeType="1"/>
            </p:cNvSpPr>
            <p:nvPr/>
          </p:nvSpPr>
          <p:spPr bwMode="auto">
            <a:xfrm flipV="1">
              <a:off x="3396" y="1512"/>
              <a:ext cx="112" cy="16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60" name="Line 16"/>
            <p:cNvSpPr>
              <a:spLocks noChangeShapeType="1"/>
            </p:cNvSpPr>
            <p:nvPr/>
          </p:nvSpPr>
          <p:spPr bwMode="auto">
            <a:xfrm>
              <a:off x="3507" y="1516"/>
              <a:ext cx="12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61" name="Line 17"/>
            <p:cNvSpPr>
              <a:spLocks noChangeShapeType="1"/>
            </p:cNvSpPr>
            <p:nvPr/>
          </p:nvSpPr>
          <p:spPr bwMode="auto">
            <a:xfrm>
              <a:off x="3623" y="1511"/>
              <a:ext cx="124" cy="16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62" name="Line 18"/>
            <p:cNvSpPr>
              <a:spLocks noChangeShapeType="1"/>
            </p:cNvSpPr>
            <p:nvPr/>
          </p:nvSpPr>
          <p:spPr bwMode="auto">
            <a:xfrm>
              <a:off x="3748" y="1680"/>
              <a:ext cx="16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7415" name="Line 20"/>
          <p:cNvSpPr>
            <a:spLocks noChangeShapeType="1"/>
          </p:cNvSpPr>
          <p:nvPr/>
        </p:nvSpPr>
        <p:spPr bwMode="auto">
          <a:xfrm>
            <a:off x="1914525" y="3490913"/>
            <a:ext cx="219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6" name="Line 22"/>
          <p:cNvSpPr>
            <a:spLocks noChangeShapeType="1"/>
          </p:cNvSpPr>
          <p:nvPr/>
        </p:nvSpPr>
        <p:spPr bwMode="auto">
          <a:xfrm>
            <a:off x="8286750" y="1946275"/>
            <a:ext cx="3238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7" name="Text Box 25"/>
          <p:cNvSpPr txBox="1">
            <a:spLocks noChangeArrowheads="1"/>
          </p:cNvSpPr>
          <p:nvPr/>
        </p:nvSpPr>
        <p:spPr bwMode="auto">
          <a:xfrm>
            <a:off x="3419475" y="1268413"/>
            <a:ext cx="134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/>
              <a:t>1.3 GHz </a:t>
            </a:r>
            <a:r>
              <a:rPr lang="en-US" sz="1200" b="1" dirty="0" err="1" smtClean="0"/>
              <a:t>sc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linac</a:t>
            </a:r>
            <a:endParaRPr lang="en-US" sz="1200" b="1" dirty="0" smtClean="0"/>
          </a:p>
          <a:p>
            <a:pPr algn="ctr" eaLnBrk="1" hangingPunct="1"/>
            <a:r>
              <a:rPr lang="en-US" sz="1200" b="1" dirty="0" smtClean="0"/>
              <a:t>18 MeV </a:t>
            </a:r>
            <a:endParaRPr lang="en-US" sz="1200" b="1" dirty="0"/>
          </a:p>
        </p:txBody>
      </p:sp>
      <p:pic>
        <p:nvPicPr>
          <p:cNvPr id="17418" name="Picture 32" descr="Zwischenablag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143000"/>
            <a:ext cx="8064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23"/>
          <p:cNvSpPr txBox="1">
            <a:spLocks noChangeArrowheads="1"/>
          </p:cNvSpPr>
          <p:nvPr/>
        </p:nvSpPr>
        <p:spPr bwMode="auto">
          <a:xfrm>
            <a:off x="395288" y="476250"/>
            <a:ext cx="12618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/>
              <a:t>250 kV DC gun</a:t>
            </a:r>
          </a:p>
          <a:p>
            <a:pPr eaLnBrk="1" hangingPunct="1"/>
            <a:r>
              <a:rPr lang="en-US" sz="1200" b="1" dirty="0" smtClean="0"/>
              <a:t>77 </a:t>
            </a:r>
            <a:r>
              <a:rPr lang="en-US" sz="1200" b="1" dirty="0" err="1" smtClean="0"/>
              <a:t>pC</a:t>
            </a:r>
            <a:endParaRPr lang="en-US" sz="1200" b="1" dirty="0" smtClean="0"/>
          </a:p>
          <a:p>
            <a:pPr eaLnBrk="1" hangingPunct="1"/>
            <a:r>
              <a:rPr lang="en-US" sz="1200" b="1" dirty="0" smtClean="0"/>
              <a:t>10 mm </a:t>
            </a:r>
            <a:r>
              <a:rPr lang="en-US" sz="1200" b="1" dirty="0" err="1" smtClean="0"/>
              <a:t>mrad</a:t>
            </a:r>
            <a:endParaRPr lang="en-US" sz="1200" b="1" dirty="0">
              <a:latin typeface="Symbol" pitchFamily="18" charset="2"/>
            </a:endParaRPr>
          </a:p>
        </p:txBody>
      </p:sp>
      <p:pic>
        <p:nvPicPr>
          <p:cNvPr id="17420" name="Picture 33" descr="Gun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4100"/>
            <a:ext cx="14636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4" descr="Linac_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535113"/>
            <a:ext cx="22447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35" descr="Linac_transpar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1544638"/>
            <a:ext cx="22447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 Box 37"/>
          <p:cNvSpPr txBox="1">
            <a:spLocks noChangeArrowheads="1"/>
          </p:cNvSpPr>
          <p:nvPr/>
        </p:nvSpPr>
        <p:spPr bwMode="auto">
          <a:xfrm>
            <a:off x="206342" y="3141663"/>
            <a:ext cx="1779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/>
              <a:t>3 MeV SRF photo gun</a:t>
            </a:r>
          </a:p>
          <a:p>
            <a:pPr algn="ctr" eaLnBrk="1" hangingPunct="1"/>
            <a:r>
              <a:rPr lang="en-US" sz="1200" b="1" dirty="0" smtClean="0"/>
              <a:t> ~ 200 </a:t>
            </a:r>
            <a:r>
              <a:rPr lang="en-US" sz="1200" b="1" dirty="0" err="1" smtClean="0"/>
              <a:t>pC</a:t>
            </a:r>
            <a:r>
              <a:rPr lang="en-US" sz="1200" b="1" dirty="0" smtClean="0"/>
              <a:t>        1 </a:t>
            </a:r>
            <a:r>
              <a:rPr lang="en-US" sz="1200" b="1" dirty="0" err="1" smtClean="0"/>
              <a:t>nC</a:t>
            </a:r>
            <a:r>
              <a:rPr lang="en-US" sz="1200" b="1" dirty="0" smtClean="0"/>
              <a:t> </a:t>
            </a:r>
          </a:p>
          <a:p>
            <a:pPr algn="ctr" eaLnBrk="1" hangingPunct="1"/>
            <a:r>
              <a:rPr lang="en-US" sz="1200" b="1" dirty="0" smtClean="0"/>
              <a:t>3 mm </a:t>
            </a:r>
            <a:r>
              <a:rPr lang="en-US" sz="1200" b="1" dirty="0" err="1" smtClean="0"/>
              <a:t>mrad</a:t>
            </a:r>
            <a:endParaRPr lang="en-US" sz="1200" b="1" dirty="0">
              <a:latin typeface="Symbol" pitchFamily="18" charset="2"/>
            </a:endParaRPr>
          </a:p>
        </p:txBody>
      </p:sp>
      <p:sp>
        <p:nvSpPr>
          <p:cNvPr id="17425" name="Rectangle 40"/>
          <p:cNvSpPr>
            <a:spLocks noChangeArrowheads="1"/>
          </p:cNvSpPr>
          <p:nvPr/>
        </p:nvSpPr>
        <p:spPr bwMode="auto">
          <a:xfrm>
            <a:off x="1835150" y="692150"/>
            <a:ext cx="929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 smtClean="0"/>
              <a:t>RF bunch </a:t>
            </a:r>
          </a:p>
          <a:p>
            <a:r>
              <a:rPr lang="en-US" sz="1200" b="1" dirty="0" smtClean="0"/>
              <a:t>compressor</a:t>
            </a:r>
            <a:endParaRPr lang="en-US" sz="1200" b="1" dirty="0"/>
          </a:p>
        </p:txBody>
      </p:sp>
      <p:sp>
        <p:nvSpPr>
          <p:cNvPr id="17426" name="Rectangle 41"/>
          <p:cNvSpPr>
            <a:spLocks noChangeArrowheads="1"/>
          </p:cNvSpPr>
          <p:nvPr/>
        </p:nvSpPr>
        <p:spPr bwMode="auto">
          <a:xfrm>
            <a:off x="5081489" y="981075"/>
            <a:ext cx="1241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magnetic bunch </a:t>
            </a:r>
          </a:p>
          <a:p>
            <a:pPr algn="ctr"/>
            <a:r>
              <a:rPr lang="en-US" sz="1200" b="1" dirty="0" smtClean="0"/>
              <a:t>compressor</a:t>
            </a:r>
            <a:endParaRPr lang="en-US" sz="1200" b="1" dirty="0"/>
          </a:p>
        </p:txBody>
      </p:sp>
      <p:sp>
        <p:nvSpPr>
          <p:cNvPr id="17427" name="Text Box 42"/>
          <p:cNvSpPr txBox="1">
            <a:spLocks noChangeArrowheads="1"/>
          </p:cNvSpPr>
          <p:nvPr/>
        </p:nvSpPr>
        <p:spPr bwMode="auto">
          <a:xfrm>
            <a:off x="6732588" y="1268413"/>
            <a:ext cx="134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dirty="0" smtClean="0"/>
              <a:t>1.3 GHz </a:t>
            </a:r>
            <a:r>
              <a:rPr lang="en-US" sz="1200" b="1" dirty="0" err="1" smtClean="0"/>
              <a:t>sc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linac</a:t>
            </a:r>
            <a:endParaRPr lang="en-US" sz="1200" b="1" dirty="0" smtClean="0"/>
          </a:p>
          <a:p>
            <a:pPr algn="ctr" eaLnBrk="1" hangingPunct="1"/>
            <a:r>
              <a:rPr lang="en-US" sz="1200" b="1" dirty="0" smtClean="0"/>
              <a:t>18 MeV </a:t>
            </a:r>
            <a:endParaRPr lang="en-US" sz="1200" b="1" dirty="0"/>
          </a:p>
        </p:txBody>
      </p:sp>
      <p:sp>
        <p:nvSpPr>
          <p:cNvPr id="17428" name="Line 45"/>
          <p:cNvSpPr>
            <a:spLocks noChangeShapeType="1"/>
          </p:cNvSpPr>
          <p:nvPr/>
        </p:nvSpPr>
        <p:spPr bwMode="auto">
          <a:xfrm>
            <a:off x="1619250" y="155733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9" name="Line 46"/>
          <p:cNvSpPr>
            <a:spLocks noChangeShapeType="1"/>
          </p:cNvSpPr>
          <p:nvPr/>
        </p:nvSpPr>
        <p:spPr bwMode="auto">
          <a:xfrm>
            <a:off x="2700338" y="1557338"/>
            <a:ext cx="35877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0" name="Line 47"/>
          <p:cNvSpPr>
            <a:spLocks noChangeShapeType="1"/>
          </p:cNvSpPr>
          <p:nvPr/>
        </p:nvSpPr>
        <p:spPr bwMode="auto">
          <a:xfrm>
            <a:off x="1619250" y="2708275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1" name="Line 48"/>
          <p:cNvSpPr>
            <a:spLocks noChangeShapeType="1"/>
          </p:cNvSpPr>
          <p:nvPr/>
        </p:nvSpPr>
        <p:spPr bwMode="auto">
          <a:xfrm flipV="1">
            <a:off x="2555875" y="1916113"/>
            <a:ext cx="503238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2" name="Line 49"/>
          <p:cNvSpPr>
            <a:spLocks noChangeShapeType="1"/>
          </p:cNvSpPr>
          <p:nvPr/>
        </p:nvSpPr>
        <p:spPr bwMode="auto">
          <a:xfrm flipV="1">
            <a:off x="5138738" y="1936750"/>
            <a:ext cx="2428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3" name="Line 50"/>
          <p:cNvSpPr>
            <a:spLocks noChangeShapeType="1"/>
          </p:cNvSpPr>
          <p:nvPr/>
        </p:nvSpPr>
        <p:spPr bwMode="auto">
          <a:xfrm flipV="1">
            <a:off x="5967413" y="1928813"/>
            <a:ext cx="242887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4" name="Line 51"/>
          <p:cNvSpPr>
            <a:spLocks noChangeShapeType="1"/>
          </p:cNvSpPr>
          <p:nvPr/>
        </p:nvSpPr>
        <p:spPr bwMode="auto">
          <a:xfrm flipV="1">
            <a:off x="5564188" y="1698625"/>
            <a:ext cx="2174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5" name="Line 52"/>
          <p:cNvSpPr>
            <a:spLocks noChangeShapeType="1"/>
          </p:cNvSpPr>
          <p:nvPr/>
        </p:nvSpPr>
        <p:spPr bwMode="auto">
          <a:xfrm flipV="1">
            <a:off x="5405438" y="1695450"/>
            <a:ext cx="163512" cy="242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6" name="Line 53"/>
          <p:cNvSpPr>
            <a:spLocks noChangeShapeType="1"/>
          </p:cNvSpPr>
          <p:nvPr/>
        </p:nvSpPr>
        <p:spPr bwMode="auto">
          <a:xfrm>
            <a:off x="5759450" y="1697038"/>
            <a:ext cx="209550" cy="265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7" name="Line 55"/>
          <p:cNvSpPr>
            <a:spLocks noChangeShapeType="1"/>
          </p:cNvSpPr>
          <p:nvPr/>
        </p:nvSpPr>
        <p:spPr bwMode="auto">
          <a:xfrm>
            <a:off x="8321675" y="195421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Line 82"/>
          <p:cNvSpPr>
            <a:spLocks noChangeShapeType="1"/>
          </p:cNvSpPr>
          <p:nvPr/>
        </p:nvSpPr>
        <p:spPr bwMode="auto">
          <a:xfrm>
            <a:off x="188415" y="5663057"/>
            <a:ext cx="273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Line 83"/>
          <p:cNvSpPr>
            <a:spLocks noChangeShapeType="1"/>
          </p:cNvSpPr>
          <p:nvPr/>
        </p:nvSpPr>
        <p:spPr bwMode="auto">
          <a:xfrm flipV="1">
            <a:off x="260076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Line 84"/>
          <p:cNvSpPr>
            <a:spLocks noChangeShapeType="1"/>
          </p:cNvSpPr>
          <p:nvPr/>
        </p:nvSpPr>
        <p:spPr bwMode="auto">
          <a:xfrm flipV="1">
            <a:off x="331513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Line 85"/>
          <p:cNvSpPr>
            <a:spLocks noChangeShapeType="1"/>
          </p:cNvSpPr>
          <p:nvPr/>
        </p:nvSpPr>
        <p:spPr bwMode="auto">
          <a:xfrm flipV="1">
            <a:off x="404538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Line 86"/>
          <p:cNvSpPr>
            <a:spLocks noChangeShapeType="1"/>
          </p:cNvSpPr>
          <p:nvPr/>
        </p:nvSpPr>
        <p:spPr bwMode="auto">
          <a:xfrm flipV="1">
            <a:off x="475976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Line 87"/>
          <p:cNvSpPr>
            <a:spLocks noChangeShapeType="1"/>
          </p:cNvSpPr>
          <p:nvPr/>
        </p:nvSpPr>
        <p:spPr bwMode="auto">
          <a:xfrm flipV="1">
            <a:off x="549001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" name="Line 88"/>
          <p:cNvSpPr>
            <a:spLocks noChangeShapeType="1"/>
          </p:cNvSpPr>
          <p:nvPr/>
        </p:nvSpPr>
        <p:spPr bwMode="auto">
          <a:xfrm flipV="1">
            <a:off x="620438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Line 89"/>
          <p:cNvSpPr>
            <a:spLocks noChangeShapeType="1"/>
          </p:cNvSpPr>
          <p:nvPr/>
        </p:nvSpPr>
        <p:spPr bwMode="auto">
          <a:xfrm flipV="1">
            <a:off x="693463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" name="Line 90"/>
          <p:cNvSpPr>
            <a:spLocks noChangeShapeType="1"/>
          </p:cNvSpPr>
          <p:nvPr/>
        </p:nvSpPr>
        <p:spPr bwMode="auto">
          <a:xfrm flipV="1">
            <a:off x="764901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" name="Line 91"/>
          <p:cNvSpPr>
            <a:spLocks noChangeShapeType="1"/>
          </p:cNvSpPr>
          <p:nvPr/>
        </p:nvSpPr>
        <p:spPr bwMode="auto">
          <a:xfrm flipV="1">
            <a:off x="836338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" name="Line 92"/>
          <p:cNvSpPr>
            <a:spLocks noChangeShapeType="1"/>
          </p:cNvSpPr>
          <p:nvPr/>
        </p:nvSpPr>
        <p:spPr bwMode="auto">
          <a:xfrm flipV="1">
            <a:off x="907776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" name="Line 93"/>
          <p:cNvSpPr>
            <a:spLocks noChangeShapeType="1"/>
          </p:cNvSpPr>
          <p:nvPr/>
        </p:nvSpPr>
        <p:spPr bwMode="auto">
          <a:xfrm flipV="1">
            <a:off x="980801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" name="Line 94"/>
          <p:cNvSpPr>
            <a:spLocks noChangeShapeType="1"/>
          </p:cNvSpPr>
          <p:nvPr/>
        </p:nvSpPr>
        <p:spPr bwMode="auto">
          <a:xfrm flipV="1">
            <a:off x="1052238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" name="Line 95"/>
          <p:cNvSpPr>
            <a:spLocks noChangeShapeType="1"/>
          </p:cNvSpPr>
          <p:nvPr/>
        </p:nvSpPr>
        <p:spPr bwMode="auto">
          <a:xfrm flipV="1">
            <a:off x="1125263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" name="Line 96"/>
          <p:cNvSpPr>
            <a:spLocks noChangeShapeType="1"/>
          </p:cNvSpPr>
          <p:nvPr/>
        </p:nvSpPr>
        <p:spPr bwMode="auto">
          <a:xfrm flipV="1">
            <a:off x="1196701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6" name="Line 97"/>
          <p:cNvSpPr>
            <a:spLocks noChangeShapeType="1"/>
          </p:cNvSpPr>
          <p:nvPr/>
        </p:nvSpPr>
        <p:spPr bwMode="auto">
          <a:xfrm flipV="1">
            <a:off x="1269726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7" name="Line 98"/>
          <p:cNvSpPr>
            <a:spLocks noChangeShapeType="1"/>
          </p:cNvSpPr>
          <p:nvPr/>
        </p:nvSpPr>
        <p:spPr bwMode="auto">
          <a:xfrm flipV="1">
            <a:off x="1341163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8" name="Line 99"/>
          <p:cNvSpPr>
            <a:spLocks noChangeShapeType="1"/>
          </p:cNvSpPr>
          <p:nvPr/>
        </p:nvSpPr>
        <p:spPr bwMode="auto">
          <a:xfrm flipV="1">
            <a:off x="1411013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9" name="Line 100"/>
          <p:cNvSpPr>
            <a:spLocks noChangeShapeType="1"/>
          </p:cNvSpPr>
          <p:nvPr/>
        </p:nvSpPr>
        <p:spPr bwMode="auto">
          <a:xfrm flipV="1">
            <a:off x="1482451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" name="Line 101"/>
          <p:cNvSpPr>
            <a:spLocks noChangeShapeType="1"/>
          </p:cNvSpPr>
          <p:nvPr/>
        </p:nvSpPr>
        <p:spPr bwMode="auto">
          <a:xfrm flipV="1">
            <a:off x="1555476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" name="Line 102"/>
          <p:cNvSpPr>
            <a:spLocks noChangeShapeType="1"/>
          </p:cNvSpPr>
          <p:nvPr/>
        </p:nvSpPr>
        <p:spPr bwMode="auto">
          <a:xfrm flipV="1">
            <a:off x="1626913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" name="Line 103"/>
          <p:cNvSpPr>
            <a:spLocks noChangeShapeType="1"/>
          </p:cNvSpPr>
          <p:nvPr/>
        </p:nvSpPr>
        <p:spPr bwMode="auto">
          <a:xfrm flipV="1">
            <a:off x="1699938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" name="Line 104"/>
          <p:cNvSpPr>
            <a:spLocks noChangeShapeType="1"/>
          </p:cNvSpPr>
          <p:nvPr/>
        </p:nvSpPr>
        <p:spPr bwMode="auto">
          <a:xfrm flipV="1">
            <a:off x="1771376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" name="Line 105"/>
          <p:cNvSpPr>
            <a:spLocks noChangeShapeType="1"/>
          </p:cNvSpPr>
          <p:nvPr/>
        </p:nvSpPr>
        <p:spPr bwMode="auto">
          <a:xfrm flipV="1">
            <a:off x="1844401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5" name="Line 106"/>
          <p:cNvSpPr>
            <a:spLocks noChangeShapeType="1"/>
          </p:cNvSpPr>
          <p:nvPr/>
        </p:nvSpPr>
        <p:spPr bwMode="auto">
          <a:xfrm flipV="1">
            <a:off x="1915838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6" name="Line 107"/>
          <p:cNvSpPr>
            <a:spLocks noChangeShapeType="1"/>
          </p:cNvSpPr>
          <p:nvPr/>
        </p:nvSpPr>
        <p:spPr bwMode="auto">
          <a:xfrm flipV="1">
            <a:off x="1987276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7" name="Line 108"/>
          <p:cNvSpPr>
            <a:spLocks noChangeShapeType="1"/>
          </p:cNvSpPr>
          <p:nvPr/>
        </p:nvSpPr>
        <p:spPr bwMode="auto">
          <a:xfrm flipV="1">
            <a:off x="2058713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" name="Line 109"/>
          <p:cNvSpPr>
            <a:spLocks noChangeShapeType="1"/>
          </p:cNvSpPr>
          <p:nvPr/>
        </p:nvSpPr>
        <p:spPr bwMode="auto">
          <a:xfrm flipV="1">
            <a:off x="2131738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9" name="Line 110"/>
          <p:cNvSpPr>
            <a:spLocks noChangeShapeType="1"/>
          </p:cNvSpPr>
          <p:nvPr/>
        </p:nvSpPr>
        <p:spPr bwMode="auto">
          <a:xfrm flipV="1">
            <a:off x="2203176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" name="Line 111"/>
          <p:cNvSpPr>
            <a:spLocks noChangeShapeType="1"/>
          </p:cNvSpPr>
          <p:nvPr/>
        </p:nvSpPr>
        <p:spPr bwMode="auto">
          <a:xfrm flipV="1">
            <a:off x="2276201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" name="Line 112"/>
          <p:cNvSpPr>
            <a:spLocks noChangeShapeType="1"/>
          </p:cNvSpPr>
          <p:nvPr/>
        </p:nvSpPr>
        <p:spPr bwMode="auto">
          <a:xfrm flipV="1">
            <a:off x="2347638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" name="Line 113"/>
          <p:cNvSpPr>
            <a:spLocks noChangeShapeType="1"/>
          </p:cNvSpPr>
          <p:nvPr/>
        </p:nvSpPr>
        <p:spPr bwMode="auto">
          <a:xfrm flipV="1">
            <a:off x="2420663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3" name="Line 114"/>
          <p:cNvSpPr>
            <a:spLocks noChangeShapeType="1"/>
          </p:cNvSpPr>
          <p:nvPr/>
        </p:nvSpPr>
        <p:spPr bwMode="auto">
          <a:xfrm flipV="1">
            <a:off x="2492101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4" name="Line 115"/>
          <p:cNvSpPr>
            <a:spLocks noChangeShapeType="1"/>
          </p:cNvSpPr>
          <p:nvPr/>
        </p:nvSpPr>
        <p:spPr bwMode="auto">
          <a:xfrm flipV="1">
            <a:off x="2565126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5" name="Line 116"/>
          <p:cNvSpPr>
            <a:spLocks noChangeShapeType="1"/>
          </p:cNvSpPr>
          <p:nvPr/>
        </p:nvSpPr>
        <p:spPr bwMode="auto">
          <a:xfrm flipV="1">
            <a:off x="2636563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6" name="Line 117"/>
          <p:cNvSpPr>
            <a:spLocks noChangeShapeType="1"/>
          </p:cNvSpPr>
          <p:nvPr/>
        </p:nvSpPr>
        <p:spPr bwMode="auto">
          <a:xfrm flipV="1">
            <a:off x="2709588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7" name="Line 118"/>
          <p:cNvSpPr>
            <a:spLocks noChangeShapeType="1"/>
          </p:cNvSpPr>
          <p:nvPr/>
        </p:nvSpPr>
        <p:spPr bwMode="auto">
          <a:xfrm flipV="1">
            <a:off x="2781026" y="5086795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" name="Text Box 119"/>
          <p:cNvSpPr txBox="1">
            <a:spLocks noChangeArrowheads="1"/>
          </p:cNvSpPr>
          <p:nvPr/>
        </p:nvSpPr>
        <p:spPr bwMode="auto">
          <a:xfrm>
            <a:off x="1174277" y="5763640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CW</a:t>
            </a:r>
            <a:endParaRPr lang="en-US" dirty="0"/>
          </a:p>
        </p:txBody>
      </p:sp>
      <p:sp>
        <p:nvSpPr>
          <p:cNvPr id="89" name="Line 120"/>
          <p:cNvSpPr>
            <a:spLocks noChangeShapeType="1"/>
          </p:cNvSpPr>
          <p:nvPr/>
        </p:nvSpPr>
        <p:spPr bwMode="auto">
          <a:xfrm>
            <a:off x="3562351" y="5642794"/>
            <a:ext cx="273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Line 121"/>
          <p:cNvSpPr>
            <a:spLocks noChangeShapeType="1"/>
          </p:cNvSpPr>
          <p:nvPr/>
        </p:nvSpPr>
        <p:spPr bwMode="auto">
          <a:xfrm flipV="1">
            <a:off x="3778251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1" name="Line 122"/>
          <p:cNvSpPr>
            <a:spLocks noChangeShapeType="1"/>
          </p:cNvSpPr>
          <p:nvPr/>
        </p:nvSpPr>
        <p:spPr bwMode="auto">
          <a:xfrm flipV="1">
            <a:off x="3849689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" name="Line 123"/>
          <p:cNvSpPr>
            <a:spLocks noChangeShapeType="1"/>
          </p:cNvSpPr>
          <p:nvPr/>
        </p:nvSpPr>
        <p:spPr bwMode="auto">
          <a:xfrm flipV="1">
            <a:off x="3922714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" name="Line 124"/>
          <p:cNvSpPr>
            <a:spLocks noChangeShapeType="1"/>
          </p:cNvSpPr>
          <p:nvPr/>
        </p:nvSpPr>
        <p:spPr bwMode="auto">
          <a:xfrm flipV="1">
            <a:off x="3994151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4" name="Line 125"/>
          <p:cNvSpPr>
            <a:spLocks noChangeShapeType="1"/>
          </p:cNvSpPr>
          <p:nvPr/>
        </p:nvSpPr>
        <p:spPr bwMode="auto">
          <a:xfrm flipV="1">
            <a:off x="4067176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" name="Line 126"/>
          <p:cNvSpPr>
            <a:spLocks noChangeShapeType="1"/>
          </p:cNvSpPr>
          <p:nvPr/>
        </p:nvSpPr>
        <p:spPr bwMode="auto">
          <a:xfrm flipV="1">
            <a:off x="4138614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6" name="Line 127"/>
          <p:cNvSpPr>
            <a:spLocks noChangeShapeType="1"/>
          </p:cNvSpPr>
          <p:nvPr/>
        </p:nvSpPr>
        <p:spPr bwMode="auto">
          <a:xfrm flipV="1">
            <a:off x="4211639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7" name="Line 128"/>
          <p:cNvSpPr>
            <a:spLocks noChangeShapeType="1"/>
          </p:cNvSpPr>
          <p:nvPr/>
        </p:nvSpPr>
        <p:spPr bwMode="auto">
          <a:xfrm flipV="1">
            <a:off x="4283076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8" name="Line 129"/>
          <p:cNvSpPr>
            <a:spLocks noChangeShapeType="1"/>
          </p:cNvSpPr>
          <p:nvPr/>
        </p:nvSpPr>
        <p:spPr bwMode="auto">
          <a:xfrm flipV="1">
            <a:off x="4354514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9" name="Line 130"/>
          <p:cNvSpPr>
            <a:spLocks noChangeShapeType="1"/>
          </p:cNvSpPr>
          <p:nvPr/>
        </p:nvSpPr>
        <p:spPr bwMode="auto">
          <a:xfrm flipV="1">
            <a:off x="4425951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Line 131"/>
          <p:cNvSpPr>
            <a:spLocks noChangeShapeType="1"/>
          </p:cNvSpPr>
          <p:nvPr/>
        </p:nvSpPr>
        <p:spPr bwMode="auto">
          <a:xfrm flipV="1">
            <a:off x="4498976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1" name="Line 148"/>
          <p:cNvSpPr>
            <a:spLocks noChangeShapeType="1"/>
          </p:cNvSpPr>
          <p:nvPr/>
        </p:nvSpPr>
        <p:spPr bwMode="auto">
          <a:xfrm flipV="1">
            <a:off x="5721351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" name="Line 149"/>
          <p:cNvSpPr>
            <a:spLocks noChangeShapeType="1"/>
          </p:cNvSpPr>
          <p:nvPr/>
        </p:nvSpPr>
        <p:spPr bwMode="auto">
          <a:xfrm flipV="1">
            <a:off x="5794376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" name="Line 150"/>
          <p:cNvSpPr>
            <a:spLocks noChangeShapeType="1"/>
          </p:cNvSpPr>
          <p:nvPr/>
        </p:nvSpPr>
        <p:spPr bwMode="auto">
          <a:xfrm flipV="1">
            <a:off x="5865814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" name="Line 151"/>
          <p:cNvSpPr>
            <a:spLocks noChangeShapeType="1"/>
          </p:cNvSpPr>
          <p:nvPr/>
        </p:nvSpPr>
        <p:spPr bwMode="auto">
          <a:xfrm flipV="1">
            <a:off x="5938839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5" name="Line 152"/>
          <p:cNvSpPr>
            <a:spLocks noChangeShapeType="1"/>
          </p:cNvSpPr>
          <p:nvPr/>
        </p:nvSpPr>
        <p:spPr bwMode="auto">
          <a:xfrm flipV="1">
            <a:off x="6010276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" name="Line 153"/>
          <p:cNvSpPr>
            <a:spLocks noChangeShapeType="1"/>
          </p:cNvSpPr>
          <p:nvPr/>
        </p:nvSpPr>
        <p:spPr bwMode="auto">
          <a:xfrm flipV="1">
            <a:off x="6083301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7" name="Line 154"/>
          <p:cNvSpPr>
            <a:spLocks noChangeShapeType="1"/>
          </p:cNvSpPr>
          <p:nvPr/>
        </p:nvSpPr>
        <p:spPr bwMode="auto">
          <a:xfrm flipV="1">
            <a:off x="6154739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8" name="Line 155"/>
          <p:cNvSpPr>
            <a:spLocks noChangeShapeType="1"/>
          </p:cNvSpPr>
          <p:nvPr/>
        </p:nvSpPr>
        <p:spPr bwMode="auto">
          <a:xfrm flipV="1">
            <a:off x="6227764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9" name="Line 156"/>
          <p:cNvSpPr>
            <a:spLocks noChangeShapeType="1"/>
          </p:cNvSpPr>
          <p:nvPr/>
        </p:nvSpPr>
        <p:spPr bwMode="auto">
          <a:xfrm flipV="1">
            <a:off x="6299201" y="5066531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0" name="Text Box 157"/>
          <p:cNvSpPr txBox="1">
            <a:spLocks noChangeArrowheads="1"/>
          </p:cNvSpPr>
          <p:nvPr/>
        </p:nvSpPr>
        <p:spPr bwMode="auto">
          <a:xfrm>
            <a:off x="3686176" y="5518969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11" name="Text Box 158"/>
          <p:cNvSpPr txBox="1">
            <a:spLocks noChangeArrowheads="1"/>
          </p:cNvSpPr>
          <p:nvPr/>
        </p:nvSpPr>
        <p:spPr bwMode="auto">
          <a:xfrm>
            <a:off x="3491880" y="4672037"/>
            <a:ext cx="1165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100µs – 36ms</a:t>
            </a:r>
            <a:endParaRPr lang="en-US" sz="1200" dirty="0"/>
          </a:p>
        </p:txBody>
      </p:sp>
      <p:sp>
        <p:nvSpPr>
          <p:cNvPr id="112" name="Line 159"/>
          <p:cNvSpPr>
            <a:spLocks noChangeShapeType="1"/>
          </p:cNvSpPr>
          <p:nvPr/>
        </p:nvSpPr>
        <p:spPr bwMode="auto">
          <a:xfrm>
            <a:off x="3771280" y="49466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3" name="Line 160"/>
          <p:cNvSpPr>
            <a:spLocks noChangeShapeType="1"/>
          </p:cNvSpPr>
          <p:nvPr/>
        </p:nvSpPr>
        <p:spPr bwMode="auto">
          <a:xfrm flipH="1">
            <a:off x="3699841" y="49466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" name="Line 161"/>
          <p:cNvSpPr>
            <a:spLocks noChangeShapeType="1"/>
          </p:cNvSpPr>
          <p:nvPr/>
        </p:nvSpPr>
        <p:spPr bwMode="auto">
          <a:xfrm>
            <a:off x="4571603" y="49466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5" name="Line 162"/>
          <p:cNvSpPr>
            <a:spLocks noChangeShapeType="1"/>
          </p:cNvSpPr>
          <p:nvPr/>
        </p:nvSpPr>
        <p:spPr bwMode="auto">
          <a:xfrm flipH="1">
            <a:off x="4571603" y="49466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" name="Text Box 163"/>
          <p:cNvSpPr txBox="1">
            <a:spLocks noChangeArrowheads="1"/>
          </p:cNvSpPr>
          <p:nvPr/>
        </p:nvSpPr>
        <p:spPr bwMode="auto">
          <a:xfrm>
            <a:off x="4841875" y="4653136"/>
            <a:ext cx="606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/>
              <a:t>0 – 1s</a:t>
            </a:r>
            <a:endParaRPr lang="en-US" sz="1200" dirty="0"/>
          </a:p>
        </p:txBody>
      </p:sp>
      <p:sp>
        <p:nvSpPr>
          <p:cNvPr id="117" name="Text Box 164"/>
          <p:cNvSpPr txBox="1">
            <a:spLocks noChangeArrowheads="1"/>
          </p:cNvSpPr>
          <p:nvPr/>
        </p:nvSpPr>
        <p:spPr bwMode="auto">
          <a:xfrm>
            <a:off x="3996531" y="5743376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macro pulse</a:t>
            </a:r>
            <a:endParaRPr lang="en-US" dirty="0"/>
          </a:p>
        </p:txBody>
      </p:sp>
      <p:sp>
        <p:nvSpPr>
          <p:cNvPr id="118" name="Oval 165"/>
          <p:cNvSpPr>
            <a:spLocks noChangeArrowheads="1"/>
          </p:cNvSpPr>
          <p:nvPr/>
        </p:nvSpPr>
        <p:spPr bwMode="auto">
          <a:xfrm>
            <a:off x="1096169" y="4870895"/>
            <a:ext cx="287337" cy="79216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19" name="Picture 1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14" y="4324795"/>
            <a:ext cx="228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76" y="4324795"/>
            <a:ext cx="228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Line 171"/>
          <p:cNvSpPr>
            <a:spLocks noChangeShapeType="1"/>
          </p:cNvSpPr>
          <p:nvPr/>
        </p:nvSpPr>
        <p:spPr bwMode="auto">
          <a:xfrm>
            <a:off x="1626914" y="425335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" name="Line 172"/>
          <p:cNvSpPr>
            <a:spLocks noChangeShapeType="1"/>
          </p:cNvSpPr>
          <p:nvPr/>
        </p:nvSpPr>
        <p:spPr bwMode="auto">
          <a:xfrm flipH="1">
            <a:off x="1555476" y="425335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" name="Text Box 174"/>
          <p:cNvSpPr txBox="1">
            <a:spLocks noChangeArrowheads="1"/>
          </p:cNvSpPr>
          <p:nvPr/>
        </p:nvSpPr>
        <p:spPr bwMode="auto">
          <a:xfrm>
            <a:off x="982114" y="3861048"/>
            <a:ext cx="13596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26 MHz – kHz</a:t>
            </a:r>
            <a:endParaRPr lang="en-US" sz="1400" dirty="0"/>
          </a:p>
        </p:txBody>
      </p:sp>
      <p:sp>
        <p:nvSpPr>
          <p:cNvPr id="124" name="Text Box 175"/>
          <p:cNvSpPr txBox="1">
            <a:spLocks noChangeArrowheads="1"/>
          </p:cNvSpPr>
          <p:nvPr/>
        </p:nvSpPr>
        <p:spPr bwMode="auto">
          <a:xfrm>
            <a:off x="7143279" y="5730666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single pulse</a:t>
            </a:r>
            <a:endParaRPr lang="en-US" dirty="0"/>
          </a:p>
        </p:txBody>
      </p:sp>
      <p:sp>
        <p:nvSpPr>
          <p:cNvPr id="161" name="Line 295"/>
          <p:cNvSpPr>
            <a:spLocks noChangeShapeType="1"/>
          </p:cNvSpPr>
          <p:nvPr/>
        </p:nvSpPr>
        <p:spPr bwMode="auto">
          <a:xfrm>
            <a:off x="1328464" y="456450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2" name="Line 296"/>
          <p:cNvSpPr>
            <a:spLocks noChangeShapeType="1"/>
          </p:cNvSpPr>
          <p:nvPr/>
        </p:nvSpPr>
        <p:spPr bwMode="auto">
          <a:xfrm flipH="1" flipV="1">
            <a:off x="1561826" y="4559745"/>
            <a:ext cx="1333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" name="Text Box 298"/>
          <p:cNvSpPr txBox="1">
            <a:spLocks noChangeArrowheads="1"/>
          </p:cNvSpPr>
          <p:nvPr/>
        </p:nvSpPr>
        <p:spPr bwMode="auto">
          <a:xfrm>
            <a:off x="639214" y="4353370"/>
            <a:ext cx="7809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1-10 </a:t>
            </a:r>
            <a:r>
              <a:rPr lang="en-US" sz="1400" dirty="0" err="1" smtClean="0"/>
              <a:t>ps</a:t>
            </a:r>
            <a:endParaRPr lang="en-US" sz="1400" dirty="0" smtClean="0"/>
          </a:p>
          <a:p>
            <a:pPr eaLnBrk="1" hangingPunct="1"/>
            <a:r>
              <a:rPr lang="en-US" sz="1400" dirty="0" smtClean="0"/>
              <a:t>   </a:t>
            </a:r>
            <a:r>
              <a:rPr lang="en-US" sz="1400" dirty="0" smtClean="0">
                <a:solidFill>
                  <a:srgbClr val="FF0000"/>
                </a:solidFill>
              </a:rPr>
              <a:t>250fs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4" name="Line 301"/>
          <p:cNvSpPr>
            <a:spLocks noChangeShapeType="1"/>
          </p:cNvSpPr>
          <p:nvPr/>
        </p:nvSpPr>
        <p:spPr bwMode="auto">
          <a:xfrm>
            <a:off x="494752" y="4756595"/>
            <a:ext cx="1444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9" name="Line 176"/>
          <p:cNvSpPr>
            <a:spLocks noChangeShapeType="1"/>
          </p:cNvSpPr>
          <p:nvPr/>
        </p:nvSpPr>
        <p:spPr bwMode="auto">
          <a:xfrm>
            <a:off x="6966175" y="5670981"/>
            <a:ext cx="174485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0" name="Line 177"/>
          <p:cNvSpPr>
            <a:spLocks noChangeShapeType="1"/>
          </p:cNvSpPr>
          <p:nvPr/>
        </p:nvSpPr>
        <p:spPr bwMode="auto">
          <a:xfrm flipV="1">
            <a:off x="7182075" y="5094719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1" name="Line 181"/>
          <p:cNvSpPr>
            <a:spLocks noChangeShapeType="1"/>
          </p:cNvSpPr>
          <p:nvPr/>
        </p:nvSpPr>
        <p:spPr bwMode="auto">
          <a:xfrm flipV="1">
            <a:off x="7471000" y="5094719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2" name="Line 183"/>
          <p:cNvSpPr>
            <a:spLocks noChangeShapeType="1"/>
          </p:cNvSpPr>
          <p:nvPr/>
        </p:nvSpPr>
        <p:spPr bwMode="auto">
          <a:xfrm flipV="1">
            <a:off x="7615463" y="5094719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3" name="Line 196"/>
          <p:cNvSpPr>
            <a:spLocks noChangeShapeType="1"/>
          </p:cNvSpPr>
          <p:nvPr/>
        </p:nvSpPr>
        <p:spPr bwMode="auto">
          <a:xfrm flipV="1">
            <a:off x="7990954" y="5094719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" name="Line 197"/>
          <p:cNvSpPr>
            <a:spLocks noChangeShapeType="1"/>
          </p:cNvSpPr>
          <p:nvPr/>
        </p:nvSpPr>
        <p:spPr bwMode="auto">
          <a:xfrm flipV="1">
            <a:off x="8063979" y="5094719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5" name="Line 198"/>
          <p:cNvSpPr>
            <a:spLocks noChangeShapeType="1"/>
          </p:cNvSpPr>
          <p:nvPr/>
        </p:nvSpPr>
        <p:spPr bwMode="auto">
          <a:xfrm flipV="1">
            <a:off x="8135416" y="5094719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6" name="Line 199"/>
          <p:cNvSpPr>
            <a:spLocks noChangeShapeType="1"/>
          </p:cNvSpPr>
          <p:nvPr/>
        </p:nvSpPr>
        <p:spPr bwMode="auto">
          <a:xfrm flipV="1">
            <a:off x="8208441" y="5094719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7" name="Text Box 215"/>
          <p:cNvSpPr txBox="1">
            <a:spLocks noChangeArrowheads="1"/>
          </p:cNvSpPr>
          <p:nvPr/>
        </p:nvSpPr>
        <p:spPr bwMode="auto">
          <a:xfrm>
            <a:off x="7083426" y="4672038"/>
            <a:ext cx="1316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1 -  2</a:t>
            </a:r>
            <a:r>
              <a:rPr lang="en-US" sz="1200" baseline="30000" dirty="0" smtClean="0"/>
              <a:t>31</a:t>
            </a:r>
            <a:r>
              <a:rPr lang="en-US" sz="1200" dirty="0" smtClean="0"/>
              <a:t> bunches</a:t>
            </a:r>
            <a:endParaRPr lang="en-US" sz="1200" dirty="0"/>
          </a:p>
        </p:txBody>
      </p:sp>
      <p:sp>
        <p:nvSpPr>
          <p:cNvPr id="180" name="Line 196"/>
          <p:cNvSpPr>
            <a:spLocks noChangeShapeType="1"/>
          </p:cNvSpPr>
          <p:nvPr/>
        </p:nvSpPr>
        <p:spPr bwMode="auto">
          <a:xfrm flipV="1">
            <a:off x="8297091" y="5085184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1" name="Line 197"/>
          <p:cNvSpPr>
            <a:spLocks noChangeShapeType="1"/>
          </p:cNvSpPr>
          <p:nvPr/>
        </p:nvSpPr>
        <p:spPr bwMode="auto">
          <a:xfrm flipV="1">
            <a:off x="8370116" y="5085184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" name="Line 198"/>
          <p:cNvSpPr>
            <a:spLocks noChangeShapeType="1"/>
          </p:cNvSpPr>
          <p:nvPr/>
        </p:nvSpPr>
        <p:spPr bwMode="auto">
          <a:xfrm flipV="1">
            <a:off x="8441553" y="5085184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" name="Line 199"/>
          <p:cNvSpPr>
            <a:spLocks noChangeShapeType="1"/>
          </p:cNvSpPr>
          <p:nvPr/>
        </p:nvSpPr>
        <p:spPr bwMode="auto">
          <a:xfrm flipV="1">
            <a:off x="8514578" y="5085184"/>
            <a:ext cx="0" cy="576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1115616" y="3464828"/>
            <a:ext cx="2889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Grafik 128">
            <a:extLst>
              <a:ext uri="{FF2B5EF4-FFF2-40B4-BE49-F238E27FC236}">
                <a16:creationId xmlns:a16="http://schemas.microsoft.com/office/drawing/2014/main" id="{748E7B53-BA70-004E-8F39-C3A93935C8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392" y="2231543"/>
            <a:ext cx="1114430" cy="88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26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85800" y="6400800"/>
          <a:ext cx="2016125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CorelDRAW" r:id="rId4" imgW="914400" imgH="914400" progId="CorelDRAW.Graphic.10">
                  <p:embed/>
                </p:oleObj>
              </mc:Choice>
              <mc:Fallback>
                <p:oleObj name="CorelDRAW" r:id="rId4" imgW="914400" imgH="914400" progId="CorelDRAW.Graphic.10">
                  <p:embed/>
                  <p:pic>
                    <p:nvPicPr>
                      <p:cNvPr id="122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400800"/>
                        <a:ext cx="2016125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1" name="Picture 3" descr="cryost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100584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67150" y="385763"/>
            <a:ext cx="51520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3600" dirty="0">
                <a:cs typeface="Arial" pitchFamily="34" charset="0"/>
              </a:rPr>
              <a:t>ELBE CW-</a:t>
            </a:r>
            <a:r>
              <a:rPr lang="en-GB" altLang="de-DE" sz="3600" dirty="0" err="1">
                <a:cs typeface="Arial" pitchFamily="34" charset="0"/>
              </a:rPr>
              <a:t>Linac</a:t>
            </a:r>
            <a:r>
              <a:rPr lang="en-GB" altLang="de-DE" sz="3600" dirty="0">
                <a:cs typeface="Arial" pitchFamily="34" charset="0"/>
              </a:rPr>
              <a:t> Module</a:t>
            </a:r>
            <a:endParaRPr lang="de-DE" altLang="de-DE" sz="3600" dirty="0">
              <a:cs typeface="Arial" pitchFamily="34" charset="0"/>
            </a:endParaRP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176213" y="4953000"/>
            <a:ext cx="1676400" cy="754063"/>
            <a:chOff x="111" y="3120"/>
            <a:chExt cx="1056" cy="475"/>
          </a:xfrm>
        </p:grpSpPr>
        <p:sp>
          <p:nvSpPr>
            <p:cNvPr id="12321" name="Line 6"/>
            <p:cNvSpPr>
              <a:spLocks noChangeShapeType="1"/>
            </p:cNvSpPr>
            <p:nvPr/>
          </p:nvSpPr>
          <p:spPr bwMode="auto">
            <a:xfrm flipV="1">
              <a:off x="672" y="3120"/>
              <a:ext cx="288" cy="192"/>
            </a:xfrm>
            <a:prstGeom prst="line">
              <a:avLst/>
            </a:prstGeom>
            <a:noFill/>
            <a:ln w="50800">
              <a:solidFill>
                <a:srgbClr val="99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2" name="Text Box 8"/>
            <p:cNvSpPr txBox="1">
              <a:spLocks noChangeArrowheads="1"/>
            </p:cNvSpPr>
            <p:nvPr/>
          </p:nvSpPr>
          <p:spPr bwMode="auto">
            <a:xfrm>
              <a:off x="111" y="3362"/>
              <a:ext cx="10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altLang="de-DE" dirty="0">
                  <a:cs typeface="Arial" pitchFamily="34" charset="0"/>
                </a:rPr>
                <a:t>250 </a:t>
              </a:r>
              <a:r>
                <a:rPr lang="de-DE" altLang="de-DE" dirty="0" err="1">
                  <a:cs typeface="Arial" pitchFamily="34" charset="0"/>
                </a:rPr>
                <a:t>keV</a:t>
              </a:r>
              <a:r>
                <a:rPr lang="de-DE" altLang="de-DE" dirty="0">
                  <a:cs typeface="Arial" pitchFamily="34" charset="0"/>
                </a:rPr>
                <a:t>, </a:t>
              </a:r>
              <a:r>
                <a:rPr lang="de-DE" altLang="de-DE" dirty="0" smtClean="0">
                  <a:cs typeface="Arial" pitchFamily="34" charset="0"/>
                </a:rPr>
                <a:t>1 mA</a:t>
              </a:r>
              <a:endParaRPr lang="en-GB" altLang="de-DE" dirty="0">
                <a:cs typeface="Arial" pitchFamily="34" charset="0"/>
              </a:endParaRPr>
            </a:p>
          </p:txBody>
        </p:sp>
      </p:grpSp>
      <p:grpSp>
        <p:nvGrpSpPr>
          <p:cNvPr id="12294" name="Group 9"/>
          <p:cNvGrpSpPr>
            <a:grpSpLocks/>
          </p:cNvGrpSpPr>
          <p:nvPr/>
        </p:nvGrpSpPr>
        <p:grpSpPr bwMode="auto">
          <a:xfrm>
            <a:off x="3106738" y="4140200"/>
            <a:ext cx="2039937" cy="2147888"/>
            <a:chOff x="1957" y="2608"/>
            <a:chExt cx="1285" cy="1353"/>
          </a:xfrm>
        </p:grpSpPr>
        <p:sp>
          <p:nvSpPr>
            <p:cNvPr id="12319" name="Line 10"/>
            <p:cNvSpPr>
              <a:spLocks noChangeShapeType="1"/>
            </p:cNvSpPr>
            <p:nvPr/>
          </p:nvSpPr>
          <p:spPr bwMode="auto">
            <a:xfrm flipH="1" flipV="1">
              <a:off x="1976" y="2608"/>
              <a:ext cx="568" cy="8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0" name="Text Box 11"/>
            <p:cNvSpPr txBox="1">
              <a:spLocks noChangeArrowheads="1"/>
            </p:cNvSpPr>
            <p:nvPr/>
          </p:nvSpPr>
          <p:spPr bwMode="auto">
            <a:xfrm>
              <a:off x="1957" y="3554"/>
              <a:ext cx="128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>
                  <a:cs typeface="Arial" pitchFamily="34" charset="0"/>
                </a:rPr>
                <a:t>9-cell Tesla Cavity</a:t>
              </a:r>
            </a:p>
            <a:p>
              <a:pPr algn="ctr"/>
              <a:r>
                <a:rPr lang="en-GB" altLang="de-DE">
                  <a:cs typeface="Arial" pitchFamily="34" charset="0"/>
                </a:rPr>
                <a:t>1,3 GHz</a:t>
              </a:r>
              <a:endParaRPr lang="de-DE" altLang="de-DE">
                <a:cs typeface="Arial" pitchFamily="34" charset="0"/>
              </a:endParaRPr>
            </a:p>
          </p:txBody>
        </p:sp>
      </p:grpSp>
      <p:grpSp>
        <p:nvGrpSpPr>
          <p:cNvPr id="12295" name="Group 12"/>
          <p:cNvGrpSpPr>
            <a:grpSpLocks/>
          </p:cNvGrpSpPr>
          <p:nvPr/>
        </p:nvGrpSpPr>
        <p:grpSpPr bwMode="auto">
          <a:xfrm>
            <a:off x="4953000" y="3048000"/>
            <a:ext cx="3841750" cy="369888"/>
            <a:chOff x="3120" y="1920"/>
            <a:chExt cx="2420" cy="233"/>
          </a:xfrm>
        </p:grpSpPr>
        <p:sp>
          <p:nvSpPr>
            <p:cNvPr id="12317" name="Line 13"/>
            <p:cNvSpPr>
              <a:spLocks noChangeShapeType="1"/>
            </p:cNvSpPr>
            <p:nvPr/>
          </p:nvSpPr>
          <p:spPr bwMode="auto">
            <a:xfrm flipH="1" flipV="1">
              <a:off x="3120" y="1920"/>
              <a:ext cx="110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18" name="Text Box 14"/>
            <p:cNvSpPr txBox="1">
              <a:spLocks noChangeArrowheads="1"/>
            </p:cNvSpPr>
            <p:nvPr/>
          </p:nvSpPr>
          <p:spPr bwMode="auto">
            <a:xfrm>
              <a:off x="4272" y="1922"/>
              <a:ext cx="1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altLang="de-DE">
                  <a:cs typeface="Arial" pitchFamily="34" charset="0"/>
                </a:rPr>
                <a:t>2 K Helium vessel</a:t>
              </a:r>
              <a:endParaRPr lang="de-DE" altLang="de-DE">
                <a:cs typeface="Arial" pitchFamily="34" charset="0"/>
              </a:endParaRPr>
            </a:p>
          </p:txBody>
        </p:sp>
      </p:grpSp>
      <p:grpSp>
        <p:nvGrpSpPr>
          <p:cNvPr id="12296" name="Group 19"/>
          <p:cNvGrpSpPr>
            <a:grpSpLocks/>
          </p:cNvGrpSpPr>
          <p:nvPr/>
        </p:nvGrpSpPr>
        <p:grpSpPr bwMode="auto">
          <a:xfrm>
            <a:off x="584200" y="385763"/>
            <a:ext cx="3124200" cy="3403600"/>
            <a:chOff x="360" y="120"/>
            <a:chExt cx="1968" cy="2144"/>
          </a:xfrm>
        </p:grpSpPr>
        <p:sp>
          <p:nvSpPr>
            <p:cNvPr id="12311" name="Line 20"/>
            <p:cNvSpPr>
              <a:spLocks noChangeShapeType="1"/>
            </p:cNvSpPr>
            <p:nvPr/>
          </p:nvSpPr>
          <p:spPr bwMode="auto">
            <a:xfrm flipV="1">
              <a:off x="1296" y="1592"/>
              <a:ext cx="0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2312" name="Line 21"/>
            <p:cNvSpPr>
              <a:spLocks noChangeShapeType="1"/>
            </p:cNvSpPr>
            <p:nvPr/>
          </p:nvSpPr>
          <p:spPr bwMode="auto">
            <a:xfrm>
              <a:off x="1392" y="1592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grpSp>
          <p:nvGrpSpPr>
            <p:cNvPr id="12313" name="Group 22"/>
            <p:cNvGrpSpPr>
              <a:grpSpLocks/>
            </p:cNvGrpSpPr>
            <p:nvPr/>
          </p:nvGrpSpPr>
          <p:grpSpPr bwMode="auto">
            <a:xfrm>
              <a:off x="360" y="120"/>
              <a:ext cx="1968" cy="1426"/>
              <a:chOff x="912" y="144"/>
              <a:chExt cx="1968" cy="1426"/>
            </a:xfrm>
          </p:grpSpPr>
          <p:pic>
            <p:nvPicPr>
              <p:cNvPr id="12314" name="Picture 23" descr="ELBE-Kryo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144"/>
                <a:ext cx="1968" cy="1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15" name="Text Box 24"/>
              <p:cNvSpPr txBox="1">
                <a:spLocks noChangeArrowheads="1"/>
              </p:cNvSpPr>
              <p:nvPr/>
            </p:nvSpPr>
            <p:spPr bwMode="auto">
              <a:xfrm>
                <a:off x="1152" y="206"/>
                <a:ext cx="150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de-DE" altLang="de-DE" sz="1600" b="1">
                    <a:solidFill>
                      <a:srgbClr val="FFFF00"/>
                    </a:solidFill>
                    <a:cs typeface="Arial" pitchFamily="34" charset="0"/>
                  </a:rPr>
                  <a:t>Helium Liquifier LINDE</a:t>
                </a:r>
              </a:p>
            </p:txBody>
          </p:sp>
          <p:sp>
            <p:nvSpPr>
              <p:cNvPr id="12316" name="Text Box 25"/>
              <p:cNvSpPr txBox="1">
                <a:spLocks noChangeArrowheads="1"/>
              </p:cNvSpPr>
              <p:nvPr/>
            </p:nvSpPr>
            <p:spPr bwMode="auto">
              <a:xfrm>
                <a:off x="1329" y="1358"/>
                <a:ext cx="98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de-DE" altLang="de-DE" sz="1600" b="1">
                    <a:solidFill>
                      <a:srgbClr val="FFFF00"/>
                    </a:solidFill>
                    <a:cs typeface="Arial" pitchFamily="34" charset="0"/>
                  </a:rPr>
                  <a:t>200 W @ 1.8 K</a:t>
                </a:r>
              </a:p>
            </p:txBody>
          </p:sp>
        </p:grpSp>
      </p:grpSp>
      <p:grpSp>
        <p:nvGrpSpPr>
          <p:cNvPr id="12297" name="Group 26"/>
          <p:cNvGrpSpPr>
            <a:grpSpLocks/>
          </p:cNvGrpSpPr>
          <p:nvPr/>
        </p:nvGrpSpPr>
        <p:grpSpPr bwMode="auto">
          <a:xfrm>
            <a:off x="1387475" y="4584700"/>
            <a:ext cx="1749425" cy="1541463"/>
            <a:chOff x="874" y="2888"/>
            <a:chExt cx="1102" cy="971"/>
          </a:xfrm>
        </p:grpSpPr>
        <p:sp>
          <p:nvSpPr>
            <p:cNvPr id="12309" name="Line 27"/>
            <p:cNvSpPr>
              <a:spLocks noChangeShapeType="1"/>
            </p:cNvSpPr>
            <p:nvPr/>
          </p:nvSpPr>
          <p:spPr bwMode="auto">
            <a:xfrm flipH="1" flipV="1">
              <a:off x="1408" y="2888"/>
              <a:ext cx="24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2310" name="Text Box 28"/>
            <p:cNvSpPr txBox="1">
              <a:spLocks noChangeArrowheads="1"/>
            </p:cNvSpPr>
            <p:nvPr/>
          </p:nvSpPr>
          <p:spPr bwMode="auto">
            <a:xfrm>
              <a:off x="874" y="3628"/>
              <a:ext cx="11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altLang="de-DE">
                  <a:cs typeface="Arial" pitchFamily="34" charset="0"/>
                </a:rPr>
                <a:t>Tuning System</a:t>
              </a:r>
            </a:p>
          </p:txBody>
        </p:sp>
      </p:grpSp>
      <p:grpSp>
        <p:nvGrpSpPr>
          <p:cNvPr id="12298" name="Group 29"/>
          <p:cNvGrpSpPr>
            <a:grpSpLocks/>
          </p:cNvGrpSpPr>
          <p:nvPr/>
        </p:nvGrpSpPr>
        <p:grpSpPr bwMode="auto">
          <a:xfrm>
            <a:off x="4921250" y="3429000"/>
            <a:ext cx="4173538" cy="730250"/>
            <a:chOff x="2928" y="2304"/>
            <a:chExt cx="2629" cy="460"/>
          </a:xfrm>
        </p:grpSpPr>
        <p:sp>
          <p:nvSpPr>
            <p:cNvPr id="12307" name="Line 30"/>
            <p:cNvSpPr>
              <a:spLocks noChangeShapeType="1"/>
            </p:cNvSpPr>
            <p:nvPr/>
          </p:nvSpPr>
          <p:spPr bwMode="auto">
            <a:xfrm flipH="1" flipV="1">
              <a:off x="2928" y="2304"/>
              <a:ext cx="596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2308" name="Text Box 31"/>
            <p:cNvSpPr txBox="1">
              <a:spLocks noChangeArrowheads="1"/>
            </p:cNvSpPr>
            <p:nvPr/>
          </p:nvSpPr>
          <p:spPr bwMode="auto">
            <a:xfrm>
              <a:off x="3524" y="2531"/>
              <a:ext cx="203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altLang="de-DE">
                  <a:cs typeface="Arial" pitchFamily="34" charset="0"/>
                </a:rPr>
                <a:t>Isolation Vacuum / LN</a:t>
              </a:r>
              <a:r>
                <a:rPr lang="de-DE" altLang="de-DE" baseline="-25000">
                  <a:cs typeface="Arial" pitchFamily="34" charset="0"/>
                </a:rPr>
                <a:t>2</a:t>
              </a:r>
              <a:r>
                <a:rPr lang="de-DE" altLang="de-DE">
                  <a:cs typeface="Arial" pitchFamily="34" charset="0"/>
                </a:rPr>
                <a:t>-Shield</a:t>
              </a:r>
            </a:p>
          </p:txBody>
        </p:sp>
      </p:grpSp>
      <p:pic>
        <p:nvPicPr>
          <p:cNvPr id="12299" name="Image 10" descr="10kW1300MHz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416425"/>
            <a:ext cx="7588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V="1">
            <a:off x="3924300" y="4165600"/>
            <a:ext cx="0" cy="660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flipH="1">
            <a:off x="3924300" y="4797425"/>
            <a:ext cx="13684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2" name="Rechteck 6"/>
          <p:cNvSpPr>
            <a:spLocks noChangeArrowheads="1"/>
          </p:cNvSpPr>
          <p:nvPr/>
        </p:nvSpPr>
        <p:spPr bwMode="auto">
          <a:xfrm>
            <a:off x="5387975" y="48577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>
                <a:cs typeface="Arial" pitchFamily="34" charset="0"/>
              </a:rPr>
              <a:t>2x10kW SSA</a:t>
            </a:r>
          </a:p>
          <a:p>
            <a:pPr algn="ctr" eaLnBrk="1" hangingPunct="1"/>
            <a:r>
              <a:rPr lang="en-GB" altLang="de-DE">
                <a:cs typeface="Arial" pitchFamily="34" charset="0"/>
              </a:rPr>
              <a:t>Bruker</a:t>
            </a:r>
            <a:endParaRPr lang="de-DE" altLang="de-DE">
              <a:cs typeface="Arial" pitchFamily="34" charset="0"/>
            </a:endParaRPr>
          </a:p>
        </p:txBody>
      </p:sp>
      <p:pic>
        <p:nvPicPr>
          <p:cNvPr id="12303" name="Image 10" descr="10kW1300MHz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4430713"/>
            <a:ext cx="760413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4" name="Group 5"/>
          <p:cNvGrpSpPr>
            <a:grpSpLocks/>
          </p:cNvGrpSpPr>
          <p:nvPr/>
        </p:nvGrpSpPr>
        <p:grpSpPr bwMode="auto">
          <a:xfrm>
            <a:off x="6567488" y="981075"/>
            <a:ext cx="1625431" cy="754063"/>
            <a:chOff x="111" y="3120"/>
            <a:chExt cx="1023" cy="475"/>
          </a:xfrm>
        </p:grpSpPr>
        <p:sp>
          <p:nvSpPr>
            <p:cNvPr id="12305" name="Line 6"/>
            <p:cNvSpPr>
              <a:spLocks noChangeShapeType="1"/>
            </p:cNvSpPr>
            <p:nvPr/>
          </p:nvSpPr>
          <p:spPr bwMode="auto">
            <a:xfrm flipV="1">
              <a:off x="672" y="3120"/>
              <a:ext cx="288" cy="192"/>
            </a:xfrm>
            <a:prstGeom prst="line">
              <a:avLst/>
            </a:prstGeom>
            <a:noFill/>
            <a:ln w="50800">
              <a:solidFill>
                <a:srgbClr val="99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06" name="Text Box 8"/>
            <p:cNvSpPr txBox="1">
              <a:spLocks noChangeArrowheads="1"/>
            </p:cNvSpPr>
            <p:nvPr/>
          </p:nvSpPr>
          <p:spPr bwMode="auto">
            <a:xfrm>
              <a:off x="111" y="3362"/>
              <a:ext cx="10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altLang="de-DE" dirty="0">
                  <a:cs typeface="Arial" pitchFamily="34" charset="0"/>
                </a:rPr>
                <a:t>18 </a:t>
              </a:r>
              <a:r>
                <a:rPr lang="de-DE" altLang="de-DE" dirty="0" err="1">
                  <a:cs typeface="Arial" pitchFamily="34" charset="0"/>
                </a:rPr>
                <a:t>MeV</a:t>
              </a:r>
              <a:r>
                <a:rPr lang="de-DE" altLang="de-DE" dirty="0">
                  <a:cs typeface="Arial" pitchFamily="34" charset="0"/>
                </a:rPr>
                <a:t>, 1</a:t>
              </a:r>
              <a:r>
                <a:rPr lang="de-DE" altLang="de-DE" dirty="0" smtClean="0">
                  <a:cs typeface="Arial" pitchFamily="34" charset="0"/>
                </a:rPr>
                <a:t> </a:t>
              </a:r>
              <a:r>
                <a:rPr lang="de-DE" altLang="de-DE" dirty="0">
                  <a:cs typeface="Arial" pitchFamily="34" charset="0"/>
                </a:rPr>
                <a:t>mA</a:t>
              </a:r>
              <a:endParaRPr lang="en-GB" altLang="de-DE" dirty="0">
                <a:cs typeface="Arial" pitchFamily="34" charset="0"/>
              </a:endParaRP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1835881" y="598178"/>
            <a:ext cx="5616624" cy="5688632"/>
            <a:chOff x="1619672" y="260649"/>
            <a:chExt cx="5616624" cy="5616624"/>
          </a:xfrm>
        </p:grpSpPr>
        <p:grpSp>
          <p:nvGrpSpPr>
            <p:cNvPr id="56" name="Gruppieren 55"/>
            <p:cNvGrpSpPr/>
            <p:nvPr/>
          </p:nvGrpSpPr>
          <p:grpSpPr>
            <a:xfrm>
              <a:off x="1619672" y="336851"/>
              <a:ext cx="5544616" cy="5468414"/>
              <a:chOff x="1619672" y="346407"/>
              <a:chExt cx="5544616" cy="5468414"/>
            </a:xfrm>
          </p:grpSpPr>
          <p:pic>
            <p:nvPicPr>
              <p:cNvPr id="58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346407"/>
                <a:ext cx="5544616" cy="5468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Grafik 5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9712" y="397548"/>
                <a:ext cx="2362200" cy="914400"/>
              </a:xfrm>
              <a:prstGeom prst="rect">
                <a:avLst/>
              </a:prstGeom>
            </p:spPr>
          </p:pic>
          <p:sp>
            <p:nvSpPr>
              <p:cNvPr id="60" name="Text Box 6"/>
              <p:cNvSpPr txBox="1">
                <a:spLocks noChangeArrowheads="1"/>
              </p:cNvSpPr>
              <p:nvPr/>
            </p:nvSpPr>
            <p:spPr bwMode="auto">
              <a:xfrm>
                <a:off x="4499992" y="4437112"/>
                <a:ext cx="2205619" cy="12867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wrap="square" lIns="100794" tIns="50397" rIns="100794" bIns="50397">
                <a:spAutoFit/>
              </a:bodyPr>
              <a:lstStyle>
                <a:lvl1pPr defTabSz="10080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0080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0080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0080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0080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de-DE" sz="1400" i="1" dirty="0" smtClean="0">
                    <a:latin typeface="Calibri" panose="020F0502020204030204" pitchFamily="34" charset="0"/>
                  </a:rPr>
                  <a:t>4 </a:t>
                </a:r>
                <a:r>
                  <a:rPr lang="en-US" altLang="de-DE" sz="1400" i="1" dirty="0">
                    <a:latin typeface="Calibri" panose="020F0502020204030204" pitchFamily="34" charset="0"/>
                  </a:rPr>
                  <a:t>GLS </a:t>
                </a:r>
                <a:r>
                  <a:rPr lang="en-US" altLang="de-DE" sz="1400" i="1" dirty="0" smtClean="0">
                    <a:latin typeface="Calibri" panose="020F0502020204030204" pitchFamily="34" charset="0"/>
                  </a:rPr>
                  <a:t>/Daresbury UK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de-DE" sz="1400" i="1" dirty="0" smtClean="0">
                    <a:latin typeface="Calibri" panose="020F0502020204030204" pitchFamily="34" charset="0"/>
                  </a:rPr>
                  <a:t>TARLA /Turkey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de-DE" sz="1400" i="1" dirty="0" smtClean="0">
                    <a:latin typeface="Calibri" panose="020F0502020204030204" pitchFamily="34" charset="0"/>
                  </a:rPr>
                  <a:t>MESA/</a:t>
                </a:r>
                <a:r>
                  <a:rPr lang="en-US" altLang="de-DE" sz="1400" i="1" dirty="0" err="1" smtClean="0">
                    <a:latin typeface="Calibri" panose="020F0502020204030204" pitchFamily="34" charset="0"/>
                  </a:rPr>
                  <a:t>Uni</a:t>
                </a:r>
                <a:r>
                  <a:rPr lang="en-US" altLang="de-DE" sz="1400" i="1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de-DE" sz="1400" i="1" dirty="0" smtClean="0">
                    <a:latin typeface="Calibri" panose="020F0502020204030204" pitchFamily="34" charset="0"/>
                  </a:rPr>
                  <a:t>Mainz </a:t>
                </a:r>
                <a:r>
                  <a:rPr lang="en-US" altLang="de-DE" sz="1400" i="1" dirty="0" smtClean="0">
                    <a:latin typeface="Calibri" panose="020F0502020204030204" pitchFamily="34" charset="0"/>
                  </a:rPr>
                  <a:t>Germany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de-DE" sz="1400" i="1" dirty="0" smtClean="0">
                    <a:latin typeface="Calibri" panose="020F0502020204030204" pitchFamily="34" charset="0"/>
                  </a:rPr>
                  <a:t>POLFEL/Poland</a:t>
                </a:r>
                <a:endParaRPr lang="en-US" altLang="de-DE" sz="1400" i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Text Box 5"/>
              <p:cNvSpPr txBox="1">
                <a:spLocks noChangeArrowheads="1"/>
              </p:cNvSpPr>
              <p:nvPr/>
            </p:nvSpPr>
            <p:spPr bwMode="auto">
              <a:xfrm>
                <a:off x="1691680" y="1231075"/>
                <a:ext cx="4445000" cy="471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0794" tIns="50397" rIns="100794" bIns="50397">
                <a:spAutoFit/>
              </a:bodyPr>
              <a:lstStyle>
                <a:lvl1pPr defTabSz="10080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10080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10080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10080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1008063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10080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de-DE" sz="1200" dirty="0">
                    <a:solidFill>
                      <a:srgbClr val="12408B"/>
                    </a:solidFill>
                    <a:latin typeface="Calibri" panose="020F0502020204030204" pitchFamily="34" charset="0"/>
                  </a:rPr>
                  <a:t>License Agreement </a:t>
                </a:r>
                <a:r>
                  <a:rPr lang="en-US" altLang="de-DE" sz="1200" dirty="0">
                    <a:latin typeface="Calibri" panose="020F0502020204030204" pitchFamily="34" charset="0"/>
                  </a:rPr>
                  <a:t>on the Twin Cavity Module </a:t>
                </a:r>
                <a:br>
                  <a:rPr lang="en-US" altLang="de-DE" sz="1200" dirty="0">
                    <a:latin typeface="Calibri" panose="020F0502020204030204" pitchFamily="34" charset="0"/>
                  </a:rPr>
                </a:br>
                <a:r>
                  <a:rPr lang="en-US" altLang="de-DE" sz="1200" dirty="0">
                    <a:latin typeface="Calibri" panose="020F0502020204030204" pitchFamily="34" charset="0"/>
                  </a:rPr>
                  <a:t>with HZDR/</a:t>
                </a:r>
                <a:r>
                  <a:rPr lang="en-US" altLang="de-DE" sz="1200" dirty="0" err="1">
                    <a:latin typeface="Calibri" panose="020F0502020204030204" pitchFamily="34" charset="0"/>
                  </a:rPr>
                  <a:t>Rossendorf</a:t>
                </a:r>
                <a:endParaRPr lang="en-US" altLang="de-DE" sz="12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Rechteck 56"/>
            <p:cNvSpPr/>
            <p:nvPr/>
          </p:nvSpPr>
          <p:spPr>
            <a:xfrm>
              <a:off x="1619672" y="260649"/>
              <a:ext cx="5616624" cy="5616624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26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multislit screen sh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05" y="4393283"/>
            <a:ext cx="2446940" cy="174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384410" y="89619"/>
            <a:ext cx="577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Technological challenges at ELBE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04909" y="4310501"/>
            <a:ext cx="59547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Superconducting </a:t>
            </a:r>
            <a:r>
              <a:rPr lang="en-US" dirty="0" smtClean="0"/>
              <a:t>gun + accelerator</a:t>
            </a:r>
            <a:endParaRPr lang="en-US" dirty="0" smtClean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High beam power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High demands on electron beam quality </a:t>
            </a:r>
          </a:p>
          <a:p>
            <a:pPr marL="8953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low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marL="8953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extremely short pulses &lt;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8953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high bunch charge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High precision beam diagnostics  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" y="4391148"/>
            <a:ext cx="2324806" cy="187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00"/>
          <a:stretch/>
        </p:blipFill>
        <p:spPr>
          <a:xfrm>
            <a:off x="853145" y="674395"/>
            <a:ext cx="7285920" cy="3525282"/>
          </a:xfrm>
          <a:prstGeom prst="rect">
            <a:avLst/>
          </a:prstGeom>
          <a:effectLst/>
        </p:spPr>
      </p:pic>
      <p:pic>
        <p:nvPicPr>
          <p:cNvPr id="14" name="Picture 3188" descr="O:\public\transparents\MAC_2001\DSCN08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05" y="5294452"/>
            <a:ext cx="1649254" cy="123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1004935" y="3107050"/>
            <a:ext cx="5667375" cy="2219325"/>
            <a:chOff x="-3751700" y="-868253"/>
            <a:chExt cx="5667375" cy="2219325"/>
          </a:xfrm>
        </p:grpSpPr>
        <p:sp>
          <p:nvSpPr>
            <p:cNvPr id="11" name="Rechteck 10"/>
            <p:cNvSpPr/>
            <p:nvPr/>
          </p:nvSpPr>
          <p:spPr>
            <a:xfrm>
              <a:off x="-3751700" y="924465"/>
              <a:ext cx="5667375" cy="426607"/>
            </a:xfrm>
            <a:prstGeom prst="rect">
              <a:avLst/>
            </a:prstGeom>
            <a:pattFill prst="pct5">
              <a:fgClr>
                <a:srgbClr val="E0642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-3751700" y="-868253"/>
              <a:ext cx="5667375" cy="2219325"/>
            </a:xfrm>
            <a:custGeom>
              <a:avLst/>
              <a:gdLst>
                <a:gd name="connsiteX0" fmla="*/ 5657850 w 5667375"/>
                <a:gd name="connsiteY0" fmla="*/ 2209800 h 2219325"/>
                <a:gd name="connsiteX1" fmla="*/ 5667375 w 5667375"/>
                <a:gd name="connsiteY1" fmla="*/ 1847850 h 2219325"/>
                <a:gd name="connsiteX2" fmla="*/ 3943350 w 5667375"/>
                <a:gd name="connsiteY2" fmla="*/ 0 h 2219325"/>
                <a:gd name="connsiteX3" fmla="*/ 19050 w 5667375"/>
                <a:gd name="connsiteY3" fmla="*/ 9525 h 2219325"/>
                <a:gd name="connsiteX4" fmla="*/ 0 w 5667375"/>
                <a:gd name="connsiteY4" fmla="*/ 2219325 h 2219325"/>
                <a:gd name="connsiteX5" fmla="*/ 5657850 w 5667375"/>
                <a:gd name="connsiteY5" fmla="*/ 2209800 h 221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7375" h="2219325">
                  <a:moveTo>
                    <a:pt x="5657850" y="2209800"/>
                  </a:moveTo>
                  <a:lnTo>
                    <a:pt x="5667375" y="1847850"/>
                  </a:lnTo>
                  <a:lnTo>
                    <a:pt x="3943350" y="0"/>
                  </a:lnTo>
                  <a:lnTo>
                    <a:pt x="19050" y="9525"/>
                  </a:lnTo>
                  <a:lnTo>
                    <a:pt x="0" y="2219325"/>
                  </a:lnTo>
                  <a:lnTo>
                    <a:pt x="5657850" y="2209800"/>
                  </a:lnTo>
                  <a:close/>
                </a:path>
              </a:pathLst>
            </a:custGeom>
            <a:solidFill>
              <a:srgbClr val="E0642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                  </a:t>
              </a:r>
              <a:r>
                <a:rPr lang="de-DE" dirty="0" err="1">
                  <a:solidFill>
                    <a:schemeClr val="tx1"/>
                  </a:solidFill>
                </a:rPr>
                <a:t>f</a:t>
              </a:r>
              <a:r>
                <a:rPr lang="de-DE" dirty="0" err="1" smtClean="0">
                  <a:solidFill>
                    <a:schemeClr val="tx1"/>
                  </a:solidFill>
                </a:rPr>
                <a:t>ull</a:t>
              </a:r>
              <a:r>
                <a:rPr lang="de-DE" dirty="0" smtClean="0">
                  <a:solidFill>
                    <a:schemeClr val="tx1"/>
                  </a:solidFill>
                </a:rPr>
                <a:t> CW </a:t>
              </a:r>
              <a:r>
                <a:rPr lang="de-DE" dirty="0" err="1" smtClean="0">
                  <a:solidFill>
                    <a:schemeClr val="tx1"/>
                  </a:solidFill>
                </a:rPr>
                <a:t>accelerators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               ELBE</a:t>
              </a:r>
            </a:p>
            <a:p>
              <a:pPr algn="ctr"/>
              <a:endParaRPr lang="de-DE" dirty="0">
                <a:solidFill>
                  <a:schemeClr val="tx1"/>
                </a:solidFill>
              </a:endParaRPr>
            </a:p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178723" y="364437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SRF </a:t>
              </a:r>
              <a:r>
                <a:rPr lang="de-DE" dirty="0" err="1" smtClean="0"/>
                <a:t>gun</a:t>
              </a:r>
              <a:endParaRPr lang="de-DE" dirty="0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-55198" y="966624"/>
              <a:ext cx="1616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thermionic</a:t>
              </a:r>
              <a:r>
                <a:rPr lang="de-DE" dirty="0" smtClean="0"/>
                <a:t> </a:t>
              </a:r>
              <a:r>
                <a:rPr lang="de-DE" dirty="0" err="1" smtClean="0"/>
                <a:t>gun</a:t>
              </a:r>
              <a:endParaRPr lang="de-DE" dirty="0"/>
            </a:p>
          </p:txBody>
        </p:sp>
      </p:grpSp>
      <p:sp>
        <p:nvSpPr>
          <p:cNvPr id="25" name="Rechteck 24"/>
          <p:cNvSpPr/>
          <p:nvPr/>
        </p:nvSpPr>
        <p:spPr>
          <a:xfrm>
            <a:off x="1045431" y="3125420"/>
            <a:ext cx="2049165" cy="2233831"/>
          </a:xfrm>
          <a:prstGeom prst="rect">
            <a:avLst/>
          </a:prstGeom>
          <a:solidFill>
            <a:srgbClr val="88EF83">
              <a:alpha val="4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p</a:t>
            </a:r>
            <a:r>
              <a:rPr lang="de-DE" dirty="0" err="1" smtClean="0">
                <a:solidFill>
                  <a:schemeClr val="tx1"/>
                </a:solidFill>
              </a:rPr>
              <a:t>ulsed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superconducting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err="1">
                <a:solidFill>
                  <a:schemeClr val="tx1"/>
                </a:solidFill>
              </a:rPr>
              <a:t>a</a:t>
            </a:r>
            <a:r>
              <a:rPr lang="de-DE" dirty="0" err="1" smtClean="0">
                <a:solidFill>
                  <a:schemeClr val="tx1"/>
                </a:solidFill>
              </a:rPr>
              <a:t>ccelerators</a:t>
            </a:r>
            <a:r>
              <a:rPr lang="de-DE" dirty="0" smtClean="0">
                <a:solidFill>
                  <a:schemeClr val="tx1"/>
                </a:solidFill>
              </a:rPr>
              <a:t>        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FLASH, XFEL 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54" name="Gruppieren 53"/>
          <p:cNvGrpSpPr/>
          <p:nvPr/>
        </p:nvGrpSpPr>
        <p:grpSpPr>
          <a:xfrm>
            <a:off x="245985" y="1963648"/>
            <a:ext cx="9107400" cy="4121677"/>
            <a:chOff x="170090" y="1660068"/>
            <a:chExt cx="9107400" cy="4121677"/>
          </a:xfrm>
        </p:grpSpPr>
        <p:cxnSp>
          <p:nvCxnSpPr>
            <p:cNvPr id="6" name="Gerade Verbindung mit Pfeil 5"/>
            <p:cNvCxnSpPr/>
            <p:nvPr/>
          </p:nvCxnSpPr>
          <p:spPr>
            <a:xfrm>
              <a:off x="929040" y="5051370"/>
              <a:ext cx="6982340" cy="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6848850" y="5378923"/>
              <a:ext cx="2428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 smtClean="0"/>
                <a:t>bunches</a:t>
              </a:r>
              <a:r>
                <a:rPr lang="de-DE" dirty="0" smtClean="0"/>
                <a:t> / s </a:t>
              </a:r>
              <a:endParaRPr lang="de-DE" dirty="0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flipV="1">
              <a:off x="929040" y="2193303"/>
              <a:ext cx="0" cy="2884620"/>
            </a:xfrm>
            <a:prstGeom prst="straightConnector1">
              <a:avLst/>
            </a:prstGeom>
            <a:ln w="635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245985" y="1660068"/>
              <a:ext cx="1946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b</a:t>
              </a:r>
              <a:r>
                <a:rPr lang="de-DE" dirty="0" err="1" smtClean="0"/>
                <a:t>unch</a:t>
              </a:r>
              <a:r>
                <a:rPr lang="de-DE" dirty="0" smtClean="0"/>
                <a:t> </a:t>
              </a:r>
              <a:r>
                <a:rPr lang="de-DE" dirty="0" err="1" smtClean="0"/>
                <a:t>charge</a:t>
              </a:r>
              <a:r>
                <a:rPr lang="de-DE" dirty="0" smtClean="0"/>
                <a:t> / </a:t>
              </a:r>
              <a:r>
                <a:rPr lang="de-DE" dirty="0" err="1" smtClean="0"/>
                <a:t>pC</a:t>
              </a:r>
              <a:r>
                <a:rPr lang="de-DE" dirty="0" smtClean="0"/>
                <a:t> </a:t>
              </a:r>
              <a:endParaRPr lang="de-DE" dirty="0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170090" y="265684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1000</a:t>
              </a:r>
              <a:endParaRPr lang="de-DE" dirty="0"/>
            </a:p>
          </p:txBody>
        </p:sp>
        <p:cxnSp>
          <p:nvCxnSpPr>
            <p:cNvPr id="4" name="Gerade Verbindung 3"/>
            <p:cNvCxnSpPr/>
            <p:nvPr/>
          </p:nvCxnSpPr>
          <p:spPr>
            <a:xfrm>
              <a:off x="777250" y="2857931"/>
              <a:ext cx="1517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746938" y="4619973"/>
              <a:ext cx="1517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245985" y="441563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100</a:t>
              </a:r>
              <a:endParaRPr lang="de-DE" dirty="0"/>
            </a:p>
          </p:txBody>
        </p:sp>
        <p:cxnSp>
          <p:nvCxnSpPr>
            <p:cNvPr id="19" name="Gerade Verbindung 18"/>
            <p:cNvCxnSpPr/>
            <p:nvPr/>
          </p:nvCxnSpPr>
          <p:spPr>
            <a:xfrm>
              <a:off x="949981" y="5077923"/>
              <a:ext cx="0" cy="162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2299903" y="5094638"/>
              <a:ext cx="0" cy="162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701355" y="5364716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10</a:t>
              </a:r>
              <a:r>
                <a:rPr lang="de-DE" baseline="30000" dirty="0" smtClean="0"/>
                <a:t>3</a:t>
              </a:r>
              <a:endParaRPr lang="de-DE" dirty="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6165795" y="5412413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10</a:t>
              </a:r>
              <a:r>
                <a:rPr lang="de-DE" baseline="30000" dirty="0" smtClean="0"/>
                <a:t>7</a:t>
              </a:r>
              <a:endParaRPr lang="de-DE" dirty="0"/>
            </a:p>
          </p:txBody>
        </p:sp>
        <p:cxnSp>
          <p:nvCxnSpPr>
            <p:cNvPr id="24" name="Gerade Verbindung 23"/>
            <p:cNvCxnSpPr/>
            <p:nvPr/>
          </p:nvCxnSpPr>
          <p:spPr>
            <a:xfrm>
              <a:off x="6393480" y="5118298"/>
              <a:ext cx="0" cy="162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>
              <a:off x="3640319" y="5107854"/>
              <a:ext cx="0" cy="162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5006429" y="5124569"/>
              <a:ext cx="0" cy="162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2051277" y="539261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10</a:t>
              </a:r>
              <a:r>
                <a:rPr lang="de-DE" baseline="30000" dirty="0"/>
                <a:t>4</a:t>
              </a:r>
              <a:endParaRPr lang="de-DE" dirty="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3391693" y="5394443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10</a:t>
              </a:r>
              <a:r>
                <a:rPr lang="de-DE" baseline="30000" dirty="0" smtClean="0"/>
                <a:t>5</a:t>
              </a:r>
              <a:endParaRPr lang="de-DE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4757803" y="5400949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10</a:t>
              </a:r>
              <a:r>
                <a:rPr lang="de-DE" baseline="30000" dirty="0" smtClean="0"/>
                <a:t>6</a:t>
              </a:r>
              <a:endParaRPr lang="de-DE" dirty="0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6621165" y="4077341"/>
            <a:ext cx="2225138" cy="966263"/>
            <a:chOff x="6528799" y="3773761"/>
            <a:chExt cx="2225138" cy="966263"/>
          </a:xfrm>
        </p:grpSpPr>
        <p:sp>
          <p:nvSpPr>
            <p:cNvPr id="42" name="Textfeld 41"/>
            <p:cNvSpPr txBox="1"/>
            <p:nvPr/>
          </p:nvSpPr>
          <p:spPr>
            <a:xfrm>
              <a:off x="6604694" y="3773761"/>
              <a:ext cx="2149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o</a:t>
              </a:r>
              <a:r>
                <a:rPr lang="de-DE" dirty="0" err="1" smtClean="0"/>
                <a:t>ptical</a:t>
              </a:r>
              <a:r>
                <a:rPr lang="de-DE" dirty="0" smtClean="0"/>
                <a:t> </a:t>
              </a:r>
              <a:r>
                <a:rPr lang="de-DE" dirty="0" err="1" smtClean="0"/>
                <a:t>resonator</a:t>
              </a:r>
              <a:r>
                <a:rPr lang="de-DE" dirty="0" smtClean="0"/>
                <a:t> FEL</a:t>
              </a:r>
              <a:endParaRPr lang="de-DE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6528799" y="4585959"/>
              <a:ext cx="151790" cy="1540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9" name="Gerade Verbindung mit Pfeil 48"/>
            <p:cNvCxnSpPr/>
            <p:nvPr/>
          </p:nvCxnSpPr>
          <p:spPr>
            <a:xfrm flipH="1">
              <a:off x="6706960" y="4220593"/>
              <a:ext cx="151790" cy="34546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/>
          <p:cNvGrpSpPr/>
          <p:nvPr/>
        </p:nvGrpSpPr>
        <p:grpSpPr>
          <a:xfrm>
            <a:off x="3661260" y="1986995"/>
            <a:ext cx="4883564" cy="1214320"/>
            <a:chOff x="3640319" y="1735963"/>
            <a:chExt cx="4883564" cy="1214320"/>
          </a:xfrm>
        </p:grpSpPr>
        <p:sp>
          <p:nvSpPr>
            <p:cNvPr id="46" name="Ellipse 45"/>
            <p:cNvSpPr/>
            <p:nvPr/>
          </p:nvSpPr>
          <p:spPr>
            <a:xfrm>
              <a:off x="3640319" y="2798493"/>
              <a:ext cx="1311156" cy="1517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4148775" y="1735963"/>
              <a:ext cx="43751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h</a:t>
              </a:r>
              <a:r>
                <a:rPr lang="de-DE" dirty="0" smtClean="0"/>
                <a:t>igh </a:t>
              </a:r>
              <a:r>
                <a:rPr lang="de-DE" dirty="0" err="1" smtClean="0"/>
                <a:t>charge</a:t>
              </a:r>
              <a:r>
                <a:rPr lang="de-DE" dirty="0" smtClean="0"/>
                <a:t>,  </a:t>
              </a:r>
              <a:r>
                <a:rPr lang="de-DE" dirty="0" err="1" smtClean="0"/>
                <a:t>adjustable</a:t>
              </a:r>
              <a:r>
                <a:rPr lang="de-DE" dirty="0" smtClean="0"/>
                <a:t> pulse </a:t>
              </a:r>
              <a:r>
                <a:rPr lang="de-DE" dirty="0" err="1" smtClean="0"/>
                <a:t>distance</a:t>
              </a:r>
              <a:r>
                <a:rPr lang="de-DE" dirty="0" smtClean="0"/>
                <a:t> (&gt;µs) </a:t>
              </a:r>
            </a:p>
            <a:p>
              <a:r>
                <a:rPr lang="de-DE" dirty="0" err="1" smtClean="0"/>
                <a:t>cTHz</a:t>
              </a:r>
              <a:r>
                <a:rPr lang="de-DE" dirty="0" smtClean="0"/>
                <a:t>, </a:t>
              </a:r>
              <a:r>
                <a:rPr lang="de-DE" dirty="0" err="1" smtClean="0"/>
                <a:t>nTOF</a:t>
              </a:r>
              <a:r>
                <a:rPr lang="de-DE" dirty="0" smtClean="0"/>
                <a:t>, </a:t>
              </a:r>
              <a:r>
                <a:rPr lang="de-DE" dirty="0" err="1" smtClean="0"/>
                <a:t>positrons</a:t>
              </a:r>
              <a:endParaRPr lang="de-DE" dirty="0"/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 flipH="1">
              <a:off x="4440315" y="2382294"/>
              <a:ext cx="151790" cy="34546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feld 50"/>
          <p:cNvSpPr txBox="1"/>
          <p:nvPr/>
        </p:nvSpPr>
        <p:spPr>
          <a:xfrm>
            <a:off x="416898" y="165515"/>
            <a:ext cx="8569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 smtClean="0"/>
              <a:t>What</a:t>
            </a:r>
            <a:r>
              <a:rPr lang="de-DE" sz="4000" dirty="0" smtClean="0"/>
              <a:t> </a:t>
            </a:r>
            <a:r>
              <a:rPr lang="de-DE" sz="4000" dirty="0" err="1" smtClean="0"/>
              <a:t>is</a:t>
            </a:r>
            <a:r>
              <a:rPr lang="de-DE" sz="4000" dirty="0" smtClean="0"/>
              <a:t> </a:t>
            </a:r>
            <a:r>
              <a:rPr lang="de-DE" sz="4000" dirty="0" err="1" smtClean="0"/>
              <a:t>unique</a:t>
            </a:r>
            <a:r>
              <a:rPr lang="de-DE" sz="4000" dirty="0" smtClean="0"/>
              <a:t> at </a:t>
            </a:r>
            <a:r>
              <a:rPr lang="de-DE" sz="4000" dirty="0" err="1" smtClean="0"/>
              <a:t>the</a:t>
            </a:r>
            <a:r>
              <a:rPr lang="de-DE" sz="4000" dirty="0" smtClean="0"/>
              <a:t> ELBE </a:t>
            </a:r>
            <a:r>
              <a:rPr lang="de-DE" sz="4000" dirty="0" err="1" smtClean="0"/>
              <a:t>accelerator</a:t>
            </a:r>
            <a:r>
              <a:rPr lang="de-DE" sz="4000" dirty="0" smtClean="0"/>
              <a:t> ?</a:t>
            </a:r>
            <a:endParaRPr lang="de-DE" sz="4000" dirty="0"/>
          </a:p>
        </p:txBody>
      </p:sp>
      <p:grpSp>
        <p:nvGrpSpPr>
          <p:cNvPr id="56" name="Gruppieren 55"/>
          <p:cNvGrpSpPr/>
          <p:nvPr/>
        </p:nvGrpSpPr>
        <p:grpSpPr>
          <a:xfrm>
            <a:off x="1047747" y="4491530"/>
            <a:ext cx="3448357" cy="834845"/>
            <a:chOff x="929040" y="4187950"/>
            <a:chExt cx="3491170" cy="834845"/>
          </a:xfrm>
        </p:grpSpPr>
        <p:sp>
          <p:nvSpPr>
            <p:cNvPr id="31" name="Rechteck 30"/>
            <p:cNvSpPr/>
            <p:nvPr/>
          </p:nvSpPr>
          <p:spPr>
            <a:xfrm>
              <a:off x="929040" y="4187950"/>
              <a:ext cx="3491170" cy="83484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endParaRPr lang="de-DE" dirty="0">
                <a:solidFill>
                  <a:schemeClr val="tx1"/>
                </a:solidFill>
              </a:endParaRPr>
            </a:p>
            <a:p>
              <a:pPr algn="ctr"/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1073666" y="4246049"/>
              <a:ext cx="31672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n</a:t>
              </a:r>
              <a:r>
                <a:rPr lang="de-DE" dirty="0" smtClean="0"/>
                <a:t>ormal </a:t>
              </a:r>
              <a:r>
                <a:rPr lang="de-DE" dirty="0" err="1" smtClean="0"/>
                <a:t>conducting</a:t>
              </a:r>
              <a:r>
                <a:rPr lang="de-DE" dirty="0" smtClean="0"/>
                <a:t> </a:t>
              </a:r>
              <a:r>
                <a:rPr lang="de-DE" dirty="0" err="1" smtClean="0"/>
                <a:t>accelerators</a:t>
              </a:r>
              <a:endParaRPr lang="de-DE" dirty="0" smtClean="0"/>
            </a:p>
            <a:p>
              <a:r>
                <a:rPr lang="de-DE" dirty="0" smtClean="0"/>
                <a:t>FELIX, FLARE, CLIO, FHI…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96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feld 3"/>
          <p:cNvSpPr txBox="1">
            <a:spLocks noChangeArrowheads="1"/>
          </p:cNvSpPr>
          <p:nvPr/>
        </p:nvSpPr>
        <p:spPr bwMode="auto">
          <a:xfrm>
            <a:off x="5663671" y="980728"/>
            <a:ext cx="260840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dirty="0" smtClean="0"/>
              <a:t>      </a:t>
            </a:r>
            <a:r>
              <a:rPr lang="de-DE" altLang="de-DE" dirty="0" err="1" smtClean="0"/>
              <a:t>hours</a:t>
            </a:r>
            <a:r>
              <a:rPr lang="de-DE" altLang="de-DE" dirty="0" smtClean="0"/>
              <a:t> </a:t>
            </a:r>
            <a:r>
              <a:rPr lang="de-DE" altLang="de-DE" dirty="0"/>
              <a:t>in </a:t>
            </a:r>
            <a:r>
              <a:rPr lang="de-DE" altLang="de-DE" dirty="0" smtClean="0"/>
              <a:t>total:</a:t>
            </a:r>
          </a:p>
          <a:p>
            <a:pPr eaLnBrk="1" hangingPunct="1"/>
            <a:r>
              <a:rPr lang="de-DE" altLang="de-DE" dirty="0" smtClean="0"/>
              <a:t> </a:t>
            </a:r>
            <a:endParaRPr lang="de-DE" altLang="de-DE" dirty="0"/>
          </a:p>
          <a:p>
            <a:pPr eaLnBrk="1" hangingPunct="1"/>
            <a:r>
              <a:rPr lang="de-DE" altLang="de-DE" dirty="0" err="1" smtClean="0"/>
              <a:t>Scheduled</a:t>
            </a:r>
            <a:r>
              <a:rPr lang="de-DE" altLang="de-DE" dirty="0"/>
              <a:t>	</a:t>
            </a:r>
            <a:r>
              <a:rPr lang="de-DE" altLang="de-DE" b="1" dirty="0" smtClean="0"/>
              <a:t>6736 </a:t>
            </a:r>
            <a:endParaRPr lang="de-DE" altLang="de-DE" b="1" dirty="0"/>
          </a:p>
          <a:p>
            <a:pPr eaLnBrk="1" hangingPunct="1"/>
            <a:r>
              <a:rPr lang="de-DE" altLang="de-DE" dirty="0"/>
              <a:t>U</a:t>
            </a:r>
            <a:r>
              <a:rPr lang="de-DE" altLang="de-DE" dirty="0" smtClean="0"/>
              <a:t>sed</a:t>
            </a:r>
            <a:r>
              <a:rPr lang="de-DE" altLang="de-DE" dirty="0"/>
              <a:t>		</a:t>
            </a:r>
            <a:r>
              <a:rPr lang="de-DE" altLang="de-DE" b="1" dirty="0" smtClean="0"/>
              <a:t>6426</a:t>
            </a:r>
            <a:endParaRPr lang="de-DE" altLang="de-DE" b="1" dirty="0"/>
          </a:p>
          <a:p>
            <a:pPr eaLnBrk="1" hangingPunct="1"/>
            <a:r>
              <a:rPr lang="de-DE" altLang="de-DE" dirty="0" smtClean="0"/>
              <a:t>Reliability</a:t>
            </a:r>
            <a:r>
              <a:rPr lang="de-DE" altLang="de-DE" dirty="0"/>
              <a:t>	</a:t>
            </a:r>
            <a:r>
              <a:rPr lang="de-DE" altLang="de-DE" b="1" dirty="0" smtClean="0"/>
              <a:t>94% </a:t>
            </a:r>
            <a:endParaRPr lang="de-DE" altLang="de-DE" b="1" dirty="0"/>
          </a:p>
          <a:p>
            <a:pPr eaLnBrk="1" hangingPunct="1"/>
            <a:r>
              <a:rPr lang="de-DE" altLang="de-DE" dirty="0" smtClean="0"/>
              <a:t>External users:	</a:t>
            </a:r>
            <a:r>
              <a:rPr lang="de-DE" altLang="de-DE" b="1" dirty="0" smtClean="0"/>
              <a:t>70 %</a:t>
            </a:r>
            <a:endParaRPr lang="de-DE" altLang="de-DE" b="1" dirty="0"/>
          </a:p>
        </p:txBody>
      </p:sp>
      <p:sp>
        <p:nvSpPr>
          <p:cNvPr id="6" name="Textfeld 5"/>
          <p:cNvSpPr txBox="1"/>
          <p:nvPr/>
        </p:nvSpPr>
        <p:spPr>
          <a:xfrm rot="16200000">
            <a:off x="3571658" y="4385795"/>
            <a:ext cx="105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Calibri" pitchFamily="34" charset="0"/>
                <a:cs typeface="Calibri" pitchFamily="34" charset="0"/>
              </a:rPr>
              <a:t>reliability</a:t>
            </a:r>
            <a:endParaRPr lang="de-DE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81898" y="15007"/>
            <a:ext cx="7024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Beam time </a:t>
            </a:r>
            <a:r>
              <a:rPr lang="de-DE" sz="2400" dirty="0" err="1" smtClean="0">
                <a:latin typeface="+mj-lt"/>
                <a:cs typeface="Calibri" panose="020F0502020204030204" pitchFamily="34" charset="0"/>
              </a:rPr>
              <a:t>statistics</a:t>
            </a:r>
            <a:r>
              <a:rPr 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2020/2021  (Run II/20-RunII/21 !)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/>
          </p:nvPr>
        </p:nvGraphicFramePr>
        <p:xfrm>
          <a:off x="365980" y="3959812"/>
          <a:ext cx="3706611" cy="289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/>
          </p:nvPr>
        </p:nvGraphicFramePr>
        <p:xfrm>
          <a:off x="107504" y="436022"/>
          <a:ext cx="5295900" cy="388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32740" y="3790535"/>
            <a:ext cx="3220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+mj-lt"/>
                <a:cs typeface="Calibri" pitchFamily="34" charset="0"/>
              </a:rPr>
              <a:t>External</a:t>
            </a:r>
            <a:r>
              <a:rPr lang="de-DE" sz="1600" dirty="0" smtClean="0">
                <a:latin typeface="+mj-lt"/>
                <a:cs typeface="Calibri" pitchFamily="34" charset="0"/>
              </a:rPr>
              <a:t>/Internal </a:t>
            </a:r>
            <a:r>
              <a:rPr lang="de-DE" sz="1600" dirty="0" err="1" smtClean="0">
                <a:latin typeface="+mj-lt"/>
                <a:cs typeface="Calibri" pitchFamily="34" charset="0"/>
              </a:rPr>
              <a:t>use</a:t>
            </a:r>
            <a:r>
              <a:rPr lang="de-DE" sz="1600" dirty="0" smtClean="0">
                <a:latin typeface="+mj-lt"/>
                <a:cs typeface="Calibri" pitchFamily="34" charset="0"/>
              </a:rPr>
              <a:t> (</a:t>
            </a:r>
            <a:r>
              <a:rPr lang="de-DE" sz="1600" dirty="0" err="1" smtClean="0">
                <a:latin typeface="+mj-lt"/>
                <a:cs typeface="Calibri" pitchFamily="34" charset="0"/>
              </a:rPr>
              <a:t>beamtime</a:t>
            </a:r>
            <a:r>
              <a:rPr lang="de-DE" sz="1600" dirty="0" smtClean="0">
                <a:latin typeface="+mj-lt"/>
                <a:cs typeface="Calibri" pitchFamily="34" charset="0"/>
              </a:rPr>
              <a:t>) </a:t>
            </a:r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/>
          </p:nvPr>
        </p:nvGraphicFramePr>
        <p:xfrm>
          <a:off x="4283968" y="33051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00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Bild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_blue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_blue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Bildschirmpräsentation (4:3)</PresentationFormat>
  <Paragraphs>229</Paragraphs>
  <Slides>14</Slides>
  <Notes>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6" baseType="lpstr">
      <vt:lpstr>Arial</vt:lpstr>
      <vt:lpstr>Calibri</vt:lpstr>
      <vt:lpstr>Geneva</vt:lpstr>
      <vt:lpstr>Palatino Linotype</vt:lpstr>
      <vt:lpstr>Symbol</vt:lpstr>
      <vt:lpstr>Times</vt:lpstr>
      <vt:lpstr>Times New Roman</vt:lpstr>
      <vt:lpstr>Wingdings</vt:lpstr>
      <vt:lpstr>Praesentation_Bild_Master</vt:lpstr>
      <vt:lpstr>Presentation_blue_master</vt:lpstr>
      <vt:lpstr>1_Presentation_blue_master</vt:lpstr>
      <vt:lpstr>CorelDRAW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Michel, Dr. Peter (FWKE) - 338</dc:creator>
  <cp:lastModifiedBy>Michel, Dr. Peter (FWKE) - 338</cp:lastModifiedBy>
  <cp:revision>369</cp:revision>
  <cp:lastPrinted>2022-05-09T08:36:30Z</cp:lastPrinted>
  <dcterms:created xsi:type="dcterms:W3CDTF">2012-10-02T11:19:43Z</dcterms:created>
  <dcterms:modified xsi:type="dcterms:W3CDTF">2022-05-09T09:47:35Z</dcterms:modified>
</cp:coreProperties>
</file>