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6" r:id="rId1"/>
  </p:sldMasterIdLst>
  <p:notesMasterIdLst>
    <p:notesMasterId r:id="rId19"/>
  </p:notesMasterIdLst>
  <p:handoutMasterIdLst>
    <p:handoutMasterId r:id="rId20"/>
  </p:handoutMasterIdLst>
  <p:sldIdLst>
    <p:sldId id="649" r:id="rId2"/>
    <p:sldId id="2148" r:id="rId3"/>
    <p:sldId id="703" r:id="rId4"/>
    <p:sldId id="2142" r:id="rId5"/>
    <p:sldId id="522" r:id="rId6"/>
    <p:sldId id="705" r:id="rId7"/>
    <p:sldId id="2146" r:id="rId8"/>
    <p:sldId id="625" r:id="rId9"/>
    <p:sldId id="988" r:id="rId10"/>
    <p:sldId id="1164" r:id="rId11"/>
    <p:sldId id="617" r:id="rId12"/>
    <p:sldId id="618" r:id="rId13"/>
    <p:sldId id="1267" r:id="rId14"/>
    <p:sldId id="2147" r:id="rId15"/>
    <p:sldId id="1269" r:id="rId16"/>
    <p:sldId id="2144" r:id="rId17"/>
    <p:sldId id="2145"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CFF"/>
    <a:srgbClr val="00A9FF"/>
    <a:srgbClr val="2A2CC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72"/>
    <p:restoredTop sz="91429"/>
  </p:normalViewPr>
  <p:slideViewPr>
    <p:cSldViewPr snapToGrid="0" snapToObjects="1">
      <p:cViewPr varScale="1">
        <p:scale>
          <a:sx n="117" d="100"/>
          <a:sy n="117" d="100"/>
        </p:scale>
        <p:origin x="752" y="168"/>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137" d="100"/>
          <a:sy n="137" d="100"/>
        </p:scale>
        <p:origin x="1784"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F9C03A-79D8-174C-8A65-8B724BE9D7B5}" type="datetimeFigureOut">
              <a:rPr lang="en-US" smtClean="0"/>
              <a:t>7/20/22</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D49E93-5542-D14B-A07B-05AD65D6EB97}" type="slidenum">
              <a:rPr lang="en-US" smtClean="0"/>
              <a:t>‹#›</a:t>
            </a:fld>
            <a:endParaRPr lang="en-US" dirty="0"/>
          </a:p>
        </p:txBody>
      </p:sp>
    </p:spTree>
    <p:extLst>
      <p:ext uri="{BB962C8B-B14F-4D97-AF65-F5344CB8AC3E}">
        <p14:creationId xmlns:p14="http://schemas.microsoft.com/office/powerpoint/2010/main" val="1989204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03967B-E13D-644C-B749-25F5E6C5117C}" type="datetimeFigureOut">
              <a:rPr lang="en-US" smtClean="0"/>
              <a:t>7/20/22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A6A82-C43D-0E45-8BBC-3BA89641B414}" type="slidenum">
              <a:rPr lang="en-US" smtClean="0"/>
              <a:t>‹#›</a:t>
            </a:fld>
            <a:endParaRPr lang="en-US" dirty="0"/>
          </a:p>
        </p:txBody>
      </p:sp>
    </p:spTree>
    <p:extLst>
      <p:ext uri="{BB962C8B-B14F-4D97-AF65-F5344CB8AC3E}">
        <p14:creationId xmlns:p14="http://schemas.microsoft.com/office/powerpoint/2010/main" val="1504460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86311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A6A82-C43D-0E45-8BBC-3BA89641B414}" type="slidenum">
              <a:rPr lang="en-US" smtClean="0"/>
              <a:t>3</a:t>
            </a:fld>
            <a:endParaRPr lang="en-US" dirty="0"/>
          </a:p>
        </p:txBody>
      </p:sp>
    </p:spTree>
    <p:extLst>
      <p:ext uri="{BB962C8B-B14F-4D97-AF65-F5344CB8AC3E}">
        <p14:creationId xmlns:p14="http://schemas.microsoft.com/office/powerpoint/2010/main" val="1383199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FA6A82-C43D-0E45-8BBC-3BA89641B4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61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FA6A82-C43D-0E45-8BBC-3BA89641B4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2191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15" name="Rectangle 14"/>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16"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2022-07-20</a:t>
            </a:fld>
            <a:endParaRPr lang="en-US" dirty="0">
              <a:solidFill>
                <a:schemeClr val="bg2">
                  <a:lumMod val="10000"/>
                </a:schemeClr>
              </a:solidFill>
              <a:latin typeface="Arial" panose="020B0604020202020204"/>
            </a:endParaRPr>
          </a:p>
        </p:txBody>
      </p:sp>
      <p:sp>
        <p:nvSpPr>
          <p:cNvPr id="17"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18" name="TextBox 17"/>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10"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dirty="0"/>
              <a:t>Click to edit master title style</a:t>
            </a:r>
          </a:p>
        </p:txBody>
      </p:sp>
      <p:sp>
        <p:nvSpPr>
          <p:cNvPr id="14"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25348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7" name="Text Placeholder 2"/>
          <p:cNvSpPr>
            <a:spLocks noGrp="1"/>
          </p:cNvSpPr>
          <p:nvPr>
            <p:ph type="body" idx="1"/>
          </p:nvPr>
        </p:nvSpPr>
        <p:spPr>
          <a:xfrm>
            <a:off x="773411" y="2032777"/>
            <a:ext cx="4869743" cy="769809"/>
          </a:xfrm>
          <a:prstGeom prst="rect">
            <a:avLst/>
          </a:prstGeom>
        </p:spPr>
        <p:txBody>
          <a:bodyPr anchor="b">
            <a:noAutofit/>
          </a:bodyPr>
          <a:lstStyle>
            <a:lvl1pPr marL="0" indent="0" algn="l">
              <a:lnSpc>
                <a:spcPct val="100000"/>
              </a:lnSpc>
              <a:buNone/>
              <a:defRPr sz="2200" b="0" cap="none" baseline="0">
                <a:solidFill>
                  <a:srgbClr val="00A9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3"/>
          <p:cNvSpPr>
            <a:spLocks noGrp="1"/>
          </p:cNvSpPr>
          <p:nvPr>
            <p:ph sz="half" idx="2"/>
          </p:nvPr>
        </p:nvSpPr>
        <p:spPr>
          <a:xfrm>
            <a:off x="773410" y="3337854"/>
            <a:ext cx="4869744" cy="3040252"/>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
        <p:nvSpPr>
          <p:cNvPr id="9" name="Text Placeholder 2"/>
          <p:cNvSpPr>
            <a:spLocks noGrp="1"/>
          </p:cNvSpPr>
          <p:nvPr>
            <p:ph type="body" idx="12"/>
          </p:nvPr>
        </p:nvSpPr>
        <p:spPr>
          <a:xfrm>
            <a:off x="5968074" y="2032777"/>
            <a:ext cx="4869743" cy="769809"/>
          </a:xfrm>
          <a:prstGeom prst="rect">
            <a:avLst/>
          </a:prstGeom>
        </p:spPr>
        <p:txBody>
          <a:bodyPr anchor="b">
            <a:noAutofit/>
          </a:bodyPr>
          <a:lstStyle>
            <a:lvl1pPr marL="0" indent="0" algn="l">
              <a:lnSpc>
                <a:spcPct val="100000"/>
              </a:lnSpc>
              <a:buNone/>
              <a:defRPr sz="2200" b="0" cap="none" baseline="0">
                <a:solidFill>
                  <a:srgbClr val="00A9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p:cNvSpPr>
            <a:spLocks noGrp="1"/>
          </p:cNvSpPr>
          <p:nvPr>
            <p:ph sz="half" idx="13"/>
          </p:nvPr>
        </p:nvSpPr>
        <p:spPr>
          <a:xfrm>
            <a:off x="5968073" y="3337854"/>
            <a:ext cx="4869744" cy="3040251"/>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
        <p:nvSpPr>
          <p:cNvPr id="11" name="Title 1"/>
          <p:cNvSpPr>
            <a:spLocks noGrp="1"/>
          </p:cNvSpPr>
          <p:nvPr>
            <p:ph type="title" hasCustomPrompt="1"/>
          </p:nvPr>
        </p:nvSpPr>
        <p:spPr>
          <a:xfrm>
            <a:off x="773410" y="979687"/>
            <a:ext cx="10064407" cy="637077"/>
          </a:xfrm>
          <a:prstGeom prst="rect">
            <a:avLst/>
          </a:prstGeom>
        </p:spPr>
        <p:txBody>
          <a:bodyPr>
            <a:normAutofit/>
          </a:bodyPr>
          <a:lstStyle>
            <a:lvl1pPr algn="l">
              <a:defRPr sz="1800" b="1" i="0">
                <a:solidFill>
                  <a:srgbClr val="00A9FF"/>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1903464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10" name="Title 1"/>
          <p:cNvSpPr>
            <a:spLocks noGrp="1"/>
          </p:cNvSpPr>
          <p:nvPr>
            <p:ph type="title"/>
          </p:nvPr>
        </p:nvSpPr>
        <p:spPr>
          <a:xfrm>
            <a:off x="661743" y="2032776"/>
            <a:ext cx="3938833" cy="1581962"/>
          </a:xfrm>
          <a:prstGeom prst="rect">
            <a:avLst/>
          </a:prstGeom>
        </p:spPr>
        <p:txBody>
          <a:bodyPr anchor="t">
            <a:normAutofit/>
          </a:bodyPr>
          <a:lstStyle>
            <a:lvl1pPr algn="l">
              <a:defRPr sz="3200" b="0">
                <a:solidFill>
                  <a:srgbClr val="00B0F0"/>
                </a:solidFill>
                <a:latin typeface="+mn-lt"/>
              </a:defRPr>
            </a:lvl1pPr>
          </a:lstStyle>
          <a:p>
            <a:r>
              <a:rPr lang="en-US"/>
              <a:t>Click to edit Master title style</a:t>
            </a:r>
            <a:endParaRPr lang="en-US" dirty="0"/>
          </a:p>
        </p:txBody>
      </p:sp>
      <p:sp>
        <p:nvSpPr>
          <p:cNvPr id="11" name="Subtitle 2"/>
          <p:cNvSpPr>
            <a:spLocks noGrp="1"/>
          </p:cNvSpPr>
          <p:nvPr>
            <p:ph type="subTitle" idx="1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Content Placeholder 2"/>
          <p:cNvSpPr>
            <a:spLocks noGrp="1"/>
          </p:cNvSpPr>
          <p:nvPr>
            <p:ph idx="1"/>
          </p:nvPr>
        </p:nvSpPr>
        <p:spPr>
          <a:xfrm>
            <a:off x="5075864" y="2032776"/>
            <a:ext cx="5446278" cy="3931442"/>
          </a:xfrm>
          <a:prstGeom prst="rect">
            <a:avLst/>
          </a:prstGeom>
        </p:spPr>
        <p:txBody>
          <a:bodyPr anchor="ctr"/>
          <a:lstStyle>
            <a:lvl1pPr marL="228600" indent="-228600">
              <a:buClr>
                <a:srgbClr val="00A9FF"/>
              </a:buClr>
              <a:buFont typeface="Wingdings" charset="2"/>
              <a:buChar char="§"/>
              <a:defRPr sz="3200" b="0" i="0">
                <a:solidFill>
                  <a:schemeClr val="tx1"/>
                </a:solidFill>
                <a:latin typeface="Arial" charset="0"/>
                <a:ea typeface="Arial" charset="0"/>
                <a:cs typeface="Arial" charset="0"/>
              </a:defRPr>
            </a:lvl1pPr>
            <a:lvl2pPr marL="685800" indent="-228600">
              <a:buClr>
                <a:srgbClr val="00A9FF"/>
              </a:buClr>
              <a:buFont typeface="Wingdings" charset="2"/>
              <a:buChar char="§"/>
              <a:defRPr sz="3200" b="0" i="0">
                <a:solidFill>
                  <a:schemeClr val="tx1"/>
                </a:solidFill>
                <a:latin typeface="Arial" charset="0"/>
                <a:ea typeface="Arial" charset="0"/>
                <a:cs typeface="Arial" charset="0"/>
              </a:defRPr>
            </a:lvl2pPr>
            <a:lvl3pPr marL="1143000" indent="-228600">
              <a:buClr>
                <a:srgbClr val="00A9FF"/>
              </a:buClr>
              <a:buFont typeface="Wingdings" charset="2"/>
              <a:buChar char="§"/>
              <a:defRPr sz="3200" b="0" i="0">
                <a:solidFill>
                  <a:schemeClr val="tx1"/>
                </a:solidFill>
                <a:latin typeface="Arial" charset="0"/>
                <a:ea typeface="Arial" charset="0"/>
                <a:cs typeface="Arial" charset="0"/>
              </a:defRPr>
            </a:lvl3pPr>
            <a:lvl4pPr marL="1600200" indent="-228600">
              <a:buClr>
                <a:srgbClr val="00A9FF"/>
              </a:buClr>
              <a:buFont typeface="Wingdings" charset="2"/>
              <a:buChar char="§"/>
              <a:defRPr sz="3200" b="0" i="0">
                <a:solidFill>
                  <a:schemeClr val="tx1"/>
                </a:solidFill>
                <a:latin typeface="Arial" charset="0"/>
                <a:ea typeface="Arial" charset="0"/>
                <a:cs typeface="Arial" charset="0"/>
              </a:defRPr>
            </a:lvl4pPr>
            <a:lvl5pPr marL="2057400" indent="-228600">
              <a:buClr>
                <a:srgbClr val="00A9FF"/>
              </a:buClr>
              <a:buFont typeface="Wingdings" charset="2"/>
              <a:buChar char="§"/>
              <a:defRPr sz="3200" b="0" i="0">
                <a:solidFill>
                  <a:schemeClr val="tx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56365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8" name="Title 1"/>
          <p:cNvSpPr>
            <a:spLocks noGrp="1"/>
          </p:cNvSpPr>
          <p:nvPr>
            <p:ph type="title"/>
          </p:nvPr>
        </p:nvSpPr>
        <p:spPr>
          <a:xfrm>
            <a:off x="661743" y="2032776"/>
            <a:ext cx="3938833" cy="1581962"/>
          </a:xfrm>
          <a:prstGeom prst="rect">
            <a:avLst/>
          </a:prstGeom>
        </p:spPr>
        <p:txBody>
          <a:bodyPr anchor="t">
            <a:normAutofit/>
          </a:bodyPr>
          <a:lstStyle>
            <a:lvl1pPr algn="l">
              <a:defRPr sz="3200" b="0" i="0">
                <a:solidFill>
                  <a:srgbClr val="00B0F0"/>
                </a:solidFill>
                <a:latin typeface="Arial" charset="0"/>
                <a:ea typeface="Arial" charset="0"/>
                <a:cs typeface="Arial" charset="0"/>
              </a:defRPr>
            </a:lvl1pPr>
          </a:lstStyle>
          <a:p>
            <a:r>
              <a:rPr lang="en-US"/>
              <a:t>Click to edit Master title style</a:t>
            </a:r>
            <a:endParaRPr lang="en-US" dirty="0"/>
          </a:p>
        </p:txBody>
      </p:sp>
      <p:sp>
        <p:nvSpPr>
          <p:cNvPr id="9" name="Subtitle 2"/>
          <p:cNvSpPr>
            <a:spLocks noGrp="1"/>
          </p:cNvSpPr>
          <p:nvPr>
            <p:ph type="subTitle" idx="1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Picture Placeholder 2"/>
          <p:cNvSpPr>
            <a:spLocks noGrp="1" noChangeAspect="1"/>
          </p:cNvSpPr>
          <p:nvPr>
            <p:ph type="pic" idx="1"/>
          </p:nvPr>
        </p:nvSpPr>
        <p:spPr>
          <a:xfrm>
            <a:off x="6747062" y="979688"/>
            <a:ext cx="4182876" cy="5881540"/>
          </a:xfrm>
          <a:prstGeom prst="rect">
            <a:avLst/>
          </a:prstGeo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14687878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8" name="Vertical Text Placeholder 2"/>
          <p:cNvSpPr>
            <a:spLocks noGrp="1"/>
          </p:cNvSpPr>
          <p:nvPr>
            <p:ph type="body" orient="vert" idx="1"/>
          </p:nvPr>
        </p:nvSpPr>
        <p:spPr>
          <a:xfrm>
            <a:off x="1947791" y="2032777"/>
            <a:ext cx="7687507" cy="4439522"/>
          </a:xfrm>
          <a:prstGeom prst="rect">
            <a:avLst/>
          </a:prstGeom>
        </p:spPr>
        <p:txBody>
          <a:bodyPr vert="eaVert">
            <a:norm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marL="1600200" indent="-228600">
              <a:lnSpc>
                <a:spcPct val="100000"/>
              </a:lnSpc>
              <a:buClr>
                <a:srgbClr val="00B0F0"/>
              </a:buClr>
              <a:buFont typeface="Wingdings" charset="2"/>
              <a:buChar char="§"/>
              <a:defRPr sz="3200" b="0">
                <a:solidFill>
                  <a:schemeClr val="tx1"/>
                </a:solidFill>
              </a:defRPr>
            </a:lvl4pPr>
            <a:lvl5pPr marL="2057400" indent="-228600">
              <a:lnSpc>
                <a:spcPct val="100000"/>
              </a:lnSpc>
              <a:buClr>
                <a:srgbClr val="00B0F0"/>
              </a:buClr>
              <a:buFont typeface="Wingdings" charset="2"/>
              <a:buChar char="§"/>
              <a:defRPr sz="32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hasCustomPrompt="1"/>
          </p:nvPr>
        </p:nvSpPr>
        <p:spPr>
          <a:xfrm>
            <a:off x="1947791" y="979688"/>
            <a:ext cx="7687507" cy="663582"/>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592065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8" name="Vertical Text Placeholder 2"/>
          <p:cNvSpPr>
            <a:spLocks noGrp="1"/>
          </p:cNvSpPr>
          <p:nvPr>
            <p:ph type="body" orient="vert" idx="1"/>
          </p:nvPr>
        </p:nvSpPr>
        <p:spPr>
          <a:xfrm>
            <a:off x="1947791" y="2032777"/>
            <a:ext cx="6921889" cy="4439522"/>
          </a:xfrm>
          <a:prstGeom prst="rect">
            <a:avLst/>
          </a:prstGeom>
        </p:spPr>
        <p:txBody>
          <a:bodyPr vert="eaVert">
            <a:norm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marL="1600200" indent="-228600">
              <a:lnSpc>
                <a:spcPct val="100000"/>
              </a:lnSpc>
              <a:buClr>
                <a:srgbClr val="00B0F0"/>
              </a:buClr>
              <a:buFont typeface="Wingdings" charset="2"/>
              <a:buChar char="§"/>
              <a:defRPr sz="3200" b="0">
                <a:solidFill>
                  <a:schemeClr val="tx1"/>
                </a:solidFill>
              </a:defRPr>
            </a:lvl4pPr>
            <a:lvl5pPr marL="2057400" indent="-228600">
              <a:lnSpc>
                <a:spcPct val="100000"/>
              </a:lnSpc>
              <a:buClr>
                <a:srgbClr val="00B0F0"/>
              </a:buClr>
              <a:buFont typeface="Wingdings" charset="2"/>
              <a:buChar char="§"/>
              <a:defRPr sz="32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hasCustomPrompt="1"/>
          </p:nvPr>
        </p:nvSpPr>
        <p:spPr>
          <a:xfrm rot="5400000">
            <a:off x="7116880" y="3953881"/>
            <a:ext cx="4439522" cy="597317"/>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15606682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ur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0"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13"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dirty="0"/>
              <a:t>Social Handles</a:t>
            </a:r>
          </a:p>
        </p:txBody>
      </p:sp>
      <p:sp>
        <p:nvSpPr>
          <p:cNvPr id="14"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11301855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ur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dirty="0"/>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5354626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ur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dirty="0"/>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1564176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ur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dirty="0"/>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ure Slide 5">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8"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9"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dirty="0"/>
              <a:t>Social Handles</a:t>
            </a:r>
          </a:p>
        </p:txBody>
      </p:sp>
      <p:sp>
        <p:nvSpPr>
          <p:cNvPr id="10"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885934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20" name="TextBox 19"/>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1"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dirty="0"/>
              <a:t>Click to edit master title style</a:t>
            </a:r>
          </a:p>
        </p:txBody>
      </p:sp>
      <p:sp>
        <p:nvSpPr>
          <p:cNvPr id="12"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2022-07-20</a:t>
            </a:fld>
            <a:endParaRPr lang="en-US" dirty="0">
              <a:solidFill>
                <a:schemeClr val="bg2">
                  <a:lumMod val="10000"/>
                </a:schemeClr>
              </a:solidFill>
              <a:latin typeface="Arial" panose="020B0604020202020204"/>
            </a:endParaRPr>
          </a:p>
        </p:txBody>
      </p:sp>
    </p:spTree>
    <p:extLst>
      <p:ext uri="{BB962C8B-B14F-4D97-AF65-F5344CB8AC3E}">
        <p14:creationId xmlns:p14="http://schemas.microsoft.com/office/powerpoint/2010/main" val="8668115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3" name="Title 1"/>
          <p:cNvSpPr>
            <a:spLocks noGrp="1"/>
          </p:cNvSpPr>
          <p:nvPr>
            <p:ph type="title"/>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Click to edit Master title style</a:t>
            </a:r>
            <a:endParaRPr lang="en-US" dirty="0"/>
          </a:p>
        </p:txBody>
      </p:sp>
    </p:spTree>
    <p:extLst>
      <p:ext uri="{BB962C8B-B14F-4D97-AF65-F5344CB8AC3E}">
        <p14:creationId xmlns:p14="http://schemas.microsoft.com/office/powerpoint/2010/main" val="8026132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yclotr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425128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RI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343981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eson Ha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5896059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eo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6921574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yclotron Grou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0394195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afe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2979259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ude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6959840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I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376732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mote Handling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706589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11" name="TextBox 10"/>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2"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dirty="0"/>
              <a:t>Click to edit master title style</a:t>
            </a:r>
          </a:p>
        </p:txBody>
      </p:sp>
      <p:sp>
        <p:nvSpPr>
          <p:cNvPr id="13"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4"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2022-07-20</a:t>
            </a:fld>
            <a:endParaRPr lang="en-US" dirty="0">
              <a:solidFill>
                <a:schemeClr val="bg2">
                  <a:lumMod val="10000"/>
                </a:schemeClr>
              </a:solidFill>
              <a:latin typeface="Arial" panose="020B0604020202020204"/>
            </a:endParaRPr>
          </a:p>
        </p:txBody>
      </p:sp>
    </p:spTree>
    <p:extLst>
      <p:ext uri="{BB962C8B-B14F-4D97-AF65-F5344CB8AC3E}">
        <p14:creationId xmlns:p14="http://schemas.microsoft.com/office/powerpoint/2010/main" val="1740321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emote Handling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7124815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emote Handling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1701012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emote Handling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1177894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F NI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9597145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A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1099446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LPH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3738488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RAG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0852085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SOSI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4392674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lium Recycl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131516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R-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72232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11" name="TextBox 10"/>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2"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dirty="0"/>
              <a:t>Click to edit master title style</a:t>
            </a:r>
          </a:p>
        </p:txBody>
      </p:sp>
      <p:sp>
        <p:nvSpPr>
          <p:cNvPr id="13"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4"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2022-07-20</a:t>
            </a:fld>
            <a:endParaRPr lang="en-US" dirty="0">
              <a:solidFill>
                <a:schemeClr val="bg2">
                  <a:lumMod val="10000"/>
                </a:schemeClr>
              </a:solidFill>
              <a:latin typeface="Arial" panose="020B0604020202020204"/>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R-13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53669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ESCA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7326409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ESCA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9350479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er Tap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4236687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esign Draf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7982826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Rabbit 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076498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achine Sh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718993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rol Room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8286531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rol Room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4520384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rol Room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967404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8"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dirty="0"/>
              <a:t>Click to edit master title style</a:t>
            </a:r>
          </a:p>
        </p:txBody>
      </p:sp>
      <p:sp>
        <p:nvSpPr>
          <p:cNvPr id="9"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2022-07-20</a:t>
            </a:fld>
            <a:endParaRPr lang="en-US" dirty="0">
              <a:solidFill>
                <a:schemeClr val="bg2">
                  <a:lumMod val="10000"/>
                </a:schemeClr>
              </a:solidFill>
              <a:latin typeface="Arial" panose="020B0604020202020204"/>
            </a:endParaRPr>
          </a:p>
        </p:txBody>
      </p:sp>
    </p:spTree>
    <p:extLst>
      <p:ext uri="{BB962C8B-B14F-4D97-AF65-F5344CB8AC3E}">
        <p14:creationId xmlns:p14="http://schemas.microsoft.com/office/powerpoint/2010/main" val="8206242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aper Clip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656314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11" name="Title 1"/>
          <p:cNvSpPr>
            <a:spLocks noGrp="1"/>
          </p:cNvSpPr>
          <p:nvPr>
            <p:ph type="title" hasCustomPrompt="1"/>
          </p:nvPr>
        </p:nvSpPr>
        <p:spPr>
          <a:xfrm>
            <a:off x="681471" y="979687"/>
            <a:ext cx="8953827" cy="650329"/>
          </a:xfrm>
          <a:prstGeom prst="rect">
            <a:avLst/>
          </a:prstGeom>
        </p:spPr>
        <p:txBody>
          <a:bodyPr>
            <a:normAutofit/>
          </a:bodyPr>
          <a:lstStyle>
            <a:lvl1pPr algn="l">
              <a:defRPr sz="1800" b="1" i="0">
                <a:solidFill>
                  <a:srgbClr val="00A9FF"/>
                </a:solidFill>
                <a:latin typeface="Arial" charset="0"/>
                <a:ea typeface="Arial" charset="0"/>
                <a:cs typeface="Arial" charset="0"/>
              </a:defRPr>
            </a:lvl1pPr>
          </a:lstStyle>
          <a:p>
            <a:r>
              <a:rPr lang="en-US" dirty="0"/>
              <a:t>Click to edit master title style</a:t>
            </a:r>
          </a:p>
        </p:txBody>
      </p:sp>
      <p:sp>
        <p:nvSpPr>
          <p:cNvPr id="12" name="Content Placeholder 2"/>
          <p:cNvSpPr>
            <a:spLocks noGrp="1"/>
          </p:cNvSpPr>
          <p:nvPr>
            <p:ph idx="1"/>
          </p:nvPr>
        </p:nvSpPr>
        <p:spPr>
          <a:xfrm>
            <a:off x="681471" y="2032777"/>
            <a:ext cx="8953827" cy="3939398"/>
          </a:xfrm>
          <a:prstGeom prst="rect">
            <a:avLst/>
          </a:prstGeom>
        </p:spPr>
        <p:txBody>
          <a:bodyPr anchor="ctr">
            <a:normAutofit/>
          </a:bodyPr>
          <a:lstStyle>
            <a:lvl1pPr marL="228600" indent="-228600">
              <a:buClr>
                <a:srgbClr val="00A9FF"/>
              </a:buClr>
              <a:buFont typeface="Wingdings" charset="2"/>
              <a:buChar char="§"/>
              <a:defRPr sz="3200" b="0" i="0">
                <a:solidFill>
                  <a:schemeClr val="tx1"/>
                </a:solidFill>
                <a:latin typeface="Arial" charset="0"/>
                <a:ea typeface="Arial" charset="0"/>
                <a:cs typeface="Arial" charset="0"/>
              </a:defRPr>
            </a:lvl1pPr>
            <a:lvl2pPr marL="685800" indent="-228600">
              <a:buClr>
                <a:srgbClr val="00A9FF"/>
              </a:buClr>
              <a:buFont typeface="Wingdings" charset="2"/>
              <a:buChar char="§"/>
              <a:defRPr sz="3200" b="0" i="0">
                <a:solidFill>
                  <a:schemeClr val="tx1"/>
                </a:solidFill>
                <a:latin typeface="Arial" charset="0"/>
                <a:ea typeface="Arial" charset="0"/>
                <a:cs typeface="Arial" charset="0"/>
              </a:defRPr>
            </a:lvl2pPr>
            <a:lvl3pPr marL="1143000" indent="-228600">
              <a:buClr>
                <a:srgbClr val="00A9FF"/>
              </a:buClr>
              <a:buFont typeface="Wingdings" charset="2"/>
              <a:buChar char="§"/>
              <a:defRPr sz="3200" b="0" i="0">
                <a:solidFill>
                  <a:schemeClr val="tx1"/>
                </a:solidFill>
                <a:latin typeface="Arial" charset="0"/>
                <a:ea typeface="Arial" charset="0"/>
                <a:cs typeface="Arial" charset="0"/>
              </a:defRPr>
            </a:lvl3pPr>
            <a:lvl4pPr marL="1600200" indent="-228600">
              <a:buClr>
                <a:srgbClr val="00A9FF"/>
              </a:buClr>
              <a:buFont typeface="Wingdings" charset="2"/>
              <a:buChar char="§"/>
              <a:defRPr sz="3200" b="0" i="0">
                <a:solidFill>
                  <a:schemeClr val="tx1"/>
                </a:solidFill>
                <a:latin typeface="Arial" charset="0"/>
                <a:ea typeface="Arial" charset="0"/>
                <a:cs typeface="Arial" charset="0"/>
              </a:defRPr>
            </a:lvl4pPr>
            <a:lvl5pPr marL="2057400" indent="-228600">
              <a:buClr>
                <a:srgbClr val="00A9FF"/>
              </a:buClr>
              <a:buFont typeface="Wingdings" charset="2"/>
              <a:buChar char="§"/>
              <a:defRPr sz="3200" b="0" i="0">
                <a:solidFill>
                  <a:schemeClr val="tx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07523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7" name="Picture Placeholder 2"/>
          <p:cNvSpPr>
            <a:spLocks noGrp="1" noChangeAspect="1"/>
          </p:cNvSpPr>
          <p:nvPr>
            <p:ph type="pic" idx="1"/>
          </p:nvPr>
        </p:nvSpPr>
        <p:spPr>
          <a:xfrm>
            <a:off x="698269" y="979688"/>
            <a:ext cx="10231669" cy="5881540"/>
          </a:xfrm>
          <a:prstGeom prst="rect">
            <a:avLst/>
          </a:prstGeo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1239574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1">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10" name="Title 1"/>
          <p:cNvSpPr>
            <a:spLocks noGrp="1"/>
          </p:cNvSpPr>
          <p:nvPr>
            <p:ph type="title"/>
          </p:nvPr>
        </p:nvSpPr>
        <p:spPr>
          <a:xfrm>
            <a:off x="661743" y="2032776"/>
            <a:ext cx="3938833" cy="1581961"/>
          </a:xfrm>
          <a:prstGeom prst="rect">
            <a:avLst/>
          </a:prstGeom>
        </p:spPr>
        <p:txBody>
          <a:bodyPr anchor="t">
            <a:normAutofit/>
          </a:bodyPr>
          <a:lstStyle>
            <a:lvl1pPr algn="l">
              <a:defRPr sz="3200" b="0" i="0">
                <a:solidFill>
                  <a:srgbClr val="00B0F0"/>
                </a:solidFill>
                <a:latin typeface="Arial" charset="0"/>
                <a:ea typeface="Arial" charset="0"/>
                <a:cs typeface="Arial" charset="0"/>
              </a:defRPr>
            </a:lvl1pPr>
          </a:lstStyle>
          <a:p>
            <a:r>
              <a:rPr lang="en-US"/>
              <a:t>Click to edit Master title style</a:t>
            </a:r>
            <a:endParaRPr lang="en-US" dirty="0"/>
          </a:p>
        </p:txBody>
      </p:sp>
      <p:sp>
        <p:nvSpPr>
          <p:cNvPr id="14" name="Subtitle 2"/>
          <p:cNvSpPr>
            <a:spLocks noGrp="1"/>
          </p:cNvSpPr>
          <p:nvPr>
            <p:ph type="subTitle" idx="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558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9" name="Content Placeholder 3"/>
          <p:cNvSpPr>
            <a:spLocks noGrp="1"/>
          </p:cNvSpPr>
          <p:nvPr>
            <p:ph sz="half" idx="2"/>
          </p:nvPr>
        </p:nvSpPr>
        <p:spPr>
          <a:xfrm>
            <a:off x="773410" y="2032777"/>
            <a:ext cx="4869744" cy="4345329"/>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
        <p:nvSpPr>
          <p:cNvPr id="10" name="Content Placeholder 3"/>
          <p:cNvSpPr>
            <a:spLocks noGrp="1"/>
          </p:cNvSpPr>
          <p:nvPr>
            <p:ph sz="half" idx="13"/>
          </p:nvPr>
        </p:nvSpPr>
        <p:spPr>
          <a:xfrm>
            <a:off x="5968073" y="2032777"/>
            <a:ext cx="4869744" cy="4345329"/>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0661670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10231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86" r:id="rId4"/>
    <p:sldLayoutId id="2147483817" r:id="rId5"/>
    <p:sldLayoutId id="2147483770" r:id="rId6"/>
    <p:sldLayoutId id="2147483784" r:id="rId7"/>
    <p:sldLayoutId id="2147483771"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8" r:id="rId18"/>
    <p:sldLayoutId id="2147483818" r:id="rId19"/>
    <p:sldLayoutId id="2147483785" r:id="rId20"/>
    <p:sldLayoutId id="2147483790" r:id="rId21"/>
    <p:sldLayoutId id="2147483791" r:id="rId22"/>
    <p:sldLayoutId id="2147483793" r:id="rId23"/>
    <p:sldLayoutId id="2147483794" r:id="rId24"/>
    <p:sldLayoutId id="2147483795" r:id="rId25"/>
    <p:sldLayoutId id="2147483798" r:id="rId26"/>
    <p:sldLayoutId id="2147483799" r:id="rId27"/>
    <p:sldLayoutId id="2147483800" r:id="rId28"/>
    <p:sldLayoutId id="2147483801" r:id="rId29"/>
    <p:sldLayoutId id="2147483802" r:id="rId30"/>
    <p:sldLayoutId id="2147483803" r:id="rId31"/>
    <p:sldLayoutId id="2147483804" r:id="rId32"/>
    <p:sldLayoutId id="2147483805" r:id="rId33"/>
    <p:sldLayoutId id="2147483806" r:id="rId34"/>
    <p:sldLayoutId id="2147483807" r:id="rId35"/>
    <p:sldLayoutId id="2147483808" r:id="rId36"/>
    <p:sldLayoutId id="2147483809" r:id="rId37"/>
    <p:sldLayoutId id="2147483810" r:id="rId38"/>
    <p:sldLayoutId id="2147483811" r:id="rId39"/>
    <p:sldLayoutId id="2147483812" r:id="rId40"/>
    <p:sldLayoutId id="2147483813" r:id="rId41"/>
    <p:sldLayoutId id="2147483796" r:id="rId42"/>
    <p:sldLayoutId id="2147483821" r:id="rId43"/>
    <p:sldLayoutId id="2147483823" r:id="rId44"/>
    <p:sldLayoutId id="2147483819" r:id="rId45"/>
    <p:sldLayoutId id="2147483820" r:id="rId46"/>
    <p:sldLayoutId id="2147483814" r:id="rId47"/>
    <p:sldLayoutId id="2147483815" r:id="rId48"/>
    <p:sldLayoutId id="2147483816" r:id="rId49"/>
    <p:sldLayoutId id="2147483824" r:id="rId5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5.xml"/><Relationship Id="rId5" Type="http://schemas.openxmlformats.org/officeDocument/2006/relationships/image" Target="../media/image78.emf"/><Relationship Id="rId4" Type="http://schemas.openxmlformats.org/officeDocument/2006/relationships/image" Target="../media/image77.emf"/></Relationships>
</file>

<file path=ppt/slides/_rels/slide12.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png"/><Relationship Id="rId1" Type="http://schemas.openxmlformats.org/officeDocument/2006/relationships/slideLayout" Target="../slideLayouts/slideLayout5.xml"/><Relationship Id="rId4" Type="http://schemas.openxmlformats.org/officeDocument/2006/relationships/image" Target="../media/image81.emf"/></Relationships>
</file>

<file path=ppt/slides/_rels/slide13.xml.rels><?xml version="1.0" encoding="UTF-8" standalone="yes"?>
<Relationships xmlns="http://schemas.openxmlformats.org/package/2006/relationships"><Relationship Id="rId3" Type="http://schemas.openxmlformats.org/officeDocument/2006/relationships/image" Target="../media/image83.emf"/><Relationship Id="rId7" Type="http://schemas.openxmlformats.org/officeDocument/2006/relationships/image" Target="../media/image87.emf"/><Relationship Id="rId2" Type="http://schemas.openxmlformats.org/officeDocument/2006/relationships/image" Target="../media/image82.emf"/><Relationship Id="rId1" Type="http://schemas.openxmlformats.org/officeDocument/2006/relationships/slideLayout" Target="../slideLayouts/slideLayout6.xml"/><Relationship Id="rId6" Type="http://schemas.openxmlformats.org/officeDocument/2006/relationships/image" Target="../media/image86.png"/><Relationship Id="rId5" Type="http://schemas.openxmlformats.org/officeDocument/2006/relationships/image" Target="../media/image85.emf"/><Relationship Id="rId4" Type="http://schemas.openxmlformats.org/officeDocument/2006/relationships/image" Target="../media/image84.emf"/></Relationships>
</file>

<file path=ppt/slides/_rels/slide14.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hyperlink" Target="https://www.int.washington.edu/" TargetMode="Externa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emf"/></Relationships>
</file>

<file path=ppt/slides/_rels/slide3.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image" Target="../media/image360.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emf"/><Relationship Id="rId10" Type="http://schemas.openxmlformats.org/officeDocument/2006/relationships/image" Target="../media/image45.png"/><Relationship Id="rId4" Type="http://schemas.openxmlformats.org/officeDocument/2006/relationships/oleObject" Target="../embeddings/oleObject2.bin"/><Relationship Id="rId9" Type="http://schemas.openxmlformats.org/officeDocument/2006/relationships/image" Target="../media/image44.png"/></Relationships>
</file>

<file path=ppt/slides/_rels/slide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100.png"/><Relationship Id="rId2"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53.emf"/><Relationship Id="rId2"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emf"/></Relationships>
</file>

<file path=ppt/slides/_rels/slide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4.png"/><Relationship Id="rId7"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7.xml.rels><?xml version="1.0" encoding="UTF-8" standalone="yes"?>
<Relationships xmlns="http://schemas.openxmlformats.org/package/2006/relationships"><Relationship Id="rId8" Type="http://schemas.openxmlformats.org/officeDocument/2006/relationships/image" Target="../media/image65.emf"/><Relationship Id="rId3" Type="http://schemas.openxmlformats.org/officeDocument/2006/relationships/image" Target="../media/image57.png"/><Relationship Id="rId7" Type="http://schemas.openxmlformats.org/officeDocument/2006/relationships/image" Target="../media/image64.em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63.emf"/><Relationship Id="rId5" Type="http://schemas.openxmlformats.org/officeDocument/2006/relationships/image" Target="../media/image60.png"/><Relationship Id="rId4" Type="http://schemas.openxmlformats.org/officeDocument/2006/relationships/image" Target="../media/image58.png"/><Relationship Id="rId9" Type="http://schemas.openxmlformats.org/officeDocument/2006/relationships/image" Target="../media/image66.emf"/></Relationships>
</file>

<file path=ppt/slides/_rels/slide8.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5.xml"/><Relationship Id="rId5" Type="http://schemas.openxmlformats.org/officeDocument/2006/relationships/image" Target="../media/image57.png"/><Relationship Id="rId4" Type="http://schemas.openxmlformats.org/officeDocument/2006/relationships/image" Target="../media/image69.emf"/></Relationships>
</file>

<file path=ppt/slides/_rels/slide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emf"/><Relationship Id="rId1" Type="http://schemas.openxmlformats.org/officeDocument/2006/relationships/slideLayout" Target="../slideLayouts/slideLayout20.xml"/><Relationship Id="rId5" Type="http://schemas.openxmlformats.org/officeDocument/2006/relationships/image" Target="../media/image73.png"/><Relationship Id="rId4" Type="http://schemas.openxmlformats.org/officeDocument/2006/relationships/image" Target="../media/image7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Title 1"/>
          <p:cNvSpPr txBox="1">
            <a:spLocks noGrp="1"/>
          </p:cNvSpPr>
          <p:nvPr>
            <p:ph type="ctrTitle"/>
          </p:nvPr>
        </p:nvSpPr>
        <p:spPr>
          <a:xfrm>
            <a:off x="-52549" y="1119922"/>
            <a:ext cx="6138166" cy="2389204"/>
          </a:xfrm>
          <a:prstGeom prst="rect">
            <a:avLst/>
          </a:prstGeom>
        </p:spPr>
        <p:txBody>
          <a:bodyPr>
            <a:normAutofit/>
          </a:bodyPr>
          <a:lstStyle/>
          <a:p>
            <a:r>
              <a:rPr lang="en-US" dirty="0"/>
              <a:t>Nuclear Theory</a:t>
            </a:r>
            <a:br>
              <a:rPr lang="en-US" dirty="0"/>
            </a:br>
            <a:r>
              <a:rPr lang="en-US" dirty="0"/>
              <a:t>at TRIUMF</a:t>
            </a:r>
            <a:endParaRPr dirty="0"/>
          </a:p>
        </p:txBody>
      </p:sp>
      <p:sp>
        <p:nvSpPr>
          <p:cNvPr id="484" name="Subtitle 2"/>
          <p:cNvSpPr txBox="1">
            <a:spLocks noGrp="1"/>
          </p:cNvSpPr>
          <p:nvPr>
            <p:ph type="subTitle" sz="quarter" idx="1"/>
          </p:nvPr>
        </p:nvSpPr>
        <p:spPr>
          <a:xfrm>
            <a:off x="408716" y="3585601"/>
            <a:ext cx="5794940" cy="1265071"/>
          </a:xfrm>
          <a:prstGeom prst="rect">
            <a:avLst/>
          </a:prstGeom>
        </p:spPr>
        <p:txBody>
          <a:bodyPr>
            <a:normAutofit lnSpcReduction="10000"/>
          </a:bodyPr>
          <a:lstStyle/>
          <a:p>
            <a:pPr>
              <a:lnSpc>
                <a:spcPct val="81000"/>
              </a:lnSpc>
              <a:defRPr>
                <a:solidFill>
                  <a:srgbClr val="808080"/>
                </a:solidFill>
              </a:defRPr>
            </a:pPr>
            <a:r>
              <a:rPr lang="en-US" dirty="0"/>
              <a:t>Jason D. Holt</a:t>
            </a:r>
            <a:endParaRPr dirty="0"/>
          </a:p>
          <a:p>
            <a:pPr>
              <a:lnSpc>
                <a:spcPct val="81000"/>
              </a:lnSpc>
              <a:defRPr>
                <a:solidFill>
                  <a:srgbClr val="808080"/>
                </a:solidFill>
              </a:defRPr>
            </a:pPr>
            <a:r>
              <a:rPr lang="en-US" dirty="0">
                <a:solidFill>
                  <a:schemeClr val="tx1"/>
                </a:solidFill>
              </a:rPr>
              <a:t>Scientist, Theory Department</a:t>
            </a:r>
          </a:p>
          <a:p>
            <a:pPr>
              <a:lnSpc>
                <a:spcPct val="81000"/>
              </a:lnSpc>
              <a:defRPr>
                <a:solidFill>
                  <a:srgbClr val="808080"/>
                </a:solidFill>
              </a:defRPr>
            </a:pPr>
            <a:r>
              <a:rPr lang="en-US" dirty="0">
                <a:solidFill>
                  <a:schemeClr val="tx1">
                    <a:lumMod val="95000"/>
                    <a:lumOff val="5000"/>
                  </a:schemeClr>
                </a:solidFill>
              </a:rPr>
              <a:t>Science Week</a:t>
            </a:r>
          </a:p>
          <a:p>
            <a:pPr>
              <a:lnSpc>
                <a:spcPct val="81000"/>
              </a:lnSpc>
              <a:defRPr>
                <a:solidFill>
                  <a:srgbClr val="808080"/>
                </a:solidFill>
              </a:defRPr>
            </a:pPr>
            <a:r>
              <a:rPr lang="en-US" dirty="0">
                <a:solidFill>
                  <a:schemeClr val="tx1">
                    <a:lumMod val="95000"/>
                    <a:lumOff val="5000"/>
                  </a:schemeClr>
                </a:solidFill>
              </a:rPr>
              <a:t>July 20</a:t>
            </a:r>
            <a:r>
              <a:rPr dirty="0">
                <a:solidFill>
                  <a:schemeClr val="tx1">
                    <a:lumMod val="95000"/>
                    <a:lumOff val="5000"/>
                  </a:schemeClr>
                </a:solidFill>
              </a:rPr>
              <a:t>, 20</a:t>
            </a:r>
            <a:r>
              <a:rPr lang="en-US" dirty="0">
                <a:solidFill>
                  <a:schemeClr val="tx1">
                    <a:lumMod val="95000"/>
                    <a:lumOff val="5000"/>
                  </a:schemeClr>
                </a:solidFill>
              </a:rPr>
              <a:t>22</a:t>
            </a:r>
          </a:p>
        </p:txBody>
      </p:sp>
      <p:sp>
        <p:nvSpPr>
          <p:cNvPr id="5" name="Rectangle 4"/>
          <p:cNvSpPr/>
          <p:nvPr/>
        </p:nvSpPr>
        <p:spPr>
          <a:xfrm>
            <a:off x="674669" y="6509064"/>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8" name="Title 1"/>
          <p:cNvSpPr txBox="1">
            <a:spLocks/>
          </p:cNvSpPr>
          <p:nvPr/>
        </p:nvSpPr>
        <p:spPr>
          <a:xfrm>
            <a:off x="9852" y="6415219"/>
            <a:ext cx="3975099" cy="403953"/>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lIns="45711" tIns="45712" rIns="45711" bIns="45712" anchor="t">
            <a:normAutofit fontScale="70000" lnSpcReduction="20000"/>
          </a:bodyPr>
          <a:lstStyle>
            <a:lvl1pPr marL="0" marR="0" indent="0" algn="l" defTabSz="914230" rtl="0" latinLnBrk="0">
              <a:lnSpc>
                <a:spcPct val="90000"/>
              </a:lnSpc>
              <a:spcBef>
                <a:spcPts val="0"/>
              </a:spcBef>
              <a:spcAft>
                <a:spcPts val="0"/>
              </a:spcAft>
              <a:buClrTx/>
              <a:buSzTx/>
              <a:buFontTx/>
              <a:buNone/>
              <a:tabLst/>
              <a:defRPr sz="4000" b="1" i="0" u="none" strike="noStrike" cap="none" spc="0" baseline="0">
                <a:ln>
                  <a:noFill/>
                </a:ln>
                <a:solidFill>
                  <a:srgbClr val="00B0F0"/>
                </a:solidFill>
                <a:uFillTx/>
                <a:latin typeface="Arial"/>
                <a:ea typeface="Arial"/>
                <a:cs typeface="Arial"/>
                <a:sym typeface="Arial"/>
              </a:defRPr>
            </a:lvl1pPr>
            <a:lvl2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2pPr>
            <a:lvl3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3pPr>
            <a:lvl4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4pPr>
            <a:lvl5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5pPr>
            <a:lvl6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6pPr>
            <a:lvl7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7pPr>
            <a:lvl8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8pPr>
            <a:lvl9pPr marL="0" marR="0" indent="0" algn="l" defTabSz="91423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Black"/>
                <a:ea typeface="Arial Black"/>
                <a:cs typeface="Arial Black"/>
                <a:sym typeface="Arial Black"/>
              </a:defRPr>
            </a:lvl9pPr>
          </a:lstStyle>
          <a:p>
            <a:endParaRPr lang="en-US" dirty="0"/>
          </a:p>
        </p:txBody>
      </p:sp>
    </p:spTree>
    <p:extLst>
      <p:ext uri="{BB962C8B-B14F-4D97-AF65-F5344CB8AC3E}">
        <p14:creationId xmlns:p14="http://schemas.microsoft.com/office/powerpoint/2010/main" val="1204729259"/>
      </p:ext>
    </p:extLst>
  </p:cSld>
  <p:clrMapOvr>
    <a:masterClrMapping/>
  </p:clrMapOvr>
  <mc:AlternateContent xmlns:mc="http://schemas.openxmlformats.org/markup-compatibility/2006" xmlns:p14="http://schemas.microsoft.com/office/powerpoint/2010/main">
    <mc:Choice Requires="p14">
      <p:transition spd="slow" p14:dur="2000" advTm="24634"/>
    </mc:Choice>
    <mc:Fallback xmlns="">
      <p:transition spd="slow" advTm="2463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74669" y="6509064"/>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21" name="Rectangle 61">
            <a:extLst>
              <a:ext uri="{FF2B5EF4-FFF2-40B4-BE49-F238E27FC236}">
                <a16:creationId xmlns:a16="http://schemas.microsoft.com/office/drawing/2014/main" id="{93D981DC-E3B7-D749-903E-0AC8F504FF54}"/>
              </a:ext>
            </a:extLst>
          </p:cNvPr>
          <p:cNvSpPr>
            <a:spLocks noChangeArrowheads="1"/>
          </p:cNvSpPr>
          <p:nvPr/>
        </p:nvSpPr>
        <p:spPr bwMode="auto">
          <a:xfrm>
            <a:off x="81282" y="698585"/>
            <a:ext cx="11934613" cy="5576907"/>
          </a:xfrm>
          <a:prstGeom prst="rect">
            <a:avLst/>
          </a:prstGeom>
          <a:noFill/>
          <a:ln w="9525">
            <a:noFill/>
            <a:miter lim="800000"/>
            <a:headEnd/>
            <a:tailEnd/>
          </a:ln>
        </p:spPr>
        <p:txBody>
          <a:bodyPr wrap="square" lIns="121917" tIns="60958" rIns="121917" bIns="60958">
            <a:prstTxWarp prst="textNoShape">
              <a:avLst/>
            </a:prstTxWarp>
            <a:spAutoFit/>
          </a:bodyPr>
          <a:lstStyle/>
          <a:p>
            <a:pPr marL="167986" indent="-167986">
              <a:lnSpc>
                <a:spcPct val="90000"/>
              </a:lnSpc>
              <a:spcBef>
                <a:spcPct val="20000"/>
              </a:spcBef>
              <a:buClr>
                <a:srgbClr val="000000"/>
              </a:buClr>
            </a:pPr>
            <a:endParaRPr lang="en-US" sz="2100" b="1" dirty="0">
              <a:solidFill>
                <a:srgbClr val="0070C0"/>
              </a:solidFill>
              <a:latin typeface="Myriad pro"/>
              <a:cs typeface="Myriad pro"/>
            </a:endParaRPr>
          </a:p>
          <a:p>
            <a:pPr marL="167986" indent="-167986">
              <a:lnSpc>
                <a:spcPct val="90000"/>
              </a:lnSpc>
              <a:spcBef>
                <a:spcPct val="20000"/>
              </a:spcBef>
              <a:buClr>
                <a:srgbClr val="000000"/>
              </a:buClr>
            </a:pPr>
            <a:r>
              <a:rPr lang="en-US" sz="2100" b="1" dirty="0">
                <a:solidFill>
                  <a:srgbClr val="0070C0"/>
                </a:solidFill>
                <a:latin typeface="Myriad pro"/>
                <a:cs typeface="Myriad pro"/>
              </a:rPr>
              <a:t>TRIUMF/ORNL/Chalmers collaboration</a:t>
            </a:r>
          </a:p>
          <a:p>
            <a:pPr marL="167986" indent="-167986">
              <a:lnSpc>
                <a:spcPct val="90000"/>
              </a:lnSpc>
              <a:spcBef>
                <a:spcPct val="20000"/>
              </a:spcBef>
              <a:buClr>
                <a:srgbClr val="000000"/>
              </a:buClr>
            </a:pPr>
            <a:endParaRPr lang="en-US" sz="800" dirty="0">
              <a:latin typeface="Myriad pro"/>
              <a:cs typeface="Myriad pro"/>
            </a:endParaRPr>
          </a:p>
          <a:p>
            <a:pPr marL="167986" indent="-167986">
              <a:lnSpc>
                <a:spcPct val="90000"/>
              </a:lnSpc>
              <a:spcBef>
                <a:spcPct val="20000"/>
              </a:spcBef>
              <a:buClr>
                <a:srgbClr val="000000"/>
              </a:buClr>
            </a:pPr>
            <a:endParaRPr lang="en-US" sz="800" dirty="0">
              <a:latin typeface="Myriad pro"/>
              <a:cs typeface="Myriad pro"/>
            </a:endParaRPr>
          </a:p>
          <a:p>
            <a:pPr marL="167986" indent="-167986">
              <a:lnSpc>
                <a:spcPct val="90000"/>
              </a:lnSpc>
              <a:spcBef>
                <a:spcPct val="20000"/>
              </a:spcBef>
              <a:buClr>
                <a:srgbClr val="000000"/>
              </a:buClr>
            </a:pPr>
            <a:r>
              <a:rPr lang="en-US" sz="2100" dirty="0">
                <a:latin typeface="Myriad pro"/>
                <a:cs typeface="Myriad pro"/>
              </a:rPr>
              <a:t>Machine learning: calibrate on light nuclei (</a:t>
            </a:r>
            <a:r>
              <a:rPr lang="en-US" sz="2100" b="1" dirty="0">
                <a:solidFill>
                  <a:srgbClr val="00B050"/>
                </a:solidFill>
                <a:latin typeface="Myriad pro"/>
                <a:cs typeface="Myriad pro"/>
              </a:rPr>
              <a:t>green</a:t>
            </a:r>
            <a:r>
              <a:rPr lang="en-US" sz="2100" dirty="0">
                <a:latin typeface="Myriad pro"/>
                <a:cs typeface="Myriad pro"/>
              </a:rPr>
              <a:t>)</a:t>
            </a:r>
          </a:p>
          <a:p>
            <a:pPr marL="167986" indent="-167986">
              <a:lnSpc>
                <a:spcPct val="90000"/>
              </a:lnSpc>
              <a:spcBef>
                <a:spcPct val="20000"/>
              </a:spcBef>
              <a:buClr>
                <a:srgbClr val="000000"/>
              </a:buClr>
            </a:pPr>
            <a:r>
              <a:rPr lang="en-US" sz="2100" dirty="0">
                <a:latin typeface="Myriad pro"/>
                <a:cs typeface="Myriad pro"/>
              </a:rPr>
              <a:t>   10</a:t>
            </a:r>
            <a:r>
              <a:rPr lang="en-US" sz="2100" baseline="30000" dirty="0">
                <a:latin typeface="Myriad pro"/>
                <a:cs typeface="Myriad pro"/>
              </a:rPr>
              <a:t>8</a:t>
            </a:r>
            <a:r>
              <a:rPr lang="en-US" sz="2100" dirty="0">
                <a:latin typeface="Myriad pro"/>
                <a:cs typeface="Myriad pro"/>
              </a:rPr>
              <a:t> calculations spanning EFT parameter space</a:t>
            </a:r>
          </a:p>
          <a:p>
            <a:pPr marL="167986" indent="-167986">
              <a:lnSpc>
                <a:spcPct val="90000"/>
              </a:lnSpc>
              <a:spcBef>
                <a:spcPct val="20000"/>
              </a:spcBef>
              <a:buClr>
                <a:srgbClr val="000000"/>
              </a:buClr>
            </a:pPr>
            <a:endParaRPr lang="en-US" sz="800" dirty="0">
              <a:latin typeface="Myriad pro"/>
              <a:cs typeface="Myriad pro"/>
            </a:endParaRPr>
          </a:p>
          <a:p>
            <a:pPr marL="167986" indent="-167986">
              <a:lnSpc>
                <a:spcPct val="90000"/>
              </a:lnSpc>
              <a:spcBef>
                <a:spcPct val="20000"/>
              </a:spcBef>
              <a:buClr>
                <a:srgbClr val="000000"/>
              </a:buClr>
            </a:pPr>
            <a:r>
              <a:rPr lang="en-US" sz="2100" dirty="0">
                <a:latin typeface="Myriad pro"/>
                <a:cs typeface="Myriad pro"/>
              </a:rPr>
              <a:t>34 non-implausible NN+3N interactions (with uncertainties)</a:t>
            </a:r>
            <a:endParaRPr lang="en-US" sz="2100" dirty="0">
              <a:solidFill>
                <a:srgbClr val="FF0000"/>
              </a:solidFill>
              <a:latin typeface="Myriad pro"/>
              <a:cs typeface="Myriad pro"/>
            </a:endParaRPr>
          </a:p>
          <a:p>
            <a:pPr marL="167986" indent="-167986">
              <a:lnSpc>
                <a:spcPct val="90000"/>
              </a:lnSpc>
              <a:spcBef>
                <a:spcPct val="20000"/>
              </a:spcBef>
              <a:buClr>
                <a:srgbClr val="000000"/>
              </a:buClr>
            </a:pPr>
            <a:endParaRPr lang="en-US" sz="2100" dirty="0">
              <a:solidFill>
                <a:srgbClr val="FF0000"/>
              </a:solidFill>
              <a:latin typeface="Myriad pro"/>
              <a:cs typeface="Myriad pro"/>
            </a:endParaRPr>
          </a:p>
          <a:p>
            <a:pPr marL="167986" indent="-167986">
              <a:lnSpc>
                <a:spcPct val="90000"/>
              </a:lnSpc>
              <a:spcBef>
                <a:spcPct val="20000"/>
              </a:spcBef>
              <a:buClr>
                <a:srgbClr val="000000"/>
              </a:buClr>
            </a:pPr>
            <a:endParaRPr lang="en-US" sz="2100" dirty="0">
              <a:solidFill>
                <a:srgbClr val="FF0000"/>
              </a:solidFill>
              <a:latin typeface="Myriad pro"/>
              <a:cs typeface="Myriad pro"/>
            </a:endParaRPr>
          </a:p>
          <a:p>
            <a:pPr marL="167986" indent="-167986">
              <a:lnSpc>
                <a:spcPct val="90000"/>
              </a:lnSpc>
              <a:spcBef>
                <a:spcPct val="20000"/>
              </a:spcBef>
              <a:buClr>
                <a:srgbClr val="000000"/>
              </a:buClr>
            </a:pPr>
            <a:r>
              <a:rPr lang="en-US" sz="2100" dirty="0">
                <a:solidFill>
                  <a:schemeClr val="tx1">
                    <a:lumMod val="95000"/>
                    <a:lumOff val="5000"/>
                  </a:schemeClr>
                </a:solidFill>
                <a:latin typeface="Myriad pro"/>
                <a:cs typeface="Myriad pro"/>
              </a:rPr>
              <a:t>Validate for </a:t>
            </a:r>
            <a:r>
              <a:rPr lang="en-US" sz="2100" baseline="30000" dirty="0">
                <a:solidFill>
                  <a:schemeClr val="tx1">
                    <a:lumMod val="95000"/>
                    <a:lumOff val="5000"/>
                  </a:schemeClr>
                </a:solidFill>
                <a:latin typeface="Myriad pro"/>
                <a:cs typeface="Myriad pro"/>
              </a:rPr>
              <a:t>48</a:t>
            </a:r>
            <a:r>
              <a:rPr lang="en-US" sz="2100" dirty="0">
                <a:solidFill>
                  <a:schemeClr val="tx1">
                    <a:lumMod val="95000"/>
                    <a:lumOff val="5000"/>
                  </a:schemeClr>
                </a:solidFill>
                <a:latin typeface="Myriad pro"/>
                <a:cs typeface="Myriad pro"/>
              </a:rPr>
              <a:t>Ca (</a:t>
            </a:r>
            <a:r>
              <a:rPr lang="en-US" sz="2100" b="1" dirty="0">
                <a:solidFill>
                  <a:srgbClr val="0070C0"/>
                </a:solidFill>
                <a:latin typeface="Myriad pro"/>
                <a:cs typeface="Myriad pro"/>
              </a:rPr>
              <a:t>blue</a:t>
            </a:r>
            <a:r>
              <a:rPr lang="en-US" sz="2100" dirty="0">
                <a:solidFill>
                  <a:schemeClr val="tx1">
                    <a:lumMod val="95000"/>
                    <a:lumOff val="5000"/>
                  </a:schemeClr>
                </a:solidFill>
                <a:latin typeface="Myriad pro"/>
                <a:cs typeface="Myriad pro"/>
              </a:rPr>
              <a:t>) + </a:t>
            </a:r>
            <a:r>
              <a:rPr lang="en-US" sz="2100" baseline="30000" dirty="0">
                <a:solidFill>
                  <a:schemeClr val="tx1">
                    <a:lumMod val="95000"/>
                    <a:lumOff val="5000"/>
                  </a:schemeClr>
                </a:solidFill>
                <a:latin typeface="Myriad pro"/>
                <a:cs typeface="Myriad pro"/>
              </a:rPr>
              <a:t>208</a:t>
            </a:r>
            <a:r>
              <a:rPr lang="en-US" sz="2100" dirty="0">
                <a:solidFill>
                  <a:schemeClr val="tx1">
                    <a:lumMod val="95000"/>
                    <a:lumOff val="5000"/>
                  </a:schemeClr>
                </a:solidFill>
                <a:latin typeface="Myriad pro"/>
                <a:cs typeface="Myriad pro"/>
              </a:rPr>
              <a:t>Pb predictions (</a:t>
            </a:r>
            <a:r>
              <a:rPr lang="en-US" sz="2100" b="1" dirty="0">
                <a:solidFill>
                  <a:srgbClr val="FF49A8"/>
                </a:solidFill>
                <a:latin typeface="Myriad pro"/>
                <a:cs typeface="Myriad pro"/>
              </a:rPr>
              <a:t>pink</a:t>
            </a:r>
            <a:r>
              <a:rPr lang="en-US" sz="2100" dirty="0">
                <a:solidFill>
                  <a:schemeClr val="tx1">
                    <a:lumMod val="95000"/>
                    <a:lumOff val="5000"/>
                  </a:schemeClr>
                </a:solidFill>
                <a:latin typeface="Myriad pro"/>
                <a:cs typeface="Myriad pro"/>
              </a:rPr>
              <a:t>)</a:t>
            </a:r>
          </a:p>
          <a:p>
            <a:pPr marL="167986" indent="-167986">
              <a:lnSpc>
                <a:spcPct val="90000"/>
              </a:lnSpc>
              <a:spcBef>
                <a:spcPct val="20000"/>
              </a:spcBef>
              <a:buClr>
                <a:srgbClr val="000000"/>
              </a:buClr>
            </a:pPr>
            <a:r>
              <a:rPr lang="en-US" sz="2100" dirty="0">
                <a:solidFill>
                  <a:schemeClr val="tx1">
                    <a:lumMod val="95000"/>
                    <a:lumOff val="5000"/>
                  </a:schemeClr>
                </a:solidFill>
                <a:latin typeface="Myriad pro"/>
                <a:cs typeface="Myriad pro"/>
              </a:rPr>
              <a:t>   E/A, 2</a:t>
            </a:r>
            <a:r>
              <a:rPr lang="en-US" sz="2100" baseline="30000" dirty="0">
                <a:solidFill>
                  <a:schemeClr val="tx1">
                    <a:lumMod val="95000"/>
                    <a:lumOff val="5000"/>
                  </a:schemeClr>
                </a:solidFill>
                <a:latin typeface="Myriad pro"/>
                <a:cs typeface="Myriad pro"/>
              </a:rPr>
              <a:t>+</a:t>
            </a:r>
            <a:r>
              <a:rPr lang="en-US" sz="2100" dirty="0">
                <a:solidFill>
                  <a:schemeClr val="tx1">
                    <a:lumMod val="95000"/>
                    <a:lumOff val="5000"/>
                  </a:schemeClr>
                </a:solidFill>
                <a:latin typeface="Myriad pro"/>
                <a:cs typeface="Myriad pro"/>
              </a:rPr>
              <a:t>, radii, dipole polarizability</a:t>
            </a:r>
            <a:endParaRPr lang="en-US" sz="2100" dirty="0">
              <a:solidFill>
                <a:srgbClr val="FF0000"/>
              </a:solidFill>
              <a:latin typeface="Myriad pro"/>
              <a:cs typeface="Myriad pro"/>
            </a:endParaRPr>
          </a:p>
          <a:p>
            <a:pPr marL="167986" indent="-167986">
              <a:lnSpc>
                <a:spcPct val="90000"/>
              </a:lnSpc>
              <a:spcBef>
                <a:spcPct val="20000"/>
              </a:spcBef>
              <a:buClr>
                <a:srgbClr val="000000"/>
              </a:buClr>
            </a:pPr>
            <a:endParaRPr lang="en-US" sz="2100" dirty="0">
              <a:solidFill>
                <a:srgbClr val="FF0000"/>
              </a:solidFill>
              <a:latin typeface="Myriad pro"/>
              <a:cs typeface="Myriad pro"/>
            </a:endParaRPr>
          </a:p>
          <a:p>
            <a:pPr marL="167986" indent="-167986">
              <a:lnSpc>
                <a:spcPct val="90000"/>
              </a:lnSpc>
              <a:spcBef>
                <a:spcPct val="20000"/>
              </a:spcBef>
              <a:buClr>
                <a:srgbClr val="000000"/>
              </a:buClr>
            </a:pPr>
            <a:r>
              <a:rPr lang="en-US" sz="2100" dirty="0">
                <a:solidFill>
                  <a:schemeClr val="tx1"/>
                </a:solidFill>
                <a:latin typeface="Myriad pro"/>
                <a:cs typeface="Myriad pro"/>
              </a:rPr>
              <a:t>Final prediction for neutron skin with systematic uncertainty</a:t>
            </a:r>
          </a:p>
          <a:p>
            <a:pPr marL="167986" indent="-167986">
              <a:lnSpc>
                <a:spcPct val="90000"/>
              </a:lnSpc>
              <a:spcBef>
                <a:spcPct val="20000"/>
              </a:spcBef>
              <a:buClr>
                <a:srgbClr val="000000"/>
              </a:buClr>
            </a:pPr>
            <a:endParaRPr lang="en-US" sz="800" dirty="0">
              <a:solidFill>
                <a:schemeClr val="tx1"/>
              </a:solidFill>
              <a:latin typeface="Myriad pro"/>
              <a:cs typeface="Myriad pro"/>
            </a:endParaRPr>
          </a:p>
          <a:p>
            <a:pPr marL="167986" indent="-167986">
              <a:lnSpc>
                <a:spcPct val="90000"/>
              </a:lnSpc>
              <a:spcBef>
                <a:spcPct val="20000"/>
              </a:spcBef>
              <a:buClr>
                <a:srgbClr val="000000"/>
              </a:buClr>
            </a:pPr>
            <a:r>
              <a:rPr lang="en-US" sz="2100" b="1" dirty="0" err="1">
                <a:solidFill>
                  <a:srgbClr val="FF49A8"/>
                </a:solidFill>
                <a:latin typeface="Myriad pro"/>
                <a:cs typeface="Myriad pro"/>
              </a:rPr>
              <a:t>R</a:t>
            </a:r>
            <a:r>
              <a:rPr lang="en-US" sz="2100" b="1" baseline="-25000" dirty="0" err="1">
                <a:solidFill>
                  <a:srgbClr val="FF49A8"/>
                </a:solidFill>
                <a:latin typeface="Myriad pro"/>
                <a:cs typeface="Myriad pro"/>
              </a:rPr>
              <a:t>skin</a:t>
            </a:r>
            <a:r>
              <a:rPr lang="en-US" sz="2100" b="1" dirty="0">
                <a:solidFill>
                  <a:srgbClr val="FF49A8"/>
                </a:solidFill>
                <a:latin typeface="Myriad pro"/>
                <a:cs typeface="Myriad pro"/>
              </a:rPr>
              <a:t>(</a:t>
            </a:r>
            <a:r>
              <a:rPr lang="en-US" sz="2100" b="1" baseline="30000" dirty="0">
                <a:solidFill>
                  <a:srgbClr val="FF49A8"/>
                </a:solidFill>
                <a:latin typeface="Myriad pro"/>
                <a:cs typeface="Myriad pro"/>
              </a:rPr>
              <a:t>208</a:t>
            </a:r>
            <a:r>
              <a:rPr lang="en-US" sz="2100" b="1" dirty="0">
                <a:solidFill>
                  <a:srgbClr val="FF49A8"/>
                </a:solidFill>
                <a:latin typeface="Myriad pro"/>
                <a:cs typeface="Myriad pro"/>
              </a:rPr>
              <a:t>Pb)= 0.15-0.19 </a:t>
            </a:r>
            <a:r>
              <a:rPr lang="en-US" sz="2100" b="1" dirty="0" err="1">
                <a:solidFill>
                  <a:srgbClr val="FF49A8"/>
                </a:solidFill>
                <a:latin typeface="Myriad pro"/>
                <a:cs typeface="Myriad pro"/>
              </a:rPr>
              <a:t>fm</a:t>
            </a:r>
            <a:endParaRPr lang="en-US" sz="2100" dirty="0">
              <a:solidFill>
                <a:srgbClr val="FF49A8"/>
              </a:solidFill>
              <a:latin typeface="Myriad pro"/>
              <a:cs typeface="Myriad pro"/>
            </a:endParaRPr>
          </a:p>
          <a:p>
            <a:pPr marL="167986" indent="-167986">
              <a:lnSpc>
                <a:spcPct val="90000"/>
              </a:lnSpc>
              <a:spcBef>
                <a:spcPct val="20000"/>
              </a:spcBef>
              <a:buClr>
                <a:srgbClr val="000000"/>
              </a:buClr>
            </a:pPr>
            <a:endParaRPr lang="en-US" sz="2100" b="1" dirty="0">
              <a:solidFill>
                <a:schemeClr val="tx1"/>
              </a:solidFill>
              <a:latin typeface="Myriad pro"/>
              <a:cs typeface="Myriad pro"/>
            </a:endParaRPr>
          </a:p>
          <a:p>
            <a:pPr marL="167986" indent="-167986">
              <a:lnSpc>
                <a:spcPct val="90000"/>
              </a:lnSpc>
              <a:spcBef>
                <a:spcPct val="20000"/>
              </a:spcBef>
              <a:buClr>
                <a:srgbClr val="000000"/>
              </a:buClr>
            </a:pPr>
            <a:r>
              <a:rPr lang="en-US" sz="2100" dirty="0">
                <a:solidFill>
                  <a:schemeClr val="tx1"/>
                </a:solidFill>
                <a:latin typeface="Myriad pro"/>
                <a:cs typeface="Myriad pro"/>
              </a:rPr>
              <a:t>Mild tension with new PREX measurement</a:t>
            </a:r>
            <a:endParaRPr lang="en-US" sz="2100" dirty="0">
              <a:solidFill>
                <a:srgbClr val="FF43FF"/>
              </a:solidFill>
              <a:latin typeface="Myriad pro"/>
              <a:cs typeface="Myriad pro"/>
            </a:endParaRPr>
          </a:p>
        </p:txBody>
      </p:sp>
      <p:sp>
        <p:nvSpPr>
          <p:cNvPr id="15" name="Rectangle 14"/>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9" name="TextBox 8">
            <a:extLst>
              <a:ext uri="{FF2B5EF4-FFF2-40B4-BE49-F238E27FC236}">
                <a16:creationId xmlns:a16="http://schemas.microsoft.com/office/drawing/2014/main" id="{2C164B5C-2392-534D-911F-CE2026862A2E}"/>
              </a:ext>
            </a:extLst>
          </p:cNvPr>
          <p:cNvSpPr txBox="1"/>
          <p:nvPr/>
        </p:nvSpPr>
        <p:spPr>
          <a:xfrm>
            <a:off x="80774" y="6444695"/>
            <a:ext cx="5321543" cy="338550"/>
          </a:xfrm>
          <a:prstGeom prst="rect">
            <a:avLst/>
          </a:prstGeom>
          <a:noFill/>
        </p:spPr>
        <p:txBody>
          <a:bodyPr wrap="square" lIns="121917" tIns="60958" rIns="121917" bIns="60958" rtlCol="0">
            <a:spAutoFit/>
          </a:bodyPr>
          <a:lstStyle/>
          <a:p>
            <a:r>
              <a:rPr lang="it-IT" sz="1400" dirty="0">
                <a:solidFill>
                  <a:srgbClr val="FF0000"/>
                </a:solidFill>
              </a:rPr>
              <a:t>B. </a:t>
            </a:r>
            <a:r>
              <a:rPr lang="it-IT" sz="1400" dirty="0" err="1">
                <a:solidFill>
                  <a:srgbClr val="FF0000"/>
                </a:solidFill>
              </a:rPr>
              <a:t>Hu</a:t>
            </a:r>
            <a:r>
              <a:rPr lang="it-IT" sz="1400" dirty="0">
                <a:solidFill>
                  <a:srgbClr val="FF0000"/>
                </a:solidFill>
              </a:rPr>
              <a:t>, </a:t>
            </a:r>
            <a:r>
              <a:rPr lang="it-IT" sz="1400" dirty="0" err="1">
                <a:solidFill>
                  <a:srgbClr val="FF0000"/>
                </a:solidFill>
              </a:rPr>
              <a:t>W</a:t>
            </a:r>
            <a:r>
              <a:rPr lang="it-IT" sz="1400" dirty="0">
                <a:solidFill>
                  <a:srgbClr val="FF0000"/>
                </a:solidFill>
              </a:rPr>
              <a:t>. Jiang, T. </a:t>
            </a:r>
            <a:r>
              <a:rPr lang="it-IT" sz="1400" dirty="0" err="1">
                <a:solidFill>
                  <a:srgbClr val="FF0000"/>
                </a:solidFill>
              </a:rPr>
              <a:t>Miyagi</a:t>
            </a:r>
            <a:r>
              <a:rPr lang="it-IT" sz="1400" dirty="0">
                <a:solidFill>
                  <a:srgbClr val="FF0000"/>
                </a:solidFill>
              </a:rPr>
              <a:t>, </a:t>
            </a:r>
            <a:r>
              <a:rPr lang="it-IT" sz="1400" dirty="0" err="1">
                <a:solidFill>
                  <a:srgbClr val="FF0000"/>
                </a:solidFill>
              </a:rPr>
              <a:t>Z</a:t>
            </a:r>
            <a:r>
              <a:rPr lang="it-IT" sz="1400" dirty="0">
                <a:solidFill>
                  <a:srgbClr val="FF0000"/>
                </a:solidFill>
              </a:rPr>
              <a:t>. Sun et al., Nature </a:t>
            </a:r>
            <a:r>
              <a:rPr lang="it-IT" sz="1400" dirty="0" err="1">
                <a:solidFill>
                  <a:srgbClr val="FF0000"/>
                </a:solidFill>
              </a:rPr>
              <a:t>Phys</a:t>
            </a:r>
            <a:r>
              <a:rPr lang="it-IT" sz="1400" dirty="0">
                <a:solidFill>
                  <a:srgbClr val="FF0000"/>
                </a:solidFill>
              </a:rPr>
              <a:t>. (in press)</a:t>
            </a:r>
          </a:p>
        </p:txBody>
      </p:sp>
      <p:pic>
        <p:nvPicPr>
          <p:cNvPr id="3" name="Picture 2">
            <a:extLst>
              <a:ext uri="{FF2B5EF4-FFF2-40B4-BE49-F238E27FC236}">
                <a16:creationId xmlns:a16="http://schemas.microsoft.com/office/drawing/2014/main" id="{E9419E70-1FD9-0E44-8259-CF10402AE7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9488" y="77610"/>
            <a:ext cx="3807843" cy="6705635"/>
          </a:xfrm>
          <a:prstGeom prst="rect">
            <a:avLst/>
          </a:prstGeom>
        </p:spPr>
      </p:pic>
      <p:sp>
        <p:nvSpPr>
          <p:cNvPr id="495" name="Title 1"/>
          <p:cNvSpPr txBox="1">
            <a:spLocks noGrp="1"/>
          </p:cNvSpPr>
          <p:nvPr>
            <p:ph type="title"/>
          </p:nvPr>
        </p:nvSpPr>
        <p:spPr>
          <a:xfrm>
            <a:off x="2325039" y="90001"/>
            <a:ext cx="9761391" cy="688339"/>
          </a:xfrm>
          <a:prstGeom prst="rect">
            <a:avLst/>
          </a:prstGeom>
        </p:spPr>
        <p:txBody>
          <a:bodyPr>
            <a:normAutofit/>
          </a:bodyPr>
          <a:lstStyle>
            <a:lvl1pPr>
              <a:defRPr sz="3000"/>
            </a:lvl1pPr>
          </a:lstStyle>
          <a:p>
            <a:r>
              <a:rPr lang="en-US" dirty="0"/>
              <a:t>          Neutron Skin of </a:t>
            </a:r>
            <a:r>
              <a:rPr lang="en-US" baseline="30000" dirty="0"/>
              <a:t>208</a:t>
            </a:r>
            <a:r>
              <a:rPr lang="en-US" dirty="0"/>
              <a:t>Pb</a:t>
            </a:r>
            <a:endParaRPr dirty="0"/>
          </a:p>
        </p:txBody>
      </p:sp>
      <p:sp>
        <p:nvSpPr>
          <p:cNvPr id="2" name="TextBox 1">
            <a:extLst>
              <a:ext uri="{FF2B5EF4-FFF2-40B4-BE49-F238E27FC236}">
                <a16:creationId xmlns:a16="http://schemas.microsoft.com/office/drawing/2014/main" id="{6D2BCFC6-9352-7A57-FDBB-6D5B0FAD7185}"/>
              </a:ext>
            </a:extLst>
          </p:cNvPr>
          <p:cNvSpPr txBox="1"/>
          <p:nvPr/>
        </p:nvSpPr>
        <p:spPr>
          <a:xfrm>
            <a:off x="10347717" y="5594663"/>
            <a:ext cx="945931"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400" dirty="0">
                <a:solidFill>
                  <a:srgbClr val="D883FF"/>
                </a:solidFill>
              </a:rPr>
              <a:t>PREX II</a:t>
            </a:r>
            <a:endParaRPr kumimoji="0" lang="en-US" sz="1400" b="0" i="0" u="none" strike="noStrike" cap="none" spc="0" normalizeH="0" baseline="0" dirty="0">
              <a:ln>
                <a:noFill/>
              </a:ln>
              <a:solidFill>
                <a:srgbClr val="D883FF"/>
              </a:solidFill>
              <a:effectLst/>
              <a:uFillTx/>
              <a:latin typeface="Arial"/>
              <a:ea typeface="Arial"/>
              <a:cs typeface="Arial"/>
              <a:sym typeface="Arial"/>
            </a:endParaRPr>
          </a:p>
        </p:txBody>
      </p:sp>
    </p:spTree>
    <p:extLst>
      <p:ext uri="{BB962C8B-B14F-4D97-AF65-F5344CB8AC3E}">
        <p14:creationId xmlns:p14="http://schemas.microsoft.com/office/powerpoint/2010/main" val="3842106313"/>
      </p:ext>
    </p:extLst>
  </p:cSld>
  <p:clrMapOvr>
    <a:masterClrMapping/>
  </p:clrMapOvr>
  <mc:AlternateContent xmlns:mc="http://schemas.openxmlformats.org/markup-compatibility/2006" xmlns:p14="http://schemas.microsoft.com/office/powerpoint/2010/main">
    <mc:Choice Requires="p14">
      <p:transition spd="slow" p14:dur="2000" advTm="72772"/>
    </mc:Choice>
    <mc:Fallback xmlns="">
      <p:transition spd="slow" advTm="72772"/>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Title 1"/>
          <p:cNvSpPr txBox="1">
            <a:spLocks noGrp="1"/>
          </p:cNvSpPr>
          <p:nvPr>
            <p:ph type="title"/>
          </p:nvPr>
        </p:nvSpPr>
        <p:spPr>
          <a:xfrm>
            <a:off x="2325039" y="90001"/>
            <a:ext cx="9761391" cy="688339"/>
          </a:xfrm>
          <a:prstGeom prst="rect">
            <a:avLst/>
          </a:prstGeom>
        </p:spPr>
        <p:txBody>
          <a:bodyPr>
            <a:normAutofit/>
          </a:bodyPr>
          <a:lstStyle>
            <a:lvl1pPr>
              <a:defRPr sz="3000"/>
            </a:lvl1pPr>
          </a:lstStyle>
          <a:p>
            <a:pPr algn="r"/>
            <a:r>
              <a:rPr lang="en-US" dirty="0"/>
              <a:t>Large-Scale Efforts for </a:t>
            </a:r>
            <a:r>
              <a:rPr lang="en-US" dirty="0" err="1"/>
              <a:t>Ab</a:t>
            </a:r>
            <a:r>
              <a:rPr lang="en-US" dirty="0"/>
              <a:t> Initio GT Transitions</a:t>
            </a:r>
            <a:endParaRPr dirty="0"/>
          </a:p>
        </p:txBody>
      </p:sp>
      <p:sp>
        <p:nvSpPr>
          <p:cNvPr id="9" name="Rectangle 8"/>
          <p:cNvSpPr/>
          <p:nvPr/>
        </p:nvSpPr>
        <p:spPr>
          <a:xfrm>
            <a:off x="4337807" y="1393652"/>
            <a:ext cx="1147492" cy="4083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3" tIns="45712" rIns="91423" bIns="45712" rtlCol="0" anchor="ctr"/>
          <a:lstStyle/>
          <a:p>
            <a:pPr algn="ctr"/>
            <a:endParaRPr lang="en-US"/>
          </a:p>
        </p:txBody>
      </p:sp>
      <p:sp>
        <p:nvSpPr>
          <p:cNvPr id="3" name="Rectangle 2"/>
          <p:cNvSpPr/>
          <p:nvPr/>
        </p:nvSpPr>
        <p:spPr>
          <a:xfrm>
            <a:off x="3386561" y="1158451"/>
            <a:ext cx="3228360" cy="47215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5" name="Rectangle 4"/>
          <p:cNvSpPr/>
          <p:nvPr/>
        </p:nvSpPr>
        <p:spPr>
          <a:xfrm>
            <a:off x="674669" y="6509064"/>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6" name="Rectangle 61"/>
          <p:cNvSpPr>
            <a:spLocks noChangeArrowheads="1"/>
          </p:cNvSpPr>
          <p:nvPr/>
        </p:nvSpPr>
        <p:spPr bwMode="auto">
          <a:xfrm>
            <a:off x="182880" y="738716"/>
            <a:ext cx="12009119" cy="3724092"/>
          </a:xfrm>
          <a:prstGeom prst="rect">
            <a:avLst/>
          </a:prstGeom>
          <a:noFill/>
          <a:ln w="9525">
            <a:noFill/>
            <a:miter lim="800000"/>
            <a:headEnd/>
            <a:tailEnd/>
          </a:ln>
        </p:spPr>
        <p:txBody>
          <a:bodyPr wrap="square" lIns="121917" tIns="60958" rIns="121917" bIns="60958">
            <a:prstTxWarp prst="textNoShape">
              <a:avLst/>
            </a:prstTxWarp>
            <a:spAutoFit/>
          </a:bodyPr>
          <a:lstStyle/>
          <a:p>
            <a:r>
              <a:rPr lang="en-US" sz="2100" dirty="0">
                <a:latin typeface="Myriad Pro"/>
                <a:cs typeface="Myriad Pro"/>
              </a:rPr>
              <a:t>Calculate </a:t>
            </a:r>
            <a:r>
              <a:rPr lang="en-US" sz="2100" b="1" dirty="0">
                <a:solidFill>
                  <a:srgbClr val="FF0000"/>
                </a:solidFill>
                <a:latin typeface="Myriad Pro"/>
                <a:cs typeface="Myriad Pro"/>
              </a:rPr>
              <a:t>large GT matrix elements</a:t>
            </a:r>
            <a:endParaRPr lang="en-US" sz="2100" dirty="0">
              <a:solidFill>
                <a:srgbClr val="FF0000"/>
              </a:solidFill>
              <a:latin typeface="Myriad Pro"/>
              <a:cs typeface="Myriad Pro"/>
            </a:endParaRP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endParaRPr lang="en-US" sz="2100" dirty="0">
              <a:latin typeface="Myriad Pro"/>
              <a:cs typeface="Myriad Pro"/>
            </a:endParaRPr>
          </a:p>
          <a:p>
            <a:pPr marL="380990" indent="-380990">
              <a:buFontTx/>
              <a:buChar char="-"/>
            </a:pPr>
            <a:r>
              <a:rPr lang="en-US" sz="2100" dirty="0">
                <a:latin typeface="Myriad Pro"/>
                <a:cs typeface="Myriad Pro"/>
              </a:rPr>
              <a:t>Light, medium, and heavy regions</a:t>
            </a:r>
          </a:p>
          <a:p>
            <a:pPr marL="380990" indent="-380990">
              <a:buFontTx/>
              <a:buChar char="-"/>
            </a:pPr>
            <a:endParaRPr lang="en-US" sz="800" dirty="0">
              <a:latin typeface="Myriad Pro"/>
              <a:cs typeface="Myriad Pro"/>
            </a:endParaRPr>
          </a:p>
          <a:p>
            <a:pPr marL="380990" indent="-380990">
              <a:buFontTx/>
              <a:buChar char="-"/>
            </a:pPr>
            <a:r>
              <a:rPr lang="en-US" sz="2100" dirty="0">
                <a:latin typeface="Myriad Pro"/>
                <a:cs typeface="Myriad Pro"/>
              </a:rPr>
              <a:t>Benchmark different </a:t>
            </a:r>
            <a:r>
              <a:rPr lang="en-US" sz="2100" dirty="0" err="1">
                <a:latin typeface="Myriad Pro"/>
                <a:cs typeface="Myriad Pro"/>
              </a:rPr>
              <a:t>ab</a:t>
            </a:r>
            <a:r>
              <a:rPr lang="en-US" sz="2100" dirty="0">
                <a:latin typeface="Myriad Pro"/>
                <a:cs typeface="Myriad Pro"/>
              </a:rPr>
              <a:t> initio methods</a:t>
            </a:r>
          </a:p>
          <a:p>
            <a:pPr marL="380990" indent="-380990">
              <a:buFontTx/>
              <a:buChar char="-"/>
            </a:pPr>
            <a:endParaRPr lang="en-US" sz="800" dirty="0">
              <a:latin typeface="Myriad Pro"/>
              <a:cs typeface="Myriad Pro"/>
            </a:endParaRPr>
          </a:p>
          <a:p>
            <a:pPr marL="380990" indent="-380990">
              <a:buFontTx/>
              <a:buChar char="-"/>
            </a:pPr>
            <a:r>
              <a:rPr lang="en-US" sz="2100" dirty="0">
                <a:latin typeface="Myriad Pro"/>
                <a:cs typeface="Myriad Pro"/>
              </a:rPr>
              <a:t>Wide range of NN+3N forces</a:t>
            </a:r>
          </a:p>
          <a:p>
            <a:pPr marL="380990" indent="-380990">
              <a:buFontTx/>
              <a:buChar char="-"/>
            </a:pPr>
            <a:endParaRPr lang="en-US" sz="800" dirty="0">
              <a:latin typeface="Myriad Pro"/>
              <a:cs typeface="Myriad Pro"/>
            </a:endParaRPr>
          </a:p>
          <a:p>
            <a:pPr marL="380990" indent="-380990">
              <a:buFontTx/>
              <a:buChar char="-"/>
            </a:pPr>
            <a:r>
              <a:rPr lang="en-US" sz="2100" dirty="0">
                <a:latin typeface="Myriad Pro"/>
                <a:cs typeface="Myriad Pro"/>
              </a:rPr>
              <a:t>Consistent inclusion of 2BC</a:t>
            </a:r>
          </a:p>
        </p:txBody>
      </p:sp>
      <p:pic>
        <p:nvPicPr>
          <p:cNvPr id="7" name="Picture 6" descr="mathcal_O_mathr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135" y="1964580"/>
            <a:ext cx="3251200" cy="457200"/>
          </a:xfrm>
          <a:prstGeom prst="rect">
            <a:avLst/>
          </a:prstGeom>
        </p:spPr>
      </p:pic>
      <p:pic>
        <p:nvPicPr>
          <p:cNvPr id="8" name="Picture 7" descr="M_mathrm_GT_=_g_-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135" y="1375881"/>
            <a:ext cx="3335867" cy="389467"/>
          </a:xfrm>
          <a:prstGeom prst="rect">
            <a:avLst/>
          </a:prstGeom>
        </p:spPr>
      </p:pic>
      <p:pic>
        <p:nvPicPr>
          <p:cNvPr id="10" name="Picture 9" descr="NatPhys_News&amp;Views (dragged).pdf"/>
          <p:cNvPicPr>
            <a:picLocks noChangeAspect="1"/>
          </p:cNvPicPr>
          <p:nvPr/>
        </p:nvPicPr>
        <p:blipFill rotWithShape="1">
          <a:blip r:embed="rId4">
            <a:extLst>
              <a:ext uri="{28A0092B-C50C-407E-A947-70E740481C1C}">
                <a14:useLocalDpi xmlns:a14="http://schemas.microsoft.com/office/drawing/2010/main" val="0"/>
              </a:ext>
            </a:extLst>
          </a:blip>
          <a:srcRect l="5630" t="20824" r="5593" b="67422"/>
          <a:stretch/>
        </p:blipFill>
        <p:spPr>
          <a:xfrm>
            <a:off x="6055361" y="638265"/>
            <a:ext cx="6150185" cy="1082481"/>
          </a:xfrm>
          <a:prstGeom prst="rect">
            <a:avLst/>
          </a:prstGeom>
        </p:spPr>
      </p:pic>
      <p:pic>
        <p:nvPicPr>
          <p:cNvPr id="11" name="Picture 10" descr="NatPhys_News&amp;Views (dragged).pdf"/>
          <p:cNvPicPr>
            <a:picLocks noChangeAspect="1"/>
          </p:cNvPicPr>
          <p:nvPr/>
        </p:nvPicPr>
        <p:blipFill rotWithShape="1">
          <a:blip r:embed="rId4">
            <a:extLst>
              <a:ext uri="{28A0092B-C50C-407E-A947-70E740481C1C}">
                <a14:useLocalDpi xmlns:a14="http://schemas.microsoft.com/office/drawing/2010/main" val="0"/>
              </a:ext>
            </a:extLst>
          </a:blip>
          <a:srcRect l="35976" t="36346" r="6777" b="26518"/>
          <a:stretch/>
        </p:blipFill>
        <p:spPr>
          <a:xfrm>
            <a:off x="5946987" y="1638731"/>
            <a:ext cx="6041815" cy="5210373"/>
          </a:xfrm>
          <a:prstGeom prst="rect">
            <a:avLst/>
          </a:prstGeom>
        </p:spPr>
      </p:pic>
      <p:sp>
        <p:nvSpPr>
          <p:cNvPr id="12" name="TextBox 11"/>
          <p:cNvSpPr txBox="1"/>
          <p:nvPr/>
        </p:nvSpPr>
        <p:spPr>
          <a:xfrm>
            <a:off x="9289706" y="5099767"/>
            <a:ext cx="1273640" cy="369328"/>
          </a:xfrm>
          <a:prstGeom prst="rect">
            <a:avLst/>
          </a:prstGeom>
          <a:noFill/>
        </p:spPr>
        <p:txBody>
          <a:bodyPr wrap="none" lIns="121917" tIns="60958" rIns="121917" bIns="60958" rtlCol="0">
            <a:spAutoFit/>
          </a:bodyPr>
          <a:lstStyle/>
          <a:p>
            <a:r>
              <a:rPr lang="en-US" sz="1600" b="1" dirty="0">
                <a:solidFill>
                  <a:srgbClr val="0000FF"/>
                </a:solidFill>
              </a:rPr>
              <a:t>VS-IMSRG</a:t>
            </a:r>
          </a:p>
        </p:txBody>
      </p:sp>
      <p:sp>
        <p:nvSpPr>
          <p:cNvPr id="13" name="TextBox 12"/>
          <p:cNvSpPr txBox="1"/>
          <p:nvPr/>
        </p:nvSpPr>
        <p:spPr>
          <a:xfrm>
            <a:off x="7230612" y="6116658"/>
            <a:ext cx="2252574" cy="369328"/>
          </a:xfrm>
          <a:prstGeom prst="rect">
            <a:avLst/>
          </a:prstGeom>
          <a:noFill/>
        </p:spPr>
        <p:txBody>
          <a:bodyPr wrap="none" lIns="121917" tIns="60958" rIns="121917" bIns="60958" rtlCol="0">
            <a:spAutoFit/>
          </a:bodyPr>
          <a:lstStyle/>
          <a:p>
            <a:r>
              <a:rPr lang="en-US" sz="1600" b="1" dirty="0">
                <a:solidFill>
                  <a:srgbClr val="008000"/>
                </a:solidFill>
              </a:rPr>
              <a:t>No-Core Shell Model</a:t>
            </a:r>
          </a:p>
        </p:txBody>
      </p:sp>
      <p:sp>
        <p:nvSpPr>
          <p:cNvPr id="14" name="TextBox 13"/>
          <p:cNvSpPr txBox="1"/>
          <p:nvPr/>
        </p:nvSpPr>
        <p:spPr>
          <a:xfrm>
            <a:off x="8946329" y="1983059"/>
            <a:ext cx="1830784" cy="369328"/>
          </a:xfrm>
          <a:prstGeom prst="rect">
            <a:avLst/>
          </a:prstGeom>
          <a:noFill/>
        </p:spPr>
        <p:txBody>
          <a:bodyPr wrap="none" lIns="121917" tIns="60958" rIns="121917" bIns="60958" rtlCol="0">
            <a:spAutoFit/>
          </a:bodyPr>
          <a:lstStyle/>
          <a:p>
            <a:r>
              <a:rPr lang="en-US" sz="1600" b="1" dirty="0">
                <a:solidFill>
                  <a:srgbClr val="FF0000"/>
                </a:solidFill>
              </a:rPr>
              <a:t>Coupled Cluster</a:t>
            </a:r>
          </a:p>
        </p:txBody>
      </p:sp>
      <p:sp>
        <p:nvSpPr>
          <p:cNvPr id="15" name="Oval 14"/>
          <p:cNvSpPr/>
          <p:nvPr/>
        </p:nvSpPr>
        <p:spPr>
          <a:xfrm>
            <a:off x="6434666" y="5614137"/>
            <a:ext cx="866988" cy="887736"/>
          </a:xfrm>
          <a:prstGeom prst="ellipse">
            <a:avLst/>
          </a:prstGeom>
          <a:noFill/>
          <a:ln w="31750">
            <a:solidFill>
              <a:srgbClr val="008000"/>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US"/>
          </a:p>
        </p:txBody>
      </p:sp>
      <p:sp>
        <p:nvSpPr>
          <p:cNvPr id="16" name="Oval 15"/>
          <p:cNvSpPr/>
          <p:nvPr/>
        </p:nvSpPr>
        <p:spPr>
          <a:xfrm rot="19617712">
            <a:off x="6170548" y="4339889"/>
            <a:ext cx="4490425" cy="1020396"/>
          </a:xfrm>
          <a:prstGeom prst="ellipse">
            <a:avLst/>
          </a:prstGeom>
          <a:noFill/>
          <a:ln w="38100">
            <a:solidFill>
              <a:srgbClr val="0000FF"/>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US"/>
          </a:p>
        </p:txBody>
      </p:sp>
      <p:sp>
        <p:nvSpPr>
          <p:cNvPr id="17" name="Oval 16"/>
          <p:cNvSpPr/>
          <p:nvPr/>
        </p:nvSpPr>
        <p:spPr>
          <a:xfrm rot="16200000">
            <a:off x="10306224" y="2159178"/>
            <a:ext cx="1354667" cy="531351"/>
          </a:xfrm>
          <a:prstGeom prst="ellipse">
            <a:avLst/>
          </a:prstGeom>
          <a:noFill/>
          <a:ln w="31750">
            <a:solidFill>
              <a:srgbClr val="FF0000"/>
            </a:solid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US"/>
          </a:p>
        </p:txBody>
      </p:sp>
      <p:sp>
        <p:nvSpPr>
          <p:cNvPr id="18" name="Rectangle 17">
            <a:extLst>
              <a:ext uri="{FF2B5EF4-FFF2-40B4-BE49-F238E27FC236}">
                <a16:creationId xmlns:a16="http://schemas.microsoft.com/office/drawing/2014/main" id="{08F543BA-F83E-1B4C-9ABA-9904E75B37AC}"/>
              </a:ext>
            </a:extLst>
          </p:cNvPr>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2" name="Picture 1">
            <a:extLst>
              <a:ext uri="{FF2B5EF4-FFF2-40B4-BE49-F238E27FC236}">
                <a16:creationId xmlns:a16="http://schemas.microsoft.com/office/drawing/2014/main" id="{397F2A6A-9DB0-EF4A-ABA0-293A6BC9F8BA}"/>
              </a:ext>
            </a:extLst>
          </p:cNvPr>
          <p:cNvPicPr>
            <a:picLocks noChangeAspect="1"/>
          </p:cNvPicPr>
          <p:nvPr/>
        </p:nvPicPr>
        <p:blipFill rotWithShape="1">
          <a:blip r:embed="rId5"/>
          <a:srcRect l="6316" t="1703" r="4923" b="71084"/>
          <a:stretch/>
        </p:blipFill>
        <p:spPr>
          <a:xfrm>
            <a:off x="546408" y="4651709"/>
            <a:ext cx="4616101" cy="1881420"/>
          </a:xfrm>
          <a:prstGeom prst="rect">
            <a:avLst/>
          </a:prstGeom>
        </p:spPr>
      </p:pic>
    </p:spTree>
    <p:extLst>
      <p:ext uri="{BB962C8B-B14F-4D97-AF65-F5344CB8AC3E}">
        <p14:creationId xmlns:p14="http://schemas.microsoft.com/office/powerpoint/2010/main" val="1561612106"/>
      </p:ext>
    </p:extLst>
  </p:cSld>
  <p:clrMapOvr>
    <a:masterClrMapping/>
  </p:clrMapOvr>
  <mc:AlternateContent xmlns:mc="http://schemas.openxmlformats.org/markup-compatibility/2006" xmlns:p14="http://schemas.microsoft.com/office/powerpoint/2010/main">
    <mc:Choice Requires="p14">
      <p:transition spd="slow" p14:dur="2000" advTm="32383"/>
    </mc:Choice>
    <mc:Fallback xmlns="">
      <p:transition spd="slow" advTm="3238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95" name="Title 1"/>
          <p:cNvSpPr txBox="1">
            <a:spLocks noGrp="1"/>
          </p:cNvSpPr>
          <p:nvPr>
            <p:ph type="title"/>
          </p:nvPr>
        </p:nvSpPr>
        <p:spPr>
          <a:xfrm>
            <a:off x="2325039" y="90001"/>
            <a:ext cx="9761391" cy="688339"/>
          </a:xfrm>
          <a:prstGeom prst="rect">
            <a:avLst/>
          </a:prstGeom>
        </p:spPr>
        <p:txBody>
          <a:bodyPr>
            <a:normAutofit/>
          </a:bodyPr>
          <a:lstStyle>
            <a:lvl1pPr>
              <a:defRPr sz="3000"/>
            </a:lvl1pPr>
          </a:lstStyle>
          <a:p>
            <a:pPr algn="r"/>
            <a:r>
              <a:rPr lang="en-CA" dirty="0"/>
              <a:t>Solution to </a:t>
            </a:r>
            <a:r>
              <a:rPr lang="en-CA" dirty="0" err="1"/>
              <a:t>g</a:t>
            </a:r>
            <a:r>
              <a:rPr lang="en-CA" baseline="-25000" dirty="0" err="1"/>
              <a:t>A</a:t>
            </a:r>
            <a:r>
              <a:rPr lang="en-CA" dirty="0"/>
              <a:t>-Quenching Problem</a:t>
            </a:r>
            <a:endParaRPr dirty="0"/>
          </a:p>
        </p:txBody>
      </p:sp>
      <p:sp>
        <p:nvSpPr>
          <p:cNvPr id="9" name="Rectangle 8"/>
          <p:cNvSpPr/>
          <p:nvPr/>
        </p:nvSpPr>
        <p:spPr>
          <a:xfrm>
            <a:off x="4337807" y="1393652"/>
            <a:ext cx="1147492" cy="4083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3" tIns="45712" rIns="91423" bIns="45712" rtlCol="0" anchor="ctr"/>
          <a:lstStyle/>
          <a:p>
            <a:pPr algn="ctr"/>
            <a:endParaRPr lang="en-US"/>
          </a:p>
        </p:txBody>
      </p:sp>
      <p:sp>
        <p:nvSpPr>
          <p:cNvPr id="3" name="Rectangle 2"/>
          <p:cNvSpPr/>
          <p:nvPr/>
        </p:nvSpPr>
        <p:spPr>
          <a:xfrm>
            <a:off x="3386561" y="1158451"/>
            <a:ext cx="3228360" cy="47215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5" name="Rectangle 4"/>
          <p:cNvSpPr/>
          <p:nvPr/>
        </p:nvSpPr>
        <p:spPr>
          <a:xfrm>
            <a:off x="674669" y="6509064"/>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6" name="Rectangle 61"/>
          <p:cNvSpPr>
            <a:spLocks noChangeArrowheads="1"/>
          </p:cNvSpPr>
          <p:nvPr/>
        </p:nvSpPr>
        <p:spPr bwMode="auto">
          <a:xfrm>
            <a:off x="182880" y="738716"/>
            <a:ext cx="12009119" cy="6063194"/>
          </a:xfrm>
          <a:prstGeom prst="rect">
            <a:avLst/>
          </a:prstGeom>
          <a:noFill/>
          <a:ln w="9525">
            <a:noFill/>
            <a:miter lim="800000"/>
            <a:headEnd/>
            <a:tailEnd/>
          </a:ln>
        </p:spPr>
        <p:txBody>
          <a:bodyPr wrap="square" lIns="121917" tIns="60958" rIns="121917" bIns="60958">
            <a:prstTxWarp prst="textNoShape">
              <a:avLst/>
            </a:prstTxWarp>
            <a:spAutoFit/>
          </a:bodyPr>
          <a:lstStyle/>
          <a:p>
            <a:r>
              <a:rPr lang="en-US" sz="2100" dirty="0">
                <a:latin typeface="Myriad Pro"/>
                <a:cs typeface="Myriad Pro"/>
              </a:rPr>
              <a:t>Comparison to standard phenomenological shell model </a:t>
            </a:r>
            <a:endParaRPr lang="en-US" sz="800" dirty="0">
              <a:latin typeface="Myriad Pro"/>
              <a:cs typeface="Myriad Pro"/>
            </a:endParaRPr>
          </a:p>
          <a:p>
            <a:endParaRPr lang="en-US" sz="800" b="1" dirty="0">
              <a:solidFill>
                <a:srgbClr val="008000"/>
              </a:solidFill>
              <a:latin typeface="Myriad Pro"/>
              <a:cs typeface="Myriad Pro"/>
            </a:endParaRPr>
          </a:p>
          <a:p>
            <a:r>
              <a:rPr lang="en-US" sz="2100" b="1" dirty="0">
                <a:solidFill>
                  <a:srgbClr val="FF0000"/>
                </a:solidFill>
                <a:latin typeface="Myriad Pro"/>
                <a:cs typeface="Myriad Pro"/>
              </a:rPr>
              <a:t>Ab initio calculations across the chart explain data with unquenched </a:t>
            </a:r>
            <a:r>
              <a:rPr lang="en-US" sz="2100" b="1" dirty="0" err="1">
                <a:solidFill>
                  <a:srgbClr val="FF0000"/>
                </a:solidFill>
                <a:latin typeface="Myriad Pro"/>
                <a:cs typeface="Myriad Pro"/>
              </a:rPr>
              <a:t>g</a:t>
            </a:r>
            <a:r>
              <a:rPr lang="en-US" sz="2100" b="1" baseline="-25000" dirty="0" err="1">
                <a:solidFill>
                  <a:srgbClr val="FF0000"/>
                </a:solidFill>
                <a:latin typeface="Myriad Pro"/>
                <a:cs typeface="Myriad Pro"/>
              </a:rPr>
              <a:t>A</a:t>
            </a:r>
            <a:endParaRPr lang="en-US" sz="2100" b="1" baseline="-25000" dirty="0">
              <a:solidFill>
                <a:srgbClr val="FF0000"/>
              </a:solidFill>
              <a:latin typeface="Myriad Pro"/>
              <a:cs typeface="Myriad Pro"/>
            </a:endParaRPr>
          </a:p>
          <a:p>
            <a:endParaRPr lang="en-US" sz="2100" b="1" baseline="-25000" dirty="0">
              <a:solidFill>
                <a:srgbClr val="0000FF"/>
              </a:solidFill>
              <a:latin typeface="Myriad Pro"/>
              <a:cs typeface="Myriad Pro"/>
            </a:endParaRPr>
          </a:p>
          <a:p>
            <a:endParaRPr lang="en-US" sz="2100" b="1" baseline="-25000" dirty="0">
              <a:solidFill>
                <a:srgbClr val="0000FF"/>
              </a:solidFill>
              <a:latin typeface="Myriad Pro"/>
              <a:cs typeface="Myriad Pro"/>
            </a:endParaRPr>
          </a:p>
          <a:p>
            <a:endParaRPr lang="en-US" sz="2100" b="1" baseline="-25000" dirty="0">
              <a:solidFill>
                <a:srgbClr val="0000FF"/>
              </a:solidFill>
              <a:latin typeface="Myriad Pro"/>
              <a:cs typeface="Myriad Pro"/>
            </a:endParaRPr>
          </a:p>
          <a:p>
            <a:endParaRPr lang="en-US" sz="2100" b="1" baseline="-25000" dirty="0">
              <a:solidFill>
                <a:srgbClr val="0000FF"/>
              </a:solidFill>
              <a:latin typeface="Myriad Pro"/>
              <a:cs typeface="Myriad Pro"/>
            </a:endParaRPr>
          </a:p>
          <a:p>
            <a:endParaRPr lang="en-US" sz="2100" b="1" baseline="-25000" dirty="0">
              <a:solidFill>
                <a:srgbClr val="0000FF"/>
              </a:solidFill>
              <a:latin typeface="Myriad Pro"/>
              <a:cs typeface="Myriad Pro"/>
            </a:endParaRPr>
          </a:p>
          <a:p>
            <a:endParaRPr lang="en-US" sz="2100" b="1" baseline="-25000" dirty="0">
              <a:solidFill>
                <a:srgbClr val="0000FF"/>
              </a:solidFill>
              <a:latin typeface="Myriad Pro"/>
              <a:cs typeface="Myriad Pro"/>
            </a:endParaRPr>
          </a:p>
          <a:p>
            <a:endParaRPr lang="en-US" sz="2100" b="1" baseline="-25000" dirty="0">
              <a:solidFill>
                <a:srgbClr val="0000FF"/>
              </a:solidFill>
              <a:latin typeface="Myriad Pro"/>
              <a:cs typeface="Myriad Pro"/>
            </a:endParaRPr>
          </a:p>
          <a:p>
            <a:endParaRPr lang="en-US" sz="2100" b="1" baseline="-25000" dirty="0">
              <a:solidFill>
                <a:srgbClr val="0000FF"/>
              </a:solidFill>
              <a:latin typeface="Myriad Pro"/>
              <a:cs typeface="Myriad Pro"/>
            </a:endParaRPr>
          </a:p>
          <a:p>
            <a:endParaRPr lang="en-US" sz="2100" b="1" baseline="-25000" dirty="0">
              <a:solidFill>
                <a:srgbClr val="0000FF"/>
              </a:solidFill>
              <a:latin typeface="Myriad Pro"/>
              <a:cs typeface="Myriad Pro"/>
            </a:endParaRPr>
          </a:p>
          <a:p>
            <a:endParaRPr lang="en-US" sz="2100" b="1" baseline="-25000" dirty="0">
              <a:solidFill>
                <a:srgbClr val="0000FF"/>
              </a:solidFill>
              <a:latin typeface="Myriad Pro"/>
              <a:cs typeface="Myriad Pro"/>
            </a:endParaRPr>
          </a:p>
          <a:p>
            <a:endParaRPr lang="en-US" sz="2100" b="1" baseline="-25000" dirty="0">
              <a:solidFill>
                <a:srgbClr val="0000FF"/>
              </a:solidFill>
              <a:latin typeface="Myriad Pro"/>
              <a:cs typeface="Myriad Pro"/>
            </a:endParaRPr>
          </a:p>
          <a:p>
            <a:endParaRPr lang="en-US" sz="2100" b="1" baseline="-25000" dirty="0">
              <a:solidFill>
                <a:srgbClr val="0000FF"/>
              </a:solidFill>
              <a:latin typeface="Myriad Pro"/>
              <a:cs typeface="Myriad Pro"/>
            </a:endParaRPr>
          </a:p>
          <a:p>
            <a:endParaRPr lang="en-US" sz="2100" b="1" baseline="-25000" dirty="0">
              <a:solidFill>
                <a:srgbClr val="0000FF"/>
              </a:solidFill>
              <a:latin typeface="Myriad Pro"/>
              <a:cs typeface="Myriad Pro"/>
            </a:endParaRPr>
          </a:p>
          <a:p>
            <a:endParaRPr lang="en-US" sz="2100" b="1" baseline="-25000" dirty="0">
              <a:solidFill>
                <a:srgbClr val="0000FF"/>
              </a:solidFill>
              <a:latin typeface="Myriad Pro"/>
              <a:cs typeface="Myriad Pro"/>
            </a:endParaRPr>
          </a:p>
          <a:p>
            <a:endParaRPr lang="en-US" sz="2100" b="1" baseline="-25000" dirty="0">
              <a:solidFill>
                <a:srgbClr val="0000FF"/>
              </a:solidFill>
              <a:latin typeface="Myriad Pro"/>
              <a:cs typeface="Myriad Pro"/>
            </a:endParaRPr>
          </a:p>
          <a:p>
            <a:endParaRPr lang="en-US" sz="2100" b="1" baseline="-25000" dirty="0">
              <a:solidFill>
                <a:srgbClr val="0000FF"/>
              </a:solidFill>
              <a:latin typeface="Myriad Pro"/>
              <a:cs typeface="Myriad Pro"/>
            </a:endParaRPr>
          </a:p>
          <a:p>
            <a:endParaRPr lang="en-US" sz="2100" b="1" baseline="-25000" dirty="0">
              <a:solidFill>
                <a:srgbClr val="0000FF"/>
              </a:solidFill>
              <a:latin typeface="Myriad Pro"/>
              <a:cs typeface="Myriad Pro"/>
            </a:endParaRPr>
          </a:p>
          <a:p>
            <a:endParaRPr lang="en-US" sz="2100" b="1" baseline="-25000" dirty="0">
              <a:solidFill>
                <a:srgbClr val="0000FF"/>
              </a:solidFill>
              <a:latin typeface="Myriad Pro"/>
              <a:cs typeface="Myriad Pro"/>
            </a:endParaRPr>
          </a:p>
          <a:p>
            <a:endParaRPr lang="en-US" sz="2100" b="1" baseline="-25000" dirty="0">
              <a:solidFill>
                <a:srgbClr val="0000FF"/>
              </a:solidFill>
              <a:latin typeface="Myriad Pro"/>
              <a:cs typeface="Myriad Pro"/>
            </a:endParaRPr>
          </a:p>
          <a:p>
            <a:endParaRPr lang="en-US" sz="2100" b="1" baseline="-25000" dirty="0">
              <a:solidFill>
                <a:srgbClr val="0000FF"/>
              </a:solidFill>
              <a:latin typeface="Myriad Pro"/>
              <a:cs typeface="Myriad Pro"/>
            </a:endParaRPr>
          </a:p>
          <a:p>
            <a:endParaRPr lang="en-US" sz="2100" b="1" baseline="-25000" dirty="0">
              <a:solidFill>
                <a:srgbClr val="0000FF"/>
              </a:solidFill>
              <a:latin typeface="Myriad Pro"/>
              <a:cs typeface="Myriad Pro"/>
            </a:endParaRPr>
          </a:p>
          <a:p>
            <a:endParaRPr lang="en-US" sz="1000" dirty="0">
              <a:latin typeface="Myriad Pro"/>
              <a:cs typeface="Myriad Pro"/>
            </a:endParaRPr>
          </a:p>
          <a:p>
            <a:r>
              <a:rPr lang="en-US" sz="2100" dirty="0">
                <a:latin typeface="Myriad Pro"/>
                <a:cs typeface="Myriad Pro"/>
              </a:rPr>
              <a:t>Refine results with improvements in forces and many-body methods</a:t>
            </a:r>
          </a:p>
        </p:txBody>
      </p:sp>
      <p:sp>
        <p:nvSpPr>
          <p:cNvPr id="19" name="TextBox 18"/>
          <p:cNvSpPr txBox="1"/>
          <p:nvPr/>
        </p:nvSpPr>
        <p:spPr>
          <a:xfrm>
            <a:off x="9256952" y="5697520"/>
            <a:ext cx="3046238" cy="338550"/>
          </a:xfrm>
          <a:prstGeom prst="rect">
            <a:avLst/>
          </a:prstGeom>
          <a:noFill/>
        </p:spPr>
        <p:txBody>
          <a:bodyPr wrap="square" lIns="121917" tIns="60958" rIns="121917" bIns="60958" rtlCol="0">
            <a:spAutoFit/>
          </a:bodyPr>
          <a:lstStyle/>
          <a:p>
            <a:r>
              <a:rPr lang="it-IT" sz="1400" dirty="0" err="1">
                <a:solidFill>
                  <a:srgbClr val="FF0000"/>
                </a:solidFill>
              </a:rPr>
              <a:t>Gysbers</a:t>
            </a:r>
            <a:r>
              <a:rPr lang="it-IT" sz="1400" dirty="0">
                <a:solidFill>
                  <a:srgbClr val="FF0000"/>
                </a:solidFill>
              </a:rPr>
              <a:t> et al., Nature </a:t>
            </a:r>
            <a:r>
              <a:rPr lang="it-IT" sz="1400" dirty="0" err="1">
                <a:solidFill>
                  <a:srgbClr val="FF0000"/>
                </a:solidFill>
              </a:rPr>
              <a:t>Phys</a:t>
            </a:r>
            <a:r>
              <a:rPr lang="it-IT" sz="1400" dirty="0">
                <a:solidFill>
                  <a:srgbClr val="FF0000"/>
                </a:solidFill>
              </a:rPr>
              <a:t>. (2019)</a:t>
            </a:r>
          </a:p>
        </p:txBody>
      </p:sp>
      <p:pic>
        <p:nvPicPr>
          <p:cNvPr id="13" name="Picture 12">
            <a:extLst>
              <a:ext uri="{FF2B5EF4-FFF2-40B4-BE49-F238E27FC236}">
                <a16:creationId xmlns:a16="http://schemas.microsoft.com/office/drawing/2014/main" id="{06B891C8-52DE-1B41-AB04-9555B8873095}"/>
              </a:ext>
            </a:extLst>
          </p:cNvPr>
          <p:cNvPicPr>
            <a:picLocks noChangeAspect="1"/>
          </p:cNvPicPr>
          <p:nvPr/>
        </p:nvPicPr>
        <p:blipFill>
          <a:blip r:embed="rId2"/>
          <a:stretch>
            <a:fillRect/>
          </a:stretch>
        </p:blipFill>
        <p:spPr>
          <a:xfrm>
            <a:off x="2119972" y="1975213"/>
            <a:ext cx="896312" cy="161994"/>
          </a:xfrm>
          <a:prstGeom prst="rect">
            <a:avLst/>
          </a:prstGeom>
        </p:spPr>
      </p:pic>
      <p:pic>
        <p:nvPicPr>
          <p:cNvPr id="4" name="Picture 3">
            <a:extLst>
              <a:ext uri="{FF2B5EF4-FFF2-40B4-BE49-F238E27FC236}">
                <a16:creationId xmlns:a16="http://schemas.microsoft.com/office/drawing/2014/main" id="{F121B6DE-B23A-5E42-AFF3-CD0CC0FB2FC6}"/>
              </a:ext>
            </a:extLst>
          </p:cNvPr>
          <p:cNvPicPr>
            <a:picLocks noChangeAspect="1"/>
          </p:cNvPicPr>
          <p:nvPr/>
        </p:nvPicPr>
        <p:blipFill rotWithShape="1">
          <a:blip r:embed="rId3">
            <a:extLst>
              <a:ext uri="{28A0092B-C50C-407E-A947-70E740481C1C}">
                <a14:useLocalDpi xmlns:a14="http://schemas.microsoft.com/office/drawing/2010/main" val="0"/>
              </a:ext>
            </a:extLst>
          </a:blip>
          <a:srcRect l="5687" t="29706" r="50451" b="46280"/>
          <a:stretch/>
        </p:blipFill>
        <p:spPr>
          <a:xfrm>
            <a:off x="6127874" y="1581452"/>
            <a:ext cx="5800256" cy="4221655"/>
          </a:xfrm>
          <a:prstGeom prst="rect">
            <a:avLst/>
          </a:prstGeom>
        </p:spPr>
      </p:pic>
      <p:pic>
        <p:nvPicPr>
          <p:cNvPr id="15" name="Picture 14">
            <a:extLst>
              <a:ext uri="{FF2B5EF4-FFF2-40B4-BE49-F238E27FC236}">
                <a16:creationId xmlns:a16="http://schemas.microsoft.com/office/drawing/2014/main" id="{A7E4B9BD-EFFB-F741-801E-57E16C1BE33B}"/>
              </a:ext>
            </a:extLst>
          </p:cNvPr>
          <p:cNvPicPr>
            <a:picLocks noChangeAspect="1"/>
          </p:cNvPicPr>
          <p:nvPr/>
        </p:nvPicPr>
        <p:blipFill rotWithShape="1">
          <a:blip r:embed="rId3">
            <a:extLst>
              <a:ext uri="{28A0092B-C50C-407E-A947-70E740481C1C}">
                <a14:useLocalDpi xmlns:a14="http://schemas.microsoft.com/office/drawing/2010/main" val="0"/>
              </a:ext>
            </a:extLst>
          </a:blip>
          <a:srcRect l="6108" t="6386" r="50012" b="70382"/>
          <a:stretch/>
        </p:blipFill>
        <p:spPr>
          <a:xfrm>
            <a:off x="105159" y="1701701"/>
            <a:ext cx="5802636" cy="4084180"/>
          </a:xfrm>
          <a:prstGeom prst="rect">
            <a:avLst/>
          </a:prstGeom>
        </p:spPr>
      </p:pic>
      <p:pic>
        <p:nvPicPr>
          <p:cNvPr id="11" name="Picture 10"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3504" y="5674729"/>
            <a:ext cx="1547040" cy="336979"/>
          </a:xfrm>
          <a:prstGeom prst="rect">
            <a:avLst/>
          </a:prstGeom>
          <a:ln w="19050">
            <a:solidFill>
              <a:srgbClr val="FF0000"/>
            </a:solidFill>
          </a:ln>
        </p:spPr>
      </p:pic>
      <p:sp>
        <p:nvSpPr>
          <p:cNvPr id="16" name="Rectangle 15">
            <a:extLst>
              <a:ext uri="{FF2B5EF4-FFF2-40B4-BE49-F238E27FC236}">
                <a16:creationId xmlns:a16="http://schemas.microsoft.com/office/drawing/2014/main" id="{B6F5761D-9A00-4F42-B81C-EFD37E5C7A2B}"/>
              </a:ext>
            </a:extLst>
          </p:cNvPr>
          <p:cNvSpPr/>
          <p:nvPr/>
        </p:nvSpPr>
        <p:spPr>
          <a:xfrm>
            <a:off x="182880" y="1701701"/>
            <a:ext cx="219891" cy="192413"/>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20" name="Rectangle 19">
            <a:extLst>
              <a:ext uri="{FF2B5EF4-FFF2-40B4-BE49-F238E27FC236}">
                <a16:creationId xmlns:a16="http://schemas.microsoft.com/office/drawing/2014/main" id="{C5DFA675-3630-7B49-858E-F68BA17FEBBC}"/>
              </a:ext>
            </a:extLst>
          </p:cNvPr>
          <p:cNvSpPr/>
          <p:nvPr/>
        </p:nvSpPr>
        <p:spPr>
          <a:xfrm>
            <a:off x="6216654" y="1701701"/>
            <a:ext cx="219891" cy="192413"/>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3570107945"/>
      </p:ext>
    </p:extLst>
  </p:cSld>
  <p:clrMapOvr>
    <a:masterClrMapping/>
  </p:clrMapOvr>
  <mc:AlternateContent xmlns:mc="http://schemas.openxmlformats.org/markup-compatibility/2006" xmlns:p14="http://schemas.microsoft.com/office/powerpoint/2010/main">
    <mc:Choice Requires="p14">
      <p:transition spd="slow" p14:dur="2000" advTm="58883"/>
    </mc:Choice>
    <mc:Fallback xmlns="">
      <p:transition spd="slow" advTm="58883"/>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Nuclear Astrophysics Theory</a:t>
            </a:r>
          </a:p>
        </p:txBody>
      </p:sp>
      <p:grpSp>
        <p:nvGrpSpPr>
          <p:cNvPr id="13" name="Group 12">
            <a:extLst>
              <a:ext uri="{FF2B5EF4-FFF2-40B4-BE49-F238E27FC236}">
                <a16:creationId xmlns:a16="http://schemas.microsoft.com/office/drawing/2014/main" id="{ABBBAF7D-890D-0742-B2CF-3AB9DF105373}"/>
              </a:ext>
            </a:extLst>
          </p:cNvPr>
          <p:cNvGrpSpPr/>
          <p:nvPr/>
        </p:nvGrpSpPr>
        <p:grpSpPr>
          <a:xfrm>
            <a:off x="2973569" y="2437552"/>
            <a:ext cx="5858977" cy="4269535"/>
            <a:chOff x="1206373" y="1085243"/>
            <a:chExt cx="10198353" cy="5776570"/>
          </a:xfrm>
        </p:grpSpPr>
        <p:pic>
          <p:nvPicPr>
            <p:cNvPr id="14" name="Picture 13">
              <a:extLst>
                <a:ext uri="{FF2B5EF4-FFF2-40B4-BE49-F238E27FC236}">
                  <a16:creationId xmlns:a16="http://schemas.microsoft.com/office/drawing/2014/main" id="{67B4B494-6198-DF40-8B72-D6E87C873B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6373" y="1085243"/>
              <a:ext cx="10198353" cy="5776570"/>
            </a:xfrm>
            <a:prstGeom prst="rect">
              <a:avLst/>
            </a:prstGeom>
          </p:spPr>
        </p:pic>
        <p:sp>
          <p:nvSpPr>
            <p:cNvPr id="15" name="TextBox 14">
              <a:extLst>
                <a:ext uri="{FF2B5EF4-FFF2-40B4-BE49-F238E27FC236}">
                  <a16:creationId xmlns:a16="http://schemas.microsoft.com/office/drawing/2014/main" id="{85161215-3ADB-EA42-A81F-00B8B18A4BFE}"/>
                </a:ext>
              </a:extLst>
            </p:cNvPr>
            <p:cNvSpPr txBox="1"/>
            <p:nvPr/>
          </p:nvSpPr>
          <p:spPr>
            <a:xfrm>
              <a:off x="9143774" y="3502584"/>
              <a:ext cx="1895462" cy="1064536"/>
            </a:xfrm>
            <a:prstGeom prst="rect">
              <a:avLst/>
            </a:prstGeom>
            <a:noFill/>
          </p:spPr>
          <p:txBody>
            <a:bodyPr wrap="square" rtlCol="0">
              <a:spAutoFit/>
            </a:bodyPr>
            <a:lstStyle/>
            <a:p>
              <a:r>
                <a:rPr lang="en-US" sz="1400" i="1" dirty="0">
                  <a:solidFill>
                    <a:srgbClr val="FF0000"/>
                  </a:solidFill>
                </a:rPr>
                <a:t>r</a:t>
              </a:r>
              <a:r>
                <a:rPr lang="en-US" sz="1400" dirty="0">
                  <a:solidFill>
                    <a:srgbClr val="FF0000"/>
                  </a:solidFill>
                </a:rPr>
                <a:t>-process path (most abundant)</a:t>
              </a:r>
            </a:p>
          </p:txBody>
        </p:sp>
        <p:cxnSp>
          <p:nvCxnSpPr>
            <p:cNvPr id="16" name="Straight Connector 15">
              <a:extLst>
                <a:ext uri="{FF2B5EF4-FFF2-40B4-BE49-F238E27FC236}">
                  <a16:creationId xmlns:a16="http://schemas.microsoft.com/office/drawing/2014/main" id="{5F884D9E-DA57-F345-8FBA-77B4222988D9}"/>
                </a:ext>
              </a:extLst>
            </p:cNvPr>
            <p:cNvCxnSpPr/>
            <p:nvPr/>
          </p:nvCxnSpPr>
          <p:spPr>
            <a:xfrm>
              <a:off x="8924731" y="3650597"/>
              <a:ext cx="2626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3005FE26-D105-1E49-A7F8-8D8F2B8474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3" y="3030774"/>
            <a:ext cx="2936764" cy="1791439"/>
          </a:xfrm>
          <a:prstGeom prst="rect">
            <a:avLst/>
          </a:prstGeom>
        </p:spPr>
      </p:pic>
      <p:sp>
        <p:nvSpPr>
          <p:cNvPr id="18" name="TextBox 17">
            <a:extLst>
              <a:ext uri="{FF2B5EF4-FFF2-40B4-BE49-F238E27FC236}">
                <a16:creationId xmlns:a16="http://schemas.microsoft.com/office/drawing/2014/main" id="{289E2D16-36E5-1847-B1C3-6B7ED09BA228}"/>
              </a:ext>
            </a:extLst>
          </p:cNvPr>
          <p:cNvSpPr txBox="1"/>
          <p:nvPr/>
        </p:nvSpPr>
        <p:spPr>
          <a:xfrm>
            <a:off x="462270" y="3081449"/>
            <a:ext cx="1665748" cy="276999"/>
          </a:xfrm>
          <a:prstGeom prst="rect">
            <a:avLst/>
          </a:prstGeom>
          <a:noFill/>
        </p:spPr>
        <p:txBody>
          <a:bodyPr wrap="square" rtlCol="0">
            <a:spAutoFit/>
          </a:bodyPr>
          <a:lstStyle/>
          <a:p>
            <a:r>
              <a:rPr lang="en-US" sz="1200" dirty="0"/>
              <a:t>Sm (Z=62)</a:t>
            </a:r>
          </a:p>
        </p:txBody>
      </p:sp>
      <p:pic>
        <p:nvPicPr>
          <p:cNvPr id="6" name="Picture 5">
            <a:extLst>
              <a:ext uri="{FF2B5EF4-FFF2-40B4-BE49-F238E27FC236}">
                <a16:creationId xmlns:a16="http://schemas.microsoft.com/office/drawing/2014/main" id="{C8D5D32D-F82E-0849-845F-444BF2B574AE}"/>
              </a:ext>
            </a:extLst>
          </p:cNvPr>
          <p:cNvPicPr>
            <a:picLocks noChangeAspect="1"/>
          </p:cNvPicPr>
          <p:nvPr/>
        </p:nvPicPr>
        <p:blipFill>
          <a:blip r:embed="rId4"/>
          <a:stretch>
            <a:fillRect/>
          </a:stretch>
        </p:blipFill>
        <p:spPr>
          <a:xfrm>
            <a:off x="96582" y="4656127"/>
            <a:ext cx="2876987" cy="1964288"/>
          </a:xfrm>
          <a:prstGeom prst="rect">
            <a:avLst/>
          </a:prstGeom>
        </p:spPr>
      </p:pic>
      <p:sp>
        <p:nvSpPr>
          <p:cNvPr id="20" name="TextBox 19">
            <a:extLst>
              <a:ext uri="{FF2B5EF4-FFF2-40B4-BE49-F238E27FC236}">
                <a16:creationId xmlns:a16="http://schemas.microsoft.com/office/drawing/2014/main" id="{97B3CD91-C39C-F84B-9F35-16CA386C9575}"/>
              </a:ext>
            </a:extLst>
          </p:cNvPr>
          <p:cNvSpPr txBox="1"/>
          <p:nvPr/>
        </p:nvSpPr>
        <p:spPr>
          <a:xfrm>
            <a:off x="208269" y="2292897"/>
            <a:ext cx="2901595" cy="738664"/>
          </a:xfrm>
          <a:prstGeom prst="rect">
            <a:avLst/>
          </a:prstGeom>
          <a:noFill/>
        </p:spPr>
        <p:txBody>
          <a:bodyPr wrap="square" rtlCol="0">
            <a:spAutoFit/>
          </a:bodyPr>
          <a:lstStyle/>
          <a:p>
            <a:pPr algn="ctr"/>
            <a:r>
              <a:rPr lang="en-US" sz="1400" dirty="0">
                <a:solidFill>
                  <a:schemeClr val="accent2"/>
                </a:solidFill>
              </a:rPr>
              <a:t>Statistical methods to predict masses of neutron-rich rare-earths using Solar abundances</a:t>
            </a:r>
          </a:p>
        </p:txBody>
      </p:sp>
      <p:pic>
        <p:nvPicPr>
          <p:cNvPr id="21" name="Picture 20">
            <a:extLst>
              <a:ext uri="{FF2B5EF4-FFF2-40B4-BE49-F238E27FC236}">
                <a16:creationId xmlns:a16="http://schemas.microsoft.com/office/drawing/2014/main" id="{56864A86-EF15-F845-9449-C55D00F1D687}"/>
              </a:ext>
            </a:extLst>
          </p:cNvPr>
          <p:cNvPicPr>
            <a:picLocks noChangeAspect="1"/>
          </p:cNvPicPr>
          <p:nvPr/>
        </p:nvPicPr>
        <p:blipFill rotWithShape="1">
          <a:blip r:embed="rId5">
            <a:extLst>
              <a:ext uri="{28A0092B-C50C-407E-A947-70E740481C1C}">
                <a14:useLocalDpi xmlns:a14="http://schemas.microsoft.com/office/drawing/2010/main" val="0"/>
              </a:ext>
            </a:extLst>
          </a:blip>
          <a:srcRect t="40993"/>
          <a:stretch/>
        </p:blipFill>
        <p:spPr>
          <a:xfrm>
            <a:off x="7868093" y="868310"/>
            <a:ext cx="3915989" cy="1569242"/>
          </a:xfrm>
          <a:prstGeom prst="rect">
            <a:avLst/>
          </a:prstGeom>
        </p:spPr>
      </p:pic>
      <p:sp>
        <p:nvSpPr>
          <p:cNvPr id="23" name="TextBox 22">
            <a:extLst>
              <a:ext uri="{FF2B5EF4-FFF2-40B4-BE49-F238E27FC236}">
                <a16:creationId xmlns:a16="http://schemas.microsoft.com/office/drawing/2014/main" id="{5D58A55C-A5D2-F742-82FA-9A0042C46CE4}"/>
              </a:ext>
            </a:extLst>
          </p:cNvPr>
          <p:cNvSpPr txBox="1"/>
          <p:nvPr/>
        </p:nvSpPr>
        <p:spPr>
          <a:xfrm>
            <a:off x="7741921" y="155438"/>
            <a:ext cx="4397761" cy="738664"/>
          </a:xfrm>
          <a:prstGeom prst="rect">
            <a:avLst/>
          </a:prstGeom>
          <a:noFill/>
        </p:spPr>
        <p:txBody>
          <a:bodyPr wrap="square" rtlCol="0">
            <a:spAutoFit/>
          </a:bodyPr>
          <a:lstStyle/>
          <a:p>
            <a:pPr algn="ctr"/>
            <a:r>
              <a:rPr lang="en-US" sz="1400" dirty="0">
                <a:solidFill>
                  <a:schemeClr val="accent6"/>
                </a:solidFill>
              </a:rPr>
              <a:t>Studies of possible fission signatures: universality of </a:t>
            </a:r>
            <a:r>
              <a:rPr lang="en-US" sz="1400" i="1" dirty="0">
                <a:solidFill>
                  <a:schemeClr val="accent6"/>
                </a:solidFill>
              </a:rPr>
              <a:t>r</a:t>
            </a:r>
            <a:r>
              <a:rPr lang="en-US" sz="1400" dirty="0">
                <a:solidFill>
                  <a:schemeClr val="accent6"/>
                </a:solidFill>
              </a:rPr>
              <a:t>-process abundances? </a:t>
            </a:r>
            <a:r>
              <a:rPr lang="en-US" sz="1400" baseline="30000" dirty="0">
                <a:solidFill>
                  <a:schemeClr val="accent6"/>
                </a:solidFill>
              </a:rPr>
              <a:t>254</a:t>
            </a:r>
            <a:r>
              <a:rPr lang="en-US" sz="1400" dirty="0">
                <a:solidFill>
                  <a:schemeClr val="accent6"/>
                </a:solidFill>
              </a:rPr>
              <a:t>Cf and actinide heating in neutron star merger </a:t>
            </a:r>
            <a:r>
              <a:rPr lang="en-US" sz="1400" dirty="0" err="1">
                <a:solidFill>
                  <a:schemeClr val="accent6"/>
                </a:solidFill>
              </a:rPr>
              <a:t>kilonova</a:t>
            </a:r>
            <a:r>
              <a:rPr lang="en-US" sz="1400" dirty="0">
                <a:solidFill>
                  <a:schemeClr val="accent6"/>
                </a:solidFill>
              </a:rPr>
              <a:t> light curves? </a:t>
            </a:r>
          </a:p>
        </p:txBody>
      </p:sp>
      <p:pic>
        <p:nvPicPr>
          <p:cNvPr id="25" name="Picture 24">
            <a:extLst>
              <a:ext uri="{FF2B5EF4-FFF2-40B4-BE49-F238E27FC236}">
                <a16:creationId xmlns:a16="http://schemas.microsoft.com/office/drawing/2014/main" id="{1A369392-6D64-A144-A3C9-D51420539E70}"/>
              </a:ext>
            </a:extLst>
          </p:cNvPr>
          <p:cNvPicPr>
            <a:picLocks noChangeAspect="1"/>
          </p:cNvPicPr>
          <p:nvPr/>
        </p:nvPicPr>
        <p:blipFill>
          <a:blip r:embed="rId6"/>
          <a:stretch>
            <a:fillRect/>
          </a:stretch>
        </p:blipFill>
        <p:spPr>
          <a:xfrm>
            <a:off x="9973257" y="2038897"/>
            <a:ext cx="2010715" cy="1315929"/>
          </a:xfrm>
          <a:prstGeom prst="rect">
            <a:avLst/>
          </a:prstGeom>
        </p:spPr>
      </p:pic>
      <p:sp>
        <p:nvSpPr>
          <p:cNvPr id="27" name="Oval 26">
            <a:extLst>
              <a:ext uri="{FF2B5EF4-FFF2-40B4-BE49-F238E27FC236}">
                <a16:creationId xmlns:a16="http://schemas.microsoft.com/office/drawing/2014/main" id="{1EB90369-FBF7-FB4F-A1FF-F3FF4FADEA26}"/>
              </a:ext>
            </a:extLst>
          </p:cNvPr>
          <p:cNvSpPr/>
          <p:nvPr/>
        </p:nvSpPr>
        <p:spPr>
          <a:xfrm rot="19669358">
            <a:off x="7310169" y="2784234"/>
            <a:ext cx="1472338" cy="944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F6CAB948-229F-7F46-96DA-9FCAB20A3C37}"/>
              </a:ext>
            </a:extLst>
          </p:cNvPr>
          <p:cNvSpPr/>
          <p:nvPr/>
        </p:nvSpPr>
        <p:spPr>
          <a:xfrm rot="19669358">
            <a:off x="5486412" y="4115234"/>
            <a:ext cx="1472338" cy="47933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050CD96C-10E9-024D-8526-C61D0C1838A6}"/>
              </a:ext>
            </a:extLst>
          </p:cNvPr>
          <p:cNvPicPr>
            <a:picLocks noChangeAspect="1"/>
          </p:cNvPicPr>
          <p:nvPr/>
        </p:nvPicPr>
        <p:blipFill>
          <a:blip r:embed="rId7"/>
          <a:stretch>
            <a:fillRect/>
          </a:stretch>
        </p:blipFill>
        <p:spPr>
          <a:xfrm>
            <a:off x="8804022" y="4311220"/>
            <a:ext cx="3194051" cy="2265471"/>
          </a:xfrm>
          <a:prstGeom prst="rect">
            <a:avLst/>
          </a:prstGeom>
          <a:ln w="38100">
            <a:noFill/>
          </a:ln>
        </p:spPr>
      </p:pic>
      <p:sp>
        <p:nvSpPr>
          <p:cNvPr id="31" name="TextBox 30">
            <a:extLst>
              <a:ext uri="{FF2B5EF4-FFF2-40B4-BE49-F238E27FC236}">
                <a16:creationId xmlns:a16="http://schemas.microsoft.com/office/drawing/2014/main" id="{F60BDDF9-2DD8-FD45-B1A8-03A45B5F2007}"/>
              </a:ext>
            </a:extLst>
          </p:cNvPr>
          <p:cNvSpPr txBox="1"/>
          <p:nvPr/>
        </p:nvSpPr>
        <p:spPr>
          <a:xfrm>
            <a:off x="8623818" y="3365886"/>
            <a:ext cx="3568699" cy="954107"/>
          </a:xfrm>
          <a:prstGeom prst="rect">
            <a:avLst/>
          </a:prstGeom>
          <a:noFill/>
        </p:spPr>
        <p:txBody>
          <a:bodyPr wrap="square" rtlCol="0">
            <a:spAutoFit/>
          </a:bodyPr>
          <a:lstStyle/>
          <a:p>
            <a:pPr algn="ctr"/>
            <a:r>
              <a:rPr lang="en-US" sz="1400" dirty="0">
                <a:solidFill>
                  <a:schemeClr val="accent5"/>
                </a:solidFill>
              </a:rPr>
              <a:t>LIGO merger rate + nuclear physics uncertainties: are NSNS mergers the source of Solar system heavy elements? Can LIGO disfavor some nuclear models?</a:t>
            </a:r>
          </a:p>
        </p:txBody>
      </p:sp>
      <p:sp>
        <p:nvSpPr>
          <p:cNvPr id="32" name="Oval 31">
            <a:extLst>
              <a:ext uri="{FF2B5EF4-FFF2-40B4-BE49-F238E27FC236}">
                <a16:creationId xmlns:a16="http://schemas.microsoft.com/office/drawing/2014/main" id="{FA50B195-CCD3-FB4C-894E-1FB3A8139E95}"/>
              </a:ext>
            </a:extLst>
          </p:cNvPr>
          <p:cNvSpPr/>
          <p:nvPr/>
        </p:nvSpPr>
        <p:spPr>
          <a:xfrm rot="19669358">
            <a:off x="5349118" y="4035378"/>
            <a:ext cx="1845862" cy="955129"/>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2C8F7ED-A774-834A-A093-19ED0F55810F}"/>
              </a:ext>
            </a:extLst>
          </p:cNvPr>
          <p:cNvSpPr/>
          <p:nvPr/>
        </p:nvSpPr>
        <p:spPr>
          <a:xfrm>
            <a:off x="10855002" y="6531931"/>
            <a:ext cx="1284326" cy="307777"/>
          </a:xfrm>
          <a:prstGeom prst="rect">
            <a:avLst/>
          </a:prstGeom>
        </p:spPr>
        <p:txBody>
          <a:bodyPr wrap="none">
            <a:spAutoFit/>
          </a:bodyPr>
          <a:lstStyle/>
          <a:p>
            <a:r>
              <a:rPr lang="en-US" sz="1400" dirty="0">
                <a:solidFill>
                  <a:schemeClr val="accent3">
                    <a:lumMod val="75000"/>
                  </a:schemeClr>
                </a:solidFill>
              </a:rPr>
              <a:t>See Côté+18 </a:t>
            </a:r>
            <a:endParaRPr lang="en-US" sz="1400" dirty="0"/>
          </a:p>
        </p:txBody>
      </p:sp>
      <p:sp>
        <p:nvSpPr>
          <p:cNvPr id="34" name="Rectangle 33">
            <a:extLst>
              <a:ext uri="{FF2B5EF4-FFF2-40B4-BE49-F238E27FC236}">
                <a16:creationId xmlns:a16="http://schemas.microsoft.com/office/drawing/2014/main" id="{EA817CBE-BA88-2345-949C-597C28958C1A}"/>
              </a:ext>
            </a:extLst>
          </p:cNvPr>
          <p:cNvSpPr/>
          <p:nvPr/>
        </p:nvSpPr>
        <p:spPr>
          <a:xfrm>
            <a:off x="503689" y="4253909"/>
            <a:ext cx="1022524" cy="307777"/>
          </a:xfrm>
          <a:prstGeom prst="rect">
            <a:avLst/>
          </a:prstGeom>
        </p:spPr>
        <p:txBody>
          <a:bodyPr wrap="none">
            <a:spAutoFit/>
          </a:bodyPr>
          <a:lstStyle/>
          <a:p>
            <a:r>
              <a:rPr lang="en-US" sz="1400" dirty="0">
                <a:solidFill>
                  <a:schemeClr val="accent3">
                    <a:lumMod val="75000"/>
                  </a:schemeClr>
                </a:solidFill>
              </a:rPr>
              <a:t>Vassh+21 </a:t>
            </a:r>
            <a:endParaRPr lang="en-US" sz="1400" dirty="0"/>
          </a:p>
        </p:txBody>
      </p:sp>
      <p:sp>
        <p:nvSpPr>
          <p:cNvPr id="35" name="Rectangle 34">
            <a:extLst>
              <a:ext uri="{FF2B5EF4-FFF2-40B4-BE49-F238E27FC236}">
                <a16:creationId xmlns:a16="http://schemas.microsoft.com/office/drawing/2014/main" id="{58A568C6-9266-1E4F-AAAB-F7E7A20F4D69}"/>
              </a:ext>
            </a:extLst>
          </p:cNvPr>
          <p:cNvSpPr/>
          <p:nvPr/>
        </p:nvSpPr>
        <p:spPr>
          <a:xfrm>
            <a:off x="8745068" y="2250573"/>
            <a:ext cx="1022524" cy="307777"/>
          </a:xfrm>
          <a:prstGeom prst="rect">
            <a:avLst/>
          </a:prstGeom>
        </p:spPr>
        <p:txBody>
          <a:bodyPr wrap="none">
            <a:spAutoFit/>
          </a:bodyPr>
          <a:lstStyle/>
          <a:p>
            <a:r>
              <a:rPr lang="en-US" sz="1400" dirty="0">
                <a:solidFill>
                  <a:schemeClr val="accent3">
                    <a:lumMod val="75000"/>
                  </a:schemeClr>
                </a:solidFill>
              </a:rPr>
              <a:t>Vassh+20 </a:t>
            </a:r>
            <a:endParaRPr lang="en-US" sz="1400" dirty="0"/>
          </a:p>
        </p:txBody>
      </p:sp>
      <p:sp>
        <p:nvSpPr>
          <p:cNvPr id="36" name="Rectangle 35">
            <a:extLst>
              <a:ext uri="{FF2B5EF4-FFF2-40B4-BE49-F238E27FC236}">
                <a16:creationId xmlns:a16="http://schemas.microsoft.com/office/drawing/2014/main" id="{B4755620-31C2-7A42-B5C8-CD352A6A2BB0}"/>
              </a:ext>
            </a:extLst>
          </p:cNvPr>
          <p:cNvSpPr/>
          <p:nvPr/>
        </p:nvSpPr>
        <p:spPr>
          <a:xfrm>
            <a:off x="10279261" y="2849212"/>
            <a:ext cx="845103" cy="307777"/>
          </a:xfrm>
          <a:prstGeom prst="rect">
            <a:avLst/>
          </a:prstGeom>
        </p:spPr>
        <p:txBody>
          <a:bodyPr wrap="none">
            <a:spAutoFit/>
          </a:bodyPr>
          <a:lstStyle/>
          <a:p>
            <a:r>
              <a:rPr lang="en-US" sz="1400" dirty="0">
                <a:solidFill>
                  <a:schemeClr val="accent3">
                    <a:lumMod val="75000"/>
                  </a:schemeClr>
                </a:solidFill>
              </a:rPr>
              <a:t>Zhu+18 </a:t>
            </a:r>
            <a:endParaRPr lang="en-US" sz="1400" dirty="0"/>
          </a:p>
        </p:txBody>
      </p:sp>
      <p:sp>
        <p:nvSpPr>
          <p:cNvPr id="37" name="TextBox 36">
            <a:extLst>
              <a:ext uri="{FF2B5EF4-FFF2-40B4-BE49-F238E27FC236}">
                <a16:creationId xmlns:a16="http://schemas.microsoft.com/office/drawing/2014/main" id="{C0AFA270-8102-0849-A023-AF5BC940DBD4}"/>
              </a:ext>
            </a:extLst>
          </p:cNvPr>
          <p:cNvSpPr txBox="1"/>
          <p:nvPr/>
        </p:nvSpPr>
        <p:spPr>
          <a:xfrm rot="19727866">
            <a:off x="10552257" y="5736118"/>
            <a:ext cx="2091176" cy="369332"/>
          </a:xfrm>
          <a:prstGeom prst="rect">
            <a:avLst/>
          </a:prstGeom>
          <a:noFill/>
        </p:spPr>
        <p:txBody>
          <a:bodyPr wrap="square" rtlCol="0">
            <a:spAutoFit/>
          </a:bodyPr>
          <a:lstStyle/>
          <a:p>
            <a:r>
              <a:rPr lang="en-US" dirty="0">
                <a:solidFill>
                  <a:schemeClr val="bg1">
                    <a:lumMod val="65000"/>
                  </a:schemeClr>
                </a:solidFill>
              </a:rPr>
              <a:t>PRELIMINARY</a:t>
            </a:r>
          </a:p>
        </p:txBody>
      </p:sp>
      <p:sp>
        <p:nvSpPr>
          <p:cNvPr id="41" name="Content Placeholder 2">
            <a:extLst>
              <a:ext uri="{FF2B5EF4-FFF2-40B4-BE49-F238E27FC236}">
                <a16:creationId xmlns:a16="http://schemas.microsoft.com/office/drawing/2014/main" id="{3609A037-3F6A-7D42-A944-8D1B9C61D1E5}"/>
              </a:ext>
            </a:extLst>
          </p:cNvPr>
          <p:cNvSpPr>
            <a:spLocks noGrp="1"/>
          </p:cNvSpPr>
          <p:nvPr>
            <p:ph idx="1"/>
          </p:nvPr>
        </p:nvSpPr>
        <p:spPr>
          <a:xfrm>
            <a:off x="681472" y="1262320"/>
            <a:ext cx="7186622" cy="630276"/>
          </a:xfrm>
        </p:spPr>
        <p:txBody>
          <a:bodyPr>
            <a:noAutofit/>
          </a:bodyPr>
          <a:lstStyle/>
          <a:p>
            <a:pPr>
              <a:lnSpc>
                <a:spcPct val="100000"/>
              </a:lnSpc>
            </a:pPr>
            <a:r>
              <a:rPr lang="en-US" sz="1600" b="1" dirty="0"/>
              <a:t>Research program focuses on the origin of heavy elements with an emphasis on the impact of unknown nuclear physics on observables</a:t>
            </a:r>
          </a:p>
        </p:txBody>
      </p:sp>
    </p:spTree>
    <p:extLst>
      <p:ext uri="{BB962C8B-B14F-4D97-AF65-F5344CB8AC3E}">
        <p14:creationId xmlns:p14="http://schemas.microsoft.com/office/powerpoint/2010/main" val="40317925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61FAF-0C16-0C93-7038-B9AEC6AE710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9041F5D-17A0-7922-FCEC-FF8B8E23B8D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5B86F8C-263A-C27B-47F7-2841B775A8D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47968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Nuclear Astrophysics Theory</a:t>
            </a:r>
          </a:p>
        </p:txBody>
      </p:sp>
      <p:sp>
        <p:nvSpPr>
          <p:cNvPr id="3" name="Content Placeholder 2"/>
          <p:cNvSpPr>
            <a:spLocks noGrp="1"/>
          </p:cNvSpPr>
          <p:nvPr>
            <p:ph idx="1"/>
          </p:nvPr>
        </p:nvSpPr>
        <p:spPr>
          <a:xfrm>
            <a:off x="681471" y="1272952"/>
            <a:ext cx="10993079" cy="5528930"/>
          </a:xfrm>
        </p:spPr>
        <p:txBody>
          <a:bodyPr>
            <a:noAutofit/>
          </a:bodyPr>
          <a:lstStyle/>
          <a:p>
            <a:pPr>
              <a:lnSpc>
                <a:spcPct val="100000"/>
              </a:lnSpc>
            </a:pPr>
            <a:r>
              <a:rPr lang="en-US" sz="1600" b="1" dirty="0"/>
              <a:t>Research program focuses on the origin of heavy elements with an </a:t>
            </a:r>
          </a:p>
          <a:p>
            <a:pPr marL="0" indent="231775">
              <a:lnSpc>
                <a:spcPct val="100000"/>
              </a:lnSpc>
              <a:spcBef>
                <a:spcPts val="50"/>
              </a:spcBef>
              <a:buNone/>
            </a:pPr>
            <a:r>
              <a:rPr lang="en-US" sz="1600" b="1" dirty="0"/>
              <a:t>emphasis on the impact of unknown nuclear physics on observables</a:t>
            </a:r>
          </a:p>
          <a:p>
            <a:pPr marL="465138" indent="-222250">
              <a:lnSpc>
                <a:spcPct val="100000"/>
              </a:lnSpc>
            </a:pPr>
            <a:r>
              <a:rPr lang="en-US" sz="1600" dirty="0"/>
              <a:t>Statistical methods + rare-earth nuclei work ongoing (in prep work exploring impact of Solar data uncertainties; theory support for two accepted proposals at ANL to measure more n-rich rare-earth masses (ex </a:t>
            </a:r>
            <a:r>
              <a:rPr lang="en-US" sz="1600" baseline="30000" dirty="0"/>
              <a:t>164</a:t>
            </a:r>
            <a:r>
              <a:rPr lang="en-US" sz="1600" dirty="0"/>
              <a:t>Nd))</a:t>
            </a:r>
          </a:p>
          <a:p>
            <a:pPr marL="465138" indent="-222250">
              <a:lnSpc>
                <a:spcPct val="100000"/>
              </a:lnSpc>
            </a:pPr>
            <a:r>
              <a:rPr lang="en-US" sz="1600" dirty="0"/>
              <a:t>Work on the impacts and signatures of fission in nucleosynthesis ongoing (in prep sensitivity study for neutron-induced fission; theory support for accepted Hubble Space Telescope proposal to measure abundances of possible fission products in metal-poor stars)</a:t>
            </a:r>
          </a:p>
          <a:p>
            <a:pPr marL="465138" indent="-222250">
              <a:lnSpc>
                <a:spcPct val="100000"/>
              </a:lnSpc>
            </a:pPr>
            <a:r>
              <a:rPr lang="en-US" sz="1600" dirty="0"/>
              <a:t>Work to use LIGO data to pin down heavy element origins and search for disfavored nuclear models ongoing (in prep work extending NSNS merger study to elements other than Eu, in prep work incorporating NSBH mergers)</a:t>
            </a:r>
          </a:p>
          <a:p>
            <a:pPr marL="231775" indent="-222250">
              <a:lnSpc>
                <a:spcPct val="100000"/>
              </a:lnSpc>
            </a:pPr>
            <a:r>
              <a:rPr lang="en-US" sz="1600" b="1" dirty="0"/>
              <a:t>Future directions and synergies with the TRIUMF team</a:t>
            </a:r>
          </a:p>
          <a:p>
            <a:pPr marL="465138" indent="-222250">
              <a:lnSpc>
                <a:spcPct val="100000"/>
              </a:lnSpc>
            </a:pPr>
            <a:r>
              <a:rPr lang="en-US" sz="1600" dirty="0"/>
              <a:t>Interest in reducing nuclear data uncertainties near N=82 to pin down predicted shape of 2</a:t>
            </a:r>
            <a:r>
              <a:rPr lang="en-US" sz="1600" baseline="30000" dirty="0"/>
              <a:t>nd</a:t>
            </a:r>
            <a:r>
              <a:rPr lang="en-US" sz="1600" dirty="0"/>
              <a:t> </a:t>
            </a:r>
            <a:r>
              <a:rPr lang="en-US" sz="1600" i="1" dirty="0"/>
              <a:t>r</a:t>
            </a:r>
            <a:r>
              <a:rPr lang="en-US" sz="1600" dirty="0"/>
              <a:t>-process peak (connection to TITAN capabilities)</a:t>
            </a:r>
          </a:p>
          <a:p>
            <a:pPr marL="465138" indent="-222250">
              <a:lnSpc>
                <a:spcPct val="100000"/>
              </a:lnSpc>
            </a:pPr>
            <a:r>
              <a:rPr lang="en-US" sz="1600" dirty="0"/>
              <a:t>Interest in expanding program to other processes such as supernova nucleosynthesis and </a:t>
            </a:r>
            <a:r>
              <a:rPr lang="en-US" sz="1600" i="1" dirty="0" err="1"/>
              <a:t>i</a:t>
            </a:r>
            <a:r>
              <a:rPr lang="en-US" sz="1600" dirty="0"/>
              <a:t>-process (connections with DRAGON and future TRISR neutron storage ring) </a:t>
            </a:r>
          </a:p>
          <a:p>
            <a:pPr marL="465138" indent="-222250">
              <a:lnSpc>
                <a:spcPct val="100000"/>
              </a:lnSpc>
            </a:pPr>
            <a:r>
              <a:rPr lang="en-US" sz="1600" dirty="0"/>
              <a:t>Interest in the strength of the N=126 shell closure to refine predictions for 3</a:t>
            </a:r>
            <a:r>
              <a:rPr lang="en-US" sz="1600" baseline="30000" dirty="0"/>
              <a:t>rd</a:t>
            </a:r>
            <a:r>
              <a:rPr lang="en-US" sz="1600" dirty="0"/>
              <a:t> peak element (ex gold) production in NSMs (connection with ab initio nuclear theory (newly started N=126 project w/ J. Holt))</a:t>
            </a:r>
          </a:p>
          <a:p>
            <a:pPr marL="465138" indent="-222250">
              <a:lnSpc>
                <a:spcPct val="100000"/>
              </a:lnSpc>
            </a:pPr>
            <a:r>
              <a:rPr lang="en-US" sz="1600" dirty="0"/>
              <a:t>Interest in dark matter and neutrino physics in explosive events such as NSMs and SN (connection with particle theorists (newly started dark neutron project w/ D. McKeen))</a:t>
            </a:r>
          </a:p>
        </p:txBody>
      </p:sp>
      <p:pic>
        <p:nvPicPr>
          <p:cNvPr id="24" name="Picture 2">
            <a:extLst>
              <a:ext uri="{FF2B5EF4-FFF2-40B4-BE49-F238E27FC236}">
                <a16:creationId xmlns:a16="http://schemas.microsoft.com/office/drawing/2014/main" id="{11E7C051-BA24-C44B-9073-EC59BCC1BA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810" t="19333" r="14862" b="43603"/>
          <a:stretch/>
        </p:blipFill>
        <p:spPr bwMode="auto">
          <a:xfrm>
            <a:off x="9079606" y="738887"/>
            <a:ext cx="2163650" cy="119921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FA40E2D6-47EF-4C49-A890-E8EFC87547D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13867" y="0"/>
            <a:ext cx="2279254" cy="1117693"/>
          </a:xfrm>
          <a:prstGeom prst="rect">
            <a:avLst/>
          </a:prstGeom>
        </p:spPr>
      </p:pic>
    </p:spTree>
    <p:extLst>
      <p:ext uri="{BB962C8B-B14F-4D97-AF65-F5344CB8AC3E}">
        <p14:creationId xmlns:p14="http://schemas.microsoft.com/office/powerpoint/2010/main" val="3444686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B74D7-CFFF-FF91-7DD4-37FE4A267618}"/>
              </a:ext>
            </a:extLst>
          </p:cNvPr>
          <p:cNvSpPr>
            <a:spLocks noGrp="1"/>
          </p:cNvSpPr>
          <p:nvPr>
            <p:ph type="title"/>
          </p:nvPr>
        </p:nvSpPr>
        <p:spPr/>
        <p:txBody>
          <a:bodyPr>
            <a:normAutofit/>
          </a:bodyPr>
          <a:lstStyle/>
          <a:p>
            <a:r>
              <a:rPr lang="en-CA" sz="2400" dirty="0"/>
              <a:t>New initiatives: Establishment of Theory Centres</a:t>
            </a:r>
          </a:p>
        </p:txBody>
      </p:sp>
      <p:sp>
        <p:nvSpPr>
          <p:cNvPr id="3" name="Content Placeholder 2">
            <a:extLst>
              <a:ext uri="{FF2B5EF4-FFF2-40B4-BE49-F238E27FC236}">
                <a16:creationId xmlns:a16="http://schemas.microsoft.com/office/drawing/2014/main" id="{63DED0C9-DAE3-9D26-12E8-C49DAEA407BF}"/>
              </a:ext>
            </a:extLst>
          </p:cNvPr>
          <p:cNvSpPr>
            <a:spLocks noGrp="1"/>
          </p:cNvSpPr>
          <p:nvPr>
            <p:ph idx="1"/>
          </p:nvPr>
        </p:nvSpPr>
        <p:spPr>
          <a:xfrm>
            <a:off x="681471" y="1630016"/>
            <a:ext cx="10829058" cy="4834284"/>
          </a:xfrm>
        </p:spPr>
        <p:txBody>
          <a:bodyPr>
            <a:noAutofit/>
          </a:bodyPr>
          <a:lstStyle/>
          <a:p>
            <a:r>
              <a:rPr lang="en-CA" sz="1800" b="1" dirty="0">
                <a:solidFill>
                  <a:srgbClr val="009CFF"/>
                </a:solidFill>
              </a:rPr>
              <a:t>Ab Initio Nuclear Theory Centre</a:t>
            </a:r>
            <a:r>
              <a:rPr lang="en-CA" sz="1800" dirty="0"/>
              <a:t> Strengthen TRIUMF nuclear </a:t>
            </a:r>
            <a:r>
              <a:rPr lang="en-CA" sz="1800" i="1" dirty="0"/>
              <a:t>ab initio </a:t>
            </a:r>
            <a:r>
              <a:rPr lang="en-CA" sz="1800" dirty="0"/>
              <a:t>program</a:t>
            </a:r>
          </a:p>
          <a:p>
            <a:pPr lvl="1"/>
            <a:r>
              <a:rPr lang="en-CA" sz="1800" dirty="0"/>
              <a:t>Require additional nuclear theorist with associated postdoc position</a:t>
            </a:r>
          </a:p>
          <a:p>
            <a:pPr lvl="2"/>
            <a:r>
              <a:rPr lang="en-CA" sz="1800" dirty="0"/>
              <a:t>Quantum many-body theory (in the future quantum computing?) </a:t>
            </a:r>
          </a:p>
          <a:p>
            <a:pPr lvl="2"/>
            <a:r>
              <a:rPr lang="en-CA" sz="1800" dirty="0"/>
              <a:t>Intersection of nuclear and quantum chemistry </a:t>
            </a:r>
            <a:r>
              <a:rPr lang="en-CA" sz="1800" i="1" dirty="0"/>
              <a:t>ab initio </a:t>
            </a:r>
            <a:r>
              <a:rPr lang="en-CA" sz="1800" dirty="0"/>
              <a:t>theory</a:t>
            </a:r>
          </a:p>
          <a:p>
            <a:pPr lvl="2"/>
            <a:r>
              <a:rPr lang="en-CA" sz="1800" dirty="0"/>
              <a:t>Increasing reach to heavy nuclei – connection to r-process modeling, Radioactive Molecules</a:t>
            </a:r>
          </a:p>
          <a:p>
            <a:pPr lvl="1"/>
            <a:r>
              <a:rPr lang="en-CA" sz="1800" dirty="0"/>
              <a:t>Increase synergy with ARIEL program and the newly proposed AMO/Precision/Quantum centre</a:t>
            </a:r>
          </a:p>
          <a:p>
            <a:pPr lvl="1"/>
            <a:r>
              <a:rPr lang="en-CA" sz="1800" b="1" dirty="0">
                <a:solidFill>
                  <a:srgbClr val="FF0000"/>
                </a:solidFill>
              </a:rPr>
              <a:t>Build on existing strength → bigger impact</a:t>
            </a:r>
            <a:endParaRPr lang="en-CA" sz="1800" dirty="0">
              <a:solidFill>
                <a:srgbClr val="FF0000"/>
              </a:solidFill>
            </a:endParaRPr>
          </a:p>
          <a:p>
            <a:r>
              <a:rPr lang="en-US" sz="1800" b="1" dirty="0">
                <a:solidFill>
                  <a:srgbClr val="009CFF"/>
                </a:solidFill>
              </a:rPr>
              <a:t>TRIUMF Workshop/Visitor/Education Centre</a:t>
            </a:r>
          </a:p>
          <a:p>
            <a:pPr lvl="1"/>
            <a:r>
              <a:rPr lang="en-CA" sz="1800" dirty="0"/>
              <a:t>Model based on very successful centres such as the </a:t>
            </a:r>
            <a:r>
              <a:rPr lang="en-CA" sz="1800" u="sng" dirty="0">
                <a:hlinkClick r:id="rId2"/>
              </a:rPr>
              <a:t>Institute for Nuclear Theory (INT)</a:t>
            </a:r>
            <a:endParaRPr lang="en-CA" sz="1800" dirty="0"/>
          </a:p>
          <a:p>
            <a:pPr lvl="1"/>
            <a:r>
              <a:rPr lang="en-CA" sz="1800" dirty="0"/>
              <a:t>Host multiple in-house workshop and collaboration programs year-round – cover all lab topics!</a:t>
            </a:r>
          </a:p>
          <a:p>
            <a:pPr lvl="1"/>
            <a:r>
              <a:rPr lang="en-CA" sz="1800" dirty="0"/>
              <a:t>Program proposals would be submitted externally and reviewed by an evaluation committee</a:t>
            </a:r>
          </a:p>
          <a:p>
            <a:pPr lvl="1"/>
            <a:r>
              <a:rPr lang="en-CA" sz="1800" dirty="0"/>
              <a:t>True workshop format: office space for participants, 2-week timeline, limited presentations.</a:t>
            </a:r>
            <a:endParaRPr lang="en-CA" dirty="0"/>
          </a:p>
          <a:p>
            <a:pPr lvl="1"/>
            <a:r>
              <a:rPr lang="en-CA" sz="1800" dirty="0"/>
              <a:t>Allow extended student and scientist visits from member universities/expand outreach </a:t>
            </a:r>
          </a:p>
          <a:p>
            <a:pPr lvl="1"/>
            <a:endParaRPr lang="en-CA" sz="1800" dirty="0"/>
          </a:p>
        </p:txBody>
      </p:sp>
    </p:spTree>
    <p:extLst>
      <p:ext uri="{BB962C8B-B14F-4D97-AF65-F5344CB8AC3E}">
        <p14:creationId xmlns:p14="http://schemas.microsoft.com/office/powerpoint/2010/main" val="1650708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B74D7-CFFF-FF91-7DD4-37FE4A267618}"/>
              </a:ext>
            </a:extLst>
          </p:cNvPr>
          <p:cNvSpPr>
            <a:spLocks noGrp="1"/>
          </p:cNvSpPr>
          <p:nvPr>
            <p:ph type="title"/>
          </p:nvPr>
        </p:nvSpPr>
        <p:spPr>
          <a:xfrm>
            <a:off x="681471" y="979687"/>
            <a:ext cx="11271043" cy="650329"/>
          </a:xfrm>
        </p:spPr>
        <p:txBody>
          <a:bodyPr>
            <a:normAutofit/>
          </a:bodyPr>
          <a:lstStyle/>
          <a:p>
            <a:r>
              <a:rPr lang="en-CA" sz="2400" dirty="0"/>
              <a:t>Future of Theory @ TRIUMF: Unified first-principles approach to all nuclei</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3DED0C9-DAE3-9D26-12E8-C49DAEA407BF}"/>
                  </a:ext>
                </a:extLst>
              </p:cNvPr>
              <p:cNvSpPr>
                <a:spLocks noGrp="1"/>
              </p:cNvSpPr>
              <p:nvPr>
                <p:ph idx="1"/>
              </p:nvPr>
            </p:nvSpPr>
            <p:spPr>
              <a:xfrm>
                <a:off x="681471" y="1346985"/>
                <a:ext cx="10829058" cy="4834284"/>
              </a:xfrm>
            </p:spPr>
            <p:txBody>
              <a:bodyPr>
                <a:noAutofit/>
              </a:bodyPr>
              <a:lstStyle/>
              <a:p>
                <a:r>
                  <a:rPr lang="en-US" sz="1600" b="1" dirty="0">
                    <a:solidFill>
                      <a:srgbClr val="009CFF"/>
                    </a:solidFill>
                  </a:rPr>
                  <a:t>Key recent/future applications in structure and reactions</a:t>
                </a:r>
              </a:p>
              <a:p>
                <a:pPr lvl="1"/>
                <a:r>
                  <a:rPr lang="en-US" sz="1600" dirty="0"/>
                  <a:t>Nuclear reactions important for astrophysics and fusion energy generation such as</a:t>
                </a:r>
              </a:p>
              <a:p>
                <a:pPr lvl="2"/>
                <a:r>
                  <a:rPr lang="en-US" sz="1600" baseline="30000" dirty="0"/>
                  <a:t>7</a:t>
                </a:r>
                <a:r>
                  <a:rPr lang="en-US" sz="1600" dirty="0"/>
                  <a:t>Be(</a:t>
                </a:r>
                <a:r>
                  <a:rPr lang="en-US" sz="1600" i="1" dirty="0"/>
                  <a:t>p</a:t>
                </a:r>
                <a:r>
                  <a:rPr lang="en-US" sz="1600" dirty="0"/>
                  <a:t>, </a:t>
                </a:r>
                <a14:m>
                  <m:oMath xmlns:m="http://schemas.openxmlformats.org/officeDocument/2006/math">
                    <m:r>
                      <a:rPr lang="en-US" sz="1600" i="1">
                        <a:latin typeface="Cambria Math" panose="02040503050406030204" pitchFamily="18" charset="0"/>
                        <a:ea typeface="Cambria Math" panose="02040503050406030204" pitchFamily="18" charset="0"/>
                      </a:rPr>
                      <m:t>𝛾</m:t>
                    </m:r>
                  </m:oMath>
                </a14:m>
                <a:r>
                  <a:rPr lang="en-US" sz="1600" dirty="0"/>
                  <a:t>)</a:t>
                </a:r>
                <a:r>
                  <a:rPr lang="en-US" sz="1600" baseline="30000" dirty="0"/>
                  <a:t>8</a:t>
                </a:r>
                <a:r>
                  <a:rPr lang="en-US" sz="1600" dirty="0"/>
                  <a:t>B, </a:t>
                </a:r>
                <a:r>
                  <a:rPr lang="en-US" sz="1600" baseline="30000" dirty="0"/>
                  <a:t>3</a:t>
                </a:r>
                <a:r>
                  <a:rPr lang="en-US" sz="1600" dirty="0"/>
                  <a:t>He(</a:t>
                </a:r>
                <a14:m>
                  <m:oMath xmlns:m="http://schemas.openxmlformats.org/officeDocument/2006/math">
                    <m:r>
                      <a:rPr lang="en-US" sz="1600" i="1" dirty="0">
                        <a:latin typeface="Cambria Math" panose="02040503050406030204" pitchFamily="18" charset="0"/>
                        <a:ea typeface="Cambria Math" panose="02040503050406030204" pitchFamily="18" charset="0"/>
                      </a:rPr>
                      <m:t>𝛼</m:t>
                    </m:r>
                  </m:oMath>
                </a14:m>
                <a:r>
                  <a:rPr lang="en-US" sz="1600" dirty="0"/>
                  <a:t>,</a:t>
                </a:r>
                <a14:m>
                  <m:oMath xmlns:m="http://schemas.openxmlformats.org/officeDocument/2006/math">
                    <m:r>
                      <a:rPr lang="en-US" sz="1600" i="1" dirty="0">
                        <a:latin typeface="Cambria Math" panose="02040503050406030204" pitchFamily="18" charset="0"/>
                        <a:ea typeface="Cambria Math" panose="02040503050406030204" pitchFamily="18" charset="0"/>
                      </a:rPr>
                      <m:t>𝛾</m:t>
                    </m:r>
                  </m:oMath>
                </a14:m>
                <a:r>
                  <a:rPr lang="en-US" sz="1600" dirty="0"/>
                  <a:t>)</a:t>
                </a:r>
                <a:r>
                  <a:rPr lang="en-US" sz="1600" baseline="30000" dirty="0"/>
                  <a:t>7</a:t>
                </a:r>
                <a:r>
                  <a:rPr lang="en-US" sz="1600" dirty="0"/>
                  <a:t>Li, </a:t>
                </a:r>
                <a:r>
                  <a:rPr lang="en-US" sz="1600" baseline="30000" dirty="0"/>
                  <a:t>12</a:t>
                </a:r>
                <a:r>
                  <a:rPr lang="en-US" sz="1600" dirty="0"/>
                  <a:t>C(</a:t>
                </a:r>
                <a14:m>
                  <m:oMath xmlns:m="http://schemas.openxmlformats.org/officeDocument/2006/math">
                    <m:r>
                      <a:rPr lang="en-US" sz="1600" i="1" dirty="0">
                        <a:latin typeface="Cambria Math" panose="02040503050406030204" pitchFamily="18" charset="0"/>
                        <a:ea typeface="Cambria Math" panose="02040503050406030204" pitchFamily="18" charset="0"/>
                      </a:rPr>
                      <m:t>𝛼</m:t>
                    </m:r>
                  </m:oMath>
                </a14:m>
                <a:r>
                  <a:rPr lang="en-US" sz="1600" dirty="0"/>
                  <a:t>, </a:t>
                </a:r>
                <a14:m>
                  <m:oMath xmlns:m="http://schemas.openxmlformats.org/officeDocument/2006/math">
                    <m:r>
                      <a:rPr lang="en-US" sz="1600" i="1">
                        <a:latin typeface="Cambria Math" panose="02040503050406030204" pitchFamily="18" charset="0"/>
                        <a:ea typeface="Cambria Math" panose="02040503050406030204" pitchFamily="18" charset="0"/>
                      </a:rPr>
                      <m:t>𝛾</m:t>
                    </m:r>
                  </m:oMath>
                </a14:m>
                <a:r>
                  <a:rPr lang="en-US" sz="1600" dirty="0"/>
                  <a:t>)</a:t>
                </a:r>
                <a:r>
                  <a:rPr lang="en-US" sz="1600" baseline="30000" dirty="0"/>
                  <a:t>16</a:t>
                </a:r>
                <a:r>
                  <a:rPr lang="en-US" sz="1600" dirty="0"/>
                  <a:t>O, </a:t>
                </a:r>
                <a:r>
                  <a:rPr lang="en-US" sz="1600" baseline="30000" dirty="0"/>
                  <a:t>13</a:t>
                </a:r>
                <a:r>
                  <a:rPr lang="en-US" sz="1600" dirty="0"/>
                  <a:t>C(</a:t>
                </a:r>
                <a14:m>
                  <m:oMath xmlns:m="http://schemas.openxmlformats.org/officeDocument/2006/math">
                    <m:r>
                      <a:rPr lang="en-US" sz="1600" i="1" dirty="0">
                        <a:latin typeface="Cambria Math" panose="02040503050406030204" pitchFamily="18" charset="0"/>
                        <a:ea typeface="Cambria Math" panose="02040503050406030204" pitchFamily="18" charset="0"/>
                      </a:rPr>
                      <m:t>𝛼</m:t>
                    </m:r>
                  </m:oMath>
                </a14:m>
                <a:r>
                  <a:rPr lang="en-US" sz="1600" dirty="0"/>
                  <a:t>,n)</a:t>
                </a:r>
                <a:r>
                  <a:rPr lang="en-US" sz="1600" baseline="30000" dirty="0"/>
                  <a:t>16</a:t>
                </a:r>
                <a:r>
                  <a:rPr lang="en-US" sz="1600" dirty="0"/>
                  <a:t>O, </a:t>
                </a:r>
                <a:r>
                  <a:rPr lang="en-US" sz="1600" baseline="30000" dirty="0"/>
                  <a:t>3</a:t>
                </a:r>
                <a:r>
                  <a:rPr lang="en-US" sz="1600" dirty="0"/>
                  <a:t>H(</a:t>
                </a:r>
                <a:r>
                  <a:rPr lang="en-US" sz="1600" dirty="0" err="1"/>
                  <a:t>d,n</a:t>
                </a:r>
                <a:r>
                  <a:rPr lang="en-US" sz="1600" dirty="0"/>
                  <a:t>)</a:t>
                </a:r>
                <a:r>
                  <a:rPr lang="en-US" sz="1600" baseline="30000" dirty="0"/>
                  <a:t>4</a:t>
                </a:r>
                <a:r>
                  <a:rPr lang="en-US" sz="1600" dirty="0"/>
                  <a:t>He</a:t>
                </a:r>
              </a:p>
              <a:p>
                <a:pPr lvl="1"/>
                <a:r>
                  <a:rPr lang="en-US" sz="1600" dirty="0"/>
                  <a:t>Alpha clustering in nuclei and nuclear deformation</a:t>
                </a:r>
              </a:p>
              <a:p>
                <a:pPr lvl="1"/>
                <a:r>
                  <a:rPr lang="en-US" sz="1600" dirty="0"/>
                  <a:t>Structure of exotic nuclei like </a:t>
                </a:r>
                <a:r>
                  <a:rPr lang="en-US" sz="1600" baseline="30000" dirty="0"/>
                  <a:t>11</a:t>
                </a:r>
                <a:r>
                  <a:rPr lang="en-US" sz="1600" dirty="0"/>
                  <a:t>Li studied extensively at TRIUMF ARIEL</a:t>
                </a:r>
              </a:p>
              <a:p>
                <a:pPr lvl="1"/>
                <a:r>
                  <a:rPr lang="en-US" sz="1600" dirty="0"/>
                  <a:t>Further dripline studies, nuclear shell evolution and shape coexistence</a:t>
                </a:r>
              </a:p>
              <a:p>
                <a:pPr lvl="1"/>
                <a:r>
                  <a:rPr lang="en-US" sz="1600" dirty="0"/>
                  <a:t>Extension to heavy nuclei: </a:t>
                </a:r>
                <a:r>
                  <a:rPr lang="en-US" sz="1600" baseline="30000" dirty="0"/>
                  <a:t>208</a:t>
                </a:r>
                <a:r>
                  <a:rPr lang="en-US" sz="1600" dirty="0"/>
                  <a:t>Pb skin, input for r-process simulations, superheavy region(?!)</a:t>
                </a:r>
              </a:p>
              <a:p>
                <a:r>
                  <a:rPr lang="en-US" sz="1600" b="1" dirty="0">
                    <a:solidFill>
                      <a:srgbClr val="009CFF"/>
                    </a:solidFill>
                  </a:rPr>
                  <a:t>Ab initio theory for beyond-standard-model physics</a:t>
                </a:r>
              </a:p>
              <a:p>
                <a:pPr lvl="1"/>
                <a:r>
                  <a:rPr lang="en-CA" sz="1600" dirty="0" err="1"/>
                  <a:t>gA</a:t>
                </a:r>
                <a:r>
                  <a:rPr lang="en-CA" sz="1600" dirty="0"/>
                  <a:t> quenching </a:t>
                </a:r>
                <a:r>
                  <a:rPr lang="en-CA" sz="1600" b="1" dirty="0"/>
                  <a:t>→ </a:t>
                </a:r>
                <a:r>
                  <a:rPr lang="en-CA" sz="1600" dirty="0"/>
                  <a:t>Neutrinoless double beta decay matrix elements for all key nuclei</a:t>
                </a:r>
              </a:p>
              <a:p>
                <a:pPr lvl="1"/>
                <a:r>
                  <a:rPr lang="en-CA" sz="1600" dirty="0"/>
                  <a:t>WIMP-nucleus and neutrino-nucleus scattering for dark matter/neutrino </a:t>
                </a:r>
              </a:p>
              <a:p>
                <a:pPr lvl="1"/>
                <a:r>
                  <a:rPr lang="en-CA" sz="1600" dirty="0"/>
                  <a:t>Calculations for nuclei in searches for symmetry-violating moments (</a:t>
                </a:r>
                <a:r>
                  <a:rPr lang="en-CA" sz="1600" dirty="0" err="1"/>
                  <a:t>eg</a:t>
                </a:r>
                <a:r>
                  <a:rPr lang="en-CA" sz="1600" dirty="0"/>
                  <a:t>, anapole, EDM…)</a:t>
                </a:r>
              </a:p>
              <a:p>
                <a:pPr lvl="1"/>
                <a:r>
                  <a:rPr lang="en-US" sz="1600" dirty="0" err="1"/>
                  <a:t>Superallowed</a:t>
                </a:r>
                <a:r>
                  <a:rPr lang="en-US" sz="1600" dirty="0"/>
                  <a:t> beta decay for isospin mixing correction </a:t>
                </a:r>
                <a14:m>
                  <m:oMath xmlns:m="http://schemas.openxmlformats.org/officeDocument/2006/math">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𝛿</m:t>
                        </m:r>
                      </m:e>
                      <m:sub>
                        <m:r>
                          <a:rPr lang="en-CA" sz="1600" i="1">
                            <a:latin typeface="Cambria Math" panose="02040503050406030204" pitchFamily="18" charset="0"/>
                            <a:ea typeface="Cambria Math" panose="02040503050406030204" pitchFamily="18" charset="0"/>
                          </a:rPr>
                          <m:t>𝐶</m:t>
                        </m:r>
                      </m:sub>
                    </m:sSub>
                    <m:r>
                      <a:rPr lang="en-CA" sz="1600" i="1">
                        <a:latin typeface="Cambria Math" panose="02040503050406030204" pitchFamily="18" charset="0"/>
                        <a:ea typeface="Cambria Math" panose="02040503050406030204" pitchFamily="18" charset="0"/>
                      </a:rPr>
                      <m:t> </m:t>
                    </m:r>
                  </m:oMath>
                </a14:m>
                <a:endParaRPr lang="en-US" sz="1600" dirty="0"/>
              </a:p>
              <a:p>
                <a:r>
                  <a:rPr lang="en-US" sz="1600" b="1" dirty="0">
                    <a:solidFill>
                      <a:srgbClr val="009CFF"/>
                    </a:solidFill>
                  </a:rPr>
                  <a:t>Key applications of nuclear astrophysics</a:t>
                </a:r>
              </a:p>
              <a:p>
                <a:pPr lvl="1"/>
                <a:r>
                  <a:rPr lang="en-CA" sz="1600" dirty="0"/>
                  <a:t>Guide future ARIEL/worldwide RIB experiments for interpreting astrophysical observables</a:t>
                </a:r>
              </a:p>
              <a:p>
                <a:pPr lvl="1"/>
                <a:r>
                  <a:rPr lang="en-CA" sz="1600" dirty="0"/>
                  <a:t>Advance applications of statistical methods/machine learning for nuclear astrophysics</a:t>
                </a:r>
              </a:p>
              <a:p>
                <a:pPr lvl="1"/>
                <a:r>
                  <a:rPr lang="en-CA" sz="1600" dirty="0"/>
                  <a:t>Leverage multi-messenger/gravitational wave era capabilities to inform fundamental nuclear physics</a:t>
                </a:r>
              </a:p>
            </p:txBody>
          </p:sp>
        </mc:Choice>
        <mc:Fallback xmlns="">
          <p:sp>
            <p:nvSpPr>
              <p:cNvPr id="3" name="Content Placeholder 2">
                <a:extLst>
                  <a:ext uri="{FF2B5EF4-FFF2-40B4-BE49-F238E27FC236}">
                    <a16:creationId xmlns:a16="http://schemas.microsoft.com/office/drawing/2014/main" id="{63DED0C9-DAE3-9D26-12E8-C49DAEA407BF}"/>
                  </a:ext>
                </a:extLst>
              </p:cNvPr>
              <p:cNvSpPr>
                <a:spLocks noGrp="1" noRot="1" noChangeAspect="1" noMove="1" noResize="1" noEditPoints="1" noAdjustHandles="1" noChangeArrowheads="1" noChangeShapeType="1" noTextEdit="1"/>
              </p:cNvSpPr>
              <p:nvPr>
                <p:ph idx="1"/>
              </p:nvPr>
            </p:nvSpPr>
            <p:spPr>
              <a:xfrm>
                <a:off x="681471" y="1346985"/>
                <a:ext cx="10829058" cy="4834284"/>
              </a:xfrm>
              <a:blipFill>
                <a:blip r:embed="rId2"/>
                <a:stretch>
                  <a:fillRect l="-234" b="-262"/>
                </a:stretch>
              </a:blipFill>
            </p:spPr>
            <p:txBody>
              <a:bodyPr/>
              <a:lstStyle/>
              <a:p>
                <a:r>
                  <a:rPr lang="en-US">
                    <a:noFill/>
                  </a:rPr>
                  <a:t> </a:t>
                </a:r>
              </a:p>
            </p:txBody>
          </p:sp>
        </mc:Fallback>
      </mc:AlternateContent>
      <p:sp>
        <p:nvSpPr>
          <p:cNvPr id="4" name="Rounded Rectangle 3">
            <a:extLst>
              <a:ext uri="{FF2B5EF4-FFF2-40B4-BE49-F238E27FC236}">
                <a16:creationId xmlns:a16="http://schemas.microsoft.com/office/drawing/2014/main" id="{E21B2242-AF1D-9F4C-AA09-9532F6BF3C81}"/>
              </a:ext>
            </a:extLst>
          </p:cNvPr>
          <p:cNvSpPr/>
          <p:nvPr/>
        </p:nvSpPr>
        <p:spPr bwMode="auto">
          <a:xfrm>
            <a:off x="447822" y="6137280"/>
            <a:ext cx="11271043" cy="548813"/>
          </a:xfrm>
          <a:prstGeom prst="roundRect">
            <a:avLst>
              <a:gd name="adj" fmla="val 23334"/>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ctr" anchorCtr="0" compatLnSpc="1">
            <a:prstTxWarp prst="textNoShape">
              <a:avLst/>
            </a:prstTxWarp>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defRPr/>
            </a:pPr>
            <a:r>
              <a:rPr lang="en-US" sz="1400" b="1" dirty="0">
                <a:solidFill>
                  <a:schemeClr val="tx1"/>
                </a:solidFill>
              </a:rPr>
              <a:t>In synergy with experiments, </a:t>
            </a:r>
            <a:r>
              <a:rPr lang="en-US" sz="1400" b="1" i="1" dirty="0">
                <a:solidFill>
                  <a:schemeClr val="tx1"/>
                </a:solidFill>
              </a:rPr>
              <a:t>ab initio </a:t>
            </a:r>
            <a:r>
              <a:rPr lang="en-US" sz="1400" b="1" dirty="0">
                <a:solidFill>
                  <a:schemeClr val="tx1"/>
                </a:solidFill>
              </a:rPr>
              <a:t>nuclear theory is the leading approach to understand low-energy properties of atomic nuclei</a:t>
            </a:r>
            <a:endParaRPr lang="en-US" sz="1400" b="1" dirty="0">
              <a:solidFill>
                <a:srgbClr val="0000FF"/>
              </a:solidFill>
            </a:endParaRPr>
          </a:p>
        </p:txBody>
      </p:sp>
    </p:spTree>
    <p:extLst>
      <p:ext uri="{BB962C8B-B14F-4D97-AF65-F5344CB8AC3E}">
        <p14:creationId xmlns:p14="http://schemas.microsoft.com/office/powerpoint/2010/main" val="3586619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583DF59-69B5-3348-A6C0-63EE2B91486F}"/>
              </a:ext>
            </a:extLst>
          </p:cNvPr>
          <p:cNvGrpSpPr/>
          <p:nvPr/>
        </p:nvGrpSpPr>
        <p:grpSpPr>
          <a:xfrm>
            <a:off x="8397309" y="655336"/>
            <a:ext cx="3596789" cy="4747616"/>
            <a:chOff x="3769999" y="311955"/>
            <a:chExt cx="3571977" cy="4828623"/>
          </a:xfrm>
        </p:grpSpPr>
        <p:grpSp>
          <p:nvGrpSpPr>
            <p:cNvPr id="16" name="Group 15">
              <a:extLst>
                <a:ext uri="{FF2B5EF4-FFF2-40B4-BE49-F238E27FC236}">
                  <a16:creationId xmlns:a16="http://schemas.microsoft.com/office/drawing/2014/main" id="{381A6B02-8261-614E-95F3-9FBFA1C717DB}"/>
                </a:ext>
              </a:extLst>
            </p:cNvPr>
            <p:cNvGrpSpPr/>
            <p:nvPr/>
          </p:nvGrpSpPr>
          <p:grpSpPr>
            <a:xfrm>
              <a:off x="3769999" y="311955"/>
              <a:ext cx="3571977" cy="4828623"/>
              <a:chOff x="3769999" y="311955"/>
              <a:chExt cx="3571977" cy="4828623"/>
            </a:xfrm>
          </p:grpSpPr>
          <p:grpSp>
            <p:nvGrpSpPr>
              <p:cNvPr id="18" name="Group 17">
                <a:extLst>
                  <a:ext uri="{FF2B5EF4-FFF2-40B4-BE49-F238E27FC236}">
                    <a16:creationId xmlns:a16="http://schemas.microsoft.com/office/drawing/2014/main" id="{D60249BD-61D8-FE44-B72E-8D06F08E06E9}"/>
                  </a:ext>
                </a:extLst>
              </p:cNvPr>
              <p:cNvGrpSpPr/>
              <p:nvPr/>
            </p:nvGrpSpPr>
            <p:grpSpPr>
              <a:xfrm>
                <a:off x="3769999" y="311955"/>
                <a:ext cx="3571977" cy="4828623"/>
                <a:chOff x="1626717" y="1503680"/>
                <a:chExt cx="3571977" cy="4828623"/>
              </a:xfrm>
            </p:grpSpPr>
            <p:grpSp>
              <p:nvGrpSpPr>
                <p:cNvPr id="21" name="Group 20">
                  <a:extLst>
                    <a:ext uri="{FF2B5EF4-FFF2-40B4-BE49-F238E27FC236}">
                      <a16:creationId xmlns:a16="http://schemas.microsoft.com/office/drawing/2014/main" id="{0538F5B3-E9F4-4C4A-96CF-FDB3611998E5}"/>
                    </a:ext>
                  </a:extLst>
                </p:cNvPr>
                <p:cNvGrpSpPr/>
                <p:nvPr/>
              </p:nvGrpSpPr>
              <p:grpSpPr>
                <a:xfrm>
                  <a:off x="1725022" y="1503680"/>
                  <a:ext cx="3255023" cy="4724070"/>
                  <a:chOff x="1725022" y="1503680"/>
                  <a:chExt cx="3255023" cy="4724070"/>
                </a:xfrm>
              </p:grpSpPr>
              <p:pic>
                <p:nvPicPr>
                  <p:cNvPr id="24" name="Picture 23">
                    <a:extLst>
                      <a:ext uri="{FF2B5EF4-FFF2-40B4-BE49-F238E27FC236}">
                        <a16:creationId xmlns:a16="http://schemas.microsoft.com/office/drawing/2014/main" id="{F48C3C2C-C963-E54D-9B05-114E49F0BD46}"/>
                      </a:ext>
                    </a:extLst>
                  </p:cNvPr>
                  <p:cNvPicPr>
                    <a:picLocks noChangeAspect="1"/>
                  </p:cNvPicPr>
                  <p:nvPr/>
                </p:nvPicPr>
                <p:blipFill rotWithShape="1">
                  <a:blip r:embed="rId2"/>
                  <a:srcRect l="5840" t="7461" r="40258" b="35394"/>
                  <a:stretch/>
                </p:blipFill>
                <p:spPr>
                  <a:xfrm>
                    <a:off x="1725022" y="1904226"/>
                    <a:ext cx="3095459" cy="4323524"/>
                  </a:xfrm>
                  <a:prstGeom prst="rect">
                    <a:avLst/>
                  </a:prstGeom>
                </p:spPr>
              </p:pic>
              <p:sp>
                <p:nvSpPr>
                  <p:cNvPr id="25" name="Rectangle 24">
                    <a:extLst>
                      <a:ext uri="{FF2B5EF4-FFF2-40B4-BE49-F238E27FC236}">
                        <a16:creationId xmlns:a16="http://schemas.microsoft.com/office/drawing/2014/main" id="{6FAA1443-D44A-6840-864A-3FFA63DA0D21}"/>
                      </a:ext>
                    </a:extLst>
                  </p:cNvPr>
                  <p:cNvSpPr/>
                  <p:nvPr/>
                </p:nvSpPr>
                <p:spPr>
                  <a:xfrm>
                    <a:off x="1725022" y="1503680"/>
                    <a:ext cx="804818" cy="529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F46EE7F-90A7-6F41-BDC8-BC9D5D420C8C}"/>
                      </a:ext>
                    </a:extLst>
                  </p:cNvPr>
                  <p:cNvSpPr/>
                  <p:nvPr/>
                </p:nvSpPr>
                <p:spPr>
                  <a:xfrm>
                    <a:off x="4175227" y="1904225"/>
                    <a:ext cx="804818" cy="849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a:extLst>
                    <a:ext uri="{FF2B5EF4-FFF2-40B4-BE49-F238E27FC236}">
                      <a16:creationId xmlns:a16="http://schemas.microsoft.com/office/drawing/2014/main" id="{B3E92E3B-BA80-6340-9035-306A6A534E25}"/>
                    </a:ext>
                  </a:extLst>
                </p:cNvPr>
                <p:cNvSpPr/>
                <p:nvPr/>
              </p:nvSpPr>
              <p:spPr>
                <a:xfrm>
                  <a:off x="1626717" y="4453540"/>
                  <a:ext cx="1034013" cy="1811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62BED8D-8D8D-D148-8727-60C414821556}"/>
                    </a:ext>
                  </a:extLst>
                </p:cNvPr>
                <p:cNvSpPr/>
                <p:nvPr/>
              </p:nvSpPr>
              <p:spPr>
                <a:xfrm>
                  <a:off x="4175227" y="2753549"/>
                  <a:ext cx="1023467" cy="35787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1708C918-31A6-FA4F-9AEA-39FC0CF9EDC8}"/>
                  </a:ext>
                </a:extLst>
              </p:cNvPr>
              <p:cNvSpPr/>
              <p:nvPr/>
            </p:nvSpPr>
            <p:spPr>
              <a:xfrm>
                <a:off x="3868304" y="1133819"/>
                <a:ext cx="804818" cy="2332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42EE777-B145-0A4D-B428-58915131FDDB}"/>
                  </a:ext>
                </a:extLst>
              </p:cNvPr>
              <p:cNvSpPr/>
              <p:nvPr/>
            </p:nvSpPr>
            <p:spPr>
              <a:xfrm>
                <a:off x="4020704" y="1378424"/>
                <a:ext cx="804818" cy="691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977A43D8-51F2-D940-A415-4F05B912BA14}"/>
                </a:ext>
              </a:extLst>
            </p:cNvPr>
            <p:cNvSpPr/>
            <p:nvPr/>
          </p:nvSpPr>
          <p:spPr>
            <a:xfrm>
              <a:off x="3857759" y="3243436"/>
              <a:ext cx="1034013" cy="451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79B16A4-9654-B54D-8508-16A46AF9FEA2}"/>
              </a:ext>
            </a:extLst>
          </p:cNvPr>
          <p:cNvSpPr>
            <a:spLocks noGrp="1"/>
          </p:cNvSpPr>
          <p:nvPr>
            <p:ph type="title"/>
          </p:nvPr>
        </p:nvSpPr>
        <p:spPr/>
        <p:txBody>
          <a:bodyPr>
            <a:normAutofit/>
          </a:bodyPr>
          <a:lstStyle/>
          <a:p>
            <a:r>
              <a:rPr lang="en-US" sz="2200" dirty="0"/>
              <a:t>TRIUMF Nuclear Theory</a:t>
            </a:r>
          </a:p>
        </p:txBody>
      </p:sp>
      <p:sp>
        <p:nvSpPr>
          <p:cNvPr id="3" name="Content Placeholder 2">
            <a:extLst>
              <a:ext uri="{FF2B5EF4-FFF2-40B4-BE49-F238E27FC236}">
                <a16:creationId xmlns:a16="http://schemas.microsoft.com/office/drawing/2014/main" id="{2538FD73-82F1-8042-8347-0281A78F21F1}"/>
              </a:ext>
            </a:extLst>
          </p:cNvPr>
          <p:cNvSpPr>
            <a:spLocks noGrp="1"/>
          </p:cNvSpPr>
          <p:nvPr>
            <p:ph idx="1"/>
          </p:nvPr>
        </p:nvSpPr>
        <p:spPr>
          <a:xfrm>
            <a:off x="681471" y="1630016"/>
            <a:ext cx="4957323" cy="4902863"/>
          </a:xfrm>
        </p:spPr>
        <p:txBody>
          <a:bodyPr>
            <a:normAutofit fontScale="92500" lnSpcReduction="20000"/>
          </a:bodyPr>
          <a:lstStyle/>
          <a:p>
            <a:pPr>
              <a:lnSpc>
                <a:spcPct val="120000"/>
              </a:lnSpc>
            </a:pPr>
            <a:r>
              <a:rPr lang="en-US" sz="1600" dirty="0"/>
              <a:t>First principles or </a:t>
            </a:r>
            <a:r>
              <a:rPr lang="en-US" sz="1600" i="1" dirty="0"/>
              <a:t>ab initio </a:t>
            </a:r>
            <a:r>
              <a:rPr lang="en-US" sz="1600" dirty="0"/>
              <a:t>nuclear theory</a:t>
            </a:r>
          </a:p>
          <a:p>
            <a:pPr lvl="1">
              <a:lnSpc>
                <a:spcPct val="120000"/>
              </a:lnSpc>
            </a:pPr>
            <a:r>
              <a:rPr lang="en-US" sz="1600" dirty="0"/>
              <a:t>Input NN+3N interactions from chiral EFT</a:t>
            </a:r>
          </a:p>
          <a:p>
            <a:pPr lvl="1">
              <a:lnSpc>
                <a:spcPct val="120000"/>
              </a:lnSpc>
            </a:pPr>
            <a:r>
              <a:rPr lang="en-US" sz="1600" dirty="0"/>
              <a:t>Solving many-nucleon Schr</a:t>
            </a:r>
            <a:r>
              <a:rPr lang="en-US" sz="1600" dirty="0">
                <a:latin typeface="+mn-lt"/>
              </a:rPr>
              <a:t>o</a:t>
            </a:r>
            <a:r>
              <a:rPr lang="en-US" sz="1600" dirty="0"/>
              <a:t>dinger equation</a:t>
            </a:r>
          </a:p>
          <a:p>
            <a:pPr lvl="2">
              <a:lnSpc>
                <a:spcPct val="120000"/>
              </a:lnSpc>
            </a:pPr>
            <a:r>
              <a:rPr lang="en-US" sz="1600" dirty="0"/>
              <a:t>Quantum many-body problem</a:t>
            </a:r>
          </a:p>
          <a:p>
            <a:pPr lvl="1">
              <a:lnSpc>
                <a:spcPct val="120000"/>
              </a:lnSpc>
            </a:pPr>
            <a:r>
              <a:rPr lang="en-US" sz="1600" dirty="0"/>
              <a:t>Ultimately connecting to nuclear astrophysics </a:t>
            </a:r>
          </a:p>
          <a:p>
            <a:pPr>
              <a:lnSpc>
                <a:spcPct val="120000"/>
              </a:lnSpc>
            </a:pPr>
            <a:r>
              <a:rPr lang="en-US" sz="1600" dirty="0"/>
              <a:t>Unique to TRIUMF nuclear theory:</a:t>
            </a:r>
          </a:p>
          <a:p>
            <a:pPr lvl="1">
              <a:lnSpc>
                <a:spcPct val="120000"/>
              </a:lnSpc>
            </a:pPr>
            <a:r>
              <a:rPr lang="en-US" sz="1600" dirty="0"/>
              <a:t>Unified approach to nuclear structure and reactions for light nuclei: No-Core Shell Model with Continuum (NCSMC)</a:t>
            </a:r>
          </a:p>
          <a:p>
            <a:pPr lvl="1">
              <a:lnSpc>
                <a:spcPct val="120000"/>
              </a:lnSpc>
            </a:pPr>
            <a:r>
              <a:rPr lang="en-US" sz="1600" dirty="0"/>
              <a:t>Powerful valence-space method for medium mass nuclei: Valence-Space In-Medium Similarity Renormalization Group (VS-IMSRG)</a:t>
            </a:r>
          </a:p>
          <a:p>
            <a:pPr lvl="1">
              <a:lnSpc>
                <a:spcPct val="120000"/>
              </a:lnSpc>
            </a:pPr>
            <a:endParaRPr lang="en-US" sz="1600" dirty="0"/>
          </a:p>
          <a:p>
            <a:pPr>
              <a:lnSpc>
                <a:spcPct val="120000"/>
              </a:lnSpc>
            </a:pPr>
            <a:r>
              <a:rPr lang="en-US" sz="1600" dirty="0"/>
              <a:t>Large-scale high-performance computation</a:t>
            </a:r>
          </a:p>
          <a:p>
            <a:pPr lvl="1">
              <a:lnSpc>
                <a:spcPct val="120000"/>
              </a:lnSpc>
            </a:pPr>
            <a:r>
              <a:rPr lang="en-US" sz="1600" dirty="0"/>
              <a:t>Massively parallel codes</a:t>
            </a:r>
          </a:p>
          <a:p>
            <a:pPr lvl="1">
              <a:lnSpc>
                <a:spcPct val="120000"/>
              </a:lnSpc>
            </a:pPr>
            <a:r>
              <a:rPr lang="en-US" sz="1600" dirty="0" err="1"/>
              <a:t>Summit@ORNL</a:t>
            </a:r>
            <a:r>
              <a:rPr lang="en-US" sz="1600" dirty="0"/>
              <a:t>, </a:t>
            </a:r>
            <a:r>
              <a:rPr lang="en-US" sz="1600" dirty="0" err="1"/>
              <a:t>Quartz@Livermore</a:t>
            </a:r>
            <a:r>
              <a:rPr lang="en-US" sz="1600" dirty="0"/>
              <a:t> Computing, </a:t>
            </a:r>
            <a:r>
              <a:rPr lang="en-US" sz="1600" dirty="0" err="1"/>
              <a:t>Cedar@Compute</a:t>
            </a:r>
            <a:r>
              <a:rPr lang="en-US" sz="1600" dirty="0"/>
              <a:t> Canada</a:t>
            </a:r>
          </a:p>
        </p:txBody>
      </p:sp>
      <p:sp>
        <p:nvSpPr>
          <p:cNvPr id="5" name="TextBox 4">
            <a:extLst>
              <a:ext uri="{FF2B5EF4-FFF2-40B4-BE49-F238E27FC236}">
                <a16:creationId xmlns:a16="http://schemas.microsoft.com/office/drawing/2014/main" id="{61117705-0459-7340-8306-7936740BD787}"/>
              </a:ext>
            </a:extLst>
          </p:cNvPr>
          <p:cNvSpPr txBox="1"/>
          <p:nvPr/>
        </p:nvSpPr>
        <p:spPr>
          <a:xfrm>
            <a:off x="5864031" y="1417658"/>
            <a:ext cx="2682145" cy="584775"/>
          </a:xfrm>
          <a:prstGeom prst="rect">
            <a:avLst/>
          </a:prstGeom>
          <a:solidFill>
            <a:schemeClr val="accent1">
              <a:lumMod val="20000"/>
              <a:lumOff val="80000"/>
              <a:alpha val="72000"/>
            </a:schemeClr>
          </a:solidFill>
        </p:spPr>
        <p:txBody>
          <a:bodyPr wrap="none" rtlCol="0">
            <a:spAutoFit/>
          </a:bodyPr>
          <a:lstStyle/>
          <a:p>
            <a:r>
              <a:rPr lang="en-US" sz="1600" dirty="0"/>
              <a:t>Quantum Chromodynamics</a:t>
            </a:r>
          </a:p>
          <a:p>
            <a:pPr algn="ctr"/>
            <a:r>
              <a:rPr lang="en-US" sz="1600" dirty="0"/>
              <a:t>(QCD)</a:t>
            </a:r>
          </a:p>
        </p:txBody>
      </p:sp>
      <p:sp>
        <p:nvSpPr>
          <p:cNvPr id="6" name="Left Brace 5">
            <a:extLst>
              <a:ext uri="{FF2B5EF4-FFF2-40B4-BE49-F238E27FC236}">
                <a16:creationId xmlns:a16="http://schemas.microsoft.com/office/drawing/2014/main" id="{E02274E0-2B4C-9C4E-BF8B-ED6D4D57ED44}"/>
              </a:ext>
            </a:extLst>
          </p:cNvPr>
          <p:cNvSpPr/>
          <p:nvPr/>
        </p:nvSpPr>
        <p:spPr>
          <a:xfrm>
            <a:off x="8596051" y="1552697"/>
            <a:ext cx="357937" cy="84314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F667EF20-91F5-F147-A8FC-4CEF4E4D5A5C}"/>
              </a:ext>
            </a:extLst>
          </p:cNvPr>
          <p:cNvSpPr txBox="1"/>
          <p:nvPr/>
        </p:nvSpPr>
        <p:spPr>
          <a:xfrm>
            <a:off x="6019634" y="4227741"/>
            <a:ext cx="1954381" cy="646331"/>
          </a:xfrm>
          <a:prstGeom prst="rect">
            <a:avLst/>
          </a:prstGeom>
          <a:solidFill>
            <a:schemeClr val="accent1">
              <a:lumMod val="20000"/>
              <a:lumOff val="80000"/>
              <a:alpha val="72000"/>
            </a:schemeClr>
          </a:solidFill>
        </p:spPr>
        <p:txBody>
          <a:bodyPr wrap="none" rtlCol="0">
            <a:spAutoFit/>
          </a:bodyPr>
          <a:lstStyle/>
          <a:p>
            <a:pPr algn="ctr"/>
            <a:r>
              <a:rPr lang="en-US" dirty="0"/>
              <a:t>Current</a:t>
            </a:r>
            <a:r>
              <a:rPr lang="en-US" i="1" dirty="0"/>
              <a:t> ab </a:t>
            </a:r>
            <a:r>
              <a:rPr lang="en-US" i="1" dirty="0" err="1"/>
              <a:t>anitio</a:t>
            </a:r>
            <a:r>
              <a:rPr lang="en-US" i="1" dirty="0"/>
              <a:t> </a:t>
            </a:r>
          </a:p>
          <a:p>
            <a:pPr algn="ctr"/>
            <a:r>
              <a:rPr lang="en-US" dirty="0"/>
              <a:t>nuclear theory</a:t>
            </a:r>
          </a:p>
        </p:txBody>
      </p:sp>
      <p:sp>
        <p:nvSpPr>
          <p:cNvPr id="11" name="Curved Right Arrow 10">
            <a:extLst>
              <a:ext uri="{FF2B5EF4-FFF2-40B4-BE49-F238E27FC236}">
                <a16:creationId xmlns:a16="http://schemas.microsoft.com/office/drawing/2014/main" id="{08D38D68-2B16-434B-B610-F8F08D7624BE}"/>
              </a:ext>
            </a:extLst>
          </p:cNvPr>
          <p:cNvSpPr/>
          <p:nvPr/>
        </p:nvSpPr>
        <p:spPr>
          <a:xfrm>
            <a:off x="8085409" y="3492334"/>
            <a:ext cx="754197" cy="172872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4A706964-312E-0548-B11F-E40581595429}"/>
              </a:ext>
            </a:extLst>
          </p:cNvPr>
          <p:cNvSpPr txBox="1"/>
          <p:nvPr/>
        </p:nvSpPr>
        <p:spPr>
          <a:xfrm>
            <a:off x="5889311" y="2541191"/>
            <a:ext cx="2056973" cy="1200329"/>
          </a:xfrm>
          <a:prstGeom prst="rect">
            <a:avLst/>
          </a:prstGeom>
          <a:solidFill>
            <a:schemeClr val="accent1">
              <a:lumMod val="20000"/>
              <a:lumOff val="80000"/>
              <a:alpha val="72000"/>
            </a:schemeClr>
          </a:solidFill>
        </p:spPr>
        <p:txBody>
          <a:bodyPr wrap="none" rtlCol="0">
            <a:spAutoFit/>
          </a:bodyPr>
          <a:lstStyle/>
          <a:p>
            <a:pPr algn="ctr"/>
            <a:r>
              <a:rPr lang="en-US" dirty="0"/>
              <a:t>Chiral Effective </a:t>
            </a:r>
          </a:p>
          <a:p>
            <a:pPr algn="ctr"/>
            <a:r>
              <a:rPr lang="en-US" dirty="0"/>
              <a:t>Field Theory</a:t>
            </a:r>
          </a:p>
          <a:p>
            <a:pPr algn="ctr"/>
            <a:r>
              <a:rPr lang="en-US" dirty="0"/>
              <a:t>(parameters fitted </a:t>
            </a:r>
          </a:p>
          <a:p>
            <a:pPr algn="ctr"/>
            <a:r>
              <a:rPr lang="en-US" dirty="0"/>
              <a:t>to NN data)</a:t>
            </a:r>
          </a:p>
        </p:txBody>
      </p:sp>
      <p:grpSp>
        <p:nvGrpSpPr>
          <p:cNvPr id="12" name="Group 11">
            <a:extLst>
              <a:ext uri="{FF2B5EF4-FFF2-40B4-BE49-F238E27FC236}">
                <a16:creationId xmlns:a16="http://schemas.microsoft.com/office/drawing/2014/main" id="{5B37E15F-88A7-E54C-B265-FC55885C0601}"/>
              </a:ext>
            </a:extLst>
          </p:cNvPr>
          <p:cNvGrpSpPr/>
          <p:nvPr/>
        </p:nvGrpSpPr>
        <p:grpSpPr>
          <a:xfrm>
            <a:off x="6069015" y="4899856"/>
            <a:ext cx="1905000" cy="457200"/>
            <a:chOff x="976073" y="1400502"/>
            <a:chExt cx="1905000" cy="457200"/>
          </a:xfrm>
        </p:grpSpPr>
        <p:sp>
          <p:nvSpPr>
            <p:cNvPr id="13" name="Rounded Rectangle 12">
              <a:extLst>
                <a:ext uri="{FF2B5EF4-FFF2-40B4-BE49-F238E27FC236}">
                  <a16:creationId xmlns:a16="http://schemas.microsoft.com/office/drawing/2014/main" id="{C7F2601D-C48A-7F4A-A323-FF59705C24FF}"/>
                </a:ext>
              </a:extLst>
            </p:cNvPr>
            <p:cNvSpPr/>
            <p:nvPr/>
          </p:nvSpPr>
          <p:spPr>
            <a:xfrm>
              <a:off x="976073" y="1400502"/>
              <a:ext cx="1905000" cy="457200"/>
            </a:xfrm>
            <a:prstGeom prst="roundRect">
              <a:avLst/>
            </a:prstGeom>
            <a:solidFill>
              <a:schemeClr val="accent1">
                <a:lumMod val="20000"/>
                <a:lumOff val="80000"/>
                <a:alpha val="64000"/>
              </a:schemeClr>
            </a:solidFill>
            <a:ln>
              <a:solidFill>
                <a:schemeClr val="tx2">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4" name="Object 13">
              <a:extLst>
                <a:ext uri="{FF2B5EF4-FFF2-40B4-BE49-F238E27FC236}">
                  <a16:creationId xmlns:a16="http://schemas.microsoft.com/office/drawing/2014/main" id="{0A034DBA-9632-6E4D-A30D-4CC9FF48C9DA}"/>
                </a:ext>
              </a:extLst>
            </p:cNvPr>
            <p:cNvGraphicFramePr>
              <a:graphicFrameLocks noChangeAspect="1"/>
            </p:cNvGraphicFramePr>
            <p:nvPr/>
          </p:nvGraphicFramePr>
          <p:xfrm>
            <a:off x="1014173" y="1417467"/>
            <a:ext cx="1828800" cy="422275"/>
          </p:xfrm>
          <a:graphic>
            <a:graphicData uri="http://schemas.openxmlformats.org/presentationml/2006/ole">
              <mc:AlternateContent xmlns:mc="http://schemas.openxmlformats.org/markup-compatibility/2006">
                <mc:Choice xmlns:v="urn:schemas-microsoft-com:vml" Requires="v">
                  <p:oleObj name="Equation" r:id="rId3" imgW="990600" imgH="228600" progId="Equation.3">
                    <p:embed/>
                  </p:oleObj>
                </mc:Choice>
                <mc:Fallback>
                  <p:oleObj name="Equation" r:id="rId3" imgW="990600" imgH="228600" progId="Equation.3">
                    <p:embed/>
                    <p:pic>
                      <p:nvPicPr>
                        <p:cNvPr id="14" name="Object 13">
                          <a:extLst>
                            <a:ext uri="{FF2B5EF4-FFF2-40B4-BE49-F238E27FC236}">
                              <a16:creationId xmlns:a16="http://schemas.microsoft.com/office/drawing/2014/main" id="{0A034DBA-9632-6E4D-A30D-4CC9FF48C9DA}"/>
                            </a:ext>
                          </a:extLst>
                        </p:cNvPr>
                        <p:cNvPicPr/>
                        <p:nvPr/>
                      </p:nvPicPr>
                      <p:blipFill>
                        <a:blip r:embed="rId4"/>
                        <a:stretch>
                          <a:fillRect/>
                        </a:stretch>
                      </p:blipFill>
                      <p:spPr>
                        <a:xfrm>
                          <a:off x="1014173" y="1417467"/>
                          <a:ext cx="1828800" cy="422275"/>
                        </a:xfrm>
                        <a:prstGeom prst="rect">
                          <a:avLst/>
                        </a:prstGeom>
                      </p:spPr>
                    </p:pic>
                  </p:oleObj>
                </mc:Fallback>
              </mc:AlternateContent>
            </a:graphicData>
          </a:graphic>
        </p:graphicFrame>
      </p:grpSp>
      <p:sp>
        <p:nvSpPr>
          <p:cNvPr id="9" name="Curved Right Arrow 8">
            <a:extLst>
              <a:ext uri="{FF2B5EF4-FFF2-40B4-BE49-F238E27FC236}">
                <a16:creationId xmlns:a16="http://schemas.microsoft.com/office/drawing/2014/main" id="{F9F4E2A3-F0C4-794B-8AB3-7F1E5C74210B}"/>
              </a:ext>
            </a:extLst>
          </p:cNvPr>
          <p:cNvSpPr/>
          <p:nvPr/>
        </p:nvSpPr>
        <p:spPr>
          <a:xfrm>
            <a:off x="7909684" y="1867393"/>
            <a:ext cx="754197" cy="191061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9" name="Picture 28">
            <a:extLst>
              <a:ext uri="{FF2B5EF4-FFF2-40B4-BE49-F238E27FC236}">
                <a16:creationId xmlns:a16="http://schemas.microsoft.com/office/drawing/2014/main" id="{11E7C051-BA24-C44B-9073-EC59BCC1BA0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5810" t="19333" r="14862" b="43603"/>
          <a:stretch/>
        </p:blipFill>
        <p:spPr bwMode="auto">
          <a:xfrm>
            <a:off x="9122571" y="5588008"/>
            <a:ext cx="2163650" cy="119921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FA40E2D6-47EF-4C49-A890-E8EFC87547DA}"/>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6832" y="4849121"/>
            <a:ext cx="2279254" cy="1117693"/>
          </a:xfrm>
          <a:prstGeom prst="rect">
            <a:avLst/>
          </a:prstGeom>
        </p:spPr>
      </p:pic>
      <p:sp>
        <p:nvSpPr>
          <p:cNvPr id="31" name="Curved Right Arrow 30">
            <a:extLst>
              <a:ext uri="{FF2B5EF4-FFF2-40B4-BE49-F238E27FC236}">
                <a16:creationId xmlns:a16="http://schemas.microsoft.com/office/drawing/2014/main" id="{D077EFD7-36CA-D571-5006-3984DA65AEEA}"/>
              </a:ext>
            </a:extLst>
          </p:cNvPr>
          <p:cNvSpPr/>
          <p:nvPr/>
        </p:nvSpPr>
        <p:spPr>
          <a:xfrm>
            <a:off x="8096295" y="5136079"/>
            <a:ext cx="754197" cy="172872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TextBox 32">
            <a:extLst>
              <a:ext uri="{FF2B5EF4-FFF2-40B4-BE49-F238E27FC236}">
                <a16:creationId xmlns:a16="http://schemas.microsoft.com/office/drawing/2014/main" id="{DE99DF9C-D6CD-5462-8E2B-89302EA8F692}"/>
              </a:ext>
            </a:extLst>
          </p:cNvPr>
          <p:cNvSpPr txBox="1"/>
          <p:nvPr/>
        </p:nvSpPr>
        <p:spPr>
          <a:xfrm>
            <a:off x="5736519" y="5783950"/>
            <a:ext cx="2326278" cy="646331"/>
          </a:xfrm>
          <a:prstGeom prst="rect">
            <a:avLst/>
          </a:prstGeom>
          <a:solidFill>
            <a:schemeClr val="accent1">
              <a:lumMod val="20000"/>
              <a:lumOff val="80000"/>
              <a:alpha val="72000"/>
            </a:schemeClr>
          </a:solidFill>
        </p:spPr>
        <p:txBody>
          <a:bodyPr wrap="none" rtlCol="0">
            <a:spAutoFit/>
          </a:bodyPr>
          <a:lstStyle/>
          <a:p>
            <a:pPr algn="ctr"/>
            <a:r>
              <a:rPr lang="en-US" dirty="0"/>
              <a:t>Nuclear astrophysics</a:t>
            </a:r>
          </a:p>
          <a:p>
            <a:pPr algn="ctr"/>
            <a:r>
              <a:rPr lang="en-US" dirty="0"/>
              <a:t>Origin of elements</a:t>
            </a:r>
          </a:p>
        </p:txBody>
      </p:sp>
    </p:spTree>
    <p:extLst>
      <p:ext uri="{BB962C8B-B14F-4D97-AF65-F5344CB8AC3E}">
        <p14:creationId xmlns:p14="http://schemas.microsoft.com/office/powerpoint/2010/main" val="3391382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34121-67A5-E841-996C-418B39CD667C}"/>
              </a:ext>
            </a:extLst>
          </p:cNvPr>
          <p:cNvSpPr>
            <a:spLocks noGrp="1"/>
          </p:cNvSpPr>
          <p:nvPr>
            <p:ph type="title"/>
          </p:nvPr>
        </p:nvSpPr>
        <p:spPr/>
        <p:txBody>
          <a:bodyPr/>
          <a:lstStyle/>
          <a:p>
            <a:r>
              <a:rPr lang="en-US" i="1" dirty="0"/>
              <a:t>Ab initio </a:t>
            </a:r>
            <a:r>
              <a:rPr lang="en-US" dirty="0"/>
              <a:t>nuclear theory at TRIUMF Theory Department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39152CD-6B0E-DE47-97C9-4CAAEE7EBB73}"/>
                  </a:ext>
                </a:extLst>
              </p:cNvPr>
              <p:cNvSpPr>
                <a:spLocks noGrp="1"/>
              </p:cNvSpPr>
              <p:nvPr>
                <p:ph idx="1"/>
              </p:nvPr>
            </p:nvSpPr>
            <p:spPr>
              <a:xfrm>
                <a:off x="558695" y="1203736"/>
                <a:ext cx="8315178" cy="4835595"/>
              </a:xfrm>
            </p:spPr>
            <p:txBody>
              <a:bodyPr>
                <a:normAutofit/>
              </a:bodyPr>
              <a:lstStyle/>
              <a:p>
                <a:r>
                  <a:rPr lang="en-US" sz="1600" dirty="0"/>
                  <a:t>Unified approach to nuclear structure and reactions for light nuclei: No-Core Shell Model with Continuum (NCSMC)</a:t>
                </a:r>
              </a:p>
              <a:p>
                <a:pPr lvl="1"/>
                <a:r>
                  <a:rPr lang="en-US" sz="1600" dirty="0"/>
                  <a:t>Applications to</a:t>
                </a:r>
              </a:p>
              <a:p>
                <a:pPr lvl="2"/>
                <a:r>
                  <a:rPr lang="en-US" sz="1600" dirty="0"/>
                  <a:t>Properties of exotic nuclei – prediction of near threshold </a:t>
                </a:r>
                <a:r>
                  <a:rPr lang="en-US" sz="1600" i="1" dirty="0"/>
                  <a:t>S</a:t>
                </a:r>
                <a:r>
                  <a:rPr lang="en-US" sz="1600" dirty="0"/>
                  <a:t>-wave resonance in </a:t>
                </a:r>
                <a:r>
                  <a:rPr lang="en-US" sz="1600" baseline="30000" dirty="0"/>
                  <a:t>6</a:t>
                </a:r>
                <a:r>
                  <a:rPr lang="en-US" sz="1600" dirty="0"/>
                  <a:t>He+p → TUDA experiment</a:t>
                </a:r>
              </a:p>
              <a:p>
                <a:pPr lvl="2"/>
                <a:r>
                  <a:rPr lang="en-US" sz="1600" dirty="0"/>
                  <a:t>Nuclear reactions important for astrophysics - </a:t>
                </a:r>
                <a:r>
                  <a:rPr lang="en-US" sz="1600" baseline="30000" dirty="0"/>
                  <a:t>7</a:t>
                </a:r>
                <a:r>
                  <a:rPr lang="en-US" sz="1600" dirty="0"/>
                  <a:t>Be(p,</a:t>
                </a:r>
                <a14:m>
                  <m:oMath xmlns:m="http://schemas.openxmlformats.org/officeDocument/2006/math">
                    <m:r>
                      <a:rPr lang="en-US" sz="1600" i="1" smtClean="0">
                        <a:latin typeface="Cambria Math" panose="02040503050406030204" pitchFamily="18" charset="0"/>
                        <a:ea typeface="Cambria Math" panose="02040503050406030204" pitchFamily="18" charset="0"/>
                      </a:rPr>
                      <m:t>𝛾</m:t>
                    </m:r>
                  </m:oMath>
                </a14:m>
                <a:r>
                  <a:rPr lang="en-US" sz="1600" dirty="0"/>
                  <a:t>)</a:t>
                </a:r>
                <a:r>
                  <a:rPr lang="en-US" sz="1600" baseline="30000" dirty="0"/>
                  <a:t>8</a:t>
                </a:r>
                <a:r>
                  <a:rPr lang="en-US" sz="1600" dirty="0"/>
                  <a:t>B, </a:t>
                </a:r>
                <a:r>
                  <a:rPr lang="en-US" sz="1600" baseline="30000" dirty="0"/>
                  <a:t>11</a:t>
                </a:r>
                <a:r>
                  <a:rPr lang="en-US" sz="1600" dirty="0"/>
                  <a:t>C(p,</a:t>
                </a:r>
                <a14:m>
                  <m:oMath xmlns:m="http://schemas.openxmlformats.org/officeDocument/2006/math">
                    <m:r>
                      <a:rPr lang="en-US" sz="1600" i="1">
                        <a:latin typeface="Cambria Math" panose="02040503050406030204" pitchFamily="18" charset="0"/>
                        <a:ea typeface="Cambria Math" panose="02040503050406030204" pitchFamily="18" charset="0"/>
                      </a:rPr>
                      <m:t>𝛾</m:t>
                    </m:r>
                  </m:oMath>
                </a14:m>
                <a:r>
                  <a:rPr lang="en-US" sz="1600" dirty="0"/>
                  <a:t>)</a:t>
                </a:r>
                <a:r>
                  <a:rPr lang="en-US" sz="1600" baseline="30000" dirty="0"/>
                  <a:t>12</a:t>
                </a:r>
                <a:r>
                  <a:rPr lang="en-US" sz="1600" dirty="0"/>
                  <a:t>N            → DRAGON experiments</a:t>
                </a:r>
              </a:p>
              <a:p>
                <a:pPr lvl="2"/>
                <a:r>
                  <a:rPr lang="en-US" sz="1600" dirty="0"/>
                  <a:t>Tests of fundamental symmetries – CKM unitarity tests (</a:t>
                </a:r>
                <a:r>
                  <a:rPr lang="en-US" sz="1600" dirty="0" err="1"/>
                  <a:t>superallowed</a:t>
                </a:r>
                <a:r>
                  <a:rPr lang="en-US" sz="1600" dirty="0"/>
                  <a:t> </a:t>
                </a:r>
                <a14:m>
                  <m:oMath xmlns:m="http://schemas.openxmlformats.org/officeDocument/2006/math">
                    <m:r>
                      <a:rPr lang="en-US" sz="1600" i="1" smtClean="0">
                        <a:latin typeface="Cambria Math" panose="02040503050406030204" pitchFamily="18" charset="0"/>
                        <a:ea typeface="Cambria Math" panose="02040503050406030204" pitchFamily="18" charset="0"/>
                      </a:rPr>
                      <m:t>𝛽</m:t>
                    </m:r>
                  </m:oMath>
                </a14:m>
                <a:r>
                  <a:rPr lang="en-US" sz="1600" dirty="0"/>
                  <a:t>-decays), </a:t>
                </a:r>
                <a14:m>
                  <m:oMath xmlns:m="http://schemas.openxmlformats.org/officeDocument/2006/math">
                    <m:r>
                      <a:rPr lang="en-US" sz="1600" b="0" i="0" smtClean="0">
                        <a:latin typeface="Cambria Math" panose="02040503050406030204" pitchFamily="18" charset="0"/>
                        <a:ea typeface="Cambria Math" panose="02040503050406030204" pitchFamily="18" charset="0"/>
                      </a:rPr>
                      <m:t> </m:t>
                    </m:r>
                    <m:r>
                      <a:rPr lang="en-US" sz="1600" i="1" smtClean="0">
                        <a:latin typeface="Cambria Math" panose="02040503050406030204" pitchFamily="18" charset="0"/>
                        <a:ea typeface="Cambria Math" panose="02040503050406030204" pitchFamily="18" charset="0"/>
                      </a:rPr>
                      <m:t>𝛽</m:t>
                    </m:r>
                  </m:oMath>
                </a14:m>
                <a:r>
                  <a:rPr lang="en-US" sz="1600" dirty="0"/>
                  <a:t>-decay electron spectra, anapole moments, nuclear EDM</a:t>
                </a:r>
              </a:p>
              <a:p>
                <a:r>
                  <a:rPr lang="en-US" sz="1600" dirty="0"/>
                  <a:t>Properties of chiral three-nucleon interaction</a:t>
                </a:r>
              </a:p>
              <a:p>
                <a:r>
                  <a:rPr lang="en-US" sz="1600" dirty="0"/>
                  <a:t>Large-scale high-performance computation - massively parallel codes</a:t>
                </a:r>
              </a:p>
              <a:p>
                <a:pPr lvl="1"/>
                <a:r>
                  <a:rPr lang="en-US" sz="1600" dirty="0" err="1"/>
                  <a:t>Summit@ORNL</a:t>
                </a:r>
                <a:r>
                  <a:rPr lang="en-US" sz="1600" dirty="0"/>
                  <a:t>, </a:t>
                </a:r>
                <a:r>
                  <a:rPr lang="en-US" sz="1600" dirty="0" err="1"/>
                  <a:t>Quartz@Livermore</a:t>
                </a:r>
                <a:r>
                  <a:rPr lang="en-US" sz="1600" dirty="0"/>
                  <a:t> Computing, Cedar &amp; </a:t>
                </a:r>
                <a:r>
                  <a:rPr lang="en-US" sz="1600" dirty="0" err="1"/>
                  <a:t>Niagara@Compute</a:t>
                </a:r>
                <a:r>
                  <a:rPr lang="en-US" sz="1600" dirty="0"/>
                  <a:t> Canada</a:t>
                </a:r>
              </a:p>
              <a:p>
                <a:r>
                  <a:rPr lang="en-US" sz="1600" b="1" dirty="0"/>
                  <a:t>Synergy with ISAC RIB experiments</a:t>
                </a:r>
              </a:p>
              <a:p>
                <a:r>
                  <a:rPr lang="en-US" sz="1600" dirty="0"/>
                  <a:t>Petr Navratil + 2 PhD students + 1.5 postdocs (+ co-op students)</a:t>
                </a:r>
              </a:p>
            </p:txBody>
          </p:sp>
        </mc:Choice>
        <mc:Fallback xmlns="">
          <p:sp>
            <p:nvSpPr>
              <p:cNvPr id="3" name="Content Placeholder 2">
                <a:extLst>
                  <a:ext uri="{FF2B5EF4-FFF2-40B4-BE49-F238E27FC236}">
                    <a16:creationId xmlns:a16="http://schemas.microsoft.com/office/drawing/2014/main" id="{C39152CD-6B0E-DE47-97C9-4CAAEE7EBB73}"/>
                  </a:ext>
                </a:extLst>
              </p:cNvPr>
              <p:cNvSpPr>
                <a:spLocks noGrp="1" noRot="1" noChangeAspect="1" noMove="1" noResize="1" noEditPoints="1" noAdjustHandles="1" noChangeArrowheads="1" noChangeShapeType="1" noTextEdit="1"/>
              </p:cNvSpPr>
              <p:nvPr>
                <p:ph idx="1"/>
              </p:nvPr>
            </p:nvSpPr>
            <p:spPr>
              <a:xfrm>
                <a:off x="558695" y="1203736"/>
                <a:ext cx="8315178" cy="4835595"/>
              </a:xfrm>
              <a:blipFill>
                <a:blip r:embed="rId3"/>
                <a:stretch>
                  <a:fillRect l="-458" r="-916"/>
                </a:stretch>
              </a:blipFill>
            </p:spPr>
            <p:txBody>
              <a:bodyPr/>
              <a:lstStyle/>
              <a:p>
                <a:r>
                  <a:rPr lang="en-US">
                    <a:noFill/>
                  </a:rPr>
                  <a:t> </a:t>
                </a:r>
              </a:p>
            </p:txBody>
          </p:sp>
        </mc:Fallback>
      </mc:AlternateContent>
      <p:grpSp>
        <p:nvGrpSpPr>
          <p:cNvPr id="82" name="Group 81">
            <a:extLst>
              <a:ext uri="{FF2B5EF4-FFF2-40B4-BE49-F238E27FC236}">
                <a16:creationId xmlns:a16="http://schemas.microsoft.com/office/drawing/2014/main" id="{472CAFE3-4FA0-8248-E653-B6D466BBA896}"/>
              </a:ext>
            </a:extLst>
          </p:cNvPr>
          <p:cNvGrpSpPr/>
          <p:nvPr/>
        </p:nvGrpSpPr>
        <p:grpSpPr>
          <a:xfrm>
            <a:off x="4203404" y="1797071"/>
            <a:ext cx="1654174" cy="510526"/>
            <a:chOff x="6688665" y="1338462"/>
            <a:chExt cx="1654174" cy="510526"/>
          </a:xfrm>
        </p:grpSpPr>
        <p:grpSp>
          <p:nvGrpSpPr>
            <p:cNvPr id="83" name="Group 82">
              <a:extLst>
                <a:ext uri="{FF2B5EF4-FFF2-40B4-BE49-F238E27FC236}">
                  <a16:creationId xmlns:a16="http://schemas.microsoft.com/office/drawing/2014/main" id="{2517D6E7-3420-9DEF-1F40-105CC48D09C8}"/>
                </a:ext>
              </a:extLst>
            </p:cNvPr>
            <p:cNvGrpSpPr/>
            <p:nvPr/>
          </p:nvGrpSpPr>
          <p:grpSpPr>
            <a:xfrm>
              <a:off x="7497457" y="1338462"/>
              <a:ext cx="845382" cy="475343"/>
              <a:chOff x="5562600" y="3636280"/>
              <a:chExt cx="845382" cy="475343"/>
            </a:xfrm>
          </p:grpSpPr>
          <p:grpSp>
            <p:nvGrpSpPr>
              <p:cNvPr id="95" name="Group 105">
                <a:extLst>
                  <a:ext uri="{FF2B5EF4-FFF2-40B4-BE49-F238E27FC236}">
                    <a16:creationId xmlns:a16="http://schemas.microsoft.com/office/drawing/2014/main" id="{444B2DB9-A4AF-0B83-ABB2-6D0493429FB1}"/>
                  </a:ext>
                </a:extLst>
              </p:cNvPr>
              <p:cNvGrpSpPr>
                <a:grpSpLocks/>
              </p:cNvGrpSpPr>
              <p:nvPr/>
            </p:nvGrpSpPr>
            <p:grpSpPr bwMode="auto">
              <a:xfrm>
                <a:off x="5562600" y="3841596"/>
                <a:ext cx="295447" cy="270027"/>
                <a:chOff x="4860" y="311"/>
                <a:chExt cx="187" cy="171"/>
              </a:xfrm>
            </p:grpSpPr>
            <p:sp>
              <p:nvSpPr>
                <p:cNvPr id="99" name="Oval 106">
                  <a:extLst>
                    <a:ext uri="{FF2B5EF4-FFF2-40B4-BE49-F238E27FC236}">
                      <a16:creationId xmlns:a16="http://schemas.microsoft.com/office/drawing/2014/main" id="{5503F3D1-25B6-02DF-F795-3890F60DA8E4}"/>
                    </a:ext>
                  </a:extLst>
                </p:cNvPr>
                <p:cNvSpPr>
                  <a:spLocks noChangeArrowheads="1"/>
                </p:cNvSpPr>
                <p:nvPr/>
              </p:nvSpPr>
              <p:spPr bwMode="auto">
                <a:xfrm rot="1045247">
                  <a:off x="4909" y="311"/>
                  <a:ext cx="96" cy="88"/>
                </a:xfrm>
                <a:prstGeom prst="ellipse">
                  <a:avLst/>
                </a:prstGeom>
                <a:solidFill>
                  <a:srgbClr val="0248DA"/>
                </a:solidFill>
                <a:ln w="9525">
                  <a:noFill/>
                  <a:round/>
                  <a:headEnd/>
                  <a:tailEnd/>
                </a:ln>
                <a:scene3d>
                  <a:camera prst="orthographicFront"/>
                  <a:lightRig rig="threePt" dir="t"/>
                </a:scene3d>
                <a:sp3d>
                  <a:bevelT/>
                </a:sp3d>
              </p:spPr>
              <p:txBody>
                <a:bodyPr wrap="none" anchor="ctr"/>
                <a:lstStyle/>
                <a:p>
                  <a:pPr defTabSz="457200" eaLnBrk="1" fontAlgn="auto" hangingPunct="1">
                    <a:spcBef>
                      <a:spcPts val="0"/>
                    </a:spcBef>
                    <a:spcAft>
                      <a:spcPts val="0"/>
                    </a:spcAft>
                    <a:defRPr/>
                  </a:pPr>
                  <a:endParaRPr lang="en-US" kern="0">
                    <a:solidFill>
                      <a:prstClr val="black"/>
                    </a:solidFill>
                    <a:latin typeface="Arial"/>
                    <a:ea typeface="ＭＳ Ｐゴシック"/>
                    <a:cs typeface="ＭＳ Ｐゴシック"/>
                  </a:endParaRPr>
                </a:p>
              </p:txBody>
            </p:sp>
            <p:sp>
              <p:nvSpPr>
                <p:cNvPr id="100" name="Oval 107">
                  <a:extLst>
                    <a:ext uri="{FF2B5EF4-FFF2-40B4-BE49-F238E27FC236}">
                      <a16:creationId xmlns:a16="http://schemas.microsoft.com/office/drawing/2014/main" id="{EB0BAABA-DB5F-DEE6-2BF9-00D1C3A43F1A}"/>
                    </a:ext>
                  </a:extLst>
                </p:cNvPr>
                <p:cNvSpPr>
                  <a:spLocks noChangeArrowheads="1"/>
                </p:cNvSpPr>
                <p:nvPr/>
              </p:nvSpPr>
              <p:spPr bwMode="auto">
                <a:xfrm rot="1045247">
                  <a:off x="4950" y="360"/>
                  <a:ext cx="95" cy="88"/>
                </a:xfrm>
                <a:prstGeom prst="ellipse">
                  <a:avLst/>
                </a:prstGeom>
                <a:gradFill rotWithShape="0">
                  <a:gsLst>
                    <a:gs pos="0">
                      <a:srgbClr val="FF6666"/>
                    </a:gs>
                    <a:gs pos="100000">
                      <a:srgbClr val="FF0000"/>
                    </a:gs>
                  </a:gsLst>
                  <a:lin ang="5400000" scaled="1"/>
                </a:gradFill>
                <a:ln w="9525">
                  <a:noFill/>
                  <a:round/>
                  <a:headEnd/>
                  <a:tailEnd/>
                </a:ln>
                <a:scene3d>
                  <a:camera prst="orthographicFront"/>
                  <a:lightRig rig="threePt" dir="t"/>
                </a:scene3d>
                <a:sp3d>
                  <a:bevelT/>
                </a:sp3d>
              </p:spPr>
              <p:txBody>
                <a:bodyPr wrap="none" anchor="ctr"/>
                <a:lstStyle/>
                <a:p>
                  <a:pPr defTabSz="457200" eaLnBrk="1" fontAlgn="auto" hangingPunct="1">
                    <a:spcBef>
                      <a:spcPts val="0"/>
                    </a:spcBef>
                    <a:spcAft>
                      <a:spcPts val="0"/>
                    </a:spcAft>
                    <a:defRPr/>
                  </a:pPr>
                  <a:endParaRPr lang="en-US" kern="0">
                    <a:solidFill>
                      <a:prstClr val="black"/>
                    </a:solidFill>
                    <a:latin typeface="Arial"/>
                    <a:ea typeface="ＭＳ Ｐゴシック"/>
                    <a:cs typeface="ＭＳ Ｐゴシック"/>
                  </a:endParaRPr>
                </a:p>
              </p:txBody>
            </p:sp>
            <p:sp>
              <p:nvSpPr>
                <p:cNvPr id="101" name="Oval 108">
                  <a:extLst>
                    <a:ext uri="{FF2B5EF4-FFF2-40B4-BE49-F238E27FC236}">
                      <a16:creationId xmlns:a16="http://schemas.microsoft.com/office/drawing/2014/main" id="{BD238D70-FCF9-80BD-5985-BBB38CCC74F8}"/>
                    </a:ext>
                  </a:extLst>
                </p:cNvPr>
                <p:cNvSpPr>
                  <a:spLocks noChangeArrowheads="1"/>
                </p:cNvSpPr>
                <p:nvPr/>
              </p:nvSpPr>
              <p:spPr bwMode="auto">
                <a:xfrm rot="1045247">
                  <a:off x="4891" y="391"/>
                  <a:ext cx="95" cy="88"/>
                </a:xfrm>
                <a:prstGeom prst="ellipse">
                  <a:avLst/>
                </a:prstGeom>
                <a:solidFill>
                  <a:srgbClr val="0248DA"/>
                </a:solidFill>
                <a:ln w="9525">
                  <a:noFill/>
                  <a:round/>
                  <a:headEnd/>
                  <a:tailEnd/>
                </a:ln>
                <a:scene3d>
                  <a:camera prst="orthographicFront"/>
                  <a:lightRig rig="threePt" dir="t"/>
                </a:scene3d>
                <a:sp3d>
                  <a:bevelT/>
                </a:sp3d>
              </p:spPr>
              <p:txBody>
                <a:bodyPr wrap="none" anchor="ctr"/>
                <a:lstStyle/>
                <a:p>
                  <a:pPr defTabSz="457200" eaLnBrk="1" fontAlgn="auto" hangingPunct="1">
                    <a:spcBef>
                      <a:spcPts val="0"/>
                    </a:spcBef>
                    <a:spcAft>
                      <a:spcPts val="0"/>
                    </a:spcAft>
                    <a:defRPr/>
                  </a:pPr>
                  <a:endParaRPr lang="en-US" kern="0">
                    <a:solidFill>
                      <a:prstClr val="black"/>
                    </a:solidFill>
                    <a:latin typeface="Arial"/>
                    <a:ea typeface="ＭＳ Ｐゴシック"/>
                    <a:cs typeface="ＭＳ Ｐゴシック"/>
                  </a:endParaRPr>
                </a:p>
              </p:txBody>
            </p:sp>
            <p:sp>
              <p:nvSpPr>
                <p:cNvPr id="102" name="Oval 109">
                  <a:extLst>
                    <a:ext uri="{FF2B5EF4-FFF2-40B4-BE49-F238E27FC236}">
                      <a16:creationId xmlns:a16="http://schemas.microsoft.com/office/drawing/2014/main" id="{EE0802D5-0CE8-5A61-6EA6-D7DD4FCFE5EA}"/>
                    </a:ext>
                  </a:extLst>
                </p:cNvPr>
                <p:cNvSpPr>
                  <a:spLocks noChangeArrowheads="1"/>
                </p:cNvSpPr>
                <p:nvPr/>
              </p:nvSpPr>
              <p:spPr bwMode="auto">
                <a:xfrm rot="1045247">
                  <a:off x="4860" y="337"/>
                  <a:ext cx="95" cy="85"/>
                </a:xfrm>
                <a:prstGeom prst="ellipse">
                  <a:avLst/>
                </a:prstGeom>
                <a:gradFill rotWithShape="0">
                  <a:gsLst>
                    <a:gs pos="0">
                      <a:srgbClr val="FF6666"/>
                    </a:gs>
                    <a:gs pos="100000">
                      <a:srgbClr val="FF0000"/>
                    </a:gs>
                  </a:gsLst>
                  <a:lin ang="5400000" scaled="1"/>
                </a:gradFill>
                <a:ln w="9525">
                  <a:noFill/>
                  <a:round/>
                  <a:headEnd/>
                  <a:tailEnd/>
                </a:ln>
                <a:scene3d>
                  <a:camera prst="orthographicFront"/>
                  <a:lightRig rig="threePt" dir="t"/>
                </a:scene3d>
                <a:sp3d>
                  <a:bevelT/>
                </a:sp3d>
              </p:spPr>
              <p:txBody>
                <a:bodyPr wrap="none" anchor="ctr"/>
                <a:lstStyle/>
                <a:p>
                  <a:pPr defTabSz="457200" eaLnBrk="1" fontAlgn="auto" hangingPunct="1">
                    <a:spcBef>
                      <a:spcPts val="0"/>
                    </a:spcBef>
                    <a:spcAft>
                      <a:spcPts val="0"/>
                    </a:spcAft>
                    <a:defRPr/>
                  </a:pPr>
                  <a:endParaRPr lang="en-US" kern="0">
                    <a:solidFill>
                      <a:prstClr val="black"/>
                    </a:solidFill>
                    <a:latin typeface="Arial"/>
                    <a:ea typeface="ＭＳ Ｐゴシック"/>
                    <a:cs typeface="ＭＳ Ｐゴシック"/>
                  </a:endParaRPr>
                </a:p>
              </p:txBody>
            </p:sp>
          </p:grpSp>
          <p:sp>
            <p:nvSpPr>
              <p:cNvPr id="96" name="Line 110">
                <a:extLst>
                  <a:ext uri="{FF2B5EF4-FFF2-40B4-BE49-F238E27FC236}">
                    <a16:creationId xmlns:a16="http://schemas.microsoft.com/office/drawing/2014/main" id="{DB59BBB2-3938-F181-FD85-975BF7329767}"/>
                  </a:ext>
                </a:extLst>
              </p:cNvPr>
              <p:cNvSpPr>
                <a:spLocks noChangeAspect="1" noChangeShapeType="1"/>
              </p:cNvSpPr>
              <p:nvPr/>
            </p:nvSpPr>
            <p:spPr bwMode="auto">
              <a:xfrm flipH="1">
                <a:off x="5649912" y="3879696"/>
                <a:ext cx="615950" cy="115888"/>
              </a:xfrm>
              <a:prstGeom prst="line">
                <a:avLst/>
              </a:prstGeom>
              <a:noFill/>
              <a:ln w="15875">
                <a:solidFill>
                  <a:srgbClr val="00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defTabSz="457200" eaLnBrk="1" fontAlgn="auto" hangingPunct="1">
                  <a:spcBef>
                    <a:spcPts val="0"/>
                  </a:spcBef>
                  <a:spcAft>
                    <a:spcPts val="0"/>
                  </a:spcAft>
                  <a:defRPr/>
                </a:pPr>
                <a:endParaRPr lang="en-US" kern="0">
                  <a:solidFill>
                    <a:prstClr val="black"/>
                  </a:solidFill>
                  <a:latin typeface="Arial"/>
                  <a:ea typeface="ＭＳ Ｐゴシック"/>
                  <a:cs typeface="ＭＳ Ｐゴシック"/>
                </a:endParaRPr>
              </a:p>
            </p:txBody>
          </p:sp>
          <p:sp>
            <p:nvSpPr>
              <p:cNvPr id="97" name="Oval 112">
                <a:extLst>
                  <a:ext uri="{FF2B5EF4-FFF2-40B4-BE49-F238E27FC236}">
                    <a16:creationId xmlns:a16="http://schemas.microsoft.com/office/drawing/2014/main" id="{D5DBC6E5-24CF-5956-19FE-F94C5C0F4019}"/>
                  </a:ext>
                </a:extLst>
              </p:cNvPr>
              <p:cNvSpPr>
                <a:spLocks noChangeAspect="1" noChangeArrowheads="1"/>
              </p:cNvSpPr>
              <p:nvPr/>
            </p:nvSpPr>
            <p:spPr bwMode="auto">
              <a:xfrm>
                <a:off x="6273688" y="3817154"/>
                <a:ext cx="134294" cy="121591"/>
              </a:xfrm>
              <a:prstGeom prst="ellipse">
                <a:avLst/>
              </a:prstGeom>
              <a:solidFill>
                <a:srgbClr val="0248DA"/>
              </a:solidFill>
              <a:ln w="9525">
                <a:noFill/>
                <a:round/>
                <a:headEnd/>
                <a:tailEnd/>
              </a:ln>
              <a:scene3d>
                <a:camera prst="orthographicFront"/>
                <a:lightRig rig="threePt" dir="t"/>
              </a:scene3d>
              <a:sp3d>
                <a:bevelT/>
              </a:sp3d>
            </p:spPr>
            <p:txBody>
              <a:bodyPr wrap="none" anchor="ctr"/>
              <a:lstStyle/>
              <a:p>
                <a:pPr defTabSz="457200" eaLnBrk="1" fontAlgn="auto" hangingPunct="1">
                  <a:spcBef>
                    <a:spcPts val="0"/>
                  </a:spcBef>
                  <a:spcAft>
                    <a:spcPts val="0"/>
                  </a:spcAft>
                  <a:defRPr/>
                </a:pPr>
                <a:endParaRPr lang="en-US" kern="0">
                  <a:solidFill>
                    <a:prstClr val="black"/>
                  </a:solidFill>
                  <a:latin typeface="Arial"/>
                  <a:ea typeface="ＭＳ Ｐゴシック"/>
                  <a:cs typeface="ＭＳ Ｐゴシック"/>
                </a:endParaRPr>
              </a:p>
            </p:txBody>
          </p:sp>
          <p:graphicFrame>
            <p:nvGraphicFramePr>
              <p:cNvPr id="98" name="Object 439">
                <a:extLst>
                  <a:ext uri="{FF2B5EF4-FFF2-40B4-BE49-F238E27FC236}">
                    <a16:creationId xmlns:a16="http://schemas.microsoft.com/office/drawing/2014/main" id="{56AC6617-E106-8D62-CA18-A5CB141FE02F}"/>
                  </a:ext>
                </a:extLst>
              </p:cNvPr>
              <p:cNvGraphicFramePr>
                <a:graphicFrameLocks noChangeAspect="1"/>
              </p:cNvGraphicFramePr>
              <p:nvPr/>
            </p:nvGraphicFramePr>
            <p:xfrm>
              <a:off x="5878798" y="3636280"/>
              <a:ext cx="195262" cy="254000"/>
            </p:xfrm>
            <a:graphic>
              <a:graphicData uri="http://schemas.openxmlformats.org/presentationml/2006/ole">
                <mc:AlternateContent xmlns:mc="http://schemas.openxmlformats.org/markup-compatibility/2006">
                  <mc:Choice xmlns:v="urn:schemas-microsoft-com:vml" Requires="v">
                    <p:oleObj name="Equation" r:id="rId4" imgW="127000" imgH="165100" progId="Equation.3">
                      <p:embed/>
                    </p:oleObj>
                  </mc:Choice>
                  <mc:Fallback>
                    <p:oleObj name="Equation" r:id="rId4" imgW="127000" imgH="165100" progId="Equation.3">
                      <p:embed/>
                      <p:pic>
                        <p:nvPicPr>
                          <p:cNvPr id="35" name="Object 439">
                            <a:extLst>
                              <a:ext uri="{FF2B5EF4-FFF2-40B4-BE49-F238E27FC236}">
                                <a16:creationId xmlns:a16="http://schemas.microsoft.com/office/drawing/2014/main" id="{BA82C95E-6C08-B8C4-6946-4E884EECDA12}"/>
                              </a:ext>
                            </a:extLst>
                          </p:cNvPr>
                          <p:cNvPicPr>
                            <a:picLocks noChangeAspect="1" noChangeArrowheads="1"/>
                          </p:cNvPicPr>
                          <p:nvPr/>
                        </p:nvPicPr>
                        <p:blipFill>
                          <a:blip r:embed="rId5"/>
                          <a:srcRect/>
                          <a:stretch>
                            <a:fillRect/>
                          </a:stretch>
                        </p:blipFill>
                        <p:spPr bwMode="auto">
                          <a:xfrm>
                            <a:off x="5878798" y="3636280"/>
                            <a:ext cx="195262"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pSp>
        <p:sp>
          <p:nvSpPr>
            <p:cNvPr id="84" name="TextBox 83">
              <a:extLst>
                <a:ext uri="{FF2B5EF4-FFF2-40B4-BE49-F238E27FC236}">
                  <a16:creationId xmlns:a16="http://schemas.microsoft.com/office/drawing/2014/main" id="{5A3EE320-B791-68D4-09CD-A239533E7A0C}"/>
                </a:ext>
              </a:extLst>
            </p:cNvPr>
            <p:cNvSpPr txBox="1"/>
            <p:nvPr/>
          </p:nvSpPr>
          <p:spPr>
            <a:xfrm>
              <a:off x="7082309" y="1479656"/>
              <a:ext cx="319318" cy="369332"/>
            </a:xfrm>
            <a:prstGeom prst="rect">
              <a:avLst/>
            </a:prstGeom>
            <a:noFill/>
          </p:spPr>
          <p:txBody>
            <a:bodyPr wrap="none" rtlCol="0">
              <a:spAutoFit/>
            </a:bodyPr>
            <a:lstStyle/>
            <a:p>
              <a:r>
                <a:rPr lang="en-US" dirty="0"/>
                <a:t>+</a:t>
              </a:r>
            </a:p>
          </p:txBody>
        </p:sp>
        <p:grpSp>
          <p:nvGrpSpPr>
            <p:cNvPr id="85" name="Group 84">
              <a:extLst>
                <a:ext uri="{FF2B5EF4-FFF2-40B4-BE49-F238E27FC236}">
                  <a16:creationId xmlns:a16="http://schemas.microsoft.com/office/drawing/2014/main" id="{3C4D6E80-7E8E-6E47-34E3-9EC18083E4FA}"/>
                </a:ext>
              </a:extLst>
            </p:cNvPr>
            <p:cNvGrpSpPr/>
            <p:nvPr/>
          </p:nvGrpSpPr>
          <p:grpSpPr>
            <a:xfrm>
              <a:off x="6688665" y="1487983"/>
              <a:ext cx="330411" cy="286012"/>
              <a:chOff x="6485465" y="943503"/>
              <a:chExt cx="330411" cy="286012"/>
            </a:xfrm>
          </p:grpSpPr>
          <p:grpSp>
            <p:nvGrpSpPr>
              <p:cNvPr id="86" name="Group 54">
                <a:extLst>
                  <a:ext uri="{FF2B5EF4-FFF2-40B4-BE49-F238E27FC236}">
                    <a16:creationId xmlns:a16="http://schemas.microsoft.com/office/drawing/2014/main" id="{86F41B89-D0E4-8EA8-BE3B-70CA7984C377}"/>
                  </a:ext>
                </a:extLst>
              </p:cNvPr>
              <p:cNvGrpSpPr>
                <a:grpSpLocks/>
              </p:cNvGrpSpPr>
              <p:nvPr/>
            </p:nvGrpSpPr>
            <p:grpSpPr bwMode="auto">
              <a:xfrm>
                <a:off x="6504345" y="943503"/>
                <a:ext cx="311531" cy="286012"/>
                <a:chOff x="4359" y="1639"/>
                <a:chExt cx="208" cy="191"/>
              </a:xfrm>
            </p:grpSpPr>
            <p:sp>
              <p:nvSpPr>
                <p:cNvPr id="88" name="Oval 55">
                  <a:extLst>
                    <a:ext uri="{FF2B5EF4-FFF2-40B4-BE49-F238E27FC236}">
                      <a16:creationId xmlns:a16="http://schemas.microsoft.com/office/drawing/2014/main" id="{3393E667-826D-C62E-10B7-2F776211B057}"/>
                    </a:ext>
                  </a:extLst>
                </p:cNvPr>
                <p:cNvSpPr>
                  <a:spLocks noChangeArrowheads="1"/>
                </p:cNvSpPr>
                <p:nvPr/>
              </p:nvSpPr>
              <p:spPr bwMode="auto">
                <a:xfrm>
                  <a:off x="4368" y="1740"/>
                  <a:ext cx="119" cy="90"/>
                </a:xfrm>
                <a:prstGeom prst="ellipse">
                  <a:avLst/>
                </a:prstGeom>
                <a:solidFill>
                  <a:srgbClr val="0248DA"/>
                </a:solidFill>
                <a:ln w="9525">
                  <a:noFill/>
                  <a:round/>
                  <a:headEnd/>
                  <a:tailEnd/>
                </a:ln>
                <a:scene3d>
                  <a:camera prst="orthographicFront"/>
                  <a:lightRig rig="threePt" dir="t"/>
                </a:scene3d>
                <a:sp3d>
                  <a:bevelT/>
                </a:sp3d>
              </p:spPr>
              <p:txBody>
                <a:bodyPr wrap="none" anchor="ctr"/>
                <a:lstStyle/>
                <a:p>
                  <a:pPr defTabSz="457200" eaLnBrk="1" fontAlgn="auto" hangingPunct="1">
                    <a:spcBef>
                      <a:spcPts val="0"/>
                    </a:spcBef>
                    <a:spcAft>
                      <a:spcPts val="0"/>
                    </a:spcAft>
                    <a:defRPr/>
                  </a:pPr>
                  <a:endParaRPr lang="en-US">
                    <a:solidFill>
                      <a:prstClr val="black"/>
                    </a:solidFill>
                    <a:latin typeface="Arial"/>
                  </a:endParaRPr>
                </a:p>
              </p:txBody>
            </p:sp>
            <p:sp>
              <p:nvSpPr>
                <p:cNvPr id="89" name="Oval 56">
                  <a:extLst>
                    <a:ext uri="{FF2B5EF4-FFF2-40B4-BE49-F238E27FC236}">
                      <a16:creationId xmlns:a16="http://schemas.microsoft.com/office/drawing/2014/main" id="{0882FEE0-9FE1-1359-1E97-C1FEC97D14A5}"/>
                    </a:ext>
                  </a:extLst>
                </p:cNvPr>
                <p:cNvSpPr>
                  <a:spLocks noChangeArrowheads="1"/>
                </p:cNvSpPr>
                <p:nvPr/>
              </p:nvSpPr>
              <p:spPr bwMode="auto">
                <a:xfrm>
                  <a:off x="4413" y="1639"/>
                  <a:ext cx="96" cy="90"/>
                </a:xfrm>
                <a:prstGeom prst="ellipse">
                  <a:avLst/>
                </a:prstGeom>
                <a:solidFill>
                  <a:srgbClr val="0248DA"/>
                </a:solidFill>
                <a:ln w="9525">
                  <a:noFill/>
                  <a:round/>
                  <a:headEnd/>
                  <a:tailEnd/>
                </a:ln>
                <a:scene3d>
                  <a:camera prst="orthographicFront"/>
                  <a:lightRig rig="threePt" dir="t"/>
                </a:scene3d>
                <a:sp3d>
                  <a:bevelT/>
                </a:sp3d>
              </p:spPr>
              <p:txBody>
                <a:bodyPr wrap="none" anchor="ctr"/>
                <a:lstStyle/>
                <a:p>
                  <a:pPr defTabSz="457200" eaLnBrk="1" fontAlgn="auto" hangingPunct="1">
                    <a:spcBef>
                      <a:spcPts val="0"/>
                    </a:spcBef>
                    <a:spcAft>
                      <a:spcPts val="0"/>
                    </a:spcAft>
                    <a:defRPr/>
                  </a:pPr>
                  <a:endParaRPr lang="en-US">
                    <a:solidFill>
                      <a:prstClr val="black"/>
                    </a:solidFill>
                    <a:latin typeface="Arial"/>
                  </a:endParaRPr>
                </a:p>
              </p:txBody>
            </p:sp>
            <p:sp>
              <p:nvSpPr>
                <p:cNvPr id="90" name="Oval 57">
                  <a:extLst>
                    <a:ext uri="{FF2B5EF4-FFF2-40B4-BE49-F238E27FC236}">
                      <a16:creationId xmlns:a16="http://schemas.microsoft.com/office/drawing/2014/main" id="{C129577C-B157-6ACA-3EEE-00B369AB85F8}"/>
                    </a:ext>
                  </a:extLst>
                </p:cNvPr>
                <p:cNvSpPr>
                  <a:spLocks noChangeArrowheads="1"/>
                </p:cNvSpPr>
                <p:nvPr/>
              </p:nvSpPr>
              <p:spPr bwMode="auto">
                <a:xfrm>
                  <a:off x="4465" y="1663"/>
                  <a:ext cx="96" cy="90"/>
                </a:xfrm>
                <a:prstGeom prst="ellipse">
                  <a:avLst/>
                </a:prstGeom>
                <a:gradFill rotWithShape="0">
                  <a:gsLst>
                    <a:gs pos="0">
                      <a:srgbClr val="FF6666"/>
                    </a:gs>
                    <a:gs pos="100000">
                      <a:srgbClr val="FF0000"/>
                    </a:gs>
                  </a:gsLst>
                  <a:lin ang="5400000" scaled="1"/>
                </a:gradFill>
                <a:ln w="9525">
                  <a:noFill/>
                  <a:round/>
                  <a:headEnd/>
                  <a:tailEnd/>
                </a:ln>
                <a:scene3d>
                  <a:camera prst="orthographicFront"/>
                  <a:lightRig rig="threePt" dir="t"/>
                </a:scene3d>
                <a:sp3d>
                  <a:bevelT/>
                </a:sp3d>
              </p:spPr>
              <p:txBody>
                <a:bodyPr wrap="none" anchor="ctr"/>
                <a:lstStyle/>
                <a:p>
                  <a:pPr defTabSz="457200" eaLnBrk="1" fontAlgn="auto" hangingPunct="1">
                    <a:spcBef>
                      <a:spcPts val="0"/>
                    </a:spcBef>
                    <a:spcAft>
                      <a:spcPts val="0"/>
                    </a:spcAft>
                    <a:defRPr/>
                  </a:pPr>
                  <a:endParaRPr lang="en-US">
                    <a:solidFill>
                      <a:prstClr val="black"/>
                    </a:solidFill>
                    <a:latin typeface="Arial"/>
                  </a:endParaRPr>
                </a:p>
              </p:txBody>
            </p:sp>
            <p:sp>
              <p:nvSpPr>
                <p:cNvPr id="91" name="Oval 58">
                  <a:extLst>
                    <a:ext uri="{FF2B5EF4-FFF2-40B4-BE49-F238E27FC236}">
                      <a16:creationId xmlns:a16="http://schemas.microsoft.com/office/drawing/2014/main" id="{30473E67-7323-4B0B-FC5D-E10B4C790E72}"/>
                    </a:ext>
                  </a:extLst>
                </p:cNvPr>
                <p:cNvSpPr>
                  <a:spLocks noChangeArrowheads="1"/>
                </p:cNvSpPr>
                <p:nvPr/>
              </p:nvSpPr>
              <p:spPr bwMode="auto">
                <a:xfrm>
                  <a:off x="4470" y="1711"/>
                  <a:ext cx="97" cy="90"/>
                </a:xfrm>
                <a:prstGeom prst="ellipse">
                  <a:avLst/>
                </a:prstGeom>
                <a:solidFill>
                  <a:srgbClr val="0248DA"/>
                </a:solidFill>
                <a:ln w="9525">
                  <a:noFill/>
                  <a:round/>
                  <a:headEnd/>
                  <a:tailEnd/>
                </a:ln>
                <a:scene3d>
                  <a:camera prst="orthographicFront"/>
                  <a:lightRig rig="threePt" dir="t"/>
                </a:scene3d>
                <a:sp3d>
                  <a:bevelT/>
                </a:sp3d>
              </p:spPr>
              <p:txBody>
                <a:bodyPr wrap="none" anchor="ctr"/>
                <a:lstStyle/>
                <a:p>
                  <a:pPr defTabSz="457200" eaLnBrk="1" fontAlgn="auto" hangingPunct="1">
                    <a:spcBef>
                      <a:spcPts val="0"/>
                    </a:spcBef>
                    <a:spcAft>
                      <a:spcPts val="0"/>
                    </a:spcAft>
                    <a:defRPr/>
                  </a:pPr>
                  <a:endParaRPr lang="en-US">
                    <a:solidFill>
                      <a:prstClr val="black"/>
                    </a:solidFill>
                    <a:latin typeface="Arial"/>
                  </a:endParaRPr>
                </a:p>
              </p:txBody>
            </p:sp>
            <p:sp>
              <p:nvSpPr>
                <p:cNvPr id="92" name="Oval 59">
                  <a:extLst>
                    <a:ext uri="{FF2B5EF4-FFF2-40B4-BE49-F238E27FC236}">
                      <a16:creationId xmlns:a16="http://schemas.microsoft.com/office/drawing/2014/main" id="{C00B5A78-C8E1-80CE-83E6-F8F3A387CE4C}"/>
                    </a:ext>
                  </a:extLst>
                </p:cNvPr>
                <p:cNvSpPr>
                  <a:spLocks noChangeArrowheads="1"/>
                </p:cNvSpPr>
                <p:nvPr/>
              </p:nvSpPr>
              <p:spPr bwMode="auto">
                <a:xfrm>
                  <a:off x="4361" y="1663"/>
                  <a:ext cx="96" cy="90"/>
                </a:xfrm>
                <a:prstGeom prst="ellipse">
                  <a:avLst/>
                </a:prstGeom>
                <a:gradFill rotWithShape="0">
                  <a:gsLst>
                    <a:gs pos="0">
                      <a:srgbClr val="FF6666"/>
                    </a:gs>
                    <a:gs pos="100000">
                      <a:srgbClr val="FF0000"/>
                    </a:gs>
                  </a:gsLst>
                  <a:lin ang="5400000" scaled="1"/>
                </a:gradFill>
                <a:ln w="9525">
                  <a:noFill/>
                  <a:round/>
                  <a:headEnd/>
                  <a:tailEnd/>
                </a:ln>
                <a:scene3d>
                  <a:camera prst="orthographicFront"/>
                  <a:lightRig rig="threePt" dir="t"/>
                </a:scene3d>
                <a:sp3d>
                  <a:bevelT/>
                </a:sp3d>
              </p:spPr>
              <p:txBody>
                <a:bodyPr wrap="none" anchor="ctr"/>
                <a:lstStyle/>
                <a:p>
                  <a:pPr defTabSz="457200" eaLnBrk="1" fontAlgn="auto" hangingPunct="1">
                    <a:spcBef>
                      <a:spcPts val="0"/>
                    </a:spcBef>
                    <a:spcAft>
                      <a:spcPts val="0"/>
                    </a:spcAft>
                    <a:defRPr/>
                  </a:pPr>
                  <a:endParaRPr lang="en-US">
                    <a:solidFill>
                      <a:prstClr val="black"/>
                    </a:solidFill>
                    <a:latin typeface="Arial"/>
                  </a:endParaRPr>
                </a:p>
              </p:txBody>
            </p:sp>
            <p:sp>
              <p:nvSpPr>
                <p:cNvPr id="93" name="Oval 60">
                  <a:extLst>
                    <a:ext uri="{FF2B5EF4-FFF2-40B4-BE49-F238E27FC236}">
                      <a16:creationId xmlns:a16="http://schemas.microsoft.com/office/drawing/2014/main" id="{FEF62513-B37C-2821-DA15-A44358A14AA0}"/>
                    </a:ext>
                  </a:extLst>
                </p:cNvPr>
                <p:cNvSpPr>
                  <a:spLocks noChangeArrowheads="1"/>
                </p:cNvSpPr>
                <p:nvPr/>
              </p:nvSpPr>
              <p:spPr bwMode="auto">
                <a:xfrm>
                  <a:off x="4416" y="1727"/>
                  <a:ext cx="97" cy="92"/>
                </a:xfrm>
                <a:prstGeom prst="ellipse">
                  <a:avLst/>
                </a:prstGeom>
                <a:gradFill rotWithShape="0">
                  <a:gsLst>
                    <a:gs pos="0">
                      <a:srgbClr val="FF6666"/>
                    </a:gs>
                    <a:gs pos="100000">
                      <a:srgbClr val="FF0000"/>
                    </a:gs>
                  </a:gsLst>
                  <a:lin ang="5400000" scaled="1"/>
                </a:gradFill>
                <a:ln w="9525">
                  <a:noFill/>
                  <a:round/>
                  <a:headEnd/>
                  <a:tailEnd/>
                </a:ln>
                <a:scene3d>
                  <a:camera prst="orthographicFront"/>
                  <a:lightRig rig="threePt" dir="t"/>
                </a:scene3d>
                <a:sp3d>
                  <a:bevelT/>
                </a:sp3d>
              </p:spPr>
              <p:txBody>
                <a:bodyPr wrap="none" anchor="ctr"/>
                <a:lstStyle/>
                <a:p>
                  <a:pPr defTabSz="457200" eaLnBrk="1" fontAlgn="auto" hangingPunct="1">
                    <a:spcBef>
                      <a:spcPts val="0"/>
                    </a:spcBef>
                    <a:spcAft>
                      <a:spcPts val="0"/>
                    </a:spcAft>
                    <a:defRPr/>
                  </a:pPr>
                  <a:endParaRPr lang="en-US">
                    <a:solidFill>
                      <a:prstClr val="black"/>
                    </a:solidFill>
                    <a:latin typeface="Arial"/>
                  </a:endParaRPr>
                </a:p>
              </p:txBody>
            </p:sp>
            <p:sp>
              <p:nvSpPr>
                <p:cNvPr id="94" name="Oval 61">
                  <a:extLst>
                    <a:ext uri="{FF2B5EF4-FFF2-40B4-BE49-F238E27FC236}">
                      <a16:creationId xmlns:a16="http://schemas.microsoft.com/office/drawing/2014/main" id="{F18B575D-47CC-AE7B-9456-D3A5AE8D1234}"/>
                    </a:ext>
                  </a:extLst>
                </p:cNvPr>
                <p:cNvSpPr>
                  <a:spLocks noChangeArrowheads="1"/>
                </p:cNvSpPr>
                <p:nvPr/>
              </p:nvSpPr>
              <p:spPr bwMode="auto">
                <a:xfrm>
                  <a:off x="4368" y="1686"/>
                  <a:ext cx="96" cy="90"/>
                </a:xfrm>
                <a:prstGeom prst="ellipse">
                  <a:avLst/>
                </a:prstGeom>
                <a:solidFill>
                  <a:srgbClr val="0248DA"/>
                </a:solidFill>
                <a:ln w="9525">
                  <a:noFill/>
                  <a:round/>
                  <a:headEnd/>
                  <a:tailEnd/>
                </a:ln>
                <a:scene3d>
                  <a:camera prst="orthographicFront"/>
                  <a:lightRig rig="threePt" dir="t"/>
                </a:scene3d>
                <a:sp3d>
                  <a:bevelT/>
                </a:sp3d>
              </p:spPr>
              <p:txBody>
                <a:bodyPr wrap="none" anchor="ctr"/>
                <a:lstStyle/>
                <a:p>
                  <a:pPr defTabSz="457200" eaLnBrk="1" fontAlgn="auto" hangingPunct="1">
                    <a:spcBef>
                      <a:spcPts val="0"/>
                    </a:spcBef>
                    <a:spcAft>
                      <a:spcPts val="0"/>
                    </a:spcAft>
                    <a:defRPr/>
                  </a:pPr>
                  <a:endParaRPr lang="en-US">
                    <a:solidFill>
                      <a:prstClr val="black"/>
                    </a:solidFill>
                    <a:latin typeface="Arial"/>
                  </a:endParaRPr>
                </a:p>
              </p:txBody>
            </p:sp>
          </p:grpSp>
          <p:sp>
            <p:nvSpPr>
              <p:cNvPr id="87" name="Oval 112">
                <a:extLst>
                  <a:ext uri="{FF2B5EF4-FFF2-40B4-BE49-F238E27FC236}">
                    <a16:creationId xmlns:a16="http://schemas.microsoft.com/office/drawing/2014/main" id="{93CF3616-780E-53AF-0186-6BCECA653425}"/>
                  </a:ext>
                </a:extLst>
              </p:cNvPr>
              <p:cNvSpPr>
                <a:spLocks noChangeAspect="1" noChangeArrowheads="1"/>
              </p:cNvSpPr>
              <p:nvPr/>
            </p:nvSpPr>
            <p:spPr bwMode="auto">
              <a:xfrm>
                <a:off x="6485465" y="961106"/>
                <a:ext cx="134294" cy="121591"/>
              </a:xfrm>
              <a:prstGeom prst="ellipse">
                <a:avLst/>
              </a:prstGeom>
              <a:solidFill>
                <a:srgbClr val="0248DA"/>
              </a:solidFill>
              <a:ln w="9525">
                <a:noFill/>
                <a:round/>
                <a:headEnd/>
                <a:tailEnd/>
              </a:ln>
              <a:scene3d>
                <a:camera prst="orthographicFront"/>
                <a:lightRig rig="threePt" dir="t"/>
              </a:scene3d>
              <a:sp3d>
                <a:bevelT/>
              </a:sp3d>
            </p:spPr>
            <p:txBody>
              <a:bodyPr wrap="none" anchor="ctr"/>
              <a:lstStyle/>
              <a:p>
                <a:pPr defTabSz="457200" eaLnBrk="1" fontAlgn="auto" hangingPunct="1">
                  <a:spcBef>
                    <a:spcPts val="0"/>
                  </a:spcBef>
                  <a:spcAft>
                    <a:spcPts val="0"/>
                  </a:spcAft>
                  <a:defRPr/>
                </a:pPr>
                <a:endParaRPr lang="en-US" kern="0">
                  <a:solidFill>
                    <a:prstClr val="black"/>
                  </a:solidFill>
                  <a:latin typeface="Arial"/>
                  <a:ea typeface="ＭＳ Ｐゴシック"/>
                  <a:cs typeface="ＭＳ Ｐゴシック"/>
                </a:endParaRPr>
              </a:p>
            </p:txBody>
          </p:sp>
        </p:grpSp>
      </p:grpSp>
      <p:pic>
        <p:nvPicPr>
          <p:cNvPr id="103" name="Content Placeholder 4">
            <a:extLst>
              <a:ext uri="{FF2B5EF4-FFF2-40B4-BE49-F238E27FC236}">
                <a16:creationId xmlns:a16="http://schemas.microsoft.com/office/drawing/2014/main" id="{9B839FB7-46D1-3BB6-478C-7950C05AFF3E}"/>
              </a:ext>
            </a:extLst>
          </p:cNvPr>
          <p:cNvPicPr>
            <a:picLocks noChangeAspect="1"/>
          </p:cNvPicPr>
          <p:nvPr/>
        </p:nvPicPr>
        <p:blipFill>
          <a:blip r:embed="rId6"/>
          <a:stretch>
            <a:fillRect/>
          </a:stretch>
        </p:blipFill>
        <p:spPr>
          <a:xfrm>
            <a:off x="8963690" y="1461179"/>
            <a:ext cx="3129359" cy="1344382"/>
          </a:xfrm>
          <a:prstGeom prst="rect">
            <a:avLst/>
          </a:prstGeom>
          <a:solidFill>
            <a:schemeClr val="bg1"/>
          </a:solidFill>
          <a:ln>
            <a:solidFill>
              <a:schemeClr val="bg1">
                <a:lumMod val="85000"/>
              </a:schemeClr>
            </a:solidFill>
          </a:ln>
        </p:spPr>
      </p:pic>
      <p:pic>
        <p:nvPicPr>
          <p:cNvPr id="104" name="Picture 103" descr="Graphical user interface, text&#10;&#10;Description automatically generated">
            <a:extLst>
              <a:ext uri="{FF2B5EF4-FFF2-40B4-BE49-F238E27FC236}">
                <a16:creationId xmlns:a16="http://schemas.microsoft.com/office/drawing/2014/main" id="{0E7501EA-0C98-F20F-D487-A21A43177F34}"/>
              </a:ext>
            </a:extLst>
          </p:cNvPr>
          <p:cNvPicPr>
            <a:picLocks noChangeAspect="1"/>
          </p:cNvPicPr>
          <p:nvPr/>
        </p:nvPicPr>
        <p:blipFill>
          <a:blip r:embed="rId7"/>
          <a:stretch>
            <a:fillRect/>
          </a:stretch>
        </p:blipFill>
        <p:spPr>
          <a:xfrm>
            <a:off x="8613685" y="5790802"/>
            <a:ext cx="3488510" cy="748024"/>
          </a:xfrm>
          <a:prstGeom prst="rect">
            <a:avLst/>
          </a:prstGeom>
          <a:noFill/>
          <a:ln>
            <a:solidFill>
              <a:schemeClr val="bg1">
                <a:lumMod val="85000"/>
              </a:schemeClr>
            </a:solidFill>
          </a:ln>
        </p:spPr>
      </p:pic>
      <p:pic>
        <p:nvPicPr>
          <p:cNvPr id="106" name="Picture 105">
            <a:extLst>
              <a:ext uri="{FF2B5EF4-FFF2-40B4-BE49-F238E27FC236}">
                <a16:creationId xmlns:a16="http://schemas.microsoft.com/office/drawing/2014/main" id="{1B19612C-5171-4279-51E9-1E2E4EC97D6A}"/>
              </a:ext>
            </a:extLst>
          </p:cNvPr>
          <p:cNvPicPr>
            <a:picLocks noChangeAspect="1"/>
          </p:cNvPicPr>
          <p:nvPr/>
        </p:nvPicPr>
        <p:blipFill>
          <a:blip r:embed="rId8"/>
          <a:stretch>
            <a:fillRect/>
          </a:stretch>
        </p:blipFill>
        <p:spPr>
          <a:xfrm>
            <a:off x="8596995" y="432757"/>
            <a:ext cx="3505200" cy="866071"/>
          </a:xfrm>
          <a:prstGeom prst="rect">
            <a:avLst/>
          </a:prstGeom>
          <a:solidFill>
            <a:schemeClr val="bg1"/>
          </a:solidFill>
          <a:ln>
            <a:solidFill>
              <a:schemeClr val="accent1">
                <a:lumMod val="20000"/>
                <a:lumOff val="80000"/>
              </a:schemeClr>
            </a:solidFill>
          </a:ln>
          <a:effectLst>
            <a:outerShdw blurRad="50800" dist="38100" dir="2700000" algn="tl" rotWithShape="0">
              <a:srgbClr val="000000">
                <a:alpha val="43000"/>
              </a:srgbClr>
            </a:outerShdw>
          </a:effectLst>
        </p:spPr>
      </p:pic>
      <p:pic>
        <p:nvPicPr>
          <p:cNvPr id="7" name="Picture 6" descr="Text&#10;&#10;Description automatically generated">
            <a:extLst>
              <a:ext uri="{FF2B5EF4-FFF2-40B4-BE49-F238E27FC236}">
                <a16:creationId xmlns:a16="http://schemas.microsoft.com/office/drawing/2014/main" id="{0B997834-AD21-2D13-34D0-8F5DCBDD3F66}"/>
              </a:ext>
            </a:extLst>
          </p:cNvPr>
          <p:cNvPicPr>
            <a:picLocks noChangeAspect="1"/>
          </p:cNvPicPr>
          <p:nvPr/>
        </p:nvPicPr>
        <p:blipFill>
          <a:blip r:embed="rId9"/>
          <a:stretch>
            <a:fillRect/>
          </a:stretch>
        </p:blipFill>
        <p:spPr>
          <a:xfrm>
            <a:off x="8917990" y="4537064"/>
            <a:ext cx="3178614" cy="1088064"/>
          </a:xfrm>
          <a:prstGeom prst="rect">
            <a:avLst/>
          </a:prstGeom>
          <a:ln>
            <a:solidFill>
              <a:schemeClr val="bg1">
                <a:lumMod val="85000"/>
              </a:schemeClr>
            </a:solidFill>
          </a:ln>
        </p:spPr>
      </p:pic>
      <p:pic>
        <p:nvPicPr>
          <p:cNvPr id="9" name="Picture 8" descr="A picture containing chain&#10;&#10;Description automatically generated">
            <a:extLst>
              <a:ext uri="{FF2B5EF4-FFF2-40B4-BE49-F238E27FC236}">
                <a16:creationId xmlns:a16="http://schemas.microsoft.com/office/drawing/2014/main" id="{6D9E0667-0095-31ED-BD6D-B20A40AF0C1E}"/>
              </a:ext>
            </a:extLst>
          </p:cNvPr>
          <p:cNvPicPr>
            <a:picLocks noChangeAspect="1"/>
          </p:cNvPicPr>
          <p:nvPr/>
        </p:nvPicPr>
        <p:blipFill>
          <a:blip r:embed="rId10"/>
          <a:stretch>
            <a:fillRect/>
          </a:stretch>
        </p:blipFill>
        <p:spPr>
          <a:xfrm>
            <a:off x="5099644" y="3767183"/>
            <a:ext cx="1810193" cy="513417"/>
          </a:xfrm>
          <a:prstGeom prst="rect">
            <a:avLst/>
          </a:prstGeom>
        </p:spPr>
      </p:pic>
      <p:pic>
        <p:nvPicPr>
          <p:cNvPr id="11" name="Picture 10" descr="Graphical user interface, text, application, email&#10;&#10;Description automatically generated">
            <a:extLst>
              <a:ext uri="{FF2B5EF4-FFF2-40B4-BE49-F238E27FC236}">
                <a16:creationId xmlns:a16="http://schemas.microsoft.com/office/drawing/2014/main" id="{4FCB1C27-52A4-B433-9B46-7929500F6531}"/>
              </a:ext>
            </a:extLst>
          </p:cNvPr>
          <p:cNvPicPr>
            <a:picLocks noChangeAspect="1"/>
          </p:cNvPicPr>
          <p:nvPr/>
        </p:nvPicPr>
        <p:blipFill>
          <a:blip r:embed="rId11"/>
          <a:stretch>
            <a:fillRect/>
          </a:stretch>
        </p:blipFill>
        <p:spPr>
          <a:xfrm>
            <a:off x="9367735" y="3046105"/>
            <a:ext cx="2734460" cy="1328608"/>
          </a:xfrm>
          <a:prstGeom prst="rect">
            <a:avLst/>
          </a:prstGeom>
          <a:ln>
            <a:solidFill>
              <a:schemeClr val="bg1">
                <a:lumMod val="85000"/>
              </a:schemeClr>
            </a:solidFill>
          </a:ln>
        </p:spPr>
      </p:pic>
      <p:pic>
        <p:nvPicPr>
          <p:cNvPr id="13" name="Picture 12" descr="Graphical user interface, text, application&#10;&#10;Description automatically generated">
            <a:extLst>
              <a:ext uri="{FF2B5EF4-FFF2-40B4-BE49-F238E27FC236}">
                <a16:creationId xmlns:a16="http://schemas.microsoft.com/office/drawing/2014/main" id="{59778876-2E42-DB6A-3D3F-14C98210764E}"/>
              </a:ext>
            </a:extLst>
          </p:cNvPr>
          <p:cNvPicPr>
            <a:picLocks noChangeAspect="1"/>
          </p:cNvPicPr>
          <p:nvPr/>
        </p:nvPicPr>
        <p:blipFill>
          <a:blip r:embed="rId12"/>
          <a:stretch>
            <a:fillRect/>
          </a:stretch>
        </p:blipFill>
        <p:spPr>
          <a:xfrm>
            <a:off x="5917757" y="5790802"/>
            <a:ext cx="2140688" cy="945401"/>
          </a:xfrm>
          <a:prstGeom prst="rect">
            <a:avLst/>
          </a:prstGeom>
          <a:ln>
            <a:solidFill>
              <a:schemeClr val="bg1">
                <a:lumMod val="85000"/>
              </a:schemeClr>
            </a:solidFill>
          </a:ln>
        </p:spPr>
      </p:pic>
      <p:sp>
        <p:nvSpPr>
          <p:cNvPr id="14" name="TextBox 13">
            <a:extLst>
              <a:ext uri="{FF2B5EF4-FFF2-40B4-BE49-F238E27FC236}">
                <a16:creationId xmlns:a16="http://schemas.microsoft.com/office/drawing/2014/main" id="{73862F50-B9BD-2A3A-33C6-4891923449A3}"/>
              </a:ext>
            </a:extLst>
          </p:cNvPr>
          <p:cNvSpPr txBox="1"/>
          <p:nvPr/>
        </p:nvSpPr>
        <p:spPr>
          <a:xfrm>
            <a:off x="2808766" y="6274140"/>
            <a:ext cx="2349618" cy="307777"/>
          </a:xfrm>
          <a:prstGeom prst="rect">
            <a:avLst/>
          </a:prstGeom>
          <a:noFill/>
          <a:ln>
            <a:solidFill>
              <a:srgbClr val="00A9FF"/>
            </a:solidFill>
          </a:ln>
        </p:spPr>
        <p:txBody>
          <a:bodyPr wrap="none" rtlCol="0">
            <a:spAutoFit/>
          </a:bodyPr>
          <a:lstStyle/>
          <a:p>
            <a:r>
              <a:rPr lang="en-US" sz="1400" dirty="0"/>
              <a:t>To be measured at TRISR?</a:t>
            </a:r>
          </a:p>
        </p:txBody>
      </p:sp>
      <p:cxnSp>
        <p:nvCxnSpPr>
          <p:cNvPr id="16" name="Straight Arrow Connector 15">
            <a:extLst>
              <a:ext uri="{FF2B5EF4-FFF2-40B4-BE49-F238E27FC236}">
                <a16:creationId xmlns:a16="http://schemas.microsoft.com/office/drawing/2014/main" id="{EC1A091A-A42C-2F7D-A57B-624D2B6F6659}"/>
              </a:ext>
            </a:extLst>
          </p:cNvPr>
          <p:cNvCxnSpPr>
            <a:cxnSpLocks/>
            <a:stCxn id="14" idx="3"/>
          </p:cNvCxnSpPr>
          <p:nvPr/>
        </p:nvCxnSpPr>
        <p:spPr>
          <a:xfrm>
            <a:off x="5158384" y="6428029"/>
            <a:ext cx="7593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248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8EB545F9-B7B0-1F57-C6F4-D0391606B0ED}"/>
                  </a:ext>
                </a:extLst>
              </p:cNvPr>
              <p:cNvSpPr>
                <a:spLocks noGrp="1"/>
              </p:cNvSpPr>
              <p:nvPr>
                <p:ph type="title"/>
              </p:nvPr>
            </p:nvSpPr>
            <p:spPr>
              <a:xfrm>
                <a:off x="681471" y="632215"/>
                <a:ext cx="8410490" cy="650329"/>
              </a:xfrm>
            </p:spPr>
            <p:txBody>
              <a:bodyPr>
                <a:noAutofit/>
              </a:bodyPr>
              <a:lstStyle/>
              <a:p>
                <a:r>
                  <a:rPr lang="en-US" sz="2000" dirty="0"/>
                  <a:t>NCSMC extended to describe exotic </a:t>
                </a:r>
                <a:r>
                  <a:rPr lang="en-US" sz="2000" baseline="30000" dirty="0"/>
                  <a:t>11</a:t>
                </a:r>
                <a:r>
                  <a:rPr lang="en-US" sz="2000" dirty="0"/>
                  <a:t>Be </a:t>
                </a:r>
                <a14:m>
                  <m:oMath xmlns:m="http://schemas.openxmlformats.org/officeDocument/2006/math">
                    <m:r>
                      <a:rPr lang="en-US" sz="2000" i="1">
                        <a:latin typeface="Cambria Math" panose="02040503050406030204" pitchFamily="18" charset="0"/>
                        <a:ea typeface="Cambria Math" panose="02040503050406030204" pitchFamily="18" charset="0"/>
                      </a:rPr>
                      <m:t>𝛽</m:t>
                    </m:r>
                  </m:oMath>
                </a14:m>
                <a:r>
                  <a:rPr lang="en-US" sz="2000" dirty="0"/>
                  <a:t>p emission,</a:t>
                </a:r>
                <a:br>
                  <a:rPr lang="en-US" sz="2000" dirty="0"/>
                </a:br>
                <a:r>
                  <a:rPr lang="en-US" sz="2000" dirty="0"/>
                  <a:t>supports large branching ratio due to narrow ½</a:t>
                </a:r>
                <a:r>
                  <a:rPr lang="en-US" sz="2000" baseline="30000" dirty="0"/>
                  <a:t>+</a:t>
                </a:r>
                <a:r>
                  <a:rPr lang="en-US" sz="2000" dirty="0"/>
                  <a:t> resonance (TRIUMF experiment by </a:t>
                </a:r>
                <a:r>
                  <a:rPr lang="en-CA" dirty="0" err="1"/>
                  <a:t>Ayyad</a:t>
                </a:r>
                <a:r>
                  <a:rPr lang="en-CA" dirty="0"/>
                  <a:t> </a:t>
                </a:r>
                <a:r>
                  <a:rPr lang="en-CA" i="1" dirty="0"/>
                  <a:t>et al., </a:t>
                </a:r>
                <a:r>
                  <a:rPr lang="en-CA" dirty="0"/>
                  <a:t>Phys. Rev. Lett. 123, 082501 (2019))</a:t>
                </a:r>
                <a:br>
                  <a:rPr lang="en-CA" sz="2000" dirty="0"/>
                </a:br>
                <a:endParaRPr lang="en-US" sz="2000" dirty="0"/>
              </a:p>
            </p:txBody>
          </p:sp>
        </mc:Choice>
        <mc:Fallback xmlns="">
          <p:sp>
            <p:nvSpPr>
              <p:cNvPr id="2" name="Title 1">
                <a:extLst>
                  <a:ext uri="{FF2B5EF4-FFF2-40B4-BE49-F238E27FC236}">
                    <a16:creationId xmlns:a16="http://schemas.microsoft.com/office/drawing/2014/main" id="{8EB545F9-B7B0-1F57-C6F4-D0391606B0ED}"/>
                  </a:ext>
                </a:extLst>
              </p:cNvPr>
              <p:cNvSpPr>
                <a:spLocks noGrp="1" noRot="1" noChangeAspect="1" noMove="1" noResize="1" noEditPoints="1" noAdjustHandles="1" noChangeArrowheads="1" noChangeShapeType="1" noTextEdit="1"/>
              </p:cNvSpPr>
              <p:nvPr>
                <p:ph type="title"/>
              </p:nvPr>
            </p:nvSpPr>
            <p:spPr>
              <a:xfrm>
                <a:off x="681471" y="632215"/>
                <a:ext cx="8410490" cy="650329"/>
              </a:xfrm>
              <a:blipFill>
                <a:blip r:embed="rId2"/>
                <a:stretch>
                  <a:fillRect l="-754" t="-7692" b="-57692"/>
                </a:stretch>
              </a:blipFill>
            </p:spPr>
            <p:txBody>
              <a:bodyPr/>
              <a:lstStyle/>
              <a:p>
                <a:r>
                  <a:rPr lang="en-US">
                    <a:noFill/>
                  </a:rPr>
                  <a:t> </a:t>
                </a:r>
              </a:p>
            </p:txBody>
          </p:sp>
        </mc:Fallback>
      </mc:AlternateContent>
      <p:pic>
        <p:nvPicPr>
          <p:cNvPr id="12" name="Picture 9" descr="phase_shifted.png">
            <a:extLst>
              <a:ext uri="{FF2B5EF4-FFF2-40B4-BE49-F238E27FC236}">
                <a16:creationId xmlns:a16="http://schemas.microsoft.com/office/drawing/2014/main" id="{E4F091C7-4EF8-78D9-54F3-58A93F52066F}"/>
              </a:ext>
            </a:extLst>
          </p:cNvPr>
          <p:cNvPicPr>
            <a:picLocks noChangeAspect="1"/>
          </p:cNvPicPr>
          <p:nvPr/>
        </p:nvPicPr>
        <p:blipFill rotWithShape="1">
          <a:blip r:embed="rId3"/>
          <a:srcRect t="12854"/>
          <a:stretch/>
        </p:blipFill>
        <p:spPr>
          <a:xfrm>
            <a:off x="5776967" y="2310519"/>
            <a:ext cx="5378450" cy="3402540"/>
          </a:xfrm>
          <a:prstGeom prst="rect">
            <a:avLst/>
          </a:prstGeom>
        </p:spPr>
      </p:pic>
      <p:pic>
        <p:nvPicPr>
          <p:cNvPr id="13" name="Picture 12" descr="gt.png">
            <a:extLst>
              <a:ext uri="{FF2B5EF4-FFF2-40B4-BE49-F238E27FC236}">
                <a16:creationId xmlns:a16="http://schemas.microsoft.com/office/drawing/2014/main" id="{CAEECA74-7EDD-5CDA-A347-486A49EBE561}"/>
              </a:ext>
            </a:extLst>
          </p:cNvPr>
          <p:cNvPicPr>
            <a:picLocks noChangeAspect="1"/>
          </p:cNvPicPr>
          <p:nvPr/>
        </p:nvPicPr>
        <p:blipFill rotWithShape="1">
          <a:blip r:embed="rId4"/>
          <a:srcRect t="12109"/>
          <a:stretch/>
        </p:blipFill>
        <p:spPr>
          <a:xfrm>
            <a:off x="735388" y="2225113"/>
            <a:ext cx="5291328" cy="3487945"/>
          </a:xfrm>
          <a:prstGeom prst="rect">
            <a:avLst/>
          </a:prstGeom>
        </p:spPr>
      </p:pic>
      <p:sp>
        <p:nvSpPr>
          <p:cNvPr id="14" name="Oval 13">
            <a:extLst>
              <a:ext uri="{FF2B5EF4-FFF2-40B4-BE49-F238E27FC236}">
                <a16:creationId xmlns:a16="http://schemas.microsoft.com/office/drawing/2014/main" id="{0D79BCE6-99F6-ECE5-B1CE-7C0A8FB1DDA8}"/>
              </a:ext>
            </a:extLst>
          </p:cNvPr>
          <p:cNvSpPr/>
          <p:nvPr/>
        </p:nvSpPr>
        <p:spPr>
          <a:xfrm>
            <a:off x="6545766" y="3306783"/>
            <a:ext cx="423746" cy="1531581"/>
          </a:xfrm>
          <a:prstGeom prst="ellipse">
            <a:avLst/>
          </a:prstGeom>
          <a:noFill/>
          <a:ln w="28575" cap="flat" cmpd="sng" algn="ctr">
            <a:solidFill>
              <a:srgbClr val="0432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5" name="Graphic 14" descr="Line arrow: Counter-clockwise curve outline">
            <a:extLst>
              <a:ext uri="{FF2B5EF4-FFF2-40B4-BE49-F238E27FC236}">
                <a16:creationId xmlns:a16="http://schemas.microsoft.com/office/drawing/2014/main" id="{97BEE314-5C4C-F516-23F4-59151930EC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902539">
            <a:off x="4931110" y="2474373"/>
            <a:ext cx="1799290" cy="1799290"/>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6A30E6D-E45C-155D-CFF5-A627B1272A44}"/>
                  </a:ext>
                </a:extLst>
              </p:cNvPr>
              <p:cNvSpPr txBox="1"/>
              <p:nvPr/>
            </p:nvSpPr>
            <p:spPr>
              <a:xfrm>
                <a:off x="1428787" y="1782300"/>
                <a:ext cx="4177747" cy="400110"/>
              </a:xfrm>
              <a:prstGeom prst="rect">
                <a:avLst/>
              </a:prstGeom>
              <a:noFill/>
            </p:spPr>
            <p:txBody>
              <a:bodyPr wrap="none" rtlCol="0">
                <a:spAutoFit/>
              </a:bodyPr>
              <a:lstStyle/>
              <a:p>
                <a:pPr defTabSz="914400"/>
                <a:r>
                  <a:rPr lang="en-US" sz="2000" baseline="30000" dirty="0">
                    <a:solidFill>
                      <a:prstClr val="white">
                        <a:lumMod val="50000"/>
                      </a:prstClr>
                    </a:solidFill>
                    <a:latin typeface="Calibri" panose="020F0502020204030204"/>
                  </a:rPr>
                  <a:t>11</a:t>
                </a:r>
                <a:r>
                  <a:rPr lang="en-US" sz="2000" dirty="0">
                    <a:solidFill>
                      <a:prstClr val="white">
                        <a:lumMod val="50000"/>
                      </a:prstClr>
                    </a:solidFill>
                    <a:latin typeface="Calibri" panose="020F0502020204030204"/>
                  </a:rPr>
                  <a:t>Be </a:t>
                </a:r>
                <a14:m>
                  <m:oMath xmlns:m="http://schemas.openxmlformats.org/officeDocument/2006/math">
                    <m:r>
                      <a:rPr lang="en-US" sz="2000" i="1" smtClean="0">
                        <a:solidFill>
                          <a:prstClr val="white">
                            <a:lumMod val="50000"/>
                          </a:prstClr>
                        </a:solidFill>
                        <a:latin typeface="Cambria Math" panose="02040503050406030204" pitchFamily="18" charset="0"/>
                        <a:ea typeface="Cambria Math" panose="02040503050406030204" pitchFamily="18" charset="0"/>
                      </a:rPr>
                      <m:t>→</m:t>
                    </m:r>
                  </m:oMath>
                </a14:m>
                <a:r>
                  <a:rPr lang="en-US" sz="2000" baseline="30000" dirty="0">
                    <a:solidFill>
                      <a:prstClr val="white">
                        <a:lumMod val="50000"/>
                      </a:prstClr>
                    </a:solidFill>
                    <a:latin typeface="Calibri" panose="020F0502020204030204"/>
                  </a:rPr>
                  <a:t> </a:t>
                </a:r>
                <a:r>
                  <a:rPr lang="en-US" sz="2000" dirty="0">
                    <a:solidFill>
                      <a:prstClr val="white">
                        <a:lumMod val="50000"/>
                      </a:prstClr>
                    </a:solidFill>
                    <a:latin typeface="Calibri" panose="020F0502020204030204"/>
                  </a:rPr>
                  <a:t>(</a:t>
                </a:r>
                <a:r>
                  <a:rPr lang="en-US" sz="2000" baseline="30000" dirty="0">
                    <a:solidFill>
                      <a:prstClr val="white">
                        <a:lumMod val="50000"/>
                      </a:prstClr>
                    </a:solidFill>
                    <a:latin typeface="Calibri" panose="020F0502020204030204"/>
                  </a:rPr>
                  <a:t>10</a:t>
                </a:r>
                <a:r>
                  <a:rPr lang="en-US" sz="2000" dirty="0">
                    <a:solidFill>
                      <a:prstClr val="white">
                        <a:lumMod val="50000"/>
                      </a:prstClr>
                    </a:solidFill>
                    <a:latin typeface="Calibri" panose="020F0502020204030204"/>
                  </a:rPr>
                  <a:t>Be+p) + </a:t>
                </a:r>
                <a14:m>
                  <m:oMath xmlns:m="http://schemas.openxmlformats.org/officeDocument/2006/math">
                    <m:sSup>
                      <m:sSupPr>
                        <m:ctrlPr>
                          <a:rPr lang="en-US" sz="2000" i="1">
                            <a:solidFill>
                              <a:prstClr val="white">
                                <a:lumMod val="50000"/>
                              </a:prstClr>
                            </a:solidFill>
                            <a:latin typeface="Cambria Math" panose="02040503050406030204" pitchFamily="18" charset="0"/>
                          </a:rPr>
                        </m:ctrlPr>
                      </m:sSupPr>
                      <m:e>
                        <m:r>
                          <a:rPr lang="en-US" sz="2000" i="1">
                            <a:solidFill>
                              <a:prstClr val="white">
                                <a:lumMod val="50000"/>
                              </a:prstClr>
                            </a:solidFill>
                            <a:latin typeface="Cambria Math" panose="02040503050406030204" pitchFamily="18" charset="0"/>
                            <a:ea typeface="Cambria Math" panose="02040503050406030204" pitchFamily="18" charset="0"/>
                          </a:rPr>
                          <m:t>𝛽</m:t>
                        </m:r>
                      </m:e>
                      <m:sup>
                        <m:r>
                          <a:rPr lang="en-US" sz="2000" i="1">
                            <a:solidFill>
                              <a:prstClr val="white">
                                <a:lumMod val="50000"/>
                              </a:prstClr>
                            </a:solidFill>
                            <a:latin typeface="Cambria Math" panose="02040503050406030204" pitchFamily="18" charset="0"/>
                          </a:rPr>
                          <m:t>−</m:t>
                        </m:r>
                      </m:sup>
                    </m:sSup>
                  </m:oMath>
                </a14:m>
                <a:r>
                  <a:rPr lang="en-US" sz="2000" dirty="0">
                    <a:solidFill>
                      <a:prstClr val="white">
                        <a:lumMod val="50000"/>
                      </a:prstClr>
                    </a:solidFill>
                    <a:latin typeface="Calibri" panose="020F0502020204030204"/>
                  </a:rPr>
                  <a:t>+</a:t>
                </a:r>
                <a14:m>
                  <m:oMath xmlns:m="http://schemas.openxmlformats.org/officeDocument/2006/math">
                    <m:sSub>
                      <m:sSubPr>
                        <m:ctrlPr>
                          <a:rPr lang="en-US" sz="2000" i="1">
                            <a:solidFill>
                              <a:prstClr val="white">
                                <a:lumMod val="50000"/>
                              </a:prstClr>
                            </a:solidFill>
                            <a:latin typeface="Cambria Math" panose="02040503050406030204" pitchFamily="18" charset="0"/>
                          </a:rPr>
                        </m:ctrlPr>
                      </m:sSubPr>
                      <m:e>
                        <m:r>
                          <a:rPr lang="en-US" sz="2000" i="1" smtClean="0">
                            <a:solidFill>
                              <a:prstClr val="white">
                                <a:lumMod val="50000"/>
                              </a:prstClr>
                            </a:solidFill>
                            <a:latin typeface="Cambria Math" panose="02040503050406030204" pitchFamily="18" charset="0"/>
                          </a:rPr>
                          <m:t> </m:t>
                        </m:r>
                        <m:acc>
                          <m:accPr>
                            <m:chr m:val="̅"/>
                            <m:ctrlPr>
                              <a:rPr lang="en-US" sz="2000" i="1">
                                <a:solidFill>
                                  <a:prstClr val="white">
                                    <a:lumMod val="50000"/>
                                  </a:prstClr>
                                </a:solidFill>
                                <a:latin typeface="Cambria Math" panose="02040503050406030204" pitchFamily="18" charset="0"/>
                              </a:rPr>
                            </m:ctrlPr>
                          </m:accPr>
                          <m:e>
                            <m:r>
                              <a:rPr lang="en-US" sz="2000" i="1">
                                <a:solidFill>
                                  <a:prstClr val="white">
                                    <a:lumMod val="50000"/>
                                  </a:prstClr>
                                </a:solidFill>
                                <a:latin typeface="Cambria Math" panose="02040503050406030204" pitchFamily="18" charset="0"/>
                                <a:ea typeface="Cambria Math" panose="02040503050406030204" pitchFamily="18" charset="0"/>
                              </a:rPr>
                              <m:t>𝜈</m:t>
                            </m:r>
                          </m:e>
                        </m:acc>
                      </m:e>
                      <m:sub>
                        <m:r>
                          <a:rPr lang="en-US" sz="2000" i="1">
                            <a:solidFill>
                              <a:prstClr val="white">
                                <a:lumMod val="50000"/>
                              </a:prstClr>
                            </a:solidFill>
                            <a:latin typeface="Cambria Math" panose="02040503050406030204" pitchFamily="18" charset="0"/>
                          </a:rPr>
                          <m:t>𝑒</m:t>
                        </m:r>
                      </m:sub>
                    </m:sSub>
                  </m:oMath>
                </a14:m>
                <a:r>
                  <a:rPr lang="en-US" sz="2000" dirty="0">
                    <a:solidFill>
                      <a:prstClr val="white">
                        <a:lumMod val="50000"/>
                      </a:prstClr>
                    </a:solidFill>
                    <a:latin typeface="Calibri" panose="020F0502020204030204"/>
                  </a:rPr>
                  <a:t> GT transition</a:t>
                </a:r>
              </a:p>
            </p:txBody>
          </p:sp>
        </mc:Choice>
        <mc:Fallback xmlns="">
          <p:sp>
            <p:nvSpPr>
              <p:cNvPr id="16" name="TextBox 15">
                <a:extLst>
                  <a:ext uri="{FF2B5EF4-FFF2-40B4-BE49-F238E27FC236}">
                    <a16:creationId xmlns:a16="http://schemas.microsoft.com/office/drawing/2014/main" id="{96A30E6D-E45C-155D-CFF5-A627B1272A44}"/>
                  </a:ext>
                </a:extLst>
              </p:cNvPr>
              <p:cNvSpPr txBox="1">
                <a:spLocks noRot="1" noChangeAspect="1" noMove="1" noResize="1" noEditPoints="1" noAdjustHandles="1" noChangeArrowheads="1" noChangeShapeType="1" noTextEdit="1"/>
              </p:cNvSpPr>
              <p:nvPr/>
            </p:nvSpPr>
            <p:spPr>
              <a:xfrm>
                <a:off x="1428787" y="1782300"/>
                <a:ext cx="4177747" cy="400110"/>
              </a:xfrm>
              <a:prstGeom prst="rect">
                <a:avLst/>
              </a:prstGeom>
              <a:blipFill>
                <a:blip r:embed="rId7"/>
                <a:stretch>
                  <a:fillRect l="-303" t="-9375" r="-606" b="-25000"/>
                </a:stretch>
              </a:blipFill>
            </p:spPr>
            <p:txBody>
              <a:bodyPr/>
              <a:lstStyle/>
              <a:p>
                <a:r>
                  <a:rPr lang="en-US">
                    <a:noFill/>
                  </a:rPr>
                  <a:t> </a:t>
                </a:r>
              </a:p>
            </p:txBody>
          </p:sp>
        </mc:Fallback>
      </mc:AlternateContent>
      <p:sp>
        <p:nvSpPr>
          <p:cNvPr id="17" name="Rectangle 16">
            <a:extLst>
              <a:ext uri="{FF2B5EF4-FFF2-40B4-BE49-F238E27FC236}">
                <a16:creationId xmlns:a16="http://schemas.microsoft.com/office/drawing/2014/main" id="{C4E3D2E7-D566-37A6-6639-B70D0E0E0239}"/>
              </a:ext>
            </a:extLst>
          </p:cNvPr>
          <p:cNvSpPr/>
          <p:nvPr/>
        </p:nvSpPr>
        <p:spPr>
          <a:xfrm>
            <a:off x="6894254" y="1867706"/>
            <a:ext cx="3300519" cy="400110"/>
          </a:xfrm>
          <a:prstGeom prst="rect">
            <a:avLst/>
          </a:prstGeom>
        </p:spPr>
        <p:txBody>
          <a:bodyPr wrap="none">
            <a:spAutoFit/>
          </a:bodyPr>
          <a:lstStyle/>
          <a:p>
            <a:pPr defTabSz="914400"/>
            <a:r>
              <a:rPr lang="en-US" sz="2000" dirty="0">
                <a:solidFill>
                  <a:prstClr val="white">
                    <a:lumMod val="50000"/>
                  </a:prstClr>
                </a:solidFill>
                <a:latin typeface="Calibri" panose="020F0502020204030204"/>
              </a:rPr>
              <a:t>p+</a:t>
            </a:r>
            <a:r>
              <a:rPr lang="en-US" sz="2000" baseline="30000" dirty="0">
                <a:solidFill>
                  <a:prstClr val="white">
                    <a:lumMod val="50000"/>
                  </a:prstClr>
                </a:solidFill>
                <a:latin typeface="Calibri" panose="020F0502020204030204"/>
              </a:rPr>
              <a:t>10</a:t>
            </a:r>
            <a:r>
              <a:rPr lang="en-US" sz="2000" dirty="0">
                <a:solidFill>
                  <a:prstClr val="white">
                    <a:lumMod val="50000"/>
                  </a:prstClr>
                </a:solidFill>
                <a:latin typeface="Calibri" panose="020F0502020204030204"/>
              </a:rPr>
              <a:t>Be Scattering Phase Shifts</a:t>
            </a:r>
            <a:endParaRPr lang="en-US" sz="2000" dirty="0">
              <a:solidFill>
                <a:prstClr val="black"/>
              </a:solidFill>
              <a:latin typeface="Calibri" panose="020F0502020204030204"/>
            </a:endParaRPr>
          </a:p>
        </p:txBody>
      </p:sp>
      <p:sp>
        <p:nvSpPr>
          <p:cNvPr id="18" name="TextBox 17">
            <a:extLst>
              <a:ext uri="{FF2B5EF4-FFF2-40B4-BE49-F238E27FC236}">
                <a16:creationId xmlns:a16="http://schemas.microsoft.com/office/drawing/2014/main" id="{9AB594EC-DA13-0174-B272-EB597928BAF4}"/>
              </a:ext>
            </a:extLst>
          </p:cNvPr>
          <p:cNvSpPr txBox="1"/>
          <p:nvPr/>
        </p:nvSpPr>
        <p:spPr>
          <a:xfrm>
            <a:off x="7252427" y="3139390"/>
            <a:ext cx="4613764" cy="400110"/>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panose="020F0502020204030204"/>
              </a:rPr>
              <a:t>Resonance now independently confirmed!</a:t>
            </a:r>
          </a:p>
        </p:txBody>
      </p:sp>
      <p:sp>
        <p:nvSpPr>
          <p:cNvPr id="19" name="TextBox 18">
            <a:extLst>
              <a:ext uri="{FF2B5EF4-FFF2-40B4-BE49-F238E27FC236}">
                <a16:creationId xmlns:a16="http://schemas.microsoft.com/office/drawing/2014/main" id="{D79880E1-7C63-B41C-6EDF-5C594F983758}"/>
              </a:ext>
            </a:extLst>
          </p:cNvPr>
          <p:cNvSpPr txBox="1"/>
          <p:nvPr/>
        </p:nvSpPr>
        <p:spPr>
          <a:xfrm>
            <a:off x="1669366" y="3031580"/>
            <a:ext cx="2298382" cy="369332"/>
          </a:xfrm>
          <a:prstGeom prst="rect">
            <a:avLst/>
          </a:prstGeom>
          <a:noFill/>
        </p:spPr>
        <p:txBody>
          <a:bodyPr wrap="square" rtlCol="0">
            <a:spAutoFit/>
          </a:bodyPr>
          <a:lstStyle/>
          <a:p>
            <a:pPr defTabSz="914400"/>
            <a:r>
              <a:rPr lang="en-US" i="1" dirty="0">
                <a:solidFill>
                  <a:prstClr val="black"/>
                </a:solidFill>
                <a:latin typeface="Calibri" panose="020F0502020204030204"/>
              </a:rPr>
              <a:t>b</a:t>
            </a:r>
            <a:r>
              <a:rPr lang="en-US" i="1" baseline="-25000" dirty="0">
                <a:solidFill>
                  <a:prstClr val="black"/>
                </a:solidFill>
                <a:latin typeface="Calibri" panose="020F0502020204030204"/>
              </a:rPr>
              <a:t>p</a:t>
            </a:r>
            <a:r>
              <a:rPr lang="en-US" i="1" dirty="0">
                <a:solidFill>
                  <a:prstClr val="black"/>
                </a:solidFill>
                <a:latin typeface="Calibri" panose="020F0502020204030204"/>
              </a:rPr>
              <a:t> </a:t>
            </a:r>
            <a:r>
              <a:rPr lang="en-US" dirty="0">
                <a:solidFill>
                  <a:prstClr val="black"/>
                </a:solidFill>
                <a:latin typeface="Calibri" panose="020F0502020204030204"/>
              </a:rPr>
              <a:t>= (1.3 ± 0.5) × 10</a:t>
            </a:r>
            <a:r>
              <a:rPr lang="en-US" baseline="30000" dirty="0">
                <a:solidFill>
                  <a:prstClr val="black"/>
                </a:solidFill>
                <a:latin typeface="Calibri" panose="020F0502020204030204"/>
              </a:rPr>
              <a:t>−6</a:t>
            </a:r>
            <a:r>
              <a:rPr lang="en-US" dirty="0">
                <a:solidFill>
                  <a:prstClr val="black"/>
                </a:solidFill>
                <a:latin typeface="Calibri" panose="020F0502020204030204"/>
              </a:rPr>
              <a:t> </a:t>
            </a:r>
          </a:p>
        </p:txBody>
      </p:sp>
      <p:pic>
        <p:nvPicPr>
          <p:cNvPr id="21" name="Picture 20" descr="Text&#10;&#10;Description automatically generated">
            <a:extLst>
              <a:ext uri="{FF2B5EF4-FFF2-40B4-BE49-F238E27FC236}">
                <a16:creationId xmlns:a16="http://schemas.microsoft.com/office/drawing/2014/main" id="{C1858AC8-4313-3CEC-7495-DA5E38701A31}"/>
              </a:ext>
            </a:extLst>
          </p:cNvPr>
          <p:cNvPicPr>
            <a:picLocks noChangeAspect="1"/>
          </p:cNvPicPr>
          <p:nvPr/>
        </p:nvPicPr>
        <p:blipFill>
          <a:blip r:embed="rId8"/>
          <a:stretch>
            <a:fillRect/>
          </a:stretch>
        </p:blipFill>
        <p:spPr>
          <a:xfrm>
            <a:off x="7517259" y="5868772"/>
            <a:ext cx="4584192" cy="927906"/>
          </a:xfrm>
          <a:prstGeom prst="rect">
            <a:avLst/>
          </a:prstGeom>
          <a:ln>
            <a:solidFill>
              <a:schemeClr val="bg1">
                <a:lumMod val="75000"/>
              </a:schemeClr>
            </a:solidFill>
          </a:ln>
        </p:spPr>
      </p:pic>
    </p:spTree>
    <p:extLst>
      <p:ext uri="{BB962C8B-B14F-4D97-AF65-F5344CB8AC3E}">
        <p14:creationId xmlns:p14="http://schemas.microsoft.com/office/powerpoint/2010/main" val="2480101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583DF59-69B5-3348-A6C0-63EE2B91486F}"/>
              </a:ext>
            </a:extLst>
          </p:cNvPr>
          <p:cNvGrpSpPr/>
          <p:nvPr/>
        </p:nvGrpSpPr>
        <p:grpSpPr>
          <a:xfrm>
            <a:off x="8397309" y="655336"/>
            <a:ext cx="3596789" cy="4747616"/>
            <a:chOff x="3769999" y="311955"/>
            <a:chExt cx="3571977" cy="4828623"/>
          </a:xfrm>
        </p:grpSpPr>
        <p:grpSp>
          <p:nvGrpSpPr>
            <p:cNvPr id="16" name="Group 15">
              <a:extLst>
                <a:ext uri="{FF2B5EF4-FFF2-40B4-BE49-F238E27FC236}">
                  <a16:creationId xmlns:a16="http://schemas.microsoft.com/office/drawing/2014/main" id="{381A6B02-8261-614E-95F3-9FBFA1C717DB}"/>
                </a:ext>
              </a:extLst>
            </p:cNvPr>
            <p:cNvGrpSpPr/>
            <p:nvPr/>
          </p:nvGrpSpPr>
          <p:grpSpPr>
            <a:xfrm>
              <a:off x="3769999" y="311955"/>
              <a:ext cx="3571977" cy="4828623"/>
              <a:chOff x="3769999" y="311955"/>
              <a:chExt cx="3571977" cy="4828623"/>
            </a:xfrm>
          </p:grpSpPr>
          <p:grpSp>
            <p:nvGrpSpPr>
              <p:cNvPr id="18" name="Group 17">
                <a:extLst>
                  <a:ext uri="{FF2B5EF4-FFF2-40B4-BE49-F238E27FC236}">
                    <a16:creationId xmlns:a16="http://schemas.microsoft.com/office/drawing/2014/main" id="{D60249BD-61D8-FE44-B72E-8D06F08E06E9}"/>
                  </a:ext>
                </a:extLst>
              </p:cNvPr>
              <p:cNvGrpSpPr/>
              <p:nvPr/>
            </p:nvGrpSpPr>
            <p:grpSpPr>
              <a:xfrm>
                <a:off x="3769999" y="311955"/>
                <a:ext cx="3571977" cy="4828623"/>
                <a:chOff x="1626717" y="1503680"/>
                <a:chExt cx="3571977" cy="4828623"/>
              </a:xfrm>
            </p:grpSpPr>
            <p:grpSp>
              <p:nvGrpSpPr>
                <p:cNvPr id="21" name="Group 20">
                  <a:extLst>
                    <a:ext uri="{FF2B5EF4-FFF2-40B4-BE49-F238E27FC236}">
                      <a16:creationId xmlns:a16="http://schemas.microsoft.com/office/drawing/2014/main" id="{0538F5B3-E9F4-4C4A-96CF-FDB3611998E5}"/>
                    </a:ext>
                  </a:extLst>
                </p:cNvPr>
                <p:cNvGrpSpPr/>
                <p:nvPr/>
              </p:nvGrpSpPr>
              <p:grpSpPr>
                <a:xfrm>
                  <a:off x="1725022" y="1503680"/>
                  <a:ext cx="3255023" cy="4724070"/>
                  <a:chOff x="1725022" y="1503680"/>
                  <a:chExt cx="3255023" cy="4724070"/>
                </a:xfrm>
              </p:grpSpPr>
              <p:pic>
                <p:nvPicPr>
                  <p:cNvPr id="24" name="Picture 23">
                    <a:extLst>
                      <a:ext uri="{FF2B5EF4-FFF2-40B4-BE49-F238E27FC236}">
                        <a16:creationId xmlns:a16="http://schemas.microsoft.com/office/drawing/2014/main" id="{F48C3C2C-C963-E54D-9B05-114E49F0BD46}"/>
                      </a:ext>
                    </a:extLst>
                  </p:cNvPr>
                  <p:cNvPicPr>
                    <a:picLocks noChangeAspect="1"/>
                  </p:cNvPicPr>
                  <p:nvPr/>
                </p:nvPicPr>
                <p:blipFill rotWithShape="1">
                  <a:blip r:embed="rId2"/>
                  <a:srcRect l="5840" t="7461" r="40258" b="35394"/>
                  <a:stretch/>
                </p:blipFill>
                <p:spPr>
                  <a:xfrm>
                    <a:off x="1725022" y="1904226"/>
                    <a:ext cx="3095459" cy="4323524"/>
                  </a:xfrm>
                  <a:prstGeom prst="rect">
                    <a:avLst/>
                  </a:prstGeom>
                </p:spPr>
              </p:pic>
              <p:sp>
                <p:nvSpPr>
                  <p:cNvPr id="25" name="Rectangle 24">
                    <a:extLst>
                      <a:ext uri="{FF2B5EF4-FFF2-40B4-BE49-F238E27FC236}">
                        <a16:creationId xmlns:a16="http://schemas.microsoft.com/office/drawing/2014/main" id="{6FAA1443-D44A-6840-864A-3FFA63DA0D21}"/>
                      </a:ext>
                    </a:extLst>
                  </p:cNvPr>
                  <p:cNvSpPr/>
                  <p:nvPr/>
                </p:nvSpPr>
                <p:spPr>
                  <a:xfrm>
                    <a:off x="1725022" y="1503680"/>
                    <a:ext cx="804818" cy="529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F46EE7F-90A7-6F41-BDC8-BC9D5D420C8C}"/>
                      </a:ext>
                    </a:extLst>
                  </p:cNvPr>
                  <p:cNvSpPr/>
                  <p:nvPr/>
                </p:nvSpPr>
                <p:spPr>
                  <a:xfrm>
                    <a:off x="4175227" y="1904225"/>
                    <a:ext cx="804818" cy="849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a:extLst>
                    <a:ext uri="{FF2B5EF4-FFF2-40B4-BE49-F238E27FC236}">
                      <a16:creationId xmlns:a16="http://schemas.microsoft.com/office/drawing/2014/main" id="{B3E92E3B-BA80-6340-9035-306A6A534E25}"/>
                    </a:ext>
                  </a:extLst>
                </p:cNvPr>
                <p:cNvSpPr/>
                <p:nvPr/>
              </p:nvSpPr>
              <p:spPr>
                <a:xfrm>
                  <a:off x="1626717" y="4453540"/>
                  <a:ext cx="1034013" cy="1811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62BED8D-8D8D-D148-8727-60C414821556}"/>
                    </a:ext>
                  </a:extLst>
                </p:cNvPr>
                <p:cNvSpPr/>
                <p:nvPr/>
              </p:nvSpPr>
              <p:spPr>
                <a:xfrm>
                  <a:off x="4175227" y="2753549"/>
                  <a:ext cx="1023467" cy="35787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1708C918-31A6-FA4F-9AEA-39FC0CF9EDC8}"/>
                  </a:ext>
                </a:extLst>
              </p:cNvPr>
              <p:cNvSpPr/>
              <p:nvPr/>
            </p:nvSpPr>
            <p:spPr>
              <a:xfrm>
                <a:off x="3868304" y="1133819"/>
                <a:ext cx="804818" cy="2332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42EE777-B145-0A4D-B428-58915131FDDB}"/>
                  </a:ext>
                </a:extLst>
              </p:cNvPr>
              <p:cNvSpPr/>
              <p:nvPr/>
            </p:nvSpPr>
            <p:spPr>
              <a:xfrm>
                <a:off x="4020704" y="1378424"/>
                <a:ext cx="804818" cy="691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977A43D8-51F2-D940-A415-4F05B912BA14}"/>
                </a:ext>
              </a:extLst>
            </p:cNvPr>
            <p:cNvSpPr/>
            <p:nvPr/>
          </p:nvSpPr>
          <p:spPr>
            <a:xfrm>
              <a:off x="3857759" y="3243436"/>
              <a:ext cx="1034013" cy="451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79B16A4-9654-B54D-8508-16A46AF9FEA2}"/>
              </a:ext>
            </a:extLst>
          </p:cNvPr>
          <p:cNvSpPr>
            <a:spLocks noGrp="1"/>
          </p:cNvSpPr>
          <p:nvPr>
            <p:ph type="title"/>
          </p:nvPr>
        </p:nvSpPr>
        <p:spPr>
          <a:xfrm>
            <a:off x="681471" y="458987"/>
            <a:ext cx="8953827" cy="650329"/>
          </a:xfrm>
        </p:spPr>
        <p:txBody>
          <a:bodyPr>
            <a:normAutofit/>
          </a:bodyPr>
          <a:lstStyle/>
          <a:p>
            <a:r>
              <a:rPr lang="en-US" sz="2200" dirty="0"/>
              <a:t>TRIUMF Nuclear Theory</a:t>
            </a:r>
          </a:p>
        </p:txBody>
      </p:sp>
      <p:sp>
        <p:nvSpPr>
          <p:cNvPr id="3" name="Content Placeholder 2">
            <a:extLst>
              <a:ext uri="{FF2B5EF4-FFF2-40B4-BE49-F238E27FC236}">
                <a16:creationId xmlns:a16="http://schemas.microsoft.com/office/drawing/2014/main" id="{2538FD73-82F1-8042-8347-0281A78F21F1}"/>
              </a:ext>
            </a:extLst>
          </p:cNvPr>
          <p:cNvSpPr>
            <a:spLocks noGrp="1"/>
          </p:cNvSpPr>
          <p:nvPr>
            <p:ph idx="1"/>
          </p:nvPr>
        </p:nvSpPr>
        <p:spPr>
          <a:xfrm>
            <a:off x="418071" y="1630016"/>
            <a:ext cx="5220724" cy="4902863"/>
          </a:xfrm>
        </p:spPr>
        <p:txBody>
          <a:bodyPr>
            <a:normAutofit fontScale="92500" lnSpcReduction="20000"/>
          </a:bodyPr>
          <a:lstStyle/>
          <a:p>
            <a:pPr>
              <a:lnSpc>
                <a:spcPct val="120000"/>
              </a:lnSpc>
            </a:pPr>
            <a:r>
              <a:rPr lang="en-US" sz="1600" dirty="0"/>
              <a:t>First principles or </a:t>
            </a:r>
            <a:r>
              <a:rPr lang="en-US" sz="1600" i="1" dirty="0"/>
              <a:t>ab initio </a:t>
            </a:r>
            <a:r>
              <a:rPr lang="en-US" sz="1600" dirty="0"/>
              <a:t>nuclear theory</a:t>
            </a:r>
          </a:p>
          <a:p>
            <a:pPr lvl="1">
              <a:lnSpc>
                <a:spcPct val="120000"/>
              </a:lnSpc>
            </a:pPr>
            <a:r>
              <a:rPr lang="en-US" sz="1600" dirty="0"/>
              <a:t>Input NN+3N interactions from chiral EFT</a:t>
            </a:r>
          </a:p>
          <a:p>
            <a:pPr lvl="1">
              <a:lnSpc>
                <a:spcPct val="120000"/>
              </a:lnSpc>
            </a:pPr>
            <a:r>
              <a:rPr lang="en-US" sz="1600" dirty="0"/>
              <a:t>Solving many-nucleon Schr</a:t>
            </a:r>
            <a:r>
              <a:rPr lang="en-US" sz="1600" dirty="0">
                <a:latin typeface="+mn-lt"/>
              </a:rPr>
              <a:t>o</a:t>
            </a:r>
            <a:r>
              <a:rPr lang="en-US" sz="1600" dirty="0"/>
              <a:t>dinger equation</a:t>
            </a:r>
          </a:p>
          <a:p>
            <a:pPr lvl="2">
              <a:lnSpc>
                <a:spcPct val="120000"/>
              </a:lnSpc>
            </a:pPr>
            <a:r>
              <a:rPr lang="en-US" sz="1600" dirty="0"/>
              <a:t>Quantum many-body problem</a:t>
            </a:r>
          </a:p>
          <a:p>
            <a:pPr lvl="1">
              <a:lnSpc>
                <a:spcPct val="120000"/>
              </a:lnSpc>
            </a:pPr>
            <a:r>
              <a:rPr lang="en-US" sz="1600" dirty="0"/>
              <a:t>Ultimately connecting to nuclear astrophysics </a:t>
            </a:r>
          </a:p>
          <a:p>
            <a:pPr>
              <a:lnSpc>
                <a:spcPct val="120000"/>
              </a:lnSpc>
            </a:pPr>
            <a:r>
              <a:rPr lang="en-US" sz="1600" dirty="0"/>
              <a:t>Unique to TRIUMF nuclear theory:</a:t>
            </a:r>
          </a:p>
          <a:p>
            <a:pPr lvl="1">
              <a:lnSpc>
                <a:spcPct val="120000"/>
              </a:lnSpc>
            </a:pPr>
            <a:r>
              <a:rPr lang="en-US" sz="1600" dirty="0"/>
              <a:t>Unified approach to nuclear structure and reactions for light nuclei: No-Core Shell Model with Continuum (NCSMC)</a:t>
            </a:r>
          </a:p>
          <a:p>
            <a:pPr lvl="1">
              <a:lnSpc>
                <a:spcPct val="120000"/>
              </a:lnSpc>
            </a:pPr>
            <a:r>
              <a:rPr lang="en-US" sz="1600" dirty="0"/>
              <a:t>Powerful valence-space method for medium/heavy mass nuclei: Valence-Space In-Medium Similarity Renormalization Group (VS-IMSRG)</a:t>
            </a:r>
          </a:p>
          <a:p>
            <a:pPr lvl="1">
              <a:lnSpc>
                <a:spcPct val="120000"/>
              </a:lnSpc>
            </a:pPr>
            <a:endParaRPr lang="en-US" sz="1600" dirty="0"/>
          </a:p>
          <a:p>
            <a:pPr>
              <a:lnSpc>
                <a:spcPct val="120000"/>
              </a:lnSpc>
            </a:pPr>
            <a:r>
              <a:rPr lang="en-US" sz="1600" dirty="0"/>
              <a:t>Large-scale high-performance computation</a:t>
            </a:r>
          </a:p>
          <a:p>
            <a:pPr lvl="1">
              <a:lnSpc>
                <a:spcPct val="120000"/>
              </a:lnSpc>
            </a:pPr>
            <a:r>
              <a:rPr lang="en-US" sz="1600" dirty="0"/>
              <a:t>Massively parallel codes</a:t>
            </a:r>
          </a:p>
          <a:p>
            <a:pPr lvl="1">
              <a:lnSpc>
                <a:spcPct val="120000"/>
              </a:lnSpc>
            </a:pPr>
            <a:r>
              <a:rPr lang="en-US" sz="1600" dirty="0" err="1"/>
              <a:t>Summit@ORNL</a:t>
            </a:r>
            <a:r>
              <a:rPr lang="en-US" sz="1600" dirty="0"/>
              <a:t>, </a:t>
            </a:r>
            <a:r>
              <a:rPr lang="en-US" sz="1600" dirty="0" err="1"/>
              <a:t>Quartz@Livermore</a:t>
            </a:r>
            <a:r>
              <a:rPr lang="en-US" sz="1600" dirty="0"/>
              <a:t> Computing, </a:t>
            </a:r>
            <a:r>
              <a:rPr lang="en-US" sz="1600" dirty="0" err="1"/>
              <a:t>Cedar@Compute</a:t>
            </a:r>
            <a:r>
              <a:rPr lang="en-US" sz="1600" dirty="0"/>
              <a:t> Canada</a:t>
            </a:r>
          </a:p>
        </p:txBody>
      </p:sp>
      <p:sp>
        <p:nvSpPr>
          <p:cNvPr id="5" name="TextBox 4">
            <a:extLst>
              <a:ext uri="{FF2B5EF4-FFF2-40B4-BE49-F238E27FC236}">
                <a16:creationId xmlns:a16="http://schemas.microsoft.com/office/drawing/2014/main" id="{61117705-0459-7340-8306-7936740BD787}"/>
              </a:ext>
            </a:extLst>
          </p:cNvPr>
          <p:cNvSpPr txBox="1"/>
          <p:nvPr/>
        </p:nvSpPr>
        <p:spPr>
          <a:xfrm>
            <a:off x="5864031" y="1417658"/>
            <a:ext cx="2682145" cy="584775"/>
          </a:xfrm>
          <a:prstGeom prst="rect">
            <a:avLst/>
          </a:prstGeom>
          <a:solidFill>
            <a:schemeClr val="accent1">
              <a:lumMod val="20000"/>
              <a:lumOff val="80000"/>
              <a:alpha val="72000"/>
            </a:schemeClr>
          </a:solidFill>
        </p:spPr>
        <p:txBody>
          <a:bodyPr wrap="none" rtlCol="0">
            <a:spAutoFit/>
          </a:bodyPr>
          <a:lstStyle/>
          <a:p>
            <a:r>
              <a:rPr lang="en-US" sz="1600" dirty="0"/>
              <a:t>Quantum Chromodynamics</a:t>
            </a:r>
          </a:p>
          <a:p>
            <a:pPr algn="ctr"/>
            <a:r>
              <a:rPr lang="en-US" sz="1600" dirty="0"/>
              <a:t>(QCD)</a:t>
            </a:r>
          </a:p>
        </p:txBody>
      </p:sp>
      <p:sp>
        <p:nvSpPr>
          <p:cNvPr id="6" name="Left Brace 5">
            <a:extLst>
              <a:ext uri="{FF2B5EF4-FFF2-40B4-BE49-F238E27FC236}">
                <a16:creationId xmlns:a16="http://schemas.microsoft.com/office/drawing/2014/main" id="{E02274E0-2B4C-9C4E-BF8B-ED6D4D57ED44}"/>
              </a:ext>
            </a:extLst>
          </p:cNvPr>
          <p:cNvSpPr/>
          <p:nvPr/>
        </p:nvSpPr>
        <p:spPr>
          <a:xfrm>
            <a:off x="8596051" y="1552697"/>
            <a:ext cx="357937" cy="84314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F667EF20-91F5-F147-A8FC-4CEF4E4D5A5C}"/>
              </a:ext>
            </a:extLst>
          </p:cNvPr>
          <p:cNvSpPr txBox="1"/>
          <p:nvPr/>
        </p:nvSpPr>
        <p:spPr>
          <a:xfrm>
            <a:off x="6019634" y="4227741"/>
            <a:ext cx="1954381" cy="646331"/>
          </a:xfrm>
          <a:prstGeom prst="rect">
            <a:avLst/>
          </a:prstGeom>
          <a:solidFill>
            <a:schemeClr val="accent1">
              <a:lumMod val="20000"/>
              <a:lumOff val="80000"/>
              <a:alpha val="72000"/>
            </a:schemeClr>
          </a:solidFill>
        </p:spPr>
        <p:txBody>
          <a:bodyPr wrap="none" rtlCol="0">
            <a:spAutoFit/>
          </a:bodyPr>
          <a:lstStyle/>
          <a:p>
            <a:pPr algn="ctr"/>
            <a:r>
              <a:rPr lang="en-US" dirty="0"/>
              <a:t>Current</a:t>
            </a:r>
            <a:r>
              <a:rPr lang="en-US" i="1" dirty="0"/>
              <a:t> ab </a:t>
            </a:r>
            <a:r>
              <a:rPr lang="en-US" i="1" dirty="0" err="1"/>
              <a:t>anitio</a:t>
            </a:r>
            <a:r>
              <a:rPr lang="en-US" i="1" dirty="0"/>
              <a:t> </a:t>
            </a:r>
          </a:p>
          <a:p>
            <a:pPr algn="ctr"/>
            <a:r>
              <a:rPr lang="en-US" dirty="0"/>
              <a:t>nuclear theory</a:t>
            </a:r>
          </a:p>
        </p:txBody>
      </p:sp>
      <p:sp>
        <p:nvSpPr>
          <p:cNvPr id="11" name="Curved Right Arrow 10">
            <a:extLst>
              <a:ext uri="{FF2B5EF4-FFF2-40B4-BE49-F238E27FC236}">
                <a16:creationId xmlns:a16="http://schemas.microsoft.com/office/drawing/2014/main" id="{08D38D68-2B16-434B-B610-F8F08D7624BE}"/>
              </a:ext>
            </a:extLst>
          </p:cNvPr>
          <p:cNvSpPr/>
          <p:nvPr/>
        </p:nvSpPr>
        <p:spPr>
          <a:xfrm>
            <a:off x="8085409" y="3492334"/>
            <a:ext cx="754197" cy="172872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4A706964-312E-0548-B11F-E40581595429}"/>
              </a:ext>
            </a:extLst>
          </p:cNvPr>
          <p:cNvSpPr txBox="1"/>
          <p:nvPr/>
        </p:nvSpPr>
        <p:spPr>
          <a:xfrm>
            <a:off x="5889311" y="2541191"/>
            <a:ext cx="2056973" cy="1200329"/>
          </a:xfrm>
          <a:prstGeom prst="rect">
            <a:avLst/>
          </a:prstGeom>
          <a:solidFill>
            <a:schemeClr val="accent1">
              <a:lumMod val="20000"/>
              <a:lumOff val="80000"/>
              <a:alpha val="72000"/>
            </a:schemeClr>
          </a:solidFill>
        </p:spPr>
        <p:txBody>
          <a:bodyPr wrap="none" rtlCol="0">
            <a:spAutoFit/>
          </a:bodyPr>
          <a:lstStyle/>
          <a:p>
            <a:pPr algn="ctr"/>
            <a:r>
              <a:rPr lang="en-US" dirty="0"/>
              <a:t>Chiral Effective </a:t>
            </a:r>
          </a:p>
          <a:p>
            <a:pPr algn="ctr"/>
            <a:r>
              <a:rPr lang="en-US" dirty="0"/>
              <a:t>Field Theory</a:t>
            </a:r>
          </a:p>
          <a:p>
            <a:pPr algn="ctr"/>
            <a:r>
              <a:rPr lang="en-US" dirty="0"/>
              <a:t>(parameters fitted </a:t>
            </a:r>
          </a:p>
          <a:p>
            <a:pPr algn="ctr"/>
            <a:r>
              <a:rPr lang="en-US" dirty="0"/>
              <a:t>to NN data)</a:t>
            </a:r>
          </a:p>
        </p:txBody>
      </p:sp>
      <p:grpSp>
        <p:nvGrpSpPr>
          <p:cNvPr id="12" name="Group 11">
            <a:extLst>
              <a:ext uri="{FF2B5EF4-FFF2-40B4-BE49-F238E27FC236}">
                <a16:creationId xmlns:a16="http://schemas.microsoft.com/office/drawing/2014/main" id="{5B37E15F-88A7-E54C-B265-FC55885C0601}"/>
              </a:ext>
            </a:extLst>
          </p:cNvPr>
          <p:cNvGrpSpPr/>
          <p:nvPr/>
        </p:nvGrpSpPr>
        <p:grpSpPr>
          <a:xfrm>
            <a:off x="6069015" y="4899856"/>
            <a:ext cx="1905000" cy="457200"/>
            <a:chOff x="976073" y="1400502"/>
            <a:chExt cx="1905000" cy="457200"/>
          </a:xfrm>
        </p:grpSpPr>
        <p:sp>
          <p:nvSpPr>
            <p:cNvPr id="13" name="Rounded Rectangle 12">
              <a:extLst>
                <a:ext uri="{FF2B5EF4-FFF2-40B4-BE49-F238E27FC236}">
                  <a16:creationId xmlns:a16="http://schemas.microsoft.com/office/drawing/2014/main" id="{C7F2601D-C48A-7F4A-A323-FF59705C24FF}"/>
                </a:ext>
              </a:extLst>
            </p:cNvPr>
            <p:cNvSpPr/>
            <p:nvPr/>
          </p:nvSpPr>
          <p:spPr>
            <a:xfrm>
              <a:off x="976073" y="1400502"/>
              <a:ext cx="1905000" cy="457200"/>
            </a:xfrm>
            <a:prstGeom prst="roundRect">
              <a:avLst/>
            </a:prstGeom>
            <a:solidFill>
              <a:schemeClr val="accent1">
                <a:lumMod val="20000"/>
                <a:lumOff val="80000"/>
                <a:alpha val="64000"/>
              </a:schemeClr>
            </a:solidFill>
            <a:ln>
              <a:solidFill>
                <a:schemeClr val="tx2">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4" name="Object 13">
              <a:extLst>
                <a:ext uri="{FF2B5EF4-FFF2-40B4-BE49-F238E27FC236}">
                  <a16:creationId xmlns:a16="http://schemas.microsoft.com/office/drawing/2014/main" id="{0A034DBA-9632-6E4D-A30D-4CC9FF48C9DA}"/>
                </a:ext>
              </a:extLst>
            </p:cNvPr>
            <p:cNvGraphicFramePr>
              <a:graphicFrameLocks noChangeAspect="1"/>
            </p:cNvGraphicFramePr>
            <p:nvPr/>
          </p:nvGraphicFramePr>
          <p:xfrm>
            <a:off x="1014173" y="1417467"/>
            <a:ext cx="1828800" cy="422275"/>
          </p:xfrm>
          <a:graphic>
            <a:graphicData uri="http://schemas.openxmlformats.org/presentationml/2006/ole">
              <mc:AlternateContent xmlns:mc="http://schemas.openxmlformats.org/markup-compatibility/2006">
                <mc:Choice xmlns:v="urn:schemas-microsoft-com:vml" Requires="v">
                  <p:oleObj name="Equation" r:id="rId3" imgW="990600" imgH="228600" progId="Equation.3">
                    <p:embed/>
                  </p:oleObj>
                </mc:Choice>
                <mc:Fallback>
                  <p:oleObj name="Equation" r:id="rId3" imgW="990600" imgH="228600" progId="Equation.3">
                    <p:embed/>
                    <p:pic>
                      <p:nvPicPr>
                        <p:cNvPr id="14" name="Object 13">
                          <a:extLst>
                            <a:ext uri="{FF2B5EF4-FFF2-40B4-BE49-F238E27FC236}">
                              <a16:creationId xmlns:a16="http://schemas.microsoft.com/office/drawing/2014/main" id="{0A034DBA-9632-6E4D-A30D-4CC9FF48C9DA}"/>
                            </a:ext>
                          </a:extLst>
                        </p:cNvPr>
                        <p:cNvPicPr/>
                        <p:nvPr/>
                      </p:nvPicPr>
                      <p:blipFill>
                        <a:blip r:embed="rId4"/>
                        <a:stretch>
                          <a:fillRect/>
                        </a:stretch>
                      </p:blipFill>
                      <p:spPr>
                        <a:xfrm>
                          <a:off x="1014173" y="1417467"/>
                          <a:ext cx="1828800" cy="422275"/>
                        </a:xfrm>
                        <a:prstGeom prst="rect">
                          <a:avLst/>
                        </a:prstGeom>
                      </p:spPr>
                    </p:pic>
                  </p:oleObj>
                </mc:Fallback>
              </mc:AlternateContent>
            </a:graphicData>
          </a:graphic>
        </p:graphicFrame>
      </p:grpSp>
      <p:sp>
        <p:nvSpPr>
          <p:cNvPr id="9" name="Curved Right Arrow 8">
            <a:extLst>
              <a:ext uri="{FF2B5EF4-FFF2-40B4-BE49-F238E27FC236}">
                <a16:creationId xmlns:a16="http://schemas.microsoft.com/office/drawing/2014/main" id="{F9F4E2A3-F0C4-794B-8AB3-7F1E5C74210B}"/>
              </a:ext>
            </a:extLst>
          </p:cNvPr>
          <p:cNvSpPr/>
          <p:nvPr/>
        </p:nvSpPr>
        <p:spPr>
          <a:xfrm>
            <a:off x="7909684" y="1867393"/>
            <a:ext cx="754197" cy="191061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9" name="Picture 28">
            <a:extLst>
              <a:ext uri="{FF2B5EF4-FFF2-40B4-BE49-F238E27FC236}">
                <a16:creationId xmlns:a16="http://schemas.microsoft.com/office/drawing/2014/main" id="{11E7C051-BA24-C44B-9073-EC59BCC1BA0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5810" t="19333" r="14862" b="43603"/>
          <a:stretch/>
        </p:blipFill>
        <p:spPr bwMode="auto">
          <a:xfrm>
            <a:off x="9122571" y="5588008"/>
            <a:ext cx="2163650" cy="119921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FA40E2D6-47EF-4C49-A890-E8EFC87547DA}"/>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6832" y="4849121"/>
            <a:ext cx="2279254" cy="1117693"/>
          </a:xfrm>
          <a:prstGeom prst="rect">
            <a:avLst/>
          </a:prstGeom>
        </p:spPr>
      </p:pic>
      <p:sp>
        <p:nvSpPr>
          <p:cNvPr id="31" name="Curved Right Arrow 30">
            <a:extLst>
              <a:ext uri="{FF2B5EF4-FFF2-40B4-BE49-F238E27FC236}">
                <a16:creationId xmlns:a16="http://schemas.microsoft.com/office/drawing/2014/main" id="{D077EFD7-36CA-D571-5006-3984DA65AEEA}"/>
              </a:ext>
            </a:extLst>
          </p:cNvPr>
          <p:cNvSpPr/>
          <p:nvPr/>
        </p:nvSpPr>
        <p:spPr>
          <a:xfrm>
            <a:off x="8096295" y="5136079"/>
            <a:ext cx="754197" cy="172872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TextBox 32">
            <a:extLst>
              <a:ext uri="{FF2B5EF4-FFF2-40B4-BE49-F238E27FC236}">
                <a16:creationId xmlns:a16="http://schemas.microsoft.com/office/drawing/2014/main" id="{DE99DF9C-D6CD-5462-8E2B-89302EA8F692}"/>
              </a:ext>
            </a:extLst>
          </p:cNvPr>
          <p:cNvSpPr txBox="1"/>
          <p:nvPr/>
        </p:nvSpPr>
        <p:spPr>
          <a:xfrm>
            <a:off x="5736519" y="5783950"/>
            <a:ext cx="2326278" cy="646331"/>
          </a:xfrm>
          <a:prstGeom prst="rect">
            <a:avLst/>
          </a:prstGeom>
          <a:solidFill>
            <a:schemeClr val="accent1">
              <a:lumMod val="20000"/>
              <a:lumOff val="80000"/>
              <a:alpha val="72000"/>
            </a:schemeClr>
          </a:solidFill>
        </p:spPr>
        <p:txBody>
          <a:bodyPr wrap="none" rtlCol="0">
            <a:spAutoFit/>
          </a:bodyPr>
          <a:lstStyle/>
          <a:p>
            <a:pPr algn="ctr"/>
            <a:r>
              <a:rPr lang="en-US" dirty="0"/>
              <a:t>Nuclear astrophysics</a:t>
            </a:r>
          </a:p>
          <a:p>
            <a:pPr algn="ctr"/>
            <a:r>
              <a:rPr lang="en-US" dirty="0"/>
              <a:t>Origin of elements</a:t>
            </a:r>
          </a:p>
        </p:txBody>
      </p:sp>
      <p:pic>
        <p:nvPicPr>
          <p:cNvPr id="4" name="Picture 3">
            <a:extLst>
              <a:ext uri="{FF2B5EF4-FFF2-40B4-BE49-F238E27FC236}">
                <a16:creationId xmlns:a16="http://schemas.microsoft.com/office/drawing/2014/main" id="{C4D45CC3-8E68-87CB-989F-D7409E6E7277}"/>
              </a:ext>
            </a:extLst>
          </p:cNvPr>
          <p:cNvPicPr>
            <a:picLocks noChangeAspect="1"/>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34802275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34121-67A5-E841-996C-418B39CD667C}"/>
              </a:ext>
            </a:extLst>
          </p:cNvPr>
          <p:cNvSpPr>
            <a:spLocks noGrp="1"/>
          </p:cNvSpPr>
          <p:nvPr>
            <p:ph type="title"/>
          </p:nvPr>
        </p:nvSpPr>
        <p:spPr/>
        <p:txBody>
          <a:bodyPr/>
          <a:lstStyle/>
          <a:p>
            <a:r>
              <a:rPr lang="en-US" i="1" dirty="0"/>
              <a:t>Ab initio </a:t>
            </a:r>
            <a:r>
              <a:rPr lang="en-US" dirty="0"/>
              <a:t>nuclear theory at TRIUMF Theory Department</a:t>
            </a:r>
          </a:p>
        </p:txBody>
      </p:sp>
      <p:sp>
        <p:nvSpPr>
          <p:cNvPr id="3" name="Content Placeholder 2">
            <a:extLst>
              <a:ext uri="{FF2B5EF4-FFF2-40B4-BE49-F238E27FC236}">
                <a16:creationId xmlns:a16="http://schemas.microsoft.com/office/drawing/2014/main" id="{C39152CD-6B0E-DE47-97C9-4CAAEE7EBB73}"/>
              </a:ext>
            </a:extLst>
          </p:cNvPr>
          <p:cNvSpPr>
            <a:spLocks noGrp="1"/>
          </p:cNvSpPr>
          <p:nvPr>
            <p:ph idx="1"/>
          </p:nvPr>
        </p:nvSpPr>
        <p:spPr>
          <a:xfrm>
            <a:off x="558695" y="920706"/>
            <a:ext cx="9390848" cy="4835595"/>
          </a:xfrm>
        </p:spPr>
        <p:txBody>
          <a:bodyPr>
            <a:normAutofit/>
          </a:bodyPr>
          <a:lstStyle/>
          <a:p>
            <a:r>
              <a:rPr lang="en-US" sz="1600" dirty="0"/>
              <a:t>Novel approach to calculate </a:t>
            </a:r>
            <a:r>
              <a:rPr lang="en-US" sz="1600" b="1" dirty="0"/>
              <a:t>essentially all open-shell medium/heavy mass nuclei</a:t>
            </a:r>
            <a:r>
              <a:rPr lang="en-US" sz="1600" dirty="0"/>
              <a:t>:                     Valence-Space in-medium similarity renormalization group (VS-IMSRG)</a:t>
            </a:r>
          </a:p>
          <a:p>
            <a:pPr lvl="1"/>
            <a:r>
              <a:rPr lang="en-US" sz="1600" dirty="0"/>
              <a:t>Applications to</a:t>
            </a:r>
          </a:p>
          <a:p>
            <a:pPr lvl="2"/>
            <a:r>
              <a:rPr lang="en-US" sz="1600" dirty="0"/>
              <a:t>Exotic nuclei: nuclear driplines, continuum, shell structure, r-process </a:t>
            </a:r>
          </a:p>
          <a:p>
            <a:pPr lvl="2"/>
            <a:r>
              <a:rPr lang="en-US" sz="1600" dirty="0"/>
              <a:t>BSM Physics: </a:t>
            </a:r>
            <a:r>
              <a:rPr lang="en-US" sz="1600" dirty="0">
                <a:latin typeface="Times New Roman"/>
                <a:cs typeface="Times New Roman"/>
              </a:rPr>
              <a:t>0ν</a:t>
            </a:r>
            <a:r>
              <a:rPr lang="en-US" sz="1600" dirty="0">
                <a:latin typeface="Times New Roman"/>
                <a:ea typeface="Lucida Grande"/>
                <a:cs typeface="Times New Roman"/>
              </a:rPr>
              <a:t>ββ</a:t>
            </a:r>
            <a:r>
              <a:rPr lang="en-US" sz="1600" dirty="0"/>
              <a:t> decay, dark matter detection, neutrino scattering</a:t>
            </a:r>
          </a:p>
          <a:p>
            <a:pPr lvl="2"/>
            <a:r>
              <a:rPr lang="en-US" sz="1600" dirty="0"/>
              <a:t>Fundamental symmetries: CKM unitarity, anapole moments, EDM</a:t>
            </a:r>
          </a:p>
          <a:p>
            <a:r>
              <a:rPr lang="en-US" sz="1600" dirty="0"/>
              <a:t>Properties to constrain nuclear EOS: neutron skin and dipole polarizability in </a:t>
            </a:r>
            <a:r>
              <a:rPr lang="en-US" sz="1600" baseline="30000" dirty="0"/>
              <a:t>208</a:t>
            </a:r>
            <a:r>
              <a:rPr lang="en-US" sz="1600" dirty="0"/>
              <a:t>Pb</a:t>
            </a:r>
          </a:p>
          <a:p>
            <a:r>
              <a:rPr lang="en-US" sz="1600" dirty="0"/>
              <a:t>Extension to atomic systems in progress, e.g., for laser spectroscopy</a:t>
            </a:r>
          </a:p>
          <a:p>
            <a:r>
              <a:rPr lang="en-US" sz="1600" dirty="0"/>
              <a:t>Large-scale high-performance computation: </a:t>
            </a:r>
            <a:r>
              <a:rPr lang="en-US" sz="1600" dirty="0" err="1"/>
              <a:t>Cedar@Compute</a:t>
            </a:r>
            <a:r>
              <a:rPr lang="en-US" sz="1600" dirty="0"/>
              <a:t> Canada</a:t>
            </a:r>
          </a:p>
          <a:p>
            <a:r>
              <a:rPr lang="en-US" sz="1600" b="1" dirty="0">
                <a:solidFill>
                  <a:srgbClr val="FF0000"/>
                </a:solidFill>
              </a:rPr>
              <a:t>Synergy with ISAC </a:t>
            </a:r>
            <a:r>
              <a:rPr lang="en-US" sz="1600" b="1" dirty="0"/>
              <a:t>and worldwide RIB experiments + Art McDonald Institute/SNOLAB</a:t>
            </a:r>
          </a:p>
          <a:p>
            <a:r>
              <a:rPr lang="en-US" sz="1600" dirty="0"/>
              <a:t>Jason D. Holt + 2 PhD students + 2 MSc student + 2 postdocs (+ many co-op students)</a:t>
            </a:r>
          </a:p>
        </p:txBody>
      </p:sp>
      <p:pic>
        <p:nvPicPr>
          <p:cNvPr id="7" name="Picture 6" descr="Text&#10;&#10;Description automatically generated">
            <a:extLst>
              <a:ext uri="{FF2B5EF4-FFF2-40B4-BE49-F238E27FC236}">
                <a16:creationId xmlns:a16="http://schemas.microsoft.com/office/drawing/2014/main" id="{0B997834-AD21-2D13-34D0-8F5DCBDD3F66}"/>
              </a:ext>
            </a:extLst>
          </p:cNvPr>
          <p:cNvPicPr>
            <a:picLocks noChangeAspect="1"/>
          </p:cNvPicPr>
          <p:nvPr/>
        </p:nvPicPr>
        <p:blipFill>
          <a:blip r:embed="rId3"/>
          <a:stretch>
            <a:fillRect/>
          </a:stretch>
        </p:blipFill>
        <p:spPr>
          <a:xfrm>
            <a:off x="8371869" y="2533976"/>
            <a:ext cx="3835491" cy="1312918"/>
          </a:xfrm>
          <a:prstGeom prst="rect">
            <a:avLst/>
          </a:prstGeom>
          <a:ln>
            <a:noFill/>
          </a:ln>
        </p:spPr>
      </p:pic>
      <p:pic>
        <p:nvPicPr>
          <p:cNvPr id="34" name="Picture 33">
            <a:extLst>
              <a:ext uri="{FF2B5EF4-FFF2-40B4-BE49-F238E27FC236}">
                <a16:creationId xmlns:a16="http://schemas.microsoft.com/office/drawing/2014/main" id="{E326D27E-AC05-7BE1-4660-423F0A4054E9}"/>
              </a:ext>
            </a:extLst>
          </p:cNvPr>
          <p:cNvPicPr>
            <a:picLocks noChangeAspect="1"/>
          </p:cNvPicPr>
          <p:nvPr/>
        </p:nvPicPr>
        <p:blipFill rotWithShape="1">
          <a:blip r:embed="rId4"/>
          <a:srcRect r="69101"/>
          <a:stretch/>
        </p:blipFill>
        <p:spPr>
          <a:xfrm>
            <a:off x="8873872" y="1277059"/>
            <a:ext cx="1249561" cy="1263502"/>
          </a:xfrm>
          <a:prstGeom prst="rect">
            <a:avLst/>
          </a:prstGeom>
        </p:spPr>
      </p:pic>
      <p:pic>
        <p:nvPicPr>
          <p:cNvPr id="35" name="Picture 34">
            <a:extLst>
              <a:ext uri="{FF2B5EF4-FFF2-40B4-BE49-F238E27FC236}">
                <a16:creationId xmlns:a16="http://schemas.microsoft.com/office/drawing/2014/main" id="{1615BCA5-68EB-5F7F-424D-BD26C1730BAB}"/>
              </a:ext>
            </a:extLst>
          </p:cNvPr>
          <p:cNvPicPr>
            <a:picLocks noChangeAspect="1"/>
          </p:cNvPicPr>
          <p:nvPr/>
        </p:nvPicPr>
        <p:blipFill>
          <a:blip r:embed="rId5"/>
          <a:stretch>
            <a:fillRect/>
          </a:stretch>
        </p:blipFill>
        <p:spPr>
          <a:xfrm>
            <a:off x="10159135" y="1747529"/>
            <a:ext cx="240109" cy="257259"/>
          </a:xfrm>
          <a:prstGeom prst="rect">
            <a:avLst/>
          </a:prstGeom>
        </p:spPr>
      </p:pic>
      <p:pic>
        <p:nvPicPr>
          <p:cNvPr id="36" name="Picture 35">
            <a:extLst>
              <a:ext uri="{FF2B5EF4-FFF2-40B4-BE49-F238E27FC236}">
                <a16:creationId xmlns:a16="http://schemas.microsoft.com/office/drawing/2014/main" id="{710AD7CB-C456-5754-15A9-F33D0BC4FA86}"/>
              </a:ext>
            </a:extLst>
          </p:cNvPr>
          <p:cNvPicPr>
            <a:picLocks noChangeAspect="1"/>
          </p:cNvPicPr>
          <p:nvPr/>
        </p:nvPicPr>
        <p:blipFill rotWithShape="1">
          <a:blip r:embed="rId4"/>
          <a:srcRect l="69101"/>
          <a:stretch/>
        </p:blipFill>
        <p:spPr>
          <a:xfrm>
            <a:off x="10430811" y="1293343"/>
            <a:ext cx="1249560" cy="1263502"/>
          </a:xfrm>
          <a:prstGeom prst="rect">
            <a:avLst/>
          </a:prstGeom>
        </p:spPr>
      </p:pic>
      <p:pic>
        <p:nvPicPr>
          <p:cNvPr id="37" name="Picture 36" descr="Graphical user interface, text, application&#10;&#10;Description automatically generated">
            <a:extLst>
              <a:ext uri="{FF2B5EF4-FFF2-40B4-BE49-F238E27FC236}">
                <a16:creationId xmlns:a16="http://schemas.microsoft.com/office/drawing/2014/main" id="{F1B404F9-F310-52FA-8D64-E77A29B56B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833" y="5457794"/>
            <a:ext cx="3298117" cy="1312919"/>
          </a:xfrm>
          <a:prstGeom prst="rect">
            <a:avLst/>
          </a:prstGeom>
          <a:ln>
            <a:noFill/>
          </a:ln>
        </p:spPr>
      </p:pic>
      <p:pic>
        <p:nvPicPr>
          <p:cNvPr id="38" name="Picture 37" descr="Text&#10;&#10;Description automatically generated">
            <a:extLst>
              <a:ext uri="{FF2B5EF4-FFF2-40B4-BE49-F238E27FC236}">
                <a16:creationId xmlns:a16="http://schemas.microsoft.com/office/drawing/2014/main" id="{294FF885-6251-EC19-4100-040DBEB75D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85326" y="5351566"/>
            <a:ext cx="4810514" cy="755319"/>
          </a:xfrm>
          <a:prstGeom prst="rect">
            <a:avLst/>
          </a:prstGeom>
        </p:spPr>
      </p:pic>
      <p:pic>
        <p:nvPicPr>
          <p:cNvPr id="5" name="Picture 4" descr="Text&#10;&#10;Description automatically generated">
            <a:extLst>
              <a:ext uri="{FF2B5EF4-FFF2-40B4-BE49-F238E27FC236}">
                <a16:creationId xmlns:a16="http://schemas.microsoft.com/office/drawing/2014/main" id="{31617654-A28C-618A-C054-FB3CBCFC6162}"/>
              </a:ext>
            </a:extLst>
          </p:cNvPr>
          <p:cNvPicPr>
            <a:picLocks noChangeAspect="1"/>
          </p:cNvPicPr>
          <p:nvPr/>
        </p:nvPicPr>
        <p:blipFill>
          <a:blip r:embed="rId8"/>
          <a:stretch>
            <a:fillRect/>
          </a:stretch>
        </p:blipFill>
        <p:spPr>
          <a:xfrm>
            <a:off x="7424992" y="219392"/>
            <a:ext cx="4666164" cy="882307"/>
          </a:xfrm>
          <a:prstGeom prst="rect">
            <a:avLst/>
          </a:prstGeom>
        </p:spPr>
      </p:pic>
      <p:pic>
        <p:nvPicPr>
          <p:cNvPr id="41" name="Picture 40" descr="Text, letter&#10;&#10;Description automatically generated">
            <a:extLst>
              <a:ext uri="{FF2B5EF4-FFF2-40B4-BE49-F238E27FC236}">
                <a16:creationId xmlns:a16="http://schemas.microsoft.com/office/drawing/2014/main" id="{4C2FF3C0-D20B-21C5-28FD-F3D5777D30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84948" y="6110515"/>
            <a:ext cx="4561622" cy="725713"/>
          </a:xfrm>
          <a:prstGeom prst="rect">
            <a:avLst/>
          </a:prstGeom>
          <a:ln>
            <a:noFill/>
          </a:ln>
        </p:spPr>
      </p:pic>
      <p:pic>
        <p:nvPicPr>
          <p:cNvPr id="12" name="Picture 11" descr="Graphical user interface, text, application, email&#10;&#10;Description automatically generated">
            <a:extLst>
              <a:ext uri="{FF2B5EF4-FFF2-40B4-BE49-F238E27FC236}">
                <a16:creationId xmlns:a16="http://schemas.microsoft.com/office/drawing/2014/main" id="{575DABF1-6B84-F372-8815-75DAE0B79442}"/>
              </a:ext>
            </a:extLst>
          </p:cNvPr>
          <p:cNvPicPr>
            <a:picLocks noChangeAspect="1"/>
          </p:cNvPicPr>
          <p:nvPr/>
        </p:nvPicPr>
        <p:blipFill>
          <a:blip r:embed="rId10"/>
          <a:stretch>
            <a:fillRect/>
          </a:stretch>
        </p:blipFill>
        <p:spPr>
          <a:xfrm>
            <a:off x="9118602" y="3958844"/>
            <a:ext cx="2972554" cy="1262090"/>
          </a:xfrm>
          <a:prstGeom prst="rect">
            <a:avLst/>
          </a:prstGeom>
        </p:spPr>
      </p:pic>
      <p:pic>
        <p:nvPicPr>
          <p:cNvPr id="21" name="Picture 20" descr="Graphical user interface, text, application, email&#10;&#10;Description automatically generated">
            <a:extLst>
              <a:ext uri="{FF2B5EF4-FFF2-40B4-BE49-F238E27FC236}">
                <a16:creationId xmlns:a16="http://schemas.microsoft.com/office/drawing/2014/main" id="{40CF4B57-8335-DF9A-2431-194349DBD5AB}"/>
              </a:ext>
            </a:extLst>
          </p:cNvPr>
          <p:cNvPicPr>
            <a:picLocks noChangeAspect="1"/>
          </p:cNvPicPr>
          <p:nvPr/>
        </p:nvPicPr>
        <p:blipFill>
          <a:blip r:embed="rId11"/>
          <a:stretch>
            <a:fillRect/>
          </a:stretch>
        </p:blipFill>
        <p:spPr>
          <a:xfrm>
            <a:off x="8572500" y="5288188"/>
            <a:ext cx="3619500" cy="1552183"/>
          </a:xfrm>
          <a:prstGeom prst="rect">
            <a:avLst/>
          </a:prstGeom>
        </p:spPr>
      </p:pic>
    </p:spTree>
    <p:extLst>
      <p:ext uri="{BB962C8B-B14F-4D97-AF65-F5344CB8AC3E}">
        <p14:creationId xmlns:p14="http://schemas.microsoft.com/office/powerpoint/2010/main" val="3530224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34121-67A5-E841-996C-418B39CD667C}"/>
              </a:ext>
            </a:extLst>
          </p:cNvPr>
          <p:cNvSpPr>
            <a:spLocks noGrp="1"/>
          </p:cNvSpPr>
          <p:nvPr>
            <p:ph type="title"/>
          </p:nvPr>
        </p:nvSpPr>
        <p:spPr/>
        <p:txBody>
          <a:bodyPr/>
          <a:lstStyle/>
          <a:p>
            <a:r>
              <a:rPr lang="en-US" i="1" dirty="0"/>
              <a:t>Ab initio </a:t>
            </a:r>
            <a:r>
              <a:rPr lang="en-US" dirty="0"/>
              <a:t>nuclear theory at TRIUMF Theory Department</a:t>
            </a:r>
          </a:p>
        </p:txBody>
      </p:sp>
      <p:sp>
        <p:nvSpPr>
          <p:cNvPr id="3" name="Content Placeholder 2">
            <a:extLst>
              <a:ext uri="{FF2B5EF4-FFF2-40B4-BE49-F238E27FC236}">
                <a16:creationId xmlns:a16="http://schemas.microsoft.com/office/drawing/2014/main" id="{C39152CD-6B0E-DE47-97C9-4CAAEE7EBB73}"/>
              </a:ext>
            </a:extLst>
          </p:cNvPr>
          <p:cNvSpPr>
            <a:spLocks noGrp="1"/>
          </p:cNvSpPr>
          <p:nvPr>
            <p:ph idx="1"/>
          </p:nvPr>
        </p:nvSpPr>
        <p:spPr>
          <a:xfrm>
            <a:off x="558695" y="920706"/>
            <a:ext cx="9390848" cy="4835595"/>
          </a:xfrm>
        </p:spPr>
        <p:txBody>
          <a:bodyPr>
            <a:normAutofit/>
          </a:bodyPr>
          <a:lstStyle/>
          <a:p>
            <a:r>
              <a:rPr lang="en-US" sz="1600" dirty="0"/>
              <a:t>Novel approach to calculate </a:t>
            </a:r>
            <a:r>
              <a:rPr lang="en-US" sz="1600" b="1" dirty="0"/>
              <a:t>essentially all open-shell medium/heavy mass nuclei</a:t>
            </a:r>
            <a:r>
              <a:rPr lang="en-US" sz="1600" dirty="0"/>
              <a:t>:                     Valence-Space in-medium similarity renormalization group (VS-IMSRG)</a:t>
            </a:r>
          </a:p>
          <a:p>
            <a:pPr lvl="1"/>
            <a:r>
              <a:rPr lang="en-US" sz="1600" dirty="0"/>
              <a:t>Applications to</a:t>
            </a:r>
          </a:p>
          <a:p>
            <a:pPr lvl="2"/>
            <a:r>
              <a:rPr lang="en-US" sz="1600" dirty="0"/>
              <a:t>Exotic nuclei: nuclear driplines, continuum, shell structure, r-process </a:t>
            </a:r>
          </a:p>
          <a:p>
            <a:pPr lvl="2"/>
            <a:r>
              <a:rPr lang="en-US" sz="1600" dirty="0"/>
              <a:t>BSM Physics: </a:t>
            </a:r>
            <a:r>
              <a:rPr lang="en-US" sz="1600" dirty="0">
                <a:latin typeface="Times New Roman"/>
                <a:cs typeface="Times New Roman"/>
              </a:rPr>
              <a:t>0ν</a:t>
            </a:r>
            <a:r>
              <a:rPr lang="en-US" sz="1600" dirty="0">
                <a:latin typeface="Times New Roman"/>
                <a:ea typeface="Lucida Grande"/>
                <a:cs typeface="Times New Roman"/>
              </a:rPr>
              <a:t>ββ</a:t>
            </a:r>
            <a:r>
              <a:rPr lang="en-US" sz="1600" dirty="0"/>
              <a:t> decay, dark matter detection, neutrino scattering</a:t>
            </a:r>
          </a:p>
          <a:p>
            <a:pPr lvl="2"/>
            <a:r>
              <a:rPr lang="en-US" sz="1600" dirty="0"/>
              <a:t>Fundamental symmetries: CKM unitarity, anapole moments, EDM</a:t>
            </a:r>
          </a:p>
          <a:p>
            <a:r>
              <a:rPr lang="en-US" sz="1600" dirty="0"/>
              <a:t>Properties to constrain nuclear EOS: neutron skin and dipole polarizability in </a:t>
            </a:r>
            <a:r>
              <a:rPr lang="en-US" sz="1600" baseline="30000" dirty="0"/>
              <a:t>208</a:t>
            </a:r>
            <a:r>
              <a:rPr lang="en-US" sz="1600" dirty="0"/>
              <a:t>Pb</a:t>
            </a:r>
          </a:p>
          <a:p>
            <a:r>
              <a:rPr lang="en-US" sz="1600" dirty="0"/>
              <a:t>Extension to atomic systems in progress, e.g., for laser spectroscopy</a:t>
            </a:r>
          </a:p>
          <a:p>
            <a:r>
              <a:rPr lang="en-US" sz="1600" dirty="0"/>
              <a:t>Large-scale high-performance computation: </a:t>
            </a:r>
            <a:r>
              <a:rPr lang="en-US" sz="1600" dirty="0" err="1"/>
              <a:t>Cedar@Compute</a:t>
            </a:r>
            <a:r>
              <a:rPr lang="en-US" sz="1600" dirty="0"/>
              <a:t> Canada</a:t>
            </a:r>
          </a:p>
          <a:p>
            <a:r>
              <a:rPr lang="en-US" sz="1600" b="1" dirty="0"/>
              <a:t>Synergy with ISAC and </a:t>
            </a:r>
            <a:r>
              <a:rPr lang="en-US" sz="1600" b="1" dirty="0">
                <a:solidFill>
                  <a:srgbClr val="FF0000"/>
                </a:solidFill>
              </a:rPr>
              <a:t>worldwide RIB experiments </a:t>
            </a:r>
            <a:r>
              <a:rPr lang="en-US" sz="1600" b="1" dirty="0"/>
              <a:t>+ Art McDonald Institute/SNOLAB</a:t>
            </a:r>
          </a:p>
          <a:p>
            <a:r>
              <a:rPr lang="en-US" sz="1600" dirty="0"/>
              <a:t>Jason D. Holt + 2 PhD students + 2 MSc student + 2 postdocs (+ many co-op students)</a:t>
            </a:r>
          </a:p>
        </p:txBody>
      </p:sp>
      <p:pic>
        <p:nvPicPr>
          <p:cNvPr id="37" name="Picture 36" descr="Graphical user interface, text, application&#10;&#10;Description automatically generated">
            <a:extLst>
              <a:ext uri="{FF2B5EF4-FFF2-40B4-BE49-F238E27FC236}">
                <a16:creationId xmlns:a16="http://schemas.microsoft.com/office/drawing/2014/main" id="{F1B404F9-F310-52FA-8D64-E77A29B56B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33" y="5457794"/>
            <a:ext cx="3298117" cy="1312919"/>
          </a:xfrm>
          <a:prstGeom prst="rect">
            <a:avLst/>
          </a:prstGeom>
          <a:ln>
            <a:noFill/>
          </a:ln>
        </p:spPr>
      </p:pic>
      <p:pic>
        <p:nvPicPr>
          <p:cNvPr id="38" name="Picture 37" descr="Text&#10;&#10;Description automatically generated">
            <a:extLst>
              <a:ext uri="{FF2B5EF4-FFF2-40B4-BE49-F238E27FC236}">
                <a16:creationId xmlns:a16="http://schemas.microsoft.com/office/drawing/2014/main" id="{294FF885-6251-EC19-4100-040DBEB75D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5326" y="5351566"/>
            <a:ext cx="4810514" cy="755319"/>
          </a:xfrm>
          <a:prstGeom prst="rect">
            <a:avLst/>
          </a:prstGeom>
        </p:spPr>
      </p:pic>
      <p:pic>
        <p:nvPicPr>
          <p:cNvPr id="41" name="Picture 40" descr="Text, letter&#10;&#10;Description automatically generated">
            <a:extLst>
              <a:ext uri="{FF2B5EF4-FFF2-40B4-BE49-F238E27FC236}">
                <a16:creationId xmlns:a16="http://schemas.microsoft.com/office/drawing/2014/main" id="{4C2FF3C0-D20B-21C5-28FD-F3D5777D30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4948" y="6110515"/>
            <a:ext cx="4561622" cy="725713"/>
          </a:xfrm>
          <a:prstGeom prst="rect">
            <a:avLst/>
          </a:prstGeom>
          <a:ln>
            <a:noFill/>
          </a:ln>
        </p:spPr>
      </p:pic>
      <p:pic>
        <p:nvPicPr>
          <p:cNvPr id="4" name="Picture 3">
            <a:extLst>
              <a:ext uri="{FF2B5EF4-FFF2-40B4-BE49-F238E27FC236}">
                <a16:creationId xmlns:a16="http://schemas.microsoft.com/office/drawing/2014/main" id="{DBB7F5B2-3153-E17A-EDA3-CB176A467641}"/>
              </a:ext>
            </a:extLst>
          </p:cNvPr>
          <p:cNvPicPr>
            <a:picLocks noChangeAspect="1"/>
          </p:cNvPicPr>
          <p:nvPr/>
        </p:nvPicPr>
        <p:blipFill rotWithShape="1">
          <a:blip r:embed="rId6"/>
          <a:srcRect t="3704" b="67407"/>
          <a:stretch/>
        </p:blipFill>
        <p:spPr>
          <a:xfrm>
            <a:off x="8358307" y="-1"/>
            <a:ext cx="3822807" cy="1468158"/>
          </a:xfrm>
          <a:prstGeom prst="rect">
            <a:avLst/>
          </a:prstGeom>
        </p:spPr>
      </p:pic>
      <p:pic>
        <p:nvPicPr>
          <p:cNvPr id="15" name="Picture 14">
            <a:extLst>
              <a:ext uri="{FF2B5EF4-FFF2-40B4-BE49-F238E27FC236}">
                <a16:creationId xmlns:a16="http://schemas.microsoft.com/office/drawing/2014/main" id="{933F3F6B-AC14-2FEC-2064-9F52A9D37C08}"/>
              </a:ext>
            </a:extLst>
          </p:cNvPr>
          <p:cNvPicPr>
            <a:picLocks noChangeAspect="1"/>
          </p:cNvPicPr>
          <p:nvPr/>
        </p:nvPicPr>
        <p:blipFill rotWithShape="1">
          <a:blip r:embed="rId7"/>
          <a:srcRect l="5687" t="2699" r="5687" b="68571"/>
          <a:stretch/>
        </p:blipFill>
        <p:spPr>
          <a:xfrm>
            <a:off x="8826227" y="1497637"/>
            <a:ext cx="3299672" cy="1422002"/>
          </a:xfrm>
          <a:prstGeom prst="rect">
            <a:avLst/>
          </a:prstGeom>
        </p:spPr>
      </p:pic>
      <p:pic>
        <p:nvPicPr>
          <p:cNvPr id="6" name="Picture 5">
            <a:extLst>
              <a:ext uri="{FF2B5EF4-FFF2-40B4-BE49-F238E27FC236}">
                <a16:creationId xmlns:a16="http://schemas.microsoft.com/office/drawing/2014/main" id="{909E105A-AF89-C394-BBC6-EC7950510F9E}"/>
              </a:ext>
            </a:extLst>
          </p:cNvPr>
          <p:cNvPicPr>
            <a:picLocks noChangeAspect="1"/>
          </p:cNvPicPr>
          <p:nvPr/>
        </p:nvPicPr>
        <p:blipFill rotWithShape="1">
          <a:blip r:embed="rId8"/>
          <a:srcRect l="6749" t="2380" r="6801" b="65054"/>
          <a:stretch/>
        </p:blipFill>
        <p:spPr>
          <a:xfrm>
            <a:off x="8730344" y="4685554"/>
            <a:ext cx="3463316" cy="1734433"/>
          </a:xfrm>
          <a:prstGeom prst="rect">
            <a:avLst/>
          </a:prstGeom>
        </p:spPr>
      </p:pic>
      <p:pic>
        <p:nvPicPr>
          <p:cNvPr id="8" name="Picture 7">
            <a:extLst>
              <a:ext uri="{FF2B5EF4-FFF2-40B4-BE49-F238E27FC236}">
                <a16:creationId xmlns:a16="http://schemas.microsoft.com/office/drawing/2014/main" id="{96BACC1D-2515-5E67-A619-B886A73269ED}"/>
              </a:ext>
            </a:extLst>
          </p:cNvPr>
          <p:cNvPicPr>
            <a:picLocks noChangeAspect="1"/>
          </p:cNvPicPr>
          <p:nvPr/>
        </p:nvPicPr>
        <p:blipFill rotWithShape="1">
          <a:blip r:embed="rId9"/>
          <a:srcRect l="4419" t="2698" r="6146" b="72063"/>
          <a:stretch/>
        </p:blipFill>
        <p:spPr>
          <a:xfrm>
            <a:off x="8215833" y="2917147"/>
            <a:ext cx="3962897" cy="1486706"/>
          </a:xfrm>
          <a:prstGeom prst="rect">
            <a:avLst/>
          </a:prstGeom>
        </p:spPr>
      </p:pic>
    </p:spTree>
    <p:extLst>
      <p:ext uri="{BB962C8B-B14F-4D97-AF65-F5344CB8AC3E}">
        <p14:creationId xmlns:p14="http://schemas.microsoft.com/office/powerpoint/2010/main" val="4149688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27069" y="6661464"/>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495" name="Title 1"/>
          <p:cNvSpPr txBox="1">
            <a:spLocks noGrp="1"/>
          </p:cNvSpPr>
          <p:nvPr>
            <p:ph type="title"/>
          </p:nvPr>
        </p:nvSpPr>
        <p:spPr>
          <a:xfrm>
            <a:off x="2325039" y="90001"/>
            <a:ext cx="9761391" cy="688339"/>
          </a:xfrm>
          <a:prstGeom prst="rect">
            <a:avLst/>
          </a:prstGeom>
        </p:spPr>
        <p:txBody>
          <a:bodyPr>
            <a:normAutofit/>
          </a:bodyPr>
          <a:lstStyle>
            <a:lvl1pPr>
              <a:defRPr sz="3000"/>
            </a:lvl1pPr>
          </a:lstStyle>
          <a:p>
            <a:pPr algn="r"/>
            <a:r>
              <a:rPr lang="en-US" dirty="0"/>
              <a:t>Dripline Predictions to Fe Isotopes</a:t>
            </a:r>
            <a:endParaRPr dirty="0"/>
          </a:p>
        </p:txBody>
      </p:sp>
      <p:sp>
        <p:nvSpPr>
          <p:cNvPr id="9" name="Rectangle 8"/>
          <p:cNvSpPr/>
          <p:nvPr/>
        </p:nvSpPr>
        <p:spPr>
          <a:xfrm>
            <a:off x="4337807" y="1393652"/>
            <a:ext cx="1147492" cy="4083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3" tIns="45712" rIns="91423" bIns="45712" rtlCol="0" anchor="ctr"/>
          <a:lstStyle/>
          <a:p>
            <a:pPr algn="ctr"/>
            <a:endParaRPr lang="en-US"/>
          </a:p>
        </p:txBody>
      </p:sp>
      <p:sp>
        <p:nvSpPr>
          <p:cNvPr id="3" name="Rectangle 2"/>
          <p:cNvSpPr/>
          <p:nvPr/>
        </p:nvSpPr>
        <p:spPr>
          <a:xfrm>
            <a:off x="3386561" y="1158451"/>
            <a:ext cx="3228360" cy="47215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5" name="Rectangle 4"/>
          <p:cNvSpPr/>
          <p:nvPr/>
        </p:nvSpPr>
        <p:spPr>
          <a:xfrm>
            <a:off x="674669" y="6509064"/>
            <a:ext cx="608525" cy="17198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6" name="Rectangle 61"/>
          <p:cNvSpPr>
            <a:spLocks noChangeArrowheads="1"/>
          </p:cNvSpPr>
          <p:nvPr/>
        </p:nvSpPr>
        <p:spPr bwMode="auto">
          <a:xfrm>
            <a:off x="233682" y="840476"/>
            <a:ext cx="11934613" cy="6050883"/>
          </a:xfrm>
          <a:prstGeom prst="rect">
            <a:avLst/>
          </a:prstGeom>
          <a:noFill/>
          <a:ln w="9525">
            <a:noFill/>
            <a:miter lim="800000"/>
            <a:headEnd/>
            <a:tailEnd/>
          </a:ln>
        </p:spPr>
        <p:txBody>
          <a:bodyPr wrap="square" lIns="121917" tIns="60958" rIns="121917" bIns="60958">
            <a:prstTxWarp prst="textNoShape">
              <a:avLst/>
            </a:prstTxWarp>
            <a:spAutoFit/>
          </a:bodyPr>
          <a:lstStyle/>
          <a:p>
            <a:pPr marL="167986" indent="-167986">
              <a:lnSpc>
                <a:spcPct val="90000"/>
              </a:lnSpc>
              <a:spcBef>
                <a:spcPct val="20000"/>
              </a:spcBef>
              <a:buClr>
                <a:srgbClr val="000000"/>
              </a:buClr>
            </a:pPr>
            <a:r>
              <a:rPr lang="en-US" sz="2100" b="1" dirty="0">
                <a:solidFill>
                  <a:srgbClr val="0070C0"/>
                </a:solidFill>
                <a:latin typeface="Myriad pro"/>
                <a:cs typeface="Myriad pro"/>
              </a:rPr>
              <a:t>First predictions of proton and neutron driplines from first principles</a:t>
            </a:r>
          </a:p>
          <a:p>
            <a:pPr marL="167986" indent="-167986">
              <a:lnSpc>
                <a:spcPct val="90000"/>
              </a:lnSpc>
              <a:spcBef>
                <a:spcPct val="20000"/>
              </a:spcBef>
              <a:buClr>
                <a:srgbClr val="000000"/>
              </a:buClr>
            </a:pPr>
            <a:endParaRPr lang="en-US" sz="2100" b="1" dirty="0">
              <a:solidFill>
                <a:srgbClr val="0070C0"/>
              </a:solidFill>
              <a:latin typeface="Myriad pro"/>
              <a:cs typeface="Myriad pro"/>
            </a:endParaRPr>
          </a:p>
          <a:p>
            <a:pPr marL="167986" indent="-167986">
              <a:lnSpc>
                <a:spcPct val="90000"/>
              </a:lnSpc>
              <a:spcBef>
                <a:spcPct val="20000"/>
              </a:spcBef>
              <a:buClr>
                <a:srgbClr val="000000"/>
              </a:buClr>
            </a:pPr>
            <a:r>
              <a:rPr lang="en-US" sz="2100" dirty="0">
                <a:solidFill>
                  <a:schemeClr val="tx1">
                    <a:lumMod val="95000"/>
                    <a:lumOff val="5000"/>
                  </a:schemeClr>
                </a:solidFill>
                <a:latin typeface="Myriad pro"/>
                <a:cs typeface="Myriad pro"/>
              </a:rPr>
              <a:t>																		From </a:t>
            </a:r>
            <a:r>
              <a:rPr lang="en-US" sz="2100" b="1" dirty="0">
                <a:solidFill>
                  <a:schemeClr val="tx1">
                    <a:lumMod val="95000"/>
                    <a:lumOff val="5000"/>
                  </a:schemeClr>
                </a:solidFill>
                <a:latin typeface="Myriad pro"/>
                <a:cs typeface="Myriad pro"/>
              </a:rPr>
              <a:t>few body </a:t>
            </a:r>
            <a:r>
              <a:rPr lang="en-US" sz="2100" dirty="0">
                <a:solidFill>
                  <a:schemeClr val="tx1">
                    <a:lumMod val="95000"/>
                    <a:lumOff val="5000"/>
                  </a:schemeClr>
                </a:solidFill>
                <a:latin typeface="Myriad pro"/>
                <a:cs typeface="Myriad pro"/>
              </a:rPr>
              <a:t>data only:</a:t>
            </a:r>
          </a:p>
          <a:p>
            <a:pPr marL="167986" indent="-167986">
              <a:lnSpc>
                <a:spcPct val="90000"/>
              </a:lnSpc>
              <a:spcBef>
                <a:spcPct val="20000"/>
              </a:spcBef>
              <a:buClr>
                <a:srgbClr val="000000"/>
              </a:buClr>
            </a:pPr>
            <a:endParaRPr lang="en-US" sz="2100" b="1" dirty="0">
              <a:solidFill>
                <a:srgbClr val="0070C0"/>
              </a:solidFill>
              <a:latin typeface="Myriad pro"/>
              <a:cs typeface="Myriad pro"/>
            </a:endParaRPr>
          </a:p>
          <a:p>
            <a:pPr marL="167986" indent="-167986">
              <a:lnSpc>
                <a:spcPct val="90000"/>
              </a:lnSpc>
              <a:spcBef>
                <a:spcPct val="20000"/>
              </a:spcBef>
              <a:buClr>
                <a:srgbClr val="000000"/>
              </a:buClr>
            </a:pPr>
            <a:endParaRPr lang="en-US" sz="2100" b="1" dirty="0">
              <a:solidFill>
                <a:srgbClr val="0070C0"/>
              </a:solidFill>
              <a:latin typeface="Myriad pro"/>
              <a:cs typeface="Myriad pro"/>
            </a:endParaRPr>
          </a:p>
          <a:p>
            <a:pPr marL="167986" indent="-167986">
              <a:lnSpc>
                <a:spcPct val="90000"/>
              </a:lnSpc>
              <a:spcBef>
                <a:spcPct val="20000"/>
              </a:spcBef>
              <a:buClr>
                <a:srgbClr val="000000"/>
              </a:buClr>
            </a:pPr>
            <a:endParaRPr lang="en-US" sz="2100" b="1" dirty="0">
              <a:solidFill>
                <a:srgbClr val="0070C0"/>
              </a:solidFill>
              <a:latin typeface="Myriad pro"/>
              <a:cs typeface="Myriad pro"/>
            </a:endParaRPr>
          </a:p>
          <a:p>
            <a:pPr marL="167986" indent="-167986">
              <a:lnSpc>
                <a:spcPct val="90000"/>
              </a:lnSpc>
              <a:spcBef>
                <a:spcPct val="20000"/>
              </a:spcBef>
              <a:buClr>
                <a:srgbClr val="000000"/>
              </a:buClr>
            </a:pPr>
            <a:endParaRPr lang="en-US" sz="2100" dirty="0">
              <a:solidFill>
                <a:srgbClr val="FF0000"/>
              </a:solidFill>
              <a:latin typeface="Myriad pro"/>
              <a:cs typeface="Myriad pro"/>
            </a:endParaRPr>
          </a:p>
          <a:p>
            <a:pPr marL="167986" indent="-167986">
              <a:lnSpc>
                <a:spcPct val="90000"/>
              </a:lnSpc>
              <a:spcBef>
                <a:spcPct val="20000"/>
              </a:spcBef>
              <a:buClr>
                <a:srgbClr val="000000"/>
              </a:buClr>
            </a:pPr>
            <a:endParaRPr lang="en-US" sz="600" dirty="0">
              <a:solidFill>
                <a:srgbClr val="FF0000"/>
              </a:solidFill>
              <a:latin typeface="Myriad pro"/>
              <a:cs typeface="Myriad pro"/>
            </a:endParaRPr>
          </a:p>
          <a:p>
            <a:pPr marL="167986" indent="-167986">
              <a:lnSpc>
                <a:spcPct val="90000"/>
              </a:lnSpc>
              <a:spcBef>
                <a:spcPct val="20000"/>
              </a:spcBef>
              <a:buClr>
                <a:srgbClr val="000000"/>
              </a:buClr>
            </a:pPr>
            <a:r>
              <a:rPr lang="en-US" sz="2100" dirty="0">
                <a:solidFill>
                  <a:srgbClr val="FF0000"/>
                </a:solidFill>
                <a:latin typeface="Myriad pro"/>
                <a:cs typeface="Myriad pro"/>
              </a:rPr>
              <a:t>											</a:t>
            </a:r>
          </a:p>
          <a:p>
            <a:pPr marL="167986" indent="-167986">
              <a:lnSpc>
                <a:spcPct val="90000"/>
              </a:lnSpc>
              <a:spcBef>
                <a:spcPct val="20000"/>
              </a:spcBef>
              <a:buClr>
                <a:srgbClr val="000000"/>
              </a:buClr>
            </a:pPr>
            <a:endParaRPr lang="en-US" sz="2100" dirty="0">
              <a:solidFill>
                <a:srgbClr val="FF0000"/>
              </a:solidFill>
              <a:latin typeface="Myriad pro"/>
              <a:cs typeface="Myriad pro"/>
            </a:endParaRPr>
          </a:p>
          <a:p>
            <a:pPr marL="167986" indent="-167986">
              <a:lnSpc>
                <a:spcPct val="90000"/>
              </a:lnSpc>
              <a:spcBef>
                <a:spcPct val="20000"/>
              </a:spcBef>
              <a:buClr>
                <a:srgbClr val="000000"/>
              </a:buClr>
            </a:pPr>
            <a:endParaRPr lang="en-US" sz="2100" dirty="0">
              <a:solidFill>
                <a:srgbClr val="FF0000"/>
              </a:solidFill>
              <a:latin typeface="Myriad pro"/>
              <a:cs typeface="Myriad pro"/>
            </a:endParaRPr>
          </a:p>
          <a:p>
            <a:pPr marL="167986" indent="-167986">
              <a:lnSpc>
                <a:spcPct val="90000"/>
              </a:lnSpc>
              <a:spcBef>
                <a:spcPct val="20000"/>
              </a:spcBef>
              <a:buClr>
                <a:srgbClr val="000000"/>
              </a:buClr>
            </a:pPr>
            <a:endParaRPr lang="en-US" sz="2100" dirty="0">
              <a:solidFill>
                <a:srgbClr val="FF0000"/>
              </a:solidFill>
              <a:latin typeface="Myriad pro"/>
              <a:cs typeface="Myriad pro"/>
            </a:endParaRPr>
          </a:p>
          <a:p>
            <a:pPr marL="167986" indent="-167986">
              <a:lnSpc>
                <a:spcPct val="90000"/>
              </a:lnSpc>
              <a:spcBef>
                <a:spcPct val="20000"/>
              </a:spcBef>
              <a:buClr>
                <a:srgbClr val="000000"/>
              </a:buClr>
            </a:pPr>
            <a:endParaRPr lang="en-US" sz="2100" dirty="0">
              <a:solidFill>
                <a:srgbClr val="FF0000"/>
              </a:solidFill>
              <a:latin typeface="Myriad pro"/>
              <a:cs typeface="Myriad pro"/>
            </a:endParaRPr>
          </a:p>
          <a:p>
            <a:pPr marL="167986" indent="-167986">
              <a:lnSpc>
                <a:spcPct val="90000"/>
              </a:lnSpc>
              <a:spcBef>
                <a:spcPct val="20000"/>
              </a:spcBef>
              <a:buClr>
                <a:srgbClr val="000000"/>
              </a:buClr>
            </a:pPr>
            <a:endParaRPr lang="en-US" sz="2100" dirty="0">
              <a:solidFill>
                <a:srgbClr val="FF0000"/>
              </a:solidFill>
              <a:latin typeface="Myriad pro"/>
              <a:cs typeface="Myriad pro"/>
            </a:endParaRPr>
          </a:p>
          <a:p>
            <a:pPr marL="167986" indent="-167986">
              <a:lnSpc>
                <a:spcPct val="90000"/>
              </a:lnSpc>
              <a:spcBef>
                <a:spcPct val="20000"/>
              </a:spcBef>
              <a:buClr>
                <a:srgbClr val="000000"/>
              </a:buClr>
            </a:pPr>
            <a:endParaRPr lang="en-US" sz="2100" dirty="0">
              <a:solidFill>
                <a:srgbClr val="FF0000"/>
              </a:solidFill>
              <a:latin typeface="Myriad pro"/>
              <a:cs typeface="Myriad pro"/>
            </a:endParaRPr>
          </a:p>
          <a:p>
            <a:pPr marL="167986" indent="-167986">
              <a:lnSpc>
                <a:spcPct val="90000"/>
              </a:lnSpc>
              <a:spcBef>
                <a:spcPct val="20000"/>
              </a:spcBef>
              <a:buClr>
                <a:srgbClr val="000000"/>
              </a:buClr>
            </a:pPr>
            <a:endParaRPr lang="en-US" sz="600" dirty="0">
              <a:solidFill>
                <a:srgbClr val="FF0000"/>
              </a:solidFill>
              <a:latin typeface="Myriad pro"/>
              <a:cs typeface="Myriad pro"/>
            </a:endParaRPr>
          </a:p>
          <a:p>
            <a:pPr marL="167986" indent="-167986">
              <a:lnSpc>
                <a:spcPct val="90000"/>
              </a:lnSpc>
              <a:spcBef>
                <a:spcPct val="20000"/>
              </a:spcBef>
              <a:buClr>
                <a:srgbClr val="000000"/>
              </a:buClr>
            </a:pPr>
            <a:r>
              <a:rPr lang="en-US" sz="2100" dirty="0">
                <a:latin typeface="Myriad pro"/>
                <a:cs typeface="Myriad pro"/>
              </a:rPr>
              <a:t>Known drip lines largely predicted within uncertainties (artifacts at shell closures)</a:t>
            </a:r>
          </a:p>
          <a:p>
            <a:pPr marL="167986" indent="-167986">
              <a:lnSpc>
                <a:spcPct val="90000"/>
              </a:lnSpc>
              <a:spcBef>
                <a:spcPct val="20000"/>
              </a:spcBef>
              <a:buClr>
                <a:srgbClr val="000000"/>
              </a:buClr>
            </a:pPr>
            <a:endParaRPr lang="en-US" sz="600" dirty="0">
              <a:latin typeface="Myriad pro"/>
              <a:cs typeface="Myriad pro"/>
            </a:endParaRPr>
          </a:p>
          <a:p>
            <a:pPr marL="167986" indent="-167986">
              <a:lnSpc>
                <a:spcPct val="90000"/>
              </a:lnSpc>
              <a:spcBef>
                <a:spcPct val="20000"/>
              </a:spcBef>
              <a:buClr>
                <a:srgbClr val="000000"/>
              </a:buClr>
            </a:pPr>
            <a:r>
              <a:rPr lang="en-US" sz="2100" dirty="0">
                <a:solidFill>
                  <a:srgbClr val="FF0000"/>
                </a:solidFill>
                <a:latin typeface="Myriad pro"/>
                <a:cs typeface="Myriad pro"/>
              </a:rPr>
              <a:t>Provide ab initio predictions for neutron-rich region</a:t>
            </a:r>
          </a:p>
        </p:txBody>
      </p:sp>
      <p:pic>
        <p:nvPicPr>
          <p:cNvPr id="10" name="Picture 9" descr="mathcal_P_1n_=_f.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9376" y="2098783"/>
            <a:ext cx="3942080" cy="554664"/>
          </a:xfrm>
          <a:prstGeom prst="rect">
            <a:avLst/>
          </a:prstGeom>
        </p:spPr>
      </p:pic>
      <p:pic>
        <p:nvPicPr>
          <p:cNvPr id="11" name="Picture 10" descr="mathcal_P_mathr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6149" y="2888601"/>
            <a:ext cx="4003040" cy="225524"/>
          </a:xfrm>
          <a:prstGeom prst="rect">
            <a:avLst/>
          </a:prstGeom>
        </p:spPr>
      </p:pic>
      <p:sp>
        <p:nvSpPr>
          <p:cNvPr id="13" name="Rectangle 12"/>
          <p:cNvSpPr/>
          <p:nvPr/>
        </p:nvSpPr>
        <p:spPr>
          <a:xfrm>
            <a:off x="11497893" y="5347529"/>
            <a:ext cx="650316" cy="1435716"/>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pic>
        <p:nvPicPr>
          <p:cNvPr id="4" name="Picture 3">
            <a:extLst>
              <a:ext uri="{FF2B5EF4-FFF2-40B4-BE49-F238E27FC236}">
                <a16:creationId xmlns:a16="http://schemas.microsoft.com/office/drawing/2014/main" id="{D2A563B2-2467-224B-8E1C-3820E5C652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84" y="1222229"/>
            <a:ext cx="7785987" cy="4671593"/>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CE09EDEE-5A93-7D43-A841-C88E488672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46826" y="3818915"/>
            <a:ext cx="4091476" cy="1628741"/>
          </a:xfrm>
          <a:prstGeom prst="rect">
            <a:avLst/>
          </a:prstGeom>
          <a:ln>
            <a:solidFill>
              <a:schemeClr val="accent1"/>
            </a:solidFill>
          </a:ln>
        </p:spPr>
      </p:pic>
    </p:spTree>
    <p:extLst>
      <p:ext uri="{BB962C8B-B14F-4D97-AF65-F5344CB8AC3E}">
        <p14:creationId xmlns:p14="http://schemas.microsoft.com/office/powerpoint/2010/main" val="1042205255"/>
      </p:ext>
    </p:extLst>
  </p:cSld>
  <p:clrMapOvr>
    <a:masterClrMapping/>
  </p:clrMapOvr>
  <mc:AlternateContent xmlns:mc="http://schemas.openxmlformats.org/markup-compatibility/2006" xmlns:p14="http://schemas.microsoft.com/office/powerpoint/2010/main">
    <mc:Choice Requires="p14">
      <p:transition spd="slow" p14:dur="2000" advTm="66454"/>
    </mc:Choice>
    <mc:Fallback xmlns="">
      <p:transition spd="slow" advTm="66454"/>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7222D9F-C0B4-934E-B835-5D8779B5F3B3}"/>
              </a:ext>
            </a:extLst>
          </p:cNvPr>
          <p:cNvSpPr txBox="1"/>
          <p:nvPr/>
        </p:nvSpPr>
        <p:spPr>
          <a:xfrm>
            <a:off x="677917" y="509574"/>
            <a:ext cx="8805231" cy="523220"/>
          </a:xfrm>
          <a:prstGeom prst="rect">
            <a:avLst/>
          </a:prstGeom>
          <a:noFill/>
        </p:spPr>
        <p:txBody>
          <a:bodyPr wrap="square" rtlCol="0">
            <a:spAutoFit/>
          </a:bodyPr>
          <a:lstStyle/>
          <a:p>
            <a:r>
              <a:rPr lang="en-US" sz="2800" i="1" dirty="0">
                <a:solidFill>
                  <a:srgbClr val="00A9FF"/>
                </a:solidFill>
                <a:latin typeface="Arial" charset="0"/>
                <a:cs typeface="Arial" charset="0"/>
              </a:rPr>
              <a:t>Ab initio </a:t>
            </a:r>
            <a:r>
              <a:rPr lang="en-US" sz="2800" dirty="0">
                <a:solidFill>
                  <a:srgbClr val="00A9FF"/>
                </a:solidFill>
                <a:latin typeface="Arial" charset="0"/>
                <a:cs typeface="Arial" charset="0"/>
              </a:rPr>
              <a:t>calculations for heavy nuclei</a:t>
            </a:r>
          </a:p>
        </p:txBody>
      </p:sp>
      <p:sp>
        <p:nvSpPr>
          <p:cNvPr id="4" name="TextBox 3">
            <a:extLst>
              <a:ext uri="{FF2B5EF4-FFF2-40B4-BE49-F238E27FC236}">
                <a16:creationId xmlns:a16="http://schemas.microsoft.com/office/drawing/2014/main" id="{70983B41-B3CD-D844-9E60-64F29D5713D3}"/>
              </a:ext>
            </a:extLst>
          </p:cNvPr>
          <p:cNvSpPr txBox="1"/>
          <p:nvPr/>
        </p:nvSpPr>
        <p:spPr>
          <a:xfrm>
            <a:off x="702161" y="1061525"/>
            <a:ext cx="5654034" cy="2031325"/>
          </a:xfrm>
          <a:prstGeom prst="rect">
            <a:avLst/>
          </a:prstGeom>
          <a:noFill/>
        </p:spPr>
        <p:txBody>
          <a:bodyPr wrap="square" rtlCol="0">
            <a:spAutoFit/>
          </a:bodyPr>
          <a:lstStyle/>
          <a:p>
            <a:pPr lvl="1">
              <a:buClr>
                <a:srgbClr val="00A9FF"/>
              </a:buClr>
            </a:pPr>
            <a:endParaRPr lang="en-CA" dirty="0"/>
          </a:p>
          <a:p>
            <a:pPr marL="285750" indent="-285750">
              <a:buClr>
                <a:srgbClr val="00A9FF"/>
              </a:buClr>
              <a:buFont typeface="Arial" panose="020B0604020202020204" pitchFamily="34" charset="0"/>
              <a:buChar char="•"/>
            </a:pPr>
            <a:r>
              <a:rPr lang="en-CA" dirty="0"/>
              <a:t>Challenge: Convergence with respect to the number of three-nucleon (3N) force matrix elements</a:t>
            </a:r>
          </a:p>
          <a:p>
            <a:pPr marL="285750" indent="-285750">
              <a:buClr>
                <a:srgbClr val="00A9FF"/>
              </a:buClr>
              <a:buFont typeface="Arial" panose="020B0604020202020204" pitchFamily="34" charset="0"/>
              <a:buChar char="•"/>
            </a:pPr>
            <a:r>
              <a:rPr lang="en-CA" dirty="0"/>
              <a:t>Breakthrough in storage achieved</a:t>
            </a:r>
          </a:p>
          <a:p>
            <a:pPr marL="285750" indent="-285750">
              <a:buClr>
                <a:srgbClr val="00A9FF"/>
              </a:buClr>
              <a:buFont typeface="Arial" panose="020B0604020202020204" pitchFamily="34" charset="0"/>
              <a:buChar char="•"/>
            </a:pPr>
            <a:r>
              <a:rPr lang="en-CA" dirty="0"/>
              <a:t>Opens possibilities for calculations of </a:t>
            </a:r>
            <a:r>
              <a:rPr lang="en-CA" baseline="30000" dirty="0"/>
              <a:t>132</a:t>
            </a:r>
            <a:r>
              <a:rPr lang="en-CA" dirty="0"/>
              <a:t>Sn, </a:t>
            </a:r>
            <a:r>
              <a:rPr lang="en-CA" baseline="30000" dirty="0"/>
              <a:t>208</a:t>
            </a:r>
            <a:r>
              <a:rPr lang="en-CA" dirty="0"/>
              <a:t>Pb, … superheavy isotopes?!?</a:t>
            </a:r>
            <a:endParaRPr lang="en-US" dirty="0"/>
          </a:p>
        </p:txBody>
      </p:sp>
      <p:pic>
        <p:nvPicPr>
          <p:cNvPr id="13" name="Picture 12">
            <a:extLst>
              <a:ext uri="{FF2B5EF4-FFF2-40B4-BE49-F238E27FC236}">
                <a16:creationId xmlns:a16="http://schemas.microsoft.com/office/drawing/2014/main" id="{5C86FC4A-D7C2-4E4F-91C5-5DD8E5D97541}"/>
              </a:ext>
            </a:extLst>
          </p:cNvPr>
          <p:cNvPicPr>
            <a:picLocks noChangeAspect="1"/>
          </p:cNvPicPr>
          <p:nvPr/>
        </p:nvPicPr>
        <p:blipFill>
          <a:blip r:embed="rId2"/>
          <a:stretch>
            <a:fillRect/>
          </a:stretch>
        </p:blipFill>
        <p:spPr>
          <a:xfrm>
            <a:off x="6736537" y="1208721"/>
            <a:ext cx="4989096" cy="1884129"/>
          </a:xfrm>
          <a:prstGeom prst="rect">
            <a:avLst/>
          </a:prstGeom>
          <a:solidFill>
            <a:schemeClr val="bg1">
              <a:lumMod val="95000"/>
              <a:alpha val="40186"/>
            </a:schemeClr>
          </a:solidFill>
          <a:ln>
            <a:solidFill>
              <a:schemeClr val="bg1">
                <a:lumMod val="85000"/>
              </a:schemeClr>
            </a:solidFill>
          </a:ln>
        </p:spPr>
      </p:pic>
      <p:pic>
        <p:nvPicPr>
          <p:cNvPr id="14" name="Picture 13" descr="Chart, scatter chart&#10;&#10;Description automatically generated">
            <a:extLst>
              <a:ext uri="{FF2B5EF4-FFF2-40B4-BE49-F238E27FC236}">
                <a16:creationId xmlns:a16="http://schemas.microsoft.com/office/drawing/2014/main" id="{02B6BC49-E732-D846-B902-40BE34D3D268}"/>
              </a:ext>
            </a:extLst>
          </p:cNvPr>
          <p:cNvPicPr>
            <a:picLocks noChangeAspect="1"/>
          </p:cNvPicPr>
          <p:nvPr/>
        </p:nvPicPr>
        <p:blipFill>
          <a:blip r:embed="rId3"/>
          <a:stretch>
            <a:fillRect/>
          </a:stretch>
        </p:blipFill>
        <p:spPr>
          <a:xfrm>
            <a:off x="702161" y="3929552"/>
            <a:ext cx="3251200" cy="2273300"/>
          </a:xfrm>
          <a:prstGeom prst="rect">
            <a:avLst/>
          </a:prstGeom>
        </p:spPr>
      </p:pic>
      <p:sp>
        <p:nvSpPr>
          <p:cNvPr id="18" name="TextBox 17">
            <a:extLst>
              <a:ext uri="{FF2B5EF4-FFF2-40B4-BE49-F238E27FC236}">
                <a16:creationId xmlns:a16="http://schemas.microsoft.com/office/drawing/2014/main" id="{EB244E46-72E2-C74E-90C6-53004ED110D8}"/>
              </a:ext>
            </a:extLst>
          </p:cNvPr>
          <p:cNvSpPr txBox="1"/>
          <p:nvPr/>
        </p:nvSpPr>
        <p:spPr>
          <a:xfrm>
            <a:off x="4739025" y="3653498"/>
            <a:ext cx="5742278" cy="276999"/>
          </a:xfrm>
          <a:prstGeom prst="rect">
            <a:avLst/>
          </a:prstGeom>
          <a:noFill/>
        </p:spPr>
        <p:txBody>
          <a:bodyPr wrap="none" rtlCol="0">
            <a:spAutoFit/>
          </a:bodyPr>
          <a:lstStyle/>
          <a:p>
            <a:r>
              <a:rPr lang="en-US" sz="1200" dirty="0"/>
              <a:t>Ground-state energy of </a:t>
            </a:r>
            <a:r>
              <a:rPr lang="en-US" sz="1200" baseline="30000" dirty="0"/>
              <a:t>132</a:t>
            </a:r>
            <a:r>
              <a:rPr lang="en-US" sz="1200" dirty="0"/>
              <a:t>Sn with chiral NN+3N 1.8/2.0 (EM)   &amp;   NN N</a:t>
            </a:r>
            <a:r>
              <a:rPr lang="en-US" sz="1200" baseline="30000" dirty="0"/>
              <a:t>3</a:t>
            </a:r>
            <a:r>
              <a:rPr lang="en-US" sz="1200" dirty="0"/>
              <a:t>LO+3N</a:t>
            </a:r>
            <a:r>
              <a:rPr lang="en-US" sz="1200" baseline="-25000" dirty="0"/>
              <a:t>lnl</a:t>
            </a:r>
            <a:endParaRPr lang="en-US" sz="1200" dirty="0"/>
          </a:p>
        </p:txBody>
      </p:sp>
      <p:pic>
        <p:nvPicPr>
          <p:cNvPr id="20" name="Picture 19" descr="Chart, histogram&#10;&#10;Description automatically generated">
            <a:extLst>
              <a:ext uri="{FF2B5EF4-FFF2-40B4-BE49-F238E27FC236}">
                <a16:creationId xmlns:a16="http://schemas.microsoft.com/office/drawing/2014/main" id="{80F3A9E4-0E4C-554A-ACFA-02D5C8ADAA13}"/>
              </a:ext>
            </a:extLst>
          </p:cNvPr>
          <p:cNvPicPr>
            <a:picLocks noChangeAspect="1"/>
          </p:cNvPicPr>
          <p:nvPr/>
        </p:nvPicPr>
        <p:blipFill>
          <a:blip r:embed="rId4"/>
          <a:stretch>
            <a:fillRect/>
          </a:stretch>
        </p:blipFill>
        <p:spPr>
          <a:xfrm>
            <a:off x="4739025" y="3929552"/>
            <a:ext cx="3289300" cy="2489200"/>
          </a:xfrm>
          <a:prstGeom prst="rect">
            <a:avLst/>
          </a:prstGeom>
        </p:spPr>
      </p:pic>
      <p:pic>
        <p:nvPicPr>
          <p:cNvPr id="23" name="Picture 22" descr="Chart, line chart&#10;&#10;Description automatically generated">
            <a:extLst>
              <a:ext uri="{FF2B5EF4-FFF2-40B4-BE49-F238E27FC236}">
                <a16:creationId xmlns:a16="http://schemas.microsoft.com/office/drawing/2014/main" id="{37F8C759-EA13-2248-912E-BAE7B4458A4B}"/>
              </a:ext>
            </a:extLst>
          </p:cNvPr>
          <p:cNvPicPr>
            <a:picLocks noChangeAspect="1"/>
          </p:cNvPicPr>
          <p:nvPr/>
        </p:nvPicPr>
        <p:blipFill>
          <a:blip r:embed="rId5"/>
          <a:stretch>
            <a:fillRect/>
          </a:stretch>
        </p:blipFill>
        <p:spPr>
          <a:xfrm>
            <a:off x="8645310" y="3929552"/>
            <a:ext cx="3080323" cy="2469053"/>
          </a:xfrm>
          <a:prstGeom prst="rect">
            <a:avLst/>
          </a:prstGeom>
        </p:spPr>
      </p:pic>
    </p:spTree>
    <p:extLst>
      <p:ext uri="{BB962C8B-B14F-4D97-AF65-F5344CB8AC3E}">
        <p14:creationId xmlns:p14="http://schemas.microsoft.com/office/powerpoint/2010/main" val="3682331052"/>
      </p:ext>
    </p:extLst>
  </p:cSld>
  <p:clrMapOvr>
    <a:masterClrMapping/>
  </p:clrMapOvr>
</p:sld>
</file>

<file path=ppt/theme/theme1.xml><?xml version="1.0" encoding="utf-8"?>
<a:theme xmlns:a="http://schemas.openxmlformats.org/drawingml/2006/main" name="Custom Design">
  <a:themeElements>
    <a:clrScheme name="TRIUMF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id="{2A260849-0273-DC40-8D16-592F49A5A9D6}" vid="{03B5D49C-F689-9F4E-8499-CB73B234E6B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Custom Design</Template>
  <TotalTime>126556</TotalTime>
  <Words>1826</Words>
  <Application>Microsoft Macintosh PowerPoint</Application>
  <PresentationFormat>Widescreen</PresentationFormat>
  <Paragraphs>241</Paragraphs>
  <Slides>17</Slides>
  <Notes>4</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6" baseType="lpstr">
      <vt:lpstr>Arial</vt:lpstr>
      <vt:lpstr>Calibri</vt:lpstr>
      <vt:lpstr>Cambria Math</vt:lpstr>
      <vt:lpstr>Myriad Pro</vt:lpstr>
      <vt:lpstr>Myriad Pro</vt:lpstr>
      <vt:lpstr>Times New Roman</vt:lpstr>
      <vt:lpstr>Wingdings</vt:lpstr>
      <vt:lpstr>Custom Design</vt:lpstr>
      <vt:lpstr>Equation</vt:lpstr>
      <vt:lpstr>Nuclear Theory at TRIUMF</vt:lpstr>
      <vt:lpstr>TRIUMF Nuclear Theory</vt:lpstr>
      <vt:lpstr>Ab initio nuclear theory at TRIUMF Theory Department</vt:lpstr>
      <vt:lpstr>NCSMC extended to describe exotic 11Be βp emission, supports large branching ratio due to narrow ½+ resonance (TRIUMF experiment by Ayyad et al., Phys. Rev. Lett. 123, 082501 (2019)) </vt:lpstr>
      <vt:lpstr>TRIUMF Nuclear Theory</vt:lpstr>
      <vt:lpstr>Ab initio nuclear theory at TRIUMF Theory Department</vt:lpstr>
      <vt:lpstr>Ab initio nuclear theory at TRIUMF Theory Department</vt:lpstr>
      <vt:lpstr>Dripline Predictions to Fe Isotopes</vt:lpstr>
      <vt:lpstr>PowerPoint Presentation</vt:lpstr>
      <vt:lpstr>          Neutron Skin of 208Pb</vt:lpstr>
      <vt:lpstr>Large-Scale Efforts for Ab Initio GT Transitions</vt:lpstr>
      <vt:lpstr>Solution to gA-Quenching Problem</vt:lpstr>
      <vt:lpstr>Nuclear Astrophysics Theory</vt:lpstr>
      <vt:lpstr>PowerPoint Presentation</vt:lpstr>
      <vt:lpstr>Nuclear Astrophysics Theory</vt:lpstr>
      <vt:lpstr>New initiatives: Establishment of Theory Centres</vt:lpstr>
      <vt:lpstr>Future of Theory @ TRIUMF: Unified first-principles approach to all nuclei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Petr Navratil</dc:creator>
  <cp:lastModifiedBy>Jason Holt</cp:lastModifiedBy>
  <cp:revision>896</cp:revision>
  <cp:lastPrinted>2019-05-12T12:45:21Z</cp:lastPrinted>
  <dcterms:created xsi:type="dcterms:W3CDTF">2018-01-26T21:30:31Z</dcterms:created>
  <dcterms:modified xsi:type="dcterms:W3CDTF">2022-07-20T20:43:34Z</dcterms:modified>
</cp:coreProperties>
</file>