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5" r:id="rId4"/>
    <p:sldId id="286" r:id="rId5"/>
    <p:sldId id="287" r:id="rId6"/>
    <p:sldId id="259" r:id="rId7"/>
    <p:sldId id="263" r:id="rId8"/>
    <p:sldId id="260" r:id="rId9"/>
    <p:sldId id="288" r:id="rId10"/>
    <p:sldId id="290" r:id="rId11"/>
    <p:sldId id="261" r:id="rId12"/>
    <p:sldId id="262" r:id="rId13"/>
    <p:sldId id="264" r:id="rId14"/>
    <p:sldId id="265" r:id="rId15"/>
    <p:sldId id="266" r:id="rId16"/>
    <p:sldId id="291" r:id="rId17"/>
    <p:sldId id="292" r:id="rId18"/>
    <p:sldId id="268" r:id="rId19"/>
    <p:sldId id="293" r:id="rId20"/>
    <p:sldId id="294" r:id="rId21"/>
    <p:sldId id="270" r:id="rId22"/>
    <p:sldId id="295" r:id="rId23"/>
    <p:sldId id="296" r:id="rId24"/>
    <p:sldId id="297" r:id="rId25"/>
    <p:sldId id="272" r:id="rId26"/>
    <p:sldId id="298" r:id="rId27"/>
    <p:sldId id="299" r:id="rId28"/>
    <p:sldId id="274" r:id="rId29"/>
    <p:sldId id="300" r:id="rId30"/>
    <p:sldId id="301" r:id="rId31"/>
    <p:sldId id="276" r:id="rId32"/>
    <p:sldId id="302" r:id="rId33"/>
    <p:sldId id="303" r:id="rId34"/>
    <p:sldId id="278" r:id="rId35"/>
    <p:sldId id="304" r:id="rId36"/>
    <p:sldId id="305" r:id="rId37"/>
    <p:sldId id="279" r:id="rId38"/>
    <p:sldId id="281" r:id="rId39"/>
    <p:sldId id="289" r:id="rId4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43" d="100"/>
          <a:sy n="43" d="100"/>
        </p:scale>
        <p:origin x="75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AECA4-D9D5-4959-8D13-AB9948838FBE}" type="datetimeFigureOut">
              <a:rPr lang="ko-KR" altLang="en-US" smtClean="0"/>
              <a:t>2022-08-09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8F88-D604-4A57-89E6-3DC1689ED4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2757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AECA4-D9D5-4959-8D13-AB9948838FBE}" type="datetimeFigureOut">
              <a:rPr lang="ko-KR" altLang="en-US" smtClean="0"/>
              <a:t>2022-08-09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8F88-D604-4A57-89E6-3DC1689ED4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139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AECA4-D9D5-4959-8D13-AB9948838FBE}" type="datetimeFigureOut">
              <a:rPr lang="ko-KR" altLang="en-US" smtClean="0"/>
              <a:t>2022-08-09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8F88-D604-4A57-89E6-3DC1689ED4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6284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AECA4-D9D5-4959-8D13-AB9948838FBE}" type="datetimeFigureOut">
              <a:rPr lang="ko-KR" altLang="en-US" smtClean="0"/>
              <a:t>2022-08-09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8F88-D604-4A57-89E6-3DC1689ED4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2762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AECA4-D9D5-4959-8D13-AB9948838FBE}" type="datetimeFigureOut">
              <a:rPr lang="ko-KR" altLang="en-US" smtClean="0"/>
              <a:t>2022-08-09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8F88-D604-4A57-89E6-3DC1689ED4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7279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AECA4-D9D5-4959-8D13-AB9948838FBE}" type="datetimeFigureOut">
              <a:rPr lang="ko-KR" altLang="en-US" smtClean="0"/>
              <a:t>2022-08-09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8F88-D604-4A57-89E6-3DC1689ED4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8978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AECA4-D9D5-4959-8D13-AB9948838FBE}" type="datetimeFigureOut">
              <a:rPr lang="ko-KR" altLang="en-US" smtClean="0"/>
              <a:t>2022-08-09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8F88-D604-4A57-89E6-3DC1689ED4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682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AECA4-D9D5-4959-8D13-AB9948838FBE}" type="datetimeFigureOut">
              <a:rPr lang="ko-KR" altLang="en-US" smtClean="0"/>
              <a:t>2022-08-09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8F88-D604-4A57-89E6-3DC1689ED4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5229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AECA4-D9D5-4959-8D13-AB9948838FBE}" type="datetimeFigureOut">
              <a:rPr lang="ko-KR" altLang="en-US" smtClean="0"/>
              <a:t>2022-08-09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8F88-D604-4A57-89E6-3DC1689ED4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371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AECA4-D9D5-4959-8D13-AB9948838FBE}" type="datetimeFigureOut">
              <a:rPr lang="ko-KR" altLang="en-US" smtClean="0"/>
              <a:t>2022-08-09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8F88-D604-4A57-89E6-3DC1689ED4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3431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AECA4-D9D5-4959-8D13-AB9948838FBE}" type="datetimeFigureOut">
              <a:rPr lang="ko-KR" altLang="en-US" smtClean="0"/>
              <a:t>2022-08-09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8F88-D604-4A57-89E6-3DC1689ED4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2838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AECA4-D9D5-4959-8D13-AB9948838FBE}" type="datetimeFigureOut">
              <a:rPr lang="ko-KR" altLang="en-US" smtClean="0"/>
              <a:t>2022-08-09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48F88-D604-4A57-89E6-3DC1689ED4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437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ctrTitle"/>
              </p:nvPr>
            </p:nvSpPr>
            <p:spPr>
              <a:xfrm>
                <a:off x="1241425" y="601663"/>
                <a:ext cx="9709150" cy="2387600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4000" dirty="0" smtClean="0"/>
                  <a:t>The S matrix of elastic </a:t>
                </a:r>
                <a14:m>
                  <m:oMath xmlns:m="http://schemas.openxmlformats.org/officeDocument/2006/math">
                    <m:r>
                      <a:rPr lang="ko-KR" altLang="en-US" sz="400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ko-KR" sz="4000" dirty="0" smtClean="0"/>
                  <a:t>-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sz="4000" i="1" dirty="0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altLang="ko-KR" sz="4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r>
                          <a:rPr lang="en-US" altLang="ko-KR" sz="4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</m:oMath>
                </a14:m>
                <a:r>
                  <a:rPr lang="ko-KR" altLang="en-US" sz="4000" dirty="0" smtClean="0"/>
                  <a:t> </a:t>
                </a:r>
                <a:r>
                  <a:rPr lang="en-US" altLang="ko-KR" sz="4000" dirty="0" smtClean="0"/>
                  <a:t>scattering at low energies in effective field theory</a:t>
                </a:r>
                <a:endParaRPr lang="ko-KR" altLang="en-US" sz="4000" dirty="0"/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241425" y="601663"/>
                <a:ext cx="9709150" cy="2387600"/>
              </a:xfrm>
              <a:blipFill>
                <a:blip r:embed="rId2"/>
                <a:stretch>
                  <a:fillRect r="-1696" b="-1099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805238"/>
            <a:ext cx="9144000" cy="2011362"/>
          </a:xfrm>
        </p:spPr>
        <p:txBody>
          <a:bodyPr>
            <a:normAutofit/>
          </a:bodyPr>
          <a:lstStyle/>
          <a:p>
            <a:r>
              <a:rPr lang="en-US" altLang="ko-KR" sz="3200" dirty="0" smtClean="0"/>
              <a:t>Shung-Ichi Ando</a:t>
            </a:r>
          </a:p>
          <a:p>
            <a:r>
              <a:rPr lang="en-US" altLang="ko-KR" sz="3200" dirty="0" err="1" smtClean="0"/>
              <a:t>Sunmoon</a:t>
            </a:r>
            <a:r>
              <a:rPr lang="en-US" altLang="ko-KR" sz="3200" dirty="0" smtClean="0"/>
              <a:t> University</a:t>
            </a:r>
          </a:p>
          <a:p>
            <a:r>
              <a:rPr lang="en-US" altLang="ko-KR" sz="3200" dirty="0" smtClean="0"/>
              <a:t>arXiv:2208.02404</a:t>
            </a:r>
          </a:p>
        </p:txBody>
      </p:sp>
    </p:spTree>
    <p:extLst>
      <p:ext uri="{BB962C8B-B14F-4D97-AF65-F5344CB8AC3E}">
        <p14:creationId xmlns:p14="http://schemas.microsoft.com/office/powerpoint/2010/main" val="2827352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EFT for alpha-carbon-12 system at low energies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0061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A large scale: proton-nitrogen-15 breakup energy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Relevant degrees of freedom: alpha and carbon-12 as  elementally-like fields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Introducing alpha-cabon-12 composite fields for the sub-threshold and resonant states of oxygen-16: effective range expansion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Coulomb interaction is included non-</a:t>
            </a:r>
            <a:r>
              <a:rPr lang="en-US" altLang="ko-KR" dirty="0" err="1" smtClean="0"/>
              <a:t>perturbatively</a:t>
            </a:r>
            <a:endParaRPr lang="en-US" altLang="ko-KR" dirty="0"/>
          </a:p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Modification of the counting rules for the momentum expansion: p^6 order for l=0,1,2,4,5,6 and p^8 order for l=3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The parameters are fitted to the phase shift data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78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/>
          <a:lstStyle/>
          <a:p>
            <a:r>
              <a:rPr lang="en-US" altLang="ko-KR" dirty="0" smtClean="0"/>
              <a:t>Effective </a:t>
            </a:r>
            <a:r>
              <a:rPr lang="en-US" altLang="ko-KR" dirty="0" err="1" smtClean="0"/>
              <a:t>Lagrangian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82140"/>
            <a:ext cx="10058400" cy="362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78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698500"/>
            <a:ext cx="10515600" cy="5478463"/>
          </a:xfrm>
        </p:spPr>
        <p:txBody>
          <a:bodyPr/>
          <a:lstStyle/>
          <a:p>
            <a:r>
              <a:rPr lang="en-US" altLang="ko-KR" dirty="0" smtClean="0"/>
              <a:t>Amplitudes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45432"/>
            <a:ext cx="10058400" cy="149171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602" y="3338117"/>
            <a:ext cx="4448796" cy="283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34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584200"/>
            <a:ext cx="10515600" cy="5592763"/>
          </a:xfrm>
        </p:spPr>
        <p:txBody>
          <a:bodyPr/>
          <a:lstStyle/>
          <a:p>
            <a:r>
              <a:rPr lang="en-US" altLang="ko-KR" dirty="0" smtClean="0"/>
              <a:t>Amplitude for bound states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69" y="1319619"/>
            <a:ext cx="6173061" cy="143847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69" y="3135783"/>
            <a:ext cx="4191718" cy="103240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818" y="3244216"/>
            <a:ext cx="7340600" cy="98626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351120"/>
            <a:ext cx="10058400" cy="103267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962" y="5221275"/>
            <a:ext cx="8213275" cy="133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93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	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139825"/>
            <a:ext cx="10515600" cy="4351338"/>
          </a:xfrm>
        </p:spPr>
        <p:txBody>
          <a:bodyPr/>
          <a:lstStyle/>
          <a:p>
            <a:r>
              <a:rPr lang="en-US" altLang="ko-KR" dirty="0" smtClean="0"/>
              <a:t>Amplitudes for resonant states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71490"/>
            <a:ext cx="10058400" cy="162203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50" y="3874322"/>
            <a:ext cx="8928100" cy="207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736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2168525"/>
            <a:ext cx="10515600" cy="4351338"/>
          </a:xfrm>
        </p:spPr>
        <p:txBody>
          <a:bodyPr/>
          <a:lstStyle/>
          <a:p>
            <a:r>
              <a:rPr lang="en-US" altLang="ko-KR" dirty="0" smtClean="0"/>
              <a:t>S factor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68" y="3031296"/>
            <a:ext cx="11431063" cy="122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93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Numerical results (preliminary) 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19250"/>
                <a:ext cx="10515600" cy="4557713"/>
              </a:xfrm>
            </p:spPr>
            <p:txBody>
              <a:bodyPr/>
              <a:lstStyle/>
              <a:p>
                <a:r>
                  <a:rPr lang="en-US" altLang="ko-KR" dirty="0" smtClean="0"/>
                  <a:t>l=0 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; 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; 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ko-KR" dirty="0" smtClean="0"/>
                  <a:t>)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19250"/>
                <a:ext cx="10515600" cy="4557713"/>
              </a:xfrm>
              <a:blipFill>
                <a:blip r:embed="rId2"/>
                <a:stretch>
                  <a:fillRect l="-1043" t="-241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90" y="2333625"/>
            <a:ext cx="1119622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5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38175"/>
                <a:ext cx="10515600" cy="5538788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dirty="0" smtClean="0">
                    <a:latin typeface="Cambria Math" panose="02040503050406030204" pitchFamily="18" charset="0"/>
                  </a:rPr>
                  <a:t>Fitted parameters </a:t>
                </a:r>
              </a:p>
              <a:p>
                <a:endParaRPr lang="en-US" altLang="ko-KR" dirty="0">
                  <a:latin typeface="Cambria Math" panose="02040503050406030204" pitchFamily="18" charset="0"/>
                </a:endParaRPr>
              </a:p>
              <a:p>
                <a:endParaRPr lang="en-US" altLang="ko-KR" dirty="0">
                  <a:latin typeface="Cambria Math" panose="02040503050406030204" pitchFamily="18" charset="0"/>
                </a:endParaRPr>
              </a:p>
              <a:p>
                <a:endParaRPr lang="en-US" altLang="ko-KR" i="1" dirty="0" smtClean="0">
                  <a:latin typeface="Cambria Math" panose="02040503050406030204" pitchFamily="18" charset="0"/>
                </a:endParaRPr>
              </a:p>
              <a:p>
                <a:endParaRPr lang="en-US" altLang="ko-KR" i="1" dirty="0">
                  <a:latin typeface="Cambria Math" panose="02040503050406030204" pitchFamily="18" charset="0"/>
                </a:endParaRPr>
              </a:p>
              <a:p>
                <a:endParaRPr lang="en-US" altLang="ko-KR" i="1" dirty="0" smtClean="0">
                  <a:latin typeface="Cambria Math" panose="02040503050406030204" pitchFamily="18" charset="0"/>
                </a:endParaRPr>
              </a:p>
              <a:p>
                <a:endParaRPr lang="en-US" altLang="ko-KR" i="1" dirty="0">
                  <a:latin typeface="Cambria Math" panose="02040503050406030204" pitchFamily="18" charset="0"/>
                </a:endParaRPr>
              </a:p>
              <a:p>
                <a:endParaRPr lang="en-US" altLang="ko-KR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04</m:t>
                            </m:r>
                          </m:e>
                        </m:d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=6.870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𝑀𝑒𝑉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  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04</m:t>
                            </m:r>
                          </m:e>
                        </m:d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=185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𝑘𝑒𝑉</m:t>
                    </m:r>
                  </m:oMath>
                </a14:m>
                <a:endParaRPr lang="en-US" altLang="ko-KR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ko-KR" alt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o-KR" altLang="en-US" i="1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=0.013, 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=252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38175"/>
                <a:ext cx="10515600" cy="5538788"/>
              </a:xfrm>
              <a:blipFill>
                <a:blip r:embed="rId2"/>
                <a:stretch>
                  <a:fillRect l="-1043" t="-19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963"/>
            <a:ext cx="12192219" cy="316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0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74" y="571500"/>
            <a:ext cx="8409051" cy="5880099"/>
          </a:xfrm>
        </p:spPr>
      </p:pic>
    </p:spTree>
    <p:extLst>
      <p:ext uri="{BB962C8B-B14F-4D97-AF65-F5344CB8AC3E}">
        <p14:creationId xmlns:p14="http://schemas.microsoft.com/office/powerpoint/2010/main" val="3793738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752475"/>
                <a:ext cx="10515600" cy="5424488"/>
              </a:xfrm>
            </p:spPr>
            <p:txBody>
              <a:bodyPr/>
              <a:lstStyle/>
              <a:p>
                <a:r>
                  <a:rPr lang="en-US" altLang="ko-KR" dirty="0" smtClean="0"/>
                  <a:t>l=1 </a:t>
                </a:r>
                <a:r>
                  <a:rPr lang="en-US" altLang="ko-KR" dirty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altLang="ko-KR">
                        <a:latin typeface="Cambria Math" panose="02040503050406030204" pitchFamily="18" charset="0"/>
                      </a:rPr>
                      <m:t>; </m:t>
                    </m:r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altLang="ko-KR" i="1">
                        <a:latin typeface="Cambria Math" panose="02040503050406030204" pitchFamily="18" charset="0"/>
                      </a:rPr>
                      <m:t>; </m:t>
                    </m:r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ko-KR" dirty="0"/>
                  <a:t>)</a:t>
                </a:r>
                <a:endParaRPr lang="ko-KR" altLang="en-US" dirty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52475"/>
                <a:ext cx="10515600" cy="5424488"/>
              </a:xfrm>
              <a:blipFill>
                <a:blip r:embed="rId2"/>
                <a:stretch>
                  <a:fillRect l="-1043" t="-191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7" y="1690688"/>
            <a:ext cx="11968262" cy="477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4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Outline of talk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Introduction</a:t>
            </a:r>
          </a:p>
          <a:p>
            <a:r>
              <a:rPr lang="en-US" altLang="ko-KR" dirty="0" smtClean="0"/>
              <a:t>Formalism: 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S matrix, effective </a:t>
            </a:r>
            <a:r>
              <a:rPr lang="en-US" altLang="ko-KR" dirty="0" err="1" smtClean="0"/>
              <a:t>Lagrangian</a:t>
            </a:r>
            <a:r>
              <a:rPr lang="en-US" altLang="ko-KR" dirty="0" smtClean="0"/>
              <a:t>, and scattering amplitudes</a:t>
            </a:r>
          </a:p>
          <a:p>
            <a:r>
              <a:rPr lang="en-US" altLang="ko-KR" dirty="0" smtClean="0"/>
              <a:t>Numerical results: </a:t>
            </a:r>
          </a:p>
          <a:p>
            <a:pPr marL="0" indent="0">
              <a:buNone/>
            </a:pPr>
            <a:r>
              <a:rPr lang="en-US" altLang="ko-KR" dirty="0"/>
              <a:t>  </a:t>
            </a:r>
            <a:r>
              <a:rPr lang="en-US" altLang="ko-KR" dirty="0" smtClean="0"/>
              <a:t>Phase shifts of elastic alpha-carbon-12 scattering   </a:t>
            </a:r>
          </a:p>
          <a:p>
            <a:pPr marL="0" indent="0">
              <a:buNone/>
            </a:pPr>
            <a:r>
              <a:rPr lang="en-US" altLang="ko-KR" dirty="0"/>
              <a:t>  </a:t>
            </a:r>
            <a:r>
              <a:rPr lang="en-US" altLang="ko-KR" dirty="0" smtClean="0"/>
              <a:t>for l=0,1,2,3,4,5,6</a:t>
            </a:r>
          </a:p>
          <a:p>
            <a:r>
              <a:rPr lang="en-US" altLang="ko-KR" dirty="0" smtClean="0"/>
              <a:t>Results and discussion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020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38225"/>
                <a:ext cx="10515600" cy="5138738"/>
              </a:xfrm>
            </p:spPr>
            <p:txBody>
              <a:bodyPr/>
              <a:lstStyle/>
              <a:p>
                <a:r>
                  <a:rPr lang="en-US" altLang="ko-KR" dirty="0" smtClean="0"/>
                  <a:t>Fitted parameters</a:t>
                </a:r>
              </a:p>
              <a:p>
                <a:endParaRPr lang="en-US" altLang="ko-KR" dirty="0" smtClean="0"/>
              </a:p>
              <a:p>
                <a:endParaRPr lang="en-US" altLang="ko-KR" dirty="0"/>
              </a:p>
              <a:p>
                <a:endParaRPr lang="en-US" altLang="ko-KR" dirty="0" smtClean="0"/>
              </a:p>
              <a:p>
                <a:endParaRPr lang="en-US" altLang="ko-KR" dirty="0"/>
              </a:p>
              <a:p>
                <a:endParaRPr lang="en-US" altLang="ko-KR" dirty="0" smtClean="0"/>
              </a:p>
              <a:p>
                <a:endParaRPr lang="en-US" altLang="ko-K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e>
                        </m:d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5.278(2)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𝑀𝑒𝑉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,    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e>
                        </m:d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91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𝑘𝑒𝑉</m:t>
                    </m:r>
                  </m:oMath>
                </a14:m>
                <a:endParaRPr lang="en-US" altLang="ko-KR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altLang="ko-KR" i="1">
                        <a:latin typeface="Cambria Math" panose="02040503050406030204" pitchFamily="18" charset="0"/>
                      </a:rPr>
                      <m:t>=0.0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89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=252</m:t>
                    </m:r>
                  </m:oMath>
                </a14:m>
                <a:endParaRPr lang="ko-KR" altLang="en-US" dirty="0"/>
              </a:p>
              <a:p>
                <a:pPr marL="0" indent="0">
                  <a:buNone/>
                </a:pPr>
                <a:endParaRPr lang="en-US" altLang="ko-KR" dirty="0" smtClean="0"/>
              </a:p>
              <a:p>
                <a:endParaRPr lang="en-US" altLang="ko-KR" dirty="0"/>
              </a:p>
              <a:p>
                <a:endParaRPr lang="en-US" altLang="ko-KR" dirty="0" smtClean="0"/>
              </a:p>
              <a:p>
                <a:endParaRPr lang="en-US" altLang="ko-KR" dirty="0"/>
              </a:p>
              <a:p>
                <a:endParaRPr lang="en-US" altLang="ko-KR" dirty="0" smtClean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38225"/>
                <a:ext cx="10515600" cy="5138738"/>
              </a:xfrm>
              <a:blipFill>
                <a:blip r:embed="rId2"/>
                <a:stretch>
                  <a:fillRect l="-1043" t="-20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4" y="2276475"/>
            <a:ext cx="11659266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9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342" y="825500"/>
            <a:ext cx="8469316" cy="5681663"/>
          </a:xfrm>
        </p:spPr>
      </p:pic>
    </p:spTree>
    <p:extLst>
      <p:ext uri="{BB962C8B-B14F-4D97-AF65-F5344CB8AC3E}">
        <p14:creationId xmlns:p14="http://schemas.microsoft.com/office/powerpoint/2010/main" val="3408807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942975"/>
                <a:ext cx="10515600" cy="5233988"/>
              </a:xfrm>
            </p:spPr>
            <p:txBody>
              <a:bodyPr/>
              <a:lstStyle/>
              <a:p>
                <a:r>
                  <a:rPr lang="en-US" altLang="ko-KR" dirty="0" smtClean="0"/>
                  <a:t>l=2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ko-KR">
                        <a:latin typeface="Cambria Math" panose="02040503050406030204" pitchFamily="18" charset="0"/>
                      </a:rPr>
                      <m:t>; </m:t>
                    </m:r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 </m:t>
                    </m:r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ko-KR" i="1">
                        <a:latin typeface="Cambria Math" panose="02040503050406030204" pitchFamily="18" charset="0"/>
                      </a:rPr>
                      <m:t>; </m:t>
                    </m:r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ko-KR" dirty="0"/>
                  <a:t>)</a:t>
                </a:r>
                <a:endParaRPr lang="ko-KR" altLang="en-US" dirty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42975"/>
                <a:ext cx="10515600" cy="5233988"/>
              </a:xfrm>
              <a:blipFill>
                <a:blip r:embed="rId2"/>
                <a:stretch>
                  <a:fillRect l="-1043" t="-209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1566863"/>
            <a:ext cx="11508145" cy="341471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830996"/>
            <a:ext cx="10101927" cy="202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4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Modification of the counting rules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Phase shift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=−0.0116</m:t>
                    </m:r>
                  </m:oMath>
                </a14:m>
                <a:r>
                  <a:rPr lang="en-US" altLang="ko-KR" dirty="0" smtClean="0"/>
                  <a:t> deg at </a:t>
                </a:r>
                <a:r>
                  <a:rPr lang="en-US" altLang="ko-KR" dirty="0" err="1" smtClean="0"/>
                  <a:t>Ea</a:t>
                </a:r>
                <a:r>
                  <a:rPr lang="en-US" altLang="ko-KR" dirty="0" smtClean="0"/>
                  <a:t> = 2.6 MeV</a:t>
                </a:r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872" y="2601042"/>
            <a:ext cx="6988256" cy="68898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68" y="3424962"/>
            <a:ext cx="10613664" cy="315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503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962024"/>
                <a:ext cx="10515600" cy="553402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ko-KR" dirty="0" smtClean="0"/>
                  <a:t>Fitted parameters </a:t>
                </a:r>
              </a:p>
              <a:p>
                <a:endParaRPr lang="en-US" altLang="ko-KR" dirty="0" smtClean="0"/>
              </a:p>
              <a:p>
                <a:endParaRPr lang="en-US" altLang="ko-KR" dirty="0" smtClean="0"/>
              </a:p>
              <a:p>
                <a:endParaRPr lang="en-US" altLang="ko-KR" dirty="0" smtClean="0"/>
              </a:p>
              <a:p>
                <a:endParaRPr lang="en-US" altLang="ko-KR" dirty="0"/>
              </a:p>
              <a:p>
                <a:endParaRPr lang="en-US" altLang="ko-KR" dirty="0" smtClean="0"/>
              </a:p>
              <a:p>
                <a:endParaRPr lang="en-US" altLang="ko-KR" dirty="0"/>
              </a:p>
              <a:p>
                <a:endParaRPr lang="en-US" altLang="ko-KR" dirty="0" smtClean="0"/>
              </a:p>
              <a:p>
                <a:endParaRPr lang="en-US" altLang="ko-K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24</m:t>
                            </m:r>
                          </m:e>
                        </m:d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.858(10)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𝑀𝑒𝑉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,    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150(10)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𝑘𝑒𝑉</m:t>
                    </m:r>
                  </m:oMath>
                </a14:m>
                <a:endParaRPr lang="en-US" altLang="ko-KR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altLang="ko-KR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66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=252</m:t>
                    </m:r>
                  </m:oMath>
                </a14:m>
                <a:endParaRPr lang="ko-KR" altLang="en-US" dirty="0"/>
              </a:p>
              <a:p>
                <a:endParaRPr lang="en-US" altLang="ko-KR" dirty="0" smtClean="0"/>
              </a:p>
              <a:p>
                <a:endParaRPr lang="en-US" altLang="ko-KR" dirty="0"/>
              </a:p>
              <a:p>
                <a:endParaRPr lang="en-US" altLang="ko-KR" dirty="0" smtClean="0"/>
              </a:p>
              <a:p>
                <a:endParaRPr lang="en-US" altLang="ko-KR" dirty="0"/>
              </a:p>
              <a:p>
                <a:endParaRPr lang="en-US" altLang="ko-KR" dirty="0" smtClean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62024"/>
                <a:ext cx="10515600" cy="5534025"/>
              </a:xfrm>
              <a:blipFill>
                <a:blip r:embed="rId2"/>
                <a:stretch>
                  <a:fillRect l="-1043" t="-27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60" y="1862138"/>
            <a:ext cx="11214679" cy="301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6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839" y="533400"/>
            <a:ext cx="8003579" cy="5769769"/>
          </a:xfrm>
        </p:spPr>
      </p:pic>
    </p:spTree>
    <p:extLst>
      <p:ext uri="{BB962C8B-B14F-4D97-AF65-F5344CB8AC3E}">
        <p14:creationId xmlns:p14="http://schemas.microsoft.com/office/powerpoint/2010/main" val="3367007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704850"/>
                <a:ext cx="10515600" cy="5472113"/>
              </a:xfrm>
            </p:spPr>
            <p:txBody>
              <a:bodyPr/>
              <a:lstStyle/>
              <a:p>
                <a:r>
                  <a:rPr lang="en-US" altLang="ko-KR" dirty="0" smtClean="0"/>
                  <a:t>l=3 </a:t>
                </a:r>
                <a:r>
                  <a:rPr lang="en-US" altLang="ko-KR" dirty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altLang="ko-KR">
                        <a:latin typeface="Cambria Math" panose="02040503050406030204" pitchFamily="18" charset="0"/>
                      </a:rPr>
                      <m:t>; </m:t>
                    </m:r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altLang="ko-KR" i="1">
                        <a:latin typeface="Cambria Math" panose="02040503050406030204" pitchFamily="18" charset="0"/>
                      </a:rPr>
                      <m:t>; </m:t>
                    </m:r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ko-KR" dirty="0"/>
                  <a:t>)</a:t>
                </a:r>
                <a:endParaRPr lang="ko-KR" altLang="en-US" dirty="0"/>
              </a:p>
              <a:p>
                <a:endParaRPr lang="ko-KR" altLang="en-US" dirty="0"/>
              </a:p>
              <a:p>
                <a:pPr marL="0" indent="0">
                  <a:buNone/>
                </a:pP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04850"/>
                <a:ext cx="10515600" cy="5472113"/>
              </a:xfrm>
              <a:blipFill>
                <a:blip r:embed="rId2"/>
                <a:stretch>
                  <a:fillRect l="-1043" t="-200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8" y="1463624"/>
            <a:ext cx="11633071" cy="28988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1" y="4362449"/>
            <a:ext cx="8657503" cy="223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4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Fitted parameters</a:t>
                </a:r>
              </a:p>
              <a:p>
                <a:endParaRPr lang="en-US" altLang="ko-KR" dirty="0"/>
              </a:p>
              <a:p>
                <a:endParaRPr lang="en-US" altLang="ko-KR" dirty="0" smtClean="0"/>
              </a:p>
              <a:p>
                <a:endParaRPr lang="en-US" altLang="ko-KR" dirty="0"/>
              </a:p>
              <a:p>
                <a:pPr marL="0" indent="0">
                  <a:buNone/>
                </a:pPr>
                <a:endParaRPr lang="en-US" altLang="ko-K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33</m:t>
                            </m:r>
                          </m:e>
                        </m:d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=5.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967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𝑀𝑒𝑉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,    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33</m:t>
                            </m:r>
                          </m:e>
                        </m:d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0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𝑘𝑒𝑉</m:t>
                    </m:r>
                  </m:oMath>
                </a14:m>
                <a:endParaRPr lang="en-US" altLang="ko-KR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altLang="ko-KR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87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=252</m:t>
                    </m:r>
                  </m:oMath>
                </a14:m>
                <a:endParaRPr lang="en-US" altLang="ko-KR" dirty="0" smtClean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76" y="2587597"/>
            <a:ext cx="11268348" cy="159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2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682" y="660400"/>
            <a:ext cx="8900636" cy="5884863"/>
          </a:xfrm>
        </p:spPr>
      </p:pic>
    </p:spTree>
    <p:extLst>
      <p:ext uri="{BB962C8B-B14F-4D97-AF65-F5344CB8AC3E}">
        <p14:creationId xmlns:p14="http://schemas.microsoft.com/office/powerpoint/2010/main" val="7313016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771525"/>
                <a:ext cx="10515600" cy="5405438"/>
              </a:xfrm>
            </p:spPr>
            <p:txBody>
              <a:bodyPr/>
              <a:lstStyle/>
              <a:p>
                <a:r>
                  <a:rPr lang="en-US" altLang="ko-KR" dirty="0" smtClean="0"/>
                  <a:t>l=4 ( ;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4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ko-KR" i="1">
                        <a:latin typeface="Cambria Math" panose="02040503050406030204" pitchFamily="18" charset="0"/>
                      </a:rPr>
                      <m:t>; </m:t>
                    </m:r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ko-KR" dirty="0"/>
                  <a:t>)</a:t>
                </a:r>
                <a:endParaRPr lang="ko-KR" altLang="en-US" dirty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71525"/>
                <a:ext cx="10515600" cy="5405438"/>
              </a:xfrm>
              <a:blipFill>
                <a:blip r:embed="rId2"/>
                <a:stretch>
                  <a:fillRect l="-1043" t="-203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1833563"/>
            <a:ext cx="10384454" cy="394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4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 1 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altLang="ko-KR" dirty="0" smtClean="0"/>
                  <a:t>Helium burning process in red giant stars (at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=0.3</m:t>
                    </m:r>
                  </m:oMath>
                </a14:m>
                <a:r>
                  <a:rPr lang="en-US" altLang="ko-KR" dirty="0" smtClean="0"/>
                  <a:t> MeV)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</a:t>
                </a:r>
                <a:r>
                  <a:rPr lang="en-US" altLang="ko-KR" dirty="0" smtClean="0"/>
                  <a:t>  Main nuclear reaction is triple alpha process</a:t>
                </a:r>
              </a:p>
              <a:p>
                <a:pPr marL="0" indent="0">
                  <a:buNone/>
                </a:pPr>
                <a:endParaRPr lang="en-US" altLang="ko-KR" dirty="0"/>
              </a:p>
              <a:p>
                <a:pPr marL="0" indent="0">
                  <a:buNone/>
                </a:pPr>
                <a:endParaRPr lang="en-US" altLang="ko-KR" dirty="0" smtClean="0"/>
              </a:p>
              <a:p>
                <a:pPr marL="0" indent="0">
                  <a:buNone/>
                </a:pPr>
                <a:endParaRPr lang="en-US" altLang="ko-KR" dirty="0"/>
              </a:p>
              <a:p>
                <a:pPr marL="0" indent="0">
                  <a:buNone/>
                </a:pPr>
                <a:endParaRPr lang="en-US" altLang="ko-KR" dirty="0" smtClean="0"/>
              </a:p>
              <a:p>
                <a:pPr marL="0" indent="0">
                  <a:buNone/>
                </a:pPr>
                <a:endParaRPr lang="en-US" altLang="ko-KR" dirty="0" smtClean="0"/>
              </a:p>
              <a:p>
                <a:pPr marL="0" indent="0">
                  <a:buNone/>
                </a:pPr>
                <a:endParaRPr lang="en-US" altLang="ko-KR" dirty="0" smtClean="0"/>
              </a:p>
              <a:p>
                <a:pPr marL="0" indent="0">
                  <a:buNone/>
                </a:pPr>
                <a:endParaRPr lang="en-US" altLang="ko-KR" dirty="0" smtClean="0"/>
              </a:p>
              <a:p>
                <a:pPr marL="0" indent="0">
                  <a:buNone/>
                </a:pPr>
                <a:r>
                  <a:rPr lang="en-US" altLang="ko-KR" dirty="0"/>
                  <a:t> </a:t>
                </a:r>
                <a:endParaRPr lang="en-US" altLang="ko-KR" dirty="0" smtClean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  <a:blipFill>
                <a:blip r:embed="rId2"/>
                <a:stretch>
                  <a:fillRect l="-1043" t="-298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765" y="2715419"/>
            <a:ext cx="5538469" cy="346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035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952500"/>
                <a:ext cx="10515600" cy="5224463"/>
              </a:xfrm>
            </p:spPr>
            <p:txBody>
              <a:bodyPr/>
              <a:lstStyle/>
              <a:p>
                <a:r>
                  <a:rPr lang="en-US" altLang="ko-KR" dirty="0" smtClean="0"/>
                  <a:t>Fitted parameters</a:t>
                </a:r>
              </a:p>
              <a:p>
                <a:endParaRPr lang="en-US" altLang="ko-KR" dirty="0"/>
              </a:p>
              <a:p>
                <a:endParaRPr lang="en-US" altLang="ko-KR" dirty="0" smtClean="0"/>
              </a:p>
              <a:p>
                <a:endParaRPr lang="en-US" altLang="ko-KR" dirty="0" smtClean="0"/>
              </a:p>
              <a:p>
                <a:endParaRPr lang="en-US" altLang="ko-KR" dirty="0"/>
              </a:p>
              <a:p>
                <a:endParaRPr lang="en-US" altLang="ko-KR" dirty="0" smtClean="0"/>
              </a:p>
              <a:p>
                <a:endParaRPr lang="en-US" altLang="ko-K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43</m:t>
                            </m:r>
                          </m:e>
                        </m:d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6.707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𝑀𝑒𝑉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,    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89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𝑘𝑒𝑉</m:t>
                    </m:r>
                  </m:oMath>
                </a14:m>
                <a:endParaRPr lang="en-US" altLang="ko-KR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altLang="ko-KR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7,  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=252</m:t>
                    </m:r>
                  </m:oMath>
                </a14:m>
                <a:endParaRPr lang="en-US" altLang="ko-KR" dirty="0"/>
              </a:p>
              <a:p>
                <a:endParaRPr lang="en-US" altLang="ko-KR" dirty="0" smtClean="0"/>
              </a:p>
              <a:p>
                <a:endParaRPr lang="en-US" altLang="ko-KR" dirty="0"/>
              </a:p>
              <a:p>
                <a:endParaRPr lang="en-US" altLang="ko-KR" dirty="0" smtClean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52500"/>
                <a:ext cx="10515600" cy="5224463"/>
              </a:xfrm>
              <a:blipFill>
                <a:blip r:embed="rId2"/>
                <a:stretch>
                  <a:fillRect l="-1043" t="-198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97" y="1768433"/>
            <a:ext cx="11686713" cy="238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1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714" y="508000"/>
            <a:ext cx="8814571" cy="5783263"/>
          </a:xfrm>
        </p:spPr>
      </p:pic>
    </p:spTree>
    <p:extLst>
      <p:ext uri="{BB962C8B-B14F-4D97-AF65-F5344CB8AC3E}">
        <p14:creationId xmlns:p14="http://schemas.microsoft.com/office/powerpoint/2010/main" val="26476219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38225"/>
                <a:ext cx="10515600" cy="5138738"/>
              </a:xfrm>
            </p:spPr>
            <p:txBody>
              <a:bodyPr/>
              <a:lstStyle/>
              <a:p>
                <a:r>
                  <a:rPr lang="en-US" altLang="ko-KR" dirty="0" smtClean="0"/>
                  <a:t>L=5 ( </a:t>
                </a:r>
                <a14:m>
                  <m:oMath xmlns:m="http://schemas.openxmlformats.org/officeDocument/2006/math">
                    <m:r>
                      <a:rPr lang="en-US" altLang="ko-KR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; </m:t>
                    </m:r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ko-KR" dirty="0"/>
                  <a:t>)</a:t>
                </a:r>
                <a:endParaRPr lang="ko-KR" altLang="en-US" dirty="0"/>
              </a:p>
              <a:p>
                <a:pPr marL="0" indent="0">
                  <a:buNone/>
                </a:pPr>
                <a:endParaRPr lang="ko-KR" altLang="en-US" dirty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38225"/>
                <a:ext cx="10515600" cy="5138738"/>
              </a:xfrm>
              <a:blipFill>
                <a:blip r:embed="rId2"/>
                <a:stretch>
                  <a:fillRect l="-1043" t="-20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20" y="2104969"/>
            <a:ext cx="10355812" cy="317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9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Fitted parameters</a:t>
                </a:r>
              </a:p>
              <a:p>
                <a:endParaRPr lang="en-US" altLang="ko-KR" dirty="0"/>
              </a:p>
              <a:p>
                <a:endParaRPr lang="en-US" altLang="ko-KR" dirty="0" smtClean="0"/>
              </a:p>
              <a:p>
                <a:pPr marL="0" indent="0">
                  <a:buNone/>
                </a:pPr>
                <a:endParaRPr lang="en-US" altLang="ko-KR" dirty="0" smtClean="0"/>
              </a:p>
              <a:p>
                <a:pPr marL="0" indent="0">
                  <a:buNone/>
                </a:pPr>
                <a:endParaRPr lang="en-US" altLang="ko-K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51</m:t>
                            </m:r>
                          </m:e>
                        </m:d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=7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.498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𝑀𝑒𝑉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,    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51</m:t>
                            </m:r>
                          </m:e>
                        </m:d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670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𝑘𝑒𝑉</m:t>
                    </m:r>
                  </m:oMath>
                </a14:m>
                <a:endParaRPr lang="en-US" altLang="ko-KR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altLang="ko-KR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094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=243</m:t>
                    </m:r>
                  </m:oMath>
                </a14:m>
                <a:endParaRPr lang="en-US" altLang="ko-KR" dirty="0"/>
              </a:p>
              <a:p>
                <a:endParaRPr lang="en-US" altLang="ko-KR" dirty="0" smtClean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09" y="2724150"/>
            <a:ext cx="11620494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6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01" y="723900"/>
            <a:ext cx="9011598" cy="5821864"/>
          </a:xfrm>
        </p:spPr>
      </p:pic>
    </p:spTree>
    <p:extLst>
      <p:ext uri="{BB962C8B-B14F-4D97-AF65-F5344CB8AC3E}">
        <p14:creationId xmlns:p14="http://schemas.microsoft.com/office/powerpoint/2010/main" val="17582416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952500"/>
                <a:ext cx="10515600" cy="5224463"/>
              </a:xfrm>
            </p:spPr>
            <p:txBody>
              <a:bodyPr/>
              <a:lstStyle/>
              <a:p>
                <a:r>
                  <a:rPr lang="en-US" altLang="ko-KR" dirty="0" smtClean="0"/>
                  <a:t>L=6( (</a:t>
                </a:r>
                <a:r>
                  <a:rPr lang="en-US" altLang="ko-KR" dirty="0" err="1" smtClean="0"/>
                  <a:t>bg</a:t>
                </a:r>
                <a:r>
                  <a:rPr lang="en-US" altLang="ko-KR" dirty="0" smtClean="0"/>
                  <a:t>)</a:t>
                </a:r>
                <a14:m>
                  <m:oMath xmlns:m="http://schemas.openxmlformats.org/officeDocument/2006/math">
                    <m:r>
                      <a:rPr lang="en-US" altLang="ko-KR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; </m:t>
                    </m:r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altLang="ko-KR" dirty="0"/>
                  <a:t>)</a:t>
                </a:r>
                <a:endParaRPr lang="ko-KR" altLang="en-US" dirty="0"/>
              </a:p>
              <a:p>
                <a:pPr marL="0" indent="0">
                  <a:buNone/>
                </a:pPr>
                <a:r>
                  <a:rPr lang="en-US" altLang="ko-KR" dirty="0" smtClean="0"/>
                  <a:t>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52500"/>
                <a:ext cx="10515600" cy="5224463"/>
              </a:xfrm>
              <a:blipFill>
                <a:blip r:embed="rId2"/>
                <a:stretch>
                  <a:fillRect l="-1043" t="-198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55" y="1750219"/>
            <a:ext cx="11249377" cy="105965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99" y="2869406"/>
            <a:ext cx="9555141" cy="353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74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81100"/>
                <a:ext cx="10515600" cy="4995863"/>
              </a:xfrm>
            </p:spPr>
            <p:txBody>
              <a:bodyPr/>
              <a:lstStyle/>
              <a:p>
                <a:r>
                  <a:rPr lang="en-US" altLang="ko-KR" dirty="0" smtClean="0"/>
                  <a:t>Fitted parameters</a:t>
                </a:r>
              </a:p>
              <a:p>
                <a:endParaRPr lang="en-US" altLang="ko-KR" dirty="0"/>
              </a:p>
              <a:p>
                <a:endParaRPr lang="en-US" altLang="ko-KR" dirty="0" smtClean="0"/>
              </a:p>
              <a:p>
                <a:endParaRPr lang="en-US" altLang="ko-KR" dirty="0"/>
              </a:p>
              <a:p>
                <a:endParaRPr lang="en-US" altLang="ko-KR" dirty="0" smtClean="0"/>
              </a:p>
              <a:p>
                <a:endParaRPr lang="en-US" altLang="ko-K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=7.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653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160</m:t>
                        </m:r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𝑀𝑒𝑉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(?)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,    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51</m:t>
                            </m:r>
                          </m:e>
                        </m:d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=70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𝑘𝑒𝑉</m:t>
                    </m:r>
                  </m:oMath>
                </a14:m>
                <a:endParaRPr lang="en-US" altLang="ko-KR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ko-KR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altLang="ko-KR" i="1">
                        <a:latin typeface="Cambria Math" panose="02040503050406030204" pitchFamily="18" charset="0"/>
                      </a:rPr>
                      <m:t>=0.0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26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=186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81100"/>
                <a:ext cx="10515600" cy="4995863"/>
              </a:xfrm>
              <a:blipFill>
                <a:blip r:embed="rId2"/>
                <a:stretch>
                  <a:fillRect l="-1043" t="-219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06" y="2117697"/>
            <a:ext cx="11802988" cy="164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8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606" y="698500"/>
            <a:ext cx="8494787" cy="5630863"/>
          </a:xfrm>
        </p:spPr>
      </p:pic>
    </p:spTree>
    <p:extLst>
      <p:ext uri="{BB962C8B-B14F-4D97-AF65-F5344CB8AC3E}">
        <p14:creationId xmlns:p14="http://schemas.microsoft.com/office/powerpoint/2010/main" val="37008346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Results and discussion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552575"/>
            <a:ext cx="10515600" cy="4943475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The simple and transparent expression of the S matrix to describe some sub-threshold and resonant states is discussed.</a:t>
            </a:r>
          </a:p>
          <a:p>
            <a:r>
              <a:rPr lang="en-US" altLang="ko-KR" dirty="0" smtClean="0"/>
              <a:t> The formalism of the S matrix is applied to the study of elastic alpha-carbon-12 scattering at low energies. We find that the precise phase shift data are descried very well by using the method.</a:t>
            </a:r>
          </a:p>
          <a:p>
            <a:r>
              <a:rPr lang="en-US" altLang="ko-KR" dirty="0" smtClean="0"/>
              <a:t>It is interesting to apply the present method to the study of other nuclear/hadronic reactions.  </a:t>
            </a:r>
          </a:p>
          <a:p>
            <a:r>
              <a:rPr lang="en-US" altLang="ko-KR" dirty="0"/>
              <a:t>F</a:t>
            </a:r>
            <a:r>
              <a:rPr lang="en-US" altLang="ko-KR" dirty="0" smtClean="0"/>
              <a:t>uture plans 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1) E2 transition of radiative alpha capture on carbon-12</a:t>
            </a:r>
          </a:p>
          <a:p>
            <a:pPr marL="0" indent="0">
              <a:buNone/>
            </a:pPr>
            <a:r>
              <a:rPr lang="en-US" altLang="ko-KR" dirty="0" smtClean="0"/>
              <a:t>  2) Cabon-12-cabon-12 fusion (?)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3) Nuclear reactions in CNO cycle (next page) </a:t>
            </a:r>
          </a:p>
        </p:txBody>
      </p:sp>
    </p:spTree>
    <p:extLst>
      <p:ext uri="{BB962C8B-B14F-4D97-AF65-F5344CB8AC3E}">
        <p14:creationId xmlns:p14="http://schemas.microsoft.com/office/powerpoint/2010/main" val="30097602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CNO cycle 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723" y="1504948"/>
            <a:ext cx="6898553" cy="5086351"/>
          </a:xfrm>
        </p:spPr>
      </p:pic>
    </p:spTree>
    <p:extLst>
      <p:ext uri="{BB962C8B-B14F-4D97-AF65-F5344CB8AC3E}">
        <p14:creationId xmlns:p14="http://schemas.microsoft.com/office/powerpoint/2010/main" val="2418783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952500"/>
                <a:ext cx="10515600" cy="52244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ko-KR" dirty="0" smtClean="0"/>
                  <a:t>When stars undergo the helium burning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=0.3</m:t>
                    </m:r>
                  </m:oMath>
                </a14:m>
                <a:r>
                  <a:rPr lang="en-US" altLang="ko-KR" dirty="0" smtClean="0"/>
                  <a:t> MeV), the reaction 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</a:t>
                </a:r>
                <a:r>
                  <a:rPr lang="en-US" altLang="ko-KR" dirty="0" smtClean="0"/>
                  <a:t>   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 </m:t>
                    </m:r>
                    <m:sPre>
                      <m:sPre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  <m:sPre>
                      <m:sPre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sPre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m:rPr>
                        <m:sty m:val="p"/>
                      </m:rPr>
                      <a:rPr lang="el-GR" altLang="ko-KR" b="0" i="1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endParaRPr lang="en-US" altLang="ko-KR" dirty="0" smtClean="0"/>
              </a:p>
              <a:p>
                <a:pPr marL="0" indent="0">
                  <a:buNone/>
                </a:pPr>
                <a:r>
                  <a:rPr lang="en-US" altLang="ko-KR" dirty="0"/>
                  <a:t> </a:t>
                </a:r>
                <a:r>
                  <a:rPr lang="en-US" altLang="ko-KR" dirty="0" smtClean="0"/>
                  <a:t> is also possible. This converts pre-existing or freshly    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</a:t>
                </a:r>
                <a:r>
                  <a:rPr lang="en-US" altLang="ko-KR" dirty="0" smtClean="0"/>
                  <a:t> synthesized carbon-12 to oxygen-16.</a:t>
                </a:r>
              </a:p>
              <a:p>
                <a:r>
                  <a:rPr lang="en-US" altLang="ko-KR" dirty="0" smtClean="0"/>
                  <a:t>The C/O ration that results in the core of a helium-burning star greatly influences its future evolution. It determines the luminosity of runaway thermonuclear burning in the white dwarfs involved in type </a:t>
                </a:r>
                <a:r>
                  <a:rPr lang="en-US" altLang="ko-KR" dirty="0" err="1"/>
                  <a:t>I</a:t>
                </a:r>
                <a:r>
                  <a:rPr lang="en-US" altLang="ko-KR" dirty="0" err="1" smtClean="0"/>
                  <a:t>a</a:t>
                </a:r>
                <a:r>
                  <a:rPr lang="en-US" altLang="ko-KR" dirty="0" smtClean="0"/>
                  <a:t> supernovae, which are used as standard candles by cosmologists. </a:t>
                </a:r>
              </a:p>
              <a:p>
                <a:r>
                  <a:rPr lang="en-US" altLang="ko-KR" dirty="0" smtClean="0"/>
                  <a:t>This reaction has one of the most important uncertainties in stellar astrophysics.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52500"/>
                <a:ext cx="10515600" cy="5224463"/>
              </a:xfrm>
              <a:blipFill>
                <a:blip r:embed="rId2"/>
                <a:stretch>
                  <a:fillRect l="-1043" t="-28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7253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 2 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19250"/>
                <a:ext cx="10515600" cy="4557713"/>
              </a:xfrm>
            </p:spPr>
            <p:txBody>
              <a:bodyPr/>
              <a:lstStyle/>
              <a:p>
                <a:r>
                  <a:rPr lang="en-US" altLang="ko-KR" dirty="0" smtClean="0"/>
                  <a:t>Elastic alpha-cabon-12 scattering at low energies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</a:t>
                </a:r>
                <a:r>
                  <a:rPr lang="en-US" altLang="ko-KR" dirty="0" smtClean="0"/>
                  <a:t> 1) Important input to estimate the S factors of radiative alpha capture on carbon-12 for helium-burning process to extrapolate the radiative capture rate to the Gamow peak energy,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=0.3 </m:t>
                    </m:r>
                  </m:oMath>
                </a14:m>
                <a:r>
                  <a:rPr lang="en-US" altLang="ko-KR" dirty="0" smtClean="0"/>
                  <a:t>MeV. 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</a:t>
                </a:r>
                <a:r>
                  <a:rPr lang="en-US" altLang="ko-KR" dirty="0" smtClean="0"/>
                  <a:t> 2) </a:t>
                </a:r>
                <a:r>
                  <a:rPr lang="en-US" altLang="ko-KR" u="sng" dirty="0" smtClean="0">
                    <a:solidFill>
                      <a:srgbClr val="FF0000"/>
                    </a:solidFill>
                  </a:rPr>
                  <a:t>Many subthreshold and resonant states</a:t>
                </a:r>
                <a:r>
                  <a:rPr lang="en-US" altLang="ko-KR" dirty="0" smtClean="0"/>
                  <a:t> of oxygen-16 appear below proton-nitrogen-15 open channel </a:t>
                </a:r>
              </a:p>
              <a:p>
                <a:r>
                  <a:rPr lang="en-US" altLang="ko-KR" dirty="0" smtClean="0"/>
                  <a:t>Precise phase shift data of the elastic alpha-carbon-12 scattering at 2.6 &lt; </a:t>
                </a:r>
                <a:r>
                  <a:rPr lang="en-US" altLang="ko-KR" dirty="0" err="1" smtClean="0"/>
                  <a:t>Ea</a:t>
                </a:r>
                <a:r>
                  <a:rPr lang="en-US" altLang="ko-KR" dirty="0" smtClean="0"/>
                  <a:t> &lt; 6.62 MeV for </a:t>
                </a:r>
                <a:r>
                  <a:rPr lang="en-US" altLang="ko-KR" i="1" dirty="0" smtClean="0"/>
                  <a:t>l</a:t>
                </a:r>
                <a:r>
                  <a:rPr lang="en-US" altLang="ko-KR" dirty="0" smtClean="0"/>
                  <a:t> = 0,1,2,3,4,5,6 are reported by </a:t>
                </a:r>
                <a:r>
                  <a:rPr lang="en-US" altLang="ko-KR" dirty="0" err="1" smtClean="0"/>
                  <a:t>Teschhauser</a:t>
                </a:r>
                <a:r>
                  <a:rPr lang="en-US" altLang="ko-KR" dirty="0" smtClean="0"/>
                  <a:t> et al. (2009).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19250"/>
                <a:ext cx="10515600" cy="4557713"/>
              </a:xfrm>
              <a:blipFill>
                <a:blip r:embed="rId2"/>
                <a:stretch>
                  <a:fillRect l="-1217" t="-2410" r="-20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5483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61" y="0"/>
            <a:ext cx="10402278" cy="6858000"/>
          </a:xfrm>
        </p:spPr>
      </p:pic>
    </p:spTree>
    <p:extLst>
      <p:ext uri="{BB962C8B-B14F-4D97-AF65-F5344CB8AC3E}">
        <p14:creationId xmlns:p14="http://schemas.microsoft.com/office/powerpoint/2010/main" val="3965711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3" y="1449388"/>
            <a:ext cx="12039673" cy="4349962"/>
          </a:xfrm>
        </p:spPr>
      </p:pic>
    </p:spTree>
    <p:extLst>
      <p:ext uri="{BB962C8B-B14F-4D97-AF65-F5344CB8AC3E}">
        <p14:creationId xmlns:p14="http://schemas.microsoft.com/office/powerpoint/2010/main" val="3467366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Formalism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 matrix </a:t>
            </a:r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15" y="1790737"/>
            <a:ext cx="2419688" cy="94780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80" y="2943871"/>
            <a:ext cx="5658640" cy="105742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80" y="4085036"/>
            <a:ext cx="5544324" cy="97168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585" y="1758156"/>
            <a:ext cx="3686689" cy="100026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267856"/>
            <a:ext cx="10058400" cy="99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10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EFT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Choose a large scale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Choose </a:t>
            </a:r>
            <a:r>
              <a:rPr lang="en-US" altLang="ko-KR" dirty="0"/>
              <a:t>r</a:t>
            </a:r>
            <a:r>
              <a:rPr lang="en-US" altLang="ko-KR" dirty="0" smtClean="0"/>
              <a:t>elevant degrees of freedom at low energy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Write down the effective </a:t>
            </a:r>
            <a:r>
              <a:rPr lang="en-US" altLang="ko-KR" dirty="0" err="1" smtClean="0"/>
              <a:t>Lagrangian</a:t>
            </a:r>
            <a:r>
              <a:rPr lang="en-US" altLang="ko-KR" dirty="0" smtClean="0"/>
              <a:t> up to a given order  (Derivative expansion in the </a:t>
            </a:r>
            <a:r>
              <a:rPr lang="en-US" altLang="ko-KR" dirty="0" err="1" smtClean="0"/>
              <a:t>Lagrangian</a:t>
            </a:r>
            <a:r>
              <a:rPr lang="en-US" altLang="ko-KR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Calculate the amplitude from the effective </a:t>
            </a:r>
            <a:r>
              <a:rPr lang="en-US" altLang="ko-KR" dirty="0" err="1" smtClean="0"/>
              <a:t>Lagrangian</a:t>
            </a:r>
            <a:endParaRPr lang="en-US" altLang="ko-KR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Fix the coefficients from the experimental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Extrapolate the reaction rate to low energy</a:t>
            </a:r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5594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1082</Words>
  <Application>Microsoft Office PowerPoint</Application>
  <PresentationFormat>와이드스크린</PresentationFormat>
  <Paragraphs>176</Paragraphs>
  <Slides>39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39</vt:i4>
      </vt:variant>
    </vt:vector>
  </HeadingPairs>
  <TitlesOfParts>
    <vt:vector size="43" baseType="lpstr">
      <vt:lpstr>맑은 고딕</vt:lpstr>
      <vt:lpstr>Arial</vt:lpstr>
      <vt:lpstr>Cambria Math</vt:lpstr>
      <vt:lpstr>Office 테마</vt:lpstr>
      <vt:lpstr>The S matrix of elastic α-(_^12)C scattering at low energies in effective field theory</vt:lpstr>
      <vt:lpstr>Outline of talk</vt:lpstr>
      <vt:lpstr>Introduction 1 </vt:lpstr>
      <vt:lpstr> </vt:lpstr>
      <vt:lpstr>Introduction 2 </vt:lpstr>
      <vt:lpstr> </vt:lpstr>
      <vt:lpstr> </vt:lpstr>
      <vt:lpstr>Formalism </vt:lpstr>
      <vt:lpstr>EFT</vt:lpstr>
      <vt:lpstr>EFT for alpha-carbon-12 system at low energies</vt:lpstr>
      <vt:lpstr> </vt:lpstr>
      <vt:lpstr> </vt:lpstr>
      <vt:lpstr> </vt:lpstr>
      <vt:lpstr> </vt:lpstr>
      <vt:lpstr> </vt:lpstr>
      <vt:lpstr>Numerical results (preliminary) </vt:lpstr>
      <vt:lpstr> </vt:lpstr>
      <vt:lpstr> </vt:lpstr>
      <vt:lpstr> </vt:lpstr>
      <vt:lpstr> </vt:lpstr>
      <vt:lpstr> </vt:lpstr>
      <vt:lpstr> </vt:lpstr>
      <vt:lpstr>Modification of the counting rules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Results and discussion </vt:lpstr>
      <vt:lpstr>CNO cycle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 matrix of elastic α-(_^12)C scattering at low energies in effective field theory</dc:title>
  <dc:creator>Dell7920</dc:creator>
  <cp:lastModifiedBy>Shung-Ichi Ando</cp:lastModifiedBy>
  <cp:revision>34</cp:revision>
  <dcterms:created xsi:type="dcterms:W3CDTF">2022-05-08T11:09:35Z</dcterms:created>
  <dcterms:modified xsi:type="dcterms:W3CDTF">2022-08-09T16:05:32Z</dcterms:modified>
</cp:coreProperties>
</file>