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3"/>
  </p:notesMasterIdLst>
  <p:sldIdLst>
    <p:sldId id="256" r:id="rId2"/>
    <p:sldId id="257" r:id="rId3"/>
    <p:sldId id="259" r:id="rId4"/>
    <p:sldId id="260" r:id="rId5"/>
    <p:sldId id="261" r:id="rId6"/>
    <p:sldId id="262" r:id="rId7"/>
    <p:sldId id="263" r:id="rId8"/>
    <p:sldId id="264" r:id="rId9"/>
    <p:sldId id="361"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63" r:id="rId26"/>
    <p:sldId id="280" r:id="rId27"/>
    <p:sldId id="281" r:id="rId28"/>
    <p:sldId id="282" r:id="rId29"/>
    <p:sldId id="283" r:id="rId30"/>
    <p:sldId id="284" r:id="rId31"/>
    <p:sldId id="285" r:id="rId32"/>
    <p:sldId id="286" r:id="rId33"/>
    <p:sldId id="287" r:id="rId34"/>
    <p:sldId id="288"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4" r:id="rId49"/>
    <p:sldId id="303"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5" r:id="rId70"/>
    <p:sldId id="326" r:id="rId71"/>
    <p:sldId id="327" r:id="rId72"/>
    <p:sldId id="328" r:id="rId73"/>
    <p:sldId id="329" r:id="rId74"/>
    <p:sldId id="330" r:id="rId75"/>
    <p:sldId id="258" r:id="rId76"/>
    <p:sldId id="331" r:id="rId77"/>
    <p:sldId id="333" r:id="rId78"/>
    <p:sldId id="334" r:id="rId79"/>
    <p:sldId id="335" r:id="rId80"/>
    <p:sldId id="332" r:id="rId81"/>
    <p:sldId id="336" r:id="rId82"/>
    <p:sldId id="337" r:id="rId83"/>
    <p:sldId id="338" r:id="rId84"/>
    <p:sldId id="339" r:id="rId85"/>
    <p:sldId id="340" r:id="rId86"/>
    <p:sldId id="364" r:id="rId87"/>
    <p:sldId id="341" r:id="rId88"/>
    <p:sldId id="366"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24" r:id="rId105"/>
    <p:sldId id="362" r:id="rId106"/>
    <p:sldId id="289" r:id="rId107"/>
    <p:sldId id="365" r:id="rId108"/>
    <p:sldId id="357" r:id="rId109"/>
    <p:sldId id="358" r:id="rId110"/>
    <p:sldId id="359" r:id="rId111"/>
    <p:sldId id="360" r:id="rId1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7"/>
    <p:restoredTop sz="70204"/>
  </p:normalViewPr>
  <p:slideViewPr>
    <p:cSldViewPr snapToGrid="0">
      <p:cViewPr>
        <p:scale>
          <a:sx n="46" d="100"/>
          <a:sy n="46" d="100"/>
        </p:scale>
        <p:origin x="344" y="40"/>
      </p:cViewPr>
      <p:guideLst/>
    </p:cSldViewPr>
  </p:slideViewPr>
  <p:notesTextViewPr>
    <p:cViewPr>
      <p:scale>
        <a:sx n="70" d="100"/>
        <a:sy n="7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0438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endParaRPr/>
          </a:p>
          <a:p>
            <a:endParaRPr/>
          </a:p>
          <a:p>
            <a:endParaRPr/>
          </a:p>
          <a:p>
            <a:r>
              <a:t>The Nuclear Shell Model is successful in predicting:</a:t>
            </a:r>
          </a:p>
          <a:p>
            <a:r>
              <a:t>- Origin of magic numbers</a:t>
            </a:r>
          </a:p>
          <a:p>
            <a:r>
              <a:t>- Spins and parities of ground states</a:t>
            </a:r>
          </a:p>
          <a:p>
            <a:r>
              <a:t>- Trend in magnetic moments</a:t>
            </a:r>
          </a:p>
          <a:p>
            <a:r>
              <a:t>- Some excited states near closed shells, small excitations in odd \(A\) nuclei</a:t>
            </a:r>
          </a:p>
          <a:p>
            <a:endParaRP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r>
              <a:t>Perform the 102Ru(p,t) reaction to locate the natural parity states in 100Ru, and examine the relative strengths of the excited 0+ states. </a:t>
            </a:r>
          </a:p>
          <a:p>
            <a:endParaRPr/>
          </a:p>
          <a:p>
            <a:r>
              <a:t>Project Focus: Study of 100Ru via a two-neutron transfer reaction experiment performed using the Q3D magnetic spectrograph at the Maier-Leibnitz Laboratory, in Garching, Germany.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From a qualitative standpoint, the shell model captures how the motions of nucleons are governed by assuming that the particles themselves are “non-interacting”.</a:t>
            </a:r>
          </a:p>
          <a:p>
            <a:endParaRPr/>
          </a:p>
          <a:p>
            <a:r>
              <a:t>What does this mean</a:t>
            </a:r>
          </a:p>
          <a:p>
            <a:endParaRPr/>
          </a:p>
          <a:p>
            <a:r>
              <a:t>By adopting this premise, the individual interaction terms in the Hamiltonian of the system outlined in equation 1.2 can instead be replaced by an approximation where the nucleons move in some short, attractive, mean-field potential, V (⃗ri)</a:t>
            </a:r>
          </a:p>
          <a:p>
            <a:endParaRPr/>
          </a:p>
          <a:p>
            <a:r>
              <a:t>This mean field technique is typically employed with a simplistic potential, such as an infinite square well or a spherically symmetric quantum harmonic oscillator, but as it were, the characteristics of the shell model potential can be vastly better captured by implementing a potential with what is known as a “Woods-Saxon” form shown :</a:t>
            </a:r>
          </a:p>
          <a:p>
            <a:endParaRPr/>
          </a:p>
          <a:p>
            <a:r>
              <a:t>where V0 (having dimension of energy) represents the potential well depth, r is the dis- tance from the center of nucleus, a is a length representing the ”surface thickness” of the nucleus, and R = r0A1/3 is the nuclear radius where r0 = 1.25fm and A is the mass number.</a:t>
            </a:r>
          </a:p>
          <a:p>
            <a:endParaRPr/>
          </a:p>
          <a:p>
            <a:r>
              <a:t>The effect of using this mean field approach is that the interactions of the inner nucleons of the nucleus are “smoothed out” and represented by a central potential (which itself is then used in the Schro ̈dinger equation in place of individual two body and three body interaction terms of the Hamiltonian). This renders the valence nucleons - those closest to the surface of the nucleus - as responsible for the residual interactions of the nucleons in the nucleus. In this way, the nucleons in the inner core represented by the central potential are treated as inert, and the distinguishing characteristics of the nucleus are thought to arise predominately from the features of the valence nucleons interacting with the central potential.</a:t>
            </a:r>
          </a:p>
          <a:p>
            <a:endParaRPr/>
          </a:p>
          <a:p>
            <a:endParaRPr/>
          </a:p>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xfrm>
            <a:off x="381000" y="685800"/>
            <a:ext cx="6096000" cy="3429000"/>
          </a:xfrm>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t>From a qualitative standpoint, the shell model captures how the motions of nucleons are governed by assuming that the particles themselves are “non-interacting”.</a:t>
            </a:r>
          </a:p>
          <a:p>
            <a:endParaRPr/>
          </a:p>
          <a:p>
            <a:r>
              <a:t>What does this mean?</a:t>
            </a:r>
          </a:p>
          <a:p>
            <a:endParaRPr/>
          </a:p>
          <a:p>
            <a:r>
              <a:t>Well, by adopting this premise, the individual interaction terms in the Hamiltonian of the system, we can instead be replaced by an approximation where the nucleons move in some short, attractive, mean-field potential</a:t>
            </a:r>
          </a:p>
          <a:p>
            <a:endParaRPr/>
          </a:p>
          <a:p>
            <a:r>
              <a:t>This mean field technique is typically employed with a simplistic potential, such as an infinite square well or a spherically symmetric quantum harmonic oscillator, but as it turns out, the characteristics of the shell model potential can be vastly better captured by implementing a potential with what is known as a “Woods-Saxon” form shown in the schematic as well as in the equation:</a:t>
            </a:r>
          </a:p>
          <a:p>
            <a:endParaRPr/>
          </a:p>
          <a:p>
            <a:r>
              <a:t>where V0 (having dimension of energy) represents the potential well depth, r is the dis- tance from the center of nucleus, a is a length representing the ”surface thickness” of the nucleus, and R = r0A1/3 is the nuclear radius where r0 = 1.25fm and A is the mass number.</a:t>
            </a:r>
          </a:p>
          <a:p>
            <a:endParaRPr/>
          </a:p>
          <a:p>
            <a:r>
              <a:t>The effect of using this mean field approach is that the interactions of the inner nucleons of the nucleus are “smoothed out” and represented by a central potential (which itself is then used in the Schro ̈dinger equation in place of individual two body and three body interaction terms of the Hamiltonian). This renders the valence nucleons - those closest to the surface of the nucleus - as responsible for the residual interactions of the nucleons in the nucleus. In this way, the nucleons in the inner core represented by the central potential are treated as inert, and the distinguishing characteristics of the nucleus are thought to arise predominately from the features of the valence nucleons interacting with the central potential.</a:t>
            </a:r>
          </a:p>
          <a:p>
            <a:endParaRPr/>
          </a:p>
          <a:p>
            <a:endParaRP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xfrm>
            <a:off x="381000" y="685800"/>
            <a:ext cx="6096000" cy="3429000"/>
          </a:xfrm>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From a qualitative standpoint, the shell model captures how the motions of nucleons are governed by assuming that the particles themselves are “non-interacting”.</a:t>
            </a:r>
          </a:p>
          <a:p>
            <a:endParaRPr/>
          </a:p>
          <a:p>
            <a:r>
              <a:t>What does this mean</a:t>
            </a:r>
          </a:p>
          <a:p>
            <a:endParaRPr/>
          </a:p>
          <a:p>
            <a:r>
              <a:t>By adopting this premise, the individual interaction terms in the Hamiltonian of the system, we can instead be replaced by an approximation where the nucleons move in some short, attractive, mean-field potential, V (⃗ri)</a:t>
            </a:r>
          </a:p>
          <a:p>
            <a:endParaRPr/>
          </a:p>
          <a:p>
            <a:r>
              <a:t>This mean field technique is typically employed with a simplistic potential, such as an infinite square well or a spherically symmetric quantum harmonic oscillator, but as it were, the characteristics of the shell model potential can be vastly better captured by implementing a potential with what is known as a “Woods-Saxon” form shown in the schematic as well as in the equation:</a:t>
            </a:r>
          </a:p>
          <a:p>
            <a:endParaRPr/>
          </a:p>
          <a:p>
            <a:r>
              <a:t>where V0 (having dimension of energy) represents the potential well depth, r is the dis- tance from the center of nucleus, a is a length representing the ”surface thickness” of the nucleus, and R = r0A1/3 is the nuclear radius where r0 = 1.25fm and A is the mass number.</a:t>
            </a:r>
          </a:p>
          <a:p>
            <a:endParaRPr/>
          </a:p>
          <a:p>
            <a:r>
              <a:t>The effect of using this mean field approach is that the interactions of the inner nucleons of the nucleus are “smoothed out” and represented by a central potential (which itself is then used in the Schro ̈dinger equation in place of individual two body and three body interaction terms of the Hamiltonian). This renders the valence nucleons - those closest to the surface of the nucleus - as responsible for the residual interactions of the nucleons in the nucleus. In this way, the nucleons in the inner core represented by the central potential are treated as inert, and the distinguishing characteristics of the nucleus are thought to arise predominately from the features of the valence nucleons interacting with the central potential.</a:t>
            </a:r>
          </a:p>
          <a:p>
            <a:endParaRPr/>
          </a:p>
          <a:p>
            <a:endParaRP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r>
              <a:t>Electrons confined by Coulomb potential in atoms possess a well-known shell structure. Shell-like phenomena also ap- pear in finite nuclear system. Almost 70 years ago, Mayer and Jensen succeeded to create a theoretical model to describe the nuclear shell structure [1, 2], which was formed by placing the single nucleon (proton or neutron) in a mean field created by all other nucleons. According to the well-established mean field theory, nucleons fill in the single-particle orbitals grouped into shells characterized by the conventional magic numbers, referred to as 2, 8, 20, 50, 82, 126. However, for nuclei far from the β-stability line, especially those in the light mass region where the concept of a mean field is less robust, the exotic rearrangement of the single-particle configuration often appears to result in the shifts of single-particle energies (or orbtials), which further affect essentially all features of the nuclear structure, like deformation </a:t>
            </a:r>
          </a:p>
          <a:p>
            <a:endParaRPr/>
          </a:p>
          <a:p>
            <a:endParaRPr/>
          </a:p>
          <a:p>
            <a:r>
              <a:t>In general, it is not good far from closed shells and for non-spherically symmetric potentials.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381000" y="685800"/>
            <a:ext cx="6096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t>No two identical fermionic particles (i.e. particles with half-integer spins) can simultaneously occupy the same quantum state within their quantum system - in other words, at least one of the quantum numbers must be different. Two nucleons with the same set of quantum numbers, other than the projection of their angular momentum in order to obey the Pauli exclusion principle, will have highly overlapping wavefunctions and will thus have greater strong interactions between them, and since the nuclear force is attractive, they will have stronger binding energy. This makes it energetically favourable (meaning having lower energy) for nucleons to form pairs of opposite spin to maximize their wavefunction overlap. This behaviour is what’s characterized as “pairing” interaction.</a:t>
            </a:r>
          </a:p>
          <a:p>
            <a:endParaRPr/>
          </a:p>
          <a:p>
            <a:r>
              <a:t> Effectively what this indicates is that within the shell model regime, which expresses the systems allowed energies as discreet quantized energy levels instead of a continuum of energies for nucleons to occupy, that in order not to violate the Pauli exclusion principal, the spins of paired fermionic nucleons in the same quantum state (i.e. a shared energy level) must therefore possess opposite spins to each other. This feature leads even–even nuclides, such as our 100Ru, to have spin 0 in their ground state; a key behaviour which is leveraged and will be highlighted next in the motivations portion of this presentation project.</a:t>
            </a:r>
          </a:p>
          <a:p>
            <a:endParaRPr/>
          </a:p>
          <a:p>
            <a:endParaRPr/>
          </a:p>
          <a:p>
            <a:r>
              <a:t>The Nuclear Shell Model is successful in predicting:</a:t>
            </a:r>
          </a:p>
          <a:p>
            <a:r>
              <a:t>- Origin of magic numbers</a:t>
            </a:r>
          </a:p>
          <a:p>
            <a:r>
              <a:t>- Spins and parities of ground states</a:t>
            </a:r>
          </a:p>
          <a:p>
            <a:r>
              <a:t>- Trend in magnetic moments</a:t>
            </a:r>
          </a:p>
          <a:p>
            <a:r>
              <a:t>- Some excited states near closed shells, small excitations in odd \(A\) nuclei</a:t>
            </a:r>
          </a:p>
          <a:p>
            <a:r>
              <a:t>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381000" y="685800"/>
            <a:ext cx="6096000" cy="3429000"/>
          </a:xfrm>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r>
              <a:rPr dirty="0"/>
              <a:t>No two identical fermionic particles (i.e. particles with half-integer spins) can simultaneously occupy the same quantum state within their quantum system - in other words, at least one of the quantum numbers must be different. Two nucleons with the same set of quantum numbers, other than the projection of their angular momentum in order to obey the Pauli exclusion principle, will have highly overlapping wavefunctions and will thus have greater strong interactions between them, and since the nuclear force is attractive, they will have stronger binding energy. This makes it energetically </a:t>
            </a:r>
            <a:r>
              <a:rPr dirty="0" err="1"/>
              <a:t>favourable</a:t>
            </a:r>
            <a:r>
              <a:rPr dirty="0"/>
              <a:t> (meaning having lower energy) for nucleons to form pairs of opposite spin to maximize their wavefunction overlap. This </a:t>
            </a:r>
            <a:r>
              <a:rPr dirty="0" err="1"/>
              <a:t>behaviour</a:t>
            </a:r>
            <a:r>
              <a:rPr dirty="0"/>
              <a:t> is what’s characterized as “pairing” interaction.</a:t>
            </a:r>
          </a:p>
          <a:p>
            <a:endParaRPr dirty="0"/>
          </a:p>
          <a:p>
            <a:r>
              <a:rPr dirty="0"/>
              <a:t> Effectively what this indicates is that within the shell model regime, which expresses the systems allowed energies as discreet quantized energy levels instead of a continuum of energies for nucleons to occupy, (which we can see an energy level diagram for on the left hand side), that in order not to violate the Pauli exclusion principal, the spins of paired fermionic nucleons in the same quantum state (i.e. a shared energy level) </a:t>
            </a:r>
            <a:r>
              <a:rPr u="sng" dirty="0"/>
              <a:t>must</a:t>
            </a:r>
            <a:r>
              <a:rPr dirty="0"/>
              <a:t> therefore possess opposite spins to each other. This feature leads even–even nuclides, such as our 100Ru, to have spin 0 in their ground state; a key </a:t>
            </a:r>
            <a:r>
              <a:rPr dirty="0" err="1"/>
              <a:t>behaviour</a:t>
            </a:r>
            <a:r>
              <a:rPr dirty="0"/>
              <a:t> which is leveraged and will be highlighted next in the motivations portion of this presentation project.</a:t>
            </a:r>
          </a:p>
          <a:p>
            <a:endParaRPr dirty="0"/>
          </a:p>
          <a:p>
            <a:endParaRPr dirty="0"/>
          </a:p>
          <a:p>
            <a:r>
              <a:rPr dirty="0"/>
              <a:t>The Nuclear Shell Model is successful in predicting:</a:t>
            </a:r>
          </a:p>
          <a:p>
            <a:r>
              <a:rPr dirty="0"/>
              <a:t>- Origin of magic numbers</a:t>
            </a:r>
          </a:p>
          <a:p>
            <a:r>
              <a:rPr dirty="0"/>
              <a:t>- Spins and parities of ground states</a:t>
            </a:r>
          </a:p>
          <a:p>
            <a:r>
              <a:rPr dirty="0"/>
              <a:t>- Trend in magnetic moments</a:t>
            </a:r>
          </a:p>
          <a:p>
            <a:r>
              <a:rPr dirty="0"/>
              <a:t>- Some excited states near closed shells, small excitations in odd \(A\) nuclei</a:t>
            </a:r>
          </a:p>
          <a:p>
            <a:r>
              <a:rPr dirty="0"/>
              <a:t>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xfrm>
            <a:off x="381000" y="685800"/>
            <a:ext cx="6096000" cy="3429000"/>
          </a:xfrm>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t>No two identical fermionic particles (i.e. particles with half-integer spins) can simultaneously occupy the same quantum state within their quantum system - in other words, at least one of the quantum numbers must be different. Two nucleons with the same set of quantum numbers, other than the projection of their angular momentum in order to obey the Pauli exclusion principle, will have highly overlapping wavefunctions and will thus have greater strong interactions between them, and since the nuclear force is attractive, they will have stronger binding energy. This makes it energetically favourable (meaning having lower energy) for nucleons to form pairs of opposite spin to maximize their wavefunction overlap. This behaviour is what’s characterized as “pairing” interaction.</a:t>
            </a:r>
          </a:p>
          <a:p>
            <a:endParaRPr/>
          </a:p>
          <a:p>
            <a:r>
              <a:t> Effectively what this indicates is that within the shell model regime, which expresses the systems allowed energies as discreet quantized energy levels instead of a continuum of energies for nucleons to occupy, that in order not to violate the Pauli exclusion principal, the spins of paired fermionic nucleons in the same quantum state (i.e. a shared energy level) must therefore possess opposite spins to each other. This feature leads even–even nuclides, such as our 100Ru, to have spin 0 in their ground state; a key behaviour which is leveraged and will be highlighted next in the motivations portion of this presentation project.</a:t>
            </a:r>
          </a:p>
          <a:p>
            <a:endParaRPr/>
          </a:p>
          <a:p>
            <a:endParaRPr/>
          </a:p>
          <a:p>
            <a:r>
              <a:t>The Nuclear Shell Model is successful in predicting:</a:t>
            </a:r>
          </a:p>
          <a:p>
            <a:r>
              <a:t>- Origin of magic numbers</a:t>
            </a:r>
          </a:p>
          <a:p>
            <a:r>
              <a:t>- Spins and parities of ground states</a:t>
            </a:r>
          </a:p>
          <a:p>
            <a:r>
              <a:t>- Trend in magnetic moments</a:t>
            </a:r>
          </a:p>
          <a:p>
            <a:r>
              <a:t>- Some excited states near closed shells, small excitations in odd \(A\) nuclei</a:t>
            </a:r>
          </a:p>
          <a:p>
            <a:r>
              <a:t>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r>
              <a:t>Perform the 102Ru(p,t) reaction to locate the natural parity states in 100Ru, and examine the relative strengths of the excited 0+ states. </a:t>
            </a:r>
          </a:p>
          <a:p>
            <a:endParaRPr/>
          </a:p>
          <a:p>
            <a:r>
              <a:t>Project Focus: Study of 100Ru via a two-neutron transfer reaction experiment performed using the Q3D magnetic spectrograph at the Maier-Leibnitz Laboratory, in Garching, Germany.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rPr dirty="0"/>
              <a:t>So just a quick overview of the itinerary we’ll be going through :</a:t>
            </a:r>
          </a:p>
          <a:p>
            <a:endParaRPr dirty="0"/>
          </a:p>
          <a:p>
            <a:r>
              <a:rPr dirty="0"/>
              <a:t>I’ll start us off with some background theory to lay down the conceptual theoretical framework upon which the experimental research of this thesis sits</a:t>
            </a:r>
          </a:p>
          <a:p>
            <a:endParaRPr dirty="0"/>
          </a:p>
          <a:p>
            <a:r>
              <a:rPr dirty="0"/>
              <a:t>Then I’ll move onto the specific motivating factors for why this particular nucleus, 100 Ruthenium , is of interest, and what we can hope to garner from a better understanding of it’s structure</a:t>
            </a:r>
          </a:p>
          <a:p>
            <a:endParaRPr dirty="0"/>
          </a:p>
          <a:p>
            <a:r>
              <a:rPr dirty="0"/>
              <a:t>Next I’ll outline the experimental procedure that was employed in order to carry out our objectives for 100Ru, and take a birds eye view look at the experimental setup, in particular the Q3D magnetic spectrograph that was the used to detect the two neutron transfer reaction </a:t>
            </a:r>
          </a:p>
          <a:p>
            <a:endParaRPr dirty="0"/>
          </a:p>
          <a:p>
            <a:r>
              <a:rPr dirty="0"/>
              <a:t>Then we move into the analysis and results section were we’ll have a look at the how the collected data was analyzed and used in order to produce a spectra from which we could construct our desired angular distributions, which is the analytical probe that offers us the information we’re after in this particular context</a:t>
            </a:r>
          </a:p>
          <a:p>
            <a:endParaRPr dirty="0"/>
          </a:p>
          <a:p>
            <a:r>
              <a:rPr dirty="0"/>
              <a:t>And finally we’ll wrap it up with a quick summary at the end.</a:t>
            </a:r>
          </a:p>
          <a:p>
            <a:endParaRPr dirty="0"/>
          </a:p>
          <a:p>
            <a:r>
              <a:rPr dirty="0"/>
              <a:t>Okay, so from the top</a:t>
            </a:r>
          </a:p>
          <a:p>
            <a:endParaRPr dirty="0"/>
          </a:p>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t>Perform the 102Ru(p,t) reaction to locate the natural parity states in 100Ru, and examine the relative strengths of the excited 0+ states. </a:t>
            </a:r>
          </a:p>
          <a:p>
            <a:endParaRPr/>
          </a:p>
          <a:p>
            <a:r>
              <a:t>Project Focus: Study of 100Ru via a two-neutron transfer reaction experiment performed using the Q3D magnetic spectrograph at the Maier-Leibnitz Laboratory, in Garching, Germany.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p>
            <a:r>
              <a:t>Perform the 102Ru(p,t) reaction to locate the natural parity states in 100Ru, and examine the relative strengths of the excited 0+ states. </a:t>
            </a:r>
          </a:p>
          <a:p>
            <a:endParaRPr/>
          </a:p>
          <a:p>
            <a:r>
              <a:t>Project Focus: Study of 100Ru via a two-neutron transfer reaction experiment performed using the Q3D magnetic spectrograph at the Maier-Leibnitz Laboratory, in Garching, Germany.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r>
              <a:t>Perform the 102Ru(p,t) reaction to locate the natural parity states in 100Ru, and examine the relative strengths of the excited 0+ states. </a:t>
            </a:r>
          </a:p>
          <a:p>
            <a:endParaRPr/>
          </a:p>
          <a:p>
            <a:r>
              <a:t>Project Focus: Study of 100Ru via a two-neutron transfer reaction experiment performed using the Q3D magnetic spectrograph at the Maier-Leibnitz Laboratory, in Garching, Germany.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r>
              <a:t>Perform the 102Ru(p,t) reaction to locate the natural parity states in 100Ru, and examine the relative strengths of the excited 0+ states. </a:t>
            </a:r>
          </a:p>
          <a:p>
            <a:endParaRPr/>
          </a:p>
          <a:p>
            <a:r>
              <a:t>Project Focus: Study of 100Ru via a two-neutron transfer reaction experiment performed using the Q3D magnetic spectrograph at the Maier-Leibnitz Laboratory, in Garching, Germany.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xfrm>
            <a:off x="381000" y="685800"/>
            <a:ext cx="6096000" cy="3429000"/>
          </a:xfrm>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r>
              <a:rPr dirty="0"/>
              <a:t>However, even though the shell model has enjoyed tremendous success at describing the properties of light nuclei, it does experience shortcomings when it comes to describing the </a:t>
            </a:r>
            <a:r>
              <a:rPr dirty="0" err="1"/>
              <a:t>behaviour</a:t>
            </a:r>
            <a:r>
              <a:rPr dirty="0"/>
              <a:t> of heavier nuclei, particularly those away from the closed shells. In fact, some heavier nuclei have low-lying excited states that are better described as collective motions, where the motion of </a:t>
            </a:r>
            <a:r>
              <a:rPr i="1" dirty="0"/>
              <a:t>many </a:t>
            </a:r>
            <a:r>
              <a:rPr dirty="0"/>
              <a:t>nucleons are considered rather than the single-particle orbits .</a:t>
            </a:r>
          </a:p>
          <a:p>
            <a:endParaRPr dirty="0"/>
          </a:p>
          <a:p>
            <a:r>
              <a:rPr dirty="0"/>
              <a:t>This is where the Collective Model comes into play - the Collective model </a:t>
            </a:r>
            <a:r>
              <a:rPr dirty="0" err="1"/>
              <a:t>generalises</a:t>
            </a:r>
            <a:r>
              <a:rPr dirty="0"/>
              <a:t> the result of the Shell Model by considering the effect of a non-spherically symmetric potential, which leads to substantial deformations for large nuclei, improved descriptions of even A excited states. In terms of it’s explanation of low-lying excited states of heavy nuclei, the collective model predicts two main types, vibrational states and rotational states, which we will look into now</a:t>
            </a:r>
          </a:p>
          <a:p>
            <a:endParaRPr dirty="0"/>
          </a:p>
          <a:p>
            <a:r>
              <a:rPr dirty="0"/>
              <a:t>The collective properties of nuclei can be incorporated into the Nuclear Shell Model by replacing the spherically symmetric potential by a deformed potential. Improved description for: -Even \(A\) excited states and -Electric quadrupole and magnetic dipole moments.</a:t>
            </a:r>
          </a:p>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xfrm>
            <a:off x="381000" y="685800"/>
            <a:ext cx="6096000" cy="3429000"/>
          </a:xfrm>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r>
              <a:rPr dirty="0"/>
              <a:t>However, even though the shell model has enjoyed tremendous success at describing the properties of light nuclei, it does experience shortcomings when it comes to describing the </a:t>
            </a:r>
            <a:r>
              <a:rPr dirty="0" err="1"/>
              <a:t>behaviour</a:t>
            </a:r>
            <a:r>
              <a:rPr dirty="0"/>
              <a:t> of heavier nuclei, particularly those away from the closed shells. </a:t>
            </a:r>
            <a:r>
              <a:rPr lang="en-CA" dirty="0"/>
              <a:t>Why? due to the largeness of the model space for heavier nuclei which we would have to complete the calculations in that the shell model faces it’s limitations, as Diagonalizing a Hamiltonian with that many particles would be extremely computationally costly</a:t>
            </a:r>
          </a:p>
          <a:p>
            <a:endParaRPr lang="en-CA" dirty="0"/>
          </a:p>
          <a:p>
            <a:r>
              <a:rPr lang="en-CA" dirty="0"/>
              <a:t> not a fundamental issue with the potentials it employs</a:t>
            </a:r>
          </a:p>
          <a:p>
            <a:endParaRPr lang="en-CA" dirty="0"/>
          </a:p>
          <a:p>
            <a:r>
              <a:rPr dirty="0"/>
              <a:t>In fact, some heavier nuclei have low-lying excited states that are better described as collective motions, where the motion of </a:t>
            </a:r>
            <a:r>
              <a:rPr i="1" dirty="0"/>
              <a:t>many </a:t>
            </a:r>
            <a:r>
              <a:rPr dirty="0"/>
              <a:t>nucleons are considered rather than the single-particle orbits .</a:t>
            </a:r>
          </a:p>
          <a:p>
            <a:endParaRPr dirty="0"/>
          </a:p>
          <a:p>
            <a:r>
              <a:rPr dirty="0"/>
              <a:t>This is where the Collective Model comes into play - the Collective model </a:t>
            </a:r>
            <a:r>
              <a:rPr dirty="0" err="1"/>
              <a:t>generalises</a:t>
            </a:r>
            <a:r>
              <a:rPr dirty="0"/>
              <a:t> the result of the Shell Model by considering the effect of a non-spherically symmetric potential, which leads to substantial deformations for large nuclei, improved descriptions of even A excited states. In terms of it’s explanation of low-lying excited states of heavy nuclei, the collective model predicts two main types, vibrational states and rotational states, which we will look into now</a:t>
            </a:r>
          </a:p>
          <a:p>
            <a:endParaRPr dirty="0"/>
          </a:p>
          <a:p>
            <a:r>
              <a:rPr dirty="0"/>
              <a:t>The collective properties of nuclei can be incorporated into the Nuclear Shell Model by replacing the spherically symmetric potential by a deformed potential. Improved description for: -Even \(A\) excited states and -Electric quadrupole and magnetic dipole moments.</a:t>
            </a:r>
          </a:p>
          <a:p>
            <a:endParaRPr dirty="0"/>
          </a:p>
        </p:txBody>
      </p:sp>
    </p:spTree>
    <p:extLst>
      <p:ext uri="{BB962C8B-B14F-4D97-AF65-F5344CB8AC3E}">
        <p14:creationId xmlns:p14="http://schemas.microsoft.com/office/powerpoint/2010/main" val="2993565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r>
              <a:t>Although the shell model has enjoyed tremendous success at describing the properties of light nuclei, it does experience shortcomings when it comes to describing the behaviour of heavier nuclei, particularly those away from the closed shells. In fact, some heavier nuclei have low-lying excited states that are better described as collective motions, where the motion of </a:t>
            </a:r>
            <a:r>
              <a:rPr i="1"/>
              <a:t>many </a:t>
            </a:r>
            <a:r>
              <a:t>nucleons are considered rather than the single-particle orbits .</a:t>
            </a:r>
          </a:p>
          <a:p>
            <a:endParaRPr/>
          </a:p>
          <a:p>
            <a:r>
              <a:t>This is where the Collective Model comes into play - the Collective model generalises the result of the Shell Model by considering the effect of a non-spherically symmetric potential, which leads to substantial deformations for large nuclei, improved descriptions of even A excited states, and consequently, large electric quadrupole moments. In terms of it’s explanation of low-lying excited states of heavy nuclei, the collective model predicts two main types, vibrational states and rotational states, which we will look into now</a:t>
            </a:r>
          </a:p>
          <a:p>
            <a:endParaRPr/>
          </a:p>
          <a:p>
            <a:r>
              <a:t>The collective properties of nuclei can be incorporated into the Nuclear Shell Model by replacing the spherically symmetric potential by a deformed potential. Improved description for: -Even \(A\) excited states and -Electric quadrupole and magnetic dipole moments.</a:t>
            </a: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t>Although the shell model has enjoyed tremendous success at describing the properties of light nuclei, it does experience shortcomings when it comes to describing the behaviour of heavier nuclei, particularly those away from the closed shells. In fact, some heavier nuclei have low-lying excited states that are better described as collective motions, where the motion of </a:t>
            </a:r>
            <a:r>
              <a:rPr i="1"/>
              <a:t>many </a:t>
            </a:r>
            <a:r>
              <a:t>nucleons are considered rather than the single-particle orbits .</a:t>
            </a:r>
          </a:p>
          <a:p>
            <a:endParaRPr/>
          </a:p>
          <a:p>
            <a:r>
              <a:t>This is where the Collective Model comes into play - the Collective model generalises the result of the Shell Model by considering the effect of a non-spherically symmetric potential, which leads to substantial deformations for large nuclei, improved descriptions of even A excited states, and consequently, large electric quadrupole moments. In terms of it’s explanation of low-lying excited states of heavy nuclei, the collective model predicts two main types, vibrational states and rotational states, which we will look into now</a:t>
            </a:r>
          </a:p>
          <a:p>
            <a:endParaRPr/>
          </a:p>
          <a:p>
            <a:r>
              <a:t>The collective properties of nuclei can be incorporated into the Nuclear Shell Model by replacing the spherically symmetric potential by a deformed potential. Improved description for: -Even \(A\) excited states and -Electric quadrupole and magnetic dipole moments.</a:t>
            </a:r>
          </a:p>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r>
              <a:t>Although the shell model has enjoyed tremendous success at describing the properties of light nuclei, it does experience shortcomings when it comes to describing the behaviour of heavier nuclei, particularly those away from the closed shells. In fact, some heavier nuclei have low-lying excited states that are better described as collective motions, where the motion of </a:t>
            </a:r>
            <a:r>
              <a:rPr i="1"/>
              <a:t>many </a:t>
            </a:r>
            <a:r>
              <a:t>nucleons are considered rather than the single-particle orbits .</a:t>
            </a:r>
          </a:p>
          <a:p>
            <a:endParaRPr/>
          </a:p>
          <a:p>
            <a:r>
              <a:t>This is where the Collective Model comes into play - the Collective model generalises the result of the Shell Model by considering the effect of a non-spherically symmetric potential, which leads to substantial deformations for large nuclei, improved descriptions of even A excited states, and consequently, large electric quadrupole moments. In terms of it’s explanation of low-lying excited states of heavy nuclei, the collective model predicts two main types, vibrational states and rotational states, which we will look into now</a:t>
            </a:r>
          </a:p>
          <a:p>
            <a:endParaRPr/>
          </a:p>
          <a:p>
            <a:r>
              <a:t>The collective properties of nuclei can be incorporated into the Nuclear Shell Model by replacing the spherically symmetric potential by a deformed potential. Improved description for: -Even \(A\) excited states and -Electric quadrupole and magnetic dipole moments.</a:t>
            </a:r>
          </a:p>
          <a:p>
            <a:endParaRPr/>
          </a:p>
          <a:p>
            <a:endParaRPr/>
          </a:p>
          <a:p>
            <a:r>
              <a:t>So, how do we deal with characterize nuclei that are not amenable to description using spherically symmetric potentials?</a:t>
            </a:r>
          </a:p>
          <a:p>
            <a:endParaRPr/>
          </a:p>
          <a:p>
            <a:r>
              <a:t>As mentioned above, one type of collective excitation that generates time-dependent deformation of a nucleus is known as a vibrational excitation. Nuclear vibrations cause the shape of the nucleus to oscillate over time about its spherical average, or equilibrium shape. In other words, its instantaneous shape changes as it undergoes various vibrational modes.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a:spLocks noGrp="1" noRot="1" noChangeAspect="1"/>
          </p:cNvSpPr>
          <p:nvPr>
            <p:ph type="sldImg"/>
          </p:nvPr>
        </p:nvSpPr>
        <p:spPr>
          <a:prstGeom prst="rect">
            <a:avLst/>
          </a:prstGeom>
        </p:spPr>
        <p:txBody>
          <a:bodyPr/>
          <a:lstStyle/>
          <a:p>
            <a:endParaRPr/>
          </a:p>
        </p:txBody>
      </p:sp>
      <p:sp>
        <p:nvSpPr>
          <p:cNvPr id="491" name="Shape 491"/>
          <p:cNvSpPr>
            <a:spLocks noGrp="1"/>
          </p:cNvSpPr>
          <p:nvPr>
            <p:ph type="body" sz="quarter" idx="1"/>
          </p:nvPr>
        </p:nvSpPr>
        <p:spPr>
          <a:prstGeom prst="rect">
            <a:avLst/>
          </a:prstGeom>
        </p:spPr>
        <p:txBody>
          <a:bodyPr/>
          <a:lstStyle/>
          <a:p>
            <a:r>
              <a:t>Alright so as mentioned, one type of collective excitation that generates time-dependent deformation of a nucleus is known as a vibrational excitation. Nuclear vibrations cause the shape of the nucleus to oscillate over time about its spherical average, or equilibrium shape. In other words, its instantaneous shape changes as it undergoes various vibrational modes.</a:t>
            </a:r>
          </a:p>
          <a:p>
            <a:endParaRPr/>
          </a:p>
          <a:p>
            <a:r>
              <a:t>As such, the vibrational motion can be quantified by tracking the motion of a point on the nuclear surface through space as a function of time using the equation seen here:</a:t>
            </a:r>
          </a:p>
          <a:p>
            <a:endParaRPr/>
          </a:p>
          <a:p>
            <a:r>
              <a:t>Rav is the average radius of the nucleus given by Rav = R◦A1/3, </a:t>
            </a:r>
          </a:p>
          <a:p>
            <a:endParaRPr/>
          </a:p>
          <a:p>
            <a:r>
              <a:t>Yλμ(θ, φ) are the aforementioned spherical harmonics, αλμ(t) are expansion coefficients relating to the time-dependent amplitude of the deformation/oscillation describing the variation of the nuclear surface (which gives rise to the vibrational mode), λ represents the multipole order of the deformation (λ = 0,1, 2, . . . being monopole, dipole, quadrupole, etc.) and μ represents the magnetic substate of the multipolarity, μ = −λ, −λ + 1, . . . λ − 1, λ. </a:t>
            </a:r>
          </a:p>
          <a:p>
            <a:endParaRPr/>
          </a:p>
          <a:p>
            <a:r>
              <a:t>The μ subscript varies from −λ to λ, which defines the degeneracy of the vibration or deformation, and while the most common form of deformation is quadrupole deformation (i.e. λ = 2) [1], it’s also possible for nuclei to exhibit higher order types of deformation, such as octupole or hexadecapole, for example, whose shapes are plotted in the figure .</a:t>
            </a:r>
          </a:p>
          <a:p>
            <a:endParaRPr/>
          </a:p>
          <a:p>
            <a:endParaRPr/>
          </a:p>
          <a:p>
            <a:endParaRPr/>
          </a:p>
          <a:p>
            <a:endParaRPr/>
          </a:p>
          <a:p>
            <a:endParaRPr/>
          </a:p>
          <a:p>
            <a:endParaRPr/>
          </a:p>
          <a:p>
            <a:r>
              <a:t>Figure 1.5: Vibrational deformation for the lowest four multipole orders. [3].</a:t>
            </a:r>
          </a:p>
          <a:p>
            <a:r>
              <a:t>As mentioned in the preceding paragraph, the Yλμ(θ, φ) functions are the spherical har-</a:t>
            </a:r>
          </a:p>
          <a:p>
            <a:r>
              <a:t>monics which describe the orbital motion of the nucleons for given angular momentum, λ,</a:t>
            </a:r>
          </a:p>
          <a:p>
            <a:r>
              <a:t>and magnetic quantum number, μ, which satisfy</a:t>
            </a:r>
          </a:p>
          <a:p>
            <a:endParaRPr/>
          </a:p>
          <a:p>
            <a:endParaRP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381000" y="685800"/>
            <a:ext cx="6096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These magic numbers can be explained in terms of the Shell Model of the nucleus, which considers each nucleon to be moving in some potential and classifies the energy levels in terms of quantum numbers \(n l j\), in the same way as the wavefunctions of individual electrons are classified in Atomic Physics.</a:t>
            </a:r>
          </a:p>
          <a:p>
            <a:endParaRPr/>
          </a:p>
          <a:p>
            <a:r>
              <a:t>Following the discoveries of the neutron by Chadwick in 1932 \cite{Chadwick1932} and fission by Meitner, Frisch, Hahn and Strassman in 1938 \cite{Meitner1939}, the discovery of $\beta$-delayed neutron emission was published by Roberts et al. \cite{Roberts1939, Roberts2_1939}. </a:t>
            </a:r>
          </a:p>
          <a:p>
            <a:endParaRPr/>
          </a:p>
          <a:p>
            <a:r>
              <a:t>Studying the neutron emitted following $\beta$-decay has a range of applications which includes characterizing the nuclear structure of short-lived neutron-rich nuclei and obtaining experimental inputs to be used for astrophysical r-process calculations and nuclear reactor modelling. </a:t>
            </a:r>
          </a:p>
          <a:p>
            <a:endParaRPr/>
          </a:p>
          <a:p>
            <a:r>
              <a:t>Fully understanding the r process is a challenge that involves detailed knowledge of nuclear masses, …</a:t>
            </a:r>
          </a:p>
          <a:p>
            <a:endParaRPr/>
          </a:p>
          <a:p>
            <a:endParaRPr/>
          </a:p>
          <a:p>
            <a:r>
              <a:t>to be described in Section \ref{ch:BR}.</a:t>
            </a:r>
          </a:p>
          <a:p>
            <a:endParaRPr/>
          </a:p>
          <a:p>
            <a:endParaRPr/>
          </a:p>
          <a:p>
            <a:r>
              <a:t>An efficiency curve was produced using calibration sources to correct fitted peak areas for Compton scattering effects. This was done using the $Radware$ programs $encal$ and $effit$ \cite{radware}, and the process is fully described in \cite{radich2015Thesis}.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xfrm>
            <a:off x="381000" y="685800"/>
            <a:ext cx="6096000" cy="3429000"/>
          </a:xfrm>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r>
              <a:t>Alright so as mentioned, one type of collective excitation that generates time-dependent deformation of a nucleus is known as a vibrational excitation. Nuclear vibrations cause the shape of the nucleus to oscillate over time about its spherical average, or equilibrium shape. In other words, its instantaneous shape changes as it undergoes various vibrational modes.</a:t>
            </a:r>
          </a:p>
          <a:p>
            <a:endParaRPr/>
          </a:p>
          <a:p>
            <a:r>
              <a:t>As such, the vibrational motion can be quantified by tracking the motion of a point on the nuclear surface through space as a function of time using the equation that we see on the slide here:</a:t>
            </a:r>
          </a:p>
          <a:p>
            <a:endParaRPr/>
          </a:p>
          <a:p>
            <a:r>
              <a:t>Where :</a:t>
            </a:r>
          </a:p>
          <a:p>
            <a:r>
              <a:t>Rav is the average radius of the nucleus given by Rav = R◦A1/3, </a:t>
            </a:r>
          </a:p>
          <a:p>
            <a:endParaRPr/>
          </a:p>
          <a:p>
            <a:r>
              <a:t>Yλμ(θ, φ) functions are the spherical harmonics which describe the orbital motion of the nucleons for given angular momentum, λ, and magnetic quantum number, μ, </a:t>
            </a:r>
          </a:p>
          <a:p>
            <a:endParaRPr/>
          </a:p>
          <a:p>
            <a:r>
              <a:t>αλμ(t) are expansion coefficients relating to the time-dependent amplitude of the deformation/oscillation describing the variation of the nuclear surface (which gives rise to the vibrational mode), λ represents the multipole order of the deformation (λ = 0,1, 2, . . . being monopole, dipole, quadrupole, etc.) and μ represents the magnetic substate of the multipolarity, μ = −λ, −λ + 1, . . . λ − 1, λ. </a:t>
            </a:r>
          </a:p>
          <a:p>
            <a:endParaRPr/>
          </a:p>
          <a:p>
            <a:r>
              <a:t>Notice how the μ subscript varies from −λ to λ; this defines the degeneracy of the vibration or deformation, and while the most common form of deformation is quadrupole deformation ( which has lambda λ = 2) , it’s also possible for nuclei to exhibit higher order types of deformation, such as octupole or hexadecapole, for example, whose shapes can be seen in the figure at the bottom of the screen. </a:t>
            </a:r>
          </a:p>
          <a:p>
            <a:endParaRPr/>
          </a:p>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noRot="1" noChangeAspect="1"/>
          </p:cNvSpPr>
          <p:nvPr>
            <p:ph type="sldImg"/>
          </p:nvPr>
        </p:nvSpPr>
        <p:spPr>
          <a:prstGeom prst="rect">
            <a:avLst/>
          </a:prstGeom>
        </p:spPr>
        <p:txBody>
          <a:bodyPr/>
          <a:lstStyle/>
          <a:p>
            <a:endParaRPr/>
          </a:p>
        </p:txBody>
      </p:sp>
      <p:sp>
        <p:nvSpPr>
          <p:cNvPr id="524" name="Shape 524"/>
          <p:cNvSpPr>
            <a:spLocks noGrp="1"/>
          </p:cNvSpPr>
          <p:nvPr>
            <p:ph type="body" sz="quarter" idx="1"/>
          </p:nvPr>
        </p:nvSpPr>
        <p:spPr>
          <a:prstGeom prst="rect">
            <a:avLst/>
          </a:prstGeom>
        </p:spPr>
        <p:txBody>
          <a:bodyPr/>
          <a:lstStyle/>
          <a:p>
            <a:r>
              <a:t>Alright so as mentioned, one type of collective excitation that generates time-dependent deformation of a nucleus is known as a vibrational excitation. Nuclear vibrations cause the shape of the nucleus to oscillate over time about its spherical average, or equilibrium shape. In other words, its instantaneous shape changes as it undergoes various vibrational modes.</a:t>
            </a:r>
          </a:p>
          <a:p>
            <a:endParaRPr/>
          </a:p>
          <a:p>
            <a:r>
              <a:t>As such, the vibrational motion can be quantified by tracking the motion of a point on the nuclear surface through space as a function of time using the equation that we see on the slide here:</a:t>
            </a:r>
          </a:p>
          <a:p>
            <a:endParaRPr/>
          </a:p>
          <a:p>
            <a:r>
              <a:t>Where :</a:t>
            </a:r>
          </a:p>
          <a:p>
            <a:r>
              <a:t>Rav is the average radius of the nucleus given by Rav = R◦A1/3, </a:t>
            </a:r>
          </a:p>
          <a:p>
            <a:endParaRPr/>
          </a:p>
          <a:p>
            <a:r>
              <a:t>Yλμ(θ, φ) functions are the spherical harmonics which describe the orbital motion of the nucleons for given angular momentum, λ, and magnetic quantum number, μ, </a:t>
            </a:r>
          </a:p>
          <a:p>
            <a:endParaRPr/>
          </a:p>
          <a:p>
            <a:r>
              <a:t>αλμ(t) are expansion coefficients relating to the time-dependent amplitude of the deformation/oscillation describing the variation of the nuclear surface (which gives rise to the vibrational mode), λ represents the multipole order of the deformation (λ = 0,1, 2, . . . being monopole, dipole, quadrupole, etc.) and μ represents the magnetic substate of the multipolarity, μ = −λ, −λ + 1, . . . λ − 1, λ. </a:t>
            </a:r>
          </a:p>
          <a:p>
            <a:endParaRPr/>
          </a:p>
          <a:p>
            <a:r>
              <a:t>Notice how the μ subscript varies from −λ to λ; this defines the degeneracy of the vibration or deformation, and while the most common form of deformation is quadrupole deformation ( which has lambda λ = 2) , it’s also possible for nuclei to exhibit higher order types of deformation, such as octupole or hexadecapole, for example, whose shapes can be seen in the figure at the bottom of the screen. </a:t>
            </a:r>
          </a:p>
          <a:p>
            <a:endParaRPr/>
          </a:p>
          <a:p>
            <a:endParaRPr/>
          </a:p>
          <a:p>
            <a:endParaRPr/>
          </a:p>
          <a:p>
            <a:endParaRPr/>
          </a:p>
          <a:p>
            <a:endParaRPr/>
          </a:p>
          <a:p>
            <a:endParaRPr/>
          </a:p>
          <a:p>
            <a:r>
              <a:t>Figure 1.5: Vibrational deformation for the lowest four multipole orders. [3].</a:t>
            </a:r>
          </a:p>
          <a:p>
            <a:r>
              <a:t>As mentioned in the preceding paragraph, the Yλμ(θ, φ) functions are the spherical har-</a:t>
            </a:r>
          </a:p>
          <a:p>
            <a:r>
              <a:t>monics which describe the orbital motion of the nucleons for given angular momentum, λ,</a:t>
            </a:r>
          </a:p>
          <a:p>
            <a:r>
              <a:t>and magnetic quantum number, μ, which satisfy</a:t>
            </a:r>
          </a:p>
          <a:p>
            <a:endParaRPr/>
          </a:p>
          <a:p>
            <a:endParaRPr/>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a:spLocks noGrp="1" noRot="1" noChangeAspect="1"/>
          </p:cNvSpPr>
          <p:nvPr>
            <p:ph type="sldImg"/>
          </p:nvPr>
        </p:nvSpPr>
        <p:spPr>
          <a:prstGeom prst="rect">
            <a:avLst/>
          </a:prstGeom>
        </p:spPr>
        <p:txBody>
          <a:bodyPr/>
          <a:lstStyle/>
          <a:p>
            <a:endParaRPr/>
          </a:p>
        </p:txBody>
      </p:sp>
      <p:sp>
        <p:nvSpPr>
          <p:cNvPr id="535" name="Shape 535"/>
          <p:cNvSpPr>
            <a:spLocks noGrp="1"/>
          </p:cNvSpPr>
          <p:nvPr>
            <p:ph type="body" sz="quarter" idx="1"/>
          </p:nvPr>
        </p:nvSpPr>
        <p:spPr>
          <a:prstGeom prst="rect">
            <a:avLst/>
          </a:prstGeom>
        </p:spPr>
        <p:txBody>
          <a:bodyPr/>
          <a:lstStyle/>
          <a:p>
            <a:r>
              <a:t>Alright so as mentioned, one type of collective excitation that generates time-dependent deformation of a nucleus is known as a vibrational excitation. Nuclear vibrations cause the shape of the nucleus to oscillate over time about its spherical average, or equilibrium shape. In other words, its instantaneous shape changes as it undergoes various vibrational modes.</a:t>
            </a:r>
          </a:p>
          <a:p>
            <a:endParaRPr/>
          </a:p>
          <a:p>
            <a:r>
              <a:t>As such, the vibrational motion can be quantified by tracking the motion of a point on the nuclear surface through space as a function of time using the equation seen here:</a:t>
            </a:r>
          </a:p>
          <a:p>
            <a:endParaRPr/>
          </a:p>
          <a:p>
            <a:r>
              <a:t>Rav is the average radius of the nucleus given by Rav = R◦A1/3, </a:t>
            </a:r>
          </a:p>
          <a:p>
            <a:endParaRPr/>
          </a:p>
          <a:p>
            <a:r>
              <a:t>Yλμ(θ, φ) are the aforementioned spherical harmonics, αλμ(t) are expansion coefficients relating to the time-dependent amplitude of the deformation/oscillation describing the variation of the nuclear surface (which gives rise to the vibrational mode), λ represents the multipole order of the deformation (λ = 0,1, 2, . . . being monopole, dipole, quadrupole, etc.) and μ represents the magnetic substate of the multipolarity, μ = −λ, −λ + 1, . . . λ − 1, λ. </a:t>
            </a:r>
          </a:p>
          <a:p>
            <a:endParaRPr/>
          </a:p>
          <a:p>
            <a:r>
              <a:t>The μ subscript varies from −λ to λ, which defines the degeneracy of the vibration or deformation, and while the most common form of deformation is quadrupole deformation (i.e. λ = 2) [1], it’s also possible for nuclei to exhibit higher order types of deformation, such as octupole or hexadecapole, for example, whose shapes can be seen in the figure at the bottom of the screen. </a:t>
            </a:r>
          </a:p>
          <a:p>
            <a:endParaRPr/>
          </a:p>
          <a:p>
            <a:endParaRPr/>
          </a:p>
          <a:p>
            <a:endParaRPr/>
          </a:p>
          <a:p>
            <a:endParaRPr/>
          </a:p>
          <a:p>
            <a:endParaRPr/>
          </a:p>
          <a:p>
            <a:endParaRPr/>
          </a:p>
          <a:p>
            <a:r>
              <a:t>Figure 1.5: Vibrational deformation for the lowest four multipole orders. [3].</a:t>
            </a:r>
          </a:p>
          <a:p>
            <a:r>
              <a:t>As mentioned in the preceding paragraph, the Yλμ(θ, φ) functions are the spherical har-</a:t>
            </a:r>
          </a:p>
          <a:p>
            <a:r>
              <a:t>monics which describe the orbital motion of the nucleons for given angular momentum, λ,</a:t>
            </a:r>
          </a:p>
          <a:p>
            <a:r>
              <a:t>and magnetic quantum number, μ, which satisfy</a:t>
            </a:r>
          </a:p>
          <a:p>
            <a:endParaRPr/>
          </a:p>
          <a:p>
            <a:endParaRPr/>
          </a:p>
          <a:p>
            <a:endParaRPr/>
          </a:p>
          <a:p>
            <a:endParaRPr/>
          </a:p>
          <a:p>
            <a:r>
              <a:t>As such, the vibrational motion can be quantified by tracking the motion of a point on the nuclear surface through space as a function of time using the equation that we see on the slide here:</a:t>
            </a:r>
          </a:p>
          <a:p>
            <a:endParaRPr/>
          </a:p>
          <a:p>
            <a:r>
              <a:t>Where :</a:t>
            </a:r>
          </a:p>
          <a:p>
            <a:r>
              <a:t>Rav is the average radius of the nucleus given by Rav = R◦A1/3, </a:t>
            </a:r>
          </a:p>
          <a:p>
            <a:endParaRPr/>
          </a:p>
          <a:p>
            <a:r>
              <a:t>Yλμ(θ, φ) are the aforementioned spherical harmonics, λμ(θ, φ) functions are the spherical harmonics which describe the orbital motion of the nucleons for given angular momentum, λ, and magnetic quantum number, μ, </a:t>
            </a:r>
          </a:p>
          <a:p>
            <a:endParaRPr/>
          </a:p>
          <a:p>
            <a:r>
              <a:t>αλμ(t) are expansion coefficients relating to the time-dependent amplitude of the deformation/oscillation describing the variation of the nuclear surface (which gives rise to the vibrational mode), λ represents the multipole order of the deformation (λ = 0,1, 2, . . . being monopole, dipole, quadrupole, etc.) and μ represents the magnetic substate of the multipolarity, μ = −λ, −λ + 1, . . . λ − 1, λ. </a:t>
            </a:r>
          </a:p>
          <a:p>
            <a:endParaRPr/>
          </a:p>
          <a:p>
            <a:r>
              <a:t>Notice how the μ subscript varies from −λ to λ; this defines the degeneracy of the vibration or deformation, and while the most common form of deformation is quadrupole deformation ( which has lambda λ = 2) , it’s also possible for nuclei to exhibit higher order types of deformation, such as octupole or hexadecapole, for example, whose shapes can be seen in the figure at the bottom of the screen. </a:t>
            </a:r>
          </a:p>
          <a:p>
            <a:endParaRPr/>
          </a:p>
          <a:p>
            <a:endParaRPr/>
          </a:p>
          <a:p>
            <a:endParaRPr/>
          </a:p>
          <a:p>
            <a:endParaRPr/>
          </a:p>
          <a:p>
            <a:endParaRPr/>
          </a:p>
          <a:p>
            <a:endParaRPr/>
          </a:p>
          <a:p>
            <a:r>
              <a:t>Figure 1.5: Vibrational deformation for the lowest four multipole orders. [3].</a:t>
            </a:r>
          </a:p>
          <a:p>
            <a:r>
              <a:t>As mentioned in the preceding paragraph, the Yλμ(θ, φ) functions are the spherical har-</a:t>
            </a:r>
          </a:p>
          <a:p>
            <a:r>
              <a:t>monics which describe the orbital motion of the nucleons for given angular momentum, λ,</a:t>
            </a:r>
          </a:p>
          <a:p>
            <a:r>
              <a:t>and magnetic quantum number, μ, which satisfy</a:t>
            </a:r>
          </a:p>
          <a:p>
            <a:endParaRPr/>
          </a:p>
          <a:p>
            <a:endParaRP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r>
              <a:t>- while there isn’t a clear prescription for how to predict the absolute energies of vibration excitations, we can predict the relative values by taking the ratios of the second excited state to that of the first excited state E4/E2 which we can see here. The equation for energies of the vibrational states is also given, and it is therefore straightforward to understand how to find the relative relationship between the second and first excited states.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r>
              <a:t>- while there isn’t a clear prescription for how to predict the absolute energies of vibration excitations, we can predict the relative values by taking the ratios of the second excited state to that of the first excited state E4/E2 which we can see here. The equation for energies of the vibrational states is also given, and it is therefore straightforward to understand how to find the relative relationship between the second and first excited states.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noRot="1" noChangeAspect="1"/>
          </p:cNvSpPr>
          <p:nvPr>
            <p:ph type="sldImg"/>
          </p:nvPr>
        </p:nvSpPr>
        <p:spPr>
          <a:xfrm>
            <a:off x="381000" y="685800"/>
            <a:ext cx="6096000" cy="3429000"/>
          </a:xfrm>
          <a:prstGeom prst="rect">
            <a:avLst/>
          </a:prstGeom>
        </p:spPr>
        <p:txBody>
          <a:bodyPr/>
          <a:lstStyle/>
          <a:p>
            <a:endParaRPr/>
          </a:p>
        </p:txBody>
      </p:sp>
      <p:sp>
        <p:nvSpPr>
          <p:cNvPr id="584" name="Shape 584"/>
          <p:cNvSpPr>
            <a:spLocks noGrp="1"/>
          </p:cNvSpPr>
          <p:nvPr>
            <p:ph type="body" sz="quarter" idx="1"/>
          </p:nvPr>
        </p:nvSpPr>
        <p:spPr>
          <a:prstGeom prst="rect">
            <a:avLst/>
          </a:prstGeom>
        </p:spPr>
        <p:txBody>
          <a:bodyPr/>
          <a:lstStyle/>
          <a:p>
            <a:r>
              <a:t>- while there isn’t a clear prescription for how to predict the absolute energies of vibration excitations, we can predict the relative values by taking the ratios of the second excited state to that of the first excited state E4/E2 which we can see here. The equation for energies of the vibrational states is also given, and it is therefore straightforward to understand how to find the relative relationship between the second and first excited states.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381000" y="685800"/>
            <a:ext cx="6096000" cy="3429000"/>
          </a:xfrm>
          <a:prstGeom prst="rect">
            <a:avLst/>
          </a:prstGeom>
        </p:spPr>
        <p:txBody>
          <a:bodyPr/>
          <a:lstStyle/>
          <a:p>
            <a:endParaRPr/>
          </a:p>
        </p:txBody>
      </p:sp>
      <p:sp>
        <p:nvSpPr>
          <p:cNvPr id="613" name="Shape 613"/>
          <p:cNvSpPr>
            <a:spLocks noGrp="1"/>
          </p:cNvSpPr>
          <p:nvPr>
            <p:ph type="body" sz="quarter" idx="1"/>
          </p:nvPr>
        </p:nvSpPr>
        <p:spPr>
          <a:prstGeom prst="rect">
            <a:avLst/>
          </a:prstGeom>
        </p:spPr>
        <p:txBody>
          <a:bodyPr/>
          <a:lstStyle/>
          <a:p>
            <a:r>
              <a:t>The second type of excitation, rotations, describes a rotation about an axis </a:t>
            </a:r>
            <a:r>
              <a:rPr b="1" u="sng"/>
              <a:t>perpendicular</a:t>
            </a:r>
            <a:r>
              <a:t> to the symmetry axis, whereas rotations cannot occur about an axis of symmetry a nucleus possesses as it would leave the wavefunction unchanged and are not permitted in quantum mechanics. The level of deformation is quantified by a deformation parameter, β, which is related to the intrinsic quadrupole moment of the nucleus.</a:t>
            </a:r>
          </a:p>
          <a:p>
            <a:endParaRPr/>
          </a:p>
          <a:p>
            <a:r>
              <a:t>Similar to the vibrational model, the shape of rotational nuclei can be described by the</a:t>
            </a:r>
          </a:p>
          <a:p>
            <a:r>
              <a:t>nuclear surface using the equation on slide 7, and has the form of a rotating ellipsoid ( with a λ=2 quadrupole deformation). The time-dependent amplitudes of the spherical harmonics, αλμ, in our equation can be rewritten in terms of two additional variables, β, the quadrupole deformation parameter, and γ, the degree of axial symmetry:</a:t>
            </a:r>
          </a:p>
          <a:p>
            <a:endParaRPr/>
          </a:p>
          <a:p>
            <a:r>
              <a:t>So now that we understand some ideas behind collective behaviour incorporated into the shell model picture to accommodate for excitations, and in particular the E4/E2 diagnostic tool that has been ubiquitously used to predict vibrational and rotational excitations in nuclei, we can take a look the experiment in this work, the 102Ru two neutron transfer reaction, as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prstGeom prst="rect">
            <a:avLst/>
          </a:prstGeom>
        </p:spPr>
        <p:txBody>
          <a:bodyPr/>
          <a:lstStyle/>
          <a:p>
            <a:endParaRPr/>
          </a:p>
        </p:txBody>
      </p:sp>
      <p:sp>
        <p:nvSpPr>
          <p:cNvPr id="623" name="Shape 623"/>
          <p:cNvSpPr>
            <a:spLocks noGrp="1"/>
          </p:cNvSpPr>
          <p:nvPr>
            <p:ph type="body" sz="quarter" idx="1"/>
          </p:nvPr>
        </p:nvSpPr>
        <p:spPr>
          <a:prstGeom prst="rect">
            <a:avLst/>
          </a:prstGeom>
        </p:spPr>
        <p:txBody>
          <a:bodyPr/>
          <a:lstStyle/>
          <a:p>
            <a:r>
              <a:t>The second type of excitation, rotations, about an axis perpendicular to the symmetry axis, whereas rotations cannot occur about an axis of symmetry a nucleus possesses as it would leave the wavefunction unchanged and are not permitted in quantum mechanics. The level of deformation is quantified by a deformation parameter, β, which is related to the intrinsic quadrupole moment of the nucleus.</a:t>
            </a:r>
          </a:p>
          <a:p>
            <a:endParaRPr/>
          </a:p>
          <a:p>
            <a:r>
              <a:t>Similar to the vibrational model, the shape of rotational nuclei can be described by the</a:t>
            </a:r>
          </a:p>
          <a:p>
            <a:r>
              <a:t>nuclear surface using the equation on slide X, and has the form of a rotating ellipsoid ( with a λ=2 quadrupole deformation). The time-dependent amplitudes of the spherical harmonics, αλμ, in equation can be rewritten in terms of β, the quadrupole deformation parameter, and γ, the degree of axial symmetry: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noRot="1" noChangeAspect="1"/>
          </p:cNvSpPr>
          <p:nvPr>
            <p:ph type="sldImg"/>
          </p:nvPr>
        </p:nvSpPr>
        <p:spPr>
          <a:prstGeom prst="rect">
            <a:avLst/>
          </a:prstGeom>
        </p:spPr>
        <p:txBody>
          <a:bodyPr/>
          <a:lstStyle/>
          <a:p>
            <a:endParaRPr/>
          </a:p>
        </p:txBody>
      </p:sp>
      <p:sp>
        <p:nvSpPr>
          <p:cNvPr id="634" name="Shape 634"/>
          <p:cNvSpPr>
            <a:spLocks noGrp="1"/>
          </p:cNvSpPr>
          <p:nvPr>
            <p:ph type="body" sz="quarter" idx="1"/>
          </p:nvPr>
        </p:nvSpPr>
        <p:spPr>
          <a:prstGeom prst="rect">
            <a:avLst/>
          </a:prstGeom>
        </p:spPr>
        <p:txBody>
          <a:bodyPr/>
          <a:lstStyle/>
          <a:p>
            <a:r>
              <a:t>The second type of excitation, rotations, about an axis perpendicular to the symmetry axis, whereas rotations cannot occur about an axis of symmetry a nucleus possesses as it would leave the wavefunction unchanged and are not permitted in quantum mechanics. The level of deformation is quantified by a deformation parameter, β, which is related to the intrinsic quadrupole moment of the nucleus.</a:t>
            </a:r>
          </a:p>
          <a:p>
            <a:endParaRPr/>
          </a:p>
          <a:p>
            <a:r>
              <a:t>Similar to the vibrational model, the shape of rotational nuclei can be described by the</a:t>
            </a:r>
          </a:p>
          <a:p>
            <a:r>
              <a:t>nuclear surface using the equation on slide X, and has the form of a rotating ellipsoid ( with a λ=2 quadrupole deformation). The time-dependent amplitudes of the spherical harmonics, αλμ, in equation can be rewritten in terms of β, the quadrupole deformation parameter, and γ, the degree of axial symmetry: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p>
            <a:r>
              <a:t>Perform the 102Ru(p,t) reaction to locate the natural parity states in 100Ru, and examine the relative strengths of the excited 0+ states. </a:t>
            </a:r>
          </a:p>
          <a:p>
            <a:endParaRPr/>
          </a:p>
          <a:p>
            <a:r>
              <a:t>Project Focus: Study of 100Ru via a two-neutron transfer reaction experiment performed using the Q3D magnetic spectrograph at the Maier-Leibnitz Laboratory, in Garching, Germany.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381000" y="685800"/>
            <a:ext cx="6096000" cy="3429000"/>
          </a:xfrm>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These magic numbers can be explained in terms of the Shell Model of the nucleus, which considers each nucleon to be moving in some potential and classifies the energy levels in terms of quantum numbers \(n l j\), in the same way as the wavefunctions of individual electrons are classified in Atomic Physics.</a:t>
            </a:r>
          </a:p>
          <a:p>
            <a:endParaRPr/>
          </a:p>
          <a:p>
            <a:r>
              <a:t>Following the discoveries of the neutron by Chadwick in 1932 \cite{Chadwick1932} and fission by Meitner, Frisch, Hahn and Strassman in 1938 \cite{Meitner1939}, the discovery of $\beta$-delayed neutron emission was published by Roberts et al. \cite{Roberts1939, Roberts2_1939}. </a:t>
            </a:r>
          </a:p>
          <a:p>
            <a:endParaRPr/>
          </a:p>
          <a:p>
            <a:r>
              <a:t>Studying the neutron emitted following $\beta$-decay has a range of applications which includes characterizing the nuclear structure of short-lived neutron-rich nuclei and obtaining experimental inputs to be used for astrophysical r-process calculations and nuclear reactor modelling. </a:t>
            </a:r>
          </a:p>
          <a:p>
            <a:endParaRPr/>
          </a:p>
          <a:p>
            <a:r>
              <a:t>Fully understanding the r process is a challenge that involves detailed knowledge of nuclear masses, …</a:t>
            </a:r>
          </a:p>
          <a:p>
            <a:endParaRPr/>
          </a:p>
          <a:p>
            <a:endParaRPr/>
          </a:p>
          <a:p>
            <a:r>
              <a:t>to be described in Section \ref{ch:BR}.</a:t>
            </a:r>
          </a:p>
          <a:p>
            <a:endParaRPr/>
          </a:p>
          <a:p>
            <a:endParaRPr/>
          </a:p>
          <a:p>
            <a:r>
              <a:t>An efficiency curve was produced using calibration sources to correct fitted peak areas for Compton scattering effects. This was done using the $Radware$ programs $encal$ and $effit$ \cite{radware}, and the process is fully described in \cite{radich2015Thesis}.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noRot="1" noChangeAspect="1"/>
          </p:cNvSpPr>
          <p:nvPr>
            <p:ph type="sldImg"/>
          </p:nvPr>
        </p:nvSpPr>
        <p:spPr>
          <a:prstGeom prst="rect">
            <a:avLst/>
          </a:prstGeom>
        </p:spPr>
        <p:txBody>
          <a:bodyPr/>
          <a:lstStyle/>
          <a:p>
            <a:endParaRPr/>
          </a:p>
        </p:txBody>
      </p:sp>
      <p:sp>
        <p:nvSpPr>
          <p:cNvPr id="651" name="Shape 651"/>
          <p:cNvSpPr>
            <a:spLocks noGrp="1"/>
          </p:cNvSpPr>
          <p:nvPr>
            <p:ph type="body" sz="quarter" idx="1"/>
          </p:nvPr>
        </p:nvSpPr>
        <p:spPr>
          <a:prstGeom prst="rect">
            <a:avLst/>
          </a:prstGeom>
        </p:spPr>
        <p:txBody>
          <a:bodyPr/>
          <a:lstStyle/>
          <a:p>
            <a:r>
              <a:t>So now that we understand some ideas behind collective behaviour incorporated into the shell model picture to accommodate for excitations, we can take a look the experiment in this work, the 102Ru two neutron transfer reaction, as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noRot="1" noChangeAspect="1"/>
          </p:cNvSpPr>
          <p:nvPr>
            <p:ph type="sldImg"/>
          </p:nvPr>
        </p:nvSpPr>
        <p:spPr>
          <a:prstGeom prst="rect">
            <a:avLst/>
          </a:prstGeom>
        </p:spPr>
        <p:txBody>
          <a:bodyPr/>
          <a:lstStyle/>
          <a:p>
            <a:endParaRPr/>
          </a:p>
        </p:txBody>
      </p:sp>
      <p:sp>
        <p:nvSpPr>
          <p:cNvPr id="657" name="Shape 657"/>
          <p:cNvSpPr>
            <a:spLocks noGrp="1"/>
          </p:cNvSpPr>
          <p:nvPr>
            <p:ph type="body" sz="quarter" idx="1"/>
          </p:nvPr>
        </p:nvSpPr>
        <p:spPr>
          <a:prstGeom prst="rect">
            <a:avLst/>
          </a:prstGeom>
        </p:spPr>
        <p:txBody>
          <a:bodyPr/>
          <a:lstStyle/>
          <a:p>
            <a:r>
              <a:t>So now that we understand some ideas behind collective behaviour incorporated into the shell model picture to accommodate for excitations, we can take a look the experiment in this work, the 102Ru two neutron transfer reaction, as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r>
              <a:t>So now that we understand some ideas behind collective behaviour incorporated into the shell model picture to accommodate for excitations, we can take a look the experiment in this work, the 102Ru two neutron transfer reaction, as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145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r>
              <a:t>These magic numbers can be explained in terms of the Shell Model of the nucleus, which considers each nucleon to be moving in some potential and classifies the energy levels in terms of quantum numbers \(n l j\), in the same way as the wavefunctions of individual electrons are classified in Atomic Physics.</a:t>
            </a:r>
          </a:p>
          <a:p>
            <a:endParaRPr/>
          </a:p>
          <a:p>
            <a:r>
              <a:t>Following the discoveries of the neutron by Chadwick in 1932 \cite{Chadwick1932} and fission by Meitner, Frisch, Hahn and Strassman in 1938 \cite{Meitner1939}, the discovery of $\beta$-delayed neutron emission was published by Roberts et al. \cite{Roberts1939, Roberts2_1939}. </a:t>
            </a:r>
          </a:p>
          <a:p>
            <a:endParaRPr/>
          </a:p>
          <a:p>
            <a:r>
              <a:t>Studying the neutron emitted following $\beta$-decay has a range of applications which includes characterizing the nuclear structure of short-lived neutron-rich nuclei and obtaining experimental inputs to be used for astrophysical r-process calculations and nuclear reactor modelling. </a:t>
            </a:r>
          </a:p>
          <a:p>
            <a:endParaRPr/>
          </a:p>
          <a:p>
            <a:r>
              <a:t>Fully understanding the r process is a challenge that involves detailed knowledge of nuclear masses, …</a:t>
            </a:r>
          </a:p>
          <a:p>
            <a:endParaRPr/>
          </a:p>
          <a:p>
            <a:endParaRPr/>
          </a:p>
          <a:p>
            <a:r>
              <a:t>to be described in Section \ref{ch:BR}.</a:t>
            </a:r>
          </a:p>
          <a:p>
            <a:endParaRPr/>
          </a:p>
          <a:p>
            <a:endParaRPr/>
          </a:p>
          <a:p>
            <a:r>
              <a:t>An efficiency curve was produced using calibration sources to correct fitted peak areas for Compton scattering effects. This was done using the $Radware$ programs $encal$ and $effit$ \cite{radware}, and the process is fully described in \cite{radich2015Thesis}.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hape 706"/>
          <p:cNvSpPr>
            <a:spLocks noGrp="1" noRot="1" noChangeAspect="1"/>
          </p:cNvSpPr>
          <p:nvPr>
            <p:ph type="sldImg"/>
          </p:nvPr>
        </p:nvSpPr>
        <p:spPr>
          <a:xfrm>
            <a:off x="381000" y="685800"/>
            <a:ext cx="6096000" cy="3429000"/>
          </a:xfrm>
          <a:prstGeom prst="rect">
            <a:avLst/>
          </a:prstGeom>
        </p:spPr>
        <p:txBody>
          <a:bodyPr/>
          <a:lstStyle/>
          <a:p>
            <a:endParaRPr/>
          </a:p>
        </p:txBody>
      </p:sp>
      <p:sp>
        <p:nvSpPr>
          <p:cNvPr id="707" name="Shape 707"/>
          <p:cNvSpPr>
            <a:spLocks noGrp="1"/>
          </p:cNvSpPr>
          <p:nvPr>
            <p:ph type="body" sz="quarter" idx="1"/>
          </p:nvPr>
        </p:nvSpPr>
        <p:spPr>
          <a:prstGeom prst="rect">
            <a:avLst/>
          </a:prstGeom>
        </p:spPr>
        <p:txBody>
          <a:bodyPr/>
          <a:lstStyle/>
          <a:p>
            <a:r>
              <a:rPr dirty="0"/>
              <a:t>So, as originally stated, in the context of nuclear structure, our general aim is to understand the puzzle that is the combinatorics of constituent protons and neutrons in the known nuclei, and  to further evolve that understanding to adopt trends that are occurring outside of the parameters of our current framework, so we are probing for signs of </a:t>
            </a:r>
          </a:p>
          <a:p>
            <a:endParaRPr dirty="0"/>
          </a:p>
          <a:p>
            <a:r>
              <a:rPr dirty="0"/>
              <a:t>We introduced the shell model and the adaptations of collective vibrations and excitations  accommodate for the gaps in the purely non-interacting picture of nuclei being treated solely as non-interacting particle systems. -Collective model can accommodate deformed </a:t>
            </a:r>
            <a:r>
              <a:rPr dirty="0" err="1"/>
              <a:t>behaviour</a:t>
            </a:r>
            <a:r>
              <a:rPr dirty="0"/>
              <a:t> (deformations) of nucleus  by employing a non spherically symmetric potential : we get vibrators and rotators </a:t>
            </a:r>
          </a:p>
          <a:p>
            <a:endParaRPr dirty="0"/>
          </a:p>
          <a:p>
            <a:r>
              <a:rPr dirty="0"/>
              <a:t>As such, a probe for potential candidates for rotational nuclei and spherical vibrators (which we just outlined a few minutes ago) by using the expected ratios of the energy of the second excited state to the first excited state, E2/E1.</a:t>
            </a:r>
          </a:p>
          <a:p>
            <a:endParaRPr dirty="0"/>
          </a:p>
          <a:p>
            <a:r>
              <a:rPr dirty="0"/>
              <a:t>In this capacity, the even-even Ru isotopes, especially those with neutron numbers be- tween N=54 and N=60, have low-lying level schemes reminiscent of those expected for quadrupole harmonic vibrators, outlined in section, and In a survey conducted by Kern et al. [19] which used level excitation energies as indicators, a number of nuclei in the Z = 50 region, including Cd and Ru isotopes, were selected as strong candidates for spherical vibrational motion.</a:t>
            </a:r>
          </a:p>
          <a:p>
            <a:endParaRPr dirty="0"/>
          </a:p>
          <a:p>
            <a:r>
              <a:rPr dirty="0"/>
              <a:t>In more recently though, an alternative interpretation for the structure of the Cd isotopes has been offered with the suggestion that they instead possess multiple shape coexistence [20]. Shape coexistence (and shape mixing) occur as a result of the competition between the main actors in the dynamic features of nuclei; the spherical mean field, pairing correlations, and </a:t>
            </a:r>
            <a:r>
              <a:rPr dirty="0" err="1"/>
              <a:t>quadropole-quadropole</a:t>
            </a:r>
            <a:r>
              <a:rPr dirty="0"/>
              <a:t> interactions [14]. Shape coexistence manifests itself in various regions across the chart of nuclides [1],</a:t>
            </a:r>
          </a:p>
          <a:p>
            <a:endParaRPr dirty="0"/>
          </a:p>
          <a:p>
            <a:r>
              <a:rPr dirty="0"/>
              <a:t>With Z = 44 and N = 56, 100Ru lies near the middle of the Z = 40 − 50 shell, and ergo investigation into the excited states of this nucleus stands to offer an increased understanding of the evolution of collectivity in the Z = 40 − 50 region.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hape 740"/>
          <p:cNvSpPr>
            <a:spLocks noGrp="1" noRot="1" noChangeAspect="1"/>
          </p:cNvSpPr>
          <p:nvPr>
            <p:ph type="sldImg"/>
          </p:nvPr>
        </p:nvSpPr>
        <p:spPr>
          <a:xfrm>
            <a:off x="381000" y="685800"/>
            <a:ext cx="6096000" cy="3429000"/>
          </a:xfrm>
          <a:prstGeom prst="rect">
            <a:avLst/>
          </a:prstGeom>
        </p:spPr>
        <p:txBody>
          <a:bodyPr/>
          <a:lstStyle/>
          <a:p>
            <a:endParaRPr/>
          </a:p>
        </p:txBody>
      </p:sp>
      <p:sp>
        <p:nvSpPr>
          <p:cNvPr id="741" name="Shape 741"/>
          <p:cNvSpPr>
            <a:spLocks noGrp="1"/>
          </p:cNvSpPr>
          <p:nvPr>
            <p:ph type="body" sz="quarter" idx="1"/>
          </p:nvPr>
        </p:nvSpPr>
        <p:spPr>
          <a:prstGeom prst="rect">
            <a:avLst/>
          </a:prstGeom>
        </p:spPr>
        <p:txBody>
          <a:bodyPr/>
          <a:lstStyle/>
          <a:p>
            <a:r>
              <a:rPr dirty="0"/>
              <a:t>Practically all characteristics of low-energy physics, including the shape of nuclei and their transformations, are directly influenced by the pairing effects in nuclear systems. To this end, various approaches (that we’ve just spoken about in the background section) have been successfully developed to understand such pairing phenomena, and have provided an explanation of why the ground states of even-even nuclei have spin zero and the spin of an odd-mass nucleus is the same as the spin of the last unpaired nucleon </a:t>
            </a:r>
          </a:p>
          <a:p>
            <a:endParaRPr dirty="0"/>
          </a:p>
          <a:p>
            <a:r>
              <a:rPr dirty="0"/>
              <a:t>Now, a quick aside on pairing - in 1950s superconductivity in metals was understood through the lens of the “Cooper pair”, which, in this context, was characterized as two electrons of opposite momenta that attracted each other to form a bound state with zero momentum which behaved like a boson. This is the basic idea of the BCS theory of super-conductivity.</a:t>
            </a:r>
          </a:p>
          <a:p>
            <a:endParaRPr dirty="0"/>
          </a:p>
          <a:p>
            <a:r>
              <a:rPr dirty="0"/>
              <a:t>It turns out that, apart from some unique features for nuclear systems, the mechanism of pairing between nucleons in these systems is very much akin to that of electrons in superconductors. In both cases, we are dealing with systems of fermions which may be described by first approximation in terms of independent particle motion, a method that can be combined easily with the mean-field models such as the Shell Model to incorporate pairing correlations</a:t>
            </a:r>
          </a:p>
          <a:p>
            <a:endParaRPr dirty="0"/>
          </a:p>
          <a:p>
            <a:r>
              <a:rPr dirty="0"/>
              <a:t>Since shape coexistence and other unique collective </a:t>
            </a:r>
            <a:r>
              <a:rPr dirty="0" err="1"/>
              <a:t>behaviours</a:t>
            </a:r>
            <a:r>
              <a:rPr dirty="0"/>
              <a:t> manifest themselves via </a:t>
            </a:r>
            <a:r>
              <a:rPr i="1" u="sng" dirty="0"/>
              <a:t>strong</a:t>
            </a:r>
            <a:r>
              <a:rPr dirty="0"/>
              <a:t> </a:t>
            </a:r>
            <a:r>
              <a:rPr lang="en-CA" dirty="0"/>
              <a:t>pairing </a:t>
            </a:r>
            <a:r>
              <a:rPr dirty="0"/>
              <a:t>correlations in the wave functions, experiments that probe these correlations are of utmost importance. </a:t>
            </a:r>
          </a:p>
          <a:p>
            <a:endParaRPr dirty="0"/>
          </a:p>
          <a:p>
            <a:r>
              <a:rPr dirty="0"/>
              <a:t>Reactions that involve the transfer of two alike particles, such as the (</a:t>
            </a:r>
            <a:r>
              <a:rPr dirty="0" err="1"/>
              <a:t>p,t</a:t>
            </a:r>
            <a:r>
              <a:rPr dirty="0"/>
              <a:t>) two-neutron transfer or (3He,n) two-proton transfer reactions, specifically probe such pairing correlations.  </a:t>
            </a:r>
          </a:p>
          <a:p>
            <a:endParaRPr dirty="0"/>
          </a:p>
          <a:p>
            <a:endParaRPr dirty="0"/>
          </a:p>
          <a:p>
            <a:endParaRPr dirty="0"/>
          </a:p>
          <a:p>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xfrm>
            <a:off x="381000" y="685800"/>
            <a:ext cx="6096000" cy="3429000"/>
          </a:xfrm>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r>
              <a:rPr dirty="0"/>
              <a:t>The experiment under discussion here focuses on the study of 100Ru via the 102Ru(p, t) two-neutron transfer reaction whereby removing a pair of particles from the system enables the study of the neutron-pair properties of the states observed in the reaction. The experiment offers useful information on multiple fronts. Firstly, due to the anti-symmetric spin pairing (i.e. S = 0) exhibited by the transferred di-neutron pair in the (p, t) reaction, the reaction predominately populates natural spin states of the excited 100Ru daughter nucleus, allowing for unique assignments of the excited spin states and their parities to confidently be made. This is a unique feature that other reaction mechanisms can’t necessarily offer with the same level of confidence, and therefore stands to be particularly advantageous when used as a cross referencing yardstick for states observed via other experimental reaction mechanisms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a:spLocks noGrp="1" noRot="1" noChangeAspect="1"/>
          </p:cNvSpPr>
          <p:nvPr>
            <p:ph type="sldImg"/>
          </p:nvPr>
        </p:nvSpPr>
        <p:spPr>
          <a:prstGeom prst="rect">
            <a:avLst/>
          </a:prstGeom>
        </p:spPr>
        <p:txBody>
          <a:bodyPr/>
          <a:lstStyle/>
          <a:p>
            <a:endParaRPr/>
          </a:p>
        </p:txBody>
      </p:sp>
      <p:sp>
        <p:nvSpPr>
          <p:cNvPr id="754" name="Shape 754"/>
          <p:cNvSpPr>
            <a:spLocks noGrp="1"/>
          </p:cNvSpPr>
          <p:nvPr>
            <p:ph type="body" sz="quarter" idx="1"/>
          </p:nvPr>
        </p:nvSpPr>
        <p:spPr>
          <a:prstGeom prst="rect">
            <a:avLst/>
          </a:prstGeom>
        </p:spPr>
        <p:txBody>
          <a:bodyPr/>
          <a:lstStyle/>
          <a:p>
            <a:r>
              <a:t>Practically all characteristics of low-energy physics, including the shape of nuclei and their transformations, are directly influenced by the pairing effects in nuclear systems. To this end, various approaches (that we’ve just spoken about in the background section) have been successfully developed to understand such pairing phenomena, and have provided an explanation of why the ground states of even-even nuclei have spin zero and the spin of an odd-mass nucleus is the same as the spin of the last unpaired nucleon </a:t>
            </a:r>
          </a:p>
          <a:p>
            <a:endParaRPr/>
          </a:p>
          <a:p>
            <a:r>
              <a:t>Now, in 1950s superconductivity in metals was understood through the lens of the “Cooper pair”, which, in this context, was characterized as two electrons of opposite momenta that attracted each other to form a bound state with zero momentum which behaved like a boson [32,33]. This is the basic idea of the BCS theory of super-conductivity [33]. The characteristic of a metallic superconductor is primarily the large energy gap in the spectrum, corresponding to the energy required to break the aforementioned Cooper pair.</a:t>
            </a:r>
          </a:p>
          <a:p>
            <a:endParaRPr/>
          </a:p>
          <a:p>
            <a:r>
              <a:t>Apart from some unique features for nuclear systems, the mechanism of pairing between nucleons in these systems is very much akin to that of electrons in superconductors. The nuclear structure exhibits many similarities with the electron structure of metals. In both cases, we are dealing with systems of fermions which may be described by first approximation in terms of independent particle motion, a method that can be combined easily with the mean-field models such as the Shell Model to incorporate pairing correlations</a:t>
            </a:r>
          </a:p>
          <a:p>
            <a:endParaRPr/>
          </a:p>
          <a:p>
            <a:r>
              <a:t>Since shape coexistence manifests itself via strong correlations in the wave functions, experiments that probe these correlations are of utmost importance. </a:t>
            </a:r>
          </a:p>
          <a:p>
            <a:endParaRPr/>
          </a:p>
          <a:p>
            <a:r>
              <a:t>Among the most important are the pairing correlations, which can be described as the binding of two nucleons in Jπ = 0+ states, and the correlation effect can be expressed in terms of a pair field that is responsible for creating and annihilating two particles in time-reversed orbits. </a:t>
            </a:r>
          </a:p>
          <a:p>
            <a:endParaRPr/>
          </a:p>
          <a:p>
            <a:r>
              <a:t>Reactions that involve the transfer of two alike particles, such as the (p,t) two-neutron transfer or (3He,n) two-proton transfer reactions, specifically probe such pairing correlations.  </a:t>
            </a:r>
          </a:p>
          <a:p>
            <a:endParaRPr/>
          </a:p>
          <a:p>
            <a:r>
              <a:t>In general, multiple pairs of particles with angular momenta that couple to J can contribute to the sum, depending on the availability of the orbitals near the Fermi surface. The cross-section angular distributions are sensitive to the L value, and while the magnitude of the cross section is sensitive to the j components, the shapes of the angular distributions generally are not.</a:t>
            </a:r>
          </a:p>
          <a:p>
            <a:endParaRPr/>
          </a:p>
          <a:p>
            <a:r>
              <a:t>Thus spectroscopic strengths for the transfer of a particular pair cannot be extracted from the experimental data, and often the ratios of cross sections are used to infer the nature of the final state. When available, two-nucleon amplitudes from shell-model calculations can be used to construct the spectroscopic amplitudes and combined with a reaction code to predict the cross sections.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hape 766"/>
          <p:cNvSpPr>
            <a:spLocks noGrp="1" noRot="1" noChangeAspect="1"/>
          </p:cNvSpPr>
          <p:nvPr>
            <p:ph type="sldImg"/>
          </p:nvPr>
        </p:nvSpPr>
        <p:spPr>
          <a:prstGeom prst="rect">
            <a:avLst/>
          </a:prstGeom>
        </p:spPr>
        <p:txBody>
          <a:bodyPr/>
          <a:lstStyle/>
          <a:p>
            <a:endParaRPr/>
          </a:p>
        </p:txBody>
      </p:sp>
      <p:sp>
        <p:nvSpPr>
          <p:cNvPr id="767" name="Shape 767"/>
          <p:cNvSpPr>
            <a:spLocks noGrp="1"/>
          </p:cNvSpPr>
          <p:nvPr>
            <p:ph type="body" sz="quarter" idx="1"/>
          </p:nvPr>
        </p:nvSpPr>
        <p:spPr>
          <a:prstGeom prst="rect">
            <a:avLst/>
          </a:prstGeom>
        </p:spPr>
        <p:txBody>
          <a:bodyPr/>
          <a:lstStyle/>
          <a:p>
            <a:r>
              <a:t>Since shape coexistence manifests itself via strong correlations in the wave functions, experiments that probe these correlations are of utmost importance. </a:t>
            </a:r>
          </a:p>
          <a:p>
            <a:endParaRPr/>
          </a:p>
          <a:p>
            <a:r>
              <a:t>Among the most important are the pairing correlations, which can be described as the binding of two nucleons in Jπ = 0+ states, and the correlation effect can be expressed in terms of a pair field that is responsible for creating and annihilating two particles in time-reversed orbits. </a:t>
            </a:r>
          </a:p>
          <a:p>
            <a:endParaRPr/>
          </a:p>
          <a:p>
            <a:r>
              <a:t>Reactions that involve the transfer of two alike particles, such as the (p,t) two-neutron transfer or (3He,n) two-proton transfer reactions, specifically probe such pairing correlations.  </a:t>
            </a:r>
          </a:p>
          <a:p>
            <a:endParaRPr/>
          </a:p>
          <a:p>
            <a:r>
              <a:t>In general, multiple pairs of particles with angular momenta that couple to J can contribute to the sum, depending on the availability of the orbitals near the Fermi surface. The cross-section angular distributions are sensitive to the L value, and while the magnitude of the cross section is sensitive to the j components, the shapes of the angular distributions generally are not.</a:t>
            </a:r>
          </a:p>
          <a:p>
            <a:endParaRPr/>
          </a:p>
          <a:p>
            <a:r>
              <a:t>Thus spectroscopic strengths for the transfer of a particular pair cannot be extracted from the experimental data, and often the ratios of cross sections are used to infer the nature of the final state. When available, two-nucleon amplitudes from shell-model calculations can be used to construct the spectroscopic amplitudes and combined with a reaction code to predict the cross sections.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No universal fundamental model exists that can capture all of the nuclear properties involved in describing nuclei across the entirety of the chart of nuclides. However, towards the initiative of figuring out the best was possible to achieve this, generally one of two classes of models is used</a:t>
            </a:r>
          </a:p>
          <a:p>
            <a:endParaRPr/>
          </a:p>
          <a:p>
            <a:endParaRPr/>
          </a:p>
          <a:p>
            <a:r>
              <a:t>The Nuclear Shell Model is successful in predicting:</a:t>
            </a:r>
          </a:p>
          <a:p>
            <a:r>
              <a:t>- Origin of magic numbers</a:t>
            </a:r>
          </a:p>
          <a:p>
            <a:r>
              <a:t>- Spins and parities of ground states</a:t>
            </a:r>
          </a:p>
          <a:p>
            <a:r>
              <a:t>- Trend in magnetic moments</a:t>
            </a:r>
          </a:p>
          <a:p>
            <a:r>
              <a:t>- Some excited states near closed shells, small excitations in odd \(A\) nuclei</a:t>
            </a:r>
          </a:p>
          <a:p>
            <a:endParaRPr/>
          </a:p>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a:spLocks noGrp="1" noRot="1" noChangeAspect="1"/>
          </p:cNvSpPr>
          <p:nvPr>
            <p:ph type="sldImg"/>
          </p:nvPr>
        </p:nvSpPr>
        <p:spPr>
          <a:prstGeom prst="rect">
            <a:avLst/>
          </a:prstGeom>
        </p:spPr>
        <p:txBody>
          <a:bodyPr/>
          <a:lstStyle/>
          <a:p>
            <a:endParaRPr/>
          </a:p>
        </p:txBody>
      </p:sp>
      <p:sp>
        <p:nvSpPr>
          <p:cNvPr id="779" name="Shape 779"/>
          <p:cNvSpPr>
            <a:spLocks noGrp="1"/>
          </p:cNvSpPr>
          <p:nvPr>
            <p:ph type="body" sz="quarter" idx="1"/>
          </p:nvPr>
        </p:nvSpPr>
        <p:spPr>
          <a:prstGeom prst="rect">
            <a:avLst/>
          </a:prstGeom>
        </p:spPr>
        <p:txBody>
          <a:bodyPr/>
          <a:lstStyle/>
          <a:p>
            <a:r>
              <a:t>In the case that a nucleus has two states which have a different intrinsic deformation, are reasonably closely spaced, and remain distinct, the nucleus is said to possess shape coexistence.</a:t>
            </a:r>
          </a:p>
          <a:p>
            <a:endParaRPr/>
          </a:p>
          <a:p>
            <a:r>
              <a:t> One of the manifestations of shape coexistence would be the presence of excited states which aren’t usually expected, which can include excited 0+ states.</a:t>
            </a:r>
          </a:p>
          <a:p>
            <a:endParaRPr/>
          </a:p>
          <a:p>
            <a:endParaRPr/>
          </a:p>
          <a:p>
            <a:endParaRPr/>
          </a:p>
          <a:p>
            <a:endParaRPr/>
          </a:p>
          <a:p>
            <a:endParaRPr/>
          </a:p>
          <a:p>
            <a:r>
              <a:t>For several decades, two-neutron transfer reactions, such as (p t) and (t p) reactions have been the method of choice to study excited 0+ states. Two-neutron transfer reactions probe</a:t>
            </a:r>
          </a:p>
          <a:p>
            <a:r>
              <a:t>the pairing interaction between nuclear wave functions, where if a nucleus contains strong pairing correlations, its 0+ → 0+ transition strength is greatly enhanced. One of the key findings was that in these reactions, the cross sections of the first excited L = 0 excitation (0+2 ) and ground states (0+1 ) were comparable in N = 88 − 90 nuclei, where a rapid onset of deformation emerges [10]. (Christina pg 15)</a:t>
            </a:r>
          </a:p>
          <a:p>
            <a:endParaRPr/>
          </a:p>
          <a:p>
            <a:endParaRPr/>
          </a:p>
          <a:p>
            <a:r>
              <a:t>Shape coexistence can be investigated using a variety of experimental approaches:</a:t>
            </a:r>
          </a:p>
          <a:p>
            <a:endParaRPr/>
          </a:p>
          <a:p>
            <a:r>
              <a:t>The first indication of nuclear deformation can be obtained from the level energies</a:t>
            </a:r>
          </a:p>
          <a:p>
            <a:endParaRPr/>
          </a:p>
          <a:p>
            <a:r>
              <a:t>Alternatively from the energy systematics via electromagnetic transition strengths.</a:t>
            </a:r>
          </a:p>
          <a:p>
            <a:endParaRPr/>
          </a:p>
          <a:p>
            <a:endParaRPr/>
          </a:p>
          <a:p>
            <a:endParaRPr/>
          </a:p>
          <a:p>
            <a:r>
              <a:t>Shape coexistence can be studied via a variety of experimental probes. The first indication of nuclear deformation can be obtained from the level energies (The identification of shape coexistence often begins through the observation of states at excitation energies where they are not expected, or from trends observed in energy systematics. The former implies that we have a high degree of confidence in our knowledge of the structure of the ground state so as to predict the excitation spectrum), or alternatively from the electromagnetic transition strengths. In particular, observation of low-lying 0+ states in even–even nuclei is usually interpreted as a hint of shape coexistence.  4/5.. (look at 9/10 Two-state mixing model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noRot="1" noChangeAspect="1"/>
          </p:cNvSpPr>
          <p:nvPr>
            <p:ph type="sldImg"/>
          </p:nvPr>
        </p:nvSpPr>
        <p:spPr>
          <a:prstGeom prst="rect">
            <a:avLst/>
          </a:prstGeom>
        </p:spPr>
        <p:txBody>
          <a:bodyPr/>
          <a:lstStyle/>
          <a:p>
            <a:endParaRPr/>
          </a:p>
        </p:txBody>
      </p:sp>
      <p:sp>
        <p:nvSpPr>
          <p:cNvPr id="791" name="Shape 791"/>
          <p:cNvSpPr>
            <a:spLocks noGrp="1"/>
          </p:cNvSpPr>
          <p:nvPr>
            <p:ph type="body" sz="quarter" idx="1"/>
          </p:nvPr>
        </p:nvSpPr>
        <p:spPr>
          <a:prstGeom prst="rect">
            <a:avLst/>
          </a:prstGeom>
        </p:spPr>
        <p:txBody>
          <a:bodyPr/>
          <a:lstStyle/>
          <a:p>
            <a:r>
              <a:t>In the case that a nucleus has two states which have a different intrinsic deformation, are reasonably closely spaced, and remain distinct, the nucleus is said to possess shape coexistence.</a:t>
            </a:r>
          </a:p>
          <a:p>
            <a:endParaRPr/>
          </a:p>
          <a:p>
            <a:r>
              <a:t> One of the manifestations of shape coexistence would be the presence of excited states which aren’t usually expected, which can include excited 0+ states.</a:t>
            </a:r>
          </a:p>
          <a:p>
            <a:endParaRPr/>
          </a:p>
          <a:p>
            <a:endParaRPr/>
          </a:p>
          <a:p>
            <a:endParaRPr/>
          </a:p>
          <a:p>
            <a:endParaRPr/>
          </a:p>
          <a:p>
            <a:endParaRPr/>
          </a:p>
          <a:p>
            <a:r>
              <a:t>For several decades, two-neutron transfer reactions, such as (p t) and (t p) reactions have been the method of choice to study excited 0+ states. Two-neutron transfer reactions probe</a:t>
            </a:r>
          </a:p>
          <a:p>
            <a:r>
              <a:t>the pairing interaction between nuclear wave functions, where if a nucleus contains strong pairing correlations, its 0+ → 0+ transition strength is greatly enhanced. One of the key findings was that in these reactions, the cross sections of the first excited L = 0 excitation (0+2 ) and ground states (0+1 ) were comparable in N = 88 − 90 nuclei, where a rapid onset of deformation emerges [10]. (Christina pg 15)</a:t>
            </a:r>
          </a:p>
          <a:p>
            <a:endParaRPr/>
          </a:p>
          <a:p>
            <a:endParaRPr/>
          </a:p>
          <a:p>
            <a:r>
              <a:t>Shape coexistence can be investigated using a variety of experimental approaches:</a:t>
            </a:r>
          </a:p>
          <a:p>
            <a:endParaRPr/>
          </a:p>
          <a:p>
            <a:r>
              <a:t>The first indication of nuclear deformation can be obtained from the level energies</a:t>
            </a:r>
          </a:p>
          <a:p>
            <a:endParaRPr/>
          </a:p>
          <a:p>
            <a:r>
              <a:t>Alternatively from the energy systematics via electromagnetic transition strengths.</a:t>
            </a:r>
          </a:p>
          <a:p>
            <a:endParaRPr/>
          </a:p>
          <a:p>
            <a:endParaRPr/>
          </a:p>
          <a:p>
            <a:endParaRPr/>
          </a:p>
          <a:p>
            <a:r>
              <a:t>Shape coexistence can be studied via a variety of experimental probes. The first indication of nuclear deformation can be obtained from the level energies (The identification of shape coexistence often begins through the observation of states at excitation energies where they are not expected, or from trends observed in energy systematics. The former implies that we have a high degree of confidence in our knowledge of the structure of the ground state so as to predict the excitation spectrum), or alternatively from the electromagnetic transition strengths. In particular, observation of low-lying 0+ states in even–even nuclei is usually interpreted as a hint of shape coexistence.  4/5.. (look at 9/10 Two-state mixing model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prstGeom prst="rect">
            <a:avLst/>
          </a:prstGeom>
        </p:spPr>
        <p:txBody>
          <a:bodyPr/>
          <a:lstStyle/>
          <a:p>
            <a:endParaRPr/>
          </a:p>
        </p:txBody>
      </p:sp>
      <p:sp>
        <p:nvSpPr>
          <p:cNvPr id="798" name="Shape 798"/>
          <p:cNvSpPr>
            <a:spLocks noGrp="1"/>
          </p:cNvSpPr>
          <p:nvPr>
            <p:ph type="body" sz="quarter" idx="1"/>
          </p:nvPr>
        </p:nvSpPr>
        <p:spPr>
          <a:prstGeom prst="rect">
            <a:avLst/>
          </a:prstGeom>
        </p:spPr>
        <p:txBody>
          <a:bodyPr/>
          <a:lstStyle/>
          <a:p>
            <a:r>
              <a:t>Shape coexistence can be investigated using a variety of experimental approaches:</a:t>
            </a:r>
          </a:p>
          <a:p>
            <a:endParaRPr/>
          </a:p>
          <a:p>
            <a:r>
              <a:t>The first indication of nuclear deformation can be obtained from the level energies</a:t>
            </a:r>
          </a:p>
          <a:p>
            <a:endParaRPr/>
          </a:p>
          <a:p>
            <a:r>
              <a:t>Alternatively from the energy systematics via electromagnetic transition strengths.</a:t>
            </a:r>
          </a:p>
          <a:p>
            <a:endParaRPr/>
          </a:p>
          <a:p>
            <a:endParaRPr/>
          </a:p>
          <a:p>
            <a:endParaRPr/>
          </a:p>
          <a:p>
            <a:r>
              <a:t>Shape coexistence can be studied via a variety of experimental probes. The first indication of nuclear deformation can be obtained from the level energies (The identification of shape coexistence often begins through the observation of states at excitation energies where they are not expected, or from trends observed in energy systematics. The former implies that we have a high degree of confidence in our knowledge of the structure of the ground state so as to predict the excitation spectrum), or alternatively from the electromagnetic transition strengths. In particular, observation of low-lying 0+ states in even–even nuclei is usually interpreted as a hint of shape coexistence.  4/5.. (look at 9/10 Two-state mixing model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Shape 803"/>
          <p:cNvSpPr>
            <a:spLocks noGrp="1" noRot="1" noChangeAspect="1"/>
          </p:cNvSpPr>
          <p:nvPr>
            <p:ph type="sldImg"/>
          </p:nvPr>
        </p:nvSpPr>
        <p:spPr>
          <a:prstGeom prst="rect">
            <a:avLst/>
          </a:prstGeom>
        </p:spPr>
        <p:txBody>
          <a:bodyPr/>
          <a:lstStyle/>
          <a:p>
            <a:endParaRPr/>
          </a:p>
        </p:txBody>
      </p:sp>
      <p:sp>
        <p:nvSpPr>
          <p:cNvPr id="804" name="Shape 804"/>
          <p:cNvSpPr>
            <a:spLocks noGrp="1"/>
          </p:cNvSpPr>
          <p:nvPr>
            <p:ph type="body" sz="quarter" idx="1"/>
          </p:nvPr>
        </p:nvSpPr>
        <p:spPr>
          <a:prstGeom prst="rect">
            <a:avLst/>
          </a:prstGeom>
        </p:spPr>
        <p:txBody>
          <a:bodyPr/>
          <a:lstStyle/>
          <a:p>
            <a:r>
              <a:t>Shape coexistence can be studied via a variety of experimental probes. The first indication of nuclear deformation can be obtained from the level energies (The identification of shape coexistence often begins through the observation of states at excitation energies where they are not expected, or from trends observed in energy systematics. The former implies that we have a high degree of confidence in our knowledge of the structure of the ground state so as to predict the excitation spectrum), or alternatively from the electromagnetic transition strengths. In particular, observation of low-lying 0+ states in even–even nuclei is usually interpreted as a hint of shape coexistence.  4/5.. (look at 9/10 Two-state mixing model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Shape 817"/>
          <p:cNvSpPr>
            <a:spLocks noGrp="1" noRot="1" noChangeAspect="1"/>
          </p:cNvSpPr>
          <p:nvPr>
            <p:ph type="sldImg"/>
          </p:nvPr>
        </p:nvSpPr>
        <p:spPr>
          <a:xfrm>
            <a:off x="381000" y="685800"/>
            <a:ext cx="6096000" cy="3429000"/>
          </a:xfrm>
          <a:prstGeom prst="rect">
            <a:avLst/>
          </a:prstGeom>
        </p:spPr>
        <p:txBody>
          <a:bodyPr/>
          <a:lstStyle/>
          <a:p>
            <a:endParaRPr/>
          </a:p>
        </p:txBody>
      </p:sp>
      <p:sp>
        <p:nvSpPr>
          <p:cNvPr id="818" name="Shape 818"/>
          <p:cNvSpPr>
            <a:spLocks noGrp="1"/>
          </p:cNvSpPr>
          <p:nvPr>
            <p:ph type="body" sz="quarter" idx="1"/>
          </p:nvPr>
        </p:nvSpPr>
        <p:spPr>
          <a:prstGeom prst="rect">
            <a:avLst/>
          </a:prstGeom>
        </p:spPr>
        <p:txBody>
          <a:bodyPr/>
          <a:lstStyle/>
          <a:p>
            <a:r>
              <a:t>Since shape coexistence manifests itself via strong correlations in the wave functions, experiments that probe these correlations are of utmost importance. </a:t>
            </a:r>
          </a:p>
          <a:p>
            <a:endParaRPr/>
          </a:p>
          <a:p>
            <a:r>
              <a:t>Among the most important are the pairing correlations, which can be described as the binding of two nucleons in Jπ = 0+ states, and the correlation effect can be expressed in terms of a pair field that is responsible for creating and annihilating two particles in time-reversed orbits. </a:t>
            </a:r>
          </a:p>
          <a:p>
            <a:endParaRPr/>
          </a:p>
          <a:p>
            <a:r>
              <a:t>Reactions that involve the transfer of two alike particles, such as the (p,t) two-neutron transfer or (3He,n) two-proton transfer reactions, specifically probe such pairing correlations.  </a:t>
            </a:r>
          </a:p>
          <a:p>
            <a:endParaRPr/>
          </a:p>
          <a:p>
            <a:r>
              <a:t>In general, multiple pairs of particles with angular momenta that couple to J can contribute to the sum, depending on the availability of the orbitals near the Fermi surface. The cross-section angular distributions are sensitive to the L value, and while the magnitude of the cross section is sensitive to the j components, the shapes of the angular distributions generally are not.</a:t>
            </a:r>
          </a:p>
          <a:p>
            <a:endParaRPr/>
          </a:p>
          <a:p>
            <a:r>
              <a:t>Thus spectroscopic strengths for the transfer of a particular pair cannot be extracted from the experimental data, and often the ratios of cross sections are used to infer the nature of the final state. When available, two-nucleon amplitudes from shell-model calculations can be used to construct the spectroscopic amplitudes and combined with a reaction code to predict the cross sections.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Shape 823"/>
          <p:cNvSpPr>
            <a:spLocks noGrp="1" noRot="1" noChangeAspect="1"/>
          </p:cNvSpPr>
          <p:nvPr>
            <p:ph type="sldImg"/>
          </p:nvPr>
        </p:nvSpPr>
        <p:spPr>
          <a:prstGeom prst="rect">
            <a:avLst/>
          </a:prstGeom>
        </p:spPr>
        <p:txBody>
          <a:bodyPr/>
          <a:lstStyle/>
          <a:p>
            <a:endParaRPr/>
          </a:p>
        </p:txBody>
      </p:sp>
      <p:sp>
        <p:nvSpPr>
          <p:cNvPr id="824" name="Shape 824"/>
          <p:cNvSpPr>
            <a:spLocks noGrp="1"/>
          </p:cNvSpPr>
          <p:nvPr>
            <p:ph type="body" sz="quarter" idx="1"/>
          </p:nvPr>
        </p:nvSpPr>
        <p:spPr>
          <a:prstGeom prst="rect">
            <a:avLst/>
          </a:prstGeom>
        </p:spPr>
        <p:txBody>
          <a:bodyPr/>
          <a:lstStyle/>
          <a:p>
            <a:r>
              <a:t>Since shape coexistence manifests itself via strong correlations in the wave functions, experiments that probe these correlations are of utmost importance. Among the most important are the pairing correlations, which can be described as the binding of two nucleons in Jπ = 0+ states, and the correlation effect can be expressed in terms of a pair field that is responsible for creating and annihilating two particles in time-reversed orbits. Reactions that involve the transfer of two alike particles, such as the (p,t) two-neutron transfer or (3He,n) two-proton transfer reactions, specifically probe such pairing correlations.  </a:t>
            </a:r>
          </a:p>
          <a:p>
            <a:endParaRPr/>
          </a:p>
          <a:p>
            <a:r>
              <a:t>We propose to perform the 102Ru(p,t) reaction to locate the natural parity states in 100Ru, and examine the relative strengths of the excited 0+ states. </a:t>
            </a:r>
          </a:p>
          <a:p>
            <a:endParaRPr/>
          </a:p>
          <a:p>
            <a:r>
              <a:t>WHY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a:spLocks noGrp="1" noRot="1" noChangeAspect="1"/>
          </p:cNvSpPr>
          <p:nvPr>
            <p:ph type="sldImg"/>
          </p:nvPr>
        </p:nvSpPr>
        <p:spPr>
          <a:xfrm>
            <a:off x="381000" y="685800"/>
            <a:ext cx="6096000" cy="3429000"/>
          </a:xfrm>
          <a:prstGeom prst="rect">
            <a:avLst/>
          </a:prstGeom>
        </p:spPr>
        <p:txBody>
          <a:bodyPr/>
          <a:lstStyle/>
          <a:p>
            <a:endParaRPr/>
          </a:p>
        </p:txBody>
      </p:sp>
      <p:sp>
        <p:nvSpPr>
          <p:cNvPr id="837" name="Shape 837"/>
          <p:cNvSpPr>
            <a:spLocks noGrp="1"/>
          </p:cNvSpPr>
          <p:nvPr>
            <p:ph type="body" sz="quarter" idx="1"/>
          </p:nvPr>
        </p:nvSpPr>
        <p:spPr>
          <a:prstGeom prst="rect">
            <a:avLst/>
          </a:prstGeom>
        </p:spPr>
        <p:txBody>
          <a:bodyPr/>
          <a:lstStyle/>
          <a:p>
            <a:r>
              <a:t>Additionally, it has been the case for several decades that two-neutron transfer reactions, such as (p,t) and (t,p) reactions have been the method of choice to study excited 0+states [11]. Two-neutron transfer reactions reflect the pairing interaction between nuclear wave functions [8], where if a nucleus contains strong pairing correlations, its 0+ → 0+transition strength will be greatly enhanced.</a:t>
            </a:r>
          </a:p>
          <a:p>
            <a:endParaRPr/>
          </a:p>
          <a:p>
            <a:r>
              <a:t>These strong pairing correlations are often manifestations of pairing effects not typically characterized under a normal BCS pairing regime. As a result, these 0+ → 0+transition strengths can be used as a probe into such behaviour that falls outside of the scope of what would be expected from BCS pairing. Pairing correlations are a prime example of a diagnostic used to characterize behaviour of collective states within the context of the shell model, and how this feature evolves in different Z areas of the chart of nuclides</a:t>
            </a:r>
          </a:p>
          <a:p>
            <a:endParaRPr/>
          </a:p>
          <a:p>
            <a:r>
              <a:t>The cross sections of these low-lying excited 0+ states along with the 0+2 state population relative to the ground state strength can offer insight into special characteristics for these states, as the stronger the relative strength, the stronger the possibility that the 0+2 state is an example of shape coexistence.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xfrm>
            <a:off x="381000" y="685800"/>
            <a:ext cx="6096000" cy="3429000"/>
          </a:xfrm>
          <a:prstGeom prst="rect">
            <a:avLst/>
          </a:prstGeom>
        </p:spPr>
        <p:txBody>
          <a:bodyPr/>
          <a:lstStyle/>
          <a:p>
            <a:endParaRPr/>
          </a:p>
        </p:txBody>
      </p:sp>
      <p:sp>
        <p:nvSpPr>
          <p:cNvPr id="871" name="Shape 871"/>
          <p:cNvSpPr>
            <a:spLocks noGrp="1"/>
          </p:cNvSpPr>
          <p:nvPr>
            <p:ph type="body" sz="quarter" idx="1"/>
          </p:nvPr>
        </p:nvSpPr>
        <p:spPr>
          <a:prstGeom prst="rect">
            <a:avLst/>
          </a:prstGeom>
        </p:spPr>
        <p:txBody>
          <a:bodyPr/>
          <a:lstStyle/>
          <a:p>
            <a:r>
              <a:rPr dirty="0"/>
              <a:t>So to be give the full picture, this particular two neutron transfer reaction was actually part of a multi pronged campaign to study 100Ru via various reaction channels, such as Beta Decay which was carried out at </a:t>
            </a:r>
            <a:r>
              <a:rPr dirty="0" err="1"/>
              <a:t>Ithemba</a:t>
            </a:r>
            <a:r>
              <a:rPr dirty="0"/>
              <a:t> LABs in South Africa in June of 2018, and a Coulomb excitation that was carried out in Poland just this past March, 2022. </a:t>
            </a:r>
          </a:p>
          <a:p>
            <a:endParaRPr dirty="0"/>
          </a:p>
          <a:p>
            <a:r>
              <a:rPr dirty="0"/>
              <a:t>The project Focus of this particular prong of the campaign was to study 100Ru via a two-neutron transfer reaction experiment, and this was performed performed using the Q3D magnetic spectrograph at the Maier-Leibnitz Laboratory, in </a:t>
            </a:r>
            <a:r>
              <a:rPr dirty="0" err="1"/>
              <a:t>Garching</a:t>
            </a:r>
            <a:r>
              <a:rPr dirty="0"/>
              <a:t>, Germany. </a:t>
            </a:r>
          </a:p>
          <a:p>
            <a:endParaRPr dirty="0"/>
          </a:p>
          <a:p>
            <a:r>
              <a:rPr dirty="0"/>
              <a:t>As a result of the level density in heavy nuclei being quite high, excellent detector energy</a:t>
            </a:r>
          </a:p>
          <a:p>
            <a:r>
              <a:rPr dirty="0"/>
              <a:t>resolution is required to resolve discrete states in the residual nuclei. For this requirement,</a:t>
            </a:r>
          </a:p>
          <a:p>
            <a:r>
              <a:rPr dirty="0"/>
              <a:t>the Quadrupole-3-Dipole (Q3D) magnetic spectrometer makes an exemplary choice, as it</a:t>
            </a:r>
          </a:p>
          <a:p>
            <a:r>
              <a:rPr dirty="0"/>
              <a:t>provides excellent energy resolution as well as the possibility to detect particles at low angles required to create corresponding angular distributions. For L = 0 transfers in particular, such as the one investigated in this work, these angular distributions peak in cross section at 0◦, so the capability of the Q3D to probe low angles is a necessity.</a:t>
            </a:r>
          </a:p>
          <a:p>
            <a:endParaRPr dirty="0"/>
          </a:p>
          <a:p>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Shape 890"/>
          <p:cNvSpPr>
            <a:spLocks noGrp="1" noRot="1" noChangeAspect="1"/>
          </p:cNvSpPr>
          <p:nvPr>
            <p:ph type="sldImg"/>
          </p:nvPr>
        </p:nvSpPr>
        <p:spPr>
          <a:prstGeom prst="rect">
            <a:avLst/>
          </a:prstGeom>
        </p:spPr>
        <p:txBody>
          <a:bodyPr/>
          <a:lstStyle/>
          <a:p>
            <a:endParaRPr/>
          </a:p>
        </p:txBody>
      </p:sp>
      <p:sp>
        <p:nvSpPr>
          <p:cNvPr id="891" name="Shape 891"/>
          <p:cNvSpPr>
            <a:spLocks noGrp="1"/>
          </p:cNvSpPr>
          <p:nvPr>
            <p:ph type="body" sz="quarter" idx="1"/>
          </p:nvPr>
        </p:nvSpPr>
        <p:spPr>
          <a:prstGeom prst="rect">
            <a:avLst/>
          </a:prstGeom>
        </p:spPr>
        <p:txBody>
          <a:bodyPr/>
          <a:lstStyle/>
          <a:p>
            <a:r>
              <a:t>Aims of the campaign </a:t>
            </a:r>
          </a:p>
          <a:p>
            <a:r>
              <a:t>Project Focus: Study of 100Ru via a two-neutron transfer reaction experiment performed using the Q3D magnetic spectrograph at the Maier-Leibnitz Laboratory, in Garching, Germany. </a:t>
            </a:r>
          </a:p>
          <a:p>
            <a:endParaRPr/>
          </a:p>
          <a:p>
            <a:r>
              <a:t>This is referred to as the elastic channel. Many non-elastic channels also exist, such as inelastic scattering, nucleon transfer reactions, breakup reactions and charge-exchange reactions. Each of these reaction channels is opened due to a different reaction mechanism (defined by the number of nucleons which are transferred, Q-values, excitation of a residual nucleus, etc.) and each channel can probe different components of the nuclear wave function.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a:p>
        </p:txBody>
      </p:sp>
      <p:sp>
        <p:nvSpPr>
          <p:cNvPr id="902" name="Shape 902"/>
          <p:cNvSpPr>
            <a:spLocks noGrp="1"/>
          </p:cNvSpPr>
          <p:nvPr>
            <p:ph type="body" sz="quarter" idx="1"/>
          </p:nvPr>
        </p:nvSpPr>
        <p:spPr>
          <a:prstGeom prst="rect">
            <a:avLst/>
          </a:prstGeom>
        </p:spPr>
        <p:txBody>
          <a:bodyPr/>
          <a:lstStyle/>
          <a:p>
            <a:r>
              <a:t>Why Ru?</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One of the foremost goals of nuclear physics is to provide an understanding of how nuclei are assembled from the basic constituent building blocks of protons and neutrons. Studies attempt to achieve this by observing the excitation's of nuclei under fine-tuned experimental conditions with, however, this initiative continues to present as extraordinarily non-trivial in nature, as these complex nucleic systems exhibit unique characteristics and trends in different areas of the chart of nuclides, many of which are yet to be fully understood and parameterized. </a:t>
            </a:r>
          </a:p>
          <a:p>
            <a:endParaRPr/>
          </a:p>
          <a:p>
            <a:r>
              <a:t>As such, from a theoretical standpoint, no universal fundamental model currently exists that can capture all of the nuclear properties involved in describing nuclei across the entirety of the chart of nuclides. However, towards the initiative of figuring out the best was possible to achieve this, generally one of two classes of models is used</a:t>
            </a:r>
          </a:p>
          <a:p>
            <a:endParaRPr/>
          </a:p>
          <a:p>
            <a:endParaRPr/>
          </a:p>
          <a:p>
            <a:endParaRPr/>
          </a:p>
          <a:p>
            <a:endParaRPr/>
          </a:p>
          <a:p>
            <a:r>
              <a:t>A prime example of one such characteristic is the behaviour of collective states within the context of the shell model, and how this feature evolves in different Z areas of the chart of nuclides.</a:t>
            </a:r>
          </a:p>
          <a:p>
            <a:endParaRPr/>
          </a:p>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Shape 920"/>
          <p:cNvSpPr>
            <a:spLocks noGrp="1" noRot="1" noChangeAspect="1"/>
          </p:cNvSpPr>
          <p:nvPr>
            <p:ph type="sldImg"/>
          </p:nvPr>
        </p:nvSpPr>
        <p:spPr>
          <a:xfrm>
            <a:off x="381000" y="685800"/>
            <a:ext cx="6096000" cy="3429000"/>
          </a:xfrm>
          <a:prstGeom prst="rect">
            <a:avLst/>
          </a:prstGeom>
        </p:spPr>
        <p:txBody>
          <a:bodyPr/>
          <a:lstStyle/>
          <a:p>
            <a:endParaRPr/>
          </a:p>
        </p:txBody>
      </p:sp>
      <p:sp>
        <p:nvSpPr>
          <p:cNvPr id="921" name="Shape 921"/>
          <p:cNvSpPr>
            <a:spLocks noGrp="1"/>
          </p:cNvSpPr>
          <p:nvPr>
            <p:ph type="body" sz="quarter" idx="1"/>
          </p:nvPr>
        </p:nvSpPr>
        <p:spPr>
          <a:prstGeom prst="rect">
            <a:avLst/>
          </a:prstGeom>
        </p:spPr>
        <p:txBody>
          <a:bodyPr/>
          <a:lstStyle/>
          <a:p>
            <a:r>
              <a:t>So in general, how is a two neutron transfer reaction carried out?</a:t>
            </a:r>
          </a:p>
          <a:p>
            <a:endParaRPr/>
          </a:p>
          <a:p>
            <a:r>
              <a:t>Well we can look at the schematic on the right hand side as a reference, but essentially what was done was the bombardment of a 102Ru target using a proton beam , that in this case had energy of 22MeV, which effectively “picked up”  a di-neutron pair from the 102Ru target, ultimately yielding an outgoing triton and the resulting 100Ru daughter nucleus. </a:t>
            </a:r>
          </a:p>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 name="Shape 947"/>
          <p:cNvSpPr>
            <a:spLocks noGrp="1" noRot="1" noChangeAspect="1"/>
          </p:cNvSpPr>
          <p:nvPr>
            <p:ph type="sldImg"/>
          </p:nvPr>
        </p:nvSpPr>
        <p:spPr>
          <a:xfrm>
            <a:off x="381000" y="685800"/>
            <a:ext cx="6096000" cy="3429000"/>
          </a:xfrm>
          <a:prstGeom prst="rect">
            <a:avLst/>
          </a:prstGeom>
        </p:spPr>
        <p:txBody>
          <a:bodyPr/>
          <a:lstStyle/>
          <a:p>
            <a:endParaRPr/>
          </a:p>
        </p:txBody>
      </p:sp>
      <p:sp>
        <p:nvSpPr>
          <p:cNvPr id="948" name="Shape 948"/>
          <p:cNvSpPr>
            <a:spLocks noGrp="1"/>
          </p:cNvSpPr>
          <p:nvPr>
            <p:ph type="body" sz="quarter" idx="1"/>
          </p:nvPr>
        </p:nvSpPr>
        <p:spPr>
          <a:prstGeom prst="rect">
            <a:avLst/>
          </a:prstGeom>
        </p:spPr>
        <p:txBody>
          <a:bodyPr/>
          <a:lstStyle/>
          <a:p>
            <a:r>
              <a:rPr dirty="0"/>
              <a:t>The detector that was used to perform this two neutron transfer of 102 Ru into 100 Ru was the Q3D, or </a:t>
            </a:r>
            <a:r>
              <a:rPr dirty="0" err="1"/>
              <a:t>Quadropole</a:t>
            </a:r>
            <a:r>
              <a:rPr dirty="0"/>
              <a:t> 3 Dipole magnetic </a:t>
            </a:r>
            <a:r>
              <a:rPr dirty="0" err="1"/>
              <a:t>spectograph</a:t>
            </a:r>
            <a:r>
              <a:rPr dirty="0"/>
              <a:t>. The (Q3D) is a compact, large-dispersion magnetic spectrograph which focuses reaction </a:t>
            </a:r>
            <a:r>
              <a:rPr dirty="0" err="1"/>
              <a:t>ejectiles</a:t>
            </a:r>
            <a:r>
              <a:rPr dirty="0"/>
              <a:t> onto a focal plane detector using magnetic field. </a:t>
            </a:r>
          </a:p>
          <a:p>
            <a:endParaRPr dirty="0"/>
          </a:p>
          <a:p>
            <a:r>
              <a:rPr dirty="0"/>
              <a:t>Because the Q3D fields are set for the kinematics of the desired nuclear reaction, all other reactions will be out of focus on the focal plane, so the wide impurity peaks from the reaction appear as to be out of focus when the accumulate on the detector.</a:t>
            </a:r>
          </a:p>
          <a:p>
            <a:endParaRPr dirty="0"/>
          </a:p>
          <a:p>
            <a:r>
              <a:rPr dirty="0"/>
              <a:t>The scattered </a:t>
            </a:r>
            <a:r>
              <a:rPr dirty="0" err="1"/>
              <a:t>ejectiles</a:t>
            </a:r>
            <a:r>
              <a:rPr dirty="0"/>
              <a:t> from the reaction enter the Q3D through an aperture which can be used to limit the beam intensity to the Q3D.</a:t>
            </a:r>
          </a:p>
          <a:p>
            <a:endParaRPr dirty="0"/>
          </a:p>
          <a:p>
            <a:r>
              <a:rPr dirty="0"/>
              <a:t>The scattered beam then passes through a quadrupole magnet, which focuses the scattered reaction </a:t>
            </a:r>
            <a:r>
              <a:rPr dirty="0" err="1"/>
              <a:t>ejectiles</a:t>
            </a:r>
            <a:r>
              <a:rPr dirty="0"/>
              <a:t> vertically. This quadrupole magnet is often called a “quadrupole lens” due to its similarity to an optical lens which uses glass to focus an object.</a:t>
            </a:r>
          </a:p>
          <a:p>
            <a:endParaRPr dirty="0"/>
          </a:p>
          <a:p>
            <a:r>
              <a:rPr dirty="0"/>
              <a:t>The three dipole magnets use a magnetic field to separate the reaction products by energy and bend them onto a focal plane detector. Each magnetic component of the Q3D are dependent on the reaction kinematics, and as a result, are unique to the reaction taking place. The Q3D interface calculates and sets the required magnetic fields for optimal resolution on the focal plane given the Q-value of the reaction and masses of the projectile and target.</a:t>
            </a:r>
          </a:p>
          <a:p>
            <a:endParaRPr dirty="0"/>
          </a:p>
          <a:p>
            <a:r>
              <a:rPr dirty="0"/>
              <a:t>The Q3D is mounted on a semi-circular iron track which allows the spectrograph to be rotated through 5-150° with respect to the beam axis.</a:t>
            </a:r>
          </a:p>
          <a:p>
            <a:endParaRPr dirty="0"/>
          </a:p>
          <a:p>
            <a:r>
              <a:rPr dirty="0"/>
              <a:t>For the reaction under investigation, data were collected at 9 angles ranging from 6-45◦.</a:t>
            </a:r>
          </a:p>
          <a:p>
            <a:r>
              <a:rPr dirty="0"/>
              <a:t>where this rotation ability was used to create angular distributions, which is a key tool in observing the angular momentum transferred in a nuclear reaction.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p>
            <a:r>
              <a:t>So the detector that was used to perform this two neutron transfer of 102 Ru into 100 Ru was the Q3D, or Quadropole 3 Dipole magnetic spectograph. The (Q3D) is a compact, large-dispersion magnetic spectrograph which focuses reaction ejectiles onto a focal plane detector using magnetic field. </a:t>
            </a:r>
          </a:p>
          <a:p>
            <a:endParaRPr/>
          </a:p>
          <a:p>
            <a:r>
              <a:t>Because the Q3D fields are set for the kinematics of the desired nuclear reaction, all other reactions will be out of focus on the focal plane, so the wide impurity peaks from the reaction appear as to be out of focus when the accumulate on the detector. The coloured arrows show the direction in which the contaminant peaks are pushed out of the spectrum at high angles, and the dots represent the energies at which the peaks would appear from the reaction kinematics.</a:t>
            </a:r>
          </a:p>
          <a:p>
            <a:endParaRPr/>
          </a:p>
          <a:p>
            <a:r>
              <a:t>The scattered ejectiles enter the Q3D through an aperture which can be used to limit the beam intensity to the Q3D. The solid angle of this aperture is described in </a:t>
            </a:r>
          </a:p>
          <a:p>
            <a:endParaRPr/>
          </a:p>
          <a:p>
            <a:endParaRPr/>
          </a:p>
          <a:p>
            <a:r>
              <a:t>The scattered beam then passes through a quadrupole magnet, which focuses the scattered reaction ejectiles vertically. The quadrupole magnet is often called a quadrupole lens due to its similarity to an optical lens which uses glass to focus an object [1]</a:t>
            </a:r>
          </a:p>
          <a:p>
            <a:endParaRPr/>
          </a:p>
          <a:p>
            <a:r>
              <a:t>The three dipole magnets use a magnetic field to separate the reaction products by energy and bend them onto a focal plane detector. Each magnetic component of the Q3D are dependent on the reaction kinematics, and as such, are unique to the reaction taking place. The Q3D interface calculates and sets the required magnetic fields for optimal resolution on the focal plane given the Q-value of the reaction and masses of the projectile and target.</a:t>
            </a:r>
          </a:p>
          <a:p>
            <a:endParaRPr/>
          </a:p>
          <a:p>
            <a:r>
              <a:t>The Q3D is mounted on a semi-circular iron track which allows the spectrograph to be rotated through 5-150° with respect to the beam axis.</a:t>
            </a:r>
          </a:p>
          <a:p>
            <a:endParaRPr/>
          </a:p>
          <a:p>
            <a:r>
              <a:t>This rotation can be used to create angular distributions, which are an important tool in studying angular momentum transferred in a nuclear reaction.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Shape 1033"/>
          <p:cNvSpPr>
            <a:spLocks noGrp="1" noRot="1" noChangeAspect="1"/>
          </p:cNvSpPr>
          <p:nvPr>
            <p:ph type="sldImg"/>
          </p:nvPr>
        </p:nvSpPr>
        <p:spPr>
          <a:prstGeom prst="rect">
            <a:avLst/>
          </a:prstGeom>
        </p:spPr>
        <p:txBody>
          <a:bodyPr/>
          <a:lstStyle/>
          <a:p>
            <a:endParaRPr/>
          </a:p>
        </p:txBody>
      </p:sp>
      <p:sp>
        <p:nvSpPr>
          <p:cNvPr id="1034" name="Shape 1034"/>
          <p:cNvSpPr>
            <a:spLocks noGrp="1"/>
          </p:cNvSpPr>
          <p:nvPr>
            <p:ph type="body" sz="quarter" idx="1"/>
          </p:nvPr>
        </p:nvSpPr>
        <p:spPr>
          <a:prstGeom prst="rect">
            <a:avLst/>
          </a:prstGeom>
        </p:spPr>
        <p:txBody>
          <a:bodyPr/>
          <a:lstStyle/>
          <a:p>
            <a:r>
              <a:t>9 angles were collected ranging from 6 degrees to 45 degrees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Shape 1054"/>
          <p:cNvSpPr>
            <a:spLocks noGrp="1" noRot="1" noChangeAspect="1"/>
          </p:cNvSpPr>
          <p:nvPr>
            <p:ph type="sldImg"/>
          </p:nvPr>
        </p:nvSpPr>
        <p:spPr>
          <a:prstGeom prst="rect">
            <a:avLst/>
          </a:prstGeom>
        </p:spPr>
        <p:txBody>
          <a:bodyPr/>
          <a:lstStyle/>
          <a:p>
            <a:endParaRPr/>
          </a:p>
        </p:txBody>
      </p:sp>
      <p:sp>
        <p:nvSpPr>
          <p:cNvPr id="1055" name="Shape 1055"/>
          <p:cNvSpPr>
            <a:spLocks noGrp="1"/>
          </p:cNvSpPr>
          <p:nvPr>
            <p:ph type="body" sz="quarter" idx="1"/>
          </p:nvPr>
        </p:nvSpPr>
        <p:spPr>
          <a:prstGeom prst="rect">
            <a:avLst/>
          </a:prstGeom>
        </p:spPr>
        <p:txBody>
          <a:bodyPr/>
          <a:lstStyle/>
          <a:p>
            <a:r>
              <a:t>9 angles were collected ranging from 6 degrees to 45 degrees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Shape 1075"/>
          <p:cNvSpPr>
            <a:spLocks noGrp="1" noRot="1" noChangeAspect="1"/>
          </p:cNvSpPr>
          <p:nvPr>
            <p:ph type="sldImg"/>
          </p:nvPr>
        </p:nvSpPr>
        <p:spPr>
          <a:prstGeom prst="rect">
            <a:avLst/>
          </a:prstGeom>
        </p:spPr>
        <p:txBody>
          <a:bodyPr/>
          <a:lstStyle/>
          <a:p>
            <a:endParaRPr/>
          </a:p>
        </p:txBody>
      </p:sp>
      <p:sp>
        <p:nvSpPr>
          <p:cNvPr id="1076" name="Shape 1076"/>
          <p:cNvSpPr>
            <a:spLocks noGrp="1"/>
          </p:cNvSpPr>
          <p:nvPr>
            <p:ph type="body" sz="quarter" idx="1"/>
          </p:nvPr>
        </p:nvSpPr>
        <p:spPr>
          <a:prstGeom prst="rect">
            <a:avLst/>
          </a:prstGeom>
        </p:spPr>
        <p:txBody>
          <a:bodyPr/>
          <a:lstStyle/>
          <a:p>
            <a:r>
              <a:t>9 angles were collected ranging from 6 degrees to 45 degrees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Shape 1088"/>
          <p:cNvSpPr>
            <a:spLocks noGrp="1" noRot="1" noChangeAspect="1"/>
          </p:cNvSpPr>
          <p:nvPr>
            <p:ph type="sldImg"/>
          </p:nvPr>
        </p:nvSpPr>
        <p:spPr>
          <a:prstGeom prst="rect">
            <a:avLst/>
          </a:prstGeom>
        </p:spPr>
        <p:txBody>
          <a:bodyPr/>
          <a:lstStyle/>
          <a:p>
            <a:endParaRPr/>
          </a:p>
        </p:txBody>
      </p:sp>
      <p:sp>
        <p:nvSpPr>
          <p:cNvPr id="1089" name="Shape 1089"/>
          <p:cNvSpPr>
            <a:spLocks noGrp="1"/>
          </p:cNvSpPr>
          <p:nvPr>
            <p:ph type="body" sz="quarter" idx="1"/>
          </p:nvPr>
        </p:nvSpPr>
        <p:spPr>
          <a:prstGeom prst="rect">
            <a:avLst/>
          </a:prstGeom>
        </p:spPr>
        <p:txBody>
          <a:bodyPr/>
          <a:lstStyle/>
          <a:p>
            <a:r>
              <a:t>The curves are the result of FRESCO calculations for a di-neutron transfer.</a:t>
            </a:r>
          </a:p>
          <a:p>
            <a:endParaRPr/>
          </a:p>
          <a:p>
            <a:endParaRPr/>
          </a:p>
          <a:p>
            <a:r>
              <a:t>angular distributions, which are an important tool in studying angular momentum transferred in a nuclear reaction.</a:t>
            </a:r>
          </a:p>
          <a:p>
            <a:endParaRPr/>
          </a:p>
          <a:p>
            <a:r>
              <a:t>Cross section as a function of the angles for which the data was collected for a specific momentum bite</a:t>
            </a:r>
          </a:p>
          <a:p>
            <a:endParaRPr/>
          </a:p>
          <a:p>
            <a:r>
              <a:t>The experimental differential cross section can be describing the probability of a transfer reaction scattering a particle into a specific direction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Shape 1125"/>
          <p:cNvSpPr>
            <a:spLocks noGrp="1" noRot="1" noChangeAspect="1"/>
          </p:cNvSpPr>
          <p:nvPr>
            <p:ph type="sldImg"/>
          </p:nvPr>
        </p:nvSpPr>
        <p:spPr>
          <a:prstGeom prst="rect">
            <a:avLst/>
          </a:prstGeom>
        </p:spPr>
        <p:txBody>
          <a:bodyPr/>
          <a:lstStyle/>
          <a:p>
            <a:endParaRPr/>
          </a:p>
        </p:txBody>
      </p:sp>
      <p:sp>
        <p:nvSpPr>
          <p:cNvPr id="1126" name="Shape 1126"/>
          <p:cNvSpPr>
            <a:spLocks noGrp="1"/>
          </p:cNvSpPr>
          <p:nvPr>
            <p:ph type="body" sz="quarter" idx="1"/>
          </p:nvPr>
        </p:nvSpPr>
        <p:spPr>
          <a:prstGeom prst="rect">
            <a:avLst/>
          </a:prstGeom>
        </p:spPr>
        <p:txBody>
          <a:bodyPr/>
          <a:lstStyle/>
          <a:p>
            <a:r>
              <a:t>8-10 Kev FWHM </a:t>
            </a:r>
          </a:p>
          <a:p>
            <a:endParaRPr/>
          </a:p>
          <a:p>
            <a:r>
              <a:t>Due finite acceptance range of the spectrograph, must collect data in finite magnetic settings, here are the first two of those settings </a:t>
            </a:r>
          </a:p>
          <a:p>
            <a:endParaRPr/>
          </a:p>
          <a:p>
            <a:endParaRPr/>
          </a:p>
          <a:p>
            <a:r>
              <a:t>The curves are the result of FRESCO calculations for a di-neutron transfer.</a:t>
            </a:r>
          </a:p>
          <a:p>
            <a:endParaRPr/>
          </a:p>
          <a:p>
            <a:r>
              <a:t>FRESCO is a tool that provides a schematic templacte for what to expect different L states to look like in order to provide a template to assign spins and parities to the observes states (from their angular distributions)</a:t>
            </a:r>
          </a:p>
          <a:p>
            <a:endParaRPr/>
          </a:p>
          <a:p>
            <a:r>
              <a:t>In general, multiple pairs of particles with angular momenta that couple to J can contribute to the sum, depending on the availability of the orbitals near the Fermi surface. The cross-section angular distributions are sensitive to the L value, and while the magnitude of the cross section is sensitive to the j components, the shapes of the angular distributions generally are not.</a:t>
            </a:r>
          </a:p>
          <a:p>
            <a:endParaRPr/>
          </a:p>
          <a:p>
            <a:r>
              <a:t>Thus spectroscopic strengths for the transfer of a particular pair cannot be extracted from the experimental data, and often the ratios of cross sections are used to infer the nature of the final state. When available, two-nucleon amplitudes from shell-model calculations can be used to construct the spectroscopic amplitudes and combined with a reaction code to predict the cross sections.</a:t>
            </a:r>
          </a:p>
          <a:p>
            <a:endParaRPr/>
          </a:p>
          <a:p>
            <a:endParaRPr/>
          </a:p>
          <a:p>
            <a:r>
              <a:t>angular distributions, which are an important tool in studying angular momentum transferred in a nuclear reaction.</a:t>
            </a:r>
          </a:p>
          <a:p>
            <a:endParaRPr/>
          </a:p>
          <a:p>
            <a:r>
              <a:t>Cross section as a function of the angles for which the data was collected for a specific momentum bite</a:t>
            </a:r>
          </a:p>
          <a:p>
            <a:endParaRPr/>
          </a:p>
          <a:p>
            <a:r>
              <a:t>The experimental differential cross section can be describing the probability of a transfer reaction scattering a particle into a specific direction</a:t>
            </a:r>
          </a:p>
          <a:p>
            <a:endParaRPr/>
          </a:p>
          <a:p>
            <a:r>
              <a:t>“The cross sections of these low-lying excited 0+ states, with the 0+2 state population around 18% of the ground state strength, suggests a special character for this state …the possibility that the 0+2 state is an example of shape coexistence. Results of the relative population of the excited 0+ states in 160Er will be presented,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prstGeom prst="rect">
            <a:avLst/>
          </a:prstGeom>
        </p:spPr>
        <p:txBody>
          <a:bodyPr/>
          <a:lstStyle/>
          <a:p>
            <a:endParaRPr/>
          </a:p>
        </p:txBody>
      </p:sp>
      <p:sp>
        <p:nvSpPr>
          <p:cNvPr id="1164" name="Shape 1164"/>
          <p:cNvSpPr>
            <a:spLocks noGrp="1"/>
          </p:cNvSpPr>
          <p:nvPr>
            <p:ph type="body" sz="quarter" idx="1"/>
          </p:nvPr>
        </p:nvSpPr>
        <p:spPr>
          <a:prstGeom prst="rect">
            <a:avLst/>
          </a:prstGeom>
        </p:spPr>
        <p:txBody>
          <a:bodyPr/>
          <a:lstStyle/>
          <a:p>
            <a:r>
              <a:t>8-10 Kev FWHM </a:t>
            </a:r>
          </a:p>
          <a:p>
            <a:endParaRPr/>
          </a:p>
          <a:p>
            <a:r>
              <a:t>Due finite acceptance range of the spectrograph, must collect data in finite magnetic settings, here are the first two of those settings </a:t>
            </a:r>
          </a:p>
          <a:p>
            <a:endParaRPr/>
          </a:p>
          <a:p>
            <a:endParaRPr/>
          </a:p>
          <a:p>
            <a:r>
              <a:t>The curves are the result of FRESCO calculations for a di-neutron transfer.</a:t>
            </a:r>
          </a:p>
          <a:p>
            <a:endParaRPr/>
          </a:p>
          <a:p>
            <a:r>
              <a:t>FRESCO is a tool that provides a schematic templacte for what to expect different L states to look like in order to provide a template to assign spins and parities to the observes states (from their angular distributions)</a:t>
            </a:r>
          </a:p>
          <a:p>
            <a:endParaRPr/>
          </a:p>
          <a:p>
            <a:r>
              <a:t>In general, multiple pairs of particles with angular momenta that couple to J can contribute to the sum, depending on the availability of the orbitals near the Fermi surface. The cross-section angular distributions are sensitive to the L value, and while the magnitude of the cross section is sensitive to the j components, the shapes of the angular distributions generally are not.</a:t>
            </a:r>
          </a:p>
          <a:p>
            <a:endParaRPr/>
          </a:p>
          <a:p>
            <a:r>
              <a:t>Thus spectroscopic strengths for the transfer of a particular pair cannot be extracted from the experimental data, and often the ratios of cross sections are used to infer the nature of the final state. When available, two-nucleon amplitudes from shell-model calculations can be used to construct the spectroscopic amplitudes and combined with a reaction code to predict the cross sections.</a:t>
            </a:r>
          </a:p>
          <a:p>
            <a:endParaRPr/>
          </a:p>
          <a:p>
            <a:endParaRPr/>
          </a:p>
          <a:p>
            <a:r>
              <a:t>angular distributions, which are an important tool in studying angular momentum transferred in a nuclear reaction.</a:t>
            </a:r>
          </a:p>
          <a:p>
            <a:endParaRPr/>
          </a:p>
          <a:p>
            <a:r>
              <a:t>Cross section as a function of the angles for which the data was collected for a specific momentum bite</a:t>
            </a:r>
          </a:p>
          <a:p>
            <a:endParaRPr/>
          </a:p>
          <a:p>
            <a:r>
              <a:t>The experimental differential cross section can be describing the probability of a transfer reaction scattering a particle into a specific direction</a:t>
            </a:r>
          </a:p>
          <a:p>
            <a:endParaRPr/>
          </a:p>
          <a:p>
            <a:r>
              <a:t>“The cross sections of these low-lying excited 0+ states, with the 0+2 state population around 18% of the ground state strength, suggests a special character for this state …the possibility that the 0+2 state is an example of shape coexistence. Results of the relative population of the excited 0+ states in 160Er will be presented,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Shape 1186"/>
          <p:cNvSpPr>
            <a:spLocks noGrp="1" noRot="1" noChangeAspect="1"/>
          </p:cNvSpPr>
          <p:nvPr>
            <p:ph type="sldImg"/>
          </p:nvPr>
        </p:nvSpPr>
        <p:spPr>
          <a:prstGeom prst="rect">
            <a:avLst/>
          </a:prstGeom>
        </p:spPr>
        <p:txBody>
          <a:bodyPr/>
          <a:lstStyle/>
          <a:p>
            <a:endParaRPr/>
          </a:p>
        </p:txBody>
      </p:sp>
      <p:sp>
        <p:nvSpPr>
          <p:cNvPr id="1187" name="Shape 1187"/>
          <p:cNvSpPr>
            <a:spLocks noGrp="1"/>
          </p:cNvSpPr>
          <p:nvPr>
            <p:ph type="body" sz="quarter" idx="1"/>
          </p:nvPr>
        </p:nvSpPr>
        <p:spPr>
          <a:prstGeom prst="rect">
            <a:avLst/>
          </a:prstGeom>
        </p:spPr>
        <p:txBody>
          <a:bodyPr/>
          <a:lstStyle/>
          <a:p>
            <a:r>
              <a:t>8-10 Kev FWHM </a:t>
            </a:r>
          </a:p>
          <a:p>
            <a:endParaRPr/>
          </a:p>
          <a:p>
            <a:r>
              <a:t>Due finite acceptance range of the spectrograph, must collect data in finite magnetic settings, here are the first two of those settings </a:t>
            </a:r>
          </a:p>
          <a:p>
            <a:endParaRPr/>
          </a:p>
          <a:p>
            <a:endParaRPr/>
          </a:p>
          <a:p>
            <a:r>
              <a:t>The curves are the result of FRESCO calculations for a di-neutron transfer.</a:t>
            </a:r>
          </a:p>
          <a:p>
            <a:endParaRPr/>
          </a:p>
          <a:p>
            <a:r>
              <a:t>FRESCO is a tool that provides a schematic templacte for what to expect different L states to look like in order to provide a template to assign spins and parities to the observes states (from their angular distributions)</a:t>
            </a:r>
          </a:p>
          <a:p>
            <a:endParaRPr/>
          </a:p>
          <a:p>
            <a:r>
              <a:t>In general, multiple pairs of particles with angular momenta that couple to J can contribute to the sum, depending on the availability of the orbitals near the Fermi surface. The cross-section angular distributions are sensitive to the L value, and while the magnitude of the cross section is sensitive to the j components, the shapes of the angular distributions generally are not.</a:t>
            </a:r>
          </a:p>
          <a:p>
            <a:endParaRPr/>
          </a:p>
          <a:p>
            <a:r>
              <a:t>Thus spectroscopic strengths for the transfer of a particular pair cannot be extracted from the experimental data, and often the ratios of cross sections are used to infer the nature of the final state. When available, two-nucleon amplitudes from shell-model calculations can be used to construct the spectroscopic amplitudes and combined with a reaction code to predict the cross sections.</a:t>
            </a:r>
          </a:p>
          <a:p>
            <a:endParaRPr/>
          </a:p>
          <a:p>
            <a:endParaRPr/>
          </a:p>
          <a:p>
            <a:r>
              <a:t>angular distributions, which are an important tool in studying angular momentum transferred in a nuclear reaction.</a:t>
            </a:r>
          </a:p>
          <a:p>
            <a:endParaRPr/>
          </a:p>
          <a:p>
            <a:r>
              <a:t>Cross section as a function of the angles for which the data was collected for a specific momentum bite</a:t>
            </a:r>
          </a:p>
          <a:p>
            <a:endParaRPr/>
          </a:p>
          <a:p>
            <a:r>
              <a:t>The experimental differential cross section can be describing the probability of a transfer reaction scattering a particle into a specific direction</a:t>
            </a:r>
          </a:p>
          <a:p>
            <a:endParaRPr/>
          </a:p>
          <a:p>
            <a:r>
              <a:t>“The cross sections of these low-lying excited 0+ states, with the 0+2 state population around 18% of the ground state strength, suggests a special character for this state …the possibility that the 0+2 state is an example of shape coexistence. Results of the relative population of the excited 0+ states in 160Er will be presented,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One of the foremost goals of nuclear physics is to provide an understanding of how nuclei are assembled from the basic constituent building blocks of protons and neutrons.</a:t>
            </a:r>
          </a:p>
          <a:p>
            <a:endParaRPr/>
          </a:p>
          <a:p>
            <a:r>
              <a:t>However, needless to say nuclei are complicated structures to understand.</a:t>
            </a:r>
          </a:p>
          <a:p>
            <a:endParaRPr/>
          </a:p>
          <a:p>
            <a:r>
              <a:t> Studies attempt to achieve this by observing the excitation's of nuclei under fine-tuned experimental conditions with, however, this initiative continues to present as extraordinarily non-trivial in nature, as these complex nucleic systems exhibit unique characteristics and trends in different areas of the chart of nuclides, many of which are yet to be fully understood and parameterized. </a:t>
            </a:r>
          </a:p>
          <a:p>
            <a:endParaRPr/>
          </a:p>
          <a:p>
            <a:r>
              <a:t>As such, from a theoretical standpoint, no universal fundamental model currently exists that can capture all of the nuclear properties involved in describing nuclei across the entirety of the chart of nuclides. However, towards the initiative of figuring out the best was possible to achieve this, generally one of two classes of models is used</a:t>
            </a:r>
          </a:p>
          <a:p>
            <a:endParaRPr/>
          </a:p>
          <a:p>
            <a:endParaRPr/>
          </a:p>
          <a:p>
            <a:endParaRPr/>
          </a:p>
          <a:p>
            <a:endParaRPr/>
          </a:p>
          <a:p>
            <a:r>
              <a:t>A prime example of one such characteristic is the behaviour of collective states within the context of the shell model, and how this feature evolves in different Z areas of the chart of nuclides.</a:t>
            </a:r>
          </a:p>
          <a:p>
            <a:endParaRPr/>
          </a:p>
          <a:p>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16629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Shape 1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142" name="Shape 1142"/>
          <p:cNvSpPr>
            <a:spLocks noGrp="1"/>
          </p:cNvSpPr>
          <p:nvPr>
            <p:ph type="body" sz="quarter" idx="1"/>
          </p:nvPr>
        </p:nvSpPr>
        <p:spPr>
          <a:prstGeom prst="rect">
            <a:avLst/>
          </a:prstGeom>
        </p:spPr>
        <p:txBody>
          <a:bodyPr/>
          <a:lstStyle/>
          <a:p>
            <a:r>
              <a:t>So, as we just mentioned the momentum “bites” via which the data was collected and analyzed, here are the composite distributions for the states observed in each one of the bite, ranging from the 450 keV bite, 1550 keV bite, and the 2550 keV bite. </a:t>
            </a:r>
          </a:p>
          <a:p>
            <a:endParaRPr/>
          </a:p>
          <a:p>
            <a:r>
              <a:t>We can see that the 2550 keV bite is much more densely populated than the 450 keV and 1550 keV which makes sense as we would be reaching higher excitation energy levels with that particular bite compared to the other two.</a:t>
            </a:r>
          </a:p>
          <a:p>
            <a:endParaRPr/>
          </a:p>
          <a:p>
            <a:r>
              <a:t>-talk about energy calibration to convert from position to energy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 name="Shape 1209"/>
          <p:cNvSpPr>
            <a:spLocks noGrp="1" noRot="1" noChangeAspect="1"/>
          </p:cNvSpPr>
          <p:nvPr>
            <p:ph type="sldImg"/>
          </p:nvPr>
        </p:nvSpPr>
        <p:spPr>
          <a:prstGeom prst="rect">
            <a:avLst/>
          </a:prstGeom>
        </p:spPr>
        <p:txBody>
          <a:bodyPr/>
          <a:lstStyle/>
          <a:p>
            <a:endParaRPr/>
          </a:p>
        </p:txBody>
      </p:sp>
      <p:sp>
        <p:nvSpPr>
          <p:cNvPr id="1210" name="Shape 1210"/>
          <p:cNvSpPr>
            <a:spLocks noGrp="1"/>
          </p:cNvSpPr>
          <p:nvPr>
            <p:ph type="body" sz="quarter" idx="1"/>
          </p:nvPr>
        </p:nvSpPr>
        <p:spPr>
          <a:prstGeom prst="rect">
            <a:avLst/>
          </a:prstGeom>
        </p:spPr>
        <p:txBody>
          <a:bodyPr/>
          <a:lstStyle/>
          <a:p>
            <a:r>
              <a:t>The curves are the result of FRESCO calculations for a di-neutron transfer.</a:t>
            </a:r>
          </a:p>
          <a:p>
            <a:endParaRPr/>
          </a:p>
          <a:p>
            <a:r>
              <a:t>FRESCO is a tool that provides a schematic templacte for what to expect different L states to look like in order to provide a template to assign spins and parities to the observes states (from their angular distributions)</a:t>
            </a:r>
          </a:p>
          <a:p>
            <a:endParaRPr/>
          </a:p>
          <a:p>
            <a:r>
              <a:t>In general, multiple pairs of particles with angular momenta that couple to J can contribute to the sum, depending on the availability of the orbitals near the Fermi surface. The cross-section angular distributions are sensitive to the L value, and while the magnitude of the cross section is sensitive to the j components, the shapes of the angular distributions generally are not.</a:t>
            </a:r>
          </a:p>
          <a:p>
            <a:endParaRPr/>
          </a:p>
          <a:p>
            <a:r>
              <a:t>Thus spectroscopic strengths for the transfer of a particular pair cannot be extracted from the experimental data, and often the ratios of cross sections are used to infer the nature of the final state. When available, two-nucleon amplitudes from shell-model calculations can be used to construct the spectroscopic amplitudes and combined with a reaction code to predict the cross sections.</a:t>
            </a:r>
          </a:p>
          <a:p>
            <a:endParaRPr/>
          </a:p>
          <a:p>
            <a:endParaRPr/>
          </a:p>
          <a:p>
            <a:r>
              <a:t>angular distributions, which are an important tool in studying angular momentum transferred in a nuclear reaction.</a:t>
            </a:r>
          </a:p>
          <a:p>
            <a:endParaRPr/>
          </a:p>
          <a:p>
            <a:r>
              <a:t>Cross section as a function of the angles for which the data was collected for a specific momentum bite</a:t>
            </a:r>
          </a:p>
          <a:p>
            <a:endParaRPr/>
          </a:p>
          <a:p>
            <a:r>
              <a:t>The experimental differential cross section can be describing the probability of a transfer reaction scattering a particle into a specific direction</a:t>
            </a:r>
          </a:p>
          <a:p>
            <a:endParaRPr/>
          </a:p>
          <a:p>
            <a:r>
              <a:t>“The cross sections of these low-lying excited 0+ states, with the 0+2 state population around 18% of the ground state strength, suggests a special character for this state …the possibility that the 0+2 state is an example of shape coexistence. Results of the relative population of the excited 0+ states in 160Er will be presented,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Shape 123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3" name="Shape 1233"/>
          <p:cNvSpPr>
            <a:spLocks noGrp="1"/>
          </p:cNvSpPr>
          <p:nvPr>
            <p:ph type="body" sz="quarter" idx="1"/>
          </p:nvPr>
        </p:nvSpPr>
        <p:spPr>
          <a:prstGeom prst="rect">
            <a:avLst/>
          </a:prstGeom>
        </p:spPr>
        <p:txBody>
          <a:bodyPr/>
          <a:lstStyle/>
          <a:p>
            <a:r>
              <a:rPr dirty="0"/>
              <a:t>Okay - so , the experimental differential cross section describes the probability of a transfer reaction scattering a particle into a specific direction, which can be used to construct these angular distributions that we kept mentioning for a reaction event by plotting the differential cross section as a function of scattering angle. </a:t>
            </a:r>
          </a:p>
          <a:p>
            <a:endParaRPr dirty="0"/>
          </a:p>
          <a:p>
            <a:r>
              <a:rPr dirty="0"/>
              <a:t>We can see here a few angular distribution plots which are themselves plotted superimposed onto FRESCO calculations for the 102Ru di-neutron transfer in this study. </a:t>
            </a:r>
          </a:p>
          <a:p>
            <a:endParaRPr dirty="0"/>
          </a:p>
          <a:p>
            <a:r>
              <a:rPr dirty="0"/>
              <a:t>FRESCO is a tool that provides a schematic template for what to expect different L states to look like in order to provide some intuition in assigning spins and parities to the  experimentally observed states (from their angular distributions)</a:t>
            </a:r>
          </a:p>
          <a:p>
            <a:endParaRPr dirty="0"/>
          </a:p>
          <a:p>
            <a:r>
              <a:rPr dirty="0"/>
              <a:t>The angular distribution of particles reflects the angular momentum and parity that was</a:t>
            </a:r>
          </a:p>
          <a:p>
            <a:r>
              <a:rPr dirty="0"/>
              <a:t>exchanged between the projectile and the target during the interaction. They probe the</a:t>
            </a:r>
          </a:p>
          <a:p>
            <a:r>
              <a:rPr dirty="0"/>
              <a:t>total orbital angular momentum, L, which was transferred to the triton by the di-neutron</a:t>
            </a:r>
          </a:p>
          <a:p>
            <a:r>
              <a:rPr dirty="0"/>
              <a:t>pair, and while the magnitude of the cross section has a strong dependence on the single-</a:t>
            </a:r>
          </a:p>
          <a:p>
            <a:r>
              <a:rPr dirty="0"/>
              <a:t>particle angular momentum j, the shape of the angular distribution DOES NOT. </a:t>
            </a:r>
          </a:p>
          <a:p>
            <a:endParaRPr dirty="0"/>
          </a:p>
          <a:p>
            <a:r>
              <a:rPr dirty="0"/>
              <a:t>We have four example plots here, one with a 0+, one with a 2+ and one with a 4+ state, and then at the bottom right hand quadrant we see a 2- state, so an UN-NATURAL parity state. </a:t>
            </a:r>
          </a:p>
          <a:p>
            <a:endParaRPr dirty="0"/>
          </a:p>
          <a:p>
            <a:r>
              <a:rPr dirty="0"/>
              <a:t>They obviously are not all plotted here, but In total, forty-four energy levels were observed and angular momenta for thirty-eight of these states were assigned. Several previously unconfirmed spins have now confirmed, and a new (previously unobserved) level at 3036 keV was assigned. And if you’re interested in seeing those plots, you can look in the appendix of my thesis.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 name="Shape 1244"/>
          <p:cNvSpPr>
            <a:spLocks noGrp="1" noRot="1" noChangeAspect="1"/>
          </p:cNvSpPr>
          <p:nvPr>
            <p:ph type="sldImg"/>
          </p:nvPr>
        </p:nvSpPr>
        <p:spPr>
          <a:prstGeom prst="rect">
            <a:avLst/>
          </a:prstGeom>
        </p:spPr>
        <p:txBody>
          <a:bodyPr/>
          <a:lstStyle/>
          <a:p>
            <a:endParaRPr/>
          </a:p>
        </p:txBody>
      </p:sp>
      <p:sp>
        <p:nvSpPr>
          <p:cNvPr id="1245" name="Shape 1245"/>
          <p:cNvSpPr>
            <a:spLocks noGrp="1"/>
          </p:cNvSpPr>
          <p:nvPr>
            <p:ph type="body" sz="quarter" idx="1"/>
          </p:nvPr>
        </p:nvSpPr>
        <p:spPr>
          <a:prstGeom prst="rect">
            <a:avLst/>
          </a:prstGeom>
        </p:spPr>
        <p:txBody>
          <a:bodyPr/>
          <a:lstStyle/>
          <a:p>
            <a:r>
              <a:t>The experimental differential cross section can be describing the probability of a transfer reaction scattering a particle into a specific direction, which can be used to construct angular distributions for a reaction event by plotting the differential cross section as a function of scattering angle. </a:t>
            </a:r>
          </a:p>
          <a:p>
            <a:endParaRPr/>
          </a:p>
          <a:p>
            <a:r>
              <a:t>We can see here a few examples plots which are themselves plotted superimposed onto FRESCO calculations for the 102Ru di-neutron transfer in this study. </a:t>
            </a:r>
          </a:p>
          <a:p>
            <a:endParaRPr/>
          </a:p>
          <a:p>
            <a:r>
              <a:t>FRESCO is a tool that provides a schematic template for what to expect different L states to look like in order to provide some intuition in assigning spins and parities to the observes states (from their angular distributions)</a:t>
            </a:r>
          </a:p>
          <a:p>
            <a:endParaRPr/>
          </a:p>
          <a:p>
            <a:r>
              <a:t>In general, multiple pairs of particles with angular momenta that couple to J can contribute to the sum, depending on the availability of the orbitals near the Fermi surface. The cross-section angular distributions are sensitive to the L value, and while the magnitude of the cross section is sensitive to the j components, the shapes of the angular distributions generally are not. </a:t>
            </a:r>
          </a:p>
          <a:p>
            <a:endParaRPr/>
          </a:p>
          <a:p>
            <a:endParaRPr/>
          </a:p>
          <a:p>
            <a:r>
              <a:t>Thus spectroscopic strengths for the transfer of a particular pair cannot be extracted from the experimental data, and often the ratios of cross sections are used to infer the nature of the final state. When available, two-nucleon amplitudes from shell-model calculations can be used to construct the spectroscopic amplitudes and combined with a reaction code to predict the cross sections.</a:t>
            </a:r>
          </a:p>
          <a:p>
            <a:endParaRPr/>
          </a:p>
          <a:p>
            <a:endParaRPr/>
          </a:p>
          <a:p>
            <a:r>
              <a:t>angular distributions, which are an important tool in studying angular momentum transferred in a nuclear reaction.</a:t>
            </a:r>
          </a:p>
          <a:p>
            <a:endParaRPr/>
          </a:p>
          <a:p>
            <a:r>
              <a:t>Cross section as a function of the angles for which the data was collected for a specific momentum bite</a:t>
            </a:r>
          </a:p>
          <a:p>
            <a:endParaRPr/>
          </a:p>
          <a:p>
            <a:r>
              <a:t>The experimental differential cross section can be describing the probability of a transfer reaction scattering a particle into a specific direction</a:t>
            </a:r>
          </a:p>
          <a:p>
            <a:endParaRPr/>
          </a:p>
          <a:p>
            <a:r>
              <a:t>“The cross sections of these low-lying excited 0+ states, with the 0+2 state population around 18% of the ground state strength, suggests a special character for this state …the possibility that the 0+2 state is an example of shape coexistence. Results of the relative population of the excited 0+ states in 160Er will be presented,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Shape 1254"/>
          <p:cNvSpPr>
            <a:spLocks noGrp="1" noRot="1" noChangeAspect="1"/>
          </p:cNvSpPr>
          <p:nvPr>
            <p:ph type="sldImg"/>
          </p:nvPr>
        </p:nvSpPr>
        <p:spPr>
          <a:prstGeom prst="rect">
            <a:avLst/>
          </a:prstGeom>
        </p:spPr>
        <p:txBody>
          <a:bodyPr/>
          <a:lstStyle/>
          <a:p>
            <a:endParaRPr/>
          </a:p>
        </p:txBody>
      </p:sp>
      <p:sp>
        <p:nvSpPr>
          <p:cNvPr id="1255" name="Shape 1255"/>
          <p:cNvSpPr>
            <a:spLocks noGrp="1"/>
          </p:cNvSpPr>
          <p:nvPr>
            <p:ph type="body" sz="quarter" idx="1"/>
          </p:nvPr>
        </p:nvSpPr>
        <p:spPr>
          <a:prstGeom prst="rect">
            <a:avLst/>
          </a:prstGeom>
        </p:spPr>
        <p:txBody>
          <a:bodyPr/>
          <a:lstStyle/>
          <a:p>
            <a:r>
              <a:t>The curves are the result of FRESCO calculations for a di-neutron transfer.</a:t>
            </a:r>
          </a:p>
          <a:p>
            <a:endParaRPr/>
          </a:p>
          <a:p>
            <a:r>
              <a:t>FRESCO is a tool that provides a schematic template for what to expect different L states to look like in order to provide a template to assign spins and parities to the observes states (from their angular distributions)</a:t>
            </a:r>
          </a:p>
          <a:p>
            <a:endParaRPr/>
          </a:p>
          <a:p>
            <a:r>
              <a:t>In general, multiple pairs of particles with angular momenta that couple to J can contribute to the sum, depending on the availability of the orbitals near the Fermi surface. The cross-section angular distributions are sensitive to the L value, and while the magnitude of the cross section is sensitive to the j components, the shapes of the angular distributions generally are not.</a:t>
            </a:r>
          </a:p>
          <a:p>
            <a:endParaRPr/>
          </a:p>
          <a:p>
            <a:endParaRPr/>
          </a:p>
          <a:p>
            <a:endParaRPr/>
          </a:p>
          <a:p>
            <a:endParaRPr/>
          </a:p>
          <a:p>
            <a:endParaRPr/>
          </a:p>
          <a:p>
            <a:endParaRPr/>
          </a:p>
          <a:p>
            <a:r>
              <a:t>Thus spectroscopic strengths for the transfer of a particular pair cannot be extracted from the experimental data, and often the ratios of cross sections are used to infer the nature of the final state. When available, two-nucleon amplitudes from shell-model calculations can be used to construct the spectroscopic amplitudes and combined with a reaction code to predict the cross sections.</a:t>
            </a:r>
          </a:p>
          <a:p>
            <a:endParaRPr/>
          </a:p>
          <a:p>
            <a:endParaRPr/>
          </a:p>
          <a:p>
            <a:r>
              <a:t>angular distributions, which are an important tool in studying angular momentum transferred in a nuclear reaction.</a:t>
            </a:r>
          </a:p>
          <a:p>
            <a:endParaRPr/>
          </a:p>
          <a:p>
            <a:r>
              <a:t>Cross section as a function of the angles for which the data was collected for a specific momentum bite</a:t>
            </a:r>
          </a:p>
          <a:p>
            <a:endParaRPr/>
          </a:p>
          <a:p>
            <a:r>
              <a:t>The experimental differential cross section can be describing the probability of a transfer reaction scattering a particle into a specific direction</a:t>
            </a:r>
          </a:p>
          <a:p>
            <a:endParaRPr/>
          </a:p>
          <a:p>
            <a:r>
              <a:t>“The cross sections of these low-lying excited 0+ states, with the 0+2 state population around 18% of the ground state strength, suggests a special character for this state …the possibility that the 0+2 state is an example of shape coexistence. Results of the relative population of the excited 0+ states in 160Er will be presented,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Shape 1282"/>
          <p:cNvSpPr>
            <a:spLocks noGrp="1" noRot="1" noChangeAspect="1"/>
          </p:cNvSpPr>
          <p:nvPr>
            <p:ph type="sldImg"/>
          </p:nvPr>
        </p:nvSpPr>
        <p:spPr>
          <a:xfrm>
            <a:off x="381000" y="685800"/>
            <a:ext cx="6096000" cy="3429000"/>
          </a:xfrm>
          <a:prstGeom prst="rect">
            <a:avLst/>
          </a:prstGeom>
        </p:spPr>
        <p:txBody>
          <a:bodyPr/>
          <a:lstStyle/>
          <a:p>
            <a:endParaRPr/>
          </a:p>
        </p:txBody>
      </p:sp>
      <p:sp>
        <p:nvSpPr>
          <p:cNvPr id="1283" name="Shape 1283"/>
          <p:cNvSpPr>
            <a:spLocks noGrp="1"/>
          </p:cNvSpPr>
          <p:nvPr>
            <p:ph type="body" sz="quarter" idx="1"/>
          </p:nvPr>
        </p:nvSpPr>
        <p:spPr>
          <a:prstGeom prst="rect">
            <a:avLst/>
          </a:prstGeom>
        </p:spPr>
        <p:txBody>
          <a:bodyPr/>
          <a:lstStyle/>
          <a:p>
            <a:r>
              <a:rPr dirty="0"/>
              <a:t>In total, five excited 0+states were assigned, one of which was unknown until the present</a:t>
            </a:r>
          </a:p>
          <a:p>
            <a:r>
              <a:rPr dirty="0"/>
              <a:t>work.</a:t>
            </a:r>
          </a:p>
          <a:p>
            <a:endParaRPr dirty="0"/>
          </a:p>
          <a:p>
            <a:r>
              <a:rPr dirty="0"/>
              <a:t>It is interesting to note is that, out of the observed 0+states, the 0+3 state was the most strongly populated with respect to the ground state at 2.37%. This suggests that there were no significant enhancement in the transition strengths observed, and therefore there is nothing in this context that indicates a disruption to normal BCS pairing </a:t>
            </a:r>
            <a:r>
              <a:rPr dirty="0" err="1"/>
              <a:t>behaviour</a:t>
            </a:r>
            <a:r>
              <a:rPr dirty="0"/>
              <a:t> that would be expected of the transferred di-neutron pair in the reaction.</a:t>
            </a:r>
          </a:p>
        </p:txBody>
      </p:sp>
    </p:spTree>
    <p:extLst>
      <p:ext uri="{BB962C8B-B14F-4D97-AF65-F5344CB8AC3E}">
        <p14:creationId xmlns:p14="http://schemas.microsoft.com/office/powerpoint/2010/main" val="40615917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Shape 1282"/>
          <p:cNvSpPr>
            <a:spLocks noGrp="1" noRot="1" noChangeAspect="1"/>
          </p:cNvSpPr>
          <p:nvPr>
            <p:ph type="sldImg"/>
          </p:nvPr>
        </p:nvSpPr>
        <p:spPr>
          <a:xfrm>
            <a:off x="381000" y="685800"/>
            <a:ext cx="6096000" cy="3429000"/>
          </a:xfrm>
          <a:prstGeom prst="rect">
            <a:avLst/>
          </a:prstGeom>
        </p:spPr>
        <p:txBody>
          <a:bodyPr/>
          <a:lstStyle/>
          <a:p>
            <a:endParaRPr/>
          </a:p>
        </p:txBody>
      </p:sp>
      <p:sp>
        <p:nvSpPr>
          <p:cNvPr id="1283" name="Shape 1283"/>
          <p:cNvSpPr>
            <a:spLocks noGrp="1"/>
          </p:cNvSpPr>
          <p:nvPr>
            <p:ph type="body" sz="quarter" idx="1"/>
          </p:nvPr>
        </p:nvSpPr>
        <p:spPr>
          <a:prstGeom prst="rect">
            <a:avLst/>
          </a:prstGeom>
        </p:spPr>
        <p:txBody>
          <a:bodyPr/>
          <a:lstStyle/>
          <a:p>
            <a:r>
              <a:rPr dirty="0"/>
              <a:t>In total, five excited 0+states were assigned, one of which was unknown until the present</a:t>
            </a:r>
          </a:p>
          <a:p>
            <a:r>
              <a:rPr dirty="0"/>
              <a:t>work.</a:t>
            </a:r>
          </a:p>
          <a:p>
            <a:endParaRPr dirty="0"/>
          </a:p>
          <a:p>
            <a:r>
              <a:rPr dirty="0"/>
              <a:t>It is interesting to note is that, out of the observed 0+states, the 0+3 state was the most strongly populated with respect to the ground state at 2.37%. This suggests that there were no significant enhancement in the transition strengths observed, and therefore there is nothing in this context that indicates a disruption to normal BCS pairing </a:t>
            </a:r>
            <a:r>
              <a:rPr dirty="0" err="1"/>
              <a:t>behaviour</a:t>
            </a:r>
            <a:r>
              <a:rPr dirty="0"/>
              <a:t> that would be expected of the transferred di-neutron pair in the reaction.</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Shape 1282"/>
          <p:cNvSpPr>
            <a:spLocks noGrp="1" noRot="1" noChangeAspect="1"/>
          </p:cNvSpPr>
          <p:nvPr>
            <p:ph type="sldImg"/>
          </p:nvPr>
        </p:nvSpPr>
        <p:spPr>
          <a:xfrm>
            <a:off x="381000" y="685800"/>
            <a:ext cx="6096000" cy="3429000"/>
          </a:xfrm>
          <a:prstGeom prst="rect">
            <a:avLst/>
          </a:prstGeom>
        </p:spPr>
        <p:txBody>
          <a:bodyPr/>
          <a:lstStyle/>
          <a:p>
            <a:endParaRPr/>
          </a:p>
        </p:txBody>
      </p:sp>
      <p:sp>
        <p:nvSpPr>
          <p:cNvPr id="1283" name="Shape 1283"/>
          <p:cNvSpPr>
            <a:spLocks noGrp="1"/>
          </p:cNvSpPr>
          <p:nvPr>
            <p:ph type="body" sz="quarter" idx="1"/>
          </p:nvPr>
        </p:nvSpPr>
        <p:spPr>
          <a:prstGeom prst="rect">
            <a:avLst/>
          </a:prstGeom>
        </p:spPr>
        <p:txBody>
          <a:bodyPr/>
          <a:lstStyle/>
          <a:p>
            <a:r>
              <a:rPr dirty="0"/>
              <a:t>In total, five excited 0+states were assigned, one of which was unknown until the present</a:t>
            </a:r>
          </a:p>
          <a:p>
            <a:r>
              <a:rPr dirty="0"/>
              <a:t>work.</a:t>
            </a:r>
          </a:p>
          <a:p>
            <a:endParaRPr dirty="0"/>
          </a:p>
          <a:p>
            <a:r>
              <a:rPr dirty="0"/>
              <a:t>It is interesting to note is that, out of the observed 0+states, the 0+3 state was the most strongly populated with respect to the ground state at 2.37%. This suggests that there were no significant enhancement in the transition strengths observed, and therefore there is nothing in this context that indicates a disruption to normal BCS pairing </a:t>
            </a:r>
            <a:r>
              <a:rPr dirty="0" err="1"/>
              <a:t>behaviour</a:t>
            </a:r>
            <a:r>
              <a:rPr dirty="0"/>
              <a:t> that would be expected of the transferred di-neutron pair in the reaction.</a:t>
            </a:r>
          </a:p>
        </p:txBody>
      </p:sp>
    </p:spTree>
    <p:extLst>
      <p:ext uri="{BB962C8B-B14F-4D97-AF65-F5344CB8AC3E}">
        <p14:creationId xmlns:p14="http://schemas.microsoft.com/office/powerpoint/2010/main" val="27542293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Shape 1300"/>
          <p:cNvSpPr>
            <a:spLocks noGrp="1" noRot="1" noChangeAspect="1"/>
          </p:cNvSpPr>
          <p:nvPr>
            <p:ph type="sldImg"/>
          </p:nvPr>
        </p:nvSpPr>
        <p:spPr>
          <a:xfrm>
            <a:off x="381000" y="685800"/>
            <a:ext cx="6096000" cy="3429000"/>
          </a:xfrm>
          <a:prstGeom prst="rect">
            <a:avLst/>
          </a:prstGeom>
        </p:spPr>
        <p:txBody>
          <a:bodyPr/>
          <a:lstStyle/>
          <a:p>
            <a:endParaRPr/>
          </a:p>
        </p:txBody>
      </p:sp>
      <p:sp>
        <p:nvSpPr>
          <p:cNvPr id="1301" name="Shape 1301"/>
          <p:cNvSpPr>
            <a:spLocks noGrp="1"/>
          </p:cNvSpPr>
          <p:nvPr>
            <p:ph type="body" sz="quarter" idx="1"/>
          </p:nvPr>
        </p:nvSpPr>
        <p:spPr>
          <a:prstGeom prst="rect">
            <a:avLst/>
          </a:prstGeom>
        </p:spPr>
        <p:txBody>
          <a:bodyPr/>
          <a:lstStyle/>
          <a:p>
            <a:r>
              <a:t>As such, different states with the same transferred angular momentum will be probed in a similar way. Angular distributions are Q-value dependent but identifiable, and by extracting the cross sections at different angles of θ, an angular distribution can be created to assign orbital angular momenta to excited states. In particular, two-nucleon transfers such as the (p, t) eaction employed in this work yield distinctive L = 0 angular distributions. Due to this,</a:t>
            </a:r>
          </a:p>
          <a:p>
            <a:r>
              <a:t>even excited states up to ∼ 3MeV can be unambiguously identified if they are L = 0 transfers provided that they are resolved from other nearby states.</a:t>
            </a:r>
          </a:p>
          <a:p>
            <a:endParaRPr/>
          </a:p>
          <a:p>
            <a:r>
              <a:t>However, at higher excitation energy and angular momenta, there tend to be significantly</a:t>
            </a:r>
          </a:p>
          <a:p>
            <a:r>
              <a:t>more discrepancies between the DWBA calculation to the data. This phenomena is a natural consequence, as for higher angular momentum transfers, there is more likely to be coupled-channel effects which involve multi-step processes, where there is strong coupling between states. As such, only those angular momenta with L not = 0 angular distributions that can be assigned with a very high degree of certainty are reported. However, since the  context of the work focuses on excited 0+states, states populated with L = 0 transfer are reported with a high degree of confidence</a:t>
            </a:r>
          </a:p>
          <a:p>
            <a:endParaRPr/>
          </a:p>
          <a:p>
            <a:endParaRPr/>
          </a:p>
          <a:p>
            <a:endParaRPr/>
          </a:p>
          <a:p>
            <a:endParaRPr/>
          </a:p>
          <a:p>
            <a:r>
              <a:t>“The cross sections of these low-lying excited 0+ states, with the 0+2 state population around 18% of the ground state strength, suggests a special character for this state …the possibility that the 0+2 state is an example of shape coexistence. Results of the relative population of the excited 0+ states in 160Er will be presented,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rPr dirty="0"/>
              <a:t>One of the foremost goals of nuclear physics is to provide an understanding of how nuclei are assembled from the basic constituent building blocks of protons and neutrons.</a:t>
            </a:r>
          </a:p>
          <a:p>
            <a:endParaRPr dirty="0"/>
          </a:p>
          <a:p>
            <a:r>
              <a:rPr dirty="0"/>
              <a:t>However, needless to say, nuclei are pretty complicated structures to understand.</a:t>
            </a:r>
          </a:p>
          <a:p>
            <a:endParaRPr dirty="0"/>
          </a:p>
          <a:p>
            <a:r>
              <a:rPr dirty="0"/>
              <a:t> Experimentally speaking, studies attempt to achieve this by observing the excitation's of these nuclei under fine-tuned conditions with, however, this initiative continues to present as extremely non-trivial in nature, as these complex systems exhibit unique characteristics and trends in different areas of the chart of nuclides, many of which are yet to be fully understood and parameterized. </a:t>
            </a:r>
          </a:p>
          <a:p>
            <a:endParaRPr lang="en-CA" dirty="0"/>
          </a:p>
          <a:p>
            <a:endParaRPr lang="en-CA" dirty="0"/>
          </a:p>
          <a:p>
            <a:endParaRPr dirty="0"/>
          </a:p>
          <a:p>
            <a:r>
              <a:rPr dirty="0"/>
              <a:t>As such, from a theoretical standpoint, no universal fundamental model currently exists that can capture all of the nuclear properties involved in describing nuclei across the entirety of the chart of nuclides. However, towards the initiative of figuring out the best was possible to achieve this, there are several </a:t>
            </a:r>
            <a:r>
              <a:rPr dirty="0" err="1"/>
              <a:t>phenominological</a:t>
            </a:r>
            <a:r>
              <a:rPr dirty="0"/>
              <a:t> models that have been developed, and </a:t>
            </a:r>
            <a:r>
              <a:rPr dirty="0" err="1"/>
              <a:t>generall</a:t>
            </a:r>
            <a:r>
              <a:rPr lang="en-CA" dirty="0"/>
              <a:t>y </a:t>
            </a:r>
            <a:r>
              <a:rPr lang="en-CA" b="0" i="0" u="none" strike="noStrike" dirty="0">
                <a:effectLst/>
                <a:latin typeface="Arial" panose="020B0604020202020204" pitchFamily="34" charset="0"/>
              </a:rPr>
              <a:t>Generally, one of two classes of models is used</a:t>
            </a:r>
            <a:br>
              <a:rPr lang="en-CA" dirty="0"/>
            </a:br>
            <a:r>
              <a:rPr lang="en-CA" b="0" i="0" u="none" strike="noStrike" dirty="0">
                <a:effectLst/>
                <a:latin typeface="Arial" panose="020B0604020202020204" pitchFamily="34" charset="0"/>
              </a:rPr>
              <a:t>to achieve this. Either an independent particle model, such as the shell model, where a</a:t>
            </a:r>
            <a:br>
              <a:rPr lang="en-CA" dirty="0"/>
            </a:br>
            <a:r>
              <a:rPr lang="en-CA" b="0" i="0" u="none" strike="noStrike" dirty="0">
                <a:effectLst/>
                <a:latin typeface="Arial" panose="020B0604020202020204" pitchFamily="34" charset="0"/>
              </a:rPr>
              <a:t>nucleon exists within a mean-field, or a collective model, which characterizes the structure</a:t>
            </a:r>
            <a:br>
              <a:rPr lang="en-CA" dirty="0"/>
            </a:br>
            <a:r>
              <a:rPr lang="en-CA" b="0" i="0" u="none" strike="noStrike" dirty="0">
                <a:effectLst/>
                <a:latin typeface="Arial" panose="020B0604020202020204" pitchFamily="34" charset="0"/>
              </a:rPr>
              <a:t>of nuclei as being governed by groups of nucleons that act collectively together. </a:t>
            </a:r>
          </a:p>
          <a:p>
            <a:endParaRPr lang="en-CA" b="0" i="0" u="none" strike="noStrike" dirty="0">
              <a:effectLst/>
              <a:latin typeface="Arial" panose="020B0604020202020204" pitchFamily="34" charset="0"/>
            </a:endParaRPr>
          </a:p>
          <a:p>
            <a:r>
              <a:rPr lang="en-CA" b="0" i="0" u="none" strike="noStrike" dirty="0">
                <a:effectLst/>
                <a:latin typeface="Arial" panose="020B0604020202020204" pitchFamily="34" charset="0"/>
              </a:rPr>
              <a:t>Of the</a:t>
            </a:r>
            <a:br>
              <a:rPr lang="en-CA" dirty="0"/>
            </a:br>
            <a:r>
              <a:rPr lang="en-CA" b="0" i="0" u="none" strike="noStrike" dirty="0">
                <a:effectLst/>
                <a:latin typeface="Arial" panose="020B0604020202020204" pitchFamily="34" charset="0"/>
              </a:rPr>
              <a:t>several phenomenological models which have evolved to this end, perhaps one of the most</a:t>
            </a:r>
            <a:br>
              <a:rPr lang="en-CA" dirty="0"/>
            </a:br>
            <a:r>
              <a:rPr lang="en-CA" b="0" i="0" u="none" strike="noStrike" dirty="0">
                <a:effectLst/>
                <a:latin typeface="Arial" panose="020B0604020202020204" pitchFamily="34" charset="0"/>
              </a:rPr>
              <a:t>well adapted is known as the shell model</a:t>
            </a:r>
            <a:endParaRPr lang="en-CA" dirty="0"/>
          </a:p>
          <a:p>
            <a:endParaRPr lang="en-CA" dirty="0"/>
          </a:p>
          <a:p>
            <a:endParaRPr lang="en-CA" dirty="0"/>
          </a:p>
          <a:p>
            <a:r>
              <a:rPr dirty="0"/>
              <a:t>y they all approach the interaction picture from either a quantum perspective, one which is governed by the so called quantal properties of the nuclei, such as the spins, quantum states, and magic numbers - features that treat all the nucleons as “different” and distinct from one another …</a:t>
            </a:r>
          </a:p>
          <a:p>
            <a:endParaRPr dirty="0"/>
          </a:p>
          <a:p>
            <a:r>
              <a:rPr dirty="0"/>
              <a:t>A global properties perspective, which focuses on the so called macroscopic extreme of nucleic features, such as binding energies, sizes, and shapes of nucleon distributions, which assumes that all nucleons are alike (other than charge)</a:t>
            </a:r>
          </a:p>
          <a:p>
            <a:endParaRPr dirty="0"/>
          </a:p>
          <a:p>
            <a:r>
              <a:rPr dirty="0"/>
              <a:t>OR, one which approaches the problem from a collective point of view that integrates both the quantal and global properties. </a:t>
            </a:r>
          </a:p>
          <a:p>
            <a:endParaRPr dirty="0"/>
          </a:p>
          <a:p>
            <a:r>
              <a:rPr dirty="0"/>
              <a:t>Today we will briefly look at the shell model and then move onto the collective model which is the theoretical framework that this experimental investigation is understood within, specifically the excitation modes of collective vibration and rotations. </a:t>
            </a:r>
          </a:p>
          <a:p>
            <a:endParaRPr dirty="0"/>
          </a:p>
          <a:p>
            <a:endParaRPr dirty="0"/>
          </a:p>
          <a:p>
            <a:endParaRPr dirty="0"/>
          </a:p>
          <a:p>
            <a:endParaRPr dirty="0"/>
          </a:p>
          <a:p>
            <a:endParaRPr dirty="0"/>
          </a:p>
          <a:p>
            <a:endParaRPr dirty="0"/>
          </a:p>
          <a:p>
            <a:r>
              <a:rPr dirty="0"/>
              <a:t>A prime example of one such characteristic is the </a:t>
            </a:r>
            <a:r>
              <a:rPr dirty="0" err="1"/>
              <a:t>behaviour</a:t>
            </a:r>
            <a:r>
              <a:rPr dirty="0"/>
              <a:t> of collective states within the context of the shell model, and how this feature evolves in different Z areas of the chart of nuclides.</a:t>
            </a:r>
          </a:p>
          <a:p>
            <a:endParaRPr dirty="0"/>
          </a:p>
          <a:p>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 name="Shape 1312"/>
          <p:cNvSpPr>
            <a:spLocks noGrp="1" noRot="1" noChangeAspect="1"/>
          </p:cNvSpPr>
          <p:nvPr>
            <p:ph type="sldImg"/>
          </p:nvPr>
        </p:nvSpPr>
        <p:spPr>
          <a:prstGeom prst="rect">
            <a:avLst/>
          </a:prstGeom>
        </p:spPr>
        <p:txBody>
          <a:bodyPr/>
          <a:lstStyle/>
          <a:p>
            <a:endParaRPr/>
          </a:p>
        </p:txBody>
      </p:sp>
      <p:sp>
        <p:nvSpPr>
          <p:cNvPr id="1313" name="Shape 1313"/>
          <p:cNvSpPr>
            <a:spLocks noGrp="1"/>
          </p:cNvSpPr>
          <p:nvPr>
            <p:ph type="body" sz="quarter" idx="1"/>
          </p:nvPr>
        </p:nvSpPr>
        <p:spPr>
          <a:prstGeom prst="rect">
            <a:avLst/>
          </a:prstGeom>
        </p:spPr>
        <p:txBody>
          <a:bodyPr/>
          <a:lstStyle/>
          <a:p>
            <a:r>
              <a:t>As such, different states with the same transferred angular momentum will be probed in a similar way. Angular distributions are Q-value dependent but identifiable, and by extracting the cross sections at different angles of θ, an angular distribution can be created to assign orbital angular momenta to excited states. In particular, two-nucleon transfers such as the (p, t) eaction employed in this work yield distinctive L = 0 angular distributions. Due to this,</a:t>
            </a:r>
          </a:p>
          <a:p>
            <a:r>
              <a:t>even excited states up to ∼ 3MeV can be unambiguously identified if they are L = 0 transfers provided that they are resolved from other nearby states.</a:t>
            </a:r>
          </a:p>
          <a:p>
            <a:endParaRPr/>
          </a:p>
          <a:p>
            <a:r>
              <a:t>However, at higher excitation energy and angular momenta, there tend to be significantly</a:t>
            </a:r>
          </a:p>
          <a:p>
            <a:r>
              <a:t>more discrepancies between the DWBA calculation to the data. This phenomena is a natural consequence, as for higher angular momentum transfers, there is more likely to be coupled-channel effects which involve multi-step processes, where there is strong coupling between states. As such, only those angular momenta with L not = 0 angular distributions that can be assigned with a very high degree of certainty are reported. However, since the  context of the work focuses on excited 0+states, states populated with L = 0 transfer are reported with a high degree of confidence</a:t>
            </a:r>
          </a:p>
          <a:p>
            <a:endParaRPr/>
          </a:p>
          <a:p>
            <a:endParaRPr/>
          </a:p>
          <a:p>
            <a:endParaRPr/>
          </a:p>
          <a:p>
            <a:endParaRPr/>
          </a:p>
          <a:p>
            <a:r>
              <a:t>“The cross sections of these low-lying excited 0+ states, with the 0+2 state population around 18% of the ground state strength, suggests a special character for this state …the possibility that the 0+2 state is an example of shape coexistence. Results of the relative population of the excited 0+ states in 160Er will be presented,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 name="Shape 1324"/>
          <p:cNvSpPr>
            <a:spLocks noGrp="1" noRot="1" noChangeAspect="1"/>
          </p:cNvSpPr>
          <p:nvPr>
            <p:ph type="sldImg"/>
          </p:nvPr>
        </p:nvSpPr>
        <p:spPr>
          <a:prstGeom prst="rect">
            <a:avLst/>
          </a:prstGeom>
        </p:spPr>
        <p:txBody>
          <a:bodyPr/>
          <a:lstStyle/>
          <a:p>
            <a:endParaRPr/>
          </a:p>
        </p:txBody>
      </p:sp>
      <p:sp>
        <p:nvSpPr>
          <p:cNvPr id="1325" name="Shape 1325"/>
          <p:cNvSpPr>
            <a:spLocks noGrp="1"/>
          </p:cNvSpPr>
          <p:nvPr>
            <p:ph type="body" sz="quarter" idx="1"/>
          </p:nvPr>
        </p:nvSpPr>
        <p:spPr>
          <a:prstGeom prst="rect">
            <a:avLst/>
          </a:prstGeom>
        </p:spPr>
        <p:txBody>
          <a:bodyPr/>
          <a:lstStyle/>
          <a:p>
            <a:r>
              <a:t>The curves are the result of FRESCO calculations for a di-neutron transfer.</a:t>
            </a:r>
          </a:p>
          <a:p>
            <a:endParaRPr/>
          </a:p>
          <a:p>
            <a:r>
              <a:t>FRESCO is a tool that provides a schematic template for what to expect different L states to look like in order to provide a template to assign spins and parities to the observed states (from their angular distributions)</a:t>
            </a:r>
          </a:p>
          <a:p>
            <a:endParaRPr/>
          </a:p>
          <a:p>
            <a:r>
              <a:t>In general, multiple pairs of particles with angular momenta that couple to J can contribute to the sum, depending on the availability of the orbitals near the Fermi surface. The cross-section angular distributions are sensitive to the L value, and while the magnitude of the cross section is sensitive to the j components, the shapes of the angular distributions generally are not.</a:t>
            </a:r>
          </a:p>
          <a:p>
            <a:endParaRPr/>
          </a:p>
          <a:p>
            <a:r>
              <a:t>Thus spectroscopic strengths for the transfer of a particular pair cannot be extracted from the experimental data, and often the ratios of cross sections are used to infer the nature of the final state. When available, two-nucleon amplitudes from shell-model calculations can be used to construct the spectroscopic amplitudes and combined with a reaction code to predict the cross sections.</a:t>
            </a:r>
          </a:p>
          <a:p>
            <a:endParaRPr/>
          </a:p>
          <a:p>
            <a:endParaRPr/>
          </a:p>
          <a:p>
            <a:r>
              <a:t>angular distributions, which are an important tool in studying angular momentum transferred in a nuclear reaction.</a:t>
            </a:r>
          </a:p>
          <a:p>
            <a:endParaRPr/>
          </a:p>
          <a:p>
            <a:r>
              <a:t>Cross section as a function of the angles for which the data was collected for a specific momentum bite</a:t>
            </a:r>
          </a:p>
          <a:p>
            <a:endParaRPr/>
          </a:p>
          <a:p>
            <a:r>
              <a:t>The experimental differential cross section can be describing the probability of a transfer reaction scattering a particle into a specific direction</a:t>
            </a:r>
          </a:p>
          <a:p>
            <a:endParaRPr/>
          </a:p>
          <a:p>
            <a:r>
              <a:t>“The cross sections of these low-lying excited 0+ states, with the 0+2 state population around 18% of the ground state strength, suggests a special character for this state …the possibility that the 0+2 state is an example of shape coexistence. Results of the relative population of the excited 0+ states in 160Er will be presented,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Shape 1332"/>
          <p:cNvSpPr>
            <a:spLocks noGrp="1" noRot="1" noChangeAspect="1"/>
          </p:cNvSpPr>
          <p:nvPr>
            <p:ph type="sldImg"/>
          </p:nvPr>
        </p:nvSpPr>
        <p:spPr>
          <a:prstGeom prst="rect">
            <a:avLst/>
          </a:prstGeom>
        </p:spPr>
        <p:txBody>
          <a:bodyPr/>
          <a:lstStyle/>
          <a:p>
            <a:endParaRPr/>
          </a:p>
        </p:txBody>
      </p:sp>
      <p:sp>
        <p:nvSpPr>
          <p:cNvPr id="1333" name="Shape 1333"/>
          <p:cNvSpPr>
            <a:spLocks noGrp="1"/>
          </p:cNvSpPr>
          <p:nvPr>
            <p:ph type="body" sz="quarter" idx="1"/>
          </p:nvPr>
        </p:nvSpPr>
        <p:spPr>
          <a:prstGeom prst="rect">
            <a:avLst/>
          </a:prstGeom>
        </p:spPr>
        <p:txBody>
          <a:bodyPr/>
          <a:lstStyle/>
          <a:p>
            <a:r>
              <a:t>The curves are the result of FRESCO calculations for a di-neutron transfer.</a:t>
            </a:r>
          </a:p>
          <a:p>
            <a:endParaRPr/>
          </a:p>
          <a:p>
            <a:r>
              <a:t>FRESCO is a tool that provides a schematic templacte for what to expect different L states to look like in order to provide a template to assign spins and parities to the observes states (from their angular distributions)</a:t>
            </a:r>
          </a:p>
          <a:p>
            <a:endParaRPr/>
          </a:p>
          <a:p>
            <a:endParaRPr/>
          </a:p>
          <a:p>
            <a:r>
              <a:t>angular distributions, which are an important tool in studying angular momentum transferred in a nuclear reaction.</a:t>
            </a:r>
          </a:p>
          <a:p>
            <a:endParaRPr/>
          </a:p>
          <a:p>
            <a:r>
              <a:t>Cross section as a function of the angles for which the data was collected for a specific momentum bite</a:t>
            </a:r>
          </a:p>
          <a:p>
            <a:endParaRPr/>
          </a:p>
          <a:p>
            <a:r>
              <a:t>The experimental differential cross section can be describing the probability of a transfer reaction scattering a particle into a specific direction</a:t>
            </a:r>
          </a:p>
          <a:p>
            <a:endParaRPr/>
          </a:p>
          <a:p>
            <a:r>
              <a:t>“The cross sections of these low-lying excited 0+ states, with the 0+2 state population around 18% of the ground state strength, suggests a special character for this state …the possibility that the 0+2 state is an example of shape coexistence. Results of the relative population of the excited 0+ states in 160Er will be presented,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Shape 1345"/>
          <p:cNvSpPr>
            <a:spLocks noGrp="1" noRot="1" noChangeAspect="1"/>
          </p:cNvSpPr>
          <p:nvPr>
            <p:ph type="sldImg"/>
          </p:nvPr>
        </p:nvSpPr>
        <p:spPr>
          <a:prstGeom prst="rect">
            <a:avLst/>
          </a:prstGeom>
        </p:spPr>
        <p:txBody>
          <a:bodyPr/>
          <a:lstStyle/>
          <a:p>
            <a:endParaRPr/>
          </a:p>
        </p:txBody>
      </p:sp>
      <p:sp>
        <p:nvSpPr>
          <p:cNvPr id="1346" name="Shape 1346"/>
          <p:cNvSpPr>
            <a:spLocks noGrp="1"/>
          </p:cNvSpPr>
          <p:nvPr>
            <p:ph type="body" sz="quarter" idx="1"/>
          </p:nvPr>
        </p:nvSpPr>
        <p:spPr>
          <a:prstGeom prst="rect">
            <a:avLst/>
          </a:prstGeom>
        </p:spPr>
        <p:txBody>
          <a:bodyPr/>
          <a:lstStyle/>
          <a:p>
            <a:r>
              <a:t>Furthermore, the expression for the scattered flux should account for the solid angle coverage of the detector, which is measured in units of steradian (sr) ** pg 24/25 Christina</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 name="Shape 1354"/>
          <p:cNvSpPr>
            <a:spLocks noGrp="1" noRot="1" noChangeAspect="1"/>
          </p:cNvSpPr>
          <p:nvPr>
            <p:ph type="sldImg"/>
          </p:nvPr>
        </p:nvSpPr>
        <p:spPr>
          <a:prstGeom prst="rect">
            <a:avLst/>
          </a:prstGeom>
        </p:spPr>
        <p:txBody>
          <a:bodyPr/>
          <a:lstStyle/>
          <a:p>
            <a:endParaRPr/>
          </a:p>
        </p:txBody>
      </p:sp>
      <p:sp>
        <p:nvSpPr>
          <p:cNvPr id="1355" name="Shape 1355"/>
          <p:cNvSpPr>
            <a:spLocks noGrp="1"/>
          </p:cNvSpPr>
          <p:nvPr>
            <p:ph type="body" sz="quarter" idx="1"/>
          </p:nvPr>
        </p:nvSpPr>
        <p:spPr>
          <a:prstGeom prst="rect">
            <a:avLst/>
          </a:prstGeom>
        </p:spPr>
        <p:txBody>
          <a:bodyPr/>
          <a:lstStyle/>
          <a:p>
            <a:r>
              <a:t>Furthermore, the expression for the scattered flux should account for the solid angle coverage of the detector, which is measured in units of steradian (sr) ** pg 24/25 Christina</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 name="Shape 1362"/>
          <p:cNvSpPr>
            <a:spLocks noGrp="1" noRot="1" noChangeAspect="1"/>
          </p:cNvSpPr>
          <p:nvPr>
            <p:ph type="sldImg"/>
          </p:nvPr>
        </p:nvSpPr>
        <p:spPr>
          <a:prstGeom prst="rect">
            <a:avLst/>
          </a:prstGeom>
        </p:spPr>
        <p:txBody>
          <a:bodyPr/>
          <a:lstStyle/>
          <a:p>
            <a:endParaRPr/>
          </a:p>
        </p:txBody>
      </p:sp>
      <p:sp>
        <p:nvSpPr>
          <p:cNvPr id="1363" name="Shape 1363"/>
          <p:cNvSpPr>
            <a:spLocks noGrp="1"/>
          </p:cNvSpPr>
          <p:nvPr>
            <p:ph type="body" sz="quarter" idx="1"/>
          </p:nvPr>
        </p:nvSpPr>
        <p:spPr>
          <a:prstGeom prst="rect">
            <a:avLst/>
          </a:prstGeom>
        </p:spPr>
        <p:txBody>
          <a:bodyPr/>
          <a:lstStyle/>
          <a:p>
            <a:r>
              <a:t>Furthermore, the expression for the scattered flux should account for the solid angle coverage of the detector, which is measured in units of steradian (sr) ** pg 24/25 Christina</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11761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 name="Shape 1419"/>
          <p:cNvSpPr>
            <a:spLocks noGrp="1" noRot="1" noChangeAspect="1"/>
          </p:cNvSpPr>
          <p:nvPr>
            <p:ph type="sldImg"/>
          </p:nvPr>
        </p:nvSpPr>
        <p:spPr>
          <a:xfrm>
            <a:off x="381000" y="685800"/>
            <a:ext cx="6096000" cy="3429000"/>
          </a:xfrm>
          <a:prstGeom prst="rect">
            <a:avLst/>
          </a:prstGeom>
        </p:spPr>
        <p:txBody>
          <a:bodyPr/>
          <a:lstStyle/>
          <a:p>
            <a:endParaRPr/>
          </a:p>
        </p:txBody>
      </p:sp>
      <p:sp>
        <p:nvSpPr>
          <p:cNvPr id="1420" name="Shape 1420"/>
          <p:cNvSpPr>
            <a:spLocks noGrp="1"/>
          </p:cNvSpPr>
          <p:nvPr>
            <p:ph type="body" sz="quarter" idx="1"/>
          </p:nvPr>
        </p:nvSpPr>
        <p:spPr>
          <a:prstGeom prst="rect">
            <a:avLst/>
          </a:prstGeom>
        </p:spPr>
        <p:txBody>
          <a:bodyPr/>
          <a:lstStyle/>
          <a:p>
            <a:r>
              <a:rPr dirty="0"/>
              <a:t>Project Focus: Study of 100Ru via a two-neutron transfer reaction experiment performed using the Q3D magnetic spectrograph at the Maier-Leibnitz Laboratory, in </a:t>
            </a:r>
            <a:r>
              <a:rPr dirty="0" err="1"/>
              <a:t>Garching</a:t>
            </a:r>
            <a:r>
              <a:rPr dirty="0"/>
              <a:t>, Germany. </a:t>
            </a:r>
          </a:p>
          <a:p>
            <a:endParaRPr dirty="0"/>
          </a:p>
          <a:p>
            <a:r>
              <a:rPr dirty="0"/>
              <a:t>Perform the 102Ru(</a:t>
            </a:r>
            <a:r>
              <a:rPr dirty="0" err="1"/>
              <a:t>p,t</a:t>
            </a:r>
            <a:r>
              <a:rPr dirty="0"/>
              <a:t>) reaction in order to locate the natural parity states in 100Ru, and examine the relative strengths of the excited 0+ states.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 name="Shape 1437"/>
          <p:cNvSpPr>
            <a:spLocks noGrp="1" noRot="1" noChangeAspect="1"/>
          </p:cNvSpPr>
          <p:nvPr>
            <p:ph type="sldImg"/>
          </p:nvPr>
        </p:nvSpPr>
        <p:spPr>
          <a:prstGeom prst="rect">
            <a:avLst/>
          </a:prstGeom>
        </p:spPr>
        <p:txBody>
          <a:bodyPr/>
          <a:lstStyle/>
          <a:p>
            <a:endParaRPr/>
          </a:p>
        </p:txBody>
      </p:sp>
      <p:sp>
        <p:nvSpPr>
          <p:cNvPr id="1438" name="Shape 1438"/>
          <p:cNvSpPr>
            <a:spLocks noGrp="1"/>
          </p:cNvSpPr>
          <p:nvPr>
            <p:ph type="body" sz="quarter" idx="1"/>
          </p:nvPr>
        </p:nvSpPr>
        <p:spPr>
          <a:prstGeom prst="rect">
            <a:avLst/>
          </a:prstGeom>
        </p:spPr>
        <p:txBody>
          <a:bodyPr/>
          <a:lstStyle/>
          <a:p>
            <a:r>
              <a:t>Project Focus: Study of 100Ru via a two-neutron transfer reaction experiment performed using the Q3D magnetic spectrograph at the Maier-Leibnitz Laboratory, in Garching, Germany. </a:t>
            </a:r>
          </a:p>
          <a:p>
            <a:endParaRPr/>
          </a:p>
          <a:p>
            <a:r>
              <a:t>Perform the 102Ru(p,t) reaction in order to locate the natural parity states in 100Ru, and examine the relative strengths of the excited 0+ states.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5779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rPr dirty="0"/>
              <a:t>One of the foremost goals of nuclear physics is to provide an understanding of how nuclei are assembled from the basic constituent building blocks of protons and neutrons.</a:t>
            </a:r>
          </a:p>
          <a:p>
            <a:endParaRPr dirty="0"/>
          </a:p>
          <a:p>
            <a:r>
              <a:rPr dirty="0"/>
              <a:t>However, needless to say, nuclei are pretty complicated structures to understand.</a:t>
            </a:r>
          </a:p>
          <a:p>
            <a:endParaRPr dirty="0"/>
          </a:p>
          <a:p>
            <a:r>
              <a:rPr dirty="0"/>
              <a:t> Experimentally speaking, studies attempt to achieve this by observing the excitation's of these nuclei under fine-tuned conditions with, however, this initiative continues to present as extremely non-trivial in nature, as these complex systems exhibit unique characteristics and trends in different areas of the chart of nuclides, many of which are yet to be fully understood and parameterized. </a:t>
            </a:r>
          </a:p>
          <a:p>
            <a:endParaRPr dirty="0"/>
          </a:p>
          <a:p>
            <a:r>
              <a:rPr dirty="0"/>
              <a:t>As such, from a theoretical standpoint, no universal fundamental model currently exists that can capture all of the nuclear properties involved in describing nuclei across the entirety of the chart of nuclides. However, towards the initiative of figuring out the best was possible to achieve this, there are several </a:t>
            </a:r>
            <a:r>
              <a:rPr dirty="0" err="1"/>
              <a:t>phenominological</a:t>
            </a:r>
            <a:r>
              <a:rPr dirty="0"/>
              <a:t> models that have been developed, and generally they all approach the interaction picture from either a quantum perspective, one which is governed by the so called quantal properties of the nuclei, such as the spins, quantum states, and magic numbers - features that treat all the nucleons as “different” and distinct from one another …</a:t>
            </a:r>
          </a:p>
          <a:p>
            <a:endParaRPr dirty="0"/>
          </a:p>
          <a:p>
            <a:r>
              <a:rPr dirty="0"/>
              <a:t>A global properties perspective, which focuses on the so called macroscopic extreme of nucleic features, such as binding energies, sizes, and shapes of nucleon distributions, which assumes that all nucleons are alike (other than charge)</a:t>
            </a:r>
          </a:p>
          <a:p>
            <a:endParaRPr dirty="0"/>
          </a:p>
          <a:p>
            <a:r>
              <a:rPr dirty="0"/>
              <a:t>OR, one which approaches the problem from a collective point of view that integrates both the quantal and global properties. </a:t>
            </a:r>
          </a:p>
          <a:p>
            <a:endParaRPr dirty="0"/>
          </a:p>
          <a:p>
            <a:r>
              <a:rPr dirty="0"/>
              <a:t>Today we will briefly look at the shell model and then move onto the collective model which is the theoretical framework that this experimental investigation is understood within, specifically the excitation modes of collective vibration and rotations. </a:t>
            </a:r>
          </a:p>
          <a:p>
            <a:endParaRPr dirty="0"/>
          </a:p>
          <a:p>
            <a:endParaRPr dirty="0"/>
          </a:p>
          <a:p>
            <a:endParaRPr dirty="0"/>
          </a:p>
          <a:p>
            <a:endParaRPr dirty="0"/>
          </a:p>
          <a:p>
            <a:endParaRPr dirty="0"/>
          </a:p>
          <a:p>
            <a:endParaRPr dirty="0"/>
          </a:p>
          <a:p>
            <a:r>
              <a:rPr dirty="0"/>
              <a:t>A prime example of one such characteristic is the </a:t>
            </a:r>
            <a:r>
              <a:rPr dirty="0" err="1"/>
              <a:t>behaviour</a:t>
            </a:r>
            <a:r>
              <a:rPr dirty="0"/>
              <a:t> of collective states within the context of the shell model, and how this feature evolves in different Z areas of the chart of nuclides.</a:t>
            </a:r>
          </a:p>
          <a:p>
            <a:endParaRPr dirty="0"/>
          </a:p>
          <a:p>
            <a:endParaRPr dirty="0"/>
          </a:p>
        </p:txBody>
      </p:sp>
    </p:spTree>
    <p:extLst>
      <p:ext uri="{BB962C8B-B14F-4D97-AF65-F5344CB8AC3E}">
        <p14:creationId xmlns:p14="http://schemas.microsoft.com/office/powerpoint/2010/main" val="23569171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hape 1016"/>
          <p:cNvSpPr>
            <a:spLocks noGrp="1" noRot="1" noChangeAspect="1"/>
          </p:cNvSpPr>
          <p:nvPr>
            <p:ph type="sldImg"/>
          </p:nvPr>
        </p:nvSpPr>
        <p:spPr>
          <a:xfrm>
            <a:off x="381000" y="685800"/>
            <a:ext cx="6096000" cy="3429000"/>
          </a:xfrm>
          <a:prstGeom prst="rect">
            <a:avLst/>
          </a:prstGeom>
        </p:spPr>
        <p:txBody>
          <a:bodyPr/>
          <a:lstStyle/>
          <a:p>
            <a:endParaRPr/>
          </a:p>
        </p:txBody>
      </p:sp>
      <p:sp>
        <p:nvSpPr>
          <p:cNvPr id="1017" name="Shape 1017"/>
          <p:cNvSpPr>
            <a:spLocks noGrp="1"/>
          </p:cNvSpPr>
          <p:nvPr>
            <p:ph type="body" sz="quarter" idx="1"/>
          </p:nvPr>
        </p:nvSpPr>
        <p:spPr>
          <a:prstGeom prst="rect">
            <a:avLst/>
          </a:prstGeom>
        </p:spPr>
        <p:txBody>
          <a:bodyPr/>
          <a:lstStyle/>
          <a:p>
            <a:r>
              <a:t>Momentum bites explanation:</a:t>
            </a:r>
          </a:p>
          <a:p>
            <a:r>
              <a:t>Alright, so in terms of the data collection process, because of the finite range of momentum that the focal plane can handle, data must be collected for discrete energy ranges called “momentum bites”. The energy range accepted by the focal plane is approximately 8% of the ejectile energy. For example, if the proton beam energy is 22 MeV and Q=-7.53995 MeV for the 102Ru (p,t) reaction, the focal plane will cover a momentum range ∼ 1.15 MeV per momentum bite. Four momentum bites of data were taken to cover an excitation energy range up to approximately 4 MeV.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381000" y="685800"/>
            <a:ext cx="6096000" cy="3429000"/>
          </a:xfrm>
          <a:prstGeom prst="rect">
            <a:avLst/>
          </a:prstGeom>
        </p:spPr>
        <p:txBody>
          <a:bodyPr/>
          <a:lstStyle/>
          <a:p>
            <a:endParaRPr/>
          </a:p>
        </p:txBody>
      </p:sp>
      <p:sp>
        <p:nvSpPr>
          <p:cNvPr id="613" name="Shape 613"/>
          <p:cNvSpPr>
            <a:spLocks noGrp="1"/>
          </p:cNvSpPr>
          <p:nvPr>
            <p:ph type="body" sz="quarter" idx="1"/>
          </p:nvPr>
        </p:nvSpPr>
        <p:spPr>
          <a:prstGeom prst="rect">
            <a:avLst/>
          </a:prstGeom>
        </p:spPr>
        <p:txBody>
          <a:bodyPr/>
          <a:lstStyle/>
          <a:p>
            <a:r>
              <a:t>The second type of excitation, rotations, describes a rotation about an axis </a:t>
            </a:r>
            <a:r>
              <a:rPr b="1" u="sng"/>
              <a:t>perpendicular</a:t>
            </a:r>
            <a:r>
              <a:t> to the symmetry axis, whereas rotations cannot occur about an axis of symmetry a nucleus possesses as it would leave the wavefunction unchanged and are not permitted in quantum mechanics. The level of deformation is quantified by a deformation parameter, β, which is related to the intrinsic quadrupole moment of the nucleus.</a:t>
            </a:r>
          </a:p>
          <a:p>
            <a:endParaRPr/>
          </a:p>
          <a:p>
            <a:r>
              <a:t>Similar to the vibrational model, the shape of rotational nuclei can be described by the</a:t>
            </a:r>
          </a:p>
          <a:p>
            <a:r>
              <a:t>nuclear surface using the equation on slide 7, and has the form of a rotating ellipsoid ( with a λ=2 quadrupole deformation). The time-dependent amplitudes of the spherical harmonics, αλμ, in our equation can be rewritten in terms of two additional variables, β, the quadrupole deformation parameter, and γ, the degree of axial symmetry:</a:t>
            </a:r>
          </a:p>
          <a:p>
            <a:endParaRPr/>
          </a:p>
          <a:p>
            <a:r>
              <a:t>So now that we understand some ideas behind collective behaviour incorporated into the shell model picture to accommodate for excitations, and in particular the E4/E2 diagnostic tool that has been ubiquitously used to predict vibrational and rotational excitations in nuclei, we can take a look the experiment in this work, the 102Ru two neutron transfer reaction, as</a:t>
            </a:r>
          </a:p>
        </p:txBody>
      </p:sp>
    </p:spTree>
    <p:extLst>
      <p:ext uri="{BB962C8B-B14F-4D97-AF65-F5344CB8AC3E}">
        <p14:creationId xmlns:p14="http://schemas.microsoft.com/office/powerpoint/2010/main" val="4161024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xfrm>
            <a:off x="381000" y="685800"/>
            <a:ext cx="6096000" cy="3429000"/>
          </a:xfrm>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p>
            <a:r>
              <a:t>- while there isn’t a clear prescription for how to predict the absolute energies of vibration excitations, we can predict the relative values by taking the ratios of the second excited state to that of the first excited state E4/E2 which we can see here. The equation for energies of the vibrational states is also given, and it is therefore straightforward to understand how to find the relative relationship between the second and first excited states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Shape 123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3" name="Shape 1233"/>
          <p:cNvSpPr>
            <a:spLocks noGrp="1"/>
          </p:cNvSpPr>
          <p:nvPr>
            <p:ph type="body" sz="quarter" idx="1"/>
          </p:nvPr>
        </p:nvSpPr>
        <p:spPr>
          <a:prstGeom prst="rect">
            <a:avLst/>
          </a:prstGeom>
        </p:spPr>
        <p:txBody>
          <a:bodyPr/>
          <a:lstStyle/>
          <a:p>
            <a:r>
              <a:rPr dirty="0"/>
              <a:t>Okay - so , the experimental differential cross section describes the probability of a transfer reaction scattering a particle into a specific direction, which can be used to construct these angular distributions that we kept mentioning for a reaction event by plotting the differential cross section as a function of scattering angle. </a:t>
            </a:r>
          </a:p>
          <a:p>
            <a:endParaRPr dirty="0"/>
          </a:p>
          <a:p>
            <a:r>
              <a:rPr dirty="0"/>
              <a:t>We can see here a few angular distribution plots which are themselves plotted superimposed onto FRESCO calculations for the 102Ru di-neutron transfer in this study. </a:t>
            </a:r>
          </a:p>
          <a:p>
            <a:endParaRPr dirty="0"/>
          </a:p>
          <a:p>
            <a:r>
              <a:rPr dirty="0"/>
              <a:t>FRESCO is a tool that provides a schematic template for what to expect different L states to look like in order to provide some intuition in assigning spins and parities to the  experimentally observed states (from their angular distributions)</a:t>
            </a:r>
          </a:p>
          <a:p>
            <a:endParaRPr dirty="0"/>
          </a:p>
          <a:p>
            <a:r>
              <a:rPr dirty="0"/>
              <a:t>The angular distribution of particles reflects the angular momentum and parity that was</a:t>
            </a:r>
          </a:p>
          <a:p>
            <a:r>
              <a:rPr dirty="0"/>
              <a:t>exchanged between the projectile and the target during the interaction. They probe the</a:t>
            </a:r>
          </a:p>
          <a:p>
            <a:r>
              <a:rPr dirty="0"/>
              <a:t>total orbital angular momentum, L, which was transferred to the triton by the di-neutron</a:t>
            </a:r>
          </a:p>
          <a:p>
            <a:r>
              <a:rPr dirty="0"/>
              <a:t>pair, and while the magnitude of the cross section has a strong dependence on the single-</a:t>
            </a:r>
          </a:p>
          <a:p>
            <a:r>
              <a:rPr dirty="0"/>
              <a:t>particle angular momentum j, the shape of the angular distribution DOES NOT. </a:t>
            </a:r>
          </a:p>
          <a:p>
            <a:endParaRPr dirty="0"/>
          </a:p>
          <a:p>
            <a:r>
              <a:rPr dirty="0"/>
              <a:t>We have four example plots here, one with a 0+, one with a 2+ and one with a 4+ state, and then at the bottom right hand quadrant we see a 2- state, so an UN-NATURAL parity state. </a:t>
            </a:r>
          </a:p>
          <a:p>
            <a:endParaRPr dirty="0"/>
          </a:p>
          <a:p>
            <a:r>
              <a:rPr dirty="0"/>
              <a:t>They obviously are not all plotted here, but In total, forty-four energy levels were observed and angular momenta for thirty-eight of these states were assigned. Several previously unconfirmed spins have now confirmed, and a new (previously unobserved) level at 3036 keV was assigned. And if you’re interested in seeing those plots, you can look in the appendix of my thesis.</a:t>
            </a:r>
          </a:p>
        </p:txBody>
      </p:sp>
    </p:spTree>
    <p:extLst>
      <p:ext uri="{BB962C8B-B14F-4D97-AF65-F5344CB8AC3E}">
        <p14:creationId xmlns:p14="http://schemas.microsoft.com/office/powerpoint/2010/main" val="27020989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 name="Shape 1474"/>
          <p:cNvSpPr>
            <a:spLocks noGrp="1" noRot="1" noChangeAspect="1"/>
          </p:cNvSpPr>
          <p:nvPr>
            <p:ph type="sldImg"/>
          </p:nvPr>
        </p:nvSpPr>
        <p:spPr>
          <a:xfrm>
            <a:off x="381000" y="685800"/>
            <a:ext cx="6096000" cy="3429000"/>
          </a:xfrm>
          <a:prstGeom prst="rect">
            <a:avLst/>
          </a:prstGeom>
        </p:spPr>
        <p:txBody>
          <a:bodyPr/>
          <a:lstStyle/>
          <a:p>
            <a:endParaRPr/>
          </a:p>
        </p:txBody>
      </p:sp>
      <p:sp>
        <p:nvSpPr>
          <p:cNvPr id="1475" name="Shape 1475"/>
          <p:cNvSpPr>
            <a:spLocks noGrp="1"/>
          </p:cNvSpPr>
          <p:nvPr>
            <p:ph type="body" sz="quarter" idx="1"/>
          </p:nvPr>
        </p:nvSpPr>
        <p:spPr>
          <a:prstGeom prst="rect">
            <a:avLst/>
          </a:prstGeom>
        </p:spPr>
        <p:txBody>
          <a:bodyPr/>
          <a:lstStyle/>
          <a:p>
            <a:r>
              <a:rPr dirty="0"/>
              <a:t>Perform the 102Ru(</a:t>
            </a:r>
            <a:r>
              <a:rPr dirty="0" err="1"/>
              <a:t>p,t</a:t>
            </a:r>
            <a:r>
              <a:rPr dirty="0"/>
              <a:t>) reaction to locate the natural parity states in 100Ru, and examine the relative strengths of the excited 0+ states. </a:t>
            </a:r>
          </a:p>
          <a:p>
            <a:endParaRPr dirty="0"/>
          </a:p>
          <a:p>
            <a:r>
              <a:rPr dirty="0"/>
              <a:t>Project Focus: Study of 100Ru via a two-neutron transfer reaction experiment performed using the Q3D magnetic spectrograph at the Maier-Leibnitz Laboratory, in </a:t>
            </a:r>
            <a:r>
              <a:rPr dirty="0" err="1"/>
              <a:t>Garching</a:t>
            </a:r>
            <a:r>
              <a:rPr dirty="0"/>
              <a:t>, Germany.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chemeClr val="accent5">
            <a:hueOff val="-65973"/>
            <a:satOff val="18050"/>
            <a:lumOff val="-15912"/>
          </a:schemeClr>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Medium"/>
                <a:ea typeface="Graphik-Medium"/>
                <a:cs typeface="Graphik-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Fact information</a:t>
            </a:r>
          </a:p>
        </p:txBody>
      </p:sp>
      <p:sp>
        <p:nvSpPr>
          <p:cNvPr id="10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Attribution</a:t>
            </a:r>
          </a:p>
        </p:txBody>
      </p:sp>
      <p:sp>
        <p:nvSpPr>
          <p:cNvPr id="11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Sea against sky at sunset 2"/>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Sea against sky at sunset 1"/>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Beach and sea at sunset"/>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each and sea at sunset"/>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Beach and sea at sunset"/>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Medium"/>
                <a:ea typeface="Graphik-Medium"/>
                <a:cs typeface="Graphik-Medium"/>
                <a:sym typeface="Graphik Medium"/>
              </a:defRPr>
            </a:lvl1pPr>
          </a:lstStyle>
          <a:p>
            <a:r>
              <a:t>Author and Date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Sea against sky at sunset"/>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pc="-44">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pc="-44">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pc="-44">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pc="-44">
                <a:latin typeface="Graphik-SemiboldItalic"/>
                <a:ea typeface="Graphik-SemiboldItalic"/>
                <a:cs typeface="Graphik-SemiboldItalic"/>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Sea against sky at sunset"/>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7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8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p>
            <a:r>
              <a:t>Agenda Title</a:t>
            </a:r>
          </a:p>
        </p:txBody>
      </p:sp>
      <p:sp>
        <p:nvSpPr>
          <p:cNvPr id="8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9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Agenda Subtitle</a:t>
            </a:r>
          </a:p>
        </p:txBody>
      </p:sp>
      <p:sp>
        <p:nvSpPr>
          <p:cNvPr id="9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10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154.png"/><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157.png"/><Relationship Id="rId4" Type="http://schemas.openxmlformats.org/officeDocument/2006/relationships/image" Target="../media/image156.png"/></Relationships>
</file>

<file path=ppt/slides/_rels/slide10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7.png"/></Relationships>
</file>

<file path=ppt/slides/_rels/slide10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54.png"/><Relationship Id="rId7" Type="http://schemas.openxmlformats.org/officeDocument/2006/relationships/image" Target="../media/image159.pn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50.png"/><Relationship Id="rId4" Type="http://schemas.openxmlformats.org/officeDocument/2006/relationships/image" Target="../media/image34.png"/><Relationship Id="rId9" Type="http://schemas.openxmlformats.org/officeDocument/2006/relationships/image" Target="../media/image48.png"/></Relationships>
</file>

<file path=ppt/slides/_rels/slide10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6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5.xml"/><Relationship Id="rId4" Type="http://schemas.openxmlformats.org/officeDocument/2006/relationships/image" Target="../media/image16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2.png"/><Relationship Id="rId7"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7.png"/><Relationship Id="rId7"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7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7.png"/><Relationship Id="rId7"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7.png"/><Relationship Id="rId4" Type="http://schemas.openxmlformats.org/officeDocument/2006/relationships/image" Target="../media/image100.png"/><Relationship Id="rId9"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3.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6.png"/><Relationship Id="rId4" Type="http://schemas.openxmlformats.org/officeDocument/2006/relationships/image" Target="../media/image124.png"/></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22.pn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22.png"/><Relationship Id="rId7" Type="http://schemas.openxmlformats.org/officeDocument/2006/relationships/image" Target="../media/image134.png"/><Relationship Id="rId12" Type="http://schemas.openxmlformats.org/officeDocument/2006/relationships/image" Target="../media/image142.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37.png"/><Relationship Id="rId11" Type="http://schemas.openxmlformats.org/officeDocument/2006/relationships/image" Target="../media/image141.png"/><Relationship Id="rId5" Type="http://schemas.openxmlformats.org/officeDocument/2006/relationships/image" Target="../media/image133.png"/><Relationship Id="rId10" Type="http://schemas.openxmlformats.org/officeDocument/2006/relationships/image" Target="../media/image140.png"/><Relationship Id="rId4" Type="http://schemas.openxmlformats.org/officeDocument/2006/relationships/image" Target="../media/image136.png"/><Relationship Id="rId9" Type="http://schemas.openxmlformats.org/officeDocument/2006/relationships/image" Target="../media/image139.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22.png"/><Relationship Id="rId7"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37.png"/><Relationship Id="rId11" Type="http://schemas.openxmlformats.org/officeDocument/2006/relationships/image" Target="../media/image141.png"/><Relationship Id="rId5" Type="http://schemas.openxmlformats.org/officeDocument/2006/relationships/image" Target="../media/image133.png"/><Relationship Id="rId10" Type="http://schemas.openxmlformats.org/officeDocument/2006/relationships/image" Target="../media/image140.png"/><Relationship Id="rId4" Type="http://schemas.openxmlformats.org/officeDocument/2006/relationships/image" Target="../media/image136.png"/><Relationship Id="rId9" Type="http://schemas.openxmlformats.org/officeDocument/2006/relationships/image" Target="../media/image13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43.png"/></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145.png"/><Relationship Id="rId4" Type="http://schemas.openxmlformats.org/officeDocument/2006/relationships/image" Target="../media/image144.png"/></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49.png"/><Relationship Id="rId4" Type="http://schemas.openxmlformats.org/officeDocument/2006/relationships/image" Target="../media/image148.png"/></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9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 name="MSc Defence : January 18, 2023"/>
          <p:cNvSpPr txBox="1">
            <a:spLocks noGrp="1"/>
          </p:cNvSpPr>
          <p:nvPr>
            <p:ph type="body" idx="21"/>
          </p:nvPr>
        </p:nvSpPr>
        <p:spPr>
          <a:xfrm>
            <a:off x="1056019" y="9087997"/>
            <a:ext cx="21945599" cy="6057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A" dirty="0"/>
              <a:t>WNPPC</a:t>
            </a:r>
            <a:r>
              <a:rPr dirty="0"/>
              <a:t> : </a:t>
            </a:r>
            <a:r>
              <a:rPr lang="en-CA" dirty="0"/>
              <a:t>February</a:t>
            </a:r>
            <a:r>
              <a:rPr dirty="0"/>
              <a:t> 18, 2023</a:t>
            </a:r>
          </a:p>
        </p:txBody>
      </p:sp>
      <p:sp>
        <p:nvSpPr>
          <p:cNvPr id="152" name="Investigation of States Populated in the 102Ru(p,t)100Ru Two Neutron Transfer Reaction"/>
          <p:cNvSpPr txBox="1">
            <a:spLocks noGrp="1"/>
          </p:cNvSpPr>
          <p:nvPr>
            <p:ph type="ctrTitle"/>
          </p:nvPr>
        </p:nvSpPr>
        <p:spPr>
          <a:xfrm>
            <a:off x="673022" y="1465967"/>
            <a:ext cx="23230186" cy="4267201"/>
          </a:xfrm>
          <a:prstGeom prst="rect">
            <a:avLst/>
          </a:prstGeom>
        </p:spPr>
        <p:txBody>
          <a:bodyPr/>
          <a:lstStyle/>
          <a:p>
            <a:pPr defTabSz="1560575">
              <a:defRPr sz="8192" spc="-81"/>
            </a:pPr>
            <a:r>
              <a:rPr dirty="0"/>
              <a:t>Investigation of States Populated in the </a:t>
            </a:r>
            <a:r>
              <a:rPr baseline="14648" dirty="0"/>
              <a:t>102</a:t>
            </a:r>
            <a:r>
              <a:rPr dirty="0"/>
              <a:t>Ru(</a:t>
            </a:r>
            <a:r>
              <a:rPr dirty="0" err="1"/>
              <a:t>p,t</a:t>
            </a:r>
            <a:r>
              <a:rPr dirty="0"/>
              <a:t>)</a:t>
            </a:r>
            <a:r>
              <a:rPr baseline="14648" dirty="0"/>
              <a:t>100</a:t>
            </a:r>
            <a:r>
              <a:rPr dirty="0"/>
              <a:t>Ru Two Neutron Transfer Reaction </a:t>
            </a:r>
          </a:p>
        </p:txBody>
      </p:sp>
      <p:sp>
        <p:nvSpPr>
          <p:cNvPr id="153" name="Samantha Buck"/>
          <p:cNvSpPr txBox="1">
            <a:spLocks noGrp="1"/>
          </p:cNvSpPr>
          <p:nvPr>
            <p:ph type="subTitle" sz="quarter" idx="1"/>
          </p:nvPr>
        </p:nvSpPr>
        <p:spPr>
          <a:xfrm>
            <a:off x="1219200" y="8265596"/>
            <a:ext cx="21945600" cy="2250593"/>
          </a:xfrm>
          <a:prstGeom prst="rect">
            <a:avLst/>
          </a:prstGeom>
        </p:spPr>
        <p:txBody>
          <a:bodyPr/>
          <a:lstStyle>
            <a:lvl1pPr>
              <a:defRPr sz="4700" spc="-47"/>
            </a:lvl1pPr>
          </a:lstStyle>
          <a:p>
            <a:r>
              <a:rPr dirty="0"/>
              <a:t>Samantha Buck </a:t>
            </a:r>
          </a:p>
        </p:txBody>
      </p:sp>
      <p:sp>
        <p:nvSpPr>
          <p:cNvPr id="154" name="Rectangle"/>
          <p:cNvSpPr/>
          <p:nvPr/>
        </p:nvSpPr>
        <p:spPr>
          <a:xfrm>
            <a:off x="-54815" y="-699070"/>
            <a:ext cx="24493630" cy="1365042"/>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55" name="Atom"/>
          <p:cNvSpPr/>
          <p:nvPr/>
        </p:nvSpPr>
        <p:spPr>
          <a:xfrm rot="2035668">
            <a:off x="18376458" y="-5554068"/>
            <a:ext cx="10191821" cy="11480151"/>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7383"/>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56" name="Atom"/>
          <p:cNvSpPr/>
          <p:nvPr/>
        </p:nvSpPr>
        <p:spPr>
          <a:xfrm>
            <a:off x="-3393010" y="7652122"/>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57" name="Rectangle"/>
          <p:cNvSpPr/>
          <p:nvPr/>
        </p:nvSpPr>
        <p:spPr>
          <a:xfrm>
            <a:off x="17233575" y="10150257"/>
            <a:ext cx="2706562"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grpSp>
        <p:nvGrpSpPr>
          <p:cNvPr id="160" name="Image Gallery"/>
          <p:cNvGrpSpPr/>
          <p:nvPr/>
        </p:nvGrpSpPr>
        <p:grpSpPr>
          <a:xfrm>
            <a:off x="18373607" y="10990399"/>
            <a:ext cx="5815186" cy="3638017"/>
            <a:chOff x="0" y="0"/>
            <a:chExt cx="5815184" cy="3638016"/>
          </a:xfrm>
        </p:grpSpPr>
        <p:pic>
          <p:nvPicPr>
            <p:cNvPr id="158" name="imgbin_university-of-guelph-logo-brand-font-line-png.png" descr="imgbin_university-of-guelph-logo-brand-font-line-png.png"/>
            <p:cNvPicPr>
              <a:picLocks noChangeAspect="1"/>
            </p:cNvPicPr>
            <p:nvPr/>
          </p:nvPicPr>
          <p:blipFill>
            <a:blip r:embed="rId3"/>
            <a:srcRect t="24800" b="24800"/>
            <a:stretch>
              <a:fillRect/>
            </a:stretch>
          </p:blipFill>
          <p:spPr>
            <a:xfrm>
              <a:off x="0" y="0"/>
              <a:ext cx="5815185" cy="2955265"/>
            </a:xfrm>
            <a:prstGeom prst="rect">
              <a:avLst/>
            </a:prstGeom>
            <a:ln w="12700" cap="flat">
              <a:noFill/>
              <a:miter lim="400000"/>
            </a:ln>
            <a:effectLst/>
          </p:spPr>
        </p:pic>
        <p:sp>
          <p:nvSpPr>
            <p:cNvPr id="159" name="Caption"/>
            <p:cNvSpPr/>
            <p:nvPr/>
          </p:nvSpPr>
          <p:spPr>
            <a:xfrm>
              <a:off x="0" y="3031464"/>
              <a:ext cx="5815185" cy="606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161" name="Rectangle"/>
          <p:cNvSpPr/>
          <p:nvPr/>
        </p:nvSpPr>
        <p:spPr>
          <a:xfrm>
            <a:off x="-148586" y="-124742"/>
            <a:ext cx="24587401" cy="1966255"/>
          </a:xfrm>
          <a:prstGeom prst="rect">
            <a:avLst/>
          </a:prstGeom>
          <a:solidFill>
            <a:srgbClr val="C1043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299"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300" name="Screen Shot 2023-01-05 at 10.21.29 PM.png" descr="Screen Shot 2023-01-05 at 10.21.29 PM.png"/>
          <p:cNvPicPr>
            <a:picLocks noChangeAspect="1"/>
          </p:cNvPicPr>
          <p:nvPr/>
        </p:nvPicPr>
        <p:blipFill>
          <a:blip r:embed="rId3"/>
          <a:srcRect t="39330" b="12169"/>
          <a:stretch>
            <a:fillRect/>
          </a:stretch>
        </p:blipFill>
        <p:spPr>
          <a:xfrm>
            <a:off x="1887784" y="5167160"/>
            <a:ext cx="21305868" cy="5793648"/>
          </a:xfrm>
          <a:prstGeom prst="rect">
            <a:avLst/>
          </a:prstGeom>
          <a:ln w="12700">
            <a:miter lim="400000"/>
          </a:ln>
        </p:spPr>
      </p:pic>
      <p:pic>
        <p:nvPicPr>
          <p:cNvPr id="301" name="logo2.jpg.png" descr="logo2.jpg.png"/>
          <p:cNvPicPr>
            <a:picLocks noChangeAspect="1"/>
          </p:cNvPicPr>
          <p:nvPr/>
        </p:nvPicPr>
        <p:blipFill>
          <a:blip r:embed="rId4"/>
          <a:srcRect l="23775" t="5238" r="23775" b="5238"/>
          <a:stretch>
            <a:fillRect/>
          </a:stretch>
        </p:blipFill>
        <p:spPr>
          <a:xfrm>
            <a:off x="-67" y="11675550"/>
            <a:ext cx="1970948" cy="1866524"/>
          </a:xfrm>
          <a:prstGeom prst="rect">
            <a:avLst/>
          </a:prstGeom>
          <a:ln w="12700">
            <a:miter lim="400000"/>
          </a:ln>
        </p:spPr>
      </p:pic>
      <p:sp>
        <p:nvSpPr>
          <p:cNvPr id="302" name="Background : Nuclear Models"/>
          <p:cNvSpPr txBox="1"/>
          <p:nvPr/>
        </p:nvSpPr>
        <p:spPr>
          <a:xfrm>
            <a:off x="208378" y="518969"/>
            <a:ext cx="1680992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 Nuclear Models </a:t>
            </a:r>
          </a:p>
        </p:txBody>
      </p:sp>
      <p:sp>
        <p:nvSpPr>
          <p:cNvPr id="303" name="Shell Model"/>
          <p:cNvSpPr txBox="1"/>
          <p:nvPr/>
        </p:nvSpPr>
        <p:spPr>
          <a:xfrm>
            <a:off x="4359280" y="3385545"/>
            <a:ext cx="3232964"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a:lvl1pPr>
          </a:lstStyle>
          <a:p>
            <a:r>
              <a:t>Shell Model </a:t>
            </a:r>
          </a:p>
        </p:txBody>
      </p:sp>
      <p:sp>
        <p:nvSpPr>
          <p:cNvPr id="304" name="Collective Model"/>
          <p:cNvSpPr txBox="1"/>
          <p:nvPr/>
        </p:nvSpPr>
        <p:spPr>
          <a:xfrm>
            <a:off x="14942776" y="3385545"/>
            <a:ext cx="4428796"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a:lvl1pPr>
          </a:lstStyle>
          <a:p>
            <a:r>
              <a:t>Collective Model</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1389" name="Rectangle"/>
          <p:cNvSpPr/>
          <p:nvPr/>
        </p:nvSpPr>
        <p:spPr>
          <a:xfrm>
            <a:off x="13008586" y="1696376"/>
            <a:ext cx="11596066" cy="12295234"/>
          </a:xfrm>
          <a:prstGeom prst="rect">
            <a:avLst/>
          </a:prstGeom>
          <a:solidFill>
            <a:srgbClr val="C1043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90" name="Summary"/>
          <p:cNvSpPr txBox="1"/>
          <p:nvPr/>
        </p:nvSpPr>
        <p:spPr>
          <a:xfrm>
            <a:off x="17489883" y="11319743"/>
            <a:ext cx="26334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Summary </a:t>
            </a:r>
          </a:p>
        </p:txBody>
      </p:sp>
      <p:sp>
        <p:nvSpPr>
          <p:cNvPr id="1391" name="Background"/>
          <p:cNvSpPr txBox="1"/>
          <p:nvPr/>
        </p:nvSpPr>
        <p:spPr>
          <a:xfrm>
            <a:off x="17166034" y="3534393"/>
            <a:ext cx="32811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Background </a:t>
            </a:r>
          </a:p>
        </p:txBody>
      </p:sp>
      <p:sp>
        <p:nvSpPr>
          <p:cNvPr id="1392" name="Results &amp; Discussion"/>
          <p:cNvSpPr txBox="1"/>
          <p:nvPr/>
        </p:nvSpPr>
        <p:spPr>
          <a:xfrm>
            <a:off x="16186610" y="9279009"/>
            <a:ext cx="5280661"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Results &amp; Discussion</a:t>
            </a:r>
          </a:p>
        </p:txBody>
      </p:sp>
      <p:sp>
        <p:nvSpPr>
          <p:cNvPr id="1394" name="Experiment"/>
          <p:cNvSpPr txBox="1"/>
          <p:nvPr/>
        </p:nvSpPr>
        <p:spPr>
          <a:xfrm>
            <a:off x="17267634" y="7414733"/>
            <a:ext cx="31795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Experiment </a:t>
            </a:r>
          </a:p>
        </p:txBody>
      </p:sp>
      <p:sp>
        <p:nvSpPr>
          <p:cNvPr id="1395" name="Topics of Discussion"/>
          <p:cNvSpPr txBox="1"/>
          <p:nvPr/>
        </p:nvSpPr>
        <p:spPr>
          <a:xfrm>
            <a:off x="1130063" y="5074970"/>
            <a:ext cx="10815380" cy="3566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80000"/>
              </a:lnSpc>
              <a:defRPr sz="10100" u="sng" spc="-101">
                <a:latin typeface="+mn-lt"/>
                <a:ea typeface="+mn-ea"/>
                <a:cs typeface="+mn-cs"/>
                <a:sym typeface="Canela Bold"/>
              </a:defRPr>
            </a:lvl1pPr>
          </a:lstStyle>
          <a:p>
            <a:r>
              <a:t>Topics of Discussion</a:t>
            </a:r>
          </a:p>
        </p:txBody>
      </p:sp>
      <p:pic>
        <p:nvPicPr>
          <p:cNvPr id="1396" name="logo2.jpg.png" descr="logo2.jpg.png"/>
          <p:cNvPicPr>
            <a:picLocks noChangeAspect="1"/>
          </p:cNvPicPr>
          <p:nvPr/>
        </p:nvPicPr>
        <p:blipFill>
          <a:blip r:embed="rId3"/>
          <a:srcRect l="23775" t="5238" r="23775" b="5238"/>
          <a:stretch>
            <a:fillRect/>
          </a:stretch>
        </p:blipFill>
        <p:spPr>
          <a:xfrm>
            <a:off x="-67" y="11036051"/>
            <a:ext cx="2646225" cy="2506023"/>
          </a:xfrm>
          <a:prstGeom prst="rect">
            <a:avLst/>
          </a:prstGeom>
          <a:ln w="12700">
            <a:miter lim="400000"/>
          </a:ln>
        </p:spPr>
      </p:pic>
      <p:sp>
        <p:nvSpPr>
          <p:cNvPr id="1397" name="Rectangle"/>
          <p:cNvSpPr/>
          <p:nvPr/>
        </p:nvSpPr>
        <p:spPr>
          <a:xfrm>
            <a:off x="-905134" y="214779"/>
            <a:ext cx="26194268" cy="1691603"/>
          </a:xfrm>
          <a:prstGeom prst="rect">
            <a:avLst/>
          </a:prstGeom>
          <a:solidFill>
            <a:srgbClr val="FFC72A"/>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98" name="Overview"/>
          <p:cNvSpPr txBox="1"/>
          <p:nvPr/>
        </p:nvSpPr>
        <p:spPr>
          <a:xfrm>
            <a:off x="250659" y="214779"/>
            <a:ext cx="547470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dirty="0"/>
              <a:t>Overview</a:t>
            </a:r>
          </a:p>
        </p:txBody>
      </p:sp>
      <p:sp>
        <p:nvSpPr>
          <p:cNvPr id="1399" name="Project Motivation"/>
          <p:cNvSpPr txBox="1"/>
          <p:nvPr/>
        </p:nvSpPr>
        <p:spPr>
          <a:xfrm>
            <a:off x="16412164" y="5473721"/>
            <a:ext cx="4890517"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Project Motivation </a:t>
            </a:r>
          </a:p>
        </p:txBody>
      </p:sp>
      <p:pic>
        <p:nvPicPr>
          <p:cNvPr id="1400" name="Rectangle Rectangle" descr="Rectangle Rectangle"/>
          <p:cNvPicPr>
            <a:picLocks/>
          </p:cNvPicPr>
          <p:nvPr/>
        </p:nvPicPr>
        <p:blipFill>
          <a:blip r:embed="rId4"/>
          <a:stretch>
            <a:fillRect/>
          </a:stretch>
        </p:blipFill>
        <p:spPr>
          <a:xfrm>
            <a:off x="16897002" y="11143286"/>
            <a:ext cx="3859878" cy="1416066"/>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lt">
                                    <p:tmPct val="0"/>
                                  </p:iterate>
                                  <p:childTnLst>
                                    <p:set>
                                      <p:cBhvr>
                                        <p:cTn id="6" dur="1" fill="hold">
                                          <p:stCondLst>
                                            <p:cond delay="0"/>
                                          </p:stCondLst>
                                        </p:cTn>
                                        <p:tgtEl>
                                          <p:spTgt spid="1400"/>
                                        </p:tgtEl>
                                        <p:attrNameLst>
                                          <p:attrName>style.visibility</p:attrName>
                                        </p:attrNameLst>
                                      </p:cBhvr>
                                      <p:to>
                                        <p:strVal val="visible"/>
                                      </p:to>
                                    </p:set>
                                    <p:animEffect transition="in" filter="barn(inVertical)">
                                      <p:cBhvr>
                                        <p:cTn id="7" dur="500"/>
                                        <p:tgtEl>
                                          <p:spTgt spid="1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929292"/>
        </a:solidFill>
        <a:effectLst/>
      </p:bgPr>
    </p:bg>
    <p:spTree>
      <p:nvGrpSpPr>
        <p:cNvPr id="1" name=""/>
        <p:cNvGrpSpPr/>
        <p:nvPr/>
      </p:nvGrpSpPr>
      <p:grpSpPr>
        <a:xfrm>
          <a:off x="0" y="0"/>
          <a:ext cx="0" cy="0"/>
          <a:chOff x="0" y="0"/>
          <a:chExt cx="0" cy="0"/>
        </a:xfrm>
      </p:grpSpPr>
      <p:grpSp>
        <p:nvGrpSpPr>
          <p:cNvPr id="1405" name="Rectangle"/>
          <p:cNvGrpSpPr/>
          <p:nvPr/>
        </p:nvGrpSpPr>
        <p:grpSpPr>
          <a:xfrm>
            <a:off x="655874" y="3052783"/>
            <a:ext cx="23179856" cy="10313336"/>
            <a:chOff x="0" y="0"/>
            <a:chExt cx="23179854" cy="10313334"/>
          </a:xfrm>
        </p:grpSpPr>
        <p:sp>
          <p:nvSpPr>
            <p:cNvPr id="1404" name="Rectangle"/>
            <p:cNvSpPr/>
            <p:nvPr/>
          </p:nvSpPr>
          <p:spPr>
            <a:xfrm>
              <a:off x="215900" y="139700"/>
              <a:ext cx="22748055" cy="9754535"/>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1403" name="Rectangle Rectangle" descr="Rectangle Rectangle"/>
            <p:cNvPicPr>
              <a:picLocks/>
            </p:cNvPicPr>
            <p:nvPr/>
          </p:nvPicPr>
          <p:blipFill>
            <a:blip r:embed="rId3"/>
            <a:stretch>
              <a:fillRect/>
            </a:stretch>
          </p:blipFill>
          <p:spPr>
            <a:xfrm>
              <a:off x="0" y="0"/>
              <a:ext cx="23179855" cy="10313335"/>
            </a:xfrm>
            <a:prstGeom prst="rect">
              <a:avLst/>
            </a:prstGeom>
            <a:effectLst/>
          </p:spPr>
        </p:pic>
      </p:grpSp>
      <p:sp>
        <p:nvSpPr>
          <p:cNvPr id="1409" name="Line"/>
          <p:cNvSpPr/>
          <p:nvPr/>
        </p:nvSpPr>
        <p:spPr>
          <a:xfrm flipV="1">
            <a:off x="23210368" y="3340168"/>
            <a:ext cx="1" cy="9605237"/>
          </a:xfrm>
          <a:prstGeom prst="line">
            <a:avLst/>
          </a:prstGeom>
          <a:ln w="38100">
            <a:solidFill>
              <a:srgbClr val="000000"/>
            </a:solidFill>
            <a:custDash>
              <a:ds d="200000" sp="200000"/>
            </a:custDash>
            <a:miter lim="400000"/>
          </a:ln>
        </p:spPr>
        <p:txBody>
          <a:bodyPr lIns="50800" tIns="50800" rIns="50800" bIns="50800" anchor="ctr"/>
          <a:lstStyle/>
          <a:p>
            <a:endParaRPr/>
          </a:p>
        </p:txBody>
      </p:sp>
      <p:sp>
        <p:nvSpPr>
          <p:cNvPr id="1410" name="Motivation: To study the structure of 100Ru via di-neutron transfer using Q3D Magnetic Spectrograph to perform 102Ru(p,t)100Ru."/>
          <p:cNvSpPr txBox="1"/>
          <p:nvPr/>
        </p:nvSpPr>
        <p:spPr>
          <a:xfrm>
            <a:off x="1926570" y="3030591"/>
            <a:ext cx="21434407" cy="2144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21277" indent="-521277" algn="l" defTabSz="355600">
              <a:lnSpc>
                <a:spcPct val="100000"/>
              </a:lnSpc>
              <a:buSzPct val="150000"/>
              <a:buChar char="•"/>
              <a:defRPr sz="4200">
                <a:solidFill>
                  <a:srgbClr val="241F21"/>
                </a:solidFill>
                <a:latin typeface="Helvetica Neue"/>
                <a:ea typeface="Helvetica Neue"/>
                <a:cs typeface="Helvetica Neue"/>
                <a:sym typeface="Helvetica Neue"/>
              </a:defRPr>
            </a:pPr>
            <a:endParaRPr/>
          </a:p>
          <a:p>
            <a:pPr marL="521277" indent="-521277" algn="l" defTabSz="355600">
              <a:lnSpc>
                <a:spcPct val="100000"/>
              </a:lnSpc>
              <a:buSzPct val="150000"/>
              <a:buChar char="•"/>
              <a:defRPr sz="4200">
                <a:solidFill>
                  <a:srgbClr val="0A090A"/>
                </a:solidFill>
                <a:latin typeface="Helvetica Neue"/>
                <a:ea typeface="Helvetica Neue"/>
                <a:cs typeface="Helvetica Neue"/>
                <a:sym typeface="Helvetica Neue"/>
              </a:defRPr>
            </a:pPr>
            <a:r>
              <a:t>Motivation: To study the structure of </a:t>
            </a:r>
            <a:r>
              <a:rPr baseline="31999"/>
              <a:t>100</a:t>
            </a:r>
            <a:r>
              <a:t>Ru via di-neutron transfer using Q3D Magnetic Spectrograph to perform </a:t>
            </a:r>
            <a:r>
              <a:rPr baseline="60571"/>
              <a:t>102</a:t>
            </a:r>
            <a:r>
              <a:t>Ru(p,t)</a:t>
            </a:r>
            <a:r>
              <a:rPr baseline="60571"/>
              <a:t>100</a:t>
            </a:r>
            <a:r>
              <a:t>Ru. </a:t>
            </a:r>
          </a:p>
        </p:txBody>
      </p:sp>
      <p:sp>
        <p:nvSpPr>
          <p:cNvPr id="1411" name="Atom"/>
          <p:cNvSpPr/>
          <p:nvPr/>
        </p:nvSpPr>
        <p:spPr>
          <a:xfrm>
            <a:off x="-3845062" y="11279790"/>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12" name="Atom"/>
          <p:cNvSpPr/>
          <p:nvPr/>
        </p:nvSpPr>
        <p:spPr>
          <a:xfrm rot="2035668">
            <a:off x="18537100" y="13421177"/>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13" name="Atom"/>
          <p:cNvSpPr/>
          <p:nvPr/>
        </p:nvSpPr>
        <p:spPr>
          <a:xfrm rot="2035668">
            <a:off x="18114460" y="-8123991"/>
            <a:ext cx="10191821" cy="11480151"/>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14" name="Two-neutron transfer reactions probe the pairing correlations between nuclear wave functions; if the relative 0+→ 0+ transition strengths to excited states are greatly enhanced (i.e. greater than a few percent), it indicates disruption of normal BCS pair"/>
          <p:cNvSpPr txBox="1"/>
          <p:nvPr/>
        </p:nvSpPr>
        <p:spPr>
          <a:xfrm>
            <a:off x="1879768" y="6353967"/>
            <a:ext cx="21009701" cy="2642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73050" indent="-273050" algn="l" defTabSz="457200">
              <a:lnSpc>
                <a:spcPct val="100000"/>
              </a:lnSpc>
              <a:buSzPct val="150000"/>
              <a:buChar char="•"/>
              <a:defRPr sz="4200">
                <a:latin typeface="Helvetica Neue"/>
                <a:ea typeface="Helvetica Neue"/>
                <a:cs typeface="Helvetica Neue"/>
                <a:sym typeface="Helvetica Neue"/>
              </a:defRPr>
            </a:lvl1pPr>
          </a:lstStyle>
          <a:p>
            <a:r>
              <a:t> Two-neutron transfer reactions probe the pairing correlations between nuclear wave functions; if the relative 0+→ 0+ transition strengths to excited states are greatly enhanced (i.e. greater than a few percent), it indicates disruption of normal BCS pairing distribution</a:t>
            </a:r>
          </a:p>
        </p:txBody>
      </p:sp>
      <p:sp>
        <p:nvSpPr>
          <p:cNvPr id="1415" name="Line"/>
          <p:cNvSpPr/>
          <p:nvPr/>
        </p:nvSpPr>
        <p:spPr>
          <a:xfrm flipV="1">
            <a:off x="1250848" y="3597286"/>
            <a:ext cx="1" cy="9224330"/>
          </a:xfrm>
          <a:prstGeom prst="line">
            <a:avLst/>
          </a:prstGeom>
          <a:ln w="38100">
            <a:solidFill>
              <a:srgbClr val="000000"/>
            </a:solidFill>
            <a:custDash>
              <a:ds d="200000" sp="200000"/>
            </a:custDash>
            <a:miter lim="400000"/>
          </a:ln>
        </p:spPr>
        <p:txBody>
          <a:bodyPr lIns="50800" tIns="50800" rIns="50800" bIns="50800" anchor="ctr"/>
          <a:lstStyle/>
          <a:p>
            <a:endParaRPr/>
          </a:p>
        </p:txBody>
      </p:sp>
      <p:sp>
        <p:nvSpPr>
          <p:cNvPr id="1416" name="Nothing has been observed out of the expected range of relative strengths to excited 0+ states"/>
          <p:cNvSpPr txBox="1"/>
          <p:nvPr/>
        </p:nvSpPr>
        <p:spPr>
          <a:xfrm>
            <a:off x="1795088" y="8559625"/>
            <a:ext cx="21434406" cy="1966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4200">
                <a:solidFill>
                  <a:srgbClr val="241F21"/>
                </a:solidFill>
                <a:latin typeface="Helvetica Neue"/>
                <a:ea typeface="Helvetica Neue"/>
                <a:cs typeface="Helvetica Neue"/>
                <a:sym typeface="Helvetica Neue"/>
              </a:defRPr>
            </a:pPr>
            <a:endParaRPr dirty="0"/>
          </a:p>
          <a:p>
            <a:pPr marL="508865" indent="-508865" algn="l" defTabSz="355600">
              <a:lnSpc>
                <a:spcPct val="100000"/>
              </a:lnSpc>
              <a:buSzPct val="150000"/>
              <a:buChar char="•"/>
              <a:defRPr sz="4100">
                <a:latin typeface="Helvetica Neue"/>
                <a:ea typeface="Helvetica Neue"/>
                <a:cs typeface="Helvetica Neue"/>
                <a:sym typeface="Helvetica Neue"/>
              </a:defRPr>
            </a:pPr>
            <a:r>
              <a:rPr dirty="0"/>
              <a:t>Nothing has been observed out of the expected range of relative strengths to excited 0+ states</a:t>
            </a:r>
          </a:p>
        </p:txBody>
      </p:sp>
      <p:sp>
        <p:nvSpPr>
          <p:cNvPr id="1417" name="Unique assignments of the excited spin states and their parities (natural spin states)"/>
          <p:cNvSpPr txBox="1"/>
          <p:nvPr/>
        </p:nvSpPr>
        <p:spPr>
          <a:xfrm>
            <a:off x="1948801" y="5339060"/>
            <a:ext cx="20594002" cy="910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97872" indent="-297872" algn="l">
              <a:lnSpc>
                <a:spcPct val="100000"/>
              </a:lnSpc>
              <a:buSzPct val="150000"/>
              <a:buChar char="•"/>
              <a:defRPr sz="4200">
                <a:latin typeface="Helvetica Neue"/>
                <a:ea typeface="Helvetica Neue"/>
                <a:cs typeface="Helvetica Neue"/>
                <a:sym typeface="Helvetica Neue"/>
              </a:defRPr>
            </a:lvl1pPr>
          </a:lstStyle>
          <a:p>
            <a:r>
              <a:t>Unique assignments of the excited spin states and their parities (natural spin states)</a:t>
            </a:r>
            <a:endParaRPr sz="1200"/>
          </a:p>
        </p:txBody>
      </p:sp>
      <p:sp>
        <p:nvSpPr>
          <p:cNvPr id="1418" name="Total of forty-four energy levels were observed and angular momenta for thirty-eight of these states were assigned. Several previously unconfirmed spins were confirmed, and a new (previously unobserved) level at 3036 keV was assigned"/>
          <p:cNvSpPr txBox="1"/>
          <p:nvPr/>
        </p:nvSpPr>
        <p:spPr>
          <a:xfrm>
            <a:off x="1707523" y="9777071"/>
            <a:ext cx="21354189" cy="2954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4200">
                <a:solidFill>
                  <a:srgbClr val="241F21"/>
                </a:solidFill>
                <a:latin typeface="Helvetica Neue"/>
                <a:ea typeface="Helvetica Neue"/>
                <a:cs typeface="Helvetica Neue"/>
                <a:sym typeface="Helvetica Neue"/>
              </a:defRPr>
            </a:pPr>
            <a:endParaRPr dirty="0"/>
          </a:p>
          <a:p>
            <a:pPr marL="508865" indent="-508865" algn="l" defTabSz="355600">
              <a:lnSpc>
                <a:spcPct val="100000"/>
              </a:lnSpc>
              <a:buSzPct val="150000"/>
              <a:buChar char="•"/>
              <a:defRPr sz="4100">
                <a:latin typeface="Helvetica Neue"/>
                <a:ea typeface="Helvetica Neue"/>
                <a:cs typeface="Helvetica Neue"/>
                <a:sym typeface="Helvetica Neue"/>
              </a:defRPr>
            </a:pPr>
            <a:r>
              <a:rPr dirty="0"/>
              <a:t>Total of forty-four energy levels were observed and angular momenta for thirty-eight of these states were assigned. Several previously unconfirmed spins were confirmed, and a new (previously unobserved) level at 3036 keV was assigned </a:t>
            </a:r>
            <a:endParaRPr sz="1200" dirty="0"/>
          </a:p>
          <a:p>
            <a:pPr marL="508865" indent="-508865" algn="l" defTabSz="355600">
              <a:lnSpc>
                <a:spcPct val="100000"/>
              </a:lnSpc>
              <a:buSzPct val="150000"/>
              <a:buChar char="•"/>
              <a:defRPr sz="4100">
                <a:latin typeface="Helvetica Neue"/>
                <a:ea typeface="Helvetica Neue"/>
                <a:cs typeface="Helvetica Neue"/>
                <a:sym typeface="Helvetica Neue"/>
              </a:defRPr>
            </a:pPr>
            <a:endParaRPr sz="1200" dirty="0"/>
          </a:p>
        </p:txBody>
      </p:sp>
      <p:sp>
        <p:nvSpPr>
          <p:cNvPr id="2" name="Rectangle">
            <a:extLst>
              <a:ext uri="{FF2B5EF4-FFF2-40B4-BE49-F238E27FC236}">
                <a16:creationId xmlns:a16="http://schemas.microsoft.com/office/drawing/2014/main" id="{1A2AE286-1BB6-91C5-AA58-5CF1DF40693D}"/>
              </a:ext>
            </a:extLst>
          </p:cNvPr>
          <p:cNvSpPr/>
          <p:nvPr/>
        </p:nvSpPr>
        <p:spPr>
          <a:xfrm>
            <a:off x="-905134" y="611433"/>
            <a:ext cx="26194268" cy="1691603"/>
          </a:xfrm>
          <a:prstGeom prst="rect">
            <a:avLst/>
          </a:prstGeom>
          <a:solidFill>
            <a:srgbClr val="FFC72A"/>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3" name="Overview">
            <a:extLst>
              <a:ext uri="{FF2B5EF4-FFF2-40B4-BE49-F238E27FC236}">
                <a16:creationId xmlns:a16="http://schemas.microsoft.com/office/drawing/2014/main" id="{2C3536EA-A386-6A1B-FFAD-92C793BEE37D}"/>
              </a:ext>
            </a:extLst>
          </p:cNvPr>
          <p:cNvSpPr txBox="1"/>
          <p:nvPr/>
        </p:nvSpPr>
        <p:spPr>
          <a:xfrm>
            <a:off x="215013" y="915800"/>
            <a:ext cx="5649688" cy="1346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lang="en-CA" dirty="0"/>
              <a:t>Summary</a:t>
            </a:r>
            <a:endParaRPr dirty="0"/>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grpSp>
        <p:nvGrpSpPr>
          <p:cNvPr id="1424" name="Rectangle"/>
          <p:cNvGrpSpPr/>
          <p:nvPr/>
        </p:nvGrpSpPr>
        <p:grpSpPr>
          <a:xfrm>
            <a:off x="655874" y="3052783"/>
            <a:ext cx="23179856" cy="10313336"/>
            <a:chOff x="0" y="0"/>
            <a:chExt cx="23179854" cy="10313334"/>
          </a:xfrm>
        </p:grpSpPr>
        <p:sp>
          <p:nvSpPr>
            <p:cNvPr id="1423" name="Rectangle"/>
            <p:cNvSpPr/>
            <p:nvPr/>
          </p:nvSpPr>
          <p:spPr>
            <a:xfrm>
              <a:off x="215900" y="139700"/>
              <a:ext cx="22748055" cy="9754535"/>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1422" name="Rectangle Rectangle" descr="Rectangle Rectangle"/>
            <p:cNvPicPr>
              <a:picLocks/>
            </p:cNvPicPr>
            <p:nvPr/>
          </p:nvPicPr>
          <p:blipFill>
            <a:blip r:embed="rId3"/>
            <a:stretch>
              <a:fillRect/>
            </a:stretch>
          </p:blipFill>
          <p:spPr>
            <a:xfrm>
              <a:off x="0" y="0"/>
              <a:ext cx="23179855" cy="10313335"/>
            </a:xfrm>
            <a:prstGeom prst="rect">
              <a:avLst/>
            </a:prstGeom>
            <a:effectLst/>
          </p:spPr>
        </p:pic>
      </p:grpSp>
      <p:sp>
        <p:nvSpPr>
          <p:cNvPr id="1425" name="Rectangle"/>
          <p:cNvSpPr/>
          <p:nvPr/>
        </p:nvSpPr>
        <p:spPr>
          <a:xfrm>
            <a:off x="-712515" y="682754"/>
            <a:ext cx="26194268" cy="1691603"/>
          </a:xfrm>
          <a:prstGeom prst="rect">
            <a:avLst/>
          </a:prstGeom>
          <a:solidFill>
            <a:srgbClr val="B22635"/>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26"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27" name="Summary"/>
          <p:cNvSpPr txBox="1"/>
          <p:nvPr/>
        </p:nvSpPr>
        <p:spPr>
          <a:xfrm>
            <a:off x="524698" y="442769"/>
            <a:ext cx="5635042"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Summary</a:t>
            </a:r>
          </a:p>
        </p:txBody>
      </p:sp>
      <p:sp>
        <p:nvSpPr>
          <p:cNvPr id="1428" name="Line"/>
          <p:cNvSpPr/>
          <p:nvPr/>
        </p:nvSpPr>
        <p:spPr>
          <a:xfrm flipV="1">
            <a:off x="23210368" y="3340168"/>
            <a:ext cx="1" cy="9605237"/>
          </a:xfrm>
          <a:prstGeom prst="line">
            <a:avLst/>
          </a:prstGeom>
          <a:ln w="38100">
            <a:solidFill>
              <a:srgbClr val="000000"/>
            </a:solidFill>
            <a:custDash>
              <a:ds d="200000" sp="200000"/>
            </a:custDash>
            <a:miter lim="400000"/>
          </a:ln>
        </p:spPr>
        <p:txBody>
          <a:bodyPr lIns="50800" tIns="50800" rIns="50800" bIns="50800" anchor="ctr"/>
          <a:lstStyle/>
          <a:p>
            <a:endParaRPr/>
          </a:p>
        </p:txBody>
      </p:sp>
      <p:sp>
        <p:nvSpPr>
          <p:cNvPr id="1429" name="Motivation: To study the structure of 100Ru via di-neutron transfer using Q3D Magnetic Spectrograph to perform 102Ru(p,t)100Ru."/>
          <p:cNvSpPr txBox="1"/>
          <p:nvPr/>
        </p:nvSpPr>
        <p:spPr>
          <a:xfrm>
            <a:off x="2087618" y="3276505"/>
            <a:ext cx="18406352" cy="2144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21277" indent="-521277" algn="l" defTabSz="355600">
              <a:lnSpc>
                <a:spcPct val="100000"/>
              </a:lnSpc>
              <a:buSzPct val="150000"/>
              <a:buChar char="•"/>
              <a:defRPr sz="4200">
                <a:solidFill>
                  <a:srgbClr val="241F21"/>
                </a:solidFill>
                <a:latin typeface="Helvetica Neue"/>
                <a:ea typeface="Helvetica Neue"/>
                <a:cs typeface="Helvetica Neue"/>
                <a:sym typeface="Helvetica Neue"/>
              </a:defRPr>
            </a:pPr>
            <a:endParaRPr/>
          </a:p>
          <a:p>
            <a:pPr marL="521277" indent="-521277" algn="l" defTabSz="355600">
              <a:lnSpc>
                <a:spcPct val="100000"/>
              </a:lnSpc>
              <a:buSzPct val="150000"/>
              <a:buChar char="•"/>
              <a:defRPr sz="4200">
                <a:solidFill>
                  <a:srgbClr val="0A090A"/>
                </a:solidFill>
                <a:latin typeface="Helvetica Neue"/>
                <a:ea typeface="Helvetica Neue"/>
                <a:cs typeface="Helvetica Neue"/>
                <a:sym typeface="Helvetica Neue"/>
              </a:defRPr>
            </a:pPr>
            <a:r>
              <a:t>Motivation: To study the structure of </a:t>
            </a:r>
            <a:r>
              <a:rPr baseline="31999"/>
              <a:t>100</a:t>
            </a:r>
            <a:r>
              <a:t>Ru via di-neutron transfer using Q3D Magnetic Spectrograph to perform </a:t>
            </a:r>
            <a:r>
              <a:rPr baseline="60571"/>
              <a:t>102</a:t>
            </a:r>
            <a:r>
              <a:t>Ru(p,t)</a:t>
            </a:r>
            <a:r>
              <a:rPr baseline="60571"/>
              <a:t>100</a:t>
            </a:r>
            <a:r>
              <a:t>Ru. </a:t>
            </a:r>
          </a:p>
        </p:txBody>
      </p:sp>
      <p:sp>
        <p:nvSpPr>
          <p:cNvPr id="1430" name="Atom"/>
          <p:cNvSpPr/>
          <p:nvPr/>
        </p:nvSpPr>
        <p:spPr>
          <a:xfrm>
            <a:off x="-3845062" y="11279790"/>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31" name="Atom"/>
          <p:cNvSpPr/>
          <p:nvPr/>
        </p:nvSpPr>
        <p:spPr>
          <a:xfrm rot="2035668">
            <a:off x="18537100" y="13421177"/>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32" name="Atom"/>
          <p:cNvSpPr/>
          <p:nvPr/>
        </p:nvSpPr>
        <p:spPr>
          <a:xfrm rot="2035668">
            <a:off x="18114460" y="-8123991"/>
            <a:ext cx="10191821" cy="11480151"/>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33" name="Two-neutron transfer reactions probe the pairing correlations between nuclear wave functions; if the relative 0+→ 0+ transition strengths to excited states are greatly enhanced (i.e. greater than a few percent), it indicates disruption of normal BCS pair"/>
          <p:cNvSpPr txBox="1"/>
          <p:nvPr/>
        </p:nvSpPr>
        <p:spPr>
          <a:xfrm>
            <a:off x="2087618" y="6691097"/>
            <a:ext cx="21009702" cy="2642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73050" indent="-273050" algn="l" defTabSz="457200">
              <a:lnSpc>
                <a:spcPct val="100000"/>
              </a:lnSpc>
              <a:buSzPct val="150000"/>
              <a:buChar char="•"/>
              <a:defRPr sz="4200">
                <a:latin typeface="Helvetica Neue"/>
                <a:ea typeface="Helvetica Neue"/>
                <a:cs typeface="Helvetica Neue"/>
                <a:sym typeface="Helvetica Neue"/>
              </a:defRPr>
            </a:lvl1pPr>
          </a:lstStyle>
          <a:p>
            <a:r>
              <a:t> Two-neutron transfer reactions probe the pairing correlations between nuclear wave functions; if the relative 0+→ 0+ transition strengths to excited states are greatly enhanced (i.e. greater than a few percent), it indicates disruption of normal BCS pairing distribution</a:t>
            </a:r>
          </a:p>
        </p:txBody>
      </p:sp>
      <p:sp>
        <p:nvSpPr>
          <p:cNvPr id="1434" name="Line"/>
          <p:cNvSpPr/>
          <p:nvPr/>
        </p:nvSpPr>
        <p:spPr>
          <a:xfrm flipV="1">
            <a:off x="1250848" y="3597286"/>
            <a:ext cx="1" cy="9224330"/>
          </a:xfrm>
          <a:prstGeom prst="line">
            <a:avLst/>
          </a:prstGeom>
          <a:ln w="38100">
            <a:solidFill>
              <a:srgbClr val="000000"/>
            </a:solidFill>
            <a:custDash>
              <a:ds d="200000" sp="200000"/>
            </a:custDash>
            <a:miter lim="400000"/>
          </a:ln>
        </p:spPr>
        <p:txBody>
          <a:bodyPr lIns="50800" tIns="50800" rIns="50800" bIns="50800" anchor="ctr"/>
          <a:lstStyle/>
          <a:p>
            <a:endParaRPr/>
          </a:p>
        </p:txBody>
      </p:sp>
      <p:sp>
        <p:nvSpPr>
          <p:cNvPr id="1435" name="Nothing has been observed out of the expected range of relative strengths to excited 0+ states"/>
          <p:cNvSpPr txBox="1"/>
          <p:nvPr/>
        </p:nvSpPr>
        <p:spPr>
          <a:xfrm>
            <a:off x="2124393" y="8746087"/>
            <a:ext cx="20135214" cy="1966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4200">
                <a:solidFill>
                  <a:srgbClr val="241F21"/>
                </a:solidFill>
                <a:latin typeface="Helvetica Neue"/>
                <a:ea typeface="Helvetica Neue"/>
                <a:cs typeface="Helvetica Neue"/>
                <a:sym typeface="Helvetica Neue"/>
              </a:defRPr>
            </a:pPr>
            <a:endParaRPr/>
          </a:p>
          <a:p>
            <a:pPr marL="508865" indent="-508865" algn="l" defTabSz="355600">
              <a:lnSpc>
                <a:spcPct val="100000"/>
              </a:lnSpc>
              <a:buSzPct val="150000"/>
              <a:buChar char="•"/>
              <a:defRPr sz="4100">
                <a:latin typeface="Helvetica Neue"/>
                <a:ea typeface="Helvetica Neue"/>
                <a:cs typeface="Helvetica Neue"/>
                <a:sym typeface="Helvetica Neue"/>
              </a:defRPr>
            </a:pPr>
            <a:r>
              <a:t>Nothing has been observed out of the expected range of relative strengths to excited 0+ states</a:t>
            </a:r>
          </a:p>
        </p:txBody>
      </p:sp>
      <p:sp>
        <p:nvSpPr>
          <p:cNvPr id="1436" name="Additional 0+ states above 2.5 MeV have been observed and are very weakly populated"/>
          <p:cNvSpPr txBox="1"/>
          <p:nvPr/>
        </p:nvSpPr>
        <p:spPr>
          <a:xfrm>
            <a:off x="2087618" y="10944172"/>
            <a:ext cx="20594002" cy="1356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97872" indent="-297872" algn="l">
              <a:lnSpc>
                <a:spcPct val="100000"/>
              </a:lnSpc>
              <a:buSzPct val="150000"/>
              <a:buChar char="•"/>
              <a:defRPr sz="4200">
                <a:latin typeface="Helvetica Neue"/>
                <a:ea typeface="Helvetica Neue"/>
                <a:cs typeface="Helvetica Neue"/>
                <a:sym typeface="Helvetica Neue"/>
              </a:defRPr>
            </a:lvl1pPr>
          </a:lstStyle>
          <a:p>
            <a:r>
              <a:t>Additional 0+ states above 2.5 MeV have been observed and are very weakly populated  </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40" name="Screen Shot 2022-05-30 at 10.39.13 AM.png" descr="Screen Shot 2022-05-30 at 10.39.13 AM.png"/>
          <p:cNvPicPr>
            <a:picLocks noChangeAspect="1"/>
          </p:cNvPicPr>
          <p:nvPr/>
        </p:nvPicPr>
        <p:blipFill>
          <a:blip r:embed="rId3">
            <a:alphaModFix amt="19401"/>
          </a:blip>
          <a:srcRect l="4361" t="4067" r="3697" b="10078"/>
          <a:stretch>
            <a:fillRect/>
          </a:stretch>
        </p:blipFill>
        <p:spPr>
          <a:xfrm>
            <a:off x="0" y="-1296143"/>
            <a:ext cx="24383811" cy="16308286"/>
          </a:xfrm>
          <a:prstGeom prst="rect">
            <a:avLst/>
          </a:prstGeom>
          <a:ln w="12700">
            <a:miter lim="400000"/>
          </a:ln>
        </p:spPr>
      </p:pic>
      <p:sp>
        <p:nvSpPr>
          <p:cNvPr id="1441"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B22635"/>
                </a:solidFill>
                <a:latin typeface="Graphik"/>
                <a:ea typeface="Graphik"/>
                <a:cs typeface="Graphik"/>
                <a:sym typeface="Graphik"/>
              </a:defRPr>
            </a:pPr>
            <a:endParaRPr/>
          </a:p>
        </p:txBody>
      </p:sp>
      <p:sp>
        <p:nvSpPr>
          <p:cNvPr id="1442" name="Rectangle"/>
          <p:cNvSpPr/>
          <p:nvPr/>
        </p:nvSpPr>
        <p:spPr>
          <a:xfrm>
            <a:off x="-712515" y="682754"/>
            <a:ext cx="26194268" cy="1691603"/>
          </a:xfrm>
          <a:prstGeom prst="rect">
            <a:avLst/>
          </a:prstGeom>
          <a:solidFill>
            <a:srgbClr val="B22635"/>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43" name="Thank you!"/>
          <p:cNvSpPr txBox="1"/>
          <p:nvPr/>
        </p:nvSpPr>
        <p:spPr>
          <a:xfrm>
            <a:off x="332535" y="1271003"/>
            <a:ext cx="5385450" cy="108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rPr sz="12000" dirty="0"/>
              <a:t>Thank</a:t>
            </a:r>
            <a:r>
              <a:rPr dirty="0"/>
              <a:t> </a:t>
            </a:r>
            <a:r>
              <a:rPr sz="12000" dirty="0"/>
              <a:t>you! </a:t>
            </a:r>
          </a:p>
        </p:txBody>
      </p:sp>
      <p:grpSp>
        <p:nvGrpSpPr>
          <p:cNvPr id="1446" name="Image Gallery"/>
          <p:cNvGrpSpPr/>
          <p:nvPr/>
        </p:nvGrpSpPr>
        <p:grpSpPr>
          <a:xfrm>
            <a:off x="2405175" y="3793690"/>
            <a:ext cx="5653412" cy="4055717"/>
            <a:chOff x="0" y="0"/>
            <a:chExt cx="5653411" cy="4055715"/>
          </a:xfrm>
        </p:grpSpPr>
        <p:pic>
          <p:nvPicPr>
            <p:cNvPr id="1444" name="imgbin_university-of-guelph-logo-brand-font-line-png.png" descr="imgbin_university-of-guelph-logo-brand-font-line-png.png"/>
            <p:cNvPicPr>
              <a:picLocks noChangeAspect="1"/>
            </p:cNvPicPr>
            <p:nvPr/>
          </p:nvPicPr>
          <p:blipFill>
            <a:blip r:embed="rId4"/>
            <a:srcRect t="20415" b="20415"/>
            <a:stretch>
              <a:fillRect/>
            </a:stretch>
          </p:blipFill>
          <p:spPr>
            <a:xfrm>
              <a:off x="0" y="0"/>
              <a:ext cx="5653412" cy="3372964"/>
            </a:xfrm>
            <a:prstGeom prst="rect">
              <a:avLst/>
            </a:prstGeom>
            <a:ln w="12700" cap="flat">
              <a:noFill/>
              <a:miter lim="400000"/>
            </a:ln>
            <a:effectLst/>
          </p:spPr>
        </p:pic>
        <p:sp>
          <p:nvSpPr>
            <p:cNvPr id="1445" name="Caption"/>
            <p:cNvSpPr/>
            <p:nvPr/>
          </p:nvSpPr>
          <p:spPr>
            <a:xfrm>
              <a:off x="0" y="3449163"/>
              <a:ext cx="5653412" cy="606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pic>
        <p:nvPicPr>
          <p:cNvPr id="1447" name="Screen Shot 2022-06-05 at 5.11.18 PM.png" descr="Screen Shot 2022-06-05 at 5.11.18 PM.png"/>
          <p:cNvPicPr>
            <a:picLocks noChangeAspect="1"/>
          </p:cNvPicPr>
          <p:nvPr/>
        </p:nvPicPr>
        <p:blipFill>
          <a:blip r:embed="rId5"/>
          <a:stretch>
            <a:fillRect/>
          </a:stretch>
        </p:blipFill>
        <p:spPr>
          <a:xfrm>
            <a:off x="2720461" y="7171466"/>
            <a:ext cx="5478679" cy="3027691"/>
          </a:xfrm>
          <a:prstGeom prst="rect">
            <a:avLst/>
          </a:prstGeom>
          <a:ln w="12700">
            <a:miter lim="400000"/>
          </a:ln>
        </p:spPr>
      </p:pic>
      <p:sp>
        <p:nvSpPr>
          <p:cNvPr id="1448" name="Collaborators:"/>
          <p:cNvSpPr txBox="1"/>
          <p:nvPr/>
        </p:nvSpPr>
        <p:spPr>
          <a:xfrm>
            <a:off x="10710655" y="3588833"/>
            <a:ext cx="7229857" cy="1754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700" spc="-87">
                <a:latin typeface="+mn-lt"/>
                <a:ea typeface="+mn-ea"/>
                <a:cs typeface="+mn-cs"/>
                <a:sym typeface="Canela Bold"/>
              </a:defRPr>
            </a:lvl1pPr>
          </a:lstStyle>
          <a:p>
            <a:r>
              <a:rPr dirty="0"/>
              <a:t>Collaborators:</a:t>
            </a:r>
          </a:p>
        </p:txBody>
      </p:sp>
      <p:sp>
        <p:nvSpPr>
          <p:cNvPr id="1449" name="P.E.Garrett…"/>
          <p:cNvSpPr txBox="1"/>
          <p:nvPr/>
        </p:nvSpPr>
        <p:spPr>
          <a:xfrm>
            <a:off x="9625716" y="4539247"/>
            <a:ext cx="5132568" cy="7847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r>
              <a:t>P.E.Garrett</a:t>
            </a: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r>
              <a:t>C. Svensson</a:t>
            </a: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r>
              <a:t>V.Bildstein</a:t>
            </a: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r>
              <a:t>C. Burbadge</a:t>
            </a: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r>
              <a:t>R. Coleman</a:t>
            </a:r>
          </a:p>
          <a:p>
            <a:pPr>
              <a:defRPr sz="3400">
                <a:latin typeface="Canela Text Bold"/>
                <a:ea typeface="Canela Text Bold"/>
                <a:cs typeface="Canela Text Bold"/>
                <a:sym typeface="Canela Text Bold"/>
              </a:defRPr>
            </a:pPr>
            <a:endParaRPr/>
          </a:p>
          <a:p>
            <a:pPr algn="l" defTabSz="457200">
              <a:lnSpc>
                <a:spcPct val="100000"/>
              </a:lnSpc>
              <a:spcBef>
                <a:spcPts val="1200"/>
              </a:spcBef>
              <a:defRPr sz="3400" b="1">
                <a:latin typeface="Times Roman"/>
                <a:ea typeface="Times Roman"/>
                <a:cs typeface="Times Roman"/>
                <a:sym typeface="Times Roman"/>
              </a:defRPr>
            </a:pPr>
            <a:endParaRPr/>
          </a:p>
          <a:p>
            <a:pPr>
              <a:defRPr sz="3400">
                <a:latin typeface="Canela Text Bold"/>
                <a:ea typeface="Canela Text Bold"/>
                <a:cs typeface="Canela Text Bold"/>
                <a:sym typeface="Canela Text Bold"/>
              </a:defRPr>
            </a:pPr>
            <a:r>
              <a:t> </a:t>
            </a:r>
          </a:p>
        </p:txBody>
      </p:sp>
      <p:sp>
        <p:nvSpPr>
          <p:cNvPr id="1450" name="B. Greaves…"/>
          <p:cNvSpPr txBox="1"/>
          <p:nvPr/>
        </p:nvSpPr>
        <p:spPr>
          <a:xfrm>
            <a:off x="14721870" y="5109171"/>
            <a:ext cx="2603196" cy="5885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400">
                <a:latin typeface="Canela Text Bold"/>
                <a:ea typeface="Canela Text Bold"/>
                <a:cs typeface="Canela Text Bold"/>
                <a:sym typeface="Canela Text Bold"/>
              </a:defRPr>
            </a:pPr>
            <a:r>
              <a:t>B. Greaves</a:t>
            </a: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r>
              <a:t>H. Bidaman</a:t>
            </a: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r>
              <a:t>A. Radich</a:t>
            </a: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r>
              <a:t>M. Rocchini</a:t>
            </a: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r>
              <a:t>T. Zidar</a:t>
            </a:r>
          </a:p>
        </p:txBody>
      </p:sp>
      <p:sp>
        <p:nvSpPr>
          <p:cNvPr id="1451" name="Atom"/>
          <p:cNvSpPr/>
          <p:nvPr/>
        </p:nvSpPr>
        <p:spPr>
          <a:xfrm rot="2035668">
            <a:off x="17535489" y="8137819"/>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52" name="T. Faestermann…"/>
          <p:cNvSpPr txBox="1"/>
          <p:nvPr/>
        </p:nvSpPr>
        <p:spPr>
          <a:xfrm>
            <a:off x="17940512" y="5155203"/>
            <a:ext cx="3516453" cy="5301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400">
                <a:latin typeface="Canela Text Bold"/>
                <a:ea typeface="Canela Text Bold"/>
                <a:cs typeface="Canela Text Bold"/>
                <a:sym typeface="Canela Text Bold"/>
              </a:defRPr>
            </a:pPr>
            <a:r>
              <a:t>T. Faestermann</a:t>
            </a: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r>
              <a:t>H. -F. Wirth</a:t>
            </a: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r>
              <a:t>R. Hertenberger</a:t>
            </a: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endParaRPr/>
          </a:p>
          <a:p>
            <a:pPr>
              <a:defRPr sz="3400">
                <a:latin typeface="Canela Text Bold"/>
                <a:ea typeface="Canela Text Bold"/>
                <a:cs typeface="Canela Text Bold"/>
                <a:sym typeface="Canela Text Bold"/>
              </a:defRPr>
            </a:pPr>
            <a:endParaRP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929292"/>
        </a:solidFill>
        <a:effectLst/>
      </p:bgPr>
    </p:bg>
    <p:spTree>
      <p:nvGrpSpPr>
        <p:cNvPr id="1" name=""/>
        <p:cNvGrpSpPr/>
        <p:nvPr/>
      </p:nvGrpSpPr>
      <p:grpSpPr>
        <a:xfrm>
          <a:off x="0" y="0"/>
          <a:ext cx="0" cy="0"/>
          <a:chOff x="0" y="0"/>
          <a:chExt cx="0" cy="0"/>
        </a:xfrm>
      </p:grpSpPr>
      <p:sp>
        <p:nvSpPr>
          <p:cNvPr id="994"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95" name="Quadrapole-3-Dipole Magnetic Spectrograph (Q3D)"/>
          <p:cNvSpPr txBox="1"/>
          <p:nvPr/>
        </p:nvSpPr>
        <p:spPr>
          <a:xfrm>
            <a:off x="-395599" y="746045"/>
            <a:ext cx="24067718" cy="1565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80000"/>
              </a:lnSpc>
              <a:defRPr sz="7700" u="sng" spc="-77">
                <a:latin typeface="+mn-lt"/>
                <a:ea typeface="+mn-ea"/>
                <a:cs typeface="+mn-cs"/>
                <a:sym typeface="Canela Bold"/>
              </a:defRPr>
            </a:pPr>
            <a:r>
              <a:rPr dirty="0">
                <a:solidFill>
                  <a:srgbClr val="FFFFFF"/>
                </a:solidFill>
              </a:rPr>
              <a:t>Q</a:t>
            </a:r>
            <a:r>
              <a:rPr dirty="0"/>
              <a:t>uadrapole-</a:t>
            </a:r>
            <a:r>
              <a:rPr dirty="0">
                <a:solidFill>
                  <a:srgbClr val="FFFFFF"/>
                </a:solidFill>
              </a:rPr>
              <a:t>3</a:t>
            </a:r>
            <a:r>
              <a:rPr dirty="0"/>
              <a:t>-</a:t>
            </a:r>
            <a:r>
              <a:rPr dirty="0">
                <a:solidFill>
                  <a:srgbClr val="FFFFFF"/>
                </a:solidFill>
              </a:rPr>
              <a:t>D</a:t>
            </a:r>
            <a:r>
              <a:rPr dirty="0"/>
              <a:t>ipole Magnetic Spectrograph (</a:t>
            </a:r>
            <a:r>
              <a:rPr dirty="0">
                <a:solidFill>
                  <a:srgbClr val="FFFFFF"/>
                </a:solidFill>
              </a:rPr>
              <a:t>Q3D</a:t>
            </a:r>
            <a:r>
              <a:rPr dirty="0"/>
              <a:t>)</a:t>
            </a:r>
          </a:p>
        </p:txBody>
      </p:sp>
      <p:sp>
        <p:nvSpPr>
          <p:cNvPr id="996" name="Momentum Bites"/>
          <p:cNvSpPr txBox="1"/>
          <p:nvPr/>
        </p:nvSpPr>
        <p:spPr>
          <a:xfrm>
            <a:off x="885031" y="3269373"/>
            <a:ext cx="6250687" cy="1109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lnSpc>
                <a:spcPct val="100000"/>
              </a:lnSpc>
              <a:defRPr sz="6000" u="sng" spc="-59">
                <a:solidFill>
                  <a:srgbClr val="FFFFFF"/>
                </a:solidFill>
                <a:latin typeface="Graphik-SemiboldItalic"/>
                <a:ea typeface="Graphik-SemiboldItalic"/>
                <a:cs typeface="Graphik-SemiboldItalic"/>
                <a:sym typeface="Graphik Semibold"/>
              </a:defRPr>
            </a:lvl1pPr>
          </a:lstStyle>
          <a:p>
            <a:r>
              <a:t>Momentum Bites</a:t>
            </a:r>
          </a:p>
        </p:txBody>
      </p:sp>
      <p:sp>
        <p:nvSpPr>
          <p:cNvPr id="997" name="Energy Range Accepted by Focal Plane Detector"/>
          <p:cNvSpPr txBox="1"/>
          <p:nvPr/>
        </p:nvSpPr>
        <p:spPr>
          <a:xfrm>
            <a:off x="15110111" y="4766290"/>
            <a:ext cx="8666676" cy="1797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5000" spc="-50">
                <a:solidFill>
                  <a:srgbClr val="FFFFFF"/>
                </a:solidFill>
                <a:latin typeface="Graphik-SemiboldItalic"/>
                <a:ea typeface="Graphik-SemiboldItalic"/>
                <a:cs typeface="Graphik-SemiboldItalic"/>
                <a:sym typeface="Graphik Semibold"/>
              </a:defRPr>
            </a:lvl1pPr>
          </a:lstStyle>
          <a:p>
            <a:r>
              <a:t>Energy Range Accepted by Focal Plane Detector</a:t>
            </a:r>
          </a:p>
        </p:txBody>
      </p:sp>
      <p:grpSp>
        <p:nvGrpSpPr>
          <p:cNvPr id="1000" name="8%"/>
          <p:cNvGrpSpPr/>
          <p:nvPr/>
        </p:nvGrpSpPr>
        <p:grpSpPr>
          <a:xfrm>
            <a:off x="18876799" y="6825407"/>
            <a:ext cx="1622348" cy="1264413"/>
            <a:chOff x="0" y="0"/>
            <a:chExt cx="1622346" cy="1264411"/>
          </a:xfrm>
        </p:grpSpPr>
        <p:sp>
          <p:nvSpPr>
            <p:cNvPr id="999" name="8%"/>
            <p:cNvSpPr txBox="1"/>
            <p:nvPr/>
          </p:nvSpPr>
          <p:spPr>
            <a:xfrm>
              <a:off x="114300" y="76200"/>
              <a:ext cx="1393747" cy="959612"/>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4400"/>
              </a:lvl1pPr>
            </a:lstStyle>
            <a:p>
              <a:r>
                <a:t>8%</a:t>
              </a:r>
            </a:p>
          </p:txBody>
        </p:sp>
        <p:pic>
          <p:nvPicPr>
            <p:cNvPr id="998" name="8% 8%" descr="8% 8%"/>
            <p:cNvPicPr>
              <a:picLocks/>
            </p:cNvPicPr>
            <p:nvPr/>
          </p:nvPicPr>
          <p:blipFill>
            <a:blip r:embed="rId3"/>
            <a:stretch>
              <a:fillRect/>
            </a:stretch>
          </p:blipFill>
          <p:spPr>
            <a:xfrm>
              <a:off x="0" y="0"/>
              <a:ext cx="1622347" cy="1264412"/>
            </a:xfrm>
            <a:prstGeom prst="rect">
              <a:avLst/>
            </a:prstGeom>
            <a:effectLst/>
          </p:spPr>
        </p:pic>
      </p:grpSp>
      <p:sp>
        <p:nvSpPr>
          <p:cNvPr id="1001" name="Proton Beam Energy"/>
          <p:cNvSpPr txBox="1"/>
          <p:nvPr/>
        </p:nvSpPr>
        <p:spPr>
          <a:xfrm>
            <a:off x="74766" y="4836140"/>
            <a:ext cx="8666675" cy="946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5000" spc="-50">
                <a:solidFill>
                  <a:srgbClr val="FFFFFF"/>
                </a:solidFill>
                <a:latin typeface="Graphik-SemiboldItalic"/>
                <a:ea typeface="Graphik-SemiboldItalic"/>
                <a:cs typeface="Graphik-SemiboldItalic"/>
                <a:sym typeface="Graphik Semibold"/>
              </a:defRPr>
            </a:lvl1pPr>
          </a:lstStyle>
          <a:p>
            <a:r>
              <a:t>Proton Beam Energy </a:t>
            </a:r>
          </a:p>
        </p:txBody>
      </p:sp>
      <p:sp>
        <p:nvSpPr>
          <p:cNvPr id="1002" name="Q-Value Reaction"/>
          <p:cNvSpPr txBox="1"/>
          <p:nvPr/>
        </p:nvSpPr>
        <p:spPr>
          <a:xfrm>
            <a:off x="7304922" y="4836140"/>
            <a:ext cx="8666676" cy="946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5000" spc="-50">
                <a:solidFill>
                  <a:srgbClr val="FFFFFF"/>
                </a:solidFill>
                <a:latin typeface="Graphik-SemiboldItalic"/>
                <a:ea typeface="Graphik-SemiboldItalic"/>
                <a:cs typeface="Graphik-SemiboldItalic"/>
                <a:sym typeface="Graphik Semibold"/>
              </a:defRPr>
            </a:lvl1pPr>
          </a:lstStyle>
          <a:p>
            <a:r>
              <a:t>Q-Value Reaction</a:t>
            </a:r>
          </a:p>
        </p:txBody>
      </p:sp>
      <p:grpSp>
        <p:nvGrpSpPr>
          <p:cNvPr id="1005" name="22 MeV"/>
          <p:cNvGrpSpPr/>
          <p:nvPr/>
        </p:nvGrpSpPr>
        <p:grpSpPr>
          <a:xfrm>
            <a:off x="3284852" y="6806484"/>
            <a:ext cx="2698743" cy="1302259"/>
            <a:chOff x="0" y="0"/>
            <a:chExt cx="2698742" cy="1302258"/>
          </a:xfrm>
        </p:grpSpPr>
        <p:sp>
          <p:nvSpPr>
            <p:cNvPr id="1004" name="22 MeV"/>
            <p:cNvSpPr txBox="1"/>
            <p:nvPr/>
          </p:nvSpPr>
          <p:spPr>
            <a:xfrm>
              <a:off x="114300" y="76199"/>
              <a:ext cx="2470143" cy="997459"/>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4600"/>
              </a:lvl1pPr>
            </a:lstStyle>
            <a:p>
              <a:r>
                <a:t>22 MeV</a:t>
              </a:r>
            </a:p>
          </p:txBody>
        </p:sp>
        <p:pic>
          <p:nvPicPr>
            <p:cNvPr id="1003" name="22 MeV 22 MeV" descr="22 MeV 22 MeV"/>
            <p:cNvPicPr>
              <a:picLocks/>
            </p:cNvPicPr>
            <p:nvPr/>
          </p:nvPicPr>
          <p:blipFill>
            <a:blip r:embed="rId4"/>
            <a:stretch>
              <a:fillRect/>
            </a:stretch>
          </p:blipFill>
          <p:spPr>
            <a:xfrm>
              <a:off x="0" y="-1"/>
              <a:ext cx="2698743" cy="1302259"/>
            </a:xfrm>
            <a:prstGeom prst="rect">
              <a:avLst/>
            </a:prstGeom>
            <a:effectLst/>
          </p:spPr>
        </p:pic>
      </p:grpSp>
      <p:grpSp>
        <p:nvGrpSpPr>
          <p:cNvPr id="1008" name="Q = -7.53995"/>
          <p:cNvGrpSpPr/>
          <p:nvPr/>
        </p:nvGrpSpPr>
        <p:grpSpPr>
          <a:xfrm>
            <a:off x="9924674" y="6825407"/>
            <a:ext cx="3930111" cy="1264413"/>
            <a:chOff x="0" y="0"/>
            <a:chExt cx="3930110" cy="1264411"/>
          </a:xfrm>
        </p:grpSpPr>
        <p:sp>
          <p:nvSpPr>
            <p:cNvPr id="1007" name="Q = -7.53995"/>
            <p:cNvSpPr txBox="1"/>
            <p:nvPr/>
          </p:nvSpPr>
          <p:spPr>
            <a:xfrm>
              <a:off x="114300" y="76200"/>
              <a:ext cx="3701511" cy="959612"/>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4400"/>
              </a:lvl1pPr>
            </a:lstStyle>
            <a:p>
              <a:r>
                <a:t>Q = -7.53995</a:t>
              </a:r>
            </a:p>
          </p:txBody>
        </p:sp>
        <p:pic>
          <p:nvPicPr>
            <p:cNvPr id="1006" name="Q = -7.53995 Q = -7.53995" descr="Q = -7.53995 Q = -7.53995"/>
            <p:cNvPicPr>
              <a:picLocks/>
            </p:cNvPicPr>
            <p:nvPr/>
          </p:nvPicPr>
          <p:blipFill>
            <a:blip r:embed="rId5"/>
            <a:stretch>
              <a:fillRect/>
            </a:stretch>
          </p:blipFill>
          <p:spPr>
            <a:xfrm>
              <a:off x="0" y="0"/>
              <a:ext cx="3930111" cy="1264412"/>
            </a:xfrm>
            <a:prstGeom prst="rect">
              <a:avLst/>
            </a:prstGeom>
            <a:effectLst/>
          </p:spPr>
        </p:pic>
      </p:grpSp>
      <p:sp>
        <p:nvSpPr>
          <p:cNvPr id="1009" name="Focal plane covered a momentum range of ~ 1.15 MeV per momentum bite"/>
          <p:cNvSpPr txBox="1"/>
          <p:nvPr/>
        </p:nvSpPr>
        <p:spPr>
          <a:xfrm>
            <a:off x="1584862" y="9225996"/>
            <a:ext cx="9254845" cy="2736851"/>
          </a:xfrm>
          <a:prstGeom prst="rect">
            <a:avLst/>
          </a:prstGeom>
          <a:ln w="88900">
            <a:solidFill>
              <a:srgbClr val="000000"/>
            </a:solidFill>
            <a:custDash>
              <a:ds d="200000" sp="200000"/>
            </a:custDash>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5000" spc="-50">
                <a:solidFill>
                  <a:srgbClr val="FFFFFF"/>
                </a:solidFill>
                <a:latin typeface="Graphik-SemiboldItalic"/>
                <a:ea typeface="Graphik-SemiboldItalic"/>
                <a:cs typeface="Graphik-SemiboldItalic"/>
                <a:sym typeface="Graphik Semibold"/>
              </a:defRPr>
            </a:lvl1pPr>
          </a:lstStyle>
          <a:p>
            <a:r>
              <a:t>Focal plane covered a momentum range of ~ 1.15 MeV per momentum bite </a:t>
            </a:r>
          </a:p>
        </p:txBody>
      </p:sp>
      <p:sp>
        <p:nvSpPr>
          <p:cNvPr id="1010" name="Four momentum bites of data were collected to cover and excitation energy range of ~4 MeV"/>
          <p:cNvSpPr txBox="1"/>
          <p:nvPr/>
        </p:nvSpPr>
        <p:spPr>
          <a:xfrm>
            <a:off x="11694062" y="9225996"/>
            <a:ext cx="11454922" cy="2736851"/>
          </a:xfrm>
          <a:prstGeom prst="rect">
            <a:avLst/>
          </a:prstGeom>
          <a:ln w="88900">
            <a:solidFill>
              <a:srgbClr val="000000"/>
            </a:solidFill>
            <a:custDash>
              <a:ds d="200000" sp="200000"/>
            </a:custDash>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5000" spc="-50">
                <a:solidFill>
                  <a:srgbClr val="FFFFFF"/>
                </a:solidFill>
                <a:latin typeface="Graphik-SemiboldItalic"/>
                <a:ea typeface="Graphik-SemiboldItalic"/>
                <a:cs typeface="Graphik-SemiboldItalic"/>
                <a:sym typeface="Graphik Semibold"/>
              </a:defRPr>
            </a:lvl1pPr>
          </a:lstStyle>
          <a:p>
            <a:r>
              <a:t>Four momentum bites of data were collected to cover and excitation energy range of ~4 MeV</a:t>
            </a:r>
          </a:p>
        </p:txBody>
      </p:sp>
      <p:sp>
        <p:nvSpPr>
          <p:cNvPr id="1011" name="+"/>
          <p:cNvSpPr txBox="1"/>
          <p:nvPr/>
        </p:nvSpPr>
        <p:spPr>
          <a:xfrm>
            <a:off x="7678156" y="6801213"/>
            <a:ext cx="551956" cy="131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300">
                <a:latin typeface="Canela Text Bold"/>
                <a:ea typeface="Canela Text Bold"/>
                <a:cs typeface="Canela Text Bold"/>
                <a:sym typeface="Canela Text Bold"/>
              </a:defRPr>
            </a:lvl1pPr>
          </a:lstStyle>
          <a:p>
            <a:r>
              <a:t>+</a:t>
            </a:r>
          </a:p>
        </p:txBody>
      </p:sp>
      <p:sp>
        <p:nvSpPr>
          <p:cNvPr id="1012" name="X"/>
          <p:cNvSpPr txBox="1"/>
          <p:nvPr/>
        </p:nvSpPr>
        <p:spPr>
          <a:xfrm>
            <a:off x="16123475" y="7028353"/>
            <a:ext cx="48463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X</a:t>
            </a:r>
          </a:p>
        </p:txBody>
      </p:sp>
      <p:sp>
        <p:nvSpPr>
          <p:cNvPr id="1013" name="Line"/>
          <p:cNvSpPr/>
          <p:nvPr/>
        </p:nvSpPr>
        <p:spPr>
          <a:xfrm>
            <a:off x="7055305" y="8077200"/>
            <a:ext cx="1797658" cy="0"/>
          </a:xfrm>
          <a:prstGeom prst="line">
            <a:avLst/>
          </a:prstGeom>
          <a:ln w="25400">
            <a:solidFill>
              <a:srgbClr val="000000"/>
            </a:solidFill>
            <a:miter lim="400000"/>
            <a:tailEnd type="triangle"/>
          </a:ln>
        </p:spPr>
        <p:txBody>
          <a:bodyPr lIns="50800" tIns="50800" rIns="50800" bIns="50800" anchor="ctr"/>
          <a:lstStyle/>
          <a:p>
            <a:endParaRPr/>
          </a:p>
        </p:txBody>
      </p:sp>
      <p:sp>
        <p:nvSpPr>
          <p:cNvPr id="1014" name="Line"/>
          <p:cNvSpPr/>
          <p:nvPr/>
        </p:nvSpPr>
        <p:spPr>
          <a:xfrm>
            <a:off x="15549347" y="8077200"/>
            <a:ext cx="1797658" cy="0"/>
          </a:xfrm>
          <a:prstGeom prst="line">
            <a:avLst/>
          </a:prstGeom>
          <a:ln w="25400">
            <a:solidFill>
              <a:srgbClr val="000000"/>
            </a:solidFill>
            <a:miter lim="400000"/>
            <a:tailEnd type="triangle"/>
          </a:ln>
        </p:spPr>
        <p:txBody>
          <a:bodyPr lIns="50800" tIns="50800" rIns="50800" bIns="50800" anchor="ctr"/>
          <a:lstStyle/>
          <a:p>
            <a:endParaRPr/>
          </a:p>
        </p:txBody>
      </p:sp>
      <p:sp>
        <p:nvSpPr>
          <p:cNvPr id="1015" name="Atom"/>
          <p:cNvSpPr/>
          <p:nvPr/>
        </p:nvSpPr>
        <p:spPr>
          <a:xfrm>
            <a:off x="-2343985" y="10131507"/>
            <a:ext cx="6914510" cy="7788560"/>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5"/>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grpSp>
        <p:nvGrpSpPr>
          <p:cNvPr id="598" name="Rectangle"/>
          <p:cNvGrpSpPr/>
          <p:nvPr/>
        </p:nvGrpSpPr>
        <p:grpSpPr>
          <a:xfrm>
            <a:off x="16369810" y="4771186"/>
            <a:ext cx="5178322" cy="4173628"/>
            <a:chOff x="0" y="0"/>
            <a:chExt cx="5178321" cy="4173627"/>
          </a:xfrm>
        </p:grpSpPr>
        <p:sp>
          <p:nvSpPr>
            <p:cNvPr id="597" name="Rectangle"/>
            <p:cNvSpPr/>
            <p:nvPr/>
          </p:nvSpPr>
          <p:spPr>
            <a:xfrm>
              <a:off x="127000" y="88900"/>
              <a:ext cx="4924322" cy="3843428"/>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596" name="Rectangle Rectangle" descr="Rectangle Rectangle"/>
            <p:cNvPicPr>
              <a:picLocks/>
            </p:cNvPicPr>
            <p:nvPr/>
          </p:nvPicPr>
          <p:blipFill>
            <a:blip r:embed="rId3"/>
            <a:stretch>
              <a:fillRect/>
            </a:stretch>
          </p:blipFill>
          <p:spPr>
            <a:xfrm>
              <a:off x="0" y="0"/>
              <a:ext cx="5178322" cy="4173628"/>
            </a:xfrm>
            <a:prstGeom prst="rect">
              <a:avLst/>
            </a:prstGeom>
            <a:effectLst/>
          </p:spPr>
        </p:pic>
      </p:grpSp>
      <p:sp>
        <p:nvSpPr>
          <p:cNvPr id="599"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grpSp>
        <p:nvGrpSpPr>
          <p:cNvPr id="602" name="Screen Shot 2023-01-05 at 11.33.58 PM.png"/>
          <p:cNvGrpSpPr/>
          <p:nvPr/>
        </p:nvGrpSpPr>
        <p:grpSpPr>
          <a:xfrm>
            <a:off x="2284778" y="4540052"/>
            <a:ext cx="12975752" cy="5585095"/>
            <a:chOff x="0" y="0"/>
            <a:chExt cx="12975751" cy="5585093"/>
          </a:xfrm>
        </p:grpSpPr>
        <p:pic>
          <p:nvPicPr>
            <p:cNvPr id="601" name="Screen Shot 2023-01-05 at 11.33.58 PM.png" descr="Screen Shot 2023-01-05 at 11.33.58 PM.png"/>
            <p:cNvPicPr>
              <a:picLocks noChangeAspect="1"/>
            </p:cNvPicPr>
            <p:nvPr/>
          </p:nvPicPr>
          <p:blipFill>
            <a:blip r:embed="rId4"/>
            <a:srcRect l="31147" t="19560" b="40030"/>
            <a:stretch>
              <a:fillRect/>
            </a:stretch>
          </p:blipFill>
          <p:spPr>
            <a:xfrm>
              <a:off x="126999" y="88900"/>
              <a:ext cx="12721752" cy="5254894"/>
            </a:xfrm>
            <a:prstGeom prst="rect">
              <a:avLst/>
            </a:prstGeom>
            <a:ln>
              <a:noFill/>
            </a:ln>
            <a:effectLst/>
          </p:spPr>
        </p:pic>
        <p:pic>
          <p:nvPicPr>
            <p:cNvPr id="600" name="Screen Shot 2023-01-05 at 11.33.58 PM.png" descr="Screen Shot 2023-01-05 at 11.33.58 PM.png"/>
            <p:cNvPicPr>
              <a:picLocks/>
            </p:cNvPicPr>
            <p:nvPr/>
          </p:nvPicPr>
          <p:blipFill>
            <a:blip r:embed="rId5"/>
            <a:stretch>
              <a:fillRect/>
            </a:stretch>
          </p:blipFill>
          <p:spPr>
            <a:xfrm>
              <a:off x="-1" y="0"/>
              <a:ext cx="12975753" cy="5585094"/>
            </a:xfrm>
            <a:prstGeom prst="rect">
              <a:avLst/>
            </a:prstGeom>
            <a:effectLst/>
          </p:spPr>
        </p:pic>
      </p:grpSp>
      <p:sp>
        <p:nvSpPr>
          <p:cNvPr id="603" name="Collective Model: Rotations"/>
          <p:cNvSpPr txBox="1"/>
          <p:nvPr/>
        </p:nvSpPr>
        <p:spPr>
          <a:xfrm>
            <a:off x="545089" y="518969"/>
            <a:ext cx="15681149" cy="2019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Collective Model: Rotations</a:t>
            </a:r>
          </a:p>
        </p:txBody>
      </p:sp>
      <p:pic>
        <p:nvPicPr>
          <p:cNvPr id="605" name="CodeCogsEqn-9.png" descr="CodeCogsEqn-9.png"/>
          <p:cNvPicPr>
            <a:picLocks noChangeAspect="1"/>
          </p:cNvPicPr>
          <p:nvPr/>
        </p:nvPicPr>
        <p:blipFill>
          <a:blip r:embed="rId6"/>
          <a:stretch>
            <a:fillRect/>
          </a:stretch>
        </p:blipFill>
        <p:spPr>
          <a:xfrm>
            <a:off x="17606088" y="5752014"/>
            <a:ext cx="2705765" cy="2525381"/>
          </a:xfrm>
          <a:prstGeom prst="rect">
            <a:avLst/>
          </a:prstGeom>
          <a:ln w="12700">
            <a:miter lim="400000"/>
          </a:ln>
        </p:spPr>
      </p:pic>
      <p:pic>
        <p:nvPicPr>
          <p:cNvPr id="606" name="CodeCogsEqn-47.png" descr="CodeCogsEqn-47.png"/>
          <p:cNvPicPr>
            <a:picLocks noChangeAspect="1"/>
          </p:cNvPicPr>
          <p:nvPr/>
        </p:nvPicPr>
        <p:blipFill>
          <a:blip r:embed="rId7"/>
          <a:stretch>
            <a:fillRect/>
          </a:stretch>
        </p:blipFill>
        <p:spPr>
          <a:xfrm>
            <a:off x="642252" y="3479748"/>
            <a:ext cx="18507658" cy="653540"/>
          </a:xfrm>
          <a:prstGeom prst="rect">
            <a:avLst/>
          </a:prstGeom>
          <a:ln w="12700">
            <a:miter lim="400000"/>
          </a:ln>
        </p:spPr>
      </p:pic>
      <p:sp>
        <p:nvSpPr>
          <p:cNvPr id="608" name="Atom"/>
          <p:cNvSpPr/>
          <p:nvPr/>
        </p:nvSpPr>
        <p:spPr>
          <a:xfrm>
            <a:off x="19623296" y="-4553500"/>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09" name="Rectangle"/>
          <p:cNvSpPr/>
          <p:nvPr/>
        </p:nvSpPr>
        <p:spPr>
          <a:xfrm>
            <a:off x="4927152" y="8611892"/>
            <a:ext cx="7037356"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10" name="Energy"/>
          <p:cNvSpPr txBox="1"/>
          <p:nvPr/>
        </p:nvSpPr>
        <p:spPr>
          <a:xfrm rot="16200000">
            <a:off x="665359" y="7054723"/>
            <a:ext cx="1691604" cy="555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dirty="0"/>
              <a:t>Energy</a:t>
            </a:r>
          </a:p>
        </p:txBody>
      </p:sp>
      <p:sp>
        <p:nvSpPr>
          <p:cNvPr id="611" name="Line"/>
          <p:cNvSpPr/>
          <p:nvPr/>
        </p:nvSpPr>
        <p:spPr>
          <a:xfrm flipV="1">
            <a:off x="1961468" y="4997246"/>
            <a:ext cx="1" cy="4184149"/>
          </a:xfrm>
          <a:prstGeom prst="line">
            <a:avLst/>
          </a:prstGeom>
          <a:ln w="25400">
            <a:solidFill>
              <a:srgbClr val="000000"/>
            </a:solidFill>
            <a:miter lim="400000"/>
            <a:tailEnd type="triangle"/>
          </a:ln>
        </p:spPr>
        <p:txBody>
          <a:bodyPr lIns="50800" tIns="50800" rIns="50800" bIns="50800" anchor="ctr"/>
          <a:lstStyle/>
          <a:p>
            <a:endParaRPr/>
          </a:p>
        </p:txBody>
      </p:sp>
      <p:grpSp>
        <p:nvGrpSpPr>
          <p:cNvPr id="2" name="Rectangle">
            <a:extLst>
              <a:ext uri="{FF2B5EF4-FFF2-40B4-BE49-F238E27FC236}">
                <a16:creationId xmlns:a16="http://schemas.microsoft.com/office/drawing/2014/main" id="{A67DBF3F-9304-691E-43E9-9FB283127A82}"/>
              </a:ext>
            </a:extLst>
          </p:cNvPr>
          <p:cNvGrpSpPr/>
          <p:nvPr/>
        </p:nvGrpSpPr>
        <p:grpSpPr>
          <a:xfrm>
            <a:off x="7694458" y="8703515"/>
            <a:ext cx="7972249" cy="3857298"/>
            <a:chOff x="0" y="0"/>
            <a:chExt cx="7972247" cy="3857296"/>
          </a:xfrm>
        </p:grpSpPr>
        <p:sp>
          <p:nvSpPr>
            <p:cNvPr id="3" name="Rectangle">
              <a:extLst>
                <a:ext uri="{FF2B5EF4-FFF2-40B4-BE49-F238E27FC236}">
                  <a16:creationId xmlns:a16="http://schemas.microsoft.com/office/drawing/2014/main" id="{72668CE9-31E5-AF3D-AE98-A757ED302C08}"/>
                </a:ext>
              </a:extLst>
            </p:cNvPr>
            <p:cNvSpPr/>
            <p:nvPr/>
          </p:nvSpPr>
          <p:spPr>
            <a:xfrm>
              <a:off x="127000" y="88900"/>
              <a:ext cx="7718248" cy="3527097"/>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4" name="Rectangle Rectangle" descr="Rectangle Rectangle">
              <a:extLst>
                <a:ext uri="{FF2B5EF4-FFF2-40B4-BE49-F238E27FC236}">
                  <a16:creationId xmlns:a16="http://schemas.microsoft.com/office/drawing/2014/main" id="{8AF69FED-D8C4-980F-ED9C-23CAA763C88B}"/>
                </a:ext>
              </a:extLst>
            </p:cNvPr>
            <p:cNvPicPr>
              <a:picLocks/>
            </p:cNvPicPr>
            <p:nvPr/>
          </p:nvPicPr>
          <p:blipFill>
            <a:blip r:embed="rId8"/>
            <a:stretch>
              <a:fillRect/>
            </a:stretch>
          </p:blipFill>
          <p:spPr>
            <a:xfrm>
              <a:off x="0" y="0"/>
              <a:ext cx="7972248" cy="3857297"/>
            </a:xfrm>
            <a:prstGeom prst="rect">
              <a:avLst/>
            </a:prstGeom>
            <a:effectLst/>
          </p:spPr>
        </p:pic>
      </p:grpSp>
      <p:pic>
        <p:nvPicPr>
          <p:cNvPr id="5" name="CodeCogsEqn-27.png" descr="CodeCogsEqn-27.png">
            <a:extLst>
              <a:ext uri="{FF2B5EF4-FFF2-40B4-BE49-F238E27FC236}">
                <a16:creationId xmlns:a16="http://schemas.microsoft.com/office/drawing/2014/main" id="{69ABA7B4-6431-394A-D6B3-309D577CE696}"/>
              </a:ext>
            </a:extLst>
          </p:cNvPr>
          <p:cNvPicPr>
            <a:picLocks noChangeAspect="1"/>
          </p:cNvPicPr>
          <p:nvPr/>
        </p:nvPicPr>
        <p:blipFill>
          <a:blip r:embed="rId9"/>
          <a:stretch>
            <a:fillRect/>
          </a:stretch>
        </p:blipFill>
        <p:spPr>
          <a:xfrm>
            <a:off x="8163080" y="9465095"/>
            <a:ext cx="6970450" cy="1877885"/>
          </a:xfrm>
          <a:prstGeom prst="rect">
            <a:avLst/>
          </a:prstGeom>
          <a:ln w="12700">
            <a:miter lim="400000"/>
          </a:ln>
        </p:spPr>
      </p:pic>
    </p:spTree>
    <p:extLst>
      <p:ext uri="{BB962C8B-B14F-4D97-AF65-F5344CB8AC3E}">
        <p14:creationId xmlns:p14="http://schemas.microsoft.com/office/powerpoint/2010/main" val="879036314"/>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grpSp>
        <p:nvGrpSpPr>
          <p:cNvPr id="556" name="Rectangle"/>
          <p:cNvGrpSpPr/>
          <p:nvPr/>
        </p:nvGrpSpPr>
        <p:grpSpPr>
          <a:xfrm>
            <a:off x="16041623" y="4518816"/>
            <a:ext cx="5178323" cy="4173628"/>
            <a:chOff x="0" y="0"/>
            <a:chExt cx="5178321" cy="4173627"/>
          </a:xfrm>
        </p:grpSpPr>
        <p:sp>
          <p:nvSpPr>
            <p:cNvPr id="555" name="Rectangle"/>
            <p:cNvSpPr/>
            <p:nvPr/>
          </p:nvSpPr>
          <p:spPr>
            <a:xfrm>
              <a:off x="127000" y="88900"/>
              <a:ext cx="4924322" cy="3843428"/>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554" name="Rectangle Rectangle" descr="Rectangle Rectangle"/>
            <p:cNvPicPr>
              <a:picLocks/>
            </p:cNvPicPr>
            <p:nvPr/>
          </p:nvPicPr>
          <p:blipFill>
            <a:blip r:embed="rId3"/>
            <a:stretch>
              <a:fillRect/>
            </a:stretch>
          </p:blipFill>
          <p:spPr>
            <a:xfrm>
              <a:off x="0" y="0"/>
              <a:ext cx="5178322" cy="4173628"/>
            </a:xfrm>
            <a:prstGeom prst="rect">
              <a:avLst/>
            </a:prstGeom>
            <a:effectLst/>
          </p:spPr>
        </p:pic>
      </p:grpSp>
      <p:sp>
        <p:nvSpPr>
          <p:cNvPr id="557"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558" name="CodeCogsEqn-9.png" descr="CodeCogsEqn-9.png"/>
          <p:cNvPicPr>
            <a:picLocks noChangeAspect="1"/>
          </p:cNvPicPr>
          <p:nvPr/>
        </p:nvPicPr>
        <p:blipFill>
          <a:blip r:embed="rId4"/>
          <a:stretch>
            <a:fillRect/>
          </a:stretch>
        </p:blipFill>
        <p:spPr>
          <a:xfrm>
            <a:off x="17445039" y="5342939"/>
            <a:ext cx="2705765" cy="2525381"/>
          </a:xfrm>
          <a:prstGeom prst="rect">
            <a:avLst/>
          </a:prstGeom>
          <a:ln w="12700">
            <a:miter lim="400000"/>
          </a:ln>
        </p:spPr>
      </p:pic>
      <p:sp>
        <p:nvSpPr>
          <p:cNvPr id="559" name="Collective Model: Vibrations"/>
          <p:cNvSpPr txBox="1"/>
          <p:nvPr/>
        </p:nvSpPr>
        <p:spPr>
          <a:xfrm>
            <a:off x="349478" y="518969"/>
            <a:ext cx="16072371"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Collective Model: Vibrations</a:t>
            </a:r>
          </a:p>
        </p:txBody>
      </p:sp>
      <p:grpSp>
        <p:nvGrpSpPr>
          <p:cNvPr id="562" name="Screen Shot 2023-01-05 at 11.30.23 PM.png"/>
          <p:cNvGrpSpPr/>
          <p:nvPr/>
        </p:nvGrpSpPr>
        <p:grpSpPr>
          <a:xfrm>
            <a:off x="2081551" y="4518815"/>
            <a:ext cx="13081917" cy="6312322"/>
            <a:chOff x="0" y="0"/>
            <a:chExt cx="13081916" cy="6312320"/>
          </a:xfrm>
        </p:grpSpPr>
        <p:pic>
          <p:nvPicPr>
            <p:cNvPr id="561" name="Screen Shot 2023-01-05 at 11.30.23 PM.png" descr="Screen Shot 2023-01-05 at 11.30.23 PM.png"/>
            <p:cNvPicPr>
              <a:picLocks noChangeAspect="1"/>
            </p:cNvPicPr>
            <p:nvPr/>
          </p:nvPicPr>
          <p:blipFill>
            <a:blip r:embed="rId5"/>
            <a:srcRect l="21578" t="17316" r="4165" b="32902"/>
            <a:stretch>
              <a:fillRect/>
            </a:stretch>
          </p:blipFill>
          <p:spPr>
            <a:xfrm>
              <a:off x="127000" y="88900"/>
              <a:ext cx="12827916" cy="5982121"/>
            </a:xfrm>
            <a:prstGeom prst="rect">
              <a:avLst/>
            </a:prstGeom>
            <a:ln>
              <a:noFill/>
            </a:ln>
            <a:effectLst/>
          </p:spPr>
        </p:pic>
        <p:pic>
          <p:nvPicPr>
            <p:cNvPr id="560" name="Screen Shot 2023-01-05 at 11.30.23 PM.png" descr="Screen Shot 2023-01-05 at 11.30.23 PM.png"/>
            <p:cNvPicPr>
              <a:picLocks/>
            </p:cNvPicPr>
            <p:nvPr/>
          </p:nvPicPr>
          <p:blipFill>
            <a:blip r:embed="rId6"/>
            <a:stretch>
              <a:fillRect/>
            </a:stretch>
          </p:blipFill>
          <p:spPr>
            <a:xfrm>
              <a:off x="-1" y="0"/>
              <a:ext cx="13081917" cy="6312321"/>
            </a:xfrm>
            <a:prstGeom prst="rect">
              <a:avLst/>
            </a:prstGeom>
            <a:effectLst/>
          </p:spPr>
        </p:pic>
      </p:grpSp>
      <p:sp>
        <p:nvSpPr>
          <p:cNvPr id="563" name="Atom"/>
          <p:cNvSpPr/>
          <p:nvPr/>
        </p:nvSpPr>
        <p:spPr>
          <a:xfrm>
            <a:off x="19328040" y="-4607183"/>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564" name="CodeCogsEqn-48.png" descr="CodeCogsEqn-48.png"/>
          <p:cNvPicPr>
            <a:picLocks noChangeAspect="1"/>
          </p:cNvPicPr>
          <p:nvPr/>
        </p:nvPicPr>
        <p:blipFill>
          <a:blip r:embed="rId7"/>
          <a:stretch>
            <a:fillRect/>
          </a:stretch>
        </p:blipFill>
        <p:spPr>
          <a:xfrm>
            <a:off x="1087330" y="3378622"/>
            <a:ext cx="15593164" cy="731782"/>
          </a:xfrm>
          <a:prstGeom prst="rect">
            <a:avLst/>
          </a:prstGeom>
          <a:ln w="12700">
            <a:miter lim="400000"/>
          </a:ln>
        </p:spPr>
      </p:pic>
      <p:sp>
        <p:nvSpPr>
          <p:cNvPr id="565" name="Rectangle"/>
          <p:cNvSpPr/>
          <p:nvPr/>
        </p:nvSpPr>
        <p:spPr>
          <a:xfrm>
            <a:off x="8872851" y="8531367"/>
            <a:ext cx="5740996"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566" name="Energy"/>
          <p:cNvSpPr txBox="1"/>
          <p:nvPr/>
        </p:nvSpPr>
        <p:spPr>
          <a:xfrm rot="16200000">
            <a:off x="394872" y="7397099"/>
            <a:ext cx="1691603"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Energy</a:t>
            </a:r>
          </a:p>
        </p:txBody>
      </p:sp>
      <p:sp>
        <p:nvSpPr>
          <p:cNvPr id="567" name="Line"/>
          <p:cNvSpPr/>
          <p:nvPr/>
        </p:nvSpPr>
        <p:spPr>
          <a:xfrm flipV="1">
            <a:off x="1706105" y="5114667"/>
            <a:ext cx="1" cy="4634563"/>
          </a:xfrm>
          <a:prstGeom prst="line">
            <a:avLst/>
          </a:prstGeom>
          <a:ln w="25400">
            <a:solidFill>
              <a:srgbClr val="000000"/>
            </a:solidFill>
            <a:miter lim="400000"/>
            <a:tailEnd type="triangle"/>
          </a:ln>
        </p:spPr>
        <p:txBody>
          <a:bodyPr lIns="50800" tIns="50800" rIns="50800" bIns="50800" anchor="ctr"/>
          <a:lstStyle/>
          <a:p>
            <a:endParaRPr/>
          </a:p>
        </p:txBody>
      </p:sp>
      <p:grpSp>
        <p:nvGrpSpPr>
          <p:cNvPr id="570" name="Rectangle"/>
          <p:cNvGrpSpPr/>
          <p:nvPr/>
        </p:nvGrpSpPr>
        <p:grpSpPr>
          <a:xfrm>
            <a:off x="9840119" y="9100856"/>
            <a:ext cx="7807476" cy="4173628"/>
            <a:chOff x="0" y="0"/>
            <a:chExt cx="7807475" cy="4173627"/>
          </a:xfrm>
        </p:grpSpPr>
        <p:sp>
          <p:nvSpPr>
            <p:cNvPr id="569" name="Rectangle"/>
            <p:cNvSpPr/>
            <p:nvPr/>
          </p:nvSpPr>
          <p:spPr>
            <a:xfrm>
              <a:off x="126999" y="88900"/>
              <a:ext cx="7553477" cy="3843428"/>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568" name="Rectangle Rectangle" descr="Rectangle Rectangle"/>
            <p:cNvPicPr>
              <a:picLocks/>
            </p:cNvPicPr>
            <p:nvPr/>
          </p:nvPicPr>
          <p:blipFill>
            <a:blip r:embed="rId8"/>
            <a:stretch>
              <a:fillRect/>
            </a:stretch>
          </p:blipFill>
          <p:spPr>
            <a:xfrm>
              <a:off x="-1" y="0"/>
              <a:ext cx="7807477" cy="4173628"/>
            </a:xfrm>
            <a:prstGeom prst="rect">
              <a:avLst/>
            </a:prstGeom>
            <a:effectLst/>
          </p:spPr>
        </p:pic>
      </p:grpSp>
      <p:pic>
        <p:nvPicPr>
          <p:cNvPr id="571" name="CodeCogsEqn-26.png" descr="CodeCogsEqn-26.png"/>
          <p:cNvPicPr>
            <a:picLocks noChangeAspect="1"/>
          </p:cNvPicPr>
          <p:nvPr/>
        </p:nvPicPr>
        <p:blipFill>
          <a:blip r:embed="rId9"/>
          <a:stretch>
            <a:fillRect/>
          </a:stretch>
        </p:blipFill>
        <p:spPr>
          <a:xfrm>
            <a:off x="10679489" y="9947329"/>
            <a:ext cx="6128736" cy="2090487"/>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929292"/>
        </a:solidFill>
        <a:effectLst/>
      </p:bgPr>
    </p:bg>
    <p:spTree>
      <p:nvGrpSpPr>
        <p:cNvPr id="1" name=""/>
        <p:cNvGrpSpPr/>
        <p:nvPr/>
      </p:nvGrpSpPr>
      <p:grpSpPr>
        <a:xfrm>
          <a:off x="0" y="0"/>
          <a:ext cx="0" cy="0"/>
          <a:chOff x="0" y="0"/>
          <a:chExt cx="0" cy="0"/>
        </a:xfrm>
      </p:grpSpPr>
      <p:grpSp>
        <p:nvGrpSpPr>
          <p:cNvPr id="1214" name="Rectangle"/>
          <p:cNvGrpSpPr/>
          <p:nvPr/>
        </p:nvGrpSpPr>
        <p:grpSpPr>
          <a:xfrm>
            <a:off x="17946575" y="2567065"/>
            <a:ext cx="5496622" cy="11213571"/>
            <a:chOff x="0" y="0"/>
            <a:chExt cx="5496620" cy="11213569"/>
          </a:xfrm>
        </p:grpSpPr>
        <p:sp>
          <p:nvSpPr>
            <p:cNvPr id="1213" name="Rectangle"/>
            <p:cNvSpPr/>
            <p:nvPr/>
          </p:nvSpPr>
          <p:spPr>
            <a:xfrm>
              <a:off x="215900" y="139700"/>
              <a:ext cx="5064821" cy="10654770"/>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1212" name="Rectangle Rectangle" descr="Rectangle Rectangle"/>
            <p:cNvPicPr>
              <a:picLocks/>
            </p:cNvPicPr>
            <p:nvPr/>
          </p:nvPicPr>
          <p:blipFill>
            <a:blip r:embed="rId3"/>
            <a:stretch>
              <a:fillRect/>
            </a:stretch>
          </p:blipFill>
          <p:spPr>
            <a:xfrm>
              <a:off x="0" y="0"/>
              <a:ext cx="5496621" cy="11213570"/>
            </a:xfrm>
            <a:prstGeom prst="rect">
              <a:avLst/>
            </a:prstGeom>
            <a:effectLst/>
          </p:spPr>
        </p:pic>
      </p:grpSp>
      <p:sp>
        <p:nvSpPr>
          <p:cNvPr id="1215"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216" name="Angular Distributions Compared with FRESCO Calculation"/>
          <p:cNvSpPr txBox="1"/>
          <p:nvPr/>
        </p:nvSpPr>
        <p:spPr>
          <a:xfrm>
            <a:off x="242290" y="815387"/>
            <a:ext cx="23207435" cy="1426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6900" u="sng" spc="-69">
                <a:latin typeface="+mn-lt"/>
                <a:ea typeface="+mn-ea"/>
                <a:cs typeface="+mn-cs"/>
                <a:sym typeface="Canela Bold"/>
              </a:defRPr>
            </a:lvl1pPr>
          </a:lstStyle>
          <a:p>
            <a:r>
              <a:t>Angular Distributions Compared with FRESCO Calculation</a:t>
            </a:r>
          </a:p>
        </p:txBody>
      </p:sp>
      <p:sp>
        <p:nvSpPr>
          <p:cNvPr id="1217" name="Calculations were performed by assuming a direct di-neutron transfer of particles in the ji=g7/2 orbit; shapes are nearly independent of ji"/>
          <p:cNvSpPr txBox="1"/>
          <p:nvPr/>
        </p:nvSpPr>
        <p:spPr>
          <a:xfrm>
            <a:off x="18621221" y="3486022"/>
            <a:ext cx="4252242" cy="2614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97872" indent="-297872" algn="l">
              <a:buSzPct val="150000"/>
              <a:buChar char="•"/>
            </a:pPr>
            <a:r>
              <a:rPr dirty="0"/>
              <a:t>Calculations were performed by assuming a direct di-neutron transfer of particles in the j</a:t>
            </a:r>
            <a:r>
              <a:rPr baseline="-5999" dirty="0"/>
              <a:t>i</a:t>
            </a:r>
            <a:r>
              <a:rPr dirty="0"/>
              <a:t>=g</a:t>
            </a:r>
            <a:r>
              <a:rPr baseline="-5999" dirty="0"/>
              <a:t>7/2</a:t>
            </a:r>
            <a:r>
              <a:rPr dirty="0"/>
              <a:t> orbit; shapes are nearly independent of j</a:t>
            </a:r>
            <a:r>
              <a:rPr baseline="-5999" dirty="0"/>
              <a:t>i  </a:t>
            </a:r>
          </a:p>
        </p:txBody>
      </p:sp>
      <p:sp>
        <p:nvSpPr>
          <p:cNvPr id="1218" name="The calculations are not expected to accurately re-produce the shape, but rather to act as a guide."/>
          <p:cNvSpPr txBox="1"/>
          <p:nvPr/>
        </p:nvSpPr>
        <p:spPr>
          <a:xfrm>
            <a:off x="18456563" y="6970337"/>
            <a:ext cx="4343126" cy="1791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97872" indent="-297872" algn="l">
              <a:buSzPct val="150000"/>
              <a:buChar char="•"/>
            </a:pPr>
            <a:r>
              <a:t>The calculations are </a:t>
            </a:r>
            <a:r>
              <a:rPr i="1"/>
              <a:t>not</a:t>
            </a:r>
            <a:r>
              <a:t> expected to accurately re-produce the shape, but rather to act as a guide.</a:t>
            </a:r>
          </a:p>
        </p:txBody>
      </p:sp>
      <p:sp>
        <p:nvSpPr>
          <p:cNvPr id="1219" name="Optical Model Parameters:…"/>
          <p:cNvSpPr txBox="1"/>
          <p:nvPr/>
        </p:nvSpPr>
        <p:spPr>
          <a:xfrm>
            <a:off x="18456563" y="9631082"/>
            <a:ext cx="4581557" cy="3026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t>Optical Model Parameters: </a:t>
            </a:r>
          </a:p>
          <a:p>
            <a:pPr marL="297872" indent="-297872" algn="l">
              <a:buSzPct val="150000"/>
              <a:buChar char="•"/>
            </a:pPr>
            <a:r>
              <a:t>Proton: RL Varner et al., physics report, 201 pg 57 (pub 1991)</a:t>
            </a:r>
          </a:p>
          <a:p>
            <a:pPr marL="297872" indent="-297872" algn="l">
              <a:buSzPct val="150000"/>
              <a:buChar char="•"/>
            </a:pPr>
            <a:r>
              <a:t>Triton: FD Becchetti and GW Greenless, PhysRev 182 pg 1190 (pub 1969)</a:t>
            </a:r>
          </a:p>
        </p:txBody>
      </p:sp>
      <p:grpSp>
        <p:nvGrpSpPr>
          <p:cNvPr id="1222" name="0keV_gs_0+.png"/>
          <p:cNvGrpSpPr/>
          <p:nvPr/>
        </p:nvGrpSpPr>
        <p:grpSpPr>
          <a:xfrm>
            <a:off x="1129157" y="2562712"/>
            <a:ext cx="7238822" cy="5664067"/>
            <a:chOff x="0" y="0"/>
            <a:chExt cx="7238820" cy="5664066"/>
          </a:xfrm>
        </p:grpSpPr>
        <p:pic>
          <p:nvPicPr>
            <p:cNvPr id="1221" name="0keV_gs_0+.png" descr="0keV_gs_0+.png"/>
            <p:cNvPicPr>
              <a:picLocks noChangeAspect="1"/>
            </p:cNvPicPr>
            <p:nvPr/>
          </p:nvPicPr>
          <p:blipFill>
            <a:blip r:embed="rId4"/>
            <a:stretch>
              <a:fillRect/>
            </a:stretch>
          </p:blipFill>
          <p:spPr>
            <a:xfrm>
              <a:off x="215900" y="139700"/>
              <a:ext cx="6807021" cy="5105267"/>
            </a:xfrm>
            <a:prstGeom prst="rect">
              <a:avLst/>
            </a:prstGeom>
            <a:ln>
              <a:noFill/>
            </a:ln>
            <a:effectLst/>
          </p:spPr>
        </p:pic>
        <p:pic>
          <p:nvPicPr>
            <p:cNvPr id="1220" name="0keV_gs_0+.png" descr="0keV_gs_0+.png"/>
            <p:cNvPicPr>
              <a:picLocks/>
            </p:cNvPicPr>
            <p:nvPr/>
          </p:nvPicPr>
          <p:blipFill>
            <a:blip r:embed="rId5"/>
            <a:stretch>
              <a:fillRect/>
            </a:stretch>
          </p:blipFill>
          <p:spPr>
            <a:xfrm>
              <a:off x="0" y="0"/>
              <a:ext cx="7238821" cy="5664067"/>
            </a:xfrm>
            <a:prstGeom prst="rect">
              <a:avLst/>
            </a:prstGeom>
            <a:effectLst/>
          </p:spPr>
        </p:pic>
      </p:grpSp>
      <p:grpSp>
        <p:nvGrpSpPr>
          <p:cNvPr id="1225" name="540keV_2+.png"/>
          <p:cNvGrpSpPr/>
          <p:nvPr/>
        </p:nvGrpSpPr>
        <p:grpSpPr>
          <a:xfrm>
            <a:off x="9764762" y="2541638"/>
            <a:ext cx="7295018" cy="5706215"/>
            <a:chOff x="0" y="0"/>
            <a:chExt cx="7295017" cy="5706213"/>
          </a:xfrm>
        </p:grpSpPr>
        <p:pic>
          <p:nvPicPr>
            <p:cNvPr id="1224" name="540keV_2+.png" descr="540keV_2+.png"/>
            <p:cNvPicPr>
              <a:picLocks noChangeAspect="1"/>
            </p:cNvPicPr>
            <p:nvPr/>
          </p:nvPicPr>
          <p:blipFill>
            <a:blip r:embed="rId6"/>
            <a:stretch>
              <a:fillRect/>
            </a:stretch>
          </p:blipFill>
          <p:spPr>
            <a:xfrm>
              <a:off x="215900" y="139700"/>
              <a:ext cx="6863218" cy="5147414"/>
            </a:xfrm>
            <a:prstGeom prst="rect">
              <a:avLst/>
            </a:prstGeom>
            <a:ln>
              <a:noFill/>
            </a:ln>
            <a:effectLst/>
          </p:spPr>
        </p:pic>
        <p:pic>
          <p:nvPicPr>
            <p:cNvPr id="1223" name="540keV_2+.png" descr="540keV_2+.png"/>
            <p:cNvPicPr>
              <a:picLocks/>
            </p:cNvPicPr>
            <p:nvPr/>
          </p:nvPicPr>
          <p:blipFill>
            <a:blip r:embed="rId7"/>
            <a:stretch>
              <a:fillRect/>
            </a:stretch>
          </p:blipFill>
          <p:spPr>
            <a:xfrm>
              <a:off x="0" y="0"/>
              <a:ext cx="7295018" cy="5706214"/>
            </a:xfrm>
            <a:prstGeom prst="rect">
              <a:avLst/>
            </a:prstGeom>
            <a:effectLst/>
          </p:spPr>
        </p:pic>
      </p:grpSp>
      <p:grpSp>
        <p:nvGrpSpPr>
          <p:cNvPr id="1228" name="2366keV_4+.png"/>
          <p:cNvGrpSpPr/>
          <p:nvPr/>
        </p:nvGrpSpPr>
        <p:grpSpPr>
          <a:xfrm>
            <a:off x="982041" y="8069221"/>
            <a:ext cx="7385938" cy="5774403"/>
            <a:chOff x="0" y="0"/>
            <a:chExt cx="7385936" cy="5774402"/>
          </a:xfrm>
        </p:grpSpPr>
        <p:pic>
          <p:nvPicPr>
            <p:cNvPr id="1227" name="2366keV_4+.png" descr="2366keV_4+.png"/>
            <p:cNvPicPr>
              <a:picLocks noChangeAspect="1"/>
            </p:cNvPicPr>
            <p:nvPr/>
          </p:nvPicPr>
          <p:blipFill>
            <a:blip r:embed="rId8"/>
            <a:stretch>
              <a:fillRect/>
            </a:stretch>
          </p:blipFill>
          <p:spPr>
            <a:xfrm>
              <a:off x="215900" y="139700"/>
              <a:ext cx="6954137" cy="5215603"/>
            </a:xfrm>
            <a:prstGeom prst="rect">
              <a:avLst/>
            </a:prstGeom>
            <a:ln>
              <a:noFill/>
            </a:ln>
            <a:effectLst/>
          </p:spPr>
        </p:pic>
        <p:pic>
          <p:nvPicPr>
            <p:cNvPr id="1226" name="2366keV_4+.png" descr="2366keV_4+.png"/>
            <p:cNvPicPr>
              <a:picLocks/>
            </p:cNvPicPr>
            <p:nvPr/>
          </p:nvPicPr>
          <p:blipFill>
            <a:blip r:embed="rId9"/>
            <a:stretch>
              <a:fillRect/>
            </a:stretch>
          </p:blipFill>
          <p:spPr>
            <a:xfrm>
              <a:off x="0" y="0"/>
              <a:ext cx="7385937" cy="5774403"/>
            </a:xfrm>
            <a:prstGeom prst="rect">
              <a:avLst/>
            </a:prstGeom>
            <a:effectLst/>
          </p:spPr>
        </p:pic>
      </p:grpSp>
      <p:grpSp>
        <p:nvGrpSpPr>
          <p:cNvPr id="1231" name="2469keV_2-.png"/>
          <p:cNvGrpSpPr/>
          <p:nvPr/>
        </p:nvGrpSpPr>
        <p:grpSpPr>
          <a:xfrm>
            <a:off x="9719302" y="8069221"/>
            <a:ext cx="7385937" cy="5774403"/>
            <a:chOff x="0" y="0"/>
            <a:chExt cx="7385935" cy="5774402"/>
          </a:xfrm>
        </p:grpSpPr>
        <p:pic>
          <p:nvPicPr>
            <p:cNvPr id="1230" name="2469keV_2-.png" descr="2469keV_2-.png"/>
            <p:cNvPicPr>
              <a:picLocks noChangeAspect="1"/>
            </p:cNvPicPr>
            <p:nvPr/>
          </p:nvPicPr>
          <p:blipFill>
            <a:blip r:embed="rId10"/>
            <a:stretch>
              <a:fillRect/>
            </a:stretch>
          </p:blipFill>
          <p:spPr>
            <a:xfrm>
              <a:off x="215900" y="139700"/>
              <a:ext cx="6954136" cy="5215603"/>
            </a:xfrm>
            <a:prstGeom prst="rect">
              <a:avLst/>
            </a:prstGeom>
            <a:ln>
              <a:noFill/>
            </a:ln>
            <a:effectLst/>
          </p:spPr>
        </p:pic>
        <p:pic>
          <p:nvPicPr>
            <p:cNvPr id="1229" name="2469keV_2-.png" descr="2469keV_2-.png"/>
            <p:cNvPicPr>
              <a:picLocks/>
            </p:cNvPicPr>
            <p:nvPr/>
          </p:nvPicPr>
          <p:blipFill>
            <a:blip r:embed="rId9"/>
            <a:stretch>
              <a:fillRect/>
            </a:stretch>
          </p:blipFill>
          <p:spPr>
            <a:xfrm>
              <a:off x="0" y="0"/>
              <a:ext cx="7385936" cy="5774403"/>
            </a:xfrm>
            <a:prstGeom prst="rect">
              <a:avLst/>
            </a:prstGeom>
            <a:effectLst/>
          </p:spPr>
        </p:pic>
      </p:grpSp>
    </p:spTree>
    <p:extLst>
      <p:ext uri="{BB962C8B-B14F-4D97-AF65-F5344CB8AC3E}">
        <p14:creationId xmlns:p14="http://schemas.microsoft.com/office/powerpoint/2010/main" val="2879092870"/>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929292"/>
        </a:solidFill>
        <a:effectLst/>
      </p:bgPr>
    </p:bg>
    <p:spTree>
      <p:nvGrpSpPr>
        <p:cNvPr id="1" name=""/>
        <p:cNvGrpSpPr/>
        <p:nvPr/>
      </p:nvGrpSpPr>
      <p:grpSpPr>
        <a:xfrm>
          <a:off x="0" y="0"/>
          <a:ext cx="0" cy="0"/>
          <a:chOff x="0" y="0"/>
          <a:chExt cx="0" cy="0"/>
        </a:xfrm>
      </p:grpSpPr>
      <p:sp>
        <p:nvSpPr>
          <p:cNvPr id="1454"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55" name="Spectral Analysis"/>
          <p:cNvSpPr txBox="1"/>
          <p:nvPr/>
        </p:nvSpPr>
        <p:spPr>
          <a:xfrm>
            <a:off x="574418" y="442769"/>
            <a:ext cx="9701201"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Spectral Analysis</a:t>
            </a:r>
          </a:p>
        </p:txBody>
      </p:sp>
      <p:pic>
        <p:nvPicPr>
          <p:cNvPr id="1456" name="Screen Shot 2022-06-05 at 9.53.09 AM.png" descr="Screen Shot 2022-06-05 at 9.53.09 AM.png"/>
          <p:cNvPicPr>
            <a:picLocks noChangeAspect="1"/>
          </p:cNvPicPr>
          <p:nvPr/>
        </p:nvPicPr>
        <p:blipFill>
          <a:blip r:embed="rId2"/>
          <a:stretch>
            <a:fillRect/>
          </a:stretch>
        </p:blipFill>
        <p:spPr>
          <a:xfrm>
            <a:off x="12075905" y="3928010"/>
            <a:ext cx="11602711" cy="7863792"/>
          </a:xfrm>
          <a:prstGeom prst="rect">
            <a:avLst/>
          </a:prstGeom>
          <a:ln w="12700">
            <a:miter lim="400000"/>
          </a:ln>
        </p:spPr>
      </p:pic>
      <p:pic>
        <p:nvPicPr>
          <p:cNvPr id="1457" name="Screen Shot 2022-06-05 at 10.17.35 AM.png" descr="Screen Shot 2022-06-05 at 10.17.35 AM.png"/>
          <p:cNvPicPr>
            <a:picLocks noChangeAspect="1"/>
          </p:cNvPicPr>
          <p:nvPr/>
        </p:nvPicPr>
        <p:blipFill>
          <a:blip r:embed="rId3"/>
          <a:stretch>
            <a:fillRect/>
          </a:stretch>
        </p:blipFill>
        <p:spPr>
          <a:xfrm rot="5401904">
            <a:off x="62357" y="3397382"/>
            <a:ext cx="10256164" cy="8925048"/>
          </a:xfrm>
          <a:prstGeom prst="rect">
            <a:avLst/>
          </a:prstGeom>
          <a:ln w="12700">
            <a:miter lim="400000"/>
          </a:ln>
        </p:spPr>
      </p:pic>
      <p:sp>
        <p:nvSpPr>
          <p:cNvPr id="1458" name="Line"/>
          <p:cNvSpPr/>
          <p:nvPr/>
        </p:nvSpPr>
        <p:spPr>
          <a:xfrm>
            <a:off x="2103511" y="4368800"/>
            <a:ext cx="8773619" cy="0"/>
          </a:xfrm>
          <a:prstGeom prst="line">
            <a:avLst/>
          </a:prstGeom>
          <a:ln w="88900">
            <a:solidFill>
              <a:schemeClr val="accent4"/>
            </a:solidFill>
            <a:miter lim="400000"/>
            <a:headEnd type="arrow"/>
            <a:tailEnd type="arrow"/>
          </a:ln>
        </p:spPr>
        <p:txBody>
          <a:bodyPr lIns="50800" tIns="50800" rIns="50800" bIns="50800" anchor="ctr"/>
          <a:lstStyle/>
          <a:p>
            <a:endParaRPr/>
          </a:p>
        </p:txBody>
      </p:sp>
      <p:sp>
        <p:nvSpPr>
          <p:cNvPr id="1459" name="Line"/>
          <p:cNvSpPr/>
          <p:nvPr/>
        </p:nvSpPr>
        <p:spPr>
          <a:xfrm>
            <a:off x="5163378" y="8139305"/>
            <a:ext cx="6018552" cy="1"/>
          </a:xfrm>
          <a:prstGeom prst="line">
            <a:avLst/>
          </a:prstGeom>
          <a:ln w="88900">
            <a:solidFill>
              <a:schemeClr val="accent4"/>
            </a:solidFill>
            <a:miter lim="400000"/>
            <a:headEnd type="arrow"/>
            <a:tailEnd type="arrow"/>
          </a:ln>
        </p:spPr>
        <p:txBody>
          <a:bodyPr lIns="50800" tIns="50800" rIns="50800" bIns="50800" anchor="ctr"/>
          <a:lstStyle/>
          <a:p>
            <a:endParaRPr/>
          </a:p>
        </p:txBody>
      </p:sp>
      <p:sp>
        <p:nvSpPr>
          <p:cNvPr id="1460" name="Line"/>
          <p:cNvSpPr/>
          <p:nvPr/>
        </p:nvSpPr>
        <p:spPr>
          <a:xfrm>
            <a:off x="9004167" y="11060305"/>
            <a:ext cx="2431763" cy="1"/>
          </a:xfrm>
          <a:prstGeom prst="line">
            <a:avLst/>
          </a:prstGeom>
          <a:ln w="88900">
            <a:solidFill>
              <a:schemeClr val="accent4"/>
            </a:solidFill>
            <a:miter lim="400000"/>
            <a:headEnd type="arrow"/>
            <a:tailEnd type="arrow"/>
          </a:ln>
        </p:spPr>
        <p:txBody>
          <a:bodyPr lIns="50800" tIns="50800" rIns="50800" bIns="50800" anchor="ctr"/>
          <a:lstStyle/>
          <a:p>
            <a:endParaRPr/>
          </a:p>
        </p:txBody>
      </p:sp>
      <p:sp>
        <p:nvSpPr>
          <p:cNvPr id="1461" name="102Ru_pt_450_25_run75_rebin2.spe"/>
          <p:cNvSpPr txBox="1"/>
          <p:nvPr/>
        </p:nvSpPr>
        <p:spPr>
          <a:xfrm>
            <a:off x="2756098" y="13105469"/>
            <a:ext cx="438981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102Ru_pt_450_25_run75_rebin2.spe </a:t>
            </a:r>
          </a:p>
        </p:txBody>
      </p:sp>
      <p:sp>
        <p:nvSpPr>
          <p:cNvPr id="1462" name="https://www.nndc.bnl.gov/nudat3/levelscheme/?nucleus=100Ru"/>
          <p:cNvSpPr txBox="1"/>
          <p:nvPr/>
        </p:nvSpPr>
        <p:spPr>
          <a:xfrm>
            <a:off x="13489817" y="12366710"/>
            <a:ext cx="8774888"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https://www.nndc.bnl.gov/nudat3/levelscheme/?nucleus=100Ru</a:t>
            </a:r>
          </a:p>
        </p:txBody>
      </p:sp>
      <p:sp>
        <p:nvSpPr>
          <p:cNvPr id="1463" name="Channel"/>
          <p:cNvSpPr txBox="1"/>
          <p:nvPr/>
        </p:nvSpPr>
        <p:spPr>
          <a:xfrm rot="5400000">
            <a:off x="-262129" y="7582029"/>
            <a:ext cx="128625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Channel</a:t>
            </a:r>
          </a:p>
        </p:txBody>
      </p:sp>
      <p:sp>
        <p:nvSpPr>
          <p:cNvPr id="1464" name="Counts"/>
          <p:cNvSpPr txBox="1"/>
          <p:nvPr/>
        </p:nvSpPr>
        <p:spPr>
          <a:xfrm>
            <a:off x="4380115" y="2236724"/>
            <a:ext cx="1141782"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Counts</a:t>
            </a:r>
          </a:p>
        </p:txBody>
      </p:sp>
      <p:sp>
        <p:nvSpPr>
          <p:cNvPr id="1465" name="100Ru"/>
          <p:cNvSpPr txBox="1"/>
          <p:nvPr/>
        </p:nvSpPr>
        <p:spPr>
          <a:xfrm>
            <a:off x="11928595" y="2456430"/>
            <a:ext cx="2406410" cy="1389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5900" u="sng" spc="-58">
                <a:latin typeface="+mn-lt"/>
                <a:ea typeface="+mn-ea"/>
                <a:cs typeface="+mn-cs"/>
                <a:sym typeface="Canela Bold"/>
              </a:defRPr>
            </a:pPr>
            <a:r>
              <a:rPr baseline="20338"/>
              <a:t>100</a:t>
            </a:r>
            <a:r>
              <a:t>Ru</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1467"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68" name="Project Motivation"/>
          <p:cNvSpPr txBox="1"/>
          <p:nvPr/>
        </p:nvSpPr>
        <p:spPr>
          <a:xfrm>
            <a:off x="378966" y="555172"/>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dirty="0"/>
              <a:t>Project Motivation</a:t>
            </a:r>
          </a:p>
        </p:txBody>
      </p:sp>
      <p:pic>
        <p:nvPicPr>
          <p:cNvPr id="1469" name="Screen Shot 2022-06-05 at 7.44.42 AM.png" descr="Screen Shot 2022-06-05 at 7.44.42 AM.png"/>
          <p:cNvPicPr>
            <a:picLocks noChangeAspect="1"/>
          </p:cNvPicPr>
          <p:nvPr/>
        </p:nvPicPr>
        <p:blipFill>
          <a:blip r:embed="rId3"/>
          <a:stretch>
            <a:fillRect/>
          </a:stretch>
        </p:blipFill>
        <p:spPr>
          <a:xfrm>
            <a:off x="5824976" y="4616794"/>
            <a:ext cx="13119286" cy="7815286"/>
          </a:xfrm>
          <a:prstGeom prst="rect">
            <a:avLst/>
          </a:prstGeom>
          <a:ln w="12700">
            <a:miter lim="400000"/>
          </a:ln>
        </p:spPr>
      </p:pic>
      <p:sp>
        <p:nvSpPr>
          <p:cNvPr id="1470" name="Significance of Studying 100Ru: Double beta decay of 100Mo to excited states of 100Ru. Potential importance due to the possibility of using 100Mo for studies of the neutrino-less double-beta-decay process, that would shed light on the fundamental nature "/>
          <p:cNvSpPr txBox="1"/>
          <p:nvPr/>
        </p:nvSpPr>
        <p:spPr>
          <a:xfrm>
            <a:off x="378966" y="2101434"/>
            <a:ext cx="24011305" cy="3378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pPr algn="l" defTabSz="355600">
              <a:lnSpc>
                <a:spcPct val="100000"/>
              </a:lnSpc>
              <a:defRPr sz="3600">
                <a:solidFill>
                  <a:srgbClr val="FFFFFF"/>
                </a:solidFill>
                <a:latin typeface="Helvetica Neue"/>
                <a:ea typeface="Helvetica Neue"/>
                <a:cs typeface="Helvetica Neue"/>
                <a:sym typeface="Helvetica Neue"/>
              </a:defRPr>
            </a:pPr>
            <a:endParaRPr/>
          </a:p>
          <a:p>
            <a:pPr algn="l" defTabSz="355600">
              <a:lnSpc>
                <a:spcPct val="100000"/>
              </a:lnSpc>
              <a:defRPr sz="3600">
                <a:solidFill>
                  <a:srgbClr val="FFFFFF"/>
                </a:solidFill>
                <a:latin typeface="Helvetica Neue"/>
                <a:ea typeface="Helvetica Neue"/>
                <a:cs typeface="Helvetica Neue"/>
                <a:sym typeface="Helvetica Neue"/>
              </a:defRPr>
            </a:pPr>
            <a:r>
              <a:rPr b="1" u="sng">
                <a:solidFill>
                  <a:srgbClr val="050301"/>
                </a:solidFill>
              </a:rPr>
              <a:t>Significance of Studying </a:t>
            </a:r>
            <a:r>
              <a:rPr b="1" u="sng" baseline="31999">
                <a:solidFill>
                  <a:srgbClr val="050301"/>
                </a:solidFill>
              </a:rPr>
              <a:t>100</a:t>
            </a:r>
            <a:r>
              <a:rPr b="1" u="sng">
                <a:solidFill>
                  <a:srgbClr val="050301"/>
                </a:solidFill>
              </a:rPr>
              <a:t>Ru:</a:t>
            </a:r>
            <a:r>
              <a:rPr b="1"/>
              <a:t> </a:t>
            </a:r>
            <a:r>
              <a:rPr>
                <a:solidFill>
                  <a:srgbClr val="241F21"/>
                </a:solidFill>
              </a:rPr>
              <a:t>Double beta decay of </a:t>
            </a:r>
            <a:r>
              <a:rPr baseline="31999">
                <a:solidFill>
                  <a:srgbClr val="241F21"/>
                </a:solidFill>
              </a:rPr>
              <a:t>100</a:t>
            </a:r>
            <a:r>
              <a:rPr>
                <a:solidFill>
                  <a:srgbClr val="241F21"/>
                </a:solidFill>
              </a:rPr>
              <a:t>Mo to excited states of </a:t>
            </a:r>
            <a:r>
              <a:rPr baseline="31999">
                <a:solidFill>
                  <a:srgbClr val="241F21"/>
                </a:solidFill>
              </a:rPr>
              <a:t>100</a:t>
            </a:r>
            <a:r>
              <a:rPr>
                <a:solidFill>
                  <a:srgbClr val="241F21"/>
                </a:solidFill>
              </a:rPr>
              <a:t>Ru. Potential importance due to the possibility of using </a:t>
            </a:r>
            <a:r>
              <a:rPr baseline="31999">
                <a:solidFill>
                  <a:srgbClr val="241F21"/>
                </a:solidFill>
              </a:rPr>
              <a:t>100</a:t>
            </a:r>
            <a:r>
              <a:rPr>
                <a:solidFill>
                  <a:srgbClr val="241F21"/>
                </a:solidFill>
              </a:rPr>
              <a:t>Mo for studies of the neutrino-less double-beta-decay process, that would shed light on the fundamental nature of neutrinos.</a:t>
            </a:r>
          </a:p>
          <a:p>
            <a:pPr algn="l" defTabSz="355600">
              <a:lnSpc>
                <a:spcPct val="100000"/>
              </a:lnSpc>
              <a:defRPr sz="3600">
                <a:solidFill>
                  <a:srgbClr val="FFFFFF"/>
                </a:solidFill>
                <a:latin typeface="Helvetica Neue"/>
                <a:ea typeface="Helvetica Neue"/>
                <a:cs typeface="Helvetica Neue"/>
                <a:sym typeface="Helvetica Neue"/>
              </a:defRPr>
            </a:pPr>
            <a:endParaRPr>
              <a:solidFill>
                <a:srgbClr val="241F21"/>
              </a:solidFill>
            </a:endParaRPr>
          </a:p>
        </p:txBody>
      </p:sp>
      <p:sp>
        <p:nvSpPr>
          <p:cNvPr id="1471" name="Figure: Investigation of double beta decay of 100Mo to excited states of 100Ru"/>
          <p:cNvSpPr txBox="1"/>
          <p:nvPr/>
        </p:nvSpPr>
        <p:spPr>
          <a:xfrm>
            <a:off x="5613400" y="12670024"/>
            <a:ext cx="15696383" cy="1643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2800" b="1" i="1">
                <a:solidFill>
                  <a:srgbClr val="212529"/>
                </a:solidFill>
                <a:latin typeface="Helvetica Neue"/>
                <a:ea typeface="Helvetica Neue"/>
                <a:cs typeface="Helvetica Neue"/>
                <a:sym typeface="Helvetica Neue"/>
              </a:defRPr>
            </a:pPr>
            <a:r>
              <a:t>Figure: Investigation of double beta decay of </a:t>
            </a:r>
            <a:r>
              <a:rPr baseline="31999"/>
              <a:t>100</a:t>
            </a:r>
            <a:r>
              <a:t>Mo to excited states of </a:t>
            </a:r>
            <a:r>
              <a:rPr baseline="31999"/>
              <a:t>100</a:t>
            </a:r>
            <a:r>
              <a:t>Ru</a:t>
            </a:r>
          </a:p>
          <a:p>
            <a:pPr algn="l" defTabSz="457200">
              <a:lnSpc>
                <a:spcPct val="100000"/>
              </a:lnSpc>
              <a:defRPr sz="2000" b="1">
                <a:solidFill>
                  <a:srgbClr val="212529"/>
                </a:solidFill>
                <a:latin typeface="Helvetica Neue"/>
                <a:ea typeface="Helvetica Neue"/>
                <a:cs typeface="Helvetica Neue"/>
                <a:sym typeface="Helvetica Neue"/>
              </a:defRPr>
            </a:pPr>
            <a:endParaRPr/>
          </a:p>
          <a:p>
            <a:pPr algn="l" defTabSz="457200">
              <a:lnSpc>
                <a:spcPct val="100000"/>
              </a:lnSpc>
              <a:defRPr sz="3200" b="1">
                <a:solidFill>
                  <a:srgbClr val="212529"/>
                </a:solidFill>
                <a:latin typeface="Helvetica Neue"/>
                <a:ea typeface="Helvetica Neue"/>
                <a:cs typeface="Helvetica Neue"/>
                <a:sym typeface="Helvetica Neue"/>
              </a:defRPr>
            </a:pPr>
            <a:endParaRPr/>
          </a:p>
        </p:txBody>
      </p:sp>
      <p:sp>
        <p:nvSpPr>
          <p:cNvPr id="1472" name="May 2014, p.25-36, Nuclear Physics, Section A"/>
          <p:cNvSpPr txBox="1"/>
          <p:nvPr/>
        </p:nvSpPr>
        <p:spPr>
          <a:xfrm>
            <a:off x="9518851" y="13102295"/>
            <a:ext cx="5731536" cy="411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355600">
              <a:lnSpc>
                <a:spcPct val="100000"/>
              </a:lnSpc>
              <a:defRPr sz="2100">
                <a:latin typeface="Helvetica Neue"/>
                <a:ea typeface="Helvetica Neue"/>
                <a:cs typeface="Helvetica Neue"/>
                <a:sym typeface="Helvetica Neue"/>
              </a:defRPr>
            </a:lvl1pPr>
          </a:lstStyle>
          <a:p>
            <a:r>
              <a:t>May 2014, p.25-36, Nuclear Physics, Section A</a:t>
            </a:r>
          </a:p>
        </p:txBody>
      </p:sp>
      <p:pic>
        <p:nvPicPr>
          <p:cNvPr id="1473" name="Screen Shot 2022-05-29 at 7.54.44 PM.png" descr="Screen Shot 2022-05-29 at 7.54.44 PM.png"/>
          <p:cNvPicPr>
            <a:picLocks noChangeAspect="1"/>
          </p:cNvPicPr>
          <p:nvPr/>
        </p:nvPicPr>
        <p:blipFill>
          <a:blip r:embed="rId4"/>
          <a:stretch>
            <a:fillRect/>
          </a:stretch>
        </p:blipFill>
        <p:spPr>
          <a:xfrm>
            <a:off x="505680" y="5959016"/>
            <a:ext cx="8729890" cy="6087789"/>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308"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309" name="Screen Shot 2023-01-05 at 10.21.29 PM.png" descr="Screen Shot 2023-01-05 at 10.21.29 PM.png"/>
          <p:cNvPicPr>
            <a:picLocks noChangeAspect="1"/>
          </p:cNvPicPr>
          <p:nvPr/>
        </p:nvPicPr>
        <p:blipFill>
          <a:blip r:embed="rId3"/>
          <a:srcRect t="39330" b="12169"/>
          <a:stretch>
            <a:fillRect/>
          </a:stretch>
        </p:blipFill>
        <p:spPr>
          <a:xfrm>
            <a:off x="4079081" y="8008747"/>
            <a:ext cx="16225841" cy="4412249"/>
          </a:xfrm>
          <a:prstGeom prst="rect">
            <a:avLst/>
          </a:prstGeom>
          <a:ln w="12700">
            <a:miter lim="400000"/>
          </a:ln>
        </p:spPr>
      </p:pic>
      <p:pic>
        <p:nvPicPr>
          <p:cNvPr id="310" name="logo2.jpg.png" descr="logo2.jpg.png"/>
          <p:cNvPicPr>
            <a:picLocks noChangeAspect="1"/>
          </p:cNvPicPr>
          <p:nvPr/>
        </p:nvPicPr>
        <p:blipFill>
          <a:blip r:embed="rId4"/>
          <a:srcRect l="23775" t="5238" r="23775" b="5238"/>
          <a:stretch>
            <a:fillRect/>
          </a:stretch>
        </p:blipFill>
        <p:spPr>
          <a:xfrm>
            <a:off x="-67" y="11036051"/>
            <a:ext cx="2646225" cy="2506023"/>
          </a:xfrm>
          <a:prstGeom prst="rect">
            <a:avLst/>
          </a:prstGeom>
          <a:ln w="12700">
            <a:miter lim="400000"/>
          </a:ln>
        </p:spPr>
      </p:pic>
      <p:sp>
        <p:nvSpPr>
          <p:cNvPr id="311" name="Background : Nuclear Models"/>
          <p:cNvSpPr txBox="1"/>
          <p:nvPr/>
        </p:nvSpPr>
        <p:spPr>
          <a:xfrm>
            <a:off x="208378" y="518969"/>
            <a:ext cx="1680992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 Nuclear Models </a:t>
            </a:r>
          </a:p>
        </p:txBody>
      </p:sp>
      <p:sp>
        <p:nvSpPr>
          <p:cNvPr id="312" name="Collective Model"/>
          <p:cNvSpPr txBox="1"/>
          <p:nvPr/>
        </p:nvSpPr>
        <p:spPr>
          <a:xfrm>
            <a:off x="1398699" y="3779987"/>
            <a:ext cx="4428796"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a:lvl1pPr>
          </a:lstStyle>
          <a:p>
            <a:r>
              <a:t>Collective Model</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1477" name="Atom"/>
          <p:cNvSpPr/>
          <p:nvPr/>
        </p:nvSpPr>
        <p:spPr>
          <a:xfrm rot="2035668">
            <a:off x="-3706021" y="6160815"/>
            <a:ext cx="8047812" cy="9065120"/>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768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78" name="Atom"/>
          <p:cNvSpPr/>
          <p:nvPr/>
        </p:nvSpPr>
        <p:spPr>
          <a:xfrm rot="2035668">
            <a:off x="19605170" y="-3555600"/>
            <a:ext cx="8047812" cy="9065121"/>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768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79"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80" name="Quadrapole-3-Dipole Magnetic Spectrograph (Q3D)"/>
          <p:cNvSpPr txBox="1"/>
          <p:nvPr/>
        </p:nvSpPr>
        <p:spPr>
          <a:xfrm>
            <a:off x="-395599" y="746045"/>
            <a:ext cx="24067718" cy="1565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80000"/>
              </a:lnSpc>
              <a:defRPr sz="7700" u="sng" spc="-77">
                <a:latin typeface="+mn-lt"/>
                <a:ea typeface="+mn-ea"/>
                <a:cs typeface="+mn-cs"/>
                <a:sym typeface="Canela Bold"/>
              </a:defRPr>
            </a:pPr>
            <a:r>
              <a:rPr>
                <a:solidFill>
                  <a:srgbClr val="FFFFFF"/>
                </a:solidFill>
              </a:rPr>
              <a:t>Q</a:t>
            </a:r>
            <a:r>
              <a:t>uadrapole-</a:t>
            </a:r>
            <a:r>
              <a:rPr>
                <a:solidFill>
                  <a:srgbClr val="FFFFFF"/>
                </a:solidFill>
              </a:rPr>
              <a:t>3</a:t>
            </a:r>
            <a:r>
              <a:t>-</a:t>
            </a:r>
            <a:r>
              <a:rPr>
                <a:solidFill>
                  <a:srgbClr val="FFFFFF"/>
                </a:solidFill>
              </a:rPr>
              <a:t>D</a:t>
            </a:r>
            <a:r>
              <a:t>ipole Magnetic Spectrograph (</a:t>
            </a:r>
            <a:r>
              <a:rPr>
                <a:solidFill>
                  <a:srgbClr val="FFFFFF"/>
                </a:solidFill>
              </a:rPr>
              <a:t>Q3D</a:t>
            </a:r>
            <a:r>
              <a:t>)</a:t>
            </a:r>
          </a:p>
        </p:txBody>
      </p:sp>
      <p:pic>
        <p:nvPicPr>
          <p:cNvPr id="1481" name="Screen Shot 2022-06-05 at 4.40.41 PM.png" descr="Screen Shot 2022-06-05 at 4.40.41 PM.png"/>
          <p:cNvPicPr>
            <a:picLocks noChangeAspect="1"/>
          </p:cNvPicPr>
          <p:nvPr/>
        </p:nvPicPr>
        <p:blipFill>
          <a:blip r:embed="rId2"/>
          <a:stretch>
            <a:fillRect/>
          </a:stretch>
        </p:blipFill>
        <p:spPr>
          <a:xfrm>
            <a:off x="4341106" y="2696929"/>
            <a:ext cx="16087025" cy="10458783"/>
          </a:xfrm>
          <a:prstGeom prst="rect">
            <a:avLst/>
          </a:prstGeom>
          <a:ln w="12700">
            <a:miter lim="400000"/>
          </a:ln>
        </p:spPr>
      </p:pic>
      <p:sp>
        <p:nvSpPr>
          <p:cNvPr id="1482" name="Rectangle"/>
          <p:cNvSpPr/>
          <p:nvPr/>
        </p:nvSpPr>
        <p:spPr>
          <a:xfrm>
            <a:off x="4927600" y="10388600"/>
            <a:ext cx="2153940" cy="1270000"/>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 name="Screen Shot 2023-01-05 at 5.08.33 PM.png" descr="Screen Shot 2023-01-05 at 5.08.33 PM.png"/>
          <p:cNvPicPr>
            <a:picLocks noChangeAspect="1"/>
          </p:cNvPicPr>
          <p:nvPr/>
        </p:nvPicPr>
        <p:blipFill>
          <a:blip r:embed="rId2"/>
          <a:stretch>
            <a:fillRect/>
          </a:stretch>
        </p:blipFill>
        <p:spPr>
          <a:xfrm>
            <a:off x="723900" y="2305050"/>
            <a:ext cx="22936200" cy="9105900"/>
          </a:xfrm>
          <a:prstGeom prst="rect">
            <a:avLst/>
          </a:prstGeom>
          <a:ln w="12700">
            <a:miter lim="400000"/>
          </a:ln>
        </p:spPr>
      </p:pic>
      <p:sp>
        <p:nvSpPr>
          <p:cNvPr id="1485" name="Square"/>
          <p:cNvSpPr/>
          <p:nvPr/>
        </p:nvSpPr>
        <p:spPr>
          <a:xfrm>
            <a:off x="5731638" y="4143719"/>
            <a:ext cx="1270001"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86" name="Rectangle"/>
          <p:cNvSpPr/>
          <p:nvPr/>
        </p:nvSpPr>
        <p:spPr>
          <a:xfrm>
            <a:off x="9650683" y="6738750"/>
            <a:ext cx="1270001" cy="639340"/>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87" name="Rectangle"/>
          <p:cNvSpPr/>
          <p:nvPr/>
        </p:nvSpPr>
        <p:spPr>
          <a:xfrm>
            <a:off x="21245746" y="8681335"/>
            <a:ext cx="1270001" cy="63934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488" name="Rectangle"/>
          <p:cNvSpPr/>
          <p:nvPr/>
        </p:nvSpPr>
        <p:spPr>
          <a:xfrm>
            <a:off x="13684639" y="9072031"/>
            <a:ext cx="1270001" cy="639340"/>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1489" name="Screen Shot 2023-01-05 at 5.20.50 PM.png" descr="Screen Shot 2023-01-05 at 5.20.50 PM.png"/>
          <p:cNvPicPr>
            <a:picLocks noChangeAspect="1"/>
          </p:cNvPicPr>
          <p:nvPr/>
        </p:nvPicPr>
        <p:blipFill>
          <a:blip r:embed="rId3"/>
          <a:stretch>
            <a:fillRect/>
          </a:stretch>
        </p:blipFill>
        <p:spPr>
          <a:xfrm>
            <a:off x="5580904" y="4447915"/>
            <a:ext cx="1706068" cy="954052"/>
          </a:xfrm>
          <a:prstGeom prst="rect">
            <a:avLst/>
          </a:prstGeom>
          <a:ln w="12700">
            <a:miter lim="400000"/>
          </a:ln>
        </p:spPr>
      </p:pic>
      <p:pic>
        <p:nvPicPr>
          <p:cNvPr id="1490" name="Screen Shot 2023-01-05 at 5.22.18 PM.png" descr="Screen Shot 2023-01-05 at 5.22.18 PM.png"/>
          <p:cNvPicPr>
            <a:picLocks noChangeAspect="1"/>
          </p:cNvPicPr>
          <p:nvPr/>
        </p:nvPicPr>
        <p:blipFill>
          <a:blip r:embed="rId4"/>
          <a:stretch>
            <a:fillRect/>
          </a:stretch>
        </p:blipFill>
        <p:spPr>
          <a:xfrm>
            <a:off x="9635360" y="9453769"/>
            <a:ext cx="1706068" cy="771904"/>
          </a:xfrm>
          <a:prstGeom prst="rect">
            <a:avLst/>
          </a:prstGeom>
          <a:ln w="12700">
            <a:miter lim="400000"/>
          </a:ln>
        </p:spPr>
      </p:pic>
      <p:pic>
        <p:nvPicPr>
          <p:cNvPr id="1491" name="Screen Shot 2023-01-05 at 5.22.18 PM.png" descr="Screen Shot 2023-01-05 at 5.22.18 PM.png"/>
          <p:cNvPicPr>
            <a:picLocks noChangeAspect="1"/>
          </p:cNvPicPr>
          <p:nvPr/>
        </p:nvPicPr>
        <p:blipFill>
          <a:blip r:embed="rId4"/>
          <a:stretch>
            <a:fillRect/>
          </a:stretch>
        </p:blipFill>
        <p:spPr>
          <a:xfrm>
            <a:off x="13533905" y="9235570"/>
            <a:ext cx="1571468" cy="711004"/>
          </a:xfrm>
          <a:prstGeom prst="rect">
            <a:avLst/>
          </a:prstGeom>
          <a:ln w="12700">
            <a:miter lim="400000"/>
          </a:ln>
        </p:spPr>
      </p:pic>
      <p:pic>
        <p:nvPicPr>
          <p:cNvPr id="1492" name="Screen Shot 2023-01-05 at 5.20.50 PM.png" descr="Screen Shot 2023-01-05 at 5.20.50 PM.png"/>
          <p:cNvPicPr>
            <a:picLocks noChangeAspect="1"/>
          </p:cNvPicPr>
          <p:nvPr/>
        </p:nvPicPr>
        <p:blipFill>
          <a:blip r:embed="rId3"/>
          <a:stretch>
            <a:fillRect/>
          </a:stretch>
        </p:blipFill>
        <p:spPr>
          <a:xfrm>
            <a:off x="21095014" y="7178216"/>
            <a:ext cx="1571468" cy="87878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316"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317" name="Screen Shot 2023-01-05 at 10.27.12 PM.png" descr="Screen Shot 2023-01-05 at 10.27.12 PM.png"/>
          <p:cNvPicPr>
            <a:picLocks noChangeAspect="1"/>
          </p:cNvPicPr>
          <p:nvPr/>
        </p:nvPicPr>
        <p:blipFill>
          <a:blip r:embed="rId3"/>
          <a:stretch>
            <a:fillRect/>
          </a:stretch>
        </p:blipFill>
        <p:spPr>
          <a:xfrm>
            <a:off x="5435600" y="3096429"/>
            <a:ext cx="13512800" cy="9499601"/>
          </a:xfrm>
          <a:prstGeom prst="rect">
            <a:avLst/>
          </a:prstGeom>
          <a:ln w="12700">
            <a:miter lim="400000"/>
          </a:ln>
        </p:spPr>
      </p:pic>
      <p:sp>
        <p:nvSpPr>
          <p:cNvPr id="318" name="Background: Shell Model"/>
          <p:cNvSpPr txBox="1"/>
          <p:nvPr/>
        </p:nvSpPr>
        <p:spPr>
          <a:xfrm>
            <a:off x="176820" y="459228"/>
            <a:ext cx="14324052"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Shell Model</a:t>
            </a:r>
          </a:p>
        </p:txBody>
      </p:sp>
      <p:sp>
        <p:nvSpPr>
          <p:cNvPr id="319" name="Slide Number"/>
          <p:cNvSpPr txBox="1">
            <a:spLocks noGrp="1"/>
          </p:cNvSpPr>
          <p:nvPr>
            <p:ph type="sldNum" sz="quarter" idx="4294967295"/>
          </p:nvPr>
        </p:nvSpPr>
        <p:spPr>
          <a:xfrm>
            <a:off x="12055220" y="12700000"/>
            <a:ext cx="281179" cy="4292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323"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324" name="Background: Shell Model"/>
          <p:cNvSpPr txBox="1"/>
          <p:nvPr/>
        </p:nvSpPr>
        <p:spPr>
          <a:xfrm>
            <a:off x="176820" y="459228"/>
            <a:ext cx="14324052"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Shell Model</a:t>
            </a:r>
          </a:p>
        </p:txBody>
      </p:sp>
      <p:sp>
        <p:nvSpPr>
          <p:cNvPr id="325" name="Slide Number"/>
          <p:cNvSpPr txBox="1">
            <a:spLocks noGrp="1"/>
          </p:cNvSpPr>
          <p:nvPr>
            <p:ph type="sldNum" sz="quarter" idx="4294967295"/>
          </p:nvPr>
        </p:nvSpPr>
        <p:spPr>
          <a:xfrm>
            <a:off x="12064110" y="12700000"/>
            <a:ext cx="263399" cy="4292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326" name="Atom"/>
          <p:cNvSpPr/>
          <p:nvPr/>
        </p:nvSpPr>
        <p:spPr>
          <a:xfrm>
            <a:off x="19328040" y="-4526659"/>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grpSp>
        <p:nvGrpSpPr>
          <p:cNvPr id="329" name="potenitals.png"/>
          <p:cNvGrpSpPr/>
          <p:nvPr/>
        </p:nvGrpSpPr>
        <p:grpSpPr>
          <a:xfrm>
            <a:off x="759413" y="3953871"/>
            <a:ext cx="12068271" cy="7547479"/>
            <a:chOff x="0" y="0"/>
            <a:chExt cx="12068270" cy="7547477"/>
          </a:xfrm>
        </p:grpSpPr>
        <p:pic>
          <p:nvPicPr>
            <p:cNvPr id="328" name="potenitals.png" descr="potenitals.png"/>
            <p:cNvPicPr>
              <a:picLocks noChangeAspect="1"/>
            </p:cNvPicPr>
            <p:nvPr/>
          </p:nvPicPr>
          <p:blipFill>
            <a:blip r:embed="rId3"/>
            <a:stretch>
              <a:fillRect/>
            </a:stretch>
          </p:blipFill>
          <p:spPr>
            <a:xfrm>
              <a:off x="127000" y="88900"/>
              <a:ext cx="11814271" cy="7217278"/>
            </a:xfrm>
            <a:prstGeom prst="rect">
              <a:avLst/>
            </a:prstGeom>
            <a:ln>
              <a:noFill/>
            </a:ln>
            <a:effectLst/>
          </p:spPr>
        </p:pic>
        <p:pic>
          <p:nvPicPr>
            <p:cNvPr id="327" name="potenitals.png" descr="potenitals.png"/>
            <p:cNvPicPr>
              <a:picLocks/>
            </p:cNvPicPr>
            <p:nvPr/>
          </p:nvPicPr>
          <p:blipFill>
            <a:blip r:embed="rId4"/>
            <a:stretch>
              <a:fillRect/>
            </a:stretch>
          </p:blipFill>
          <p:spPr>
            <a:xfrm>
              <a:off x="0" y="0"/>
              <a:ext cx="12068271" cy="7547478"/>
            </a:xfrm>
            <a:prstGeom prst="rect">
              <a:avLst/>
            </a:prstGeom>
            <a:effectLst/>
          </p:spPr>
        </p:pic>
      </p:grpSp>
      <p:pic>
        <p:nvPicPr>
          <p:cNvPr id="330" name="CodeCogsEqn-44.png" descr="CodeCogsEqn-44.png"/>
          <p:cNvPicPr>
            <a:picLocks noChangeAspect="1"/>
          </p:cNvPicPr>
          <p:nvPr/>
        </p:nvPicPr>
        <p:blipFill>
          <a:blip r:embed="rId5"/>
          <a:stretch>
            <a:fillRect/>
          </a:stretch>
        </p:blipFill>
        <p:spPr>
          <a:xfrm>
            <a:off x="14936530" y="7483557"/>
            <a:ext cx="6706893" cy="1974045"/>
          </a:xfrm>
          <a:prstGeom prst="rect">
            <a:avLst/>
          </a:prstGeom>
          <a:ln w="12700">
            <a:miter lim="400000"/>
          </a:ln>
        </p:spPr>
      </p:pic>
      <p:pic>
        <p:nvPicPr>
          <p:cNvPr id="331" name="CodeCogsEqn-46.png" descr="CodeCogsEqn-46.png"/>
          <p:cNvPicPr>
            <a:picLocks noChangeAspect="1"/>
          </p:cNvPicPr>
          <p:nvPr/>
        </p:nvPicPr>
        <p:blipFill>
          <a:blip r:embed="rId6"/>
          <a:stretch>
            <a:fillRect/>
          </a:stretch>
        </p:blipFill>
        <p:spPr>
          <a:xfrm>
            <a:off x="13120051" y="6179289"/>
            <a:ext cx="10911089" cy="474177"/>
          </a:xfrm>
          <a:prstGeom prst="rect">
            <a:avLst/>
          </a:prstGeom>
          <a:ln w="12700">
            <a:miter lim="400000"/>
          </a:ln>
        </p:spPr>
      </p:pic>
      <p:pic>
        <p:nvPicPr>
          <p:cNvPr id="332" name="logo2.jpg.png" descr="logo2.jpg.png"/>
          <p:cNvPicPr>
            <a:picLocks noChangeAspect="1"/>
          </p:cNvPicPr>
          <p:nvPr/>
        </p:nvPicPr>
        <p:blipFill>
          <a:blip r:embed="rId7"/>
          <a:srcRect l="23775" t="5238" r="23775" b="5238"/>
          <a:stretch>
            <a:fillRect/>
          </a:stretch>
        </p:blipFill>
        <p:spPr>
          <a:xfrm>
            <a:off x="-67" y="11675550"/>
            <a:ext cx="1970948" cy="1866524"/>
          </a:xfrm>
          <a:prstGeom prst="rect">
            <a:avLst/>
          </a:prstGeom>
          <a:ln w="12700">
            <a:miter lim="400000"/>
          </a:ln>
        </p:spPr>
      </p:pic>
      <p:sp>
        <p:nvSpPr>
          <p:cNvPr id="333" name="Text"/>
          <p:cNvSpPr txBox="1"/>
          <p:nvPr/>
        </p:nvSpPr>
        <p:spPr>
          <a:xfrm>
            <a:off x="11819991" y="6580124"/>
            <a:ext cx="744018" cy="555753"/>
          </a:xfrm>
          <a:prstGeom prst="rect">
            <a:avLst/>
          </a:prstGeom>
          <a:ln w="12700">
            <a:miter lim="400000"/>
          </a:ln>
        </p:spPr>
        <p:txBody>
          <a:bodyPr wrap="none" lIns="50800" tIns="50800" rIns="50800" bIns="50800" anchor="ctr">
            <a:spAutoFit/>
          </a:bodyPr>
          <a:lstStyle/>
          <a:p>
            <a:endParaRPr/>
          </a:p>
        </p:txBody>
      </p:sp>
      <p:sp>
        <p:nvSpPr>
          <p:cNvPr id="334" name="Takeuchi, K., and P. A. Moldauer. &quot;Neutron single particle levels in a Wood-Saxon potential.&quot; Physics Letters B 28.6 (1969): 384-386."/>
          <p:cNvSpPr txBox="1"/>
          <p:nvPr/>
        </p:nvSpPr>
        <p:spPr>
          <a:xfrm>
            <a:off x="2114755" y="11538911"/>
            <a:ext cx="9779261" cy="286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00000"/>
              </a:lnSpc>
              <a:defRPr sz="1300">
                <a:solidFill>
                  <a:srgbClr val="222222"/>
                </a:solidFill>
                <a:latin typeface="Arial"/>
                <a:ea typeface="Arial"/>
                <a:cs typeface="Arial"/>
                <a:sym typeface="Arial"/>
              </a:defRPr>
            </a:pPr>
            <a:r>
              <a:t>Takeuchi, K., and P. A. Moldauer. "Neutron single particle levels in a Wood-Saxon potential." </a:t>
            </a:r>
            <a:r>
              <a:rPr i="1"/>
              <a:t>Physics Letters B</a:t>
            </a:r>
            <a:r>
              <a:t> 28.6 (1969): 384-386.</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338"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339" name="Screen Shot 2023-01-05 at 10.27.12 PM.png" descr="Screen Shot 2023-01-05 at 10.27.12 PM.png"/>
          <p:cNvPicPr>
            <a:picLocks noChangeAspect="1"/>
          </p:cNvPicPr>
          <p:nvPr/>
        </p:nvPicPr>
        <p:blipFill>
          <a:blip r:embed="rId3"/>
          <a:srcRect t="23574" r="1779" b="46113"/>
          <a:stretch>
            <a:fillRect/>
          </a:stretch>
        </p:blipFill>
        <p:spPr>
          <a:xfrm>
            <a:off x="150282" y="9688223"/>
            <a:ext cx="13272381" cy="2879504"/>
          </a:xfrm>
          <a:prstGeom prst="rect">
            <a:avLst/>
          </a:prstGeom>
          <a:ln w="12700">
            <a:miter lim="400000"/>
          </a:ln>
        </p:spPr>
      </p:pic>
      <p:sp>
        <p:nvSpPr>
          <p:cNvPr id="340" name="Background: Shell Model"/>
          <p:cNvSpPr txBox="1"/>
          <p:nvPr/>
        </p:nvSpPr>
        <p:spPr>
          <a:xfrm>
            <a:off x="176820" y="459228"/>
            <a:ext cx="14324052"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Shell Model</a:t>
            </a:r>
          </a:p>
        </p:txBody>
      </p:sp>
      <p:sp>
        <p:nvSpPr>
          <p:cNvPr id="341" name="Slide Number"/>
          <p:cNvSpPr txBox="1">
            <a:spLocks noGrp="1"/>
          </p:cNvSpPr>
          <p:nvPr>
            <p:ph type="sldNum" sz="quarter" idx="4294967295"/>
          </p:nvPr>
        </p:nvSpPr>
        <p:spPr>
          <a:xfrm>
            <a:off x="12055220" y="12700000"/>
            <a:ext cx="281179" cy="4292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42" name="Atom"/>
          <p:cNvSpPr/>
          <p:nvPr/>
        </p:nvSpPr>
        <p:spPr>
          <a:xfrm>
            <a:off x="19328040" y="-4526659"/>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grpSp>
        <p:nvGrpSpPr>
          <p:cNvPr id="345" name="potenitals.png"/>
          <p:cNvGrpSpPr/>
          <p:nvPr/>
        </p:nvGrpSpPr>
        <p:grpSpPr>
          <a:xfrm>
            <a:off x="1081511" y="3249646"/>
            <a:ext cx="9333126" cy="5876593"/>
            <a:chOff x="0" y="0"/>
            <a:chExt cx="9333124" cy="5876591"/>
          </a:xfrm>
        </p:grpSpPr>
        <p:pic>
          <p:nvPicPr>
            <p:cNvPr id="344" name="potenitals.png" descr="potenitals.png"/>
            <p:cNvPicPr>
              <a:picLocks noChangeAspect="1"/>
            </p:cNvPicPr>
            <p:nvPr/>
          </p:nvPicPr>
          <p:blipFill>
            <a:blip r:embed="rId4"/>
            <a:stretch>
              <a:fillRect/>
            </a:stretch>
          </p:blipFill>
          <p:spPr>
            <a:xfrm>
              <a:off x="127000" y="88900"/>
              <a:ext cx="9079125" cy="5546392"/>
            </a:xfrm>
            <a:prstGeom prst="rect">
              <a:avLst/>
            </a:prstGeom>
            <a:ln>
              <a:noFill/>
            </a:ln>
            <a:effectLst/>
          </p:spPr>
        </p:pic>
        <p:pic>
          <p:nvPicPr>
            <p:cNvPr id="343" name="potenitals.png" descr="potenitals.png"/>
            <p:cNvPicPr>
              <a:picLocks/>
            </p:cNvPicPr>
            <p:nvPr/>
          </p:nvPicPr>
          <p:blipFill>
            <a:blip r:embed="rId5"/>
            <a:stretch>
              <a:fillRect/>
            </a:stretch>
          </p:blipFill>
          <p:spPr>
            <a:xfrm>
              <a:off x="0" y="0"/>
              <a:ext cx="9333125" cy="5876592"/>
            </a:xfrm>
            <a:prstGeom prst="rect">
              <a:avLst/>
            </a:prstGeom>
            <a:effectLst/>
          </p:spPr>
        </p:pic>
      </p:grpSp>
      <p:pic>
        <p:nvPicPr>
          <p:cNvPr id="346" name="CodeCogsEqn-44.png" descr="CodeCogsEqn-44.png"/>
          <p:cNvPicPr>
            <a:picLocks noChangeAspect="1"/>
          </p:cNvPicPr>
          <p:nvPr/>
        </p:nvPicPr>
        <p:blipFill>
          <a:blip r:embed="rId6"/>
          <a:stretch>
            <a:fillRect/>
          </a:stretch>
        </p:blipFill>
        <p:spPr>
          <a:xfrm>
            <a:off x="14851755" y="5291148"/>
            <a:ext cx="6093789" cy="1793589"/>
          </a:xfrm>
          <a:prstGeom prst="rect">
            <a:avLst/>
          </a:prstGeom>
          <a:ln w="12700">
            <a:miter lim="400000"/>
          </a:ln>
        </p:spPr>
      </p:pic>
      <p:pic>
        <p:nvPicPr>
          <p:cNvPr id="347" name="CodeCogsEqn-45.png" descr="CodeCogsEqn-45.png"/>
          <p:cNvPicPr>
            <a:picLocks noChangeAspect="1"/>
          </p:cNvPicPr>
          <p:nvPr/>
        </p:nvPicPr>
        <p:blipFill>
          <a:blip r:embed="rId7"/>
          <a:stretch>
            <a:fillRect/>
          </a:stretch>
        </p:blipFill>
        <p:spPr>
          <a:xfrm>
            <a:off x="14137647" y="10001528"/>
            <a:ext cx="8446432" cy="1024882"/>
          </a:xfrm>
          <a:prstGeom prst="rect">
            <a:avLst/>
          </a:prstGeom>
          <a:ln w="12700">
            <a:miter lim="400000"/>
          </a:ln>
        </p:spPr>
      </p:pic>
      <p:pic>
        <p:nvPicPr>
          <p:cNvPr id="348" name="CodeCogsEqn-46.png" descr="CodeCogsEqn-46.png"/>
          <p:cNvPicPr>
            <a:picLocks noChangeAspect="1"/>
          </p:cNvPicPr>
          <p:nvPr/>
        </p:nvPicPr>
        <p:blipFill>
          <a:blip r:embed="rId8"/>
          <a:stretch>
            <a:fillRect/>
          </a:stretch>
        </p:blipFill>
        <p:spPr>
          <a:xfrm>
            <a:off x="12207440" y="3992439"/>
            <a:ext cx="10911089" cy="47417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352"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353"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354" name="Screen Shot 2023-01-05 at 10.30.12 PM.png" descr="Screen Shot 2023-01-05 at 10.30.12 PM.png"/>
          <p:cNvPicPr>
            <a:picLocks noChangeAspect="1"/>
          </p:cNvPicPr>
          <p:nvPr/>
        </p:nvPicPr>
        <p:blipFill>
          <a:blip r:embed="rId3"/>
          <a:srcRect t="1555" b="1555"/>
          <a:stretch>
            <a:fillRect/>
          </a:stretch>
        </p:blipFill>
        <p:spPr>
          <a:xfrm>
            <a:off x="4072962" y="2121228"/>
            <a:ext cx="16238076" cy="1084814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358"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359" name="Background: Shell Model"/>
          <p:cNvSpPr txBox="1"/>
          <p:nvPr/>
        </p:nvSpPr>
        <p:spPr>
          <a:xfrm>
            <a:off x="176820" y="459228"/>
            <a:ext cx="14324052"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Shell Model</a:t>
            </a:r>
          </a:p>
        </p:txBody>
      </p:sp>
      <p:pic>
        <p:nvPicPr>
          <p:cNvPr id="360" name="Screen Shot 2023-01-05 at 10.32.08 PM.png" descr="Screen Shot 2023-01-05 at 10.32.08 PM.png"/>
          <p:cNvPicPr>
            <a:picLocks noChangeAspect="1"/>
          </p:cNvPicPr>
          <p:nvPr/>
        </p:nvPicPr>
        <p:blipFill>
          <a:blip r:embed="rId3"/>
          <a:srcRect l="786" t="1098" r="1833" b="21354"/>
          <a:stretch>
            <a:fillRect/>
          </a:stretch>
        </p:blipFill>
        <p:spPr>
          <a:xfrm>
            <a:off x="9349235" y="2511332"/>
            <a:ext cx="13195855" cy="7337134"/>
          </a:xfrm>
          <a:prstGeom prst="rect">
            <a:avLst/>
          </a:prstGeom>
          <a:ln w="12700">
            <a:miter lim="400000"/>
          </a:ln>
        </p:spPr>
      </p:pic>
      <p:pic>
        <p:nvPicPr>
          <p:cNvPr id="361" name="Screen Shot 2023-01-05 at 10.33.20 PM.png" descr="Screen Shot 2023-01-05 at 10.33.20 PM.png"/>
          <p:cNvPicPr>
            <a:picLocks noChangeAspect="1"/>
          </p:cNvPicPr>
          <p:nvPr/>
        </p:nvPicPr>
        <p:blipFill>
          <a:blip r:embed="rId4"/>
          <a:srcRect t="1005" r="908" b="59580"/>
          <a:stretch>
            <a:fillRect/>
          </a:stretch>
        </p:blipFill>
        <p:spPr>
          <a:xfrm>
            <a:off x="9308755" y="9881290"/>
            <a:ext cx="13276751" cy="3704127"/>
          </a:xfrm>
          <a:prstGeom prst="rect">
            <a:avLst/>
          </a:prstGeom>
          <a:ln w="12700">
            <a:miter lim="400000"/>
          </a:ln>
        </p:spPr>
      </p:pic>
      <p:pic>
        <p:nvPicPr>
          <p:cNvPr id="362" name="Screen Shot 2022-07-21 at 10.26.31 PM.png" descr="Screen Shot 2022-07-21 at 10.26.31 PM.png"/>
          <p:cNvPicPr>
            <a:picLocks noChangeAspect="1"/>
          </p:cNvPicPr>
          <p:nvPr/>
        </p:nvPicPr>
        <p:blipFill>
          <a:blip r:embed="rId5"/>
          <a:stretch>
            <a:fillRect/>
          </a:stretch>
        </p:blipFill>
        <p:spPr>
          <a:xfrm>
            <a:off x="934363" y="2666814"/>
            <a:ext cx="7569201" cy="10363201"/>
          </a:xfrm>
          <a:prstGeom prst="rect">
            <a:avLst/>
          </a:prstGeom>
          <a:ln w="12700">
            <a:miter lim="400000"/>
          </a:ln>
        </p:spPr>
      </p:pic>
      <p:sp>
        <p:nvSpPr>
          <p:cNvPr id="363" name="Slide Number"/>
          <p:cNvSpPr txBox="1">
            <a:spLocks noGrp="1"/>
          </p:cNvSpPr>
          <p:nvPr>
            <p:ph type="sldNum" sz="quarter" idx="4294967295"/>
          </p:nvPr>
        </p:nvSpPr>
        <p:spPr>
          <a:xfrm>
            <a:off x="12055220" y="12700000"/>
            <a:ext cx="281179" cy="4292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367"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368" name="Background: Shell Model"/>
          <p:cNvSpPr txBox="1"/>
          <p:nvPr/>
        </p:nvSpPr>
        <p:spPr>
          <a:xfrm>
            <a:off x="176820" y="459228"/>
            <a:ext cx="14324052"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Shell Model</a:t>
            </a:r>
          </a:p>
        </p:txBody>
      </p:sp>
      <p:grpSp>
        <p:nvGrpSpPr>
          <p:cNvPr id="371" name="Screen Shot 2023-01-05 at 10.32.08 PM.png"/>
          <p:cNvGrpSpPr/>
          <p:nvPr/>
        </p:nvGrpSpPr>
        <p:grpSpPr>
          <a:xfrm>
            <a:off x="10081085" y="5907839"/>
            <a:ext cx="13449854" cy="2929287"/>
            <a:chOff x="0" y="0"/>
            <a:chExt cx="13449853" cy="2929286"/>
          </a:xfrm>
        </p:grpSpPr>
        <p:pic>
          <p:nvPicPr>
            <p:cNvPr id="370" name="Screen Shot 2023-01-05 at 10.32.08 PM.png" descr="Screen Shot 2023-01-05 at 10.32.08 PM.png"/>
            <p:cNvPicPr>
              <a:picLocks noChangeAspect="1"/>
            </p:cNvPicPr>
            <p:nvPr/>
          </p:nvPicPr>
          <p:blipFill>
            <a:blip r:embed="rId3"/>
            <a:srcRect l="786" t="16910" r="1833" b="55619"/>
            <a:stretch>
              <a:fillRect/>
            </a:stretch>
          </p:blipFill>
          <p:spPr>
            <a:xfrm>
              <a:off x="127000" y="88900"/>
              <a:ext cx="13195854" cy="2599087"/>
            </a:xfrm>
            <a:prstGeom prst="rect">
              <a:avLst/>
            </a:prstGeom>
            <a:ln>
              <a:noFill/>
            </a:ln>
            <a:effectLst/>
          </p:spPr>
        </p:pic>
        <p:pic>
          <p:nvPicPr>
            <p:cNvPr id="369" name="Screen Shot 2023-01-05 at 10.32.08 PM.png" descr="Screen Shot 2023-01-05 at 10.32.08 PM.png"/>
            <p:cNvPicPr>
              <a:picLocks/>
            </p:cNvPicPr>
            <p:nvPr/>
          </p:nvPicPr>
          <p:blipFill>
            <a:blip r:embed="rId4"/>
            <a:stretch>
              <a:fillRect/>
            </a:stretch>
          </p:blipFill>
          <p:spPr>
            <a:xfrm>
              <a:off x="0" y="0"/>
              <a:ext cx="13449854" cy="2929287"/>
            </a:xfrm>
            <a:prstGeom prst="rect">
              <a:avLst/>
            </a:prstGeom>
            <a:effectLst/>
          </p:spPr>
        </p:pic>
      </p:grpSp>
      <p:grpSp>
        <p:nvGrpSpPr>
          <p:cNvPr id="374" name="Screen Shot 2023-01-05 at 10.33.20 PM.png"/>
          <p:cNvGrpSpPr/>
          <p:nvPr/>
        </p:nvGrpSpPr>
        <p:grpSpPr>
          <a:xfrm>
            <a:off x="10040635" y="9257343"/>
            <a:ext cx="13530752" cy="1987978"/>
            <a:chOff x="0" y="0"/>
            <a:chExt cx="13530750" cy="1987976"/>
          </a:xfrm>
        </p:grpSpPr>
        <p:pic>
          <p:nvPicPr>
            <p:cNvPr id="373" name="Screen Shot 2023-01-05 at 10.33.20 PM.png" descr="Screen Shot 2023-01-05 at 10.33.20 PM.png"/>
            <p:cNvPicPr>
              <a:picLocks noChangeAspect="1"/>
            </p:cNvPicPr>
            <p:nvPr/>
          </p:nvPicPr>
          <p:blipFill>
            <a:blip r:embed="rId5"/>
            <a:srcRect t="18161" r="908" b="64199"/>
            <a:stretch>
              <a:fillRect/>
            </a:stretch>
          </p:blipFill>
          <p:spPr>
            <a:xfrm>
              <a:off x="127000" y="88900"/>
              <a:ext cx="13276751" cy="1657777"/>
            </a:xfrm>
            <a:prstGeom prst="rect">
              <a:avLst/>
            </a:prstGeom>
            <a:ln>
              <a:noFill/>
            </a:ln>
            <a:effectLst/>
          </p:spPr>
        </p:pic>
        <p:pic>
          <p:nvPicPr>
            <p:cNvPr id="372" name="Screen Shot 2023-01-05 at 10.33.20 PM.png" descr="Screen Shot 2023-01-05 at 10.33.20 PM.png"/>
            <p:cNvPicPr>
              <a:picLocks/>
            </p:cNvPicPr>
            <p:nvPr/>
          </p:nvPicPr>
          <p:blipFill>
            <a:blip r:embed="rId6"/>
            <a:stretch>
              <a:fillRect/>
            </a:stretch>
          </p:blipFill>
          <p:spPr>
            <a:xfrm>
              <a:off x="-1" y="-1"/>
              <a:ext cx="13530752" cy="1987978"/>
            </a:xfrm>
            <a:prstGeom prst="rect">
              <a:avLst/>
            </a:prstGeom>
            <a:effectLst/>
          </p:spPr>
        </p:pic>
      </p:grpSp>
      <p:grpSp>
        <p:nvGrpSpPr>
          <p:cNvPr id="377" name="Screen Shot 2022-07-21 at 10.26.31 PM.png"/>
          <p:cNvGrpSpPr/>
          <p:nvPr/>
        </p:nvGrpSpPr>
        <p:grpSpPr>
          <a:xfrm>
            <a:off x="1773657" y="2635952"/>
            <a:ext cx="7918045" cy="10823254"/>
            <a:chOff x="0" y="0"/>
            <a:chExt cx="7918043" cy="10823253"/>
          </a:xfrm>
        </p:grpSpPr>
        <p:pic>
          <p:nvPicPr>
            <p:cNvPr id="376" name="Screen Shot 2022-07-21 at 10.26.31 PM.png" descr="Screen Shot 2022-07-21 at 10.26.31 PM.png"/>
            <p:cNvPicPr>
              <a:picLocks noChangeAspect="1"/>
            </p:cNvPicPr>
            <p:nvPr/>
          </p:nvPicPr>
          <p:blipFill>
            <a:blip r:embed="rId7"/>
            <a:stretch>
              <a:fillRect/>
            </a:stretch>
          </p:blipFill>
          <p:spPr>
            <a:xfrm>
              <a:off x="127000" y="88900"/>
              <a:ext cx="7664044" cy="10493054"/>
            </a:xfrm>
            <a:prstGeom prst="rect">
              <a:avLst/>
            </a:prstGeom>
            <a:ln>
              <a:noFill/>
            </a:ln>
            <a:effectLst/>
          </p:spPr>
        </p:pic>
        <p:pic>
          <p:nvPicPr>
            <p:cNvPr id="375" name="Screen Shot 2022-07-21 at 10.26.31 PM.png" descr="Screen Shot 2022-07-21 at 10.26.31 PM.png"/>
            <p:cNvPicPr>
              <a:picLocks/>
            </p:cNvPicPr>
            <p:nvPr/>
          </p:nvPicPr>
          <p:blipFill>
            <a:blip r:embed="rId8"/>
            <a:stretch>
              <a:fillRect/>
            </a:stretch>
          </p:blipFill>
          <p:spPr>
            <a:xfrm>
              <a:off x="0" y="0"/>
              <a:ext cx="7918044" cy="10823254"/>
            </a:xfrm>
            <a:prstGeom prst="rect">
              <a:avLst/>
            </a:prstGeom>
            <a:effectLst/>
          </p:spPr>
        </p:pic>
      </p:grpSp>
      <p:sp>
        <p:nvSpPr>
          <p:cNvPr id="378" name="Slide Number"/>
          <p:cNvSpPr txBox="1">
            <a:spLocks noGrp="1"/>
          </p:cNvSpPr>
          <p:nvPr>
            <p:ph type="sldNum" sz="quarter" idx="4294967295"/>
          </p:nvPr>
        </p:nvSpPr>
        <p:spPr>
          <a:xfrm>
            <a:off x="12060046" y="12700000"/>
            <a:ext cx="271527" cy="4292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79" name="Atom"/>
          <p:cNvSpPr/>
          <p:nvPr/>
        </p:nvSpPr>
        <p:spPr>
          <a:xfrm>
            <a:off x="19596455" y="-5331903"/>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380" name="CodeCogsEqn-49.png" descr="CodeCogsEqn-49.png"/>
          <p:cNvPicPr>
            <a:picLocks noChangeAspect="1"/>
          </p:cNvPicPr>
          <p:nvPr/>
        </p:nvPicPr>
        <p:blipFill>
          <a:blip r:embed="rId9"/>
          <a:stretch>
            <a:fillRect/>
          </a:stretch>
        </p:blipFill>
        <p:spPr>
          <a:xfrm>
            <a:off x="9950119" y="4967102"/>
            <a:ext cx="13977576" cy="480049"/>
          </a:xfrm>
          <a:prstGeom prst="rect">
            <a:avLst/>
          </a:prstGeom>
          <a:ln w="12700">
            <a:miter lim="400000"/>
          </a:ln>
        </p:spPr>
      </p:pic>
      <p:sp>
        <p:nvSpPr>
          <p:cNvPr id="381" name="Otsuka, Takaharu, A. Arima, and F. Iachello. &quot;Nuclear shell model and interacting bosons.&quot; Nuclear Physics A 309.1-2 (1978): 1-33."/>
          <p:cNvSpPr txBox="1"/>
          <p:nvPr/>
        </p:nvSpPr>
        <p:spPr>
          <a:xfrm>
            <a:off x="904477" y="13366788"/>
            <a:ext cx="9656404" cy="28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00000"/>
              </a:lnSpc>
              <a:defRPr sz="1300">
                <a:solidFill>
                  <a:srgbClr val="222222"/>
                </a:solidFill>
                <a:latin typeface="Arial"/>
                <a:ea typeface="Arial"/>
                <a:cs typeface="Arial"/>
                <a:sym typeface="Arial"/>
              </a:defRPr>
            </a:pPr>
            <a:r>
              <a:t>Otsuka, Takaharu, A. Arima, and F. Iachello. "Nuclear shell model and interacting bosons." </a:t>
            </a:r>
            <a:r>
              <a:rPr i="1"/>
              <a:t>Nuclear Physics A</a:t>
            </a:r>
            <a:r>
              <a:t> 309.1-2 (1978): 1-33.</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385"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386" name="Background: Shell Model"/>
          <p:cNvSpPr txBox="1"/>
          <p:nvPr/>
        </p:nvSpPr>
        <p:spPr>
          <a:xfrm>
            <a:off x="176820" y="459228"/>
            <a:ext cx="14324052"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Shell Model</a:t>
            </a:r>
          </a:p>
        </p:txBody>
      </p:sp>
      <p:grpSp>
        <p:nvGrpSpPr>
          <p:cNvPr id="389" name="Screen Shot 2023-01-05 at 10.32.08 PM.png"/>
          <p:cNvGrpSpPr/>
          <p:nvPr/>
        </p:nvGrpSpPr>
        <p:grpSpPr>
          <a:xfrm>
            <a:off x="9222157" y="3192524"/>
            <a:ext cx="13449855" cy="3492854"/>
            <a:chOff x="0" y="0"/>
            <a:chExt cx="13449853" cy="3492853"/>
          </a:xfrm>
        </p:grpSpPr>
        <p:pic>
          <p:nvPicPr>
            <p:cNvPr id="388" name="Screen Shot 2023-01-05 at 10.32.08 PM.png" descr="Screen Shot 2023-01-05 at 10.32.08 PM.png"/>
            <p:cNvPicPr>
              <a:picLocks noChangeAspect="1"/>
            </p:cNvPicPr>
            <p:nvPr/>
          </p:nvPicPr>
          <p:blipFill>
            <a:blip r:embed="rId3"/>
            <a:srcRect l="786" t="10954" r="1833" b="55619"/>
            <a:stretch>
              <a:fillRect/>
            </a:stretch>
          </p:blipFill>
          <p:spPr>
            <a:xfrm>
              <a:off x="127000" y="88900"/>
              <a:ext cx="13195854" cy="3162654"/>
            </a:xfrm>
            <a:prstGeom prst="rect">
              <a:avLst/>
            </a:prstGeom>
            <a:ln>
              <a:noFill/>
            </a:ln>
            <a:effectLst/>
          </p:spPr>
        </p:pic>
        <p:pic>
          <p:nvPicPr>
            <p:cNvPr id="387" name="Screen Shot 2023-01-05 at 10.32.08 PM.png" descr="Screen Shot 2023-01-05 at 10.32.08 PM.png"/>
            <p:cNvPicPr>
              <a:picLocks/>
            </p:cNvPicPr>
            <p:nvPr/>
          </p:nvPicPr>
          <p:blipFill>
            <a:blip r:embed="rId4"/>
            <a:stretch>
              <a:fillRect/>
            </a:stretch>
          </p:blipFill>
          <p:spPr>
            <a:xfrm>
              <a:off x="0" y="-1"/>
              <a:ext cx="13449854" cy="3492855"/>
            </a:xfrm>
            <a:prstGeom prst="rect">
              <a:avLst/>
            </a:prstGeom>
            <a:effectLst/>
          </p:spPr>
        </p:pic>
      </p:grpSp>
      <p:grpSp>
        <p:nvGrpSpPr>
          <p:cNvPr id="392" name="Screen Shot 2023-01-05 at 10.33.20 PM.png"/>
          <p:cNvGrpSpPr/>
          <p:nvPr/>
        </p:nvGrpSpPr>
        <p:grpSpPr>
          <a:xfrm>
            <a:off x="9181708" y="10172260"/>
            <a:ext cx="13530752" cy="2710392"/>
            <a:chOff x="0" y="0"/>
            <a:chExt cx="13530750" cy="2710390"/>
          </a:xfrm>
        </p:grpSpPr>
        <p:pic>
          <p:nvPicPr>
            <p:cNvPr id="391" name="Screen Shot 2023-01-05 at 10.33.20 PM.png" descr="Screen Shot 2023-01-05 at 10.33.20 PM.png"/>
            <p:cNvPicPr>
              <a:picLocks noChangeAspect="1"/>
            </p:cNvPicPr>
            <p:nvPr/>
          </p:nvPicPr>
          <p:blipFill>
            <a:blip r:embed="rId5"/>
            <a:srcRect t="10474" r="908" b="64199"/>
            <a:stretch>
              <a:fillRect/>
            </a:stretch>
          </p:blipFill>
          <p:spPr>
            <a:xfrm>
              <a:off x="127000" y="88900"/>
              <a:ext cx="13276751" cy="2380191"/>
            </a:xfrm>
            <a:prstGeom prst="rect">
              <a:avLst/>
            </a:prstGeom>
            <a:ln>
              <a:noFill/>
            </a:ln>
            <a:effectLst/>
          </p:spPr>
        </p:pic>
        <p:pic>
          <p:nvPicPr>
            <p:cNvPr id="390" name="Screen Shot 2023-01-05 at 10.33.20 PM.png" descr="Screen Shot 2023-01-05 at 10.33.20 PM.png"/>
            <p:cNvPicPr>
              <a:picLocks/>
            </p:cNvPicPr>
            <p:nvPr/>
          </p:nvPicPr>
          <p:blipFill>
            <a:blip r:embed="rId6"/>
            <a:stretch>
              <a:fillRect/>
            </a:stretch>
          </p:blipFill>
          <p:spPr>
            <a:xfrm>
              <a:off x="-1" y="-1"/>
              <a:ext cx="13530752" cy="2710392"/>
            </a:xfrm>
            <a:prstGeom prst="rect">
              <a:avLst/>
            </a:prstGeom>
            <a:effectLst/>
          </p:spPr>
        </p:pic>
      </p:grpSp>
      <p:grpSp>
        <p:nvGrpSpPr>
          <p:cNvPr id="395" name="Screen Shot 2022-07-21 at 10.26.31 PM.png"/>
          <p:cNvGrpSpPr/>
          <p:nvPr/>
        </p:nvGrpSpPr>
        <p:grpSpPr>
          <a:xfrm>
            <a:off x="1048937" y="2658439"/>
            <a:ext cx="7823201" cy="10693401"/>
            <a:chOff x="0" y="0"/>
            <a:chExt cx="7823200" cy="10693400"/>
          </a:xfrm>
        </p:grpSpPr>
        <p:pic>
          <p:nvPicPr>
            <p:cNvPr id="394" name="Screen Shot 2022-07-21 at 10.26.31 PM.png" descr="Screen Shot 2022-07-21 at 10.26.31 PM.png"/>
            <p:cNvPicPr>
              <a:picLocks noChangeAspect="1"/>
            </p:cNvPicPr>
            <p:nvPr/>
          </p:nvPicPr>
          <p:blipFill>
            <a:blip r:embed="rId7"/>
            <a:stretch>
              <a:fillRect/>
            </a:stretch>
          </p:blipFill>
          <p:spPr>
            <a:xfrm>
              <a:off x="127000" y="88900"/>
              <a:ext cx="7569200" cy="10363200"/>
            </a:xfrm>
            <a:prstGeom prst="rect">
              <a:avLst/>
            </a:prstGeom>
            <a:ln>
              <a:noFill/>
            </a:ln>
            <a:effectLst/>
          </p:spPr>
        </p:pic>
        <p:pic>
          <p:nvPicPr>
            <p:cNvPr id="393" name="Screen Shot 2022-07-21 at 10.26.31 PM.png" descr="Screen Shot 2022-07-21 at 10.26.31 PM.png"/>
            <p:cNvPicPr>
              <a:picLocks/>
            </p:cNvPicPr>
            <p:nvPr/>
          </p:nvPicPr>
          <p:blipFill>
            <a:blip r:embed="rId8"/>
            <a:stretch>
              <a:fillRect/>
            </a:stretch>
          </p:blipFill>
          <p:spPr>
            <a:xfrm>
              <a:off x="0" y="0"/>
              <a:ext cx="7823200" cy="10693400"/>
            </a:xfrm>
            <a:prstGeom prst="rect">
              <a:avLst/>
            </a:prstGeom>
            <a:effectLst/>
          </p:spPr>
        </p:pic>
      </p:grpSp>
      <p:sp>
        <p:nvSpPr>
          <p:cNvPr id="396" name="Slide Number"/>
          <p:cNvSpPr txBox="1">
            <a:spLocks noGrp="1"/>
          </p:cNvSpPr>
          <p:nvPr>
            <p:ph type="sldNum" sz="quarter" idx="4294967295"/>
          </p:nvPr>
        </p:nvSpPr>
        <p:spPr>
          <a:xfrm>
            <a:off x="12055220" y="12700000"/>
            <a:ext cx="281179" cy="4292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grpSp>
        <p:nvGrpSpPr>
          <p:cNvPr id="399" name="Screen Shot 2023-01-05 at 10.32.08 PM.png"/>
          <p:cNvGrpSpPr/>
          <p:nvPr/>
        </p:nvGrpSpPr>
        <p:grpSpPr>
          <a:xfrm>
            <a:off x="9222157" y="7399500"/>
            <a:ext cx="13449855" cy="1831198"/>
            <a:chOff x="0" y="0"/>
            <a:chExt cx="13449853" cy="1831197"/>
          </a:xfrm>
        </p:grpSpPr>
        <p:pic>
          <p:nvPicPr>
            <p:cNvPr id="398" name="Screen Shot 2023-01-05 at 10.32.08 PM.png" descr="Screen Shot 2023-01-05 at 10.32.08 PM.png"/>
            <p:cNvPicPr>
              <a:picLocks noChangeAspect="1"/>
            </p:cNvPicPr>
            <p:nvPr/>
          </p:nvPicPr>
          <p:blipFill>
            <a:blip r:embed="rId3"/>
            <a:srcRect l="786" t="43068" r="1833" b="41066"/>
            <a:stretch>
              <a:fillRect/>
            </a:stretch>
          </p:blipFill>
          <p:spPr>
            <a:xfrm>
              <a:off x="127000" y="88900"/>
              <a:ext cx="13195854" cy="1500998"/>
            </a:xfrm>
            <a:prstGeom prst="rect">
              <a:avLst/>
            </a:prstGeom>
            <a:ln>
              <a:noFill/>
            </a:ln>
            <a:effectLst/>
          </p:spPr>
        </p:pic>
        <p:pic>
          <p:nvPicPr>
            <p:cNvPr id="397" name="Screen Shot 2023-01-05 at 10.32.08 PM.png" descr="Screen Shot 2023-01-05 at 10.32.08 PM.png"/>
            <p:cNvPicPr>
              <a:picLocks/>
            </p:cNvPicPr>
            <p:nvPr/>
          </p:nvPicPr>
          <p:blipFill>
            <a:blip r:embed="rId9"/>
            <a:stretch>
              <a:fillRect/>
            </a:stretch>
          </p:blipFill>
          <p:spPr>
            <a:xfrm>
              <a:off x="0" y="0"/>
              <a:ext cx="13449854" cy="1831198"/>
            </a:xfrm>
            <a:prstGeom prst="rect">
              <a:avLst/>
            </a:prstGeom>
            <a:effectLst/>
          </p:spPr>
        </p:pic>
      </p:grpSp>
      <p:sp>
        <p:nvSpPr>
          <p:cNvPr id="400" name="Atom"/>
          <p:cNvSpPr/>
          <p:nvPr/>
        </p:nvSpPr>
        <p:spPr>
          <a:xfrm>
            <a:off x="19596455" y="-5331903"/>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404"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405"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406" name="Screen Shot 2023-01-05 at 10.31.25 PM.png" descr="Screen Shot 2023-01-05 at 10.31.25 PM.png"/>
          <p:cNvPicPr>
            <a:picLocks noChangeAspect="1"/>
          </p:cNvPicPr>
          <p:nvPr/>
        </p:nvPicPr>
        <p:blipFill>
          <a:blip r:embed="rId3"/>
          <a:stretch>
            <a:fillRect/>
          </a:stretch>
        </p:blipFill>
        <p:spPr>
          <a:xfrm>
            <a:off x="898749" y="3162347"/>
            <a:ext cx="13347701" cy="9321801"/>
          </a:xfrm>
          <a:prstGeom prst="rect">
            <a:avLst/>
          </a:prstGeom>
          <a:ln w="12700">
            <a:miter lim="400000"/>
          </a:ln>
        </p:spPr>
      </p:pic>
      <p:pic>
        <p:nvPicPr>
          <p:cNvPr id="407" name="Screen Shot 2023-01-05 at 10.32.08 PM.png" descr="Screen Shot 2023-01-05 at 10.32.08 PM.png"/>
          <p:cNvPicPr>
            <a:picLocks noChangeAspect="1"/>
          </p:cNvPicPr>
          <p:nvPr/>
        </p:nvPicPr>
        <p:blipFill>
          <a:blip r:embed="rId4"/>
          <a:stretch>
            <a:fillRect/>
          </a:stretch>
        </p:blipFill>
        <p:spPr>
          <a:xfrm>
            <a:off x="10081914" y="3092497"/>
            <a:ext cx="13550901" cy="94615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163" name="Rectangle"/>
          <p:cNvSpPr/>
          <p:nvPr/>
        </p:nvSpPr>
        <p:spPr>
          <a:xfrm>
            <a:off x="13008585" y="1579012"/>
            <a:ext cx="11596066" cy="12295234"/>
          </a:xfrm>
          <a:prstGeom prst="rect">
            <a:avLst/>
          </a:prstGeom>
          <a:solidFill>
            <a:srgbClr val="C1043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64" name="Summary"/>
          <p:cNvSpPr txBox="1"/>
          <p:nvPr/>
        </p:nvSpPr>
        <p:spPr>
          <a:xfrm>
            <a:off x="17540685" y="11859726"/>
            <a:ext cx="26334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Summary </a:t>
            </a:r>
          </a:p>
        </p:txBody>
      </p:sp>
      <p:sp>
        <p:nvSpPr>
          <p:cNvPr id="165" name="Background"/>
          <p:cNvSpPr txBox="1"/>
          <p:nvPr/>
        </p:nvSpPr>
        <p:spPr>
          <a:xfrm>
            <a:off x="17166032" y="3721010"/>
            <a:ext cx="32811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Background </a:t>
            </a:r>
          </a:p>
        </p:txBody>
      </p:sp>
      <p:sp>
        <p:nvSpPr>
          <p:cNvPr id="166" name="Results &amp; Discussion"/>
          <p:cNvSpPr txBox="1"/>
          <p:nvPr/>
        </p:nvSpPr>
        <p:spPr>
          <a:xfrm>
            <a:off x="16217089" y="9944566"/>
            <a:ext cx="5280661"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Results &amp; Discussion</a:t>
            </a:r>
          </a:p>
        </p:txBody>
      </p:sp>
      <p:sp>
        <p:nvSpPr>
          <p:cNvPr id="168" name="Experiment"/>
          <p:cNvSpPr txBox="1"/>
          <p:nvPr/>
        </p:nvSpPr>
        <p:spPr>
          <a:xfrm>
            <a:off x="17216829" y="7964319"/>
            <a:ext cx="31795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Experiment </a:t>
            </a:r>
          </a:p>
        </p:txBody>
      </p:sp>
      <p:sp>
        <p:nvSpPr>
          <p:cNvPr id="169" name="Topics of Discussion"/>
          <p:cNvSpPr txBox="1"/>
          <p:nvPr/>
        </p:nvSpPr>
        <p:spPr>
          <a:xfrm>
            <a:off x="1130063" y="5074970"/>
            <a:ext cx="10815380" cy="3566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80000"/>
              </a:lnSpc>
              <a:defRPr sz="10100" u="sng" spc="-101">
                <a:latin typeface="+mn-lt"/>
                <a:ea typeface="+mn-ea"/>
                <a:cs typeface="+mn-cs"/>
                <a:sym typeface="Canela Bold"/>
              </a:defRPr>
            </a:lvl1pPr>
          </a:lstStyle>
          <a:p>
            <a:r>
              <a:t>Topics of Discussion</a:t>
            </a:r>
          </a:p>
        </p:txBody>
      </p:sp>
      <p:pic>
        <p:nvPicPr>
          <p:cNvPr id="170" name="logo2.jpg.png" descr="logo2.jpg.png"/>
          <p:cNvPicPr>
            <a:picLocks noChangeAspect="1"/>
          </p:cNvPicPr>
          <p:nvPr/>
        </p:nvPicPr>
        <p:blipFill>
          <a:blip r:embed="rId3"/>
          <a:srcRect l="23775" t="5238" r="23775" b="5238"/>
          <a:stretch>
            <a:fillRect/>
          </a:stretch>
        </p:blipFill>
        <p:spPr>
          <a:xfrm>
            <a:off x="-67" y="11036051"/>
            <a:ext cx="2646225" cy="2506023"/>
          </a:xfrm>
          <a:prstGeom prst="rect">
            <a:avLst/>
          </a:prstGeom>
          <a:ln w="12700">
            <a:miter lim="400000"/>
          </a:ln>
        </p:spPr>
      </p:pic>
      <p:sp>
        <p:nvSpPr>
          <p:cNvPr id="171" name="Rectangle"/>
          <p:cNvSpPr/>
          <p:nvPr/>
        </p:nvSpPr>
        <p:spPr>
          <a:xfrm>
            <a:off x="-88549" y="785440"/>
            <a:ext cx="26194268" cy="1691603"/>
          </a:xfrm>
          <a:prstGeom prst="rect">
            <a:avLst/>
          </a:prstGeom>
          <a:solidFill>
            <a:srgbClr val="FFC72A"/>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dirty="0"/>
          </a:p>
        </p:txBody>
      </p:sp>
      <p:sp>
        <p:nvSpPr>
          <p:cNvPr id="172" name="Overview"/>
          <p:cNvSpPr txBox="1"/>
          <p:nvPr/>
        </p:nvSpPr>
        <p:spPr>
          <a:xfrm>
            <a:off x="464019" y="660775"/>
            <a:ext cx="547470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dirty="0"/>
              <a:t>Overview</a:t>
            </a:r>
          </a:p>
        </p:txBody>
      </p:sp>
      <p:sp>
        <p:nvSpPr>
          <p:cNvPr id="173" name="Project Motivation"/>
          <p:cNvSpPr txBox="1"/>
          <p:nvPr/>
        </p:nvSpPr>
        <p:spPr>
          <a:xfrm>
            <a:off x="16361358" y="5999479"/>
            <a:ext cx="4890517"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Project Motivation </a:t>
            </a:r>
          </a:p>
        </p:txBody>
      </p:sp>
      <p:pic>
        <p:nvPicPr>
          <p:cNvPr id="174" name="Rectangle Rectangle" descr="Rectangle Rectangle"/>
          <p:cNvPicPr>
            <a:picLocks/>
          </p:cNvPicPr>
          <p:nvPr/>
        </p:nvPicPr>
        <p:blipFill>
          <a:blip r:embed="rId4"/>
          <a:stretch>
            <a:fillRect/>
          </a:stretch>
        </p:blipFill>
        <p:spPr>
          <a:xfrm>
            <a:off x="16633733" y="3354168"/>
            <a:ext cx="4345763" cy="18288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barn(inVertical)">
                                      <p:cBhvr>
                                        <p:cTn id="7"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411"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412"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413" name="Screen Shot 2023-01-05 at 10.33.20 PM.png" descr="Screen Shot 2023-01-05 at 10.33.20 PM.png"/>
          <p:cNvPicPr>
            <a:picLocks noChangeAspect="1"/>
          </p:cNvPicPr>
          <p:nvPr/>
        </p:nvPicPr>
        <p:blipFill>
          <a:blip r:embed="rId3"/>
          <a:srcRect t="1005" r="908" b="59580"/>
          <a:stretch>
            <a:fillRect/>
          </a:stretch>
        </p:blipFill>
        <p:spPr>
          <a:xfrm>
            <a:off x="5998355" y="3540518"/>
            <a:ext cx="13276752" cy="370412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417"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418"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419" name="Screen Shot 2023-01-05 at 10.33.20 PM.png" descr="Screen Shot 2023-01-05 at 10.33.20 PM.png"/>
          <p:cNvPicPr>
            <a:picLocks noChangeAspect="1"/>
          </p:cNvPicPr>
          <p:nvPr/>
        </p:nvPicPr>
        <p:blipFill>
          <a:blip r:embed="rId3"/>
          <a:stretch>
            <a:fillRect/>
          </a:stretch>
        </p:blipFill>
        <p:spPr>
          <a:xfrm>
            <a:off x="9804016" y="4268917"/>
            <a:ext cx="11383824" cy="798486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423"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424"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425" name="Screen Shot 2023-01-05 at 10.34.40 PM.png" descr="Screen Shot 2023-01-05 at 10.34.40 PM.png"/>
          <p:cNvPicPr>
            <a:picLocks noChangeAspect="1"/>
          </p:cNvPicPr>
          <p:nvPr/>
        </p:nvPicPr>
        <p:blipFill>
          <a:blip r:embed="rId3"/>
          <a:stretch>
            <a:fillRect/>
          </a:stretch>
        </p:blipFill>
        <p:spPr>
          <a:xfrm>
            <a:off x="5704418" y="3461115"/>
            <a:ext cx="13360401" cy="9321801"/>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429"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430"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431" name="Screen Shot 2023-01-05 at 10.34.40 PM.png" descr="Screen Shot 2023-01-05 at 10.34.40 PM.png"/>
          <p:cNvPicPr>
            <a:picLocks noChangeAspect="1"/>
          </p:cNvPicPr>
          <p:nvPr/>
        </p:nvPicPr>
        <p:blipFill>
          <a:blip r:embed="rId3"/>
          <a:srcRect b="47269"/>
          <a:stretch>
            <a:fillRect/>
          </a:stretch>
        </p:blipFill>
        <p:spPr>
          <a:xfrm>
            <a:off x="762346" y="3207167"/>
            <a:ext cx="13360401" cy="491544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435"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grpSp>
        <p:nvGrpSpPr>
          <p:cNvPr id="438" name="Screen Shot 2023-01-05 at 11.38.52 PM.png"/>
          <p:cNvGrpSpPr/>
          <p:nvPr/>
        </p:nvGrpSpPr>
        <p:grpSpPr>
          <a:xfrm>
            <a:off x="10531720" y="3971788"/>
            <a:ext cx="13012225" cy="7915221"/>
            <a:chOff x="0" y="0"/>
            <a:chExt cx="13012224" cy="7915220"/>
          </a:xfrm>
        </p:grpSpPr>
        <p:pic>
          <p:nvPicPr>
            <p:cNvPr id="437" name="Screen Shot 2023-01-05 at 11.38.52 PM.png" descr="Screen Shot 2023-01-05 at 11.38.52 PM.png"/>
            <p:cNvPicPr>
              <a:picLocks noChangeAspect="1"/>
            </p:cNvPicPr>
            <p:nvPr/>
          </p:nvPicPr>
          <p:blipFill>
            <a:blip r:embed="rId3"/>
            <a:srcRect t="10121" r="1026" b="5727"/>
            <a:stretch>
              <a:fillRect/>
            </a:stretch>
          </p:blipFill>
          <p:spPr>
            <a:xfrm>
              <a:off x="127000" y="88900"/>
              <a:ext cx="12758224" cy="7585021"/>
            </a:xfrm>
            <a:prstGeom prst="rect">
              <a:avLst/>
            </a:prstGeom>
            <a:ln>
              <a:noFill/>
            </a:ln>
            <a:effectLst/>
          </p:spPr>
        </p:pic>
        <p:pic>
          <p:nvPicPr>
            <p:cNvPr id="436" name="Screen Shot 2023-01-05 at 11.38.52 PM.png" descr="Screen Shot 2023-01-05 at 11.38.52 PM.png"/>
            <p:cNvPicPr>
              <a:picLocks/>
            </p:cNvPicPr>
            <p:nvPr/>
          </p:nvPicPr>
          <p:blipFill>
            <a:blip r:embed="rId4"/>
            <a:stretch>
              <a:fillRect/>
            </a:stretch>
          </p:blipFill>
          <p:spPr>
            <a:xfrm>
              <a:off x="-1" y="-1"/>
              <a:ext cx="13012225" cy="7915222"/>
            </a:xfrm>
            <a:prstGeom prst="rect">
              <a:avLst/>
            </a:prstGeom>
            <a:effectLst/>
          </p:spPr>
        </p:pic>
      </p:grpSp>
      <p:sp>
        <p:nvSpPr>
          <p:cNvPr id="439" name="Background: Collective Model"/>
          <p:cNvSpPr txBox="1"/>
          <p:nvPr/>
        </p:nvSpPr>
        <p:spPr>
          <a:xfrm>
            <a:off x="53195" y="518969"/>
            <a:ext cx="17171646"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Collective Model</a:t>
            </a:r>
          </a:p>
        </p:txBody>
      </p:sp>
      <p:pic>
        <p:nvPicPr>
          <p:cNvPr id="440" name="CodeCogsEqn-41.png" descr="CodeCogsEqn-41.png"/>
          <p:cNvPicPr>
            <a:picLocks noChangeAspect="1"/>
          </p:cNvPicPr>
          <p:nvPr/>
        </p:nvPicPr>
        <p:blipFill>
          <a:blip r:embed="rId5"/>
          <a:stretch>
            <a:fillRect/>
          </a:stretch>
        </p:blipFill>
        <p:spPr>
          <a:xfrm>
            <a:off x="304706" y="2982956"/>
            <a:ext cx="17684421" cy="3901983"/>
          </a:xfrm>
          <a:prstGeom prst="rect">
            <a:avLst/>
          </a:prstGeom>
          <a:ln w="12700">
            <a:miter lim="400000"/>
          </a:ln>
        </p:spPr>
      </p:pic>
      <p:sp>
        <p:nvSpPr>
          <p:cNvPr id="441" name="Rectangle"/>
          <p:cNvSpPr/>
          <p:nvPr/>
        </p:nvSpPr>
        <p:spPr>
          <a:xfrm>
            <a:off x="176209" y="5335661"/>
            <a:ext cx="7195155" cy="964155"/>
          </a:xfrm>
          <a:prstGeom prst="rect">
            <a:avLst/>
          </a:prstGeom>
          <a:ln w="50800">
            <a:solidFill>
              <a:srgbClr val="1939EC"/>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442" name="Rectangle"/>
          <p:cNvSpPr/>
          <p:nvPr/>
        </p:nvSpPr>
        <p:spPr>
          <a:xfrm>
            <a:off x="176209" y="6375923"/>
            <a:ext cx="7195155" cy="964155"/>
          </a:xfrm>
          <a:prstGeom prst="rect">
            <a:avLst/>
          </a:prstGeom>
          <a:ln w="50800">
            <a:solidFill>
              <a:srgbClr val="D3802E"/>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443" name="CodeCogsEqn-42.png" descr="CodeCogsEqn-42.png"/>
          <p:cNvPicPr>
            <a:picLocks noChangeAspect="1"/>
          </p:cNvPicPr>
          <p:nvPr/>
        </p:nvPicPr>
        <p:blipFill>
          <a:blip r:embed="rId6"/>
          <a:stretch>
            <a:fillRect/>
          </a:stretch>
        </p:blipFill>
        <p:spPr>
          <a:xfrm>
            <a:off x="964424" y="12102036"/>
            <a:ext cx="22455152" cy="1288818"/>
          </a:xfrm>
          <a:prstGeom prst="rect">
            <a:avLst/>
          </a:prstGeom>
          <a:ln w="12700">
            <a:miter lim="400000"/>
          </a:ln>
        </p:spPr>
      </p:pic>
      <p:grpSp>
        <p:nvGrpSpPr>
          <p:cNvPr id="446" name="Rectangle"/>
          <p:cNvGrpSpPr/>
          <p:nvPr/>
        </p:nvGrpSpPr>
        <p:grpSpPr>
          <a:xfrm>
            <a:off x="7200304" y="7683654"/>
            <a:ext cx="3126102" cy="2958212"/>
            <a:chOff x="0" y="0"/>
            <a:chExt cx="3126101" cy="2958211"/>
          </a:xfrm>
        </p:grpSpPr>
        <p:sp>
          <p:nvSpPr>
            <p:cNvPr id="445" name="Rectangle"/>
            <p:cNvSpPr/>
            <p:nvPr/>
          </p:nvSpPr>
          <p:spPr>
            <a:xfrm>
              <a:off x="127000" y="88900"/>
              <a:ext cx="2872102" cy="2628012"/>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444" name="Rectangle Rectangle" descr="Rectangle Rectangle"/>
            <p:cNvPicPr>
              <a:picLocks/>
            </p:cNvPicPr>
            <p:nvPr/>
          </p:nvPicPr>
          <p:blipFill>
            <a:blip r:embed="rId7"/>
            <a:stretch>
              <a:fillRect/>
            </a:stretch>
          </p:blipFill>
          <p:spPr>
            <a:xfrm>
              <a:off x="0" y="0"/>
              <a:ext cx="3126102" cy="2958212"/>
            </a:xfrm>
            <a:prstGeom prst="rect">
              <a:avLst/>
            </a:prstGeom>
            <a:effectLst/>
          </p:spPr>
        </p:pic>
      </p:grpSp>
      <p:pic>
        <p:nvPicPr>
          <p:cNvPr id="447" name="CodeCogsEqn-9.png" descr="CodeCogsEqn-9.png"/>
          <p:cNvPicPr>
            <a:picLocks noChangeAspect="1"/>
          </p:cNvPicPr>
          <p:nvPr/>
        </p:nvPicPr>
        <p:blipFill>
          <a:blip r:embed="rId8"/>
          <a:stretch>
            <a:fillRect/>
          </a:stretch>
        </p:blipFill>
        <p:spPr>
          <a:xfrm>
            <a:off x="7746262" y="8213473"/>
            <a:ext cx="2034186" cy="1898574"/>
          </a:xfrm>
          <a:prstGeom prst="rect">
            <a:avLst/>
          </a:prstGeom>
          <a:ln w="12700">
            <a:miter lim="400000"/>
          </a:ln>
        </p:spPr>
      </p:pic>
      <p:sp>
        <p:nvSpPr>
          <p:cNvPr id="448" name="Atom"/>
          <p:cNvSpPr/>
          <p:nvPr/>
        </p:nvSpPr>
        <p:spPr>
          <a:xfrm>
            <a:off x="19650138" y="-4929281"/>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grpSp>
        <p:nvGrpSpPr>
          <p:cNvPr id="451" name="IMG_5019.jpg"/>
          <p:cNvGrpSpPr/>
          <p:nvPr/>
        </p:nvGrpSpPr>
        <p:grpSpPr>
          <a:xfrm>
            <a:off x="177706" y="7683654"/>
            <a:ext cx="6817285" cy="3059945"/>
            <a:chOff x="0" y="0"/>
            <a:chExt cx="6817283" cy="3059944"/>
          </a:xfrm>
        </p:grpSpPr>
        <p:pic>
          <p:nvPicPr>
            <p:cNvPr id="450" name="IMG_5019.jpg" descr="IMG_5019.jpg"/>
            <p:cNvPicPr>
              <a:picLocks noChangeAspect="1"/>
            </p:cNvPicPr>
            <p:nvPr/>
          </p:nvPicPr>
          <p:blipFill>
            <a:blip r:embed="rId9"/>
            <a:stretch>
              <a:fillRect/>
            </a:stretch>
          </p:blipFill>
          <p:spPr>
            <a:xfrm>
              <a:off x="127000" y="88900"/>
              <a:ext cx="6563284" cy="2729745"/>
            </a:xfrm>
            <a:prstGeom prst="rect">
              <a:avLst/>
            </a:prstGeom>
            <a:ln>
              <a:noFill/>
            </a:ln>
            <a:effectLst/>
          </p:spPr>
        </p:pic>
        <p:pic>
          <p:nvPicPr>
            <p:cNvPr id="449" name="IMG_5019.jpg" descr="IMG_5019.jpg"/>
            <p:cNvPicPr>
              <a:picLocks/>
            </p:cNvPicPr>
            <p:nvPr/>
          </p:nvPicPr>
          <p:blipFill>
            <a:blip r:embed="rId10"/>
            <a:stretch>
              <a:fillRect/>
            </a:stretch>
          </p:blipFill>
          <p:spPr>
            <a:xfrm>
              <a:off x="0" y="0"/>
              <a:ext cx="6817284" cy="3059945"/>
            </a:xfrm>
            <a:prstGeom prst="rect">
              <a:avLst/>
            </a:prstGeom>
            <a:effectLst/>
          </p:spPr>
        </p:pic>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435"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dirty="0"/>
          </a:p>
        </p:txBody>
      </p:sp>
      <p:grpSp>
        <p:nvGrpSpPr>
          <p:cNvPr id="438" name="Screen Shot 2023-01-05 at 11.38.52 PM.png"/>
          <p:cNvGrpSpPr/>
          <p:nvPr/>
        </p:nvGrpSpPr>
        <p:grpSpPr>
          <a:xfrm>
            <a:off x="10090512" y="3959889"/>
            <a:ext cx="13012225" cy="7915221"/>
            <a:chOff x="0" y="0"/>
            <a:chExt cx="13012224" cy="7915220"/>
          </a:xfrm>
        </p:grpSpPr>
        <p:pic>
          <p:nvPicPr>
            <p:cNvPr id="437" name="Screen Shot 2023-01-05 at 11.38.52 PM.png" descr="Screen Shot 2023-01-05 at 11.38.52 PM.png"/>
            <p:cNvPicPr>
              <a:picLocks noChangeAspect="1"/>
            </p:cNvPicPr>
            <p:nvPr/>
          </p:nvPicPr>
          <p:blipFill>
            <a:blip r:embed="rId3"/>
            <a:srcRect t="10121" r="1026" b="5727"/>
            <a:stretch>
              <a:fillRect/>
            </a:stretch>
          </p:blipFill>
          <p:spPr>
            <a:xfrm>
              <a:off x="127000" y="88900"/>
              <a:ext cx="12758224" cy="7585021"/>
            </a:xfrm>
            <a:prstGeom prst="rect">
              <a:avLst/>
            </a:prstGeom>
            <a:ln>
              <a:noFill/>
            </a:ln>
            <a:effectLst/>
          </p:spPr>
        </p:pic>
        <p:pic>
          <p:nvPicPr>
            <p:cNvPr id="436" name="Screen Shot 2023-01-05 at 11.38.52 PM.png" descr="Screen Shot 2023-01-05 at 11.38.52 PM.png"/>
            <p:cNvPicPr>
              <a:picLocks/>
            </p:cNvPicPr>
            <p:nvPr/>
          </p:nvPicPr>
          <p:blipFill>
            <a:blip r:embed="rId4"/>
            <a:stretch>
              <a:fillRect/>
            </a:stretch>
          </p:blipFill>
          <p:spPr>
            <a:xfrm>
              <a:off x="-1" y="-1"/>
              <a:ext cx="13012225" cy="7915222"/>
            </a:xfrm>
            <a:prstGeom prst="rect">
              <a:avLst/>
            </a:prstGeom>
            <a:effectLst/>
          </p:spPr>
        </p:pic>
      </p:grpSp>
      <p:sp>
        <p:nvSpPr>
          <p:cNvPr id="439" name="Background: Collective Model"/>
          <p:cNvSpPr txBox="1"/>
          <p:nvPr/>
        </p:nvSpPr>
        <p:spPr>
          <a:xfrm>
            <a:off x="236075" y="701841"/>
            <a:ext cx="17171646" cy="2019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dirty="0"/>
              <a:t>Background: Collective Model</a:t>
            </a:r>
          </a:p>
        </p:txBody>
      </p:sp>
      <p:pic>
        <p:nvPicPr>
          <p:cNvPr id="440" name="CodeCogsEqn-41.png" descr="CodeCogsEqn-41.png"/>
          <p:cNvPicPr>
            <a:picLocks noChangeAspect="1"/>
          </p:cNvPicPr>
          <p:nvPr/>
        </p:nvPicPr>
        <p:blipFill>
          <a:blip r:embed="rId5"/>
          <a:stretch>
            <a:fillRect/>
          </a:stretch>
        </p:blipFill>
        <p:spPr>
          <a:xfrm>
            <a:off x="736780" y="3163965"/>
            <a:ext cx="18707465" cy="4127713"/>
          </a:xfrm>
          <a:prstGeom prst="rect">
            <a:avLst/>
          </a:prstGeom>
          <a:ln w="12700">
            <a:miter lim="400000"/>
          </a:ln>
        </p:spPr>
      </p:pic>
      <p:sp>
        <p:nvSpPr>
          <p:cNvPr id="441" name="Rectangle"/>
          <p:cNvSpPr/>
          <p:nvPr/>
        </p:nvSpPr>
        <p:spPr>
          <a:xfrm>
            <a:off x="736781" y="5644877"/>
            <a:ext cx="7474887" cy="964155"/>
          </a:xfrm>
          <a:prstGeom prst="rect">
            <a:avLst/>
          </a:prstGeom>
          <a:ln w="50800">
            <a:solidFill>
              <a:srgbClr val="1939EC"/>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442" name="Rectangle"/>
          <p:cNvSpPr/>
          <p:nvPr/>
        </p:nvSpPr>
        <p:spPr>
          <a:xfrm>
            <a:off x="736779" y="6624890"/>
            <a:ext cx="7474888" cy="964155"/>
          </a:xfrm>
          <a:prstGeom prst="rect">
            <a:avLst/>
          </a:prstGeom>
          <a:ln w="50800">
            <a:solidFill>
              <a:srgbClr val="D3802E"/>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443" name="CodeCogsEqn-42.png" descr="CodeCogsEqn-42.png"/>
          <p:cNvPicPr>
            <a:picLocks noChangeAspect="1"/>
          </p:cNvPicPr>
          <p:nvPr/>
        </p:nvPicPr>
        <p:blipFill>
          <a:blip r:embed="rId6"/>
          <a:stretch>
            <a:fillRect/>
          </a:stretch>
        </p:blipFill>
        <p:spPr>
          <a:xfrm>
            <a:off x="964424" y="11989629"/>
            <a:ext cx="22455152" cy="1288818"/>
          </a:xfrm>
          <a:prstGeom prst="rect">
            <a:avLst/>
          </a:prstGeom>
          <a:ln w="12700">
            <a:miter lim="400000"/>
          </a:ln>
        </p:spPr>
      </p:pic>
      <p:grpSp>
        <p:nvGrpSpPr>
          <p:cNvPr id="446" name="Rectangle"/>
          <p:cNvGrpSpPr/>
          <p:nvPr/>
        </p:nvGrpSpPr>
        <p:grpSpPr>
          <a:xfrm>
            <a:off x="3065634" y="8488616"/>
            <a:ext cx="3126102" cy="2958212"/>
            <a:chOff x="0" y="0"/>
            <a:chExt cx="3126101" cy="2958211"/>
          </a:xfrm>
        </p:grpSpPr>
        <p:sp>
          <p:nvSpPr>
            <p:cNvPr id="445" name="Rectangle"/>
            <p:cNvSpPr/>
            <p:nvPr/>
          </p:nvSpPr>
          <p:spPr>
            <a:xfrm>
              <a:off x="127000" y="88900"/>
              <a:ext cx="2872102" cy="2628012"/>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444" name="Rectangle Rectangle" descr="Rectangle Rectangle"/>
            <p:cNvPicPr>
              <a:picLocks/>
            </p:cNvPicPr>
            <p:nvPr/>
          </p:nvPicPr>
          <p:blipFill>
            <a:blip r:embed="rId7"/>
            <a:stretch>
              <a:fillRect/>
            </a:stretch>
          </p:blipFill>
          <p:spPr>
            <a:xfrm>
              <a:off x="0" y="0"/>
              <a:ext cx="3126102" cy="2958212"/>
            </a:xfrm>
            <a:prstGeom prst="rect">
              <a:avLst/>
            </a:prstGeom>
            <a:effectLst/>
          </p:spPr>
        </p:pic>
      </p:grpSp>
      <p:pic>
        <p:nvPicPr>
          <p:cNvPr id="447" name="CodeCogsEqn-9.png" descr="CodeCogsEqn-9.png"/>
          <p:cNvPicPr>
            <a:picLocks noChangeAspect="1"/>
          </p:cNvPicPr>
          <p:nvPr/>
        </p:nvPicPr>
        <p:blipFill>
          <a:blip r:embed="rId8"/>
          <a:stretch>
            <a:fillRect/>
          </a:stretch>
        </p:blipFill>
        <p:spPr>
          <a:xfrm>
            <a:off x="3611592" y="8926572"/>
            <a:ext cx="2034186" cy="1898574"/>
          </a:xfrm>
          <a:prstGeom prst="rect">
            <a:avLst/>
          </a:prstGeom>
          <a:ln w="12700">
            <a:miter lim="400000"/>
          </a:ln>
        </p:spPr>
      </p:pic>
      <p:sp>
        <p:nvSpPr>
          <p:cNvPr id="448" name="Atom"/>
          <p:cNvSpPr/>
          <p:nvPr/>
        </p:nvSpPr>
        <p:spPr>
          <a:xfrm>
            <a:off x="19650138" y="-4929281"/>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 name="TextBox 1">
            <a:extLst>
              <a:ext uri="{FF2B5EF4-FFF2-40B4-BE49-F238E27FC236}">
                <a16:creationId xmlns:a16="http://schemas.microsoft.com/office/drawing/2014/main" id="{A4B64791-D457-5DA6-E484-43C7CF532B8B}"/>
              </a:ext>
            </a:extLst>
          </p:cNvPr>
          <p:cNvSpPr txBox="1"/>
          <p:nvPr/>
        </p:nvSpPr>
        <p:spPr>
          <a:xfrm>
            <a:off x="-363731" y="5086847"/>
            <a:ext cx="1764643" cy="434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rPr>
              <a:t>1)</a:t>
            </a:r>
          </a:p>
        </p:txBody>
      </p:sp>
      <p:sp>
        <p:nvSpPr>
          <p:cNvPr id="3" name="TextBox 2">
            <a:extLst>
              <a:ext uri="{FF2B5EF4-FFF2-40B4-BE49-F238E27FC236}">
                <a16:creationId xmlns:a16="http://schemas.microsoft.com/office/drawing/2014/main" id="{CF57ADDA-38B9-8D2C-48F0-9B345FB66C73}"/>
              </a:ext>
            </a:extLst>
          </p:cNvPr>
          <p:cNvSpPr txBox="1"/>
          <p:nvPr/>
        </p:nvSpPr>
        <p:spPr>
          <a:xfrm>
            <a:off x="-328332" y="6004553"/>
            <a:ext cx="1764643" cy="434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lang="en-US" dirty="0"/>
              <a:t>2)</a:t>
            </a:r>
          </a:p>
        </p:txBody>
      </p:sp>
      <p:sp>
        <p:nvSpPr>
          <p:cNvPr id="4" name="TextBox 3">
            <a:extLst>
              <a:ext uri="{FF2B5EF4-FFF2-40B4-BE49-F238E27FC236}">
                <a16:creationId xmlns:a16="http://schemas.microsoft.com/office/drawing/2014/main" id="{4AC43696-9687-5BE4-78C4-1678764D3CE9}"/>
              </a:ext>
            </a:extLst>
          </p:cNvPr>
          <p:cNvSpPr txBox="1"/>
          <p:nvPr/>
        </p:nvSpPr>
        <p:spPr>
          <a:xfrm>
            <a:off x="-363731" y="6889473"/>
            <a:ext cx="1764643" cy="434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rPr>
              <a:t>3)</a:t>
            </a:r>
          </a:p>
        </p:txBody>
      </p:sp>
    </p:spTree>
    <p:extLst>
      <p:ext uri="{BB962C8B-B14F-4D97-AF65-F5344CB8AC3E}">
        <p14:creationId xmlns:p14="http://schemas.microsoft.com/office/powerpoint/2010/main" val="29766584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455"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456" name="Screen Shot 2023-01-05 at 10.35.35 PM.png" descr="Screen Shot 2023-01-05 at 10.35.35 PM.png"/>
          <p:cNvPicPr>
            <a:picLocks noChangeAspect="1"/>
          </p:cNvPicPr>
          <p:nvPr/>
        </p:nvPicPr>
        <p:blipFill>
          <a:blip r:embed="rId3"/>
          <a:stretch>
            <a:fillRect/>
          </a:stretch>
        </p:blipFill>
        <p:spPr>
          <a:xfrm>
            <a:off x="12823035" y="2873486"/>
            <a:ext cx="13335001" cy="9410701"/>
          </a:xfrm>
          <a:prstGeom prst="rect">
            <a:avLst/>
          </a:prstGeom>
          <a:ln w="12700">
            <a:miter lim="400000"/>
          </a:ln>
        </p:spPr>
      </p:pic>
      <p:pic>
        <p:nvPicPr>
          <p:cNvPr id="457" name="Screen Shot 2023-01-05 at 10.34.40 PM.png" descr="Screen Shot 2023-01-05 at 10.34.40 PM.png"/>
          <p:cNvPicPr>
            <a:picLocks noChangeAspect="1"/>
          </p:cNvPicPr>
          <p:nvPr/>
        </p:nvPicPr>
        <p:blipFill>
          <a:blip r:embed="rId4"/>
          <a:srcRect b="47269"/>
          <a:stretch>
            <a:fillRect/>
          </a:stretch>
        </p:blipFill>
        <p:spPr>
          <a:xfrm>
            <a:off x="33533" y="4695341"/>
            <a:ext cx="15675219" cy="5767089"/>
          </a:xfrm>
          <a:prstGeom prst="rect">
            <a:avLst/>
          </a:prstGeom>
          <a:ln w="12700">
            <a:miter lim="400000"/>
          </a:ln>
        </p:spPr>
      </p:pic>
      <p:pic>
        <p:nvPicPr>
          <p:cNvPr id="458" name="Screen Shot 2023-01-05 at 11.38.52 PM.png" descr="Screen Shot 2023-01-05 at 11.38.52 PM.png"/>
          <p:cNvPicPr>
            <a:picLocks noChangeAspect="1"/>
          </p:cNvPicPr>
          <p:nvPr/>
        </p:nvPicPr>
        <p:blipFill>
          <a:blip r:embed="rId5"/>
          <a:srcRect t="10121" b="5727"/>
          <a:stretch>
            <a:fillRect/>
          </a:stretch>
        </p:blipFill>
        <p:spPr>
          <a:xfrm>
            <a:off x="16456482" y="2406661"/>
            <a:ext cx="12890544" cy="7585021"/>
          </a:xfrm>
          <a:prstGeom prst="rect">
            <a:avLst/>
          </a:prstGeom>
          <a:ln w="12700">
            <a:miter lim="400000"/>
          </a:ln>
        </p:spPr>
      </p:pic>
      <p:sp>
        <p:nvSpPr>
          <p:cNvPr id="459" name="Background: Collective Model"/>
          <p:cNvSpPr txBox="1"/>
          <p:nvPr/>
        </p:nvSpPr>
        <p:spPr>
          <a:xfrm>
            <a:off x="53195" y="518969"/>
            <a:ext cx="17171646"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Collective Model</a:t>
            </a:r>
          </a:p>
        </p:txBody>
      </p:sp>
      <p:sp>
        <p:nvSpPr>
          <p:cNvPr id="460" name="Nuclear Vibrations and Rotations"/>
          <p:cNvSpPr txBox="1"/>
          <p:nvPr/>
        </p:nvSpPr>
        <p:spPr>
          <a:xfrm>
            <a:off x="7922615" y="2873486"/>
            <a:ext cx="8538770"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u="sng"/>
            </a:lvl1pPr>
          </a:lstStyle>
          <a:p>
            <a:r>
              <a:t>Nuclear Vibrations and Rotations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464"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465" name="Screen Shot 2023-01-05 at 10.35.35 PM.png" descr="Screen Shot 2023-01-05 at 10.35.35 PM.png"/>
          <p:cNvPicPr>
            <a:picLocks noChangeAspect="1"/>
          </p:cNvPicPr>
          <p:nvPr/>
        </p:nvPicPr>
        <p:blipFill>
          <a:blip r:embed="rId3"/>
          <a:stretch>
            <a:fillRect/>
          </a:stretch>
        </p:blipFill>
        <p:spPr>
          <a:xfrm>
            <a:off x="13467230" y="2928512"/>
            <a:ext cx="13335001" cy="9410701"/>
          </a:xfrm>
          <a:prstGeom prst="rect">
            <a:avLst/>
          </a:prstGeom>
          <a:ln w="12700">
            <a:miter lim="400000"/>
          </a:ln>
        </p:spPr>
      </p:pic>
      <p:pic>
        <p:nvPicPr>
          <p:cNvPr id="466" name="Screen Shot 2023-01-05 at 10.34.40 PM.png" descr="Screen Shot 2023-01-05 at 10.34.40 PM.png"/>
          <p:cNvPicPr>
            <a:picLocks noChangeAspect="1"/>
          </p:cNvPicPr>
          <p:nvPr/>
        </p:nvPicPr>
        <p:blipFill>
          <a:blip r:embed="rId4"/>
          <a:srcRect b="47269"/>
          <a:stretch>
            <a:fillRect/>
          </a:stretch>
        </p:blipFill>
        <p:spPr>
          <a:xfrm>
            <a:off x="382472" y="4510420"/>
            <a:ext cx="11121298" cy="4091650"/>
          </a:xfrm>
          <a:prstGeom prst="rect">
            <a:avLst/>
          </a:prstGeom>
          <a:ln w="12700">
            <a:miter lim="400000"/>
          </a:ln>
        </p:spPr>
      </p:pic>
      <p:pic>
        <p:nvPicPr>
          <p:cNvPr id="467" name="Screen Shot 2023-01-05 at 11.38.52 PM.png" descr="Screen Shot 2023-01-05 at 11.38.52 PM.png"/>
          <p:cNvPicPr>
            <a:picLocks noChangeAspect="1"/>
          </p:cNvPicPr>
          <p:nvPr/>
        </p:nvPicPr>
        <p:blipFill>
          <a:blip r:embed="rId5"/>
          <a:srcRect t="10121" b="5727"/>
          <a:stretch>
            <a:fillRect/>
          </a:stretch>
        </p:blipFill>
        <p:spPr>
          <a:xfrm>
            <a:off x="458955" y="4892774"/>
            <a:ext cx="12890544" cy="7585021"/>
          </a:xfrm>
          <a:prstGeom prst="rect">
            <a:avLst/>
          </a:prstGeom>
          <a:ln w="12700">
            <a:miter lim="400000"/>
          </a:ln>
        </p:spPr>
      </p:pic>
      <p:sp>
        <p:nvSpPr>
          <p:cNvPr id="468" name="Background: Collective Model"/>
          <p:cNvSpPr txBox="1"/>
          <p:nvPr/>
        </p:nvSpPr>
        <p:spPr>
          <a:xfrm>
            <a:off x="53195" y="518969"/>
            <a:ext cx="17171646"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Collective Model</a:t>
            </a:r>
          </a:p>
        </p:txBody>
      </p:sp>
      <p:sp>
        <p:nvSpPr>
          <p:cNvPr id="469" name="Nuclear Vibrations and Rotations"/>
          <p:cNvSpPr txBox="1"/>
          <p:nvPr/>
        </p:nvSpPr>
        <p:spPr>
          <a:xfrm>
            <a:off x="7526597" y="3909318"/>
            <a:ext cx="8538770"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u="sng"/>
            </a:lvl1pPr>
          </a:lstStyle>
          <a:p>
            <a:r>
              <a:t>Nuclear Vibrations and Rotations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473"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474" name="Screen Shot 2023-01-05 at 10.35.35 PM.png" descr="Screen Shot 2023-01-05 at 10.35.35 PM.png"/>
          <p:cNvPicPr>
            <a:picLocks noChangeAspect="1"/>
          </p:cNvPicPr>
          <p:nvPr/>
        </p:nvPicPr>
        <p:blipFill>
          <a:blip r:embed="rId3"/>
          <a:stretch>
            <a:fillRect/>
          </a:stretch>
        </p:blipFill>
        <p:spPr>
          <a:xfrm>
            <a:off x="11212545" y="3814281"/>
            <a:ext cx="13335001" cy="9410701"/>
          </a:xfrm>
          <a:prstGeom prst="rect">
            <a:avLst/>
          </a:prstGeom>
          <a:ln w="12700">
            <a:miter lim="400000"/>
          </a:ln>
        </p:spPr>
      </p:pic>
      <p:pic>
        <p:nvPicPr>
          <p:cNvPr id="475" name="Screen Shot 2023-01-05 at 10.34.40 PM.png" descr="Screen Shot 2023-01-05 at 10.34.40 PM.png"/>
          <p:cNvPicPr>
            <a:picLocks noChangeAspect="1"/>
          </p:cNvPicPr>
          <p:nvPr/>
        </p:nvPicPr>
        <p:blipFill>
          <a:blip r:embed="rId4"/>
          <a:srcRect b="47269"/>
          <a:stretch>
            <a:fillRect/>
          </a:stretch>
        </p:blipFill>
        <p:spPr>
          <a:xfrm>
            <a:off x="301948" y="2873089"/>
            <a:ext cx="11121297" cy="4091650"/>
          </a:xfrm>
          <a:prstGeom prst="rect">
            <a:avLst/>
          </a:prstGeom>
          <a:ln w="12700">
            <a:miter lim="400000"/>
          </a:ln>
        </p:spPr>
      </p:pic>
      <p:pic>
        <p:nvPicPr>
          <p:cNvPr id="476" name="Screen Shot 2023-01-05 at 11.38.52 PM.png" descr="Screen Shot 2023-01-05 at 11.38.52 PM.png"/>
          <p:cNvPicPr>
            <a:picLocks noChangeAspect="1"/>
          </p:cNvPicPr>
          <p:nvPr/>
        </p:nvPicPr>
        <p:blipFill>
          <a:blip r:embed="rId5"/>
          <a:stretch>
            <a:fillRect/>
          </a:stretch>
        </p:blipFill>
        <p:spPr>
          <a:xfrm>
            <a:off x="2193746" y="4012833"/>
            <a:ext cx="12890544" cy="9013597"/>
          </a:xfrm>
          <a:prstGeom prst="rect">
            <a:avLst/>
          </a:prstGeom>
          <a:ln w="12700">
            <a:miter lim="400000"/>
          </a:ln>
        </p:spPr>
      </p:pic>
      <p:sp>
        <p:nvSpPr>
          <p:cNvPr id="477" name="Background: Collective Model"/>
          <p:cNvSpPr txBox="1"/>
          <p:nvPr/>
        </p:nvSpPr>
        <p:spPr>
          <a:xfrm>
            <a:off x="53195" y="518969"/>
            <a:ext cx="17171646"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Collective Model</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481"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482"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483" name="Screen Shot 2023-01-05 at 10.38.11 PM.png" descr="Screen Shot 2023-01-05 at 10.38.11 PM.png"/>
          <p:cNvPicPr>
            <a:picLocks noChangeAspect="1"/>
          </p:cNvPicPr>
          <p:nvPr/>
        </p:nvPicPr>
        <p:blipFill>
          <a:blip r:embed="rId3"/>
          <a:srcRect l="687" t="1176" r="687" b="4706"/>
          <a:stretch>
            <a:fillRect/>
          </a:stretch>
        </p:blipFill>
        <p:spPr>
          <a:xfrm>
            <a:off x="5789945" y="3693681"/>
            <a:ext cx="13189338" cy="8869020"/>
          </a:xfrm>
          <a:prstGeom prst="rect">
            <a:avLst/>
          </a:prstGeom>
          <a:ln w="12700">
            <a:miter lim="400000"/>
          </a:ln>
        </p:spPr>
      </p:pic>
      <p:pic>
        <p:nvPicPr>
          <p:cNvPr id="484" name="Screen Shot 2022-11-06 at 7.12.45 PM.png" descr="Screen Shot 2022-11-06 at 7.12.45 PM.png"/>
          <p:cNvPicPr>
            <a:picLocks noChangeAspect="1"/>
          </p:cNvPicPr>
          <p:nvPr/>
        </p:nvPicPr>
        <p:blipFill>
          <a:blip r:embed="rId4"/>
          <a:stretch>
            <a:fillRect/>
          </a:stretch>
        </p:blipFill>
        <p:spPr>
          <a:xfrm>
            <a:off x="6658467" y="10188947"/>
            <a:ext cx="10134601" cy="2692401"/>
          </a:xfrm>
          <a:prstGeom prst="rect">
            <a:avLst/>
          </a:prstGeom>
          <a:ln w="12700">
            <a:miter lim="400000"/>
          </a:ln>
        </p:spPr>
      </p:pic>
      <p:pic>
        <p:nvPicPr>
          <p:cNvPr id="485" name="Screen Shot 2022-11-06 at 8.29.28 PM.png" descr="Screen Shot 2022-11-06 at 8.29.28 PM.png"/>
          <p:cNvPicPr>
            <a:picLocks noChangeAspect="1"/>
          </p:cNvPicPr>
          <p:nvPr/>
        </p:nvPicPr>
        <p:blipFill>
          <a:blip r:embed="rId5"/>
          <a:stretch>
            <a:fillRect/>
          </a:stretch>
        </p:blipFill>
        <p:spPr>
          <a:xfrm>
            <a:off x="4147583" y="5326481"/>
            <a:ext cx="7150101" cy="3492501"/>
          </a:xfrm>
          <a:prstGeom prst="rect">
            <a:avLst/>
          </a:prstGeom>
          <a:ln w="12700">
            <a:miter lim="400000"/>
          </a:ln>
        </p:spPr>
      </p:pic>
      <p:pic>
        <p:nvPicPr>
          <p:cNvPr id="486" name="CodeCogsEqn-10.png" descr="CodeCogsEqn-10.png"/>
          <p:cNvPicPr>
            <a:picLocks noChangeAspect="1"/>
          </p:cNvPicPr>
          <p:nvPr/>
        </p:nvPicPr>
        <p:blipFill>
          <a:blip r:embed="rId6"/>
          <a:stretch>
            <a:fillRect/>
          </a:stretch>
        </p:blipFill>
        <p:spPr>
          <a:xfrm>
            <a:off x="3007847" y="2545775"/>
            <a:ext cx="16974150" cy="2939322"/>
          </a:xfrm>
          <a:prstGeom prst="rect">
            <a:avLst/>
          </a:prstGeom>
          <a:ln w="12700">
            <a:miter lim="400000"/>
          </a:ln>
        </p:spPr>
      </p:pic>
      <p:pic>
        <p:nvPicPr>
          <p:cNvPr id="487" name="CodeCogsEqn-12.png" descr="CodeCogsEqn-12.png"/>
          <p:cNvPicPr>
            <a:picLocks noChangeAspect="1"/>
          </p:cNvPicPr>
          <p:nvPr/>
        </p:nvPicPr>
        <p:blipFill>
          <a:blip r:embed="rId7"/>
          <a:stretch>
            <a:fillRect/>
          </a:stretch>
        </p:blipFill>
        <p:spPr>
          <a:xfrm>
            <a:off x="3369649" y="5123853"/>
            <a:ext cx="16561074" cy="1037093"/>
          </a:xfrm>
          <a:prstGeom prst="rect">
            <a:avLst/>
          </a:prstGeom>
          <a:ln w="12700">
            <a:miter lim="400000"/>
          </a:ln>
        </p:spPr>
      </p:pic>
      <p:pic>
        <p:nvPicPr>
          <p:cNvPr id="488" name="CodeCogsEqn-22.png" descr="CodeCogsEqn-22.png"/>
          <p:cNvPicPr>
            <a:picLocks noChangeAspect="1"/>
          </p:cNvPicPr>
          <p:nvPr/>
        </p:nvPicPr>
        <p:blipFill>
          <a:blip r:embed="rId8"/>
          <a:stretch>
            <a:fillRect/>
          </a:stretch>
        </p:blipFill>
        <p:spPr>
          <a:xfrm>
            <a:off x="1650996" y="6876791"/>
            <a:ext cx="20576654" cy="1874427"/>
          </a:xfrm>
          <a:prstGeom prst="rect">
            <a:avLst/>
          </a:prstGeom>
          <a:ln w="12700">
            <a:miter lim="400000"/>
          </a:ln>
        </p:spPr>
      </p:pic>
      <p:pic>
        <p:nvPicPr>
          <p:cNvPr id="489" name="CodeCogsEqn-23.png" descr="CodeCogsEqn-23.png"/>
          <p:cNvPicPr>
            <a:picLocks noChangeAspect="1"/>
          </p:cNvPicPr>
          <p:nvPr/>
        </p:nvPicPr>
        <p:blipFill>
          <a:blip r:embed="rId9"/>
          <a:stretch>
            <a:fillRect/>
          </a:stretch>
        </p:blipFill>
        <p:spPr>
          <a:xfrm>
            <a:off x="604056" y="9729445"/>
            <a:ext cx="23175888" cy="167483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194" name="Rectangle"/>
          <p:cNvSpPr/>
          <p:nvPr/>
        </p:nvSpPr>
        <p:spPr>
          <a:xfrm>
            <a:off x="13059388" y="1438219"/>
            <a:ext cx="11596066" cy="12295234"/>
          </a:xfrm>
          <a:prstGeom prst="rect">
            <a:avLst/>
          </a:prstGeom>
          <a:solidFill>
            <a:srgbClr val="C1043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95" name="Summary"/>
          <p:cNvSpPr txBox="1"/>
          <p:nvPr/>
        </p:nvSpPr>
        <p:spPr>
          <a:xfrm>
            <a:off x="17540685" y="11859726"/>
            <a:ext cx="26334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Summary </a:t>
            </a:r>
          </a:p>
        </p:txBody>
      </p:sp>
      <p:sp>
        <p:nvSpPr>
          <p:cNvPr id="196" name="Background"/>
          <p:cNvSpPr txBox="1"/>
          <p:nvPr/>
        </p:nvSpPr>
        <p:spPr>
          <a:xfrm>
            <a:off x="17216835" y="3203724"/>
            <a:ext cx="32811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Background </a:t>
            </a:r>
          </a:p>
        </p:txBody>
      </p:sp>
      <p:sp>
        <p:nvSpPr>
          <p:cNvPr id="197" name="Results &amp; Discussion"/>
          <p:cNvSpPr txBox="1"/>
          <p:nvPr/>
        </p:nvSpPr>
        <p:spPr>
          <a:xfrm>
            <a:off x="16217091" y="10349575"/>
            <a:ext cx="5280661"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Results &amp; Discussion</a:t>
            </a:r>
          </a:p>
        </p:txBody>
      </p:sp>
      <p:sp>
        <p:nvSpPr>
          <p:cNvPr id="198" name="Analysis"/>
          <p:cNvSpPr txBox="1"/>
          <p:nvPr/>
        </p:nvSpPr>
        <p:spPr>
          <a:xfrm>
            <a:off x="17714675" y="8695145"/>
            <a:ext cx="228549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Analysis </a:t>
            </a:r>
          </a:p>
        </p:txBody>
      </p:sp>
      <p:sp>
        <p:nvSpPr>
          <p:cNvPr id="199" name="Experiment"/>
          <p:cNvSpPr txBox="1"/>
          <p:nvPr/>
        </p:nvSpPr>
        <p:spPr>
          <a:xfrm>
            <a:off x="17267635" y="6965350"/>
            <a:ext cx="31795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Experiment </a:t>
            </a:r>
          </a:p>
        </p:txBody>
      </p:sp>
      <p:sp>
        <p:nvSpPr>
          <p:cNvPr id="200" name="Topics of Discussion"/>
          <p:cNvSpPr txBox="1"/>
          <p:nvPr/>
        </p:nvSpPr>
        <p:spPr>
          <a:xfrm>
            <a:off x="1130063" y="5074970"/>
            <a:ext cx="10815380" cy="3566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80000"/>
              </a:lnSpc>
              <a:defRPr sz="10100" u="sng" spc="-101">
                <a:latin typeface="+mn-lt"/>
                <a:ea typeface="+mn-ea"/>
                <a:cs typeface="+mn-cs"/>
                <a:sym typeface="Canela Bold"/>
              </a:defRPr>
            </a:lvl1pPr>
          </a:lstStyle>
          <a:p>
            <a:r>
              <a:t>Topics of Discussion</a:t>
            </a:r>
          </a:p>
        </p:txBody>
      </p:sp>
      <p:pic>
        <p:nvPicPr>
          <p:cNvPr id="201" name="logo2.jpg.png" descr="logo2.jpg.png"/>
          <p:cNvPicPr>
            <a:picLocks noChangeAspect="1"/>
          </p:cNvPicPr>
          <p:nvPr/>
        </p:nvPicPr>
        <p:blipFill>
          <a:blip r:embed="rId3"/>
          <a:srcRect l="23775" t="5238" r="23775" b="5238"/>
          <a:stretch>
            <a:fillRect/>
          </a:stretch>
        </p:blipFill>
        <p:spPr>
          <a:xfrm>
            <a:off x="-67" y="11036051"/>
            <a:ext cx="2646225" cy="2506023"/>
          </a:xfrm>
          <a:prstGeom prst="rect">
            <a:avLst/>
          </a:prstGeom>
          <a:ln w="12700">
            <a:miter lim="400000"/>
          </a:ln>
        </p:spPr>
      </p:pic>
      <p:sp>
        <p:nvSpPr>
          <p:cNvPr id="202" name="Rectangle"/>
          <p:cNvSpPr/>
          <p:nvPr/>
        </p:nvSpPr>
        <p:spPr>
          <a:xfrm>
            <a:off x="-905134" y="356391"/>
            <a:ext cx="26194268" cy="1691603"/>
          </a:xfrm>
          <a:prstGeom prst="rect">
            <a:avLst/>
          </a:prstGeom>
          <a:solidFill>
            <a:srgbClr val="FFC72A"/>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03" name="Overview"/>
          <p:cNvSpPr txBox="1"/>
          <p:nvPr/>
        </p:nvSpPr>
        <p:spPr>
          <a:xfrm>
            <a:off x="311619" y="192606"/>
            <a:ext cx="547470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Overview</a:t>
            </a:r>
          </a:p>
        </p:txBody>
      </p:sp>
      <p:sp>
        <p:nvSpPr>
          <p:cNvPr id="204" name="Project Motivation"/>
          <p:cNvSpPr txBox="1"/>
          <p:nvPr/>
        </p:nvSpPr>
        <p:spPr>
          <a:xfrm>
            <a:off x="16412163" y="5235555"/>
            <a:ext cx="4890517"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Project Motivation </a:t>
            </a:r>
          </a:p>
        </p:txBody>
      </p:sp>
      <p:pic>
        <p:nvPicPr>
          <p:cNvPr id="205" name="Rectangle Rectangle" descr="Rectangle Rectangle"/>
          <p:cNvPicPr>
            <a:picLocks/>
          </p:cNvPicPr>
          <p:nvPr/>
        </p:nvPicPr>
        <p:blipFill>
          <a:blip r:embed="rId4"/>
          <a:stretch>
            <a:fillRect/>
          </a:stretch>
        </p:blipFill>
        <p:spPr>
          <a:xfrm>
            <a:off x="16684539" y="2912913"/>
            <a:ext cx="4345763" cy="1828801"/>
          </a:xfrm>
          <a:prstGeom prst="rect">
            <a:avLst/>
          </a:prstGeom>
        </p:spPr>
      </p:pic>
      <p:sp>
        <p:nvSpPr>
          <p:cNvPr id="207" name="Slide Number"/>
          <p:cNvSpPr txBox="1">
            <a:spLocks noGrp="1"/>
          </p:cNvSpPr>
          <p:nvPr>
            <p:ph type="sldNum" sz="quarter" idx="4294967295"/>
          </p:nvPr>
        </p:nvSpPr>
        <p:spPr>
          <a:xfrm>
            <a:off x="12055220" y="12700000"/>
            <a:ext cx="281179" cy="4292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type="lt">
                                    <p:tmAbs val="0"/>
                                  </p:iterate>
                                  <p:childTnLst>
                                    <p:set>
                                      <p:cBhvr>
                                        <p:cTn id="6" fill="hold"/>
                                        <p:tgtEl>
                                          <p:spTgt spid="205"/>
                                        </p:tgtEl>
                                        <p:attrNameLst>
                                          <p:attrName>style.visibility</p:attrName>
                                        </p:attrNameLst>
                                      </p:cBhvr>
                                      <p:to>
                                        <p:strVal val="visible"/>
                                      </p:to>
                                    </p:set>
                                    <p:animEffect transition="in" filter="fade">
                                      <p:cBhvr>
                                        <p:cTn id="7" dur="125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grpSp>
        <p:nvGrpSpPr>
          <p:cNvPr id="495" name="Rectangle"/>
          <p:cNvGrpSpPr/>
          <p:nvPr/>
        </p:nvGrpSpPr>
        <p:grpSpPr>
          <a:xfrm>
            <a:off x="315016" y="6141132"/>
            <a:ext cx="17403251" cy="6510334"/>
            <a:chOff x="0" y="0"/>
            <a:chExt cx="17403250" cy="6510332"/>
          </a:xfrm>
        </p:grpSpPr>
        <p:sp>
          <p:nvSpPr>
            <p:cNvPr id="494" name="Rectangle"/>
            <p:cNvSpPr/>
            <p:nvPr/>
          </p:nvSpPr>
          <p:spPr>
            <a:xfrm>
              <a:off x="215900" y="139700"/>
              <a:ext cx="16971451" cy="5951533"/>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493" name="Rectangle Rectangle" descr="Rectangle Rectangle"/>
            <p:cNvPicPr>
              <a:picLocks/>
            </p:cNvPicPr>
            <p:nvPr/>
          </p:nvPicPr>
          <p:blipFill>
            <a:blip r:embed="rId3"/>
            <a:stretch>
              <a:fillRect/>
            </a:stretch>
          </p:blipFill>
          <p:spPr>
            <a:xfrm>
              <a:off x="0" y="-1"/>
              <a:ext cx="17403251" cy="6510334"/>
            </a:xfrm>
            <a:prstGeom prst="rect">
              <a:avLst/>
            </a:prstGeom>
            <a:effectLst/>
          </p:spPr>
        </p:pic>
      </p:grpSp>
      <p:sp>
        <p:nvSpPr>
          <p:cNvPr id="496"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497" name="CodeCogsEqn-10.png" descr="CodeCogsEqn-10.png"/>
          <p:cNvPicPr>
            <a:picLocks noChangeAspect="1"/>
          </p:cNvPicPr>
          <p:nvPr/>
        </p:nvPicPr>
        <p:blipFill>
          <a:blip r:embed="rId4"/>
          <a:stretch>
            <a:fillRect/>
          </a:stretch>
        </p:blipFill>
        <p:spPr>
          <a:xfrm>
            <a:off x="4857125" y="3069497"/>
            <a:ext cx="14669750" cy="2540282"/>
          </a:xfrm>
          <a:prstGeom prst="rect">
            <a:avLst/>
          </a:prstGeom>
          <a:ln w="12700">
            <a:miter lim="400000"/>
          </a:ln>
        </p:spPr>
      </p:pic>
      <p:pic>
        <p:nvPicPr>
          <p:cNvPr id="498" name="CodeCogsEqn-12.png" descr="CodeCogsEqn-12.png"/>
          <p:cNvPicPr>
            <a:picLocks noChangeAspect="1"/>
          </p:cNvPicPr>
          <p:nvPr/>
        </p:nvPicPr>
        <p:blipFill>
          <a:blip r:embed="rId5"/>
          <a:stretch>
            <a:fillRect/>
          </a:stretch>
        </p:blipFill>
        <p:spPr>
          <a:xfrm>
            <a:off x="1002655" y="6550781"/>
            <a:ext cx="11658836" cy="730104"/>
          </a:xfrm>
          <a:prstGeom prst="rect">
            <a:avLst/>
          </a:prstGeom>
          <a:ln w="12700">
            <a:miter lim="400000"/>
          </a:ln>
        </p:spPr>
      </p:pic>
      <p:pic>
        <p:nvPicPr>
          <p:cNvPr id="499" name="CodeCogsEqn-22.png" descr="CodeCogsEqn-22.png"/>
          <p:cNvPicPr>
            <a:picLocks noChangeAspect="1"/>
          </p:cNvPicPr>
          <p:nvPr/>
        </p:nvPicPr>
        <p:blipFill>
          <a:blip r:embed="rId6"/>
          <a:stretch>
            <a:fillRect/>
          </a:stretch>
        </p:blipFill>
        <p:spPr>
          <a:xfrm>
            <a:off x="651586" y="7848771"/>
            <a:ext cx="12736755" cy="1160253"/>
          </a:xfrm>
          <a:prstGeom prst="rect">
            <a:avLst/>
          </a:prstGeom>
          <a:ln w="12700">
            <a:miter lim="400000"/>
          </a:ln>
        </p:spPr>
      </p:pic>
      <p:grpSp>
        <p:nvGrpSpPr>
          <p:cNvPr id="502" name="Screen Shot 2022-11-06 at 7.12.45 PM.png"/>
          <p:cNvGrpSpPr/>
          <p:nvPr/>
        </p:nvGrpSpPr>
        <p:grpSpPr>
          <a:xfrm>
            <a:off x="11387059" y="10402996"/>
            <a:ext cx="12930541" cy="3233791"/>
            <a:chOff x="0" y="0"/>
            <a:chExt cx="12930540" cy="3233789"/>
          </a:xfrm>
        </p:grpSpPr>
        <p:pic>
          <p:nvPicPr>
            <p:cNvPr id="501" name="Screen Shot 2022-11-06 at 7.12.45 PM.png" descr="Screen Shot 2022-11-06 at 7.12.45 PM.png"/>
            <p:cNvPicPr>
              <a:picLocks noChangeAspect="1"/>
            </p:cNvPicPr>
            <p:nvPr/>
          </p:nvPicPr>
          <p:blipFill>
            <a:blip r:embed="rId7"/>
            <a:srcRect l="10992" t="26240" r="10992" b="10910"/>
            <a:stretch>
              <a:fillRect/>
            </a:stretch>
          </p:blipFill>
          <p:spPr>
            <a:xfrm>
              <a:off x="215900" y="139700"/>
              <a:ext cx="12498741" cy="2674990"/>
            </a:xfrm>
            <a:prstGeom prst="rect">
              <a:avLst/>
            </a:prstGeom>
            <a:ln>
              <a:noFill/>
            </a:ln>
            <a:effectLst/>
          </p:spPr>
        </p:pic>
        <p:pic>
          <p:nvPicPr>
            <p:cNvPr id="500" name="Screen Shot 2022-11-06 at 7.12.45 PM.png" descr="Screen Shot 2022-11-06 at 7.12.45 PM.png"/>
            <p:cNvPicPr>
              <a:picLocks/>
            </p:cNvPicPr>
            <p:nvPr/>
          </p:nvPicPr>
          <p:blipFill>
            <a:blip r:embed="rId8"/>
            <a:stretch>
              <a:fillRect/>
            </a:stretch>
          </p:blipFill>
          <p:spPr>
            <a:xfrm>
              <a:off x="0" y="-1"/>
              <a:ext cx="12930541" cy="3233791"/>
            </a:xfrm>
            <a:prstGeom prst="rect">
              <a:avLst/>
            </a:prstGeom>
            <a:effectLst/>
          </p:spPr>
        </p:pic>
      </p:grpSp>
      <p:pic>
        <p:nvPicPr>
          <p:cNvPr id="503" name="CodeCogsEqn-23.png" descr="CodeCogsEqn-23.png"/>
          <p:cNvPicPr>
            <a:picLocks noChangeAspect="1"/>
          </p:cNvPicPr>
          <p:nvPr/>
        </p:nvPicPr>
        <p:blipFill>
          <a:blip r:embed="rId9"/>
          <a:stretch>
            <a:fillRect/>
          </a:stretch>
        </p:blipFill>
        <p:spPr>
          <a:xfrm>
            <a:off x="689951" y="9576910"/>
            <a:ext cx="16201078" cy="1170792"/>
          </a:xfrm>
          <a:prstGeom prst="rect">
            <a:avLst/>
          </a:prstGeom>
          <a:ln w="12700">
            <a:miter lim="400000"/>
          </a:ln>
        </p:spPr>
      </p:pic>
      <p:sp>
        <p:nvSpPr>
          <p:cNvPr id="504" name="Background: Collective Model"/>
          <p:cNvSpPr txBox="1"/>
          <p:nvPr/>
        </p:nvSpPr>
        <p:spPr>
          <a:xfrm>
            <a:off x="204667" y="518969"/>
            <a:ext cx="17171646"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Collective Model</a:t>
            </a:r>
          </a:p>
        </p:txBody>
      </p:sp>
      <p:sp>
        <p:nvSpPr>
          <p:cNvPr id="505" name="Rectangle"/>
          <p:cNvSpPr/>
          <p:nvPr/>
        </p:nvSpPr>
        <p:spPr>
          <a:xfrm>
            <a:off x="840955" y="6491415"/>
            <a:ext cx="1055060" cy="1022008"/>
          </a:xfrm>
          <a:prstGeom prst="rect">
            <a:avLst/>
          </a:prstGeom>
          <a:ln w="50800">
            <a:solidFill>
              <a:srgbClr val="1939EC"/>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506" name="Rectangle"/>
          <p:cNvSpPr/>
          <p:nvPr/>
        </p:nvSpPr>
        <p:spPr>
          <a:xfrm>
            <a:off x="8515377" y="3501216"/>
            <a:ext cx="1317078" cy="1513058"/>
          </a:xfrm>
          <a:prstGeom prst="rect">
            <a:avLst/>
          </a:prstGeom>
          <a:ln w="50800">
            <a:solidFill>
              <a:srgbClr val="1939EC"/>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507" name="Rectangle"/>
          <p:cNvSpPr/>
          <p:nvPr/>
        </p:nvSpPr>
        <p:spPr>
          <a:xfrm>
            <a:off x="14144882" y="3583108"/>
            <a:ext cx="2210816" cy="1349274"/>
          </a:xfrm>
          <a:prstGeom prst="rect">
            <a:avLst/>
          </a:prstGeom>
          <a:ln w="38100">
            <a:solidFill>
              <a:schemeClr val="accent3">
                <a:hueOff val="263036"/>
                <a:satOff val="49643"/>
                <a:lumOff val="-25950"/>
              </a:schemeClr>
            </a:solidFill>
            <a:miter lim="400000"/>
          </a:ln>
        </p:spPr>
        <p:txBody>
          <a:bodyPr lIns="50800" tIns="50800" rIns="50800" bIns="50800" anchor="ctr"/>
          <a:lstStyle/>
          <a:p>
            <a:pPr defTabSz="825500">
              <a:lnSpc>
                <a:spcPct val="100000"/>
              </a:lnSpc>
              <a:defRPr sz="3200">
                <a:latin typeface="Graphik"/>
                <a:ea typeface="Graphik"/>
                <a:cs typeface="Graphik"/>
                <a:sym typeface="Graphik"/>
              </a:defRPr>
            </a:pPr>
            <a:endParaRPr/>
          </a:p>
        </p:txBody>
      </p:sp>
      <p:sp>
        <p:nvSpPr>
          <p:cNvPr id="508" name="Rectangle"/>
          <p:cNvSpPr/>
          <p:nvPr/>
        </p:nvSpPr>
        <p:spPr>
          <a:xfrm>
            <a:off x="831951" y="7678874"/>
            <a:ext cx="1729347" cy="863715"/>
          </a:xfrm>
          <a:prstGeom prst="rect">
            <a:avLst/>
          </a:prstGeom>
          <a:ln w="50800">
            <a:solidFill>
              <a:schemeClr val="accent3">
                <a:hueOff val="263036"/>
                <a:satOff val="49643"/>
                <a:lumOff val="-25950"/>
              </a:schemeClr>
            </a:solidFill>
            <a:miter lim="400000"/>
          </a:ln>
        </p:spPr>
        <p:txBody>
          <a:bodyPr lIns="50800" tIns="50800" rIns="50800" bIns="50800" anchor="ctr"/>
          <a:lstStyle/>
          <a:p>
            <a:pPr defTabSz="825500">
              <a:lnSpc>
                <a:spcPct val="100000"/>
              </a:lnSpc>
              <a:defRPr sz="3200">
                <a:latin typeface="Graphik"/>
                <a:ea typeface="Graphik"/>
                <a:cs typeface="Graphik"/>
                <a:sym typeface="Graphik"/>
              </a:defRPr>
            </a:pPr>
            <a:endParaRPr/>
          </a:p>
        </p:txBody>
      </p:sp>
      <p:sp>
        <p:nvSpPr>
          <p:cNvPr id="509" name="Rectangle"/>
          <p:cNvSpPr/>
          <p:nvPr/>
        </p:nvSpPr>
        <p:spPr>
          <a:xfrm>
            <a:off x="16472255" y="3583108"/>
            <a:ext cx="2853019" cy="1349274"/>
          </a:xfrm>
          <a:prstGeom prst="rect">
            <a:avLst/>
          </a:prstGeom>
          <a:ln w="38100">
            <a:solidFill>
              <a:schemeClr val="accent5">
                <a:hueOff val="-65973"/>
                <a:satOff val="18050"/>
                <a:lumOff val="-15912"/>
              </a:schemeClr>
            </a:solidFill>
            <a:miter lim="400000"/>
          </a:ln>
        </p:spPr>
        <p:txBody>
          <a:bodyPr lIns="50800" tIns="50800" rIns="50800" bIns="50800" anchor="ctr"/>
          <a:lstStyle/>
          <a:p>
            <a:pPr defTabSz="825500">
              <a:lnSpc>
                <a:spcPct val="100000"/>
              </a:lnSpc>
              <a:defRPr sz="3200">
                <a:latin typeface="Graphik"/>
                <a:ea typeface="Graphik"/>
                <a:cs typeface="Graphik"/>
                <a:sym typeface="Graphik"/>
              </a:defRPr>
            </a:pPr>
            <a:endParaRPr/>
          </a:p>
        </p:txBody>
      </p:sp>
      <p:sp>
        <p:nvSpPr>
          <p:cNvPr id="510" name="Rectangle"/>
          <p:cNvSpPr/>
          <p:nvPr/>
        </p:nvSpPr>
        <p:spPr>
          <a:xfrm>
            <a:off x="798216" y="9338023"/>
            <a:ext cx="2210816" cy="876415"/>
          </a:xfrm>
          <a:prstGeom prst="rect">
            <a:avLst/>
          </a:prstGeom>
          <a:ln w="50800">
            <a:solidFill>
              <a:schemeClr val="accent5">
                <a:hueOff val="-65973"/>
                <a:satOff val="18050"/>
                <a:lumOff val="-15912"/>
              </a:schemeClr>
            </a:solidFill>
            <a:miter lim="400000"/>
          </a:ln>
        </p:spPr>
        <p:txBody>
          <a:bodyPr lIns="50800" tIns="50800" rIns="50800" bIns="50800" anchor="ctr"/>
          <a:lstStyle/>
          <a:p>
            <a:pPr defTabSz="825500">
              <a:lnSpc>
                <a:spcPct val="100000"/>
              </a:lnSpc>
              <a:defRPr sz="3200">
                <a:latin typeface="Graphik"/>
                <a:ea typeface="Graphik"/>
                <a:cs typeface="Graphik"/>
                <a:sym typeface="Graphik"/>
              </a:defRPr>
            </a:pPr>
            <a:endParaRPr/>
          </a:p>
        </p:txBody>
      </p:sp>
      <p:sp>
        <p:nvSpPr>
          <p:cNvPr id="511" name="Atom"/>
          <p:cNvSpPr/>
          <p:nvPr/>
        </p:nvSpPr>
        <p:spPr>
          <a:xfrm>
            <a:off x="20086738" y="-4150878"/>
            <a:ext cx="8387370" cy="9447603"/>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515"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516" name="Screen Shot 2022-11-06 at 7.12.45 PM.png" descr="Screen Shot 2022-11-06 at 7.12.45 PM.png"/>
          <p:cNvPicPr>
            <a:picLocks noChangeAspect="1"/>
          </p:cNvPicPr>
          <p:nvPr/>
        </p:nvPicPr>
        <p:blipFill>
          <a:blip r:embed="rId3"/>
          <a:stretch>
            <a:fillRect/>
          </a:stretch>
        </p:blipFill>
        <p:spPr>
          <a:xfrm>
            <a:off x="12777083" y="10882669"/>
            <a:ext cx="10134601" cy="2692401"/>
          </a:xfrm>
          <a:prstGeom prst="rect">
            <a:avLst/>
          </a:prstGeom>
          <a:ln w="12700">
            <a:miter lim="400000"/>
          </a:ln>
        </p:spPr>
      </p:pic>
      <p:pic>
        <p:nvPicPr>
          <p:cNvPr id="517" name="Screen Shot 2022-11-06 at 8.29.28 PM.png" descr="Screen Shot 2022-11-06 at 8.29.28 PM.png"/>
          <p:cNvPicPr>
            <a:picLocks noChangeAspect="1"/>
          </p:cNvPicPr>
          <p:nvPr/>
        </p:nvPicPr>
        <p:blipFill>
          <a:blip r:embed="rId4"/>
          <a:stretch>
            <a:fillRect/>
          </a:stretch>
        </p:blipFill>
        <p:spPr>
          <a:xfrm>
            <a:off x="16816765" y="5961729"/>
            <a:ext cx="7150101" cy="3492501"/>
          </a:xfrm>
          <a:prstGeom prst="rect">
            <a:avLst/>
          </a:prstGeom>
          <a:ln w="12700">
            <a:miter lim="400000"/>
          </a:ln>
        </p:spPr>
      </p:pic>
      <p:pic>
        <p:nvPicPr>
          <p:cNvPr id="518" name="CodeCogsEqn-10.png" descr="CodeCogsEqn-10.png"/>
          <p:cNvPicPr>
            <a:picLocks noChangeAspect="1"/>
          </p:cNvPicPr>
          <p:nvPr/>
        </p:nvPicPr>
        <p:blipFill>
          <a:blip r:embed="rId5"/>
          <a:stretch>
            <a:fillRect/>
          </a:stretch>
        </p:blipFill>
        <p:spPr>
          <a:xfrm>
            <a:off x="4081507" y="3146232"/>
            <a:ext cx="14669750" cy="2540281"/>
          </a:xfrm>
          <a:prstGeom prst="rect">
            <a:avLst/>
          </a:prstGeom>
          <a:ln w="12700">
            <a:miter lim="400000"/>
          </a:ln>
        </p:spPr>
      </p:pic>
      <p:pic>
        <p:nvPicPr>
          <p:cNvPr id="519" name="CodeCogsEqn-12.png" descr="CodeCogsEqn-12.png"/>
          <p:cNvPicPr>
            <a:picLocks noChangeAspect="1"/>
          </p:cNvPicPr>
          <p:nvPr/>
        </p:nvPicPr>
        <p:blipFill>
          <a:blip r:embed="rId6"/>
          <a:stretch>
            <a:fillRect/>
          </a:stretch>
        </p:blipFill>
        <p:spPr>
          <a:xfrm>
            <a:off x="1512643" y="5984198"/>
            <a:ext cx="13661882" cy="855539"/>
          </a:xfrm>
          <a:prstGeom prst="rect">
            <a:avLst/>
          </a:prstGeom>
          <a:ln w="12700">
            <a:miter lim="400000"/>
          </a:ln>
        </p:spPr>
      </p:pic>
      <p:pic>
        <p:nvPicPr>
          <p:cNvPr id="520" name="CodeCogsEqn-22.png" descr="CodeCogsEqn-22.png"/>
          <p:cNvPicPr>
            <a:picLocks noChangeAspect="1"/>
          </p:cNvPicPr>
          <p:nvPr/>
        </p:nvPicPr>
        <p:blipFill>
          <a:blip r:embed="rId7"/>
          <a:stretch>
            <a:fillRect/>
          </a:stretch>
        </p:blipFill>
        <p:spPr>
          <a:xfrm>
            <a:off x="1060484" y="7580427"/>
            <a:ext cx="15460012" cy="1408328"/>
          </a:xfrm>
          <a:prstGeom prst="rect">
            <a:avLst/>
          </a:prstGeom>
          <a:ln w="12700">
            <a:miter lim="400000"/>
          </a:ln>
        </p:spPr>
      </p:pic>
      <p:pic>
        <p:nvPicPr>
          <p:cNvPr id="521" name="CodeCogsEqn-23.png" descr="CodeCogsEqn-23.png"/>
          <p:cNvPicPr>
            <a:picLocks noChangeAspect="1"/>
          </p:cNvPicPr>
          <p:nvPr/>
        </p:nvPicPr>
        <p:blipFill>
          <a:blip r:embed="rId8"/>
          <a:stretch>
            <a:fillRect/>
          </a:stretch>
        </p:blipFill>
        <p:spPr>
          <a:xfrm>
            <a:off x="604056" y="9729445"/>
            <a:ext cx="16872640" cy="1219323"/>
          </a:xfrm>
          <a:prstGeom prst="rect">
            <a:avLst/>
          </a:prstGeom>
          <a:ln w="12700">
            <a:miter lim="400000"/>
          </a:ln>
        </p:spPr>
      </p:pic>
      <p:sp>
        <p:nvSpPr>
          <p:cNvPr id="522" name="Background: Collective Model"/>
          <p:cNvSpPr txBox="1"/>
          <p:nvPr/>
        </p:nvSpPr>
        <p:spPr>
          <a:xfrm>
            <a:off x="204667" y="518969"/>
            <a:ext cx="17171646"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Collective Model</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526"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527" name="Screen Shot 2022-11-06 at 7.12.45 PM.png" descr="Screen Shot 2022-11-06 at 7.12.45 PM.png"/>
          <p:cNvPicPr>
            <a:picLocks noChangeAspect="1"/>
          </p:cNvPicPr>
          <p:nvPr/>
        </p:nvPicPr>
        <p:blipFill>
          <a:blip r:embed="rId3"/>
          <a:stretch>
            <a:fillRect/>
          </a:stretch>
        </p:blipFill>
        <p:spPr>
          <a:xfrm>
            <a:off x="12777083" y="10882669"/>
            <a:ext cx="10134601" cy="2692401"/>
          </a:xfrm>
          <a:prstGeom prst="rect">
            <a:avLst/>
          </a:prstGeom>
          <a:ln w="12700">
            <a:miter lim="400000"/>
          </a:ln>
        </p:spPr>
      </p:pic>
      <p:pic>
        <p:nvPicPr>
          <p:cNvPr id="528" name="Screen Shot 2022-11-06 at 8.29.28 PM.png" descr="Screen Shot 2022-11-06 at 8.29.28 PM.png"/>
          <p:cNvPicPr>
            <a:picLocks noChangeAspect="1"/>
          </p:cNvPicPr>
          <p:nvPr/>
        </p:nvPicPr>
        <p:blipFill>
          <a:blip r:embed="rId4"/>
          <a:stretch>
            <a:fillRect/>
          </a:stretch>
        </p:blipFill>
        <p:spPr>
          <a:xfrm>
            <a:off x="16816765" y="5961729"/>
            <a:ext cx="7150101" cy="3492501"/>
          </a:xfrm>
          <a:prstGeom prst="rect">
            <a:avLst/>
          </a:prstGeom>
          <a:ln w="12700">
            <a:miter lim="400000"/>
          </a:ln>
        </p:spPr>
      </p:pic>
      <p:pic>
        <p:nvPicPr>
          <p:cNvPr id="529" name="CodeCogsEqn-10.png" descr="CodeCogsEqn-10.png"/>
          <p:cNvPicPr>
            <a:picLocks noChangeAspect="1"/>
          </p:cNvPicPr>
          <p:nvPr/>
        </p:nvPicPr>
        <p:blipFill>
          <a:blip r:embed="rId5"/>
          <a:stretch>
            <a:fillRect/>
          </a:stretch>
        </p:blipFill>
        <p:spPr>
          <a:xfrm>
            <a:off x="4081507" y="3146232"/>
            <a:ext cx="14669750" cy="2540281"/>
          </a:xfrm>
          <a:prstGeom prst="rect">
            <a:avLst/>
          </a:prstGeom>
          <a:ln w="12700">
            <a:miter lim="400000"/>
          </a:ln>
        </p:spPr>
      </p:pic>
      <p:pic>
        <p:nvPicPr>
          <p:cNvPr id="530" name="CodeCogsEqn-12.png" descr="CodeCogsEqn-12.png"/>
          <p:cNvPicPr>
            <a:picLocks noChangeAspect="1"/>
          </p:cNvPicPr>
          <p:nvPr/>
        </p:nvPicPr>
        <p:blipFill>
          <a:blip r:embed="rId6"/>
          <a:stretch>
            <a:fillRect/>
          </a:stretch>
        </p:blipFill>
        <p:spPr>
          <a:xfrm>
            <a:off x="1512643" y="5984198"/>
            <a:ext cx="13661882" cy="855539"/>
          </a:xfrm>
          <a:prstGeom prst="rect">
            <a:avLst/>
          </a:prstGeom>
          <a:ln w="12700">
            <a:miter lim="400000"/>
          </a:ln>
        </p:spPr>
      </p:pic>
      <p:pic>
        <p:nvPicPr>
          <p:cNvPr id="531" name="CodeCogsEqn-22.png" descr="CodeCogsEqn-22.png"/>
          <p:cNvPicPr>
            <a:picLocks noChangeAspect="1"/>
          </p:cNvPicPr>
          <p:nvPr/>
        </p:nvPicPr>
        <p:blipFill>
          <a:blip r:embed="rId7"/>
          <a:stretch>
            <a:fillRect/>
          </a:stretch>
        </p:blipFill>
        <p:spPr>
          <a:xfrm>
            <a:off x="1060484" y="7580427"/>
            <a:ext cx="15460012" cy="1408328"/>
          </a:xfrm>
          <a:prstGeom prst="rect">
            <a:avLst/>
          </a:prstGeom>
          <a:ln w="12700">
            <a:miter lim="400000"/>
          </a:ln>
        </p:spPr>
      </p:pic>
      <p:pic>
        <p:nvPicPr>
          <p:cNvPr id="532" name="CodeCogsEqn-23.png" descr="CodeCogsEqn-23.png"/>
          <p:cNvPicPr>
            <a:picLocks noChangeAspect="1"/>
          </p:cNvPicPr>
          <p:nvPr/>
        </p:nvPicPr>
        <p:blipFill>
          <a:blip r:embed="rId8"/>
          <a:stretch>
            <a:fillRect/>
          </a:stretch>
        </p:blipFill>
        <p:spPr>
          <a:xfrm>
            <a:off x="604056" y="9729445"/>
            <a:ext cx="16872640" cy="1219323"/>
          </a:xfrm>
          <a:prstGeom prst="rect">
            <a:avLst/>
          </a:prstGeom>
          <a:ln w="12700">
            <a:miter lim="400000"/>
          </a:ln>
        </p:spPr>
      </p:pic>
      <p:sp>
        <p:nvSpPr>
          <p:cNvPr id="533" name="Background: Collective Model"/>
          <p:cNvSpPr txBox="1"/>
          <p:nvPr/>
        </p:nvSpPr>
        <p:spPr>
          <a:xfrm>
            <a:off x="204667" y="518969"/>
            <a:ext cx="17171646"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Collective Model</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537"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538" name="Collective Model: Vibrations"/>
          <p:cNvSpPr txBox="1"/>
          <p:nvPr/>
        </p:nvSpPr>
        <p:spPr>
          <a:xfrm>
            <a:off x="349478" y="518969"/>
            <a:ext cx="16072371"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Collective Model: Vibrations</a:t>
            </a:r>
          </a:p>
        </p:txBody>
      </p:sp>
      <p:pic>
        <p:nvPicPr>
          <p:cNvPr id="539" name="Screen Shot 2023-01-05 at 11.29.46 PM.png" descr="Screen Shot 2023-01-05 at 11.29.46 PM.png"/>
          <p:cNvPicPr>
            <a:picLocks noChangeAspect="1"/>
          </p:cNvPicPr>
          <p:nvPr/>
        </p:nvPicPr>
        <p:blipFill>
          <a:blip r:embed="rId3"/>
          <a:stretch>
            <a:fillRect/>
          </a:stretch>
        </p:blipFill>
        <p:spPr>
          <a:xfrm>
            <a:off x="707173" y="3135477"/>
            <a:ext cx="13360401" cy="9398001"/>
          </a:xfrm>
          <a:prstGeom prst="rect">
            <a:avLst/>
          </a:prstGeom>
          <a:ln w="12700">
            <a:miter lim="400000"/>
          </a:ln>
        </p:spPr>
      </p:pic>
      <p:pic>
        <p:nvPicPr>
          <p:cNvPr id="540" name="CodeCogsEqn-9.png" descr="CodeCogsEqn-9.png"/>
          <p:cNvPicPr>
            <a:picLocks noChangeAspect="1"/>
          </p:cNvPicPr>
          <p:nvPr/>
        </p:nvPicPr>
        <p:blipFill>
          <a:blip r:embed="rId4"/>
          <a:stretch>
            <a:fillRect/>
          </a:stretch>
        </p:blipFill>
        <p:spPr>
          <a:xfrm>
            <a:off x="17498721" y="4402125"/>
            <a:ext cx="2705765" cy="2525382"/>
          </a:xfrm>
          <a:prstGeom prst="rect">
            <a:avLst/>
          </a:prstGeom>
          <a:ln w="12700">
            <a:miter lim="400000"/>
          </a:ln>
        </p:spPr>
      </p:pic>
      <p:pic>
        <p:nvPicPr>
          <p:cNvPr id="541" name="CodeCogsEqn-26.png" descr="CodeCogsEqn-26.png"/>
          <p:cNvPicPr>
            <a:picLocks noChangeAspect="1"/>
          </p:cNvPicPr>
          <p:nvPr/>
        </p:nvPicPr>
        <p:blipFill>
          <a:blip r:embed="rId5"/>
          <a:stretch>
            <a:fillRect/>
          </a:stretch>
        </p:blipFill>
        <p:spPr>
          <a:xfrm>
            <a:off x="16145775" y="7985994"/>
            <a:ext cx="6128736" cy="2090488"/>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545"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546"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547" name="Screen Shot 2023-01-05 at 10.13.34 PM.png" descr="Screen Shot 2023-01-05 at 10.13.34 PM.png"/>
          <p:cNvPicPr>
            <a:picLocks noChangeAspect="1"/>
          </p:cNvPicPr>
          <p:nvPr/>
        </p:nvPicPr>
        <p:blipFill>
          <a:blip r:embed="rId3"/>
          <a:stretch>
            <a:fillRect/>
          </a:stretch>
        </p:blipFill>
        <p:spPr>
          <a:xfrm>
            <a:off x="916611" y="3365736"/>
            <a:ext cx="16484601" cy="8648701"/>
          </a:xfrm>
          <a:prstGeom prst="rect">
            <a:avLst/>
          </a:prstGeom>
          <a:ln w="12700">
            <a:miter lim="400000"/>
          </a:ln>
        </p:spPr>
      </p:pic>
      <p:pic>
        <p:nvPicPr>
          <p:cNvPr id="548" name="CodeCogsEqn-9.png" descr="CodeCogsEqn-9.png"/>
          <p:cNvPicPr>
            <a:picLocks noChangeAspect="1"/>
          </p:cNvPicPr>
          <p:nvPr/>
        </p:nvPicPr>
        <p:blipFill>
          <a:blip r:embed="rId4"/>
          <a:stretch>
            <a:fillRect/>
          </a:stretch>
        </p:blipFill>
        <p:spPr>
          <a:xfrm>
            <a:off x="19028686" y="7757311"/>
            <a:ext cx="2705766" cy="2525382"/>
          </a:xfrm>
          <a:prstGeom prst="rect">
            <a:avLst/>
          </a:prstGeom>
          <a:ln w="12700">
            <a:miter lim="400000"/>
          </a:ln>
        </p:spPr>
      </p:pic>
      <p:pic>
        <p:nvPicPr>
          <p:cNvPr id="549" name="CodeCogsEqn-26.png" descr="CodeCogsEqn-26.png"/>
          <p:cNvPicPr>
            <a:picLocks noChangeAspect="1"/>
          </p:cNvPicPr>
          <p:nvPr/>
        </p:nvPicPr>
        <p:blipFill>
          <a:blip r:embed="rId5"/>
          <a:stretch>
            <a:fillRect/>
          </a:stretch>
        </p:blipFill>
        <p:spPr>
          <a:xfrm>
            <a:off x="17692982" y="4416076"/>
            <a:ext cx="6128735" cy="2090488"/>
          </a:xfrm>
          <a:prstGeom prst="rect">
            <a:avLst/>
          </a:prstGeom>
          <a:ln w="12700">
            <a:miter lim="400000"/>
          </a:ln>
        </p:spPr>
      </p:pic>
      <p:pic>
        <p:nvPicPr>
          <p:cNvPr id="550" name="Screen Shot 2023-01-05 at 11.30.23 PM.png" descr="Screen Shot 2023-01-05 at 11.30.23 PM.png"/>
          <p:cNvPicPr>
            <a:picLocks noChangeAspect="1"/>
          </p:cNvPicPr>
          <p:nvPr/>
        </p:nvPicPr>
        <p:blipFill>
          <a:blip r:embed="rId6"/>
          <a:srcRect b="32733"/>
          <a:stretch>
            <a:fillRect/>
          </a:stretch>
        </p:blipFill>
        <p:spPr>
          <a:xfrm>
            <a:off x="6986640" y="2953570"/>
            <a:ext cx="13309601" cy="6227729"/>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575"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576" name="Screen Shot 2023-01-05 at 10.13.34 PM.png" descr="Screen Shot 2023-01-05 at 10.13.34 PM.png"/>
          <p:cNvPicPr>
            <a:picLocks noChangeAspect="1"/>
          </p:cNvPicPr>
          <p:nvPr/>
        </p:nvPicPr>
        <p:blipFill>
          <a:blip r:embed="rId3"/>
          <a:stretch>
            <a:fillRect/>
          </a:stretch>
        </p:blipFill>
        <p:spPr>
          <a:xfrm>
            <a:off x="1726585" y="3446260"/>
            <a:ext cx="16484601" cy="8648701"/>
          </a:xfrm>
          <a:prstGeom prst="rect">
            <a:avLst/>
          </a:prstGeom>
          <a:ln w="12700">
            <a:miter lim="400000"/>
          </a:ln>
        </p:spPr>
      </p:pic>
      <p:pic>
        <p:nvPicPr>
          <p:cNvPr id="577" name="CodeCogsEqn-9.png" descr="CodeCogsEqn-9.png"/>
          <p:cNvPicPr>
            <a:picLocks noChangeAspect="1"/>
          </p:cNvPicPr>
          <p:nvPr/>
        </p:nvPicPr>
        <p:blipFill>
          <a:blip r:embed="rId4"/>
          <a:stretch>
            <a:fillRect/>
          </a:stretch>
        </p:blipFill>
        <p:spPr>
          <a:xfrm>
            <a:off x="19028686" y="7757311"/>
            <a:ext cx="2705766" cy="2525382"/>
          </a:xfrm>
          <a:prstGeom prst="rect">
            <a:avLst/>
          </a:prstGeom>
          <a:ln w="12700">
            <a:miter lim="400000"/>
          </a:ln>
        </p:spPr>
      </p:pic>
      <p:pic>
        <p:nvPicPr>
          <p:cNvPr id="578" name="CodeCogsEqn-26.png" descr="CodeCogsEqn-26.png"/>
          <p:cNvPicPr>
            <a:picLocks noChangeAspect="1"/>
          </p:cNvPicPr>
          <p:nvPr/>
        </p:nvPicPr>
        <p:blipFill>
          <a:blip r:embed="rId5"/>
          <a:stretch>
            <a:fillRect/>
          </a:stretch>
        </p:blipFill>
        <p:spPr>
          <a:xfrm>
            <a:off x="17692982" y="4416076"/>
            <a:ext cx="6128735" cy="2090488"/>
          </a:xfrm>
          <a:prstGeom prst="rect">
            <a:avLst/>
          </a:prstGeom>
          <a:ln w="12700">
            <a:miter lim="400000"/>
          </a:ln>
        </p:spPr>
      </p:pic>
      <p:sp>
        <p:nvSpPr>
          <p:cNvPr id="579" name="Collective Model: Vibrations"/>
          <p:cNvSpPr txBox="1"/>
          <p:nvPr/>
        </p:nvSpPr>
        <p:spPr>
          <a:xfrm>
            <a:off x="349478" y="518969"/>
            <a:ext cx="16072371"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Collective Model: Vibrations</a:t>
            </a:r>
          </a:p>
        </p:txBody>
      </p:sp>
      <p:grpSp>
        <p:nvGrpSpPr>
          <p:cNvPr id="582" name="Group"/>
          <p:cNvGrpSpPr/>
          <p:nvPr/>
        </p:nvGrpSpPr>
        <p:grpSpPr>
          <a:xfrm>
            <a:off x="7626412" y="4125893"/>
            <a:ext cx="12755157" cy="5464214"/>
            <a:chOff x="0" y="0"/>
            <a:chExt cx="12755155" cy="5464213"/>
          </a:xfrm>
        </p:grpSpPr>
        <p:pic>
          <p:nvPicPr>
            <p:cNvPr id="580" name="Screen Shot 2023-01-05 at 11.30.23 PM.png" descr="Screen Shot 2023-01-05 at 11.30.23 PM.png"/>
            <p:cNvPicPr>
              <a:picLocks noChangeAspect="1"/>
            </p:cNvPicPr>
            <p:nvPr/>
          </p:nvPicPr>
          <p:blipFill>
            <a:blip r:embed="rId6"/>
            <a:srcRect t="8078" r="4165" b="32902"/>
            <a:stretch>
              <a:fillRect/>
            </a:stretch>
          </p:blipFill>
          <p:spPr>
            <a:xfrm>
              <a:off x="0" y="0"/>
              <a:ext cx="12755156" cy="5464214"/>
            </a:xfrm>
            <a:prstGeom prst="rect">
              <a:avLst/>
            </a:prstGeom>
            <a:ln w="12700" cap="flat">
              <a:noFill/>
              <a:miter lim="400000"/>
            </a:ln>
            <a:effectLst/>
          </p:spPr>
        </p:pic>
        <p:sp>
          <p:nvSpPr>
            <p:cNvPr id="581" name="Rectangle"/>
            <p:cNvSpPr/>
            <p:nvPr/>
          </p:nvSpPr>
          <p:spPr>
            <a:xfrm>
              <a:off x="1649366" y="804040"/>
              <a:ext cx="1270001" cy="452547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586"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587"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588" name="Screen Shot 2023-01-05 at 11.30.23 PM.png" descr="Screen Shot 2023-01-05 at 11.30.23 PM.png"/>
          <p:cNvPicPr>
            <a:picLocks noChangeAspect="1"/>
          </p:cNvPicPr>
          <p:nvPr/>
        </p:nvPicPr>
        <p:blipFill>
          <a:blip r:embed="rId2"/>
          <a:stretch>
            <a:fillRect/>
          </a:stretch>
        </p:blipFill>
        <p:spPr>
          <a:xfrm>
            <a:off x="10502875" y="2577789"/>
            <a:ext cx="13309601" cy="9258301"/>
          </a:xfrm>
          <a:prstGeom prst="rect">
            <a:avLst/>
          </a:prstGeom>
          <a:ln w="12700">
            <a:miter lim="400000"/>
          </a:ln>
        </p:spPr>
      </p:pic>
      <p:pic>
        <p:nvPicPr>
          <p:cNvPr id="589" name="Rot-band.png" descr="Rot-band.png"/>
          <p:cNvPicPr>
            <a:picLocks noChangeAspect="1"/>
          </p:cNvPicPr>
          <p:nvPr/>
        </p:nvPicPr>
        <p:blipFill>
          <a:blip r:embed="rId3"/>
          <a:stretch>
            <a:fillRect/>
          </a:stretch>
        </p:blipFill>
        <p:spPr>
          <a:xfrm>
            <a:off x="394917" y="3035915"/>
            <a:ext cx="3302001" cy="5257801"/>
          </a:xfrm>
          <a:prstGeom prst="rect">
            <a:avLst/>
          </a:prstGeom>
          <a:ln w="12700">
            <a:miter lim="400000"/>
          </a:ln>
        </p:spPr>
      </p:pic>
      <p:pic>
        <p:nvPicPr>
          <p:cNvPr id="590" name="Vib-band.png" descr="Vib-band.png"/>
          <p:cNvPicPr>
            <a:picLocks noChangeAspect="1"/>
          </p:cNvPicPr>
          <p:nvPr/>
        </p:nvPicPr>
        <p:blipFill>
          <a:blip r:embed="rId4"/>
          <a:stretch>
            <a:fillRect/>
          </a:stretch>
        </p:blipFill>
        <p:spPr>
          <a:xfrm>
            <a:off x="4614204" y="3035915"/>
            <a:ext cx="5212958" cy="5257801"/>
          </a:xfrm>
          <a:prstGeom prst="rect">
            <a:avLst/>
          </a:prstGeom>
          <a:ln w="12700">
            <a:miter lim="400000"/>
          </a:ln>
        </p:spPr>
      </p:pic>
      <p:pic>
        <p:nvPicPr>
          <p:cNvPr id="591" name="CodeCogsEqn-9.png" descr="CodeCogsEqn-9.png"/>
          <p:cNvPicPr>
            <a:picLocks noChangeAspect="1"/>
          </p:cNvPicPr>
          <p:nvPr/>
        </p:nvPicPr>
        <p:blipFill>
          <a:blip r:embed="rId5"/>
          <a:stretch>
            <a:fillRect/>
          </a:stretch>
        </p:blipFill>
        <p:spPr>
          <a:xfrm>
            <a:off x="1152255" y="9623623"/>
            <a:ext cx="2705766" cy="2525381"/>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grpSp>
        <p:nvGrpSpPr>
          <p:cNvPr id="595" name="Rectangle"/>
          <p:cNvGrpSpPr/>
          <p:nvPr/>
        </p:nvGrpSpPr>
        <p:grpSpPr>
          <a:xfrm>
            <a:off x="15310175" y="9577451"/>
            <a:ext cx="7972249" cy="3857298"/>
            <a:chOff x="0" y="0"/>
            <a:chExt cx="7972247" cy="3857296"/>
          </a:xfrm>
        </p:grpSpPr>
        <p:sp>
          <p:nvSpPr>
            <p:cNvPr id="594" name="Rectangle"/>
            <p:cNvSpPr/>
            <p:nvPr/>
          </p:nvSpPr>
          <p:spPr>
            <a:xfrm>
              <a:off x="127000" y="88900"/>
              <a:ext cx="7718248" cy="3527097"/>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593" name="Rectangle Rectangle" descr="Rectangle Rectangle"/>
            <p:cNvPicPr>
              <a:picLocks/>
            </p:cNvPicPr>
            <p:nvPr/>
          </p:nvPicPr>
          <p:blipFill>
            <a:blip r:embed="rId3"/>
            <a:stretch>
              <a:fillRect/>
            </a:stretch>
          </p:blipFill>
          <p:spPr>
            <a:xfrm>
              <a:off x="0" y="0"/>
              <a:ext cx="7972248" cy="3857297"/>
            </a:xfrm>
            <a:prstGeom prst="rect">
              <a:avLst/>
            </a:prstGeom>
            <a:effectLst/>
          </p:spPr>
        </p:pic>
      </p:grpSp>
      <p:grpSp>
        <p:nvGrpSpPr>
          <p:cNvPr id="598" name="Rectangle"/>
          <p:cNvGrpSpPr/>
          <p:nvPr/>
        </p:nvGrpSpPr>
        <p:grpSpPr>
          <a:xfrm>
            <a:off x="16369810" y="4771186"/>
            <a:ext cx="5178322" cy="4173628"/>
            <a:chOff x="0" y="0"/>
            <a:chExt cx="5178321" cy="4173627"/>
          </a:xfrm>
        </p:grpSpPr>
        <p:sp>
          <p:nvSpPr>
            <p:cNvPr id="597" name="Rectangle"/>
            <p:cNvSpPr/>
            <p:nvPr/>
          </p:nvSpPr>
          <p:spPr>
            <a:xfrm>
              <a:off x="127000" y="88900"/>
              <a:ext cx="4924322" cy="3843428"/>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596" name="Rectangle Rectangle" descr="Rectangle Rectangle"/>
            <p:cNvPicPr>
              <a:picLocks/>
            </p:cNvPicPr>
            <p:nvPr/>
          </p:nvPicPr>
          <p:blipFill>
            <a:blip r:embed="rId4"/>
            <a:stretch>
              <a:fillRect/>
            </a:stretch>
          </p:blipFill>
          <p:spPr>
            <a:xfrm>
              <a:off x="0" y="0"/>
              <a:ext cx="5178322" cy="4173628"/>
            </a:xfrm>
            <a:prstGeom prst="rect">
              <a:avLst/>
            </a:prstGeom>
            <a:effectLst/>
          </p:spPr>
        </p:pic>
      </p:grpSp>
      <p:sp>
        <p:nvSpPr>
          <p:cNvPr id="599"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grpSp>
        <p:nvGrpSpPr>
          <p:cNvPr id="602" name="Screen Shot 2023-01-05 at 11.33.58 PM.png"/>
          <p:cNvGrpSpPr/>
          <p:nvPr/>
        </p:nvGrpSpPr>
        <p:grpSpPr>
          <a:xfrm>
            <a:off x="1250714" y="4568541"/>
            <a:ext cx="12975752" cy="5585095"/>
            <a:chOff x="0" y="0"/>
            <a:chExt cx="12975751" cy="5585093"/>
          </a:xfrm>
        </p:grpSpPr>
        <p:pic>
          <p:nvPicPr>
            <p:cNvPr id="601" name="Screen Shot 2023-01-05 at 11.33.58 PM.png" descr="Screen Shot 2023-01-05 at 11.33.58 PM.png"/>
            <p:cNvPicPr>
              <a:picLocks noChangeAspect="1"/>
            </p:cNvPicPr>
            <p:nvPr/>
          </p:nvPicPr>
          <p:blipFill>
            <a:blip r:embed="rId5"/>
            <a:srcRect l="31147" t="19560" b="40030"/>
            <a:stretch>
              <a:fillRect/>
            </a:stretch>
          </p:blipFill>
          <p:spPr>
            <a:xfrm>
              <a:off x="126999" y="88900"/>
              <a:ext cx="12721752" cy="5254894"/>
            </a:xfrm>
            <a:prstGeom prst="rect">
              <a:avLst/>
            </a:prstGeom>
            <a:ln>
              <a:noFill/>
            </a:ln>
            <a:effectLst/>
          </p:spPr>
        </p:pic>
        <p:pic>
          <p:nvPicPr>
            <p:cNvPr id="600" name="Screen Shot 2023-01-05 at 11.33.58 PM.png" descr="Screen Shot 2023-01-05 at 11.33.58 PM.png"/>
            <p:cNvPicPr>
              <a:picLocks/>
            </p:cNvPicPr>
            <p:nvPr/>
          </p:nvPicPr>
          <p:blipFill>
            <a:blip r:embed="rId6"/>
            <a:stretch>
              <a:fillRect/>
            </a:stretch>
          </p:blipFill>
          <p:spPr>
            <a:xfrm>
              <a:off x="-1" y="0"/>
              <a:ext cx="12975753" cy="5585094"/>
            </a:xfrm>
            <a:prstGeom prst="rect">
              <a:avLst/>
            </a:prstGeom>
            <a:effectLst/>
          </p:spPr>
        </p:pic>
      </p:grpSp>
      <p:sp>
        <p:nvSpPr>
          <p:cNvPr id="603" name="Collective Model: Rotations"/>
          <p:cNvSpPr txBox="1"/>
          <p:nvPr/>
        </p:nvSpPr>
        <p:spPr>
          <a:xfrm>
            <a:off x="545089" y="518969"/>
            <a:ext cx="1568114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Collective Model: Rotations</a:t>
            </a:r>
          </a:p>
        </p:txBody>
      </p:sp>
      <p:pic>
        <p:nvPicPr>
          <p:cNvPr id="604" name="CodeCogsEqn-27.png" descr="CodeCogsEqn-27.png"/>
          <p:cNvPicPr>
            <a:picLocks noChangeAspect="1"/>
          </p:cNvPicPr>
          <p:nvPr/>
        </p:nvPicPr>
        <p:blipFill>
          <a:blip r:embed="rId7"/>
          <a:stretch>
            <a:fillRect/>
          </a:stretch>
        </p:blipFill>
        <p:spPr>
          <a:xfrm>
            <a:off x="15811075" y="10567158"/>
            <a:ext cx="6970450" cy="1877885"/>
          </a:xfrm>
          <a:prstGeom prst="rect">
            <a:avLst/>
          </a:prstGeom>
          <a:ln w="12700">
            <a:miter lim="400000"/>
          </a:ln>
        </p:spPr>
      </p:pic>
      <p:pic>
        <p:nvPicPr>
          <p:cNvPr id="605" name="CodeCogsEqn-9.png" descr="CodeCogsEqn-9.png"/>
          <p:cNvPicPr>
            <a:picLocks noChangeAspect="1"/>
          </p:cNvPicPr>
          <p:nvPr/>
        </p:nvPicPr>
        <p:blipFill>
          <a:blip r:embed="rId8"/>
          <a:stretch>
            <a:fillRect/>
          </a:stretch>
        </p:blipFill>
        <p:spPr>
          <a:xfrm>
            <a:off x="17606088" y="5752014"/>
            <a:ext cx="2705765" cy="2525381"/>
          </a:xfrm>
          <a:prstGeom prst="rect">
            <a:avLst/>
          </a:prstGeom>
          <a:ln w="12700">
            <a:miter lim="400000"/>
          </a:ln>
        </p:spPr>
      </p:pic>
      <p:pic>
        <p:nvPicPr>
          <p:cNvPr id="606" name="CodeCogsEqn-47.png" descr="CodeCogsEqn-47.png"/>
          <p:cNvPicPr>
            <a:picLocks noChangeAspect="1"/>
          </p:cNvPicPr>
          <p:nvPr/>
        </p:nvPicPr>
        <p:blipFill>
          <a:blip r:embed="rId9"/>
          <a:stretch>
            <a:fillRect/>
          </a:stretch>
        </p:blipFill>
        <p:spPr>
          <a:xfrm>
            <a:off x="642252" y="3479748"/>
            <a:ext cx="18507658" cy="653540"/>
          </a:xfrm>
          <a:prstGeom prst="rect">
            <a:avLst/>
          </a:prstGeom>
          <a:ln w="12700">
            <a:miter lim="400000"/>
          </a:ln>
        </p:spPr>
      </p:pic>
      <p:pic>
        <p:nvPicPr>
          <p:cNvPr id="607" name="Screen Shot 2023-01-18 at 7.59.51 AM.png" descr="Screen Shot 2023-01-18 at 7.59.51 AM.png"/>
          <p:cNvPicPr>
            <a:picLocks noChangeAspect="1"/>
          </p:cNvPicPr>
          <p:nvPr/>
        </p:nvPicPr>
        <p:blipFill>
          <a:blip r:embed="rId10"/>
          <a:stretch>
            <a:fillRect/>
          </a:stretch>
        </p:blipFill>
        <p:spPr>
          <a:xfrm>
            <a:off x="1142553" y="10588889"/>
            <a:ext cx="13192074" cy="2495798"/>
          </a:xfrm>
          <a:prstGeom prst="rect">
            <a:avLst/>
          </a:prstGeom>
          <a:ln w="12700">
            <a:miter lim="400000"/>
          </a:ln>
        </p:spPr>
      </p:pic>
      <p:sp>
        <p:nvSpPr>
          <p:cNvPr id="608" name="Atom"/>
          <p:cNvSpPr/>
          <p:nvPr/>
        </p:nvSpPr>
        <p:spPr>
          <a:xfrm>
            <a:off x="19623296" y="-4553500"/>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09" name="Rectangle"/>
          <p:cNvSpPr/>
          <p:nvPr/>
        </p:nvSpPr>
        <p:spPr>
          <a:xfrm>
            <a:off x="4927152" y="8611892"/>
            <a:ext cx="7037356"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10" name="Energy"/>
          <p:cNvSpPr txBox="1"/>
          <p:nvPr/>
        </p:nvSpPr>
        <p:spPr>
          <a:xfrm rot="16200000">
            <a:off x="-168800" y="7533885"/>
            <a:ext cx="1691604"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Energy</a:t>
            </a:r>
          </a:p>
        </p:txBody>
      </p:sp>
      <p:sp>
        <p:nvSpPr>
          <p:cNvPr id="611" name="Line"/>
          <p:cNvSpPr/>
          <p:nvPr/>
        </p:nvSpPr>
        <p:spPr>
          <a:xfrm flipV="1">
            <a:off x="1102796" y="4765926"/>
            <a:ext cx="1" cy="4184149"/>
          </a:xfrm>
          <a:prstGeom prst="line">
            <a:avLst/>
          </a:prstGeom>
          <a:ln w="25400">
            <a:solidFill>
              <a:srgbClr val="000000"/>
            </a:solidFill>
            <a:miter lim="400000"/>
            <a:tailEnd type="triangle"/>
          </a:ln>
        </p:spPr>
        <p:txBody>
          <a:bodyPr lIns="50800" tIns="50800" rIns="50800" bIns="50800" anchor="ctr"/>
          <a:lstStyle/>
          <a:p>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615"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616" name="Screen Shot 2023-01-05 at 11.33.58 PM.png" descr="Screen Shot 2023-01-05 at 11.33.58 PM.png"/>
          <p:cNvPicPr>
            <a:picLocks noChangeAspect="1"/>
          </p:cNvPicPr>
          <p:nvPr/>
        </p:nvPicPr>
        <p:blipFill>
          <a:blip r:embed="rId3"/>
          <a:srcRect t="11808" b="40030"/>
          <a:stretch>
            <a:fillRect/>
          </a:stretch>
        </p:blipFill>
        <p:spPr>
          <a:xfrm>
            <a:off x="563979" y="3150215"/>
            <a:ext cx="14836551" cy="5029042"/>
          </a:xfrm>
          <a:prstGeom prst="rect">
            <a:avLst/>
          </a:prstGeom>
          <a:ln w="12700">
            <a:miter lim="400000"/>
          </a:ln>
        </p:spPr>
      </p:pic>
      <p:pic>
        <p:nvPicPr>
          <p:cNvPr id="617" name="CodeCogsEqn-24.png" descr="CodeCogsEqn-24.png"/>
          <p:cNvPicPr>
            <a:picLocks noChangeAspect="1"/>
          </p:cNvPicPr>
          <p:nvPr/>
        </p:nvPicPr>
        <p:blipFill>
          <a:blip r:embed="rId4"/>
          <a:stretch>
            <a:fillRect/>
          </a:stretch>
        </p:blipFill>
        <p:spPr>
          <a:xfrm>
            <a:off x="381742" y="9673282"/>
            <a:ext cx="16458378" cy="903027"/>
          </a:xfrm>
          <a:prstGeom prst="rect">
            <a:avLst/>
          </a:prstGeom>
          <a:ln w="12700">
            <a:miter lim="400000"/>
          </a:ln>
        </p:spPr>
      </p:pic>
      <p:pic>
        <p:nvPicPr>
          <p:cNvPr id="618" name="CodeCogsEqn-25.png" descr="CodeCogsEqn-25.png"/>
          <p:cNvPicPr>
            <a:picLocks noChangeAspect="1"/>
          </p:cNvPicPr>
          <p:nvPr/>
        </p:nvPicPr>
        <p:blipFill>
          <a:blip r:embed="rId5"/>
          <a:stretch>
            <a:fillRect/>
          </a:stretch>
        </p:blipFill>
        <p:spPr>
          <a:xfrm>
            <a:off x="347781" y="11184406"/>
            <a:ext cx="13446855" cy="1002251"/>
          </a:xfrm>
          <a:prstGeom prst="rect">
            <a:avLst/>
          </a:prstGeom>
          <a:ln w="12700">
            <a:miter lim="400000"/>
          </a:ln>
        </p:spPr>
      </p:pic>
      <p:sp>
        <p:nvSpPr>
          <p:cNvPr id="619" name="Collective Model: Rotations"/>
          <p:cNvSpPr txBox="1"/>
          <p:nvPr/>
        </p:nvSpPr>
        <p:spPr>
          <a:xfrm>
            <a:off x="545089" y="518969"/>
            <a:ext cx="1568114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Collective Model: Rotations</a:t>
            </a:r>
          </a:p>
        </p:txBody>
      </p:sp>
      <p:pic>
        <p:nvPicPr>
          <p:cNvPr id="620" name="CodeCogsEqn-27.png" descr="CodeCogsEqn-27.png"/>
          <p:cNvPicPr>
            <a:picLocks noChangeAspect="1"/>
          </p:cNvPicPr>
          <p:nvPr/>
        </p:nvPicPr>
        <p:blipFill>
          <a:blip r:embed="rId6"/>
          <a:stretch>
            <a:fillRect/>
          </a:stretch>
        </p:blipFill>
        <p:spPr>
          <a:xfrm>
            <a:off x="15811075" y="7426540"/>
            <a:ext cx="6970450" cy="1877884"/>
          </a:xfrm>
          <a:prstGeom prst="rect">
            <a:avLst/>
          </a:prstGeom>
          <a:ln w="12700">
            <a:miter lim="400000"/>
          </a:ln>
        </p:spPr>
      </p:pic>
      <p:pic>
        <p:nvPicPr>
          <p:cNvPr id="621" name="CodeCogsEqn-9.png" descr="CodeCogsEqn-9.png"/>
          <p:cNvPicPr>
            <a:picLocks noChangeAspect="1"/>
          </p:cNvPicPr>
          <p:nvPr/>
        </p:nvPicPr>
        <p:blipFill>
          <a:blip r:embed="rId7"/>
          <a:stretch>
            <a:fillRect/>
          </a:stretch>
        </p:blipFill>
        <p:spPr>
          <a:xfrm>
            <a:off x="19216577" y="3637758"/>
            <a:ext cx="2705766" cy="252538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625"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626" name="Screen Shot 2023-01-05 at 11.32.15 PM.png" descr="Screen Shot 2023-01-05 at 11.32.15 PM.png"/>
          <p:cNvPicPr>
            <a:picLocks noChangeAspect="1"/>
          </p:cNvPicPr>
          <p:nvPr/>
        </p:nvPicPr>
        <p:blipFill>
          <a:blip r:embed="rId3"/>
          <a:stretch>
            <a:fillRect/>
          </a:stretch>
        </p:blipFill>
        <p:spPr>
          <a:xfrm>
            <a:off x="393974" y="2460682"/>
            <a:ext cx="13169901" cy="9359901"/>
          </a:xfrm>
          <a:prstGeom prst="rect">
            <a:avLst/>
          </a:prstGeom>
          <a:ln w="12700">
            <a:miter lim="400000"/>
          </a:ln>
        </p:spPr>
      </p:pic>
      <p:pic>
        <p:nvPicPr>
          <p:cNvPr id="627" name="Screen Shot 2023-01-05 at 11.33.58 PM.png" descr="Screen Shot 2023-01-05 at 11.33.58 PM.png"/>
          <p:cNvPicPr>
            <a:picLocks noChangeAspect="1"/>
          </p:cNvPicPr>
          <p:nvPr/>
        </p:nvPicPr>
        <p:blipFill>
          <a:blip r:embed="rId4"/>
          <a:stretch>
            <a:fillRect/>
          </a:stretch>
        </p:blipFill>
        <p:spPr>
          <a:xfrm>
            <a:off x="10431264" y="2447982"/>
            <a:ext cx="13335001" cy="9385301"/>
          </a:xfrm>
          <a:prstGeom prst="rect">
            <a:avLst/>
          </a:prstGeom>
          <a:ln w="12700">
            <a:miter lim="400000"/>
          </a:ln>
        </p:spPr>
      </p:pic>
      <p:pic>
        <p:nvPicPr>
          <p:cNvPr id="628" name="CodeCogsEqn-24.png" descr="CodeCogsEqn-24.png"/>
          <p:cNvPicPr>
            <a:picLocks noChangeAspect="1"/>
          </p:cNvPicPr>
          <p:nvPr/>
        </p:nvPicPr>
        <p:blipFill>
          <a:blip r:embed="rId5"/>
          <a:stretch>
            <a:fillRect/>
          </a:stretch>
        </p:blipFill>
        <p:spPr>
          <a:xfrm>
            <a:off x="1621368" y="10508405"/>
            <a:ext cx="21526501" cy="1181101"/>
          </a:xfrm>
          <a:prstGeom prst="rect">
            <a:avLst/>
          </a:prstGeom>
          <a:ln w="12700">
            <a:miter lim="400000"/>
          </a:ln>
        </p:spPr>
      </p:pic>
      <p:pic>
        <p:nvPicPr>
          <p:cNvPr id="629" name="CodeCogsEqn-25.png" descr="CodeCogsEqn-25.png"/>
          <p:cNvPicPr>
            <a:picLocks noChangeAspect="1"/>
          </p:cNvPicPr>
          <p:nvPr/>
        </p:nvPicPr>
        <p:blipFill>
          <a:blip r:embed="rId6"/>
          <a:stretch>
            <a:fillRect/>
          </a:stretch>
        </p:blipFill>
        <p:spPr>
          <a:xfrm>
            <a:off x="2187978" y="11679386"/>
            <a:ext cx="16357601" cy="1219201"/>
          </a:xfrm>
          <a:prstGeom prst="rect">
            <a:avLst/>
          </a:prstGeom>
          <a:ln w="12700">
            <a:miter lim="400000"/>
          </a:ln>
        </p:spPr>
      </p:pic>
      <p:sp>
        <p:nvSpPr>
          <p:cNvPr id="630" name="Collective Model: Rotations"/>
          <p:cNvSpPr txBox="1"/>
          <p:nvPr/>
        </p:nvSpPr>
        <p:spPr>
          <a:xfrm>
            <a:off x="545089" y="518969"/>
            <a:ext cx="1568114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Collective Model: Rotations</a:t>
            </a:r>
          </a:p>
        </p:txBody>
      </p:sp>
      <p:pic>
        <p:nvPicPr>
          <p:cNvPr id="631" name="CodeCogsEqn-27.png" descr="CodeCogsEqn-27.png"/>
          <p:cNvPicPr>
            <a:picLocks noChangeAspect="1"/>
          </p:cNvPicPr>
          <p:nvPr/>
        </p:nvPicPr>
        <p:blipFill>
          <a:blip r:embed="rId7"/>
          <a:stretch>
            <a:fillRect/>
          </a:stretch>
        </p:blipFill>
        <p:spPr>
          <a:xfrm>
            <a:off x="16267380" y="7152525"/>
            <a:ext cx="6970450" cy="1877884"/>
          </a:xfrm>
          <a:prstGeom prst="rect">
            <a:avLst/>
          </a:prstGeom>
          <a:ln w="12700">
            <a:miter lim="400000"/>
          </a:ln>
        </p:spPr>
      </p:pic>
      <p:pic>
        <p:nvPicPr>
          <p:cNvPr id="632" name="Rot-band.png" descr="Rot-band.png"/>
          <p:cNvPicPr>
            <a:picLocks noChangeAspect="1"/>
          </p:cNvPicPr>
          <p:nvPr/>
        </p:nvPicPr>
        <p:blipFill>
          <a:blip r:embed="rId8"/>
          <a:stretch>
            <a:fillRect/>
          </a:stretch>
        </p:blipFill>
        <p:spPr>
          <a:xfrm>
            <a:off x="8903668" y="3812480"/>
            <a:ext cx="3302001" cy="52578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211" name="Rectangle"/>
          <p:cNvSpPr/>
          <p:nvPr/>
        </p:nvSpPr>
        <p:spPr>
          <a:xfrm>
            <a:off x="-712515" y="682754"/>
            <a:ext cx="26194268" cy="1691603"/>
          </a:xfrm>
          <a:prstGeom prst="rect">
            <a:avLst/>
          </a:prstGeom>
          <a:solidFill>
            <a:srgbClr val="FFC72A"/>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12" name="Background : Nuclear Models"/>
          <p:cNvSpPr txBox="1"/>
          <p:nvPr/>
        </p:nvSpPr>
        <p:spPr>
          <a:xfrm>
            <a:off x="208378" y="518969"/>
            <a:ext cx="1680992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 Nuclear Models </a:t>
            </a:r>
          </a:p>
        </p:txBody>
      </p:sp>
      <p:sp>
        <p:nvSpPr>
          <p:cNvPr id="213" name="-Collective model can accommodate deformed behaviour (deformations) of nucleus  by employing a non spherically symmetric potential : we get vibrators and rotators"/>
          <p:cNvSpPr txBox="1"/>
          <p:nvPr/>
        </p:nvSpPr>
        <p:spPr>
          <a:xfrm>
            <a:off x="739126" y="5386939"/>
            <a:ext cx="23290988"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-Collective model can accommodate deformed behaviour (deformations) of nucleus  by employing a non spherically symmetric potential : we get vibrators and rotators </a:t>
            </a:r>
          </a:p>
        </p:txBody>
      </p:sp>
      <p:sp>
        <p:nvSpPr>
          <p:cNvPr id="214" name="- shell model"/>
          <p:cNvSpPr txBox="1"/>
          <p:nvPr/>
        </p:nvSpPr>
        <p:spPr>
          <a:xfrm>
            <a:off x="2022816" y="4500843"/>
            <a:ext cx="1930909"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 shell model </a:t>
            </a:r>
          </a:p>
        </p:txBody>
      </p:sp>
      <p:sp>
        <p:nvSpPr>
          <p:cNvPr id="215" name="-Expected Ru was a vibrator, however new info lead to possible alternative explanations (shape coexistence ?)"/>
          <p:cNvSpPr txBox="1"/>
          <p:nvPr/>
        </p:nvSpPr>
        <p:spPr>
          <a:xfrm>
            <a:off x="4591812" y="6580124"/>
            <a:ext cx="1520037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-Expected Ru was a vibrator, however new info lead to possible alternative explanations (shape coexistence ?)</a:t>
            </a:r>
          </a:p>
        </p:txBody>
      </p:sp>
      <p:pic>
        <p:nvPicPr>
          <p:cNvPr id="216" name="logo2.jpg.png" descr="logo2.jpg.png"/>
          <p:cNvPicPr>
            <a:picLocks noChangeAspect="1"/>
          </p:cNvPicPr>
          <p:nvPr/>
        </p:nvPicPr>
        <p:blipFill>
          <a:blip r:embed="rId3"/>
          <a:srcRect l="23775" t="5238" r="23775" b="5238"/>
          <a:stretch>
            <a:fillRect/>
          </a:stretch>
        </p:blipFill>
        <p:spPr>
          <a:xfrm>
            <a:off x="-23379" y="11269168"/>
            <a:ext cx="2646226" cy="2506023"/>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636"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37"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638" name="Screen Shot 2023-01-05 at 11.38.52 PM.png" descr="Screen Shot 2023-01-05 at 11.38.52 PM.png"/>
          <p:cNvPicPr>
            <a:picLocks noChangeAspect="1"/>
          </p:cNvPicPr>
          <p:nvPr/>
        </p:nvPicPr>
        <p:blipFill>
          <a:blip r:embed="rId2"/>
          <a:stretch>
            <a:fillRect/>
          </a:stretch>
        </p:blipFill>
        <p:spPr>
          <a:xfrm>
            <a:off x="6073652" y="3166279"/>
            <a:ext cx="13385801" cy="9359901"/>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640"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41"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642" name="Screen Shot 2023-01-05 at 11.42.29 PM.png" descr="Screen Shot 2023-01-05 at 11.42.29 PM.png"/>
          <p:cNvPicPr>
            <a:picLocks noChangeAspect="1"/>
          </p:cNvPicPr>
          <p:nvPr/>
        </p:nvPicPr>
        <p:blipFill>
          <a:blip r:embed="rId3"/>
          <a:srcRect b="28227"/>
          <a:stretch>
            <a:fillRect/>
          </a:stretch>
        </p:blipFill>
        <p:spPr>
          <a:xfrm>
            <a:off x="4850407" y="4020233"/>
            <a:ext cx="14683266" cy="7484194"/>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646"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47"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648" name="Screen Shot 2023-01-05 at 11.42.29 PM.png" descr="Screen Shot 2023-01-05 at 11.42.29 PM.png"/>
          <p:cNvPicPr>
            <a:picLocks noChangeAspect="1"/>
          </p:cNvPicPr>
          <p:nvPr/>
        </p:nvPicPr>
        <p:blipFill>
          <a:blip r:embed="rId3"/>
          <a:stretch>
            <a:fillRect/>
          </a:stretch>
        </p:blipFill>
        <p:spPr>
          <a:xfrm>
            <a:off x="1763596" y="2854650"/>
            <a:ext cx="14683266" cy="10427655"/>
          </a:xfrm>
          <a:prstGeom prst="rect">
            <a:avLst/>
          </a:prstGeom>
          <a:ln w="12700">
            <a:miter lim="400000"/>
          </a:ln>
        </p:spPr>
      </p:pic>
      <p:pic>
        <p:nvPicPr>
          <p:cNvPr id="649" name="Screen Shot 2023-01-05 at 7.36.42 PM.png" descr="Screen Shot 2023-01-05 at 7.36.42 PM.png"/>
          <p:cNvPicPr>
            <a:picLocks noChangeAspect="1"/>
          </p:cNvPicPr>
          <p:nvPr/>
        </p:nvPicPr>
        <p:blipFill>
          <a:blip r:embed="rId4"/>
          <a:stretch>
            <a:fillRect/>
          </a:stretch>
        </p:blipFill>
        <p:spPr>
          <a:xfrm>
            <a:off x="4174068" y="3095880"/>
            <a:ext cx="16421101" cy="8978901"/>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653"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54"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655" name="Screen Shot 2023-01-05 at 7.36.42 PM.png" descr="Screen Shot 2023-01-05 at 7.36.42 PM.png"/>
          <p:cNvPicPr>
            <a:picLocks noChangeAspect="1"/>
          </p:cNvPicPr>
          <p:nvPr/>
        </p:nvPicPr>
        <p:blipFill>
          <a:blip r:embed="rId3"/>
          <a:srcRect b="25411"/>
          <a:stretch>
            <a:fillRect/>
          </a:stretch>
        </p:blipFill>
        <p:spPr>
          <a:xfrm>
            <a:off x="3212901" y="3643574"/>
            <a:ext cx="17958303" cy="732421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659"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60" name="Project Motivation"/>
          <p:cNvSpPr txBox="1"/>
          <p:nvPr/>
        </p:nvSpPr>
        <p:spPr>
          <a:xfrm>
            <a:off x="551474" y="358094"/>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Motivation</a:t>
            </a:r>
          </a:p>
        </p:txBody>
      </p:sp>
      <p:pic>
        <p:nvPicPr>
          <p:cNvPr id="661" name="Screen Shot 2023-01-05 at 7.36.42 PM.png" descr="Screen Shot 2023-01-05 at 7.36.42 PM.png"/>
          <p:cNvPicPr>
            <a:picLocks noChangeAspect="1"/>
          </p:cNvPicPr>
          <p:nvPr/>
        </p:nvPicPr>
        <p:blipFill>
          <a:blip r:embed="rId3"/>
          <a:stretch>
            <a:fillRect/>
          </a:stretch>
        </p:blipFill>
        <p:spPr>
          <a:xfrm>
            <a:off x="3981450" y="3402744"/>
            <a:ext cx="16421100" cy="8978901"/>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665" name="Rectangle"/>
          <p:cNvSpPr/>
          <p:nvPr/>
        </p:nvSpPr>
        <p:spPr>
          <a:xfrm>
            <a:off x="13008588" y="1514095"/>
            <a:ext cx="11596066" cy="12295234"/>
          </a:xfrm>
          <a:prstGeom prst="rect">
            <a:avLst/>
          </a:prstGeom>
          <a:solidFill>
            <a:srgbClr val="C1043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66" name="Summary"/>
          <p:cNvSpPr txBox="1"/>
          <p:nvPr/>
        </p:nvSpPr>
        <p:spPr>
          <a:xfrm>
            <a:off x="17540683" y="11497087"/>
            <a:ext cx="26334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Summary </a:t>
            </a:r>
          </a:p>
        </p:txBody>
      </p:sp>
      <p:sp>
        <p:nvSpPr>
          <p:cNvPr id="667" name="Background"/>
          <p:cNvSpPr txBox="1"/>
          <p:nvPr/>
        </p:nvSpPr>
        <p:spPr>
          <a:xfrm>
            <a:off x="17216835" y="3472643"/>
            <a:ext cx="32811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Background </a:t>
            </a:r>
          </a:p>
        </p:txBody>
      </p:sp>
      <p:sp>
        <p:nvSpPr>
          <p:cNvPr id="668" name="Results &amp; Discussion"/>
          <p:cNvSpPr txBox="1"/>
          <p:nvPr/>
        </p:nvSpPr>
        <p:spPr>
          <a:xfrm>
            <a:off x="16217088" y="9677118"/>
            <a:ext cx="5280661"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Results &amp; Discussion</a:t>
            </a:r>
          </a:p>
        </p:txBody>
      </p:sp>
      <p:sp>
        <p:nvSpPr>
          <p:cNvPr id="670" name="Experiment"/>
          <p:cNvSpPr txBox="1"/>
          <p:nvPr/>
        </p:nvSpPr>
        <p:spPr>
          <a:xfrm>
            <a:off x="17216835" y="7850145"/>
            <a:ext cx="31795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Experiment </a:t>
            </a:r>
          </a:p>
        </p:txBody>
      </p:sp>
      <p:sp>
        <p:nvSpPr>
          <p:cNvPr id="671" name="Topics of Discussion"/>
          <p:cNvSpPr txBox="1"/>
          <p:nvPr/>
        </p:nvSpPr>
        <p:spPr>
          <a:xfrm>
            <a:off x="1130063" y="5074970"/>
            <a:ext cx="10815380" cy="3566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80000"/>
              </a:lnSpc>
              <a:defRPr sz="10100" u="sng" spc="-101">
                <a:latin typeface="+mn-lt"/>
                <a:ea typeface="+mn-ea"/>
                <a:cs typeface="+mn-cs"/>
                <a:sym typeface="Canela Bold"/>
              </a:defRPr>
            </a:lvl1pPr>
          </a:lstStyle>
          <a:p>
            <a:r>
              <a:t>Topics of Discussion</a:t>
            </a:r>
          </a:p>
        </p:txBody>
      </p:sp>
      <p:pic>
        <p:nvPicPr>
          <p:cNvPr id="672" name="logo2.jpg.png" descr="logo2.jpg.png"/>
          <p:cNvPicPr>
            <a:picLocks noChangeAspect="1"/>
          </p:cNvPicPr>
          <p:nvPr/>
        </p:nvPicPr>
        <p:blipFill>
          <a:blip r:embed="rId3"/>
          <a:srcRect l="23775" t="5238" r="23775" b="5238"/>
          <a:stretch>
            <a:fillRect/>
          </a:stretch>
        </p:blipFill>
        <p:spPr>
          <a:xfrm>
            <a:off x="-67" y="11036051"/>
            <a:ext cx="2646225" cy="2506023"/>
          </a:xfrm>
          <a:prstGeom prst="rect">
            <a:avLst/>
          </a:prstGeom>
          <a:ln w="12700">
            <a:miter lim="400000"/>
          </a:ln>
        </p:spPr>
      </p:pic>
      <p:sp>
        <p:nvSpPr>
          <p:cNvPr id="673" name="Rectangle"/>
          <p:cNvSpPr/>
          <p:nvPr/>
        </p:nvSpPr>
        <p:spPr>
          <a:xfrm>
            <a:off x="-905134" y="256990"/>
            <a:ext cx="26194268" cy="1691603"/>
          </a:xfrm>
          <a:prstGeom prst="rect">
            <a:avLst/>
          </a:prstGeom>
          <a:solidFill>
            <a:srgbClr val="FFC72A"/>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dirty="0"/>
          </a:p>
        </p:txBody>
      </p:sp>
      <p:sp>
        <p:nvSpPr>
          <p:cNvPr id="674" name="Overview"/>
          <p:cNvSpPr txBox="1"/>
          <p:nvPr/>
        </p:nvSpPr>
        <p:spPr>
          <a:xfrm>
            <a:off x="250659" y="256990"/>
            <a:ext cx="547470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dirty="0"/>
              <a:t>Overview</a:t>
            </a:r>
          </a:p>
        </p:txBody>
      </p:sp>
      <p:sp>
        <p:nvSpPr>
          <p:cNvPr id="675" name="Project Motivation"/>
          <p:cNvSpPr txBox="1"/>
          <p:nvPr/>
        </p:nvSpPr>
        <p:spPr>
          <a:xfrm>
            <a:off x="16412159" y="5683501"/>
            <a:ext cx="4890517"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Project Motivation </a:t>
            </a:r>
          </a:p>
        </p:txBody>
      </p:sp>
      <p:pic>
        <p:nvPicPr>
          <p:cNvPr id="676" name="Rectangle Rectangle" descr="Rectangle Rectangle"/>
          <p:cNvPicPr>
            <a:picLocks/>
          </p:cNvPicPr>
          <p:nvPr/>
        </p:nvPicPr>
        <p:blipFill>
          <a:blip r:embed="rId4"/>
          <a:stretch>
            <a:fillRect/>
          </a:stretch>
        </p:blipFill>
        <p:spPr>
          <a:xfrm>
            <a:off x="15992123" y="5366369"/>
            <a:ext cx="5628996" cy="18288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676"/>
                                        </p:tgtEl>
                                        <p:attrNameLst>
                                          <p:attrName>style.visibility</p:attrName>
                                        </p:attrNameLst>
                                      </p:cBhvr>
                                      <p:to>
                                        <p:strVal val="visible"/>
                                      </p:to>
                                    </p:set>
                                    <p:animEffect transition="in" filter="barn(inVertical)">
                                      <p:cBhvr>
                                        <p:cTn id="7" dur="500"/>
                                        <p:tgtEl>
                                          <p:spTgt spid="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679" name="Rectangle"/>
          <p:cNvSpPr/>
          <p:nvPr/>
        </p:nvSpPr>
        <p:spPr>
          <a:xfrm>
            <a:off x="13059388" y="1438219"/>
            <a:ext cx="11596066" cy="12295234"/>
          </a:xfrm>
          <a:prstGeom prst="rect">
            <a:avLst/>
          </a:prstGeom>
          <a:solidFill>
            <a:srgbClr val="C1043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80" name="Summary"/>
          <p:cNvSpPr txBox="1"/>
          <p:nvPr/>
        </p:nvSpPr>
        <p:spPr>
          <a:xfrm>
            <a:off x="17540685" y="11859726"/>
            <a:ext cx="26334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Summary </a:t>
            </a:r>
          </a:p>
        </p:txBody>
      </p:sp>
      <p:sp>
        <p:nvSpPr>
          <p:cNvPr id="681" name="Background"/>
          <p:cNvSpPr txBox="1"/>
          <p:nvPr/>
        </p:nvSpPr>
        <p:spPr>
          <a:xfrm>
            <a:off x="17216835" y="3203724"/>
            <a:ext cx="32811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Background </a:t>
            </a:r>
          </a:p>
        </p:txBody>
      </p:sp>
      <p:sp>
        <p:nvSpPr>
          <p:cNvPr id="682" name="Results &amp; Discussion"/>
          <p:cNvSpPr txBox="1"/>
          <p:nvPr/>
        </p:nvSpPr>
        <p:spPr>
          <a:xfrm>
            <a:off x="16217091" y="10349575"/>
            <a:ext cx="5280661"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Results &amp; Discussion</a:t>
            </a:r>
          </a:p>
        </p:txBody>
      </p:sp>
      <p:sp>
        <p:nvSpPr>
          <p:cNvPr id="683" name="Analysis"/>
          <p:cNvSpPr txBox="1"/>
          <p:nvPr/>
        </p:nvSpPr>
        <p:spPr>
          <a:xfrm>
            <a:off x="17714675" y="8695145"/>
            <a:ext cx="228549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Analysis </a:t>
            </a:r>
          </a:p>
        </p:txBody>
      </p:sp>
      <p:sp>
        <p:nvSpPr>
          <p:cNvPr id="684" name="Experiment"/>
          <p:cNvSpPr txBox="1"/>
          <p:nvPr/>
        </p:nvSpPr>
        <p:spPr>
          <a:xfrm>
            <a:off x="17267635" y="7040716"/>
            <a:ext cx="31795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Experiment </a:t>
            </a:r>
          </a:p>
        </p:txBody>
      </p:sp>
      <p:sp>
        <p:nvSpPr>
          <p:cNvPr id="685" name="Topics of Discussion"/>
          <p:cNvSpPr txBox="1"/>
          <p:nvPr/>
        </p:nvSpPr>
        <p:spPr>
          <a:xfrm>
            <a:off x="1130063" y="5074970"/>
            <a:ext cx="10815380" cy="3566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80000"/>
              </a:lnSpc>
              <a:defRPr sz="10100" u="sng" spc="-101">
                <a:latin typeface="+mn-lt"/>
                <a:ea typeface="+mn-ea"/>
                <a:cs typeface="+mn-cs"/>
                <a:sym typeface="Canela Bold"/>
              </a:defRPr>
            </a:lvl1pPr>
          </a:lstStyle>
          <a:p>
            <a:r>
              <a:t>Topics of Discussion</a:t>
            </a:r>
          </a:p>
        </p:txBody>
      </p:sp>
      <p:pic>
        <p:nvPicPr>
          <p:cNvPr id="686" name="logo2.jpg.png" descr="logo2.jpg.png"/>
          <p:cNvPicPr>
            <a:picLocks noChangeAspect="1"/>
          </p:cNvPicPr>
          <p:nvPr/>
        </p:nvPicPr>
        <p:blipFill>
          <a:blip r:embed="rId3"/>
          <a:srcRect l="23775" t="5238" r="23775" b="5238"/>
          <a:stretch>
            <a:fillRect/>
          </a:stretch>
        </p:blipFill>
        <p:spPr>
          <a:xfrm>
            <a:off x="-67" y="11036051"/>
            <a:ext cx="2646225" cy="2506023"/>
          </a:xfrm>
          <a:prstGeom prst="rect">
            <a:avLst/>
          </a:prstGeom>
          <a:ln w="12700">
            <a:miter lim="400000"/>
          </a:ln>
        </p:spPr>
      </p:pic>
      <p:sp>
        <p:nvSpPr>
          <p:cNvPr id="687" name="Rectangle"/>
          <p:cNvSpPr/>
          <p:nvPr/>
        </p:nvSpPr>
        <p:spPr>
          <a:xfrm>
            <a:off x="-905134" y="356391"/>
            <a:ext cx="26194268" cy="1691603"/>
          </a:xfrm>
          <a:prstGeom prst="rect">
            <a:avLst/>
          </a:prstGeom>
          <a:solidFill>
            <a:srgbClr val="FFC72A"/>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88" name="Overview"/>
          <p:cNvSpPr txBox="1"/>
          <p:nvPr/>
        </p:nvSpPr>
        <p:spPr>
          <a:xfrm>
            <a:off x="311619" y="192606"/>
            <a:ext cx="547470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Overview</a:t>
            </a:r>
          </a:p>
        </p:txBody>
      </p:sp>
      <p:sp>
        <p:nvSpPr>
          <p:cNvPr id="689" name="Project Motivation"/>
          <p:cNvSpPr txBox="1"/>
          <p:nvPr/>
        </p:nvSpPr>
        <p:spPr>
          <a:xfrm>
            <a:off x="16412163" y="5235555"/>
            <a:ext cx="4890517"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Project Motivation </a:t>
            </a:r>
          </a:p>
        </p:txBody>
      </p:sp>
      <p:pic>
        <p:nvPicPr>
          <p:cNvPr id="690" name="Rectangle Rectangle" descr="Rectangle Rectangle"/>
          <p:cNvPicPr>
            <a:picLocks/>
          </p:cNvPicPr>
          <p:nvPr/>
        </p:nvPicPr>
        <p:blipFill>
          <a:blip r:embed="rId4"/>
          <a:stretch>
            <a:fillRect/>
          </a:stretch>
        </p:blipFill>
        <p:spPr>
          <a:xfrm>
            <a:off x="16042923" y="4913597"/>
            <a:ext cx="5628996" cy="18288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type="lt">
                                    <p:tmAbs val="0"/>
                                  </p:iterate>
                                  <p:childTnLst>
                                    <p:set>
                                      <p:cBhvr>
                                        <p:cTn id="6" fill="hold"/>
                                        <p:tgtEl>
                                          <p:spTgt spid="690"/>
                                        </p:tgtEl>
                                        <p:attrNameLst>
                                          <p:attrName>style.visibility</p:attrName>
                                        </p:attrNameLst>
                                      </p:cBhvr>
                                      <p:to>
                                        <p:strVal val="visible"/>
                                      </p:to>
                                    </p:set>
                                    <p:animEffect transition="in" filter="fade">
                                      <p:cBhvr>
                                        <p:cTn id="7" dur="1250"/>
                                        <p:tgtEl>
                                          <p:spTgt spid="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grpSp>
        <p:nvGrpSpPr>
          <p:cNvPr id="700" name="Screen Shot 2022-12-30 at 6.42.55 PM.png"/>
          <p:cNvGrpSpPr/>
          <p:nvPr/>
        </p:nvGrpSpPr>
        <p:grpSpPr>
          <a:xfrm>
            <a:off x="243985" y="4504627"/>
            <a:ext cx="13264021" cy="9153627"/>
            <a:chOff x="0" y="0"/>
            <a:chExt cx="13264019" cy="9153625"/>
          </a:xfrm>
        </p:grpSpPr>
        <p:pic>
          <p:nvPicPr>
            <p:cNvPr id="698" name="Screen Shot 2022-12-30 at 6.42.55 PM.png" descr="Screen Shot 2022-12-30 at 6.42.55 PM.png"/>
            <p:cNvPicPr>
              <a:picLocks/>
            </p:cNvPicPr>
            <p:nvPr/>
          </p:nvPicPr>
          <p:blipFill>
            <a:blip r:embed="rId3"/>
            <a:stretch>
              <a:fillRect/>
            </a:stretch>
          </p:blipFill>
          <p:spPr>
            <a:xfrm>
              <a:off x="0" y="0"/>
              <a:ext cx="13264019" cy="9153625"/>
            </a:xfrm>
            <a:prstGeom prst="rect">
              <a:avLst/>
            </a:prstGeom>
            <a:effectLst/>
          </p:spPr>
        </p:pic>
        <p:pic>
          <p:nvPicPr>
            <p:cNvPr id="699" name="Screen Shot 2022-12-30 at 6.42.55 PM.png" descr="Screen Shot 2022-12-30 at 6.42.55 PM.png"/>
            <p:cNvPicPr>
              <a:picLocks noChangeAspect="1"/>
            </p:cNvPicPr>
            <p:nvPr/>
          </p:nvPicPr>
          <p:blipFill>
            <a:blip r:embed="rId4"/>
            <a:stretch>
              <a:fillRect/>
            </a:stretch>
          </p:blipFill>
          <p:spPr>
            <a:xfrm>
              <a:off x="215900" y="139700"/>
              <a:ext cx="12832219" cy="8594825"/>
            </a:xfrm>
            <a:prstGeom prst="rect">
              <a:avLst/>
            </a:prstGeom>
            <a:ln>
              <a:noFill/>
            </a:ln>
            <a:effectLst/>
          </p:spPr>
        </p:pic>
      </p:grpSp>
      <p:grpSp>
        <p:nvGrpSpPr>
          <p:cNvPr id="697" name="Screen Shot 2023-01-17 at 4.39.09 AM.png"/>
          <p:cNvGrpSpPr/>
          <p:nvPr/>
        </p:nvGrpSpPr>
        <p:grpSpPr>
          <a:xfrm>
            <a:off x="505987" y="5177109"/>
            <a:ext cx="11881582" cy="8400217"/>
            <a:chOff x="0" y="0"/>
            <a:chExt cx="11881581" cy="8400215"/>
          </a:xfrm>
        </p:grpSpPr>
        <p:pic>
          <p:nvPicPr>
            <p:cNvPr id="696" name="Screen Shot 2023-01-17 at 4.39.09 AM.png" descr="Screen Shot 2023-01-17 at 4.39.09 AM.png"/>
            <p:cNvPicPr>
              <a:picLocks noChangeAspect="1"/>
            </p:cNvPicPr>
            <p:nvPr/>
          </p:nvPicPr>
          <p:blipFill>
            <a:blip r:embed="rId5"/>
            <a:srcRect l="811" t="287" b="287"/>
            <a:stretch>
              <a:fillRect/>
            </a:stretch>
          </p:blipFill>
          <p:spPr>
            <a:xfrm>
              <a:off x="215900" y="139700"/>
              <a:ext cx="11449782" cy="7841416"/>
            </a:xfrm>
            <a:prstGeom prst="rect">
              <a:avLst/>
            </a:prstGeom>
            <a:ln>
              <a:noFill/>
            </a:ln>
            <a:effectLst/>
          </p:spPr>
        </p:pic>
        <p:pic>
          <p:nvPicPr>
            <p:cNvPr id="695" name="Screen Shot 2023-01-17 at 4.39.09 AM.png" descr="Screen Shot 2023-01-17 at 4.39.09 AM.png"/>
            <p:cNvPicPr>
              <a:picLocks/>
            </p:cNvPicPr>
            <p:nvPr/>
          </p:nvPicPr>
          <p:blipFill>
            <a:blip r:embed="rId6"/>
            <a:stretch>
              <a:fillRect/>
            </a:stretch>
          </p:blipFill>
          <p:spPr>
            <a:xfrm>
              <a:off x="0" y="0"/>
              <a:ext cx="11881582" cy="8400216"/>
            </a:xfrm>
            <a:prstGeom prst="rect">
              <a:avLst/>
            </a:prstGeom>
            <a:effectLst/>
          </p:spPr>
        </p:pic>
      </p:grpSp>
      <p:sp>
        <p:nvSpPr>
          <p:cNvPr id="701"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02" name="Project Motivation"/>
          <p:cNvSpPr txBox="1"/>
          <p:nvPr/>
        </p:nvSpPr>
        <p:spPr>
          <a:xfrm>
            <a:off x="243985" y="681302"/>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dirty="0"/>
              <a:t>Project Motivation</a:t>
            </a:r>
          </a:p>
        </p:txBody>
      </p:sp>
      <p:sp>
        <p:nvSpPr>
          <p:cNvPr id="703" name="Significance of Studying 100Ru:"/>
          <p:cNvSpPr txBox="1"/>
          <p:nvPr/>
        </p:nvSpPr>
        <p:spPr>
          <a:xfrm>
            <a:off x="372695" y="2215817"/>
            <a:ext cx="24011305" cy="228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pPr algn="l" defTabSz="355600">
              <a:lnSpc>
                <a:spcPct val="100000"/>
              </a:lnSpc>
              <a:defRPr sz="3600">
                <a:solidFill>
                  <a:srgbClr val="FFFFFF"/>
                </a:solidFill>
                <a:latin typeface="Helvetica Neue"/>
                <a:ea typeface="Helvetica Neue"/>
                <a:cs typeface="Helvetica Neue"/>
                <a:sym typeface="Helvetica Neue"/>
              </a:defRPr>
            </a:pPr>
            <a:endParaRPr dirty="0"/>
          </a:p>
          <a:p>
            <a:pPr algn="l" defTabSz="355600">
              <a:lnSpc>
                <a:spcPct val="100000"/>
              </a:lnSpc>
              <a:defRPr sz="3600">
                <a:solidFill>
                  <a:srgbClr val="FFFFFF"/>
                </a:solidFill>
                <a:latin typeface="Helvetica Neue"/>
                <a:ea typeface="Helvetica Neue"/>
                <a:cs typeface="Helvetica Neue"/>
                <a:sym typeface="Helvetica Neue"/>
              </a:defRPr>
            </a:pPr>
            <a:r>
              <a:rPr b="1" u="sng" dirty="0">
                <a:solidFill>
                  <a:srgbClr val="050301"/>
                </a:solidFill>
              </a:rPr>
              <a:t>Significance of Studying </a:t>
            </a:r>
            <a:r>
              <a:rPr b="1" u="sng" baseline="31999" dirty="0">
                <a:solidFill>
                  <a:srgbClr val="050301"/>
                </a:solidFill>
              </a:rPr>
              <a:t>100</a:t>
            </a:r>
            <a:r>
              <a:rPr b="1" u="sng" dirty="0">
                <a:solidFill>
                  <a:srgbClr val="050301"/>
                </a:solidFill>
              </a:rPr>
              <a:t>Ru:</a:t>
            </a:r>
            <a:endParaRPr dirty="0">
              <a:solidFill>
                <a:srgbClr val="241F21"/>
              </a:solidFill>
            </a:endParaRPr>
          </a:p>
          <a:p>
            <a:pPr algn="l" defTabSz="355600">
              <a:lnSpc>
                <a:spcPct val="100000"/>
              </a:lnSpc>
              <a:defRPr sz="3600">
                <a:solidFill>
                  <a:srgbClr val="FFFFFF"/>
                </a:solidFill>
                <a:latin typeface="Helvetica Neue"/>
                <a:ea typeface="Helvetica Neue"/>
                <a:cs typeface="Helvetica Neue"/>
                <a:sym typeface="Helvetica Neue"/>
              </a:defRPr>
            </a:pPr>
            <a:endParaRPr dirty="0">
              <a:solidFill>
                <a:srgbClr val="241F21"/>
              </a:solidFill>
            </a:endParaRPr>
          </a:p>
        </p:txBody>
      </p:sp>
      <p:sp>
        <p:nvSpPr>
          <p:cNvPr id="704" name="Atom"/>
          <p:cNvSpPr/>
          <p:nvPr/>
        </p:nvSpPr>
        <p:spPr>
          <a:xfrm rot="2035668">
            <a:off x="19771035" y="-3928684"/>
            <a:ext cx="7421789" cy="8359964"/>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5"/>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05" name="Line"/>
          <p:cNvSpPr/>
          <p:nvPr/>
        </p:nvSpPr>
        <p:spPr>
          <a:xfrm flipV="1">
            <a:off x="6146156" y="6370245"/>
            <a:ext cx="11778926" cy="2340006"/>
          </a:xfrm>
          <a:prstGeom prst="line">
            <a:avLst/>
          </a:prstGeom>
          <a:ln w="50800">
            <a:solidFill>
              <a:srgbClr val="1939EC"/>
            </a:solidFill>
            <a:miter lim="400000"/>
            <a:tailEnd type="triangle"/>
          </a:ln>
          <a:effectLst>
            <a:outerShdw blurRad="50800" dist="25400" dir="3600000" rotWithShape="0">
              <a:srgbClr val="000000">
                <a:alpha val="70000"/>
              </a:srgbClr>
            </a:outerShdw>
          </a:effectLst>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C 0.081644 -0.031180 0.163287 -0.062361 0.244931 -0.093541 C 0.326575 -0.124721 0.408218 -0.155901 0.489862 -0.187082" pathEditMode="relative">
                                      <p:cBhvr>
                                        <p:cTn id="6" dur="1000" fill="hold"/>
                                        <p:tgtEl>
                                          <p:spTgt spid="697"/>
                                        </p:tgtEl>
                                        <p:attrNameLst>
                                          <p:attrName>ppt_x</p:attrName>
                                          <p:attrName>ppt_y</p:attrName>
                                        </p:attrNameLst>
                                      </p:cBhvr>
                                    </p:animMotion>
                                  </p:childTnLst>
                                </p:cTn>
                              </p:par>
                            </p:childTnLst>
                          </p:cTn>
                        </p:par>
                        <p:par>
                          <p:cTn id="7" fill="hold">
                            <p:stCondLst>
                              <p:cond delay="1000"/>
                            </p:stCondLst>
                            <p:childTnLst>
                              <p:par>
                                <p:cTn id="8" presetID="23" presetClass="entr" presetSubtype="16" fill="hold" grpId="2" nodeType="afterEffect">
                                  <p:stCondLst>
                                    <p:cond delay="0"/>
                                  </p:stCondLst>
                                  <p:childTnLst>
                                    <p:set>
                                      <p:cBhvr>
                                        <p:cTn id="9" dur="1" fill="hold">
                                          <p:stCondLst>
                                            <p:cond delay="0"/>
                                          </p:stCondLst>
                                        </p:cTn>
                                        <p:tgtEl>
                                          <p:spTgt spid="705"/>
                                        </p:tgtEl>
                                        <p:attrNameLst>
                                          <p:attrName>style.visibility</p:attrName>
                                        </p:attrNameLst>
                                      </p:cBhvr>
                                      <p:to>
                                        <p:strVal val="visible"/>
                                      </p:to>
                                    </p:set>
                                    <p:anim calcmode="lin" valueType="num">
                                      <p:cBhvr>
                                        <p:cTn id="10" dur="500" fill="hold"/>
                                        <p:tgtEl>
                                          <p:spTgt spid="705"/>
                                        </p:tgtEl>
                                        <p:attrNameLst>
                                          <p:attrName>ppt_w</p:attrName>
                                        </p:attrNameLst>
                                      </p:cBhvr>
                                      <p:tavLst>
                                        <p:tav tm="0">
                                          <p:val>
                                            <p:fltVal val="0"/>
                                          </p:val>
                                        </p:tav>
                                        <p:tav tm="100000">
                                          <p:val>
                                            <p:strVal val="#ppt_w"/>
                                          </p:val>
                                        </p:tav>
                                      </p:tavLst>
                                    </p:anim>
                                    <p:anim calcmode="lin" valueType="num">
                                      <p:cBhvr>
                                        <p:cTn id="11" dur="500" fill="hold"/>
                                        <p:tgtEl>
                                          <p:spTgt spid="7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730"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31" name="Project Motivation : Probing Pairing Content via Two-Nucleon Transfer Reactions"/>
          <p:cNvSpPr txBox="1"/>
          <p:nvPr/>
        </p:nvSpPr>
        <p:spPr>
          <a:xfrm>
            <a:off x="219829" y="768161"/>
            <a:ext cx="23796245" cy="1902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5200" u="sng" spc="-52">
                <a:latin typeface="+mn-lt"/>
                <a:ea typeface="+mn-ea"/>
                <a:cs typeface="+mn-cs"/>
                <a:sym typeface="Canela Bold"/>
              </a:defRPr>
            </a:lvl1pPr>
          </a:lstStyle>
          <a:p>
            <a:r>
              <a:rPr dirty="0"/>
              <a:t>Project Motivation : Probing Pairing Content via Two-Nucleon Transfer Reactions </a:t>
            </a:r>
          </a:p>
        </p:txBody>
      </p:sp>
      <p:grpSp>
        <p:nvGrpSpPr>
          <p:cNvPr id="734" name="Rectangle"/>
          <p:cNvGrpSpPr/>
          <p:nvPr/>
        </p:nvGrpSpPr>
        <p:grpSpPr>
          <a:xfrm>
            <a:off x="383907" y="9946086"/>
            <a:ext cx="23468090" cy="3537028"/>
            <a:chOff x="0" y="0"/>
            <a:chExt cx="23468088" cy="3537027"/>
          </a:xfrm>
        </p:grpSpPr>
        <p:sp>
          <p:nvSpPr>
            <p:cNvPr id="733" name="Rectangle"/>
            <p:cNvSpPr/>
            <p:nvPr/>
          </p:nvSpPr>
          <p:spPr>
            <a:xfrm>
              <a:off x="215900" y="139700"/>
              <a:ext cx="23036289" cy="2978228"/>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732" name="Rectangle Rectangle" descr="Rectangle Rectangle"/>
            <p:cNvPicPr>
              <a:picLocks/>
            </p:cNvPicPr>
            <p:nvPr/>
          </p:nvPicPr>
          <p:blipFill>
            <a:blip r:embed="rId3"/>
            <a:stretch>
              <a:fillRect/>
            </a:stretch>
          </p:blipFill>
          <p:spPr>
            <a:xfrm>
              <a:off x="0" y="0"/>
              <a:ext cx="23468089" cy="3537028"/>
            </a:xfrm>
            <a:prstGeom prst="rect">
              <a:avLst/>
            </a:prstGeom>
            <a:effectLst/>
          </p:spPr>
        </p:pic>
      </p:grpSp>
      <p:sp>
        <p:nvSpPr>
          <p:cNvPr id="735" name="To a high degree of accuracy, when both transferred nucleons are of the same type, they couple to total spin S = 0, so J = L:…"/>
          <p:cNvSpPr txBox="1"/>
          <p:nvPr/>
        </p:nvSpPr>
        <p:spPr>
          <a:xfrm>
            <a:off x="962914" y="10501206"/>
            <a:ext cx="22458171" cy="211314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97872" indent="-297872" algn="l">
              <a:buSzPct val="150000"/>
              <a:buChar char="•"/>
              <a:defRPr sz="3500" b="1">
                <a:latin typeface="Helvetica Neue"/>
                <a:ea typeface="Helvetica Neue"/>
                <a:cs typeface="Helvetica Neue"/>
                <a:sym typeface="Helvetica Neue"/>
              </a:defRPr>
            </a:pPr>
            <a:r>
              <a:t>To a high degree of accuracy, when both transferred nucleons are of the same type, they couple to total spin S = 0, so J = L:</a:t>
            </a:r>
          </a:p>
          <a:p>
            <a:pPr algn="l">
              <a:defRPr sz="3500" b="1">
                <a:latin typeface="Helvetica Neue"/>
                <a:ea typeface="Helvetica Neue"/>
                <a:cs typeface="Helvetica Neue"/>
                <a:sym typeface="Helvetica Neue"/>
              </a:defRPr>
            </a:pPr>
            <a:r>
              <a:t>       </a:t>
            </a:r>
          </a:p>
          <a:p>
            <a:pPr algn="l">
              <a:defRPr sz="3500" b="1">
                <a:latin typeface="Helvetica Neue"/>
                <a:ea typeface="Helvetica Neue"/>
                <a:cs typeface="Helvetica Neue"/>
                <a:sym typeface="Helvetica Neue"/>
              </a:defRPr>
            </a:pPr>
            <a:r>
              <a:t>     </a:t>
            </a:r>
            <a:r>
              <a:rPr>
                <a:solidFill>
                  <a:srgbClr val="1939EC"/>
                </a:solidFill>
              </a:rPr>
              <a:t>As such, when the target S=0, the final states have J=L</a:t>
            </a:r>
          </a:p>
        </p:txBody>
      </p:sp>
      <p:sp>
        <p:nvSpPr>
          <p:cNvPr id="736" name="Pairing correlations are important for calculations of the nuclear matrix elements:…"/>
          <p:cNvSpPr txBox="1"/>
          <p:nvPr/>
        </p:nvSpPr>
        <p:spPr>
          <a:xfrm>
            <a:off x="686763" y="2931352"/>
            <a:ext cx="17579151" cy="1620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04255" indent="-204255" algn="just">
              <a:buSzPct val="150000"/>
              <a:buChar char="•"/>
              <a:defRPr sz="3500" b="1">
                <a:latin typeface="Helvetica Neue"/>
                <a:ea typeface="Helvetica Neue"/>
                <a:cs typeface="Helvetica Neue"/>
                <a:sym typeface="Helvetica Neue"/>
              </a:defRPr>
            </a:pPr>
            <a:r>
              <a:t>Pairing correlations are important for calculations of the nuclear matrix elements:</a:t>
            </a:r>
          </a:p>
          <a:p>
            <a:pPr algn="just">
              <a:defRPr sz="3500" b="1">
                <a:latin typeface="Helvetica Neue"/>
                <a:ea typeface="Helvetica Neue"/>
                <a:cs typeface="Helvetica Neue"/>
                <a:sym typeface="Helvetica Neue"/>
              </a:defRPr>
            </a:pPr>
            <a:r>
              <a:t>     </a:t>
            </a:r>
          </a:p>
          <a:p>
            <a:pPr algn="just">
              <a:defRPr sz="3500" b="1">
                <a:latin typeface="Helvetica Neue"/>
                <a:ea typeface="Helvetica Neue"/>
                <a:cs typeface="Helvetica Neue"/>
                <a:sym typeface="Helvetica Neue"/>
              </a:defRPr>
            </a:pPr>
            <a:r>
              <a:t>     </a:t>
            </a:r>
            <a:r>
              <a:rPr>
                <a:solidFill>
                  <a:srgbClr val="1939EC"/>
                </a:solidFill>
              </a:rPr>
              <a:t> Do the correlations follow a normal BCS scheme or not? </a:t>
            </a:r>
          </a:p>
        </p:txBody>
      </p:sp>
      <p:sp>
        <p:nvSpPr>
          <p:cNvPr id="737" name="Reactions that involve the transfer of two alike particles, such as the (p,t) two-neutron transfer reactions, specifically probe such pairing correlations:…"/>
          <p:cNvSpPr txBox="1"/>
          <p:nvPr/>
        </p:nvSpPr>
        <p:spPr>
          <a:xfrm>
            <a:off x="613018" y="7407411"/>
            <a:ext cx="22789099" cy="2113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97872" indent="-297872" algn="l">
              <a:buSzPct val="150000"/>
              <a:buChar char="•"/>
              <a:defRPr sz="3500" b="1">
                <a:latin typeface="Helvetica Neue"/>
                <a:ea typeface="Helvetica Neue"/>
                <a:cs typeface="Helvetica Neue"/>
                <a:sym typeface="Helvetica Neue"/>
              </a:defRPr>
            </a:pPr>
            <a:r>
              <a:rPr dirty="0"/>
              <a:t>Reactions that involve the transfer of two alike particles, such as the </a:t>
            </a:r>
            <a:r>
              <a:rPr u="sng" dirty="0"/>
              <a:t>(</a:t>
            </a:r>
            <a:r>
              <a:rPr u="sng" dirty="0" err="1"/>
              <a:t>p,t</a:t>
            </a:r>
            <a:r>
              <a:rPr u="sng" dirty="0"/>
              <a:t>) two-neutron transfer reactions</a:t>
            </a:r>
            <a:r>
              <a:rPr dirty="0"/>
              <a:t>, specifically probe such pairing correlations:</a:t>
            </a:r>
          </a:p>
          <a:p>
            <a:pPr algn="l">
              <a:defRPr sz="3500" b="1">
                <a:latin typeface="Helvetica Neue"/>
                <a:ea typeface="Helvetica Neue"/>
                <a:cs typeface="Helvetica Neue"/>
                <a:sym typeface="Helvetica Neue"/>
              </a:defRPr>
            </a:pPr>
            <a:endParaRPr dirty="0"/>
          </a:p>
          <a:p>
            <a:pPr algn="l">
              <a:defRPr sz="3500" b="1">
                <a:latin typeface="Helvetica Neue"/>
                <a:ea typeface="Helvetica Neue"/>
                <a:cs typeface="Helvetica Neue"/>
                <a:sym typeface="Helvetica Neue"/>
              </a:defRPr>
            </a:pPr>
            <a:r>
              <a:rPr dirty="0"/>
              <a:t>      </a:t>
            </a:r>
            <a:r>
              <a:rPr dirty="0">
                <a:solidFill>
                  <a:srgbClr val="1939EC"/>
                </a:solidFill>
              </a:rPr>
              <a:t>We are probing the pairing correlations in </a:t>
            </a:r>
            <a:r>
              <a:rPr baseline="31999" dirty="0">
                <a:solidFill>
                  <a:srgbClr val="1939EC"/>
                </a:solidFill>
              </a:rPr>
              <a:t>100</a:t>
            </a:r>
            <a:r>
              <a:rPr dirty="0">
                <a:solidFill>
                  <a:srgbClr val="1939EC"/>
                </a:solidFill>
              </a:rPr>
              <a:t>Ru via the </a:t>
            </a:r>
            <a:r>
              <a:rPr baseline="31999" dirty="0">
                <a:solidFill>
                  <a:srgbClr val="1939EC"/>
                </a:solidFill>
              </a:rPr>
              <a:t>102</a:t>
            </a:r>
            <a:r>
              <a:rPr dirty="0">
                <a:solidFill>
                  <a:srgbClr val="1939EC"/>
                </a:solidFill>
              </a:rPr>
              <a:t>Ru(</a:t>
            </a:r>
            <a:r>
              <a:rPr dirty="0" err="1">
                <a:solidFill>
                  <a:srgbClr val="1939EC"/>
                </a:solidFill>
              </a:rPr>
              <a:t>p,t</a:t>
            </a:r>
            <a:r>
              <a:rPr dirty="0">
                <a:solidFill>
                  <a:srgbClr val="1939EC"/>
                </a:solidFill>
              </a:rPr>
              <a:t>)</a:t>
            </a:r>
            <a:r>
              <a:rPr baseline="31999" dirty="0">
                <a:solidFill>
                  <a:srgbClr val="1939EC"/>
                </a:solidFill>
              </a:rPr>
              <a:t>100</a:t>
            </a:r>
            <a:r>
              <a:rPr dirty="0">
                <a:solidFill>
                  <a:srgbClr val="1939EC"/>
                </a:solidFill>
              </a:rPr>
              <a:t>Ru reaction </a:t>
            </a:r>
          </a:p>
        </p:txBody>
      </p:sp>
      <p:sp>
        <p:nvSpPr>
          <p:cNvPr id="738" name="Shape co-existence may disrupt the normal BCS distributions:…"/>
          <p:cNvSpPr txBox="1"/>
          <p:nvPr/>
        </p:nvSpPr>
        <p:spPr>
          <a:xfrm>
            <a:off x="578936" y="5108713"/>
            <a:ext cx="21667471" cy="1620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97872" indent="-297872" algn="l">
              <a:buSzPct val="150000"/>
              <a:buChar char="•"/>
              <a:defRPr sz="3500" b="1">
                <a:latin typeface="Helvetica Neue"/>
                <a:ea typeface="Helvetica Neue"/>
                <a:cs typeface="Helvetica Neue"/>
                <a:sym typeface="Helvetica Neue"/>
              </a:defRPr>
            </a:pPr>
            <a:r>
              <a:t>Shape co-existence may disrupt the normal BCS distributions:</a:t>
            </a:r>
          </a:p>
          <a:p>
            <a:pPr lvl="1" algn="l">
              <a:defRPr sz="3500" b="1">
                <a:latin typeface="Helvetica Neue"/>
                <a:ea typeface="Helvetica Neue"/>
                <a:cs typeface="Helvetica Neue"/>
                <a:sym typeface="Helvetica Neue"/>
              </a:defRPr>
            </a:pPr>
            <a:endParaRPr/>
          </a:p>
          <a:p>
            <a:pPr lvl="1" algn="l">
              <a:defRPr sz="3500" b="1">
                <a:latin typeface="Helvetica Neue"/>
                <a:ea typeface="Helvetica Neue"/>
                <a:cs typeface="Helvetica Neue"/>
                <a:sym typeface="Helvetica Neue"/>
              </a:defRPr>
            </a:pPr>
            <a:r>
              <a:t>   </a:t>
            </a:r>
            <a:r>
              <a:rPr>
                <a:solidFill>
                  <a:srgbClr val="1939EC"/>
                </a:solidFill>
              </a:rPr>
              <a:t>Shape coexistence is known to occur approximately in the Z=40 N=60 region of the nuclear chart  </a:t>
            </a:r>
          </a:p>
        </p:txBody>
      </p:sp>
      <p:sp>
        <p:nvSpPr>
          <p:cNvPr id="739" name="Atom"/>
          <p:cNvSpPr/>
          <p:nvPr/>
        </p:nvSpPr>
        <p:spPr>
          <a:xfrm rot="2035668">
            <a:off x="20314829" y="-728445"/>
            <a:ext cx="6212513" cy="6997825"/>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grpSp>
        <p:nvGrpSpPr>
          <p:cNvPr id="711" name="Rectangle"/>
          <p:cNvGrpSpPr/>
          <p:nvPr/>
        </p:nvGrpSpPr>
        <p:grpSpPr>
          <a:xfrm>
            <a:off x="431241" y="3999339"/>
            <a:ext cx="23521518" cy="9371945"/>
            <a:chOff x="0" y="0"/>
            <a:chExt cx="23521517" cy="9371944"/>
          </a:xfrm>
        </p:grpSpPr>
        <p:sp>
          <p:nvSpPr>
            <p:cNvPr id="710" name="Rectangle"/>
            <p:cNvSpPr/>
            <p:nvPr/>
          </p:nvSpPr>
          <p:spPr>
            <a:xfrm>
              <a:off x="215899" y="139700"/>
              <a:ext cx="23089719" cy="8813145"/>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709" name="Rectangle Rectangle" descr="Rectangle Rectangle"/>
            <p:cNvPicPr>
              <a:picLocks/>
            </p:cNvPicPr>
            <p:nvPr/>
          </p:nvPicPr>
          <p:blipFill>
            <a:blip r:embed="rId3"/>
            <a:stretch>
              <a:fillRect/>
            </a:stretch>
          </p:blipFill>
          <p:spPr>
            <a:xfrm>
              <a:off x="0" y="0"/>
              <a:ext cx="23521518" cy="9371945"/>
            </a:xfrm>
            <a:prstGeom prst="rect">
              <a:avLst/>
            </a:prstGeom>
            <a:effectLst/>
          </p:spPr>
        </p:pic>
      </p:grpSp>
      <p:sp>
        <p:nvSpPr>
          <p:cNvPr id="712"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13" name="Project Motivation"/>
          <p:cNvSpPr txBox="1"/>
          <p:nvPr/>
        </p:nvSpPr>
        <p:spPr>
          <a:xfrm>
            <a:off x="153959" y="725846"/>
            <a:ext cx="10622179"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dirty="0"/>
              <a:t>Project Motivation</a:t>
            </a:r>
          </a:p>
        </p:txBody>
      </p:sp>
      <p:sp>
        <p:nvSpPr>
          <p:cNvPr id="714" name="Significance of Studying 100Ru:"/>
          <p:cNvSpPr txBox="1"/>
          <p:nvPr/>
        </p:nvSpPr>
        <p:spPr>
          <a:xfrm>
            <a:off x="372695" y="1800649"/>
            <a:ext cx="24011305" cy="2285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pPr algn="l" defTabSz="355600">
              <a:lnSpc>
                <a:spcPct val="100000"/>
              </a:lnSpc>
              <a:defRPr sz="3600">
                <a:solidFill>
                  <a:srgbClr val="FFFFFF"/>
                </a:solidFill>
                <a:latin typeface="Helvetica Neue"/>
                <a:ea typeface="Helvetica Neue"/>
                <a:cs typeface="Helvetica Neue"/>
                <a:sym typeface="Helvetica Neue"/>
              </a:defRPr>
            </a:pPr>
            <a:endParaRPr dirty="0"/>
          </a:p>
          <a:p>
            <a:pPr algn="l" defTabSz="355600">
              <a:lnSpc>
                <a:spcPct val="100000"/>
              </a:lnSpc>
              <a:defRPr sz="3600">
                <a:solidFill>
                  <a:srgbClr val="FFFFFF"/>
                </a:solidFill>
                <a:latin typeface="Helvetica Neue"/>
                <a:ea typeface="Helvetica Neue"/>
                <a:cs typeface="Helvetica Neue"/>
                <a:sym typeface="Helvetica Neue"/>
              </a:defRPr>
            </a:pPr>
            <a:r>
              <a:rPr b="1" u="sng" dirty="0">
                <a:solidFill>
                  <a:srgbClr val="050301"/>
                </a:solidFill>
              </a:rPr>
              <a:t>Significance of Studying </a:t>
            </a:r>
            <a:r>
              <a:rPr b="1" u="sng" baseline="31999" dirty="0">
                <a:solidFill>
                  <a:srgbClr val="050301"/>
                </a:solidFill>
              </a:rPr>
              <a:t>100</a:t>
            </a:r>
            <a:r>
              <a:rPr b="1" u="sng" dirty="0">
                <a:solidFill>
                  <a:srgbClr val="050301"/>
                </a:solidFill>
              </a:rPr>
              <a:t>Ru:</a:t>
            </a:r>
            <a:endParaRPr dirty="0">
              <a:solidFill>
                <a:srgbClr val="241F21"/>
              </a:solidFill>
            </a:endParaRPr>
          </a:p>
          <a:p>
            <a:pPr algn="l" defTabSz="355600">
              <a:lnSpc>
                <a:spcPct val="100000"/>
              </a:lnSpc>
              <a:defRPr sz="3600">
                <a:solidFill>
                  <a:srgbClr val="FFFFFF"/>
                </a:solidFill>
                <a:latin typeface="Helvetica Neue"/>
                <a:ea typeface="Helvetica Neue"/>
                <a:cs typeface="Helvetica Neue"/>
                <a:sym typeface="Helvetica Neue"/>
              </a:defRPr>
            </a:pPr>
            <a:endParaRPr dirty="0">
              <a:solidFill>
                <a:srgbClr val="241F21"/>
              </a:solidFill>
            </a:endParaRPr>
          </a:p>
        </p:txBody>
      </p:sp>
      <p:pic>
        <p:nvPicPr>
          <p:cNvPr id="715" name="Screen Shot 2022-07-17 at 8.36.52 PM.png" descr="Screen Shot 2022-07-17 at 8.36.52 PM.png"/>
          <p:cNvPicPr>
            <a:picLocks noChangeAspect="1"/>
          </p:cNvPicPr>
          <p:nvPr/>
        </p:nvPicPr>
        <p:blipFill>
          <a:blip r:embed="rId4"/>
          <a:stretch>
            <a:fillRect/>
          </a:stretch>
        </p:blipFill>
        <p:spPr>
          <a:xfrm>
            <a:off x="9271899" y="4281722"/>
            <a:ext cx="7484095" cy="7716883"/>
          </a:xfrm>
          <a:prstGeom prst="rect">
            <a:avLst/>
          </a:prstGeom>
          <a:ln w="12700">
            <a:miter lim="400000"/>
          </a:ln>
        </p:spPr>
      </p:pic>
      <p:pic>
        <p:nvPicPr>
          <p:cNvPr id="716" name="CodeCogsEqn-2.png" descr="CodeCogsEqn-2.png"/>
          <p:cNvPicPr>
            <a:picLocks noChangeAspect="1"/>
          </p:cNvPicPr>
          <p:nvPr/>
        </p:nvPicPr>
        <p:blipFill>
          <a:blip r:embed="rId5"/>
          <a:stretch>
            <a:fillRect/>
          </a:stretch>
        </p:blipFill>
        <p:spPr>
          <a:xfrm>
            <a:off x="1198559" y="8681510"/>
            <a:ext cx="3416301" cy="850901"/>
          </a:xfrm>
          <a:prstGeom prst="rect">
            <a:avLst/>
          </a:prstGeom>
          <a:ln w="12700">
            <a:miter lim="400000"/>
          </a:ln>
        </p:spPr>
      </p:pic>
      <p:pic>
        <p:nvPicPr>
          <p:cNvPr id="717" name="CodeCogsEqn-3.png" descr="CodeCogsEqn-3.png"/>
          <p:cNvPicPr>
            <a:picLocks noChangeAspect="1"/>
          </p:cNvPicPr>
          <p:nvPr/>
        </p:nvPicPr>
        <p:blipFill>
          <a:blip r:embed="rId6"/>
          <a:stretch>
            <a:fillRect/>
          </a:stretch>
        </p:blipFill>
        <p:spPr>
          <a:xfrm>
            <a:off x="5414328" y="8627066"/>
            <a:ext cx="3454401" cy="2971801"/>
          </a:xfrm>
          <a:prstGeom prst="rect">
            <a:avLst/>
          </a:prstGeom>
          <a:ln w="12700">
            <a:miter lim="400000"/>
          </a:ln>
        </p:spPr>
      </p:pic>
      <p:pic>
        <p:nvPicPr>
          <p:cNvPr id="718" name="CodeCogsEqn-4.png" descr="CodeCogsEqn-4.png"/>
          <p:cNvPicPr>
            <a:picLocks noChangeAspect="1"/>
          </p:cNvPicPr>
          <p:nvPr/>
        </p:nvPicPr>
        <p:blipFill>
          <a:blip r:embed="rId7"/>
          <a:stretch>
            <a:fillRect/>
          </a:stretch>
        </p:blipFill>
        <p:spPr>
          <a:xfrm>
            <a:off x="18511415" y="6177566"/>
            <a:ext cx="3213101" cy="3225801"/>
          </a:xfrm>
          <a:prstGeom prst="rect">
            <a:avLst/>
          </a:prstGeom>
          <a:ln w="12700">
            <a:miter lim="400000"/>
          </a:ln>
        </p:spPr>
      </p:pic>
      <p:pic>
        <p:nvPicPr>
          <p:cNvPr id="719" name="CodeCogsEqn-5.png" descr="CodeCogsEqn-5.png"/>
          <p:cNvPicPr>
            <a:picLocks noChangeAspect="1"/>
          </p:cNvPicPr>
          <p:nvPr/>
        </p:nvPicPr>
        <p:blipFill>
          <a:blip r:embed="rId8"/>
          <a:stretch>
            <a:fillRect/>
          </a:stretch>
        </p:blipFill>
        <p:spPr>
          <a:xfrm>
            <a:off x="6359688" y="5822842"/>
            <a:ext cx="3225801" cy="914401"/>
          </a:xfrm>
          <a:prstGeom prst="rect">
            <a:avLst/>
          </a:prstGeom>
          <a:ln w="12700">
            <a:miter lim="400000"/>
          </a:ln>
        </p:spPr>
      </p:pic>
      <p:pic>
        <p:nvPicPr>
          <p:cNvPr id="720" name="CodeCogsEqn-6.png" descr="CodeCogsEqn-6.png"/>
          <p:cNvPicPr>
            <a:picLocks noChangeAspect="1"/>
          </p:cNvPicPr>
          <p:nvPr/>
        </p:nvPicPr>
        <p:blipFill>
          <a:blip r:embed="rId9"/>
          <a:stretch>
            <a:fillRect/>
          </a:stretch>
        </p:blipFill>
        <p:spPr>
          <a:xfrm>
            <a:off x="13586846" y="11065805"/>
            <a:ext cx="9598364" cy="1268042"/>
          </a:xfrm>
          <a:prstGeom prst="rect">
            <a:avLst/>
          </a:prstGeom>
          <a:ln w="12700">
            <a:miter lim="400000"/>
          </a:ln>
        </p:spPr>
      </p:pic>
      <p:pic>
        <p:nvPicPr>
          <p:cNvPr id="721" name="CodeCogsEqn-7.png" descr="CodeCogsEqn-7.png"/>
          <p:cNvPicPr>
            <a:picLocks noChangeAspect="1"/>
          </p:cNvPicPr>
          <p:nvPr/>
        </p:nvPicPr>
        <p:blipFill>
          <a:blip r:embed="rId10"/>
          <a:stretch>
            <a:fillRect/>
          </a:stretch>
        </p:blipFill>
        <p:spPr>
          <a:xfrm>
            <a:off x="1243009" y="5168792"/>
            <a:ext cx="3327401" cy="2222501"/>
          </a:xfrm>
          <a:prstGeom prst="rect">
            <a:avLst/>
          </a:prstGeom>
          <a:ln w="12700">
            <a:miter lim="400000"/>
          </a:ln>
        </p:spPr>
      </p:pic>
      <p:sp>
        <p:nvSpPr>
          <p:cNvPr id="722" name="Rectangle"/>
          <p:cNvSpPr/>
          <p:nvPr/>
        </p:nvSpPr>
        <p:spPr>
          <a:xfrm>
            <a:off x="5255575" y="8412231"/>
            <a:ext cx="3771907" cy="3401470"/>
          </a:xfrm>
          <a:prstGeom prst="rect">
            <a:avLst/>
          </a:prstGeom>
          <a:ln w="63500">
            <a:solidFill>
              <a:srgbClr val="4FAD5B"/>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23" name="Rectangle"/>
          <p:cNvSpPr/>
          <p:nvPr/>
        </p:nvSpPr>
        <p:spPr>
          <a:xfrm>
            <a:off x="1020756" y="8412231"/>
            <a:ext cx="3771907" cy="1820284"/>
          </a:xfrm>
          <a:prstGeom prst="rect">
            <a:avLst/>
          </a:prstGeom>
          <a:ln w="63500">
            <a:solidFill>
              <a:srgbClr val="1616E5"/>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24" name="Rectangle"/>
          <p:cNvSpPr/>
          <p:nvPr/>
        </p:nvSpPr>
        <p:spPr>
          <a:xfrm>
            <a:off x="18214072" y="5951683"/>
            <a:ext cx="4180772" cy="3677567"/>
          </a:xfrm>
          <a:prstGeom prst="rect">
            <a:avLst/>
          </a:prstGeom>
          <a:ln w="63500">
            <a:solidFill>
              <a:srgbClr val="9E2494"/>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25" name="Arrow"/>
          <p:cNvSpPr/>
          <p:nvPr/>
        </p:nvSpPr>
        <p:spPr>
          <a:xfrm>
            <a:off x="4926801" y="5940850"/>
            <a:ext cx="1076496" cy="678385"/>
          </a:xfrm>
          <a:prstGeom prst="rightArrow">
            <a:avLst>
              <a:gd name="adj1" fmla="val 32000"/>
              <a:gd name="adj2" fmla="val 95522"/>
            </a:avLst>
          </a:prstGeom>
          <a:solidFill>
            <a:srgbClr val="00000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26" name="Atom"/>
          <p:cNvSpPr/>
          <p:nvPr/>
        </p:nvSpPr>
        <p:spPr>
          <a:xfrm rot="2035668">
            <a:off x="19771035" y="-3928684"/>
            <a:ext cx="7421789" cy="8359964"/>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5"/>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220" name="Rectangle"/>
          <p:cNvSpPr/>
          <p:nvPr/>
        </p:nvSpPr>
        <p:spPr>
          <a:xfrm>
            <a:off x="-6475785" y="2184192"/>
            <a:ext cx="12142524" cy="12295234"/>
          </a:xfrm>
          <a:prstGeom prst="rect">
            <a:avLst/>
          </a:prstGeom>
          <a:solidFill>
            <a:srgbClr val="C1043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21"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222" name="Screen Shot 2023-01-05 at 10.21.29 PM.png" descr="Screen Shot 2023-01-05 at 10.21.29 PM.png"/>
          <p:cNvPicPr>
            <a:picLocks noChangeAspect="1"/>
          </p:cNvPicPr>
          <p:nvPr/>
        </p:nvPicPr>
        <p:blipFill>
          <a:blip r:embed="rId3"/>
          <a:srcRect t="11260" b="40239"/>
          <a:stretch>
            <a:fillRect/>
          </a:stretch>
        </p:blipFill>
        <p:spPr>
          <a:xfrm>
            <a:off x="6177130" y="4421187"/>
            <a:ext cx="17923017" cy="4873758"/>
          </a:xfrm>
          <a:prstGeom prst="rect">
            <a:avLst/>
          </a:prstGeom>
          <a:ln w="12700">
            <a:miter lim="400000"/>
          </a:ln>
        </p:spPr>
      </p:pic>
      <p:pic>
        <p:nvPicPr>
          <p:cNvPr id="223" name="logo2.jpg.png" descr="logo2.jpg.png"/>
          <p:cNvPicPr>
            <a:picLocks noChangeAspect="1"/>
          </p:cNvPicPr>
          <p:nvPr/>
        </p:nvPicPr>
        <p:blipFill>
          <a:blip r:embed="rId4"/>
          <a:srcRect l="23775" t="5238" r="23775" b="5238"/>
          <a:stretch>
            <a:fillRect/>
          </a:stretch>
        </p:blipFill>
        <p:spPr>
          <a:xfrm>
            <a:off x="-67" y="11675550"/>
            <a:ext cx="1970948" cy="1866524"/>
          </a:xfrm>
          <a:prstGeom prst="rect">
            <a:avLst/>
          </a:prstGeom>
          <a:ln w="12700">
            <a:miter lim="400000"/>
          </a:ln>
        </p:spPr>
      </p:pic>
      <p:sp>
        <p:nvSpPr>
          <p:cNvPr id="224" name="Background : Nuclear Models"/>
          <p:cNvSpPr txBox="1"/>
          <p:nvPr/>
        </p:nvSpPr>
        <p:spPr>
          <a:xfrm>
            <a:off x="208378" y="518969"/>
            <a:ext cx="1680992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 Nuclear Models </a:t>
            </a:r>
          </a:p>
        </p:txBody>
      </p:sp>
      <p:sp>
        <p:nvSpPr>
          <p:cNvPr id="225" name="Shell Model"/>
          <p:cNvSpPr txBox="1"/>
          <p:nvPr/>
        </p:nvSpPr>
        <p:spPr>
          <a:xfrm>
            <a:off x="6597200" y="3012559"/>
            <a:ext cx="3232964"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a:lvl1pPr>
          </a:lstStyle>
          <a:p>
            <a:r>
              <a:t>Shell Model </a:t>
            </a:r>
          </a:p>
        </p:txBody>
      </p:sp>
      <p:sp>
        <p:nvSpPr>
          <p:cNvPr id="226" name="Background"/>
          <p:cNvSpPr txBox="1"/>
          <p:nvPr/>
        </p:nvSpPr>
        <p:spPr>
          <a:xfrm>
            <a:off x="1038540" y="3327082"/>
            <a:ext cx="32811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Canela Text Bold"/>
                <a:ea typeface="Canela Text Bold"/>
                <a:cs typeface="Canela Text Bold"/>
                <a:sym typeface="Canela Text Bold"/>
              </a:defRPr>
            </a:lvl1pPr>
          </a:lstStyle>
          <a:p>
            <a:r>
              <a:t>Background </a:t>
            </a:r>
          </a:p>
        </p:txBody>
      </p:sp>
      <p:sp>
        <p:nvSpPr>
          <p:cNvPr id="227" name="Project Motivation"/>
          <p:cNvSpPr txBox="1"/>
          <p:nvPr/>
        </p:nvSpPr>
        <p:spPr>
          <a:xfrm>
            <a:off x="233868" y="4974541"/>
            <a:ext cx="4890517"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Canela Text Bold"/>
                <a:ea typeface="Canela Text Bold"/>
                <a:cs typeface="Canela Text Bold"/>
                <a:sym typeface="Canela Text Bold"/>
              </a:defRPr>
            </a:lvl1pPr>
          </a:lstStyle>
          <a:p>
            <a:r>
              <a:t>Project Motivation </a:t>
            </a:r>
          </a:p>
        </p:txBody>
      </p:sp>
      <p:sp>
        <p:nvSpPr>
          <p:cNvPr id="228" name="Experiment"/>
          <p:cNvSpPr txBox="1"/>
          <p:nvPr/>
        </p:nvSpPr>
        <p:spPr>
          <a:xfrm>
            <a:off x="1252522" y="6428740"/>
            <a:ext cx="3179573" cy="858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Canela Text Bold"/>
                <a:ea typeface="Canela Text Bold"/>
                <a:cs typeface="Canela Text Bold"/>
                <a:sym typeface="Canela Text Bold"/>
              </a:defRPr>
            </a:lvl1pPr>
          </a:lstStyle>
          <a:p>
            <a:r>
              <a:t>Experiment </a:t>
            </a:r>
          </a:p>
        </p:txBody>
      </p:sp>
      <p:sp>
        <p:nvSpPr>
          <p:cNvPr id="229" name="Analysis"/>
          <p:cNvSpPr txBox="1"/>
          <p:nvPr/>
        </p:nvSpPr>
        <p:spPr>
          <a:xfrm>
            <a:off x="1699562" y="7882938"/>
            <a:ext cx="228549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Canela Text Bold"/>
                <a:ea typeface="Canela Text Bold"/>
                <a:cs typeface="Canela Text Bold"/>
                <a:sym typeface="Canela Text Bold"/>
              </a:defRPr>
            </a:lvl1pPr>
          </a:lstStyle>
          <a:p>
            <a:r>
              <a:t>Analysis </a:t>
            </a:r>
          </a:p>
        </p:txBody>
      </p:sp>
      <p:sp>
        <p:nvSpPr>
          <p:cNvPr id="230" name="Results &amp; Discussion"/>
          <p:cNvSpPr txBox="1"/>
          <p:nvPr/>
        </p:nvSpPr>
        <p:spPr>
          <a:xfrm>
            <a:off x="201978" y="9147142"/>
            <a:ext cx="5280661"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Canela Text Bold"/>
                <a:ea typeface="Canela Text Bold"/>
                <a:cs typeface="Canela Text Bold"/>
                <a:sym typeface="Canela Text Bold"/>
              </a:defRPr>
            </a:lvl1pPr>
          </a:lstStyle>
          <a:p>
            <a:r>
              <a:t>Results &amp; Discussion</a:t>
            </a:r>
          </a:p>
        </p:txBody>
      </p:sp>
      <p:sp>
        <p:nvSpPr>
          <p:cNvPr id="231" name="Summary"/>
          <p:cNvSpPr txBox="1"/>
          <p:nvPr/>
        </p:nvSpPr>
        <p:spPr>
          <a:xfrm>
            <a:off x="1362390" y="10411347"/>
            <a:ext cx="26334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Canela Text Bold"/>
                <a:ea typeface="Canela Text Bold"/>
                <a:cs typeface="Canela Text Bold"/>
                <a:sym typeface="Canela Text Bold"/>
              </a:defRPr>
            </a:lvl1pPr>
          </a:lstStyle>
          <a:p>
            <a:r>
              <a:t>Summary </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743"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44" name="Project Motivation : Probing Pairing Content via Two-Nucleon Transfer Reactions"/>
          <p:cNvSpPr txBox="1"/>
          <p:nvPr/>
        </p:nvSpPr>
        <p:spPr>
          <a:xfrm>
            <a:off x="109445" y="991105"/>
            <a:ext cx="23796245" cy="1902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5200" u="sng" spc="-52">
                <a:latin typeface="+mn-lt"/>
                <a:ea typeface="+mn-ea"/>
                <a:cs typeface="+mn-cs"/>
                <a:sym typeface="Canela Bold"/>
              </a:defRPr>
            </a:lvl1pPr>
          </a:lstStyle>
          <a:p>
            <a:r>
              <a:t>Project Motivation : Probing Pairing Content via Two-Nucleon Transfer Reactions </a:t>
            </a:r>
          </a:p>
        </p:txBody>
      </p:sp>
      <p:grpSp>
        <p:nvGrpSpPr>
          <p:cNvPr id="747" name="Rectangle"/>
          <p:cNvGrpSpPr/>
          <p:nvPr/>
        </p:nvGrpSpPr>
        <p:grpSpPr>
          <a:xfrm>
            <a:off x="383907" y="9946086"/>
            <a:ext cx="23468090" cy="3537028"/>
            <a:chOff x="0" y="0"/>
            <a:chExt cx="23468088" cy="3537027"/>
          </a:xfrm>
        </p:grpSpPr>
        <p:sp>
          <p:nvSpPr>
            <p:cNvPr id="746" name="Rectangle"/>
            <p:cNvSpPr/>
            <p:nvPr/>
          </p:nvSpPr>
          <p:spPr>
            <a:xfrm>
              <a:off x="215900" y="139700"/>
              <a:ext cx="23036289" cy="2978228"/>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745" name="Rectangle Rectangle" descr="Rectangle Rectangle"/>
            <p:cNvPicPr>
              <a:picLocks/>
            </p:cNvPicPr>
            <p:nvPr/>
          </p:nvPicPr>
          <p:blipFill>
            <a:blip r:embed="rId3"/>
            <a:stretch>
              <a:fillRect/>
            </a:stretch>
          </p:blipFill>
          <p:spPr>
            <a:xfrm>
              <a:off x="0" y="0"/>
              <a:ext cx="23468089" cy="3537028"/>
            </a:xfrm>
            <a:prstGeom prst="rect">
              <a:avLst/>
            </a:prstGeom>
            <a:effectLst/>
          </p:spPr>
        </p:pic>
      </p:grpSp>
      <p:sp>
        <p:nvSpPr>
          <p:cNvPr id="748" name="To a high degree of accuracy, when both transferred nucleons are of the same type, they couple to total spin S = 0, so J = L:…"/>
          <p:cNvSpPr txBox="1"/>
          <p:nvPr/>
        </p:nvSpPr>
        <p:spPr>
          <a:xfrm>
            <a:off x="962914" y="10501206"/>
            <a:ext cx="22458171" cy="211314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97872" indent="-297872" algn="l">
              <a:buSzPct val="150000"/>
              <a:buChar char="•"/>
              <a:defRPr sz="3500" b="1">
                <a:latin typeface="Helvetica Neue"/>
                <a:ea typeface="Helvetica Neue"/>
                <a:cs typeface="Helvetica Neue"/>
                <a:sym typeface="Helvetica Neue"/>
              </a:defRPr>
            </a:pPr>
            <a:r>
              <a:t>To a high degree of accuracy, when both transferred nucleons are of the same type, they couple to total spin S = 0, so J = L:</a:t>
            </a:r>
          </a:p>
          <a:p>
            <a:pPr algn="l">
              <a:defRPr sz="3500" b="1">
                <a:latin typeface="Helvetica Neue"/>
                <a:ea typeface="Helvetica Neue"/>
                <a:cs typeface="Helvetica Neue"/>
                <a:sym typeface="Helvetica Neue"/>
              </a:defRPr>
            </a:pPr>
            <a:r>
              <a:t>       </a:t>
            </a:r>
          </a:p>
          <a:p>
            <a:pPr algn="l">
              <a:defRPr sz="3500" b="1">
                <a:latin typeface="Helvetica Neue"/>
                <a:ea typeface="Helvetica Neue"/>
                <a:cs typeface="Helvetica Neue"/>
                <a:sym typeface="Helvetica Neue"/>
              </a:defRPr>
            </a:pPr>
            <a:r>
              <a:t>     </a:t>
            </a:r>
            <a:r>
              <a:rPr>
                <a:solidFill>
                  <a:srgbClr val="1939EC"/>
                </a:solidFill>
              </a:rPr>
              <a:t>As such, when the target S=0, the final states have J=L</a:t>
            </a:r>
          </a:p>
        </p:txBody>
      </p:sp>
      <p:sp>
        <p:nvSpPr>
          <p:cNvPr id="749" name="Pairing correlations are important for calculations of the nuclear matrix elements:…"/>
          <p:cNvSpPr txBox="1"/>
          <p:nvPr/>
        </p:nvSpPr>
        <p:spPr>
          <a:xfrm>
            <a:off x="686763" y="2931352"/>
            <a:ext cx="17579151" cy="1620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04255" indent="-204255" algn="just">
              <a:buSzPct val="150000"/>
              <a:buChar char="•"/>
              <a:defRPr sz="3500" b="1">
                <a:latin typeface="Helvetica Neue"/>
                <a:ea typeface="Helvetica Neue"/>
                <a:cs typeface="Helvetica Neue"/>
                <a:sym typeface="Helvetica Neue"/>
              </a:defRPr>
            </a:pPr>
            <a:r>
              <a:t>Pairing correlations are important for calculations of the nuclear matrix elements:</a:t>
            </a:r>
          </a:p>
          <a:p>
            <a:pPr algn="just">
              <a:defRPr sz="3500" b="1">
                <a:latin typeface="Helvetica Neue"/>
                <a:ea typeface="Helvetica Neue"/>
                <a:cs typeface="Helvetica Neue"/>
                <a:sym typeface="Helvetica Neue"/>
              </a:defRPr>
            </a:pPr>
            <a:r>
              <a:t>     </a:t>
            </a:r>
          </a:p>
          <a:p>
            <a:pPr algn="just">
              <a:defRPr sz="3500" b="1">
                <a:latin typeface="Helvetica Neue"/>
                <a:ea typeface="Helvetica Neue"/>
                <a:cs typeface="Helvetica Neue"/>
                <a:sym typeface="Helvetica Neue"/>
              </a:defRPr>
            </a:pPr>
            <a:r>
              <a:t>     </a:t>
            </a:r>
            <a:r>
              <a:rPr>
                <a:solidFill>
                  <a:srgbClr val="1939EC"/>
                </a:solidFill>
              </a:rPr>
              <a:t> Do the correlations follow a normal BCS scheme or not? </a:t>
            </a:r>
          </a:p>
        </p:txBody>
      </p:sp>
      <p:sp>
        <p:nvSpPr>
          <p:cNvPr id="750" name="Reactions that involve the transfer of two alike particles, such as the (p,t) two-neutron transfer reactions, specifically probe such pairing correlations:…"/>
          <p:cNvSpPr txBox="1"/>
          <p:nvPr/>
        </p:nvSpPr>
        <p:spPr>
          <a:xfrm>
            <a:off x="613018" y="7407411"/>
            <a:ext cx="22789099" cy="2113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97872" indent="-297872" algn="l">
              <a:buSzPct val="150000"/>
              <a:buChar char="•"/>
              <a:defRPr sz="3500" b="1">
                <a:latin typeface="Helvetica Neue"/>
                <a:ea typeface="Helvetica Neue"/>
                <a:cs typeface="Helvetica Neue"/>
                <a:sym typeface="Helvetica Neue"/>
              </a:defRPr>
            </a:pPr>
            <a:r>
              <a:t>Reactions that involve the transfer of two alike particles, such as the </a:t>
            </a:r>
            <a:r>
              <a:rPr u="sng"/>
              <a:t>(p,t) two-neutron transfer reactions</a:t>
            </a:r>
            <a:r>
              <a:t>, specifically probe such pairing correlations:</a:t>
            </a:r>
          </a:p>
          <a:p>
            <a:pPr algn="l">
              <a:defRPr sz="3500" b="1">
                <a:latin typeface="Helvetica Neue"/>
                <a:ea typeface="Helvetica Neue"/>
                <a:cs typeface="Helvetica Neue"/>
                <a:sym typeface="Helvetica Neue"/>
              </a:defRPr>
            </a:pPr>
            <a:endParaRPr/>
          </a:p>
          <a:p>
            <a:pPr algn="l">
              <a:defRPr sz="3500" b="1">
                <a:latin typeface="Helvetica Neue"/>
                <a:ea typeface="Helvetica Neue"/>
                <a:cs typeface="Helvetica Neue"/>
                <a:sym typeface="Helvetica Neue"/>
              </a:defRPr>
            </a:pPr>
            <a:r>
              <a:t>      </a:t>
            </a:r>
            <a:r>
              <a:rPr>
                <a:solidFill>
                  <a:srgbClr val="1939EC"/>
                </a:solidFill>
              </a:rPr>
              <a:t>We are probing the pairing correlations in </a:t>
            </a:r>
            <a:r>
              <a:rPr baseline="31999">
                <a:solidFill>
                  <a:srgbClr val="1939EC"/>
                </a:solidFill>
              </a:rPr>
              <a:t>100</a:t>
            </a:r>
            <a:r>
              <a:rPr>
                <a:solidFill>
                  <a:srgbClr val="1939EC"/>
                </a:solidFill>
              </a:rPr>
              <a:t>Ru via the </a:t>
            </a:r>
            <a:r>
              <a:rPr baseline="31999">
                <a:solidFill>
                  <a:srgbClr val="1939EC"/>
                </a:solidFill>
              </a:rPr>
              <a:t>102</a:t>
            </a:r>
            <a:r>
              <a:rPr>
                <a:solidFill>
                  <a:srgbClr val="1939EC"/>
                </a:solidFill>
              </a:rPr>
              <a:t>Ru(p,t)</a:t>
            </a:r>
            <a:r>
              <a:rPr baseline="31999">
                <a:solidFill>
                  <a:srgbClr val="1939EC"/>
                </a:solidFill>
              </a:rPr>
              <a:t>100</a:t>
            </a:r>
            <a:r>
              <a:rPr>
                <a:solidFill>
                  <a:srgbClr val="1939EC"/>
                </a:solidFill>
              </a:rPr>
              <a:t>Ru reaction </a:t>
            </a:r>
          </a:p>
        </p:txBody>
      </p:sp>
      <p:sp>
        <p:nvSpPr>
          <p:cNvPr id="751" name="Shape co-existence may disrupt the normal BCS distributions:…"/>
          <p:cNvSpPr txBox="1"/>
          <p:nvPr/>
        </p:nvSpPr>
        <p:spPr>
          <a:xfrm>
            <a:off x="578936" y="5108713"/>
            <a:ext cx="21667471" cy="1620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97872" indent="-297872" algn="l">
              <a:buSzPct val="150000"/>
              <a:buChar char="•"/>
              <a:defRPr sz="3500" b="1">
                <a:latin typeface="Helvetica Neue"/>
                <a:ea typeface="Helvetica Neue"/>
                <a:cs typeface="Helvetica Neue"/>
                <a:sym typeface="Helvetica Neue"/>
              </a:defRPr>
            </a:pPr>
            <a:r>
              <a:t>Shape co-existence may disrupt the normal BCS distributions:</a:t>
            </a:r>
          </a:p>
          <a:p>
            <a:pPr lvl="1" algn="l">
              <a:defRPr sz="3500" b="1">
                <a:latin typeface="Helvetica Neue"/>
                <a:ea typeface="Helvetica Neue"/>
                <a:cs typeface="Helvetica Neue"/>
                <a:sym typeface="Helvetica Neue"/>
              </a:defRPr>
            </a:pPr>
            <a:endParaRPr/>
          </a:p>
          <a:p>
            <a:pPr lvl="1" algn="l">
              <a:defRPr sz="3500" b="1">
                <a:latin typeface="Helvetica Neue"/>
                <a:ea typeface="Helvetica Neue"/>
                <a:cs typeface="Helvetica Neue"/>
                <a:sym typeface="Helvetica Neue"/>
              </a:defRPr>
            </a:pPr>
            <a:r>
              <a:t>   </a:t>
            </a:r>
            <a:r>
              <a:rPr>
                <a:solidFill>
                  <a:srgbClr val="1939EC"/>
                </a:solidFill>
              </a:rPr>
              <a:t>Shape coexistence is known to occur approximately in the Z=40 N=60 region of the nuclear chart  </a:t>
            </a:r>
          </a:p>
        </p:txBody>
      </p:sp>
      <p:sp>
        <p:nvSpPr>
          <p:cNvPr id="752" name="Atom"/>
          <p:cNvSpPr/>
          <p:nvPr/>
        </p:nvSpPr>
        <p:spPr>
          <a:xfrm rot="2035668">
            <a:off x="20321089" y="-2489071"/>
            <a:ext cx="6212513" cy="6997825"/>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756"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57" name="Project Motivation : Probing Pairing Content via Two-Nucleon Transfer Reactions"/>
          <p:cNvSpPr txBox="1"/>
          <p:nvPr/>
        </p:nvSpPr>
        <p:spPr>
          <a:xfrm>
            <a:off x="109445" y="991105"/>
            <a:ext cx="23796245" cy="1902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5200" u="sng" spc="-52">
                <a:latin typeface="+mn-lt"/>
                <a:ea typeface="+mn-ea"/>
                <a:cs typeface="+mn-cs"/>
                <a:sym typeface="Canela Bold"/>
              </a:defRPr>
            </a:lvl1pPr>
          </a:lstStyle>
          <a:p>
            <a:r>
              <a:t>Project Motivation : Probing Pairing Content via Two-Nucleon Transfer Reactions </a:t>
            </a:r>
          </a:p>
        </p:txBody>
      </p:sp>
      <p:sp>
        <p:nvSpPr>
          <p:cNvPr id="758" name="Shape coexistence manifests itself via strong correlations in the wave functions, thus experiments that probe these correlations are of utmost importance.…"/>
          <p:cNvSpPr txBox="1"/>
          <p:nvPr/>
        </p:nvSpPr>
        <p:spPr>
          <a:xfrm>
            <a:off x="738829" y="9943954"/>
            <a:ext cx="23659293" cy="29367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9220" indent="-459220" algn="l" defTabSz="457200">
              <a:lnSpc>
                <a:spcPct val="100000"/>
              </a:lnSpc>
              <a:spcBef>
                <a:spcPts val="1200"/>
              </a:spcBef>
              <a:buSzPct val="150000"/>
              <a:buChar char="•"/>
              <a:defRPr sz="3300">
                <a:latin typeface="Helvetica Neue"/>
                <a:ea typeface="Helvetica Neue"/>
                <a:cs typeface="Helvetica Neue"/>
                <a:sym typeface="Helvetica Neue"/>
              </a:defRPr>
            </a:pPr>
            <a:r>
              <a:t>Shape coexistence manifests itself via</a:t>
            </a:r>
            <a:r>
              <a:rPr u="sng"/>
              <a:t> </a:t>
            </a:r>
            <a:r>
              <a:rPr b="1" u="sng"/>
              <a:t>strong correlations in the wave functions</a:t>
            </a:r>
            <a:r>
              <a:t>, thus experiments that probe these correlations are of utmost importance. </a:t>
            </a:r>
          </a:p>
          <a:p>
            <a:pPr algn="l" defTabSz="457200">
              <a:lnSpc>
                <a:spcPct val="100000"/>
              </a:lnSpc>
              <a:spcBef>
                <a:spcPts val="1200"/>
              </a:spcBef>
              <a:defRPr sz="3300">
                <a:latin typeface="Helvetica Neue"/>
                <a:ea typeface="Helvetica Neue"/>
                <a:cs typeface="Helvetica Neue"/>
                <a:sym typeface="Helvetica Neue"/>
              </a:defRPr>
            </a:pPr>
            <a:endParaRPr/>
          </a:p>
          <a:p>
            <a:pPr marL="459220" indent="-459220" algn="l" defTabSz="457200">
              <a:lnSpc>
                <a:spcPct val="100000"/>
              </a:lnSpc>
              <a:spcBef>
                <a:spcPts val="1200"/>
              </a:spcBef>
              <a:buSzPct val="150000"/>
              <a:buChar char="•"/>
              <a:defRPr sz="3300">
                <a:latin typeface="Helvetica Neue"/>
                <a:ea typeface="Helvetica Neue"/>
                <a:cs typeface="Helvetica Neue"/>
                <a:sym typeface="Helvetica Neue"/>
              </a:defRPr>
            </a:pPr>
            <a:r>
              <a:t>Among the most important are the </a:t>
            </a:r>
            <a:r>
              <a:rPr b="1" u="sng"/>
              <a:t>pairing correlations,</a:t>
            </a:r>
            <a:r>
              <a:t> which can be described as the binding of two nucleons in J</a:t>
            </a:r>
            <a:r>
              <a:rPr baseline="12121"/>
              <a:t>π </a:t>
            </a:r>
            <a:r>
              <a:t>= 0</a:t>
            </a:r>
            <a:r>
              <a:rPr baseline="12121"/>
              <a:t>+ </a:t>
            </a:r>
            <a:r>
              <a:t>states.</a:t>
            </a:r>
          </a:p>
        </p:txBody>
      </p:sp>
      <p:sp>
        <p:nvSpPr>
          <p:cNvPr id="759" name="The coupled angular momentum J of the two nucleons, that have single-particle angular momenta j1 and j2, couples to the initial angular momentum Ji, resulting in the final angular momentum Jf ."/>
          <p:cNvSpPr txBox="1"/>
          <p:nvPr/>
        </p:nvSpPr>
        <p:spPr>
          <a:xfrm>
            <a:off x="613018" y="7955016"/>
            <a:ext cx="22789100" cy="3111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34397" indent="-434397" algn="l" defTabSz="457200">
              <a:lnSpc>
                <a:spcPct val="100000"/>
              </a:lnSpc>
              <a:spcBef>
                <a:spcPts val="1200"/>
              </a:spcBef>
              <a:buSzPct val="150000"/>
              <a:buChar char="•"/>
              <a:defRPr sz="3300">
                <a:latin typeface="Helvetica Neue"/>
                <a:ea typeface="Helvetica Neue"/>
                <a:cs typeface="Helvetica Neue"/>
                <a:sym typeface="Helvetica Neue"/>
              </a:defRPr>
            </a:pPr>
            <a:r>
              <a:t>The coupled angular momentum J of the two nucleons, that have single-particle angular momenta j</a:t>
            </a:r>
            <a:r>
              <a:rPr baseline="-4545"/>
              <a:t>1 </a:t>
            </a:r>
            <a:r>
              <a:t>and j</a:t>
            </a:r>
            <a:r>
              <a:rPr baseline="-4545"/>
              <a:t>2</a:t>
            </a:r>
            <a:r>
              <a:t>, couples to the initial angular momentum J</a:t>
            </a:r>
            <a:r>
              <a:rPr baseline="-4545"/>
              <a:t>i, </a:t>
            </a:r>
            <a:r>
              <a:t>resulting in the final angular momentum J</a:t>
            </a:r>
            <a:r>
              <a:rPr baseline="-4545"/>
              <a:t>f </a:t>
            </a:r>
            <a:r>
              <a:t>.</a:t>
            </a:r>
          </a:p>
          <a:p>
            <a:pPr algn="l" defTabSz="457200">
              <a:lnSpc>
                <a:spcPct val="100000"/>
              </a:lnSpc>
              <a:spcBef>
                <a:spcPts val="1200"/>
              </a:spcBef>
              <a:defRPr sz="3300">
                <a:latin typeface="Helvetica Neue"/>
                <a:ea typeface="Helvetica Neue"/>
                <a:cs typeface="Helvetica Neue"/>
                <a:sym typeface="Helvetica Neue"/>
              </a:defRPr>
            </a:pPr>
            <a:endParaRPr/>
          </a:p>
          <a:p>
            <a:pPr algn="l" defTabSz="457200">
              <a:lnSpc>
                <a:spcPct val="100000"/>
              </a:lnSpc>
              <a:spcBef>
                <a:spcPts val="1200"/>
              </a:spcBef>
              <a:defRPr sz="3500">
                <a:latin typeface="Helvetica Neue"/>
                <a:ea typeface="Helvetica Neue"/>
                <a:cs typeface="Helvetica Neue"/>
                <a:sym typeface="Helvetica Neue"/>
              </a:defRPr>
            </a:pPr>
            <a:endParaRPr/>
          </a:p>
        </p:txBody>
      </p:sp>
      <p:pic>
        <p:nvPicPr>
          <p:cNvPr id="760" name="Rectangle Rectangle" descr="Rectangle Rectangle"/>
          <p:cNvPicPr>
            <a:picLocks/>
          </p:cNvPicPr>
          <p:nvPr/>
        </p:nvPicPr>
        <p:blipFill>
          <a:blip r:embed="rId3"/>
          <a:stretch>
            <a:fillRect/>
          </a:stretch>
        </p:blipFill>
        <p:spPr>
          <a:xfrm>
            <a:off x="583787" y="11505820"/>
            <a:ext cx="23216426" cy="2365840"/>
          </a:xfrm>
          <a:prstGeom prst="rect">
            <a:avLst/>
          </a:prstGeom>
        </p:spPr>
      </p:pic>
      <p:sp>
        <p:nvSpPr>
          <p:cNvPr id="762" name="To a high degree of accuracy, when both transferred nucleons are of the same type, they couple to total spin S = 0, so J = L."/>
          <p:cNvSpPr txBox="1"/>
          <p:nvPr/>
        </p:nvSpPr>
        <p:spPr>
          <a:xfrm>
            <a:off x="1265444" y="6242515"/>
            <a:ext cx="20537675" cy="1230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434397" indent="-434397" algn="l" defTabSz="457200">
              <a:lnSpc>
                <a:spcPct val="100000"/>
              </a:lnSpc>
              <a:spcBef>
                <a:spcPts val="1200"/>
              </a:spcBef>
              <a:buSzPct val="150000"/>
              <a:buChar char="•"/>
              <a:defRPr sz="3700" b="1">
                <a:latin typeface="Helvetica Neue"/>
                <a:ea typeface="Helvetica Neue"/>
                <a:cs typeface="Helvetica Neue"/>
                <a:sym typeface="Helvetica Neue"/>
              </a:defRPr>
            </a:lvl1pPr>
          </a:lstStyle>
          <a:p>
            <a:r>
              <a:t>To a high degree of accuracy, when both transferred nucleons are of the same type, they couple to total spin S = 0, so J = L. </a:t>
            </a:r>
          </a:p>
        </p:txBody>
      </p:sp>
      <p:sp>
        <p:nvSpPr>
          <p:cNvPr id="763" name="Pairing correlations are important for calculations of the nuclear matrix elements:…"/>
          <p:cNvSpPr txBox="1"/>
          <p:nvPr/>
        </p:nvSpPr>
        <p:spPr>
          <a:xfrm>
            <a:off x="853204" y="2940046"/>
            <a:ext cx="11646188" cy="1379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97872" indent="-297872">
              <a:buSzPct val="150000"/>
              <a:buChar char="•"/>
            </a:pPr>
            <a:r>
              <a:t>Pairing correlations are important for calculations of the nuclear matrix elements:</a:t>
            </a:r>
          </a:p>
          <a:p>
            <a:pPr marL="297872" indent="-297872">
              <a:buSzPct val="150000"/>
              <a:buChar char="•"/>
            </a:pPr>
            <a:endParaRPr/>
          </a:p>
          <a:p>
            <a:r>
              <a:t>Do the correlations follow a normal BCS scheme, or not? </a:t>
            </a:r>
          </a:p>
        </p:txBody>
      </p:sp>
      <p:sp>
        <p:nvSpPr>
          <p:cNvPr id="764" name="Reactions that involve the transfer of two alike particles, such as the (p,t) two-neutron transfer reactions, specifically probe such pairing correlations."/>
          <p:cNvSpPr txBox="1"/>
          <p:nvPr/>
        </p:nvSpPr>
        <p:spPr>
          <a:xfrm>
            <a:off x="797450" y="4872912"/>
            <a:ext cx="22789099" cy="1093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9220" indent="-459220" algn="l" defTabSz="457200">
              <a:lnSpc>
                <a:spcPct val="100000"/>
              </a:lnSpc>
              <a:spcBef>
                <a:spcPts val="1200"/>
              </a:spcBef>
              <a:buSzPct val="150000"/>
              <a:buChar char="•"/>
              <a:defRPr sz="3300">
                <a:latin typeface="Helvetica Neue"/>
                <a:ea typeface="Helvetica Neue"/>
                <a:cs typeface="Helvetica Neue"/>
                <a:sym typeface="Helvetica Neue"/>
              </a:defRPr>
            </a:pPr>
            <a:r>
              <a:t>Reactions that involve the transfer of two alike particles, such as the </a:t>
            </a:r>
            <a:r>
              <a:rPr b="1" u="sng"/>
              <a:t>(p,t) two-neutron transfer reactions</a:t>
            </a:r>
            <a:r>
              <a:rPr b="1"/>
              <a:t>,</a:t>
            </a:r>
            <a:r>
              <a:t> specifically probe such pairing correlations.  </a:t>
            </a:r>
          </a:p>
        </p:txBody>
      </p:sp>
      <p:sp>
        <p:nvSpPr>
          <p:cNvPr id="765" name="Shape co-existence may disrupt the normal BCS distributions:…"/>
          <p:cNvSpPr txBox="1"/>
          <p:nvPr/>
        </p:nvSpPr>
        <p:spPr>
          <a:xfrm>
            <a:off x="11119971" y="3216818"/>
            <a:ext cx="14232637" cy="1379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97872" indent="-297872">
              <a:buSzPct val="150000"/>
              <a:buChar char="•"/>
            </a:pPr>
            <a:r>
              <a:t>Shape co-existence may disrupt the normal BCS distributions:</a:t>
            </a:r>
          </a:p>
          <a:p>
            <a:pPr lvl="1"/>
            <a:endParaRPr/>
          </a:p>
          <a:p>
            <a:pPr lvl="1"/>
            <a:r>
              <a:t>Shape coexistence is known to occur approximately in the  Z=40 N= 60 region of the nuclear chart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769"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70" name="Project Motivation: Experimental Probes for Shape Coexistence"/>
          <p:cNvSpPr txBox="1"/>
          <p:nvPr/>
        </p:nvSpPr>
        <p:spPr>
          <a:xfrm>
            <a:off x="331560" y="957659"/>
            <a:ext cx="21174127" cy="2153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5900" u="sng" spc="-58">
                <a:latin typeface="+mn-lt"/>
                <a:ea typeface="+mn-ea"/>
                <a:cs typeface="+mn-cs"/>
                <a:sym typeface="Canela Bold"/>
              </a:defRPr>
            </a:lvl1pPr>
          </a:lstStyle>
          <a:p>
            <a:r>
              <a:t>Project Motivation: Experimental Probes for Shape Coexistence </a:t>
            </a:r>
          </a:p>
        </p:txBody>
      </p:sp>
      <p:sp>
        <p:nvSpPr>
          <p:cNvPr id="771" name="Shape coexistence can be investigated using a variety of experimental approaches:…"/>
          <p:cNvSpPr txBox="1"/>
          <p:nvPr/>
        </p:nvSpPr>
        <p:spPr>
          <a:xfrm>
            <a:off x="691612" y="2966294"/>
            <a:ext cx="22265349" cy="539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3800">
                <a:latin typeface="Helvetica"/>
                <a:ea typeface="Helvetica"/>
                <a:cs typeface="Helvetica"/>
                <a:sym typeface="Helvetica"/>
              </a:defRPr>
            </a:pPr>
            <a:r>
              <a:t>Shape coexistence can be investigated using a variety of experimental approaches:</a:t>
            </a:r>
          </a:p>
          <a:p>
            <a:pPr algn="l" defTabSz="355600">
              <a:lnSpc>
                <a:spcPct val="100000"/>
              </a:lnSpc>
              <a:defRPr sz="3800">
                <a:latin typeface="Helvetica"/>
                <a:ea typeface="Helvetica"/>
                <a:cs typeface="Helvetica"/>
                <a:sym typeface="Helvetica"/>
              </a:defRPr>
            </a:pPr>
            <a:endParaRPr/>
          </a:p>
          <a:p>
            <a:pPr algn="l" defTabSz="355600">
              <a:lnSpc>
                <a:spcPct val="100000"/>
              </a:lnSpc>
              <a:defRPr sz="3800">
                <a:latin typeface="Helvetica"/>
                <a:ea typeface="Helvetica"/>
                <a:cs typeface="Helvetica"/>
                <a:sym typeface="Helvetica"/>
              </a:defRPr>
            </a:pPr>
            <a:r>
              <a:t>     Nuclear deformation can be obtained from the</a:t>
            </a:r>
            <a:r>
              <a:rPr u="sng"/>
              <a:t> level energies</a:t>
            </a:r>
          </a:p>
          <a:p>
            <a:pPr algn="l" defTabSz="355600">
              <a:lnSpc>
                <a:spcPct val="100000"/>
              </a:lnSpc>
              <a:defRPr sz="3800">
                <a:latin typeface="Helvetica"/>
                <a:ea typeface="Helvetica"/>
                <a:cs typeface="Helvetica"/>
                <a:sym typeface="Helvetica"/>
              </a:defRPr>
            </a:pPr>
            <a:endParaRPr u="sng"/>
          </a:p>
          <a:p>
            <a:pPr algn="l" defTabSz="457200">
              <a:lnSpc>
                <a:spcPct val="100000"/>
              </a:lnSpc>
              <a:spcBef>
                <a:spcPts val="1200"/>
              </a:spcBef>
              <a:defRPr sz="3800">
                <a:latin typeface="Helvetica"/>
                <a:ea typeface="Helvetica"/>
                <a:cs typeface="Helvetica"/>
                <a:sym typeface="Helvetica"/>
              </a:defRPr>
            </a:pPr>
            <a:r>
              <a:t>     Alternatively from the energy systematics via </a:t>
            </a:r>
            <a:r>
              <a:rPr u="sng"/>
              <a:t>electromagnetic transition strengths</a:t>
            </a:r>
          </a:p>
          <a:p>
            <a:pPr algn="l" defTabSz="355600">
              <a:lnSpc>
                <a:spcPct val="100000"/>
              </a:lnSpc>
              <a:defRPr sz="3700">
                <a:latin typeface="Helvetica Neue"/>
                <a:ea typeface="Helvetica Neue"/>
                <a:cs typeface="Helvetica Neue"/>
                <a:sym typeface="Helvetica Neue"/>
              </a:defRPr>
            </a:pPr>
            <a:endParaRPr u="sng"/>
          </a:p>
          <a:p>
            <a:pPr algn="l" defTabSz="355600">
              <a:lnSpc>
                <a:spcPct val="100000"/>
              </a:lnSpc>
              <a:defRPr sz="3700">
                <a:latin typeface="Helvetica Neue"/>
                <a:ea typeface="Helvetica Neue"/>
                <a:cs typeface="Helvetica Neue"/>
                <a:sym typeface="Helvetica Neue"/>
              </a:defRPr>
            </a:pPr>
            <a:endParaRPr u="sng"/>
          </a:p>
          <a:p>
            <a:pPr algn="l" defTabSz="355600">
              <a:lnSpc>
                <a:spcPct val="100000"/>
              </a:lnSpc>
              <a:defRPr sz="3700">
                <a:latin typeface="Helvetica Neue"/>
                <a:ea typeface="Helvetica Neue"/>
                <a:cs typeface="Helvetica Neue"/>
                <a:sym typeface="Helvetica Neue"/>
              </a:defRPr>
            </a:pPr>
            <a:endParaRPr u="sng"/>
          </a:p>
        </p:txBody>
      </p:sp>
      <p:sp>
        <p:nvSpPr>
          <p:cNvPr id="772" name="Observation of low-lying 0+ states in even–even nuclei is usually interpreted as an indication of shape coexistence."/>
          <p:cNvSpPr txBox="1"/>
          <p:nvPr/>
        </p:nvSpPr>
        <p:spPr>
          <a:xfrm>
            <a:off x="1286891" y="5670778"/>
            <a:ext cx="21810217" cy="2374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3700">
                <a:latin typeface="Helvetica Neue"/>
                <a:ea typeface="Helvetica Neue"/>
                <a:cs typeface="Helvetica Neue"/>
                <a:sym typeface="Helvetica Neue"/>
              </a:defRPr>
            </a:pPr>
            <a:endParaRPr/>
          </a:p>
          <a:p>
            <a:pPr algn="l" defTabSz="355600">
              <a:lnSpc>
                <a:spcPct val="100000"/>
              </a:lnSpc>
              <a:defRPr sz="3700">
                <a:latin typeface="Helvetica Neue"/>
                <a:ea typeface="Helvetica Neue"/>
                <a:cs typeface="Helvetica Neue"/>
                <a:sym typeface="Helvetica Neue"/>
              </a:defRPr>
            </a:pPr>
            <a:endParaRPr/>
          </a:p>
          <a:p>
            <a:pPr algn="l" defTabSz="457200">
              <a:lnSpc>
                <a:spcPct val="100000"/>
              </a:lnSpc>
              <a:spcBef>
                <a:spcPts val="1200"/>
              </a:spcBef>
              <a:defRPr sz="3700">
                <a:latin typeface="Helvetica Neue"/>
                <a:ea typeface="Helvetica Neue"/>
                <a:cs typeface="Helvetica Neue"/>
                <a:sym typeface="Helvetica Neue"/>
              </a:defRPr>
            </a:pPr>
            <a:r>
              <a:t>Observation of low-lying 0</a:t>
            </a:r>
            <a:r>
              <a:rPr baseline="10810"/>
              <a:t>+ </a:t>
            </a:r>
            <a:r>
              <a:t>states in even–even nuclei is usually interpreted as an indication of shape coexistence.</a:t>
            </a:r>
          </a:p>
        </p:txBody>
      </p:sp>
      <p:sp>
        <p:nvSpPr>
          <p:cNvPr id="773" name="Rectangle"/>
          <p:cNvSpPr/>
          <p:nvPr/>
        </p:nvSpPr>
        <p:spPr>
          <a:xfrm>
            <a:off x="463994" y="9409555"/>
            <a:ext cx="22720585" cy="1871270"/>
          </a:xfrm>
          <a:prstGeom prst="rect">
            <a:avLst/>
          </a:prstGeom>
          <a:ln w="190500">
            <a:solidFill>
              <a:srgbClr val="B22635"/>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74" name="Rectangle"/>
          <p:cNvSpPr/>
          <p:nvPr/>
        </p:nvSpPr>
        <p:spPr>
          <a:xfrm>
            <a:off x="586928" y="6710421"/>
            <a:ext cx="22796467" cy="1708322"/>
          </a:xfrm>
          <a:prstGeom prst="rect">
            <a:avLst/>
          </a:prstGeom>
          <a:ln w="190500">
            <a:solidFill>
              <a:srgbClr val="76A1B7"/>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Graphik"/>
                <a:ea typeface="Graphik"/>
                <a:cs typeface="Graphik"/>
                <a:sym typeface="Graphik"/>
              </a:defRPr>
            </a:lvl1pPr>
          </a:lstStyle>
          <a:p>
            <a:r>
              <a:t> </a:t>
            </a:r>
          </a:p>
        </p:txBody>
      </p:sp>
      <p:sp>
        <p:nvSpPr>
          <p:cNvPr id="775" name="Circle"/>
          <p:cNvSpPr/>
          <p:nvPr/>
        </p:nvSpPr>
        <p:spPr>
          <a:xfrm>
            <a:off x="891962" y="5514773"/>
            <a:ext cx="306100" cy="300085"/>
          </a:xfrm>
          <a:prstGeom prst="ellipse">
            <a:avLst/>
          </a:prstGeom>
          <a:solidFill>
            <a:srgbClr val="B22635"/>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76" name="Circle"/>
          <p:cNvSpPr/>
          <p:nvPr/>
        </p:nvSpPr>
        <p:spPr>
          <a:xfrm>
            <a:off x="891962" y="4101610"/>
            <a:ext cx="306100" cy="300085"/>
          </a:xfrm>
          <a:prstGeom prst="ellipse">
            <a:avLst/>
          </a:prstGeom>
          <a:solidFill>
            <a:srgbClr val="76A1B7"/>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77" name="Additionally, if you see a strong enhancement in a 0+→ 0+ , this could point to multi-particle multi-hole excitations, and these are often the mechanism behind shape coexistence manifestation"/>
          <p:cNvSpPr txBox="1"/>
          <p:nvPr/>
        </p:nvSpPr>
        <p:spPr>
          <a:xfrm>
            <a:off x="866554" y="9763094"/>
            <a:ext cx="21547751" cy="1164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700">
                <a:latin typeface="Helvetica Neue"/>
                <a:ea typeface="Helvetica Neue"/>
                <a:cs typeface="Helvetica Neue"/>
                <a:sym typeface="Helvetica Neue"/>
              </a:defRPr>
            </a:lvl1pPr>
          </a:lstStyle>
          <a:p>
            <a:r>
              <a:t>Additionally, if you see a strong enhancement in a 0+→ 0+ , this could point to multi-particle multi-hole excitations, and these are often the mechanism behind shape coexistence manifestation</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781"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82" name="Project Motivation: Experimental Probes for Shape Coexistence"/>
          <p:cNvSpPr txBox="1"/>
          <p:nvPr/>
        </p:nvSpPr>
        <p:spPr>
          <a:xfrm>
            <a:off x="331560" y="957659"/>
            <a:ext cx="21174127" cy="2153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5900" u="sng" spc="-58">
                <a:latin typeface="+mn-lt"/>
                <a:ea typeface="+mn-ea"/>
                <a:cs typeface="+mn-cs"/>
                <a:sym typeface="Canela Bold"/>
              </a:defRPr>
            </a:lvl1pPr>
          </a:lstStyle>
          <a:p>
            <a:r>
              <a:t>Project Motivation: Experimental Probes for Shape Coexistence </a:t>
            </a:r>
          </a:p>
        </p:txBody>
      </p:sp>
      <p:sp>
        <p:nvSpPr>
          <p:cNvPr id="783" name="Shape coexistence can be investigated using a variety of experimental approaches:…"/>
          <p:cNvSpPr txBox="1"/>
          <p:nvPr/>
        </p:nvSpPr>
        <p:spPr>
          <a:xfrm>
            <a:off x="691612" y="2966294"/>
            <a:ext cx="22265349" cy="539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3800">
                <a:latin typeface="Helvetica"/>
                <a:ea typeface="Helvetica"/>
                <a:cs typeface="Helvetica"/>
                <a:sym typeface="Helvetica"/>
              </a:defRPr>
            </a:pPr>
            <a:r>
              <a:t>Shape coexistence can be investigated using a variety of experimental approaches:</a:t>
            </a:r>
          </a:p>
          <a:p>
            <a:pPr algn="l" defTabSz="355600">
              <a:lnSpc>
                <a:spcPct val="100000"/>
              </a:lnSpc>
              <a:defRPr sz="3800">
                <a:latin typeface="Helvetica"/>
                <a:ea typeface="Helvetica"/>
                <a:cs typeface="Helvetica"/>
                <a:sym typeface="Helvetica"/>
              </a:defRPr>
            </a:pPr>
            <a:endParaRPr/>
          </a:p>
          <a:p>
            <a:pPr algn="l" defTabSz="355600">
              <a:lnSpc>
                <a:spcPct val="100000"/>
              </a:lnSpc>
              <a:defRPr sz="3800">
                <a:latin typeface="Helvetica"/>
                <a:ea typeface="Helvetica"/>
                <a:cs typeface="Helvetica"/>
                <a:sym typeface="Helvetica"/>
              </a:defRPr>
            </a:pPr>
            <a:r>
              <a:t>     Nuclear deformation can be obtained from the</a:t>
            </a:r>
            <a:r>
              <a:rPr u="sng"/>
              <a:t> level energies</a:t>
            </a:r>
          </a:p>
          <a:p>
            <a:pPr algn="l" defTabSz="355600">
              <a:lnSpc>
                <a:spcPct val="100000"/>
              </a:lnSpc>
              <a:defRPr sz="3800">
                <a:latin typeface="Helvetica"/>
                <a:ea typeface="Helvetica"/>
                <a:cs typeface="Helvetica"/>
                <a:sym typeface="Helvetica"/>
              </a:defRPr>
            </a:pPr>
            <a:endParaRPr u="sng"/>
          </a:p>
          <a:p>
            <a:pPr algn="l" defTabSz="457200">
              <a:lnSpc>
                <a:spcPct val="100000"/>
              </a:lnSpc>
              <a:spcBef>
                <a:spcPts val="1200"/>
              </a:spcBef>
              <a:defRPr sz="3800">
                <a:latin typeface="Helvetica"/>
                <a:ea typeface="Helvetica"/>
                <a:cs typeface="Helvetica"/>
                <a:sym typeface="Helvetica"/>
              </a:defRPr>
            </a:pPr>
            <a:r>
              <a:t>     Alternatively from the energy systematics via </a:t>
            </a:r>
            <a:r>
              <a:rPr u="sng"/>
              <a:t>electromagnetic transition strengths</a:t>
            </a:r>
          </a:p>
          <a:p>
            <a:pPr algn="l" defTabSz="355600">
              <a:lnSpc>
                <a:spcPct val="100000"/>
              </a:lnSpc>
              <a:defRPr sz="3700">
                <a:latin typeface="Helvetica Neue"/>
                <a:ea typeface="Helvetica Neue"/>
                <a:cs typeface="Helvetica Neue"/>
                <a:sym typeface="Helvetica Neue"/>
              </a:defRPr>
            </a:pPr>
            <a:endParaRPr u="sng"/>
          </a:p>
          <a:p>
            <a:pPr algn="l" defTabSz="355600">
              <a:lnSpc>
                <a:spcPct val="100000"/>
              </a:lnSpc>
              <a:defRPr sz="3700">
                <a:latin typeface="Helvetica Neue"/>
                <a:ea typeface="Helvetica Neue"/>
                <a:cs typeface="Helvetica Neue"/>
                <a:sym typeface="Helvetica Neue"/>
              </a:defRPr>
            </a:pPr>
            <a:endParaRPr u="sng"/>
          </a:p>
          <a:p>
            <a:pPr algn="l" defTabSz="355600">
              <a:lnSpc>
                <a:spcPct val="100000"/>
              </a:lnSpc>
              <a:defRPr sz="3700">
                <a:latin typeface="Helvetica Neue"/>
                <a:ea typeface="Helvetica Neue"/>
                <a:cs typeface="Helvetica Neue"/>
                <a:sym typeface="Helvetica Neue"/>
              </a:defRPr>
            </a:pPr>
            <a:endParaRPr u="sng"/>
          </a:p>
        </p:txBody>
      </p:sp>
      <p:sp>
        <p:nvSpPr>
          <p:cNvPr id="784" name="For the first approach, identification begins through the observation of states at excitation energies where they are not expected, which requires that we have a high degree of confidence in our knowledge of the structure of the ground state in order to "/>
          <p:cNvSpPr txBox="1"/>
          <p:nvPr/>
        </p:nvSpPr>
        <p:spPr>
          <a:xfrm>
            <a:off x="1286891" y="6939290"/>
            <a:ext cx="21810217" cy="3492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3700">
                <a:latin typeface="Helvetica Neue"/>
                <a:ea typeface="Helvetica Neue"/>
                <a:cs typeface="Helvetica Neue"/>
                <a:sym typeface="Helvetica Neue"/>
              </a:defRPr>
            </a:pPr>
            <a:r>
              <a:t>For the first approach, identification begins through the observation of states at excitation energies where they are not expected, which requires that we have a high degree of confidence in our knowledge of the structure of the ground state in order to predict the excitation spectrum.</a:t>
            </a:r>
          </a:p>
          <a:p>
            <a:pPr algn="l" defTabSz="355600">
              <a:lnSpc>
                <a:spcPct val="100000"/>
              </a:lnSpc>
              <a:defRPr sz="3700">
                <a:latin typeface="Helvetica Neue"/>
                <a:ea typeface="Helvetica Neue"/>
                <a:cs typeface="Helvetica Neue"/>
                <a:sym typeface="Helvetica Neue"/>
              </a:defRPr>
            </a:pPr>
            <a:endParaRPr/>
          </a:p>
          <a:p>
            <a:pPr algn="l" defTabSz="457200">
              <a:lnSpc>
                <a:spcPct val="100000"/>
              </a:lnSpc>
              <a:spcBef>
                <a:spcPts val="1200"/>
              </a:spcBef>
              <a:defRPr sz="3700">
                <a:latin typeface="Helvetica Neue"/>
                <a:ea typeface="Helvetica Neue"/>
                <a:cs typeface="Helvetica Neue"/>
                <a:sym typeface="Helvetica Neue"/>
              </a:defRPr>
            </a:pPr>
            <a:r>
              <a:t>Observation of low-lying 0</a:t>
            </a:r>
            <a:r>
              <a:rPr baseline="10810"/>
              <a:t>+ </a:t>
            </a:r>
            <a:r>
              <a:t>states in even–even nuclei is usually interpreted as an indication of shape coexistence.</a:t>
            </a:r>
          </a:p>
        </p:txBody>
      </p:sp>
      <p:sp>
        <p:nvSpPr>
          <p:cNvPr id="785" name="Rectangle"/>
          <p:cNvSpPr/>
          <p:nvPr/>
        </p:nvSpPr>
        <p:spPr>
          <a:xfrm>
            <a:off x="1024327" y="11268112"/>
            <a:ext cx="22720584" cy="1871270"/>
          </a:xfrm>
          <a:prstGeom prst="rect">
            <a:avLst/>
          </a:prstGeom>
          <a:ln w="190500">
            <a:solidFill>
              <a:srgbClr val="B22635"/>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86" name="Rectangle"/>
          <p:cNvSpPr/>
          <p:nvPr/>
        </p:nvSpPr>
        <p:spPr>
          <a:xfrm>
            <a:off x="986386" y="6607101"/>
            <a:ext cx="22796466" cy="4156422"/>
          </a:xfrm>
          <a:prstGeom prst="rect">
            <a:avLst/>
          </a:prstGeom>
          <a:ln w="190500">
            <a:solidFill>
              <a:srgbClr val="76A1B7"/>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87" name="Circle"/>
          <p:cNvSpPr/>
          <p:nvPr/>
        </p:nvSpPr>
        <p:spPr>
          <a:xfrm>
            <a:off x="891962" y="5514773"/>
            <a:ext cx="306100" cy="300085"/>
          </a:xfrm>
          <a:prstGeom prst="ellipse">
            <a:avLst/>
          </a:prstGeom>
          <a:solidFill>
            <a:srgbClr val="B22635"/>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88" name="Circle"/>
          <p:cNvSpPr/>
          <p:nvPr/>
        </p:nvSpPr>
        <p:spPr>
          <a:xfrm>
            <a:off x="891962" y="4101610"/>
            <a:ext cx="306100" cy="300085"/>
          </a:xfrm>
          <a:prstGeom prst="ellipse">
            <a:avLst/>
          </a:prstGeom>
          <a:solidFill>
            <a:srgbClr val="76A1B7"/>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89" name="Additionally, if you see a strong enhancement in a 0+→ 0+ , this could point to multi-particle multi-hole excitations, and these are often the mechanism behind shape coexistence manifestation"/>
          <p:cNvSpPr txBox="1"/>
          <p:nvPr/>
        </p:nvSpPr>
        <p:spPr>
          <a:xfrm>
            <a:off x="1610744" y="11621650"/>
            <a:ext cx="21547750" cy="1164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700">
                <a:latin typeface="Helvetica Neue"/>
                <a:ea typeface="Helvetica Neue"/>
                <a:cs typeface="Helvetica Neue"/>
                <a:sym typeface="Helvetica Neue"/>
              </a:defRPr>
            </a:lvl1pPr>
          </a:lstStyle>
          <a:p>
            <a:r>
              <a:t>Additionally, if you see a strong enhancement in a 0+→ 0+ , this could point to multi-particle multi-hole excitations, and these are often the mechanism behind shape coexistence manifestation</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793"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94" name="Project Motivation: Experimental Probes of Shape Coexistence"/>
          <p:cNvSpPr txBox="1"/>
          <p:nvPr/>
        </p:nvSpPr>
        <p:spPr>
          <a:xfrm>
            <a:off x="415441" y="1036896"/>
            <a:ext cx="18064659" cy="1856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5100" u="sng" spc="-51">
                <a:latin typeface="+mn-lt"/>
                <a:ea typeface="+mn-ea"/>
                <a:cs typeface="+mn-cs"/>
                <a:sym typeface="Canela Bold"/>
              </a:defRPr>
            </a:lvl1pPr>
          </a:lstStyle>
          <a:p>
            <a:r>
              <a:t>Project Motivation: Experimental Probes of Shape Coexistence </a:t>
            </a:r>
          </a:p>
        </p:txBody>
      </p:sp>
      <p:sp>
        <p:nvSpPr>
          <p:cNvPr id="795" name="For the second approach in particular, observation of low-lying 0+ states in even–even nuclei is usually interpreted as a hint of shape coexistence.  4/5.. (look at 9/10 Two-state mixing model )"/>
          <p:cNvSpPr txBox="1"/>
          <p:nvPr/>
        </p:nvSpPr>
        <p:spPr>
          <a:xfrm>
            <a:off x="823904" y="9369733"/>
            <a:ext cx="22000766" cy="289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spcBef>
                <a:spcPts val="1200"/>
              </a:spcBef>
              <a:defRPr sz="3700">
                <a:latin typeface="Helvetica Neue"/>
                <a:ea typeface="Helvetica Neue"/>
                <a:cs typeface="Helvetica Neue"/>
                <a:sym typeface="Helvetica Neue"/>
              </a:defRPr>
            </a:pPr>
            <a:r>
              <a:t>For the second approach in particular, observation of low-lying 0</a:t>
            </a:r>
            <a:r>
              <a:rPr baseline="10810"/>
              <a:t>+ </a:t>
            </a:r>
            <a:r>
              <a:t>states in even–even nuclei is usually interpreted as a hint of shape coexistence.  4/5.. (look at 9/10 Two-state mixing model )</a:t>
            </a:r>
            <a:endParaRPr sz="1200"/>
          </a:p>
          <a:p>
            <a:pPr algn="l" defTabSz="457200">
              <a:lnSpc>
                <a:spcPct val="100000"/>
              </a:lnSpc>
              <a:spcBef>
                <a:spcPts val="1200"/>
              </a:spcBef>
              <a:defRPr sz="4200">
                <a:latin typeface="Times Roman"/>
                <a:ea typeface="Times Roman"/>
                <a:cs typeface="Times Roman"/>
                <a:sym typeface="Times Roman"/>
              </a:defRPr>
            </a:pPr>
            <a:endParaRPr sz="1200"/>
          </a:p>
        </p:txBody>
      </p:sp>
      <p:sp>
        <p:nvSpPr>
          <p:cNvPr id="796" name="Shape coexistence can be investigated using a variety of experimental approaches:…"/>
          <p:cNvSpPr txBox="1"/>
          <p:nvPr/>
        </p:nvSpPr>
        <p:spPr>
          <a:xfrm>
            <a:off x="691612" y="3173079"/>
            <a:ext cx="22265349" cy="6514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3800">
                <a:latin typeface="Helvetica"/>
                <a:ea typeface="Helvetica"/>
                <a:cs typeface="Helvetica"/>
                <a:sym typeface="Helvetica"/>
              </a:defRPr>
            </a:pPr>
            <a:r>
              <a:t>Shape coexistence can be investigated using a variety of experimental approaches:</a:t>
            </a:r>
          </a:p>
          <a:p>
            <a:pPr algn="l" defTabSz="355600">
              <a:lnSpc>
                <a:spcPct val="100000"/>
              </a:lnSpc>
              <a:defRPr sz="3800">
                <a:latin typeface="Helvetica"/>
                <a:ea typeface="Helvetica"/>
                <a:cs typeface="Helvetica"/>
                <a:sym typeface="Helvetica"/>
              </a:defRPr>
            </a:pPr>
            <a:endParaRPr/>
          </a:p>
          <a:p>
            <a:pPr marL="459220" indent="-459220" algn="l" defTabSz="355600">
              <a:lnSpc>
                <a:spcPct val="100000"/>
              </a:lnSpc>
              <a:buSzPct val="150000"/>
              <a:buChar char="•"/>
              <a:defRPr sz="3800">
                <a:latin typeface="Helvetica"/>
                <a:ea typeface="Helvetica"/>
                <a:cs typeface="Helvetica"/>
                <a:sym typeface="Helvetica"/>
              </a:defRPr>
            </a:pPr>
            <a:r>
              <a:t>Nuclear deformation can be obtained from the level energies</a:t>
            </a:r>
          </a:p>
          <a:p>
            <a:pPr algn="l" defTabSz="355600">
              <a:lnSpc>
                <a:spcPct val="100000"/>
              </a:lnSpc>
              <a:defRPr sz="3800">
                <a:latin typeface="Helvetica"/>
                <a:ea typeface="Helvetica"/>
                <a:cs typeface="Helvetica"/>
                <a:sym typeface="Helvetica"/>
              </a:defRPr>
            </a:pPr>
            <a:endParaRPr/>
          </a:p>
          <a:p>
            <a:pPr marL="521277" indent="-521277" algn="l" defTabSz="457200">
              <a:lnSpc>
                <a:spcPct val="100000"/>
              </a:lnSpc>
              <a:spcBef>
                <a:spcPts val="1200"/>
              </a:spcBef>
              <a:buSzPct val="150000"/>
              <a:buChar char="•"/>
              <a:defRPr sz="3800">
                <a:latin typeface="Helvetica"/>
                <a:ea typeface="Helvetica"/>
                <a:cs typeface="Helvetica"/>
                <a:sym typeface="Helvetica"/>
              </a:defRPr>
            </a:pPr>
            <a:r>
              <a:t>Alternatively from the energy systematics via electromagnetic transition strengths.</a:t>
            </a:r>
          </a:p>
          <a:p>
            <a:pPr algn="l" defTabSz="355600">
              <a:lnSpc>
                <a:spcPct val="100000"/>
              </a:lnSpc>
              <a:defRPr sz="3700">
                <a:latin typeface="Helvetica Neue"/>
                <a:ea typeface="Helvetica Neue"/>
                <a:cs typeface="Helvetica Neue"/>
                <a:sym typeface="Helvetica Neue"/>
              </a:defRPr>
            </a:pPr>
            <a:endParaRPr/>
          </a:p>
          <a:p>
            <a:pPr algn="l" defTabSz="355600">
              <a:lnSpc>
                <a:spcPct val="100000"/>
              </a:lnSpc>
              <a:defRPr sz="3700">
                <a:latin typeface="Helvetica Neue"/>
                <a:ea typeface="Helvetica Neue"/>
                <a:cs typeface="Helvetica Neue"/>
                <a:sym typeface="Helvetica Neue"/>
              </a:defRPr>
            </a:pPr>
            <a:r>
              <a:t>For the first approach, identification begins through the observation of states at excitation energies where they are not expected which requires that we have a high degree of confidence in our knowledge of the structure of the ground state so as to predict the excitation spectrum.</a:t>
            </a:r>
          </a:p>
          <a:p>
            <a:pPr algn="l" defTabSz="355600">
              <a:lnSpc>
                <a:spcPct val="100000"/>
              </a:lnSpc>
              <a:defRPr sz="3700">
                <a:latin typeface="Helvetica Neue"/>
                <a:ea typeface="Helvetica Neue"/>
                <a:cs typeface="Helvetica Neue"/>
                <a:sym typeface="Helvetica Neue"/>
              </a:defRPr>
            </a:pPr>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800"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01" name="Project Motivation: Experimental Fingerprints of Shape Coexistence"/>
          <p:cNvSpPr txBox="1"/>
          <p:nvPr/>
        </p:nvSpPr>
        <p:spPr>
          <a:xfrm>
            <a:off x="218895" y="1059878"/>
            <a:ext cx="19652819" cy="1856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5100" u="sng" spc="-51">
                <a:latin typeface="+mn-lt"/>
                <a:ea typeface="+mn-ea"/>
                <a:cs typeface="+mn-cs"/>
                <a:sym typeface="Canela Bold"/>
              </a:defRPr>
            </a:lvl1pPr>
          </a:lstStyle>
          <a:p>
            <a:r>
              <a:t>Project Motivation: Experimental Fingerprints of Shape Coexistence </a:t>
            </a:r>
          </a:p>
        </p:txBody>
      </p:sp>
      <p:sp>
        <p:nvSpPr>
          <p:cNvPr id="802" name="Shape coexistence can be studied via a variety of experimental probes. The first indication of nuclear deformation can be obtained from the level energies (The identification of shape coexistence often begins through the observation of states at excitati"/>
          <p:cNvSpPr txBox="1"/>
          <p:nvPr/>
        </p:nvSpPr>
        <p:spPr>
          <a:xfrm>
            <a:off x="1191617" y="3028633"/>
            <a:ext cx="22000767" cy="706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spcBef>
                <a:spcPts val="1200"/>
              </a:spcBef>
              <a:defRPr sz="4200">
                <a:latin typeface="Times Roman"/>
                <a:ea typeface="Times Roman"/>
                <a:cs typeface="Times Roman"/>
                <a:sym typeface="Times Roman"/>
              </a:defRPr>
            </a:pPr>
            <a:r>
              <a:t>Shape coexistence can be studied via a variety of experimental probes. The first indication of nuclear deformation can be obtained from the level energies (The identification of shape coexistence often begins through the observation of states at excitation energies where they are not expected, or from trends observed in energy systematics. The former implies that we have a high degree of confidence in our knowledge of the structure of the ground state so as to predict the excitation spectrum), or alternatively from the electromagnetic transition strengths. In particular, observation of low-lying 0</a:t>
            </a:r>
            <a:r>
              <a:rPr baseline="9523"/>
              <a:t>+ </a:t>
            </a:r>
            <a:r>
              <a:t>states in even–even nuclei is usually interpreted as a hint of shape coexistence.  4/5.. (look at 9/10 Two-state mixing model )</a:t>
            </a:r>
            <a:endParaRPr sz="1200"/>
          </a:p>
          <a:p>
            <a:pPr algn="l" defTabSz="457200">
              <a:lnSpc>
                <a:spcPct val="100000"/>
              </a:lnSpc>
              <a:spcBef>
                <a:spcPts val="1200"/>
              </a:spcBef>
              <a:defRPr sz="4200">
                <a:latin typeface="Times Roman"/>
                <a:ea typeface="Times Roman"/>
                <a:cs typeface="Times Roman"/>
                <a:sym typeface="Times Roman"/>
              </a:defRPr>
            </a:pPr>
            <a:endParaRPr sz="1200"/>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806"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07" name="Project Motivation : Probing Pairing Content via Two-Nucleon Transfer Reactions"/>
          <p:cNvSpPr txBox="1"/>
          <p:nvPr/>
        </p:nvSpPr>
        <p:spPr>
          <a:xfrm>
            <a:off x="109445" y="991105"/>
            <a:ext cx="23796245" cy="1902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5200" u="sng" spc="-52">
                <a:latin typeface="+mn-lt"/>
                <a:ea typeface="+mn-ea"/>
                <a:cs typeface="+mn-cs"/>
                <a:sym typeface="Canela Bold"/>
              </a:defRPr>
            </a:lvl1pPr>
          </a:lstStyle>
          <a:p>
            <a:r>
              <a:t>Project Motivation : Probing Pairing Content via Two-Nucleon Transfer Reactions </a:t>
            </a:r>
          </a:p>
        </p:txBody>
      </p:sp>
      <p:sp>
        <p:nvSpPr>
          <p:cNvPr id="808" name="Shape coexistence manifests itself via strong correlations in the wave functions, thus experiments that probe these correlations are of utmost importance.…"/>
          <p:cNvSpPr txBox="1"/>
          <p:nvPr/>
        </p:nvSpPr>
        <p:spPr>
          <a:xfrm>
            <a:off x="554972" y="2857152"/>
            <a:ext cx="23659294" cy="4712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9220" indent="-459220" algn="l" defTabSz="457200">
              <a:lnSpc>
                <a:spcPct val="100000"/>
              </a:lnSpc>
              <a:spcBef>
                <a:spcPts val="1200"/>
              </a:spcBef>
              <a:buSzPct val="150000"/>
              <a:buChar char="•"/>
              <a:defRPr sz="3300">
                <a:latin typeface="Helvetica Neue"/>
                <a:ea typeface="Helvetica Neue"/>
                <a:cs typeface="Helvetica Neue"/>
                <a:sym typeface="Helvetica Neue"/>
              </a:defRPr>
            </a:pPr>
            <a:r>
              <a:t>Shape coexistence manifests itself via</a:t>
            </a:r>
            <a:r>
              <a:rPr u="sng"/>
              <a:t> strong correlations in the wave functions</a:t>
            </a:r>
            <a:r>
              <a:t>, thus experiments that probe these correlations are of utmost importance. </a:t>
            </a:r>
          </a:p>
          <a:p>
            <a:pPr algn="l" defTabSz="457200">
              <a:lnSpc>
                <a:spcPct val="100000"/>
              </a:lnSpc>
              <a:spcBef>
                <a:spcPts val="1200"/>
              </a:spcBef>
              <a:defRPr sz="3300">
                <a:latin typeface="Helvetica Neue"/>
                <a:ea typeface="Helvetica Neue"/>
                <a:cs typeface="Helvetica Neue"/>
                <a:sym typeface="Helvetica Neue"/>
              </a:defRPr>
            </a:pPr>
            <a:endParaRPr/>
          </a:p>
          <a:p>
            <a:pPr marL="459220" indent="-459220" algn="l" defTabSz="457200">
              <a:lnSpc>
                <a:spcPct val="100000"/>
              </a:lnSpc>
              <a:spcBef>
                <a:spcPts val="1200"/>
              </a:spcBef>
              <a:buSzPct val="150000"/>
              <a:buChar char="•"/>
              <a:defRPr sz="3300">
                <a:latin typeface="Helvetica Neue"/>
                <a:ea typeface="Helvetica Neue"/>
                <a:cs typeface="Helvetica Neue"/>
                <a:sym typeface="Helvetica Neue"/>
              </a:defRPr>
            </a:pPr>
            <a:r>
              <a:t>Among the most important are the </a:t>
            </a:r>
            <a:r>
              <a:rPr u="sng"/>
              <a:t>pairing correlations,</a:t>
            </a:r>
            <a:r>
              <a:t> which can be described as the binding of two nucleons in J</a:t>
            </a:r>
            <a:r>
              <a:rPr baseline="12121"/>
              <a:t>π </a:t>
            </a:r>
            <a:r>
              <a:t>= 0</a:t>
            </a:r>
            <a:r>
              <a:rPr baseline="12121"/>
              <a:t>+ </a:t>
            </a:r>
            <a:r>
              <a:t>states.</a:t>
            </a:r>
          </a:p>
          <a:p>
            <a:pPr marL="459220" indent="-459220" algn="l" defTabSz="457200">
              <a:lnSpc>
                <a:spcPct val="100000"/>
              </a:lnSpc>
              <a:spcBef>
                <a:spcPts val="1200"/>
              </a:spcBef>
              <a:buSzPct val="150000"/>
              <a:buChar char="•"/>
              <a:defRPr sz="3300">
                <a:latin typeface="Helvetica Neue"/>
                <a:ea typeface="Helvetica Neue"/>
                <a:cs typeface="Helvetica Neue"/>
                <a:sym typeface="Helvetica Neue"/>
              </a:defRPr>
            </a:pPr>
            <a:endParaRPr/>
          </a:p>
          <a:p>
            <a:pPr marL="459220" indent="-459220" algn="l" defTabSz="457200">
              <a:lnSpc>
                <a:spcPct val="100000"/>
              </a:lnSpc>
              <a:spcBef>
                <a:spcPts val="1200"/>
              </a:spcBef>
              <a:buSzPct val="150000"/>
              <a:buChar char="•"/>
              <a:defRPr sz="3300">
                <a:latin typeface="Helvetica Neue"/>
                <a:ea typeface="Helvetica Neue"/>
                <a:cs typeface="Helvetica Neue"/>
                <a:sym typeface="Helvetica Neue"/>
              </a:defRPr>
            </a:pPr>
            <a:r>
              <a:t>Reactions that involve the transfer of two alike particles, such as the </a:t>
            </a:r>
            <a:r>
              <a:rPr u="sng"/>
              <a:t>(p,t) two-neutron transfer reactions</a:t>
            </a:r>
            <a:r>
              <a:t>, specifically probe such pairing correlations.  </a:t>
            </a:r>
          </a:p>
        </p:txBody>
      </p:sp>
      <p:sp>
        <p:nvSpPr>
          <p:cNvPr id="809" name="The coupled angular momentum J of the two nucleons, that have single-particle angular momenta j1 and j2, couples to the initial angular momentum Ii resulting in the final angular momentum If .…"/>
          <p:cNvSpPr txBox="1"/>
          <p:nvPr/>
        </p:nvSpPr>
        <p:spPr>
          <a:xfrm>
            <a:off x="429161" y="10485459"/>
            <a:ext cx="22789100" cy="3607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34397" indent="-434397" algn="l" defTabSz="457200">
              <a:lnSpc>
                <a:spcPct val="100000"/>
              </a:lnSpc>
              <a:spcBef>
                <a:spcPts val="1200"/>
              </a:spcBef>
              <a:buSzPct val="150000"/>
              <a:buChar char="•"/>
              <a:defRPr sz="3300">
                <a:latin typeface="Helvetica Neue"/>
                <a:ea typeface="Helvetica Neue"/>
                <a:cs typeface="Helvetica Neue"/>
                <a:sym typeface="Helvetica Neue"/>
              </a:defRPr>
            </a:pPr>
            <a:r>
              <a:t>The coupled angular momentum J of the two nucleons, that have single-particle angular momenta j</a:t>
            </a:r>
            <a:r>
              <a:rPr baseline="-4545"/>
              <a:t>1 </a:t>
            </a:r>
            <a:r>
              <a:t>and j</a:t>
            </a:r>
            <a:r>
              <a:rPr baseline="-4545"/>
              <a:t>2</a:t>
            </a:r>
            <a:r>
              <a:t>, couples to the initial angular momentum I</a:t>
            </a:r>
            <a:r>
              <a:rPr baseline="-4545"/>
              <a:t>i </a:t>
            </a:r>
            <a:r>
              <a:t>resulting in the final angular momentum I</a:t>
            </a:r>
            <a:r>
              <a:rPr baseline="-4545"/>
              <a:t>f </a:t>
            </a:r>
            <a:r>
              <a:t>.</a:t>
            </a:r>
          </a:p>
          <a:p>
            <a:pPr algn="l" defTabSz="457200">
              <a:lnSpc>
                <a:spcPct val="100000"/>
              </a:lnSpc>
              <a:spcBef>
                <a:spcPts val="1200"/>
              </a:spcBef>
              <a:defRPr sz="3300">
                <a:latin typeface="Helvetica Neue"/>
                <a:ea typeface="Helvetica Neue"/>
                <a:cs typeface="Helvetica Neue"/>
                <a:sym typeface="Helvetica Neue"/>
              </a:defRPr>
            </a:pPr>
            <a:endParaRPr/>
          </a:p>
          <a:p>
            <a:pPr marL="409575" indent="-409575" algn="l" defTabSz="457200">
              <a:lnSpc>
                <a:spcPct val="100000"/>
              </a:lnSpc>
              <a:spcBef>
                <a:spcPts val="1200"/>
              </a:spcBef>
              <a:buSzPct val="150000"/>
              <a:buChar char="•"/>
              <a:defRPr sz="3500">
                <a:latin typeface="Helvetica Neue"/>
                <a:ea typeface="Helvetica Neue"/>
                <a:cs typeface="Helvetica Neue"/>
                <a:sym typeface="Helvetica Neue"/>
              </a:defRPr>
            </a:pPr>
            <a:r>
              <a:rPr sz="3300"/>
              <a:t>To a high degree of accuracy, when both transferred nucleons are of the same type, they couple to total spin S = 0, so J = L</a:t>
            </a:r>
            <a:r>
              <a:t>. </a:t>
            </a:r>
          </a:p>
        </p:txBody>
      </p:sp>
      <p:sp>
        <p:nvSpPr>
          <p:cNvPr id="810" name="Two-nucleon transfer process spectroscopic amplitudes"/>
          <p:cNvSpPr txBox="1"/>
          <p:nvPr/>
        </p:nvSpPr>
        <p:spPr>
          <a:xfrm>
            <a:off x="1919004" y="8466290"/>
            <a:ext cx="6984372" cy="185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lnSpc>
                <a:spcPct val="100000"/>
              </a:lnSpc>
              <a:spcBef>
                <a:spcPts val="1200"/>
              </a:spcBef>
              <a:defRPr sz="3500" b="1">
                <a:latin typeface="Times Roman"/>
                <a:ea typeface="Times Roman"/>
                <a:cs typeface="Times Roman"/>
                <a:sym typeface="Times Roman"/>
              </a:defRPr>
            </a:lvl1pPr>
          </a:lstStyle>
          <a:p>
            <a:r>
              <a:t>Two-nucleon transfer process spectroscopic amplitudes</a:t>
            </a:r>
          </a:p>
        </p:txBody>
      </p:sp>
      <p:grpSp>
        <p:nvGrpSpPr>
          <p:cNvPr id="813" name="Image Gallery"/>
          <p:cNvGrpSpPr/>
          <p:nvPr/>
        </p:nvGrpSpPr>
        <p:grpSpPr>
          <a:xfrm>
            <a:off x="10104067" y="8052613"/>
            <a:ext cx="12005757" cy="2143399"/>
            <a:chOff x="0" y="0"/>
            <a:chExt cx="12005755" cy="2143397"/>
          </a:xfrm>
        </p:grpSpPr>
        <p:pic>
          <p:nvPicPr>
            <p:cNvPr id="811" name="Screen Shot 2022-09-14 at 6.24.21 PM.png" descr="Screen Shot 2022-09-14 at 6.24.21 PM.png"/>
            <p:cNvPicPr>
              <a:picLocks noChangeAspect="1"/>
            </p:cNvPicPr>
            <p:nvPr/>
          </p:nvPicPr>
          <p:blipFill>
            <a:blip r:embed="rId3"/>
            <a:srcRect t="9869" b="9869"/>
            <a:stretch>
              <a:fillRect/>
            </a:stretch>
          </p:blipFill>
          <p:spPr>
            <a:xfrm>
              <a:off x="0" y="0"/>
              <a:ext cx="12005756" cy="1460646"/>
            </a:xfrm>
            <a:prstGeom prst="rect">
              <a:avLst/>
            </a:prstGeom>
            <a:ln w="12700" cap="flat">
              <a:noFill/>
              <a:miter lim="400000"/>
            </a:ln>
            <a:effectLst/>
          </p:spPr>
        </p:pic>
        <p:sp>
          <p:nvSpPr>
            <p:cNvPr id="812" name="Caption"/>
            <p:cNvSpPr/>
            <p:nvPr/>
          </p:nvSpPr>
          <p:spPr>
            <a:xfrm>
              <a:off x="0" y="1536845"/>
              <a:ext cx="12005756" cy="606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814" name="Arrow"/>
          <p:cNvSpPr/>
          <p:nvPr/>
        </p:nvSpPr>
        <p:spPr>
          <a:xfrm>
            <a:off x="8345412" y="8216453"/>
            <a:ext cx="1270001"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815" name="Rectangle Rectangle" descr="Rectangle Rectangle"/>
          <p:cNvPicPr>
            <a:picLocks/>
          </p:cNvPicPr>
          <p:nvPr/>
        </p:nvPicPr>
        <p:blipFill>
          <a:blip r:embed="rId4"/>
          <a:stretch>
            <a:fillRect/>
          </a:stretch>
        </p:blipFill>
        <p:spPr>
          <a:xfrm>
            <a:off x="1206967" y="8438843"/>
            <a:ext cx="6719708" cy="2148833"/>
          </a:xfrm>
          <a:prstGeom prst="rect">
            <a:avLst/>
          </a:prstGeom>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820"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21" name="Project Motivation : Probing Pairing Content via Two-Nucleon Transfer Reactions"/>
          <p:cNvSpPr txBox="1"/>
          <p:nvPr/>
        </p:nvSpPr>
        <p:spPr>
          <a:xfrm>
            <a:off x="294840" y="1105100"/>
            <a:ext cx="21063713" cy="1674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4600" u="sng" spc="-45">
                <a:latin typeface="+mn-lt"/>
                <a:ea typeface="+mn-ea"/>
                <a:cs typeface="+mn-cs"/>
                <a:sym typeface="Canela Bold"/>
              </a:defRPr>
            </a:lvl1pPr>
          </a:lstStyle>
          <a:p>
            <a:r>
              <a:t>Project Motivation : Probing Pairing Content via Two-Nucleon Transfer Reactions </a:t>
            </a:r>
          </a:p>
        </p:txBody>
      </p:sp>
      <p:sp>
        <p:nvSpPr>
          <p:cNvPr id="822" name="In general, multiple pairs of particles with angular momenta that couple to J can contribute to the sum, depending on the availability of the orbitals near the Fermi surface. The cross-section angular distributions are sensitive to the L value, and while"/>
          <p:cNvSpPr txBox="1"/>
          <p:nvPr/>
        </p:nvSpPr>
        <p:spPr>
          <a:xfrm>
            <a:off x="786435" y="2904104"/>
            <a:ext cx="20884910" cy="657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spcBef>
                <a:spcPts val="1200"/>
              </a:spcBef>
              <a:defRPr sz="3400">
                <a:latin typeface="Times Roman"/>
                <a:ea typeface="Times Roman"/>
                <a:cs typeface="Times Roman"/>
                <a:sym typeface="Times Roman"/>
              </a:defRPr>
            </a:pPr>
            <a:endParaRPr/>
          </a:p>
          <a:p>
            <a:pPr algn="l" defTabSz="457200">
              <a:lnSpc>
                <a:spcPct val="100000"/>
              </a:lnSpc>
              <a:spcBef>
                <a:spcPts val="1200"/>
              </a:spcBef>
              <a:defRPr sz="3400">
                <a:latin typeface="Times Roman"/>
                <a:ea typeface="Times Roman"/>
                <a:cs typeface="Times Roman"/>
                <a:sym typeface="Times Roman"/>
              </a:defRPr>
            </a:pPr>
            <a:r>
              <a:t>In general, multiple pairs of particles with angular momenta that couple to J can contribute to the sum, depending on the availability of the orbitals near the Fermi surface. The cross-section angular distributions are sensitive to the L value, and while the magnitude of the cross section is sensitive to the j components, the shapes of the angular distributions generally are not.</a:t>
            </a:r>
          </a:p>
          <a:p>
            <a:pPr algn="l" defTabSz="457200">
              <a:lnSpc>
                <a:spcPct val="100000"/>
              </a:lnSpc>
              <a:spcBef>
                <a:spcPts val="1200"/>
              </a:spcBef>
              <a:defRPr sz="3400">
                <a:latin typeface="Times Roman"/>
                <a:ea typeface="Times Roman"/>
                <a:cs typeface="Times Roman"/>
                <a:sym typeface="Times Roman"/>
              </a:defRPr>
            </a:pPr>
            <a:endParaRPr/>
          </a:p>
          <a:p>
            <a:pPr algn="l" defTabSz="457200">
              <a:lnSpc>
                <a:spcPct val="100000"/>
              </a:lnSpc>
              <a:spcBef>
                <a:spcPts val="1200"/>
              </a:spcBef>
              <a:defRPr sz="3400">
                <a:latin typeface="Times Roman"/>
                <a:ea typeface="Times Roman"/>
                <a:cs typeface="Times Roman"/>
                <a:sym typeface="Times Roman"/>
              </a:defRPr>
            </a:pPr>
            <a:r>
              <a:t>Thus spectroscopic strengths for the transfer of a particular pair cannot be extracted from the experimental data, and often the ratios of cross sections are used to infer the nature of the final state. When available, two-nucleon amplitudes from shell-model calculations can be used to construct the spectroscopic amplitudes and combined with a reaction code to predict the cross sections.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grpSp>
        <p:nvGrpSpPr>
          <p:cNvPr id="828" name="Rectangle"/>
          <p:cNvGrpSpPr/>
          <p:nvPr/>
        </p:nvGrpSpPr>
        <p:grpSpPr>
          <a:xfrm>
            <a:off x="524488" y="3169342"/>
            <a:ext cx="23335024" cy="10189583"/>
            <a:chOff x="0" y="0"/>
            <a:chExt cx="23335023" cy="10189582"/>
          </a:xfrm>
        </p:grpSpPr>
        <p:sp>
          <p:nvSpPr>
            <p:cNvPr id="827" name="Rectangle"/>
            <p:cNvSpPr/>
            <p:nvPr/>
          </p:nvSpPr>
          <p:spPr>
            <a:xfrm>
              <a:off x="215900" y="139700"/>
              <a:ext cx="22903224" cy="9630783"/>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826" name="Rectangle Rectangle" descr="Rectangle Rectangle"/>
            <p:cNvPicPr>
              <a:picLocks/>
            </p:cNvPicPr>
            <p:nvPr/>
          </p:nvPicPr>
          <p:blipFill>
            <a:blip r:embed="rId3"/>
            <a:stretch>
              <a:fillRect/>
            </a:stretch>
          </p:blipFill>
          <p:spPr>
            <a:xfrm>
              <a:off x="0" y="0"/>
              <a:ext cx="23335024" cy="10189583"/>
            </a:xfrm>
            <a:prstGeom prst="rect">
              <a:avLst/>
            </a:prstGeom>
            <a:effectLst/>
          </p:spPr>
        </p:pic>
      </p:grpSp>
      <p:sp>
        <p:nvSpPr>
          <p:cNvPr id="829"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31" name="The advantageous feature that this transfer reaction provides is the spin parities of the nuclear states for an even-even target."/>
          <p:cNvSpPr txBox="1"/>
          <p:nvPr/>
        </p:nvSpPr>
        <p:spPr>
          <a:xfrm>
            <a:off x="1209741" y="3890199"/>
            <a:ext cx="21964518" cy="1356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434397" indent="-434397" algn="l" defTabSz="825500">
              <a:lnSpc>
                <a:spcPct val="100000"/>
              </a:lnSpc>
              <a:buSzPct val="150000"/>
              <a:buChar char="•"/>
              <a:defRPr sz="4100" b="1" spc="-41">
                <a:solidFill>
                  <a:srgbClr val="241F21"/>
                </a:solidFill>
                <a:latin typeface="Helvetica Neue"/>
                <a:ea typeface="Helvetica Neue"/>
                <a:cs typeface="Helvetica Neue"/>
                <a:sym typeface="Helvetica Neue"/>
              </a:defRPr>
            </a:lvl1pPr>
          </a:lstStyle>
          <a:p>
            <a:r>
              <a:t>The advantageous feature that this transfer reaction provides is the spin parities of the nuclear states for an even-even target. </a:t>
            </a:r>
          </a:p>
        </p:txBody>
      </p:sp>
      <p:sp>
        <p:nvSpPr>
          <p:cNvPr id="832" name="Atom"/>
          <p:cNvSpPr/>
          <p:nvPr/>
        </p:nvSpPr>
        <p:spPr>
          <a:xfrm rot="2035668">
            <a:off x="-7252613" y="3788171"/>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33" name="We perform the 102Ru(p,t) reaction, locate the natural spin parity states in 100Ru, and examine the relative strengths of the excited 0+ states."/>
          <p:cNvSpPr txBox="1"/>
          <p:nvPr/>
        </p:nvSpPr>
        <p:spPr>
          <a:xfrm>
            <a:off x="1093659" y="6522553"/>
            <a:ext cx="22196682" cy="236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08865" indent="-508865" algn="l" defTabSz="355600">
              <a:lnSpc>
                <a:spcPct val="100000"/>
              </a:lnSpc>
              <a:buSzPct val="150000"/>
              <a:buChar char="•"/>
              <a:defRPr sz="4100" b="1">
                <a:solidFill>
                  <a:srgbClr val="241F21"/>
                </a:solidFill>
                <a:latin typeface="Helvetica Neue"/>
                <a:ea typeface="Helvetica Neue"/>
                <a:cs typeface="Helvetica Neue"/>
                <a:sym typeface="Helvetica Neue"/>
              </a:defRPr>
            </a:pPr>
            <a:r>
              <a:rPr dirty="0"/>
              <a:t>We perform the </a:t>
            </a:r>
            <a:r>
              <a:rPr baseline="31999" dirty="0"/>
              <a:t>102</a:t>
            </a:r>
            <a:r>
              <a:rPr dirty="0"/>
              <a:t>Ru(</a:t>
            </a:r>
            <a:r>
              <a:rPr dirty="0" err="1"/>
              <a:t>p,t</a:t>
            </a:r>
            <a:r>
              <a:rPr dirty="0"/>
              <a:t>) reaction, loc</a:t>
            </a:r>
            <a:r>
              <a:rPr sz="4000" dirty="0"/>
              <a:t>ate the natural spin parity states in </a:t>
            </a:r>
            <a:r>
              <a:rPr sz="4000" baseline="31999" dirty="0"/>
              <a:t>100</a:t>
            </a:r>
            <a:r>
              <a:rPr sz="4000" dirty="0"/>
              <a:t>Ru, and examine the relative strengths of the excited 0+ states. </a:t>
            </a:r>
          </a:p>
          <a:p>
            <a:pPr algn="l" defTabSz="457200">
              <a:lnSpc>
                <a:spcPct val="100000"/>
              </a:lnSpc>
              <a:spcBef>
                <a:spcPts val="1200"/>
              </a:spcBef>
              <a:defRPr sz="4000" b="1">
                <a:latin typeface="Helvetica Neue"/>
                <a:ea typeface="Helvetica Neue"/>
                <a:cs typeface="Helvetica Neue"/>
                <a:sym typeface="Helvetica Neue"/>
              </a:defRPr>
            </a:pPr>
            <a:endParaRPr sz="4000" dirty="0"/>
          </a:p>
        </p:txBody>
      </p:sp>
      <p:sp>
        <p:nvSpPr>
          <p:cNvPr id="834" name="Using normal BCS pairing, the strength to excited 0+ states is expected to be a few percent. However, when we see strengths ~10 percent or greater, this is considered a significant enhancement in the transition strength, and therefore would reflect a ver"/>
          <p:cNvSpPr txBox="1"/>
          <p:nvPr/>
        </p:nvSpPr>
        <p:spPr>
          <a:xfrm>
            <a:off x="1185850" y="9421560"/>
            <a:ext cx="22715613" cy="24405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97872" indent="-297872" algn="l">
              <a:buSzPct val="150000"/>
              <a:buChar char="•"/>
              <a:defRPr sz="4100" b="1">
                <a:latin typeface="Helvetica Neue"/>
                <a:ea typeface="Helvetica Neue"/>
                <a:cs typeface="Helvetica Neue"/>
                <a:sym typeface="Helvetica Neue"/>
              </a:defRPr>
            </a:lvl1pPr>
          </a:lstStyle>
          <a:p>
            <a:r>
              <a:t>Using normal BCS pairing, the strength to excited 0+ states is expected to be a few percent. However, when we see strengths ~10 percent or greater, this is considered a significant enhancement in the transition strength, and therefore would reflect a very special characteristic of the excited state in question. </a:t>
            </a:r>
          </a:p>
        </p:txBody>
      </p:sp>
      <p:sp>
        <p:nvSpPr>
          <p:cNvPr id="835" name="Atom"/>
          <p:cNvSpPr/>
          <p:nvPr/>
        </p:nvSpPr>
        <p:spPr>
          <a:xfrm rot="2035668">
            <a:off x="20862388" y="-3116958"/>
            <a:ext cx="5818577" cy="6554093"/>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5"/>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4" name="Experiment: 102Ru(p,t)100Ru">
            <a:extLst>
              <a:ext uri="{FF2B5EF4-FFF2-40B4-BE49-F238E27FC236}">
                <a16:creationId xmlns:a16="http://schemas.microsoft.com/office/drawing/2014/main" id="{1F8F5849-EC90-4B25-E42B-1837BB90241D}"/>
              </a:ext>
            </a:extLst>
          </p:cNvPr>
          <p:cNvSpPr txBox="1"/>
          <p:nvPr/>
        </p:nvSpPr>
        <p:spPr>
          <a:xfrm>
            <a:off x="0" y="1030277"/>
            <a:ext cx="19102282" cy="12844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9600" u="sng" spc="-96">
                <a:latin typeface="+mn-lt"/>
                <a:ea typeface="+mn-ea"/>
                <a:cs typeface="+mn-cs"/>
                <a:sym typeface="Canela Bold"/>
              </a:defRPr>
            </a:pPr>
            <a:r>
              <a:rPr lang="en-CA" dirty="0"/>
              <a:t>Project Motivation</a:t>
            </a:r>
            <a:r>
              <a:rPr dirty="0"/>
              <a:t>: </a:t>
            </a:r>
            <a:r>
              <a:rPr baseline="12500" dirty="0"/>
              <a:t>102</a:t>
            </a:r>
            <a:r>
              <a:rPr dirty="0"/>
              <a:t>Ru(</a:t>
            </a:r>
            <a:r>
              <a:rPr dirty="0" err="1"/>
              <a:t>p,t</a:t>
            </a:r>
            <a:r>
              <a:rPr dirty="0"/>
              <a:t>)</a:t>
            </a:r>
            <a:r>
              <a:rPr baseline="12500" dirty="0"/>
              <a:t>100</a:t>
            </a:r>
            <a:r>
              <a:rPr dirty="0"/>
              <a:t>Ru</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839" name="Rectangle"/>
          <p:cNvSpPr/>
          <p:nvPr/>
        </p:nvSpPr>
        <p:spPr>
          <a:xfrm>
            <a:off x="13022470" y="1676601"/>
            <a:ext cx="11596066" cy="12295234"/>
          </a:xfrm>
          <a:prstGeom prst="rect">
            <a:avLst/>
          </a:prstGeom>
          <a:solidFill>
            <a:srgbClr val="C1043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40" name="Summary"/>
          <p:cNvSpPr txBox="1"/>
          <p:nvPr/>
        </p:nvSpPr>
        <p:spPr>
          <a:xfrm>
            <a:off x="17540685" y="11859726"/>
            <a:ext cx="26334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Summary </a:t>
            </a:r>
          </a:p>
        </p:txBody>
      </p:sp>
      <p:sp>
        <p:nvSpPr>
          <p:cNvPr id="841" name="Background"/>
          <p:cNvSpPr txBox="1"/>
          <p:nvPr/>
        </p:nvSpPr>
        <p:spPr>
          <a:xfrm>
            <a:off x="17193676" y="3694935"/>
            <a:ext cx="32811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Background </a:t>
            </a:r>
          </a:p>
        </p:txBody>
      </p:sp>
      <p:sp>
        <p:nvSpPr>
          <p:cNvPr id="842" name="Results &amp; Discussion"/>
          <p:cNvSpPr txBox="1"/>
          <p:nvPr/>
        </p:nvSpPr>
        <p:spPr>
          <a:xfrm>
            <a:off x="16193933" y="10083015"/>
            <a:ext cx="5280661"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Results &amp; Discussion</a:t>
            </a:r>
          </a:p>
        </p:txBody>
      </p:sp>
      <p:sp>
        <p:nvSpPr>
          <p:cNvPr id="844" name="Experiment"/>
          <p:cNvSpPr txBox="1"/>
          <p:nvPr/>
        </p:nvSpPr>
        <p:spPr>
          <a:xfrm>
            <a:off x="17267634" y="7861844"/>
            <a:ext cx="31795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Experiment </a:t>
            </a:r>
          </a:p>
        </p:txBody>
      </p:sp>
      <p:sp>
        <p:nvSpPr>
          <p:cNvPr id="845" name="Topics of Discussion"/>
          <p:cNvSpPr txBox="1"/>
          <p:nvPr/>
        </p:nvSpPr>
        <p:spPr>
          <a:xfrm>
            <a:off x="1130063" y="5074970"/>
            <a:ext cx="10815380" cy="3566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80000"/>
              </a:lnSpc>
              <a:defRPr sz="10100" u="sng" spc="-101">
                <a:latin typeface="+mn-lt"/>
                <a:ea typeface="+mn-ea"/>
                <a:cs typeface="+mn-cs"/>
                <a:sym typeface="Canela Bold"/>
              </a:defRPr>
            </a:lvl1pPr>
          </a:lstStyle>
          <a:p>
            <a:r>
              <a:t>Topics of Discussion</a:t>
            </a:r>
          </a:p>
        </p:txBody>
      </p:sp>
      <p:pic>
        <p:nvPicPr>
          <p:cNvPr id="846" name="logo2.jpg.png" descr="logo2.jpg.png"/>
          <p:cNvPicPr>
            <a:picLocks noChangeAspect="1"/>
          </p:cNvPicPr>
          <p:nvPr/>
        </p:nvPicPr>
        <p:blipFill>
          <a:blip r:embed="rId2"/>
          <a:srcRect l="23775" t="5238" r="23775" b="5238"/>
          <a:stretch>
            <a:fillRect/>
          </a:stretch>
        </p:blipFill>
        <p:spPr>
          <a:xfrm>
            <a:off x="-67" y="11036051"/>
            <a:ext cx="2646225" cy="2506023"/>
          </a:xfrm>
          <a:prstGeom prst="rect">
            <a:avLst/>
          </a:prstGeom>
          <a:ln w="12700">
            <a:miter lim="400000"/>
          </a:ln>
        </p:spPr>
      </p:pic>
      <p:sp>
        <p:nvSpPr>
          <p:cNvPr id="847" name="Rectangle"/>
          <p:cNvSpPr/>
          <p:nvPr/>
        </p:nvSpPr>
        <p:spPr>
          <a:xfrm>
            <a:off x="-905134" y="267570"/>
            <a:ext cx="26194268" cy="1691603"/>
          </a:xfrm>
          <a:prstGeom prst="rect">
            <a:avLst/>
          </a:prstGeom>
          <a:solidFill>
            <a:srgbClr val="FFC72A"/>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48" name="Overview"/>
          <p:cNvSpPr txBox="1"/>
          <p:nvPr/>
        </p:nvSpPr>
        <p:spPr>
          <a:xfrm>
            <a:off x="311619" y="192606"/>
            <a:ext cx="547470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dirty="0"/>
              <a:t>Overview</a:t>
            </a:r>
          </a:p>
        </p:txBody>
      </p:sp>
      <p:sp>
        <p:nvSpPr>
          <p:cNvPr id="849" name="Project Motivation"/>
          <p:cNvSpPr txBox="1"/>
          <p:nvPr/>
        </p:nvSpPr>
        <p:spPr>
          <a:xfrm>
            <a:off x="16375243" y="5922430"/>
            <a:ext cx="4890517"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Project Motivation </a:t>
            </a:r>
          </a:p>
        </p:txBody>
      </p:sp>
      <p:pic>
        <p:nvPicPr>
          <p:cNvPr id="850" name="Rectangle Rectangle" descr="Rectangle Rectangle"/>
          <p:cNvPicPr>
            <a:picLocks/>
          </p:cNvPicPr>
          <p:nvPr/>
        </p:nvPicPr>
        <p:blipFill>
          <a:blip r:embed="rId3"/>
          <a:stretch>
            <a:fillRect/>
          </a:stretch>
        </p:blipFill>
        <p:spPr>
          <a:xfrm>
            <a:off x="16193933" y="7558202"/>
            <a:ext cx="5155556" cy="1739379"/>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lt">
                                    <p:tmPct val="0"/>
                                  </p:iterate>
                                  <p:childTnLst>
                                    <p:set>
                                      <p:cBhvr>
                                        <p:cTn id="6" dur="1" fill="hold">
                                          <p:stCondLst>
                                            <p:cond delay="0"/>
                                          </p:stCondLst>
                                        </p:cTn>
                                        <p:tgtEl>
                                          <p:spTgt spid="850"/>
                                        </p:tgtEl>
                                        <p:attrNameLst>
                                          <p:attrName>style.visibility</p:attrName>
                                        </p:attrNameLst>
                                      </p:cBhvr>
                                      <p:to>
                                        <p:strVal val="visible"/>
                                      </p:to>
                                    </p:set>
                                    <p:animEffect transition="in" filter="barn(inVertical)">
                                      <p:cBhvr>
                                        <p:cTn id="7" dur="500"/>
                                        <p:tgtEl>
                                          <p:spTgt spid="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235" name="Rectangle Rectangle" descr="Rectangle Rectangle"/>
          <p:cNvPicPr>
            <a:picLocks/>
          </p:cNvPicPr>
          <p:nvPr/>
        </p:nvPicPr>
        <p:blipFill>
          <a:blip r:embed="rId3"/>
          <a:stretch>
            <a:fillRect/>
          </a:stretch>
        </p:blipFill>
        <p:spPr>
          <a:xfrm>
            <a:off x="2482667" y="4311613"/>
            <a:ext cx="19640947" cy="8484372"/>
          </a:xfrm>
          <a:prstGeom prst="rect">
            <a:avLst/>
          </a:prstGeom>
        </p:spPr>
      </p:pic>
      <p:sp>
        <p:nvSpPr>
          <p:cNvPr id="237" name="Rectangle"/>
          <p:cNvSpPr/>
          <p:nvPr/>
        </p:nvSpPr>
        <p:spPr>
          <a:xfrm>
            <a:off x="3304671" y="5313845"/>
            <a:ext cx="18471641" cy="6417872"/>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38"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239" name="logo2.jpg.png" descr="logo2.jpg.png"/>
          <p:cNvPicPr>
            <a:picLocks noChangeAspect="1"/>
          </p:cNvPicPr>
          <p:nvPr/>
        </p:nvPicPr>
        <p:blipFill>
          <a:blip r:embed="rId4"/>
          <a:srcRect l="23775" t="5238" r="23775" b="5238"/>
          <a:stretch>
            <a:fillRect/>
          </a:stretch>
        </p:blipFill>
        <p:spPr>
          <a:xfrm>
            <a:off x="-67" y="11675550"/>
            <a:ext cx="1970948" cy="1866524"/>
          </a:xfrm>
          <a:prstGeom prst="rect">
            <a:avLst/>
          </a:prstGeom>
          <a:ln w="12700">
            <a:miter lim="400000"/>
          </a:ln>
        </p:spPr>
      </p:pic>
      <p:sp>
        <p:nvSpPr>
          <p:cNvPr id="240" name="Background : Nuclear Models"/>
          <p:cNvSpPr txBox="1"/>
          <p:nvPr/>
        </p:nvSpPr>
        <p:spPr>
          <a:xfrm>
            <a:off x="208378" y="518969"/>
            <a:ext cx="1680992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 Nuclear Models </a:t>
            </a:r>
          </a:p>
        </p:txBody>
      </p:sp>
      <p:sp>
        <p:nvSpPr>
          <p:cNvPr id="241" name="Shell Model"/>
          <p:cNvSpPr txBox="1"/>
          <p:nvPr/>
        </p:nvSpPr>
        <p:spPr>
          <a:xfrm>
            <a:off x="6130967" y="3376995"/>
            <a:ext cx="3232964"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a:lvl1pPr>
          </a:lstStyle>
          <a:p>
            <a:r>
              <a:t>Shell Model </a:t>
            </a:r>
          </a:p>
        </p:txBody>
      </p:sp>
      <p:sp>
        <p:nvSpPr>
          <p:cNvPr id="242" name="Collective Model"/>
          <p:cNvSpPr txBox="1"/>
          <p:nvPr/>
        </p:nvSpPr>
        <p:spPr>
          <a:xfrm>
            <a:off x="14220114" y="3376995"/>
            <a:ext cx="4428796"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a:lvl1pPr>
          </a:lstStyle>
          <a:p>
            <a:r>
              <a:t>Collective Model</a:t>
            </a:r>
          </a:p>
        </p:txBody>
      </p:sp>
      <p:pic>
        <p:nvPicPr>
          <p:cNvPr id="243" name="Screen Shot 2023-01-05 at 10.21.29 PM.png" descr="Screen Shot 2023-01-05 at 10.21.29 PM.png"/>
          <p:cNvPicPr>
            <a:picLocks noChangeAspect="1"/>
          </p:cNvPicPr>
          <p:nvPr/>
        </p:nvPicPr>
        <p:blipFill>
          <a:blip r:embed="rId5"/>
          <a:srcRect t="39330" r="2210" b="12169"/>
          <a:stretch>
            <a:fillRect/>
          </a:stretch>
        </p:blipFill>
        <p:spPr>
          <a:xfrm>
            <a:off x="3758395" y="5375346"/>
            <a:ext cx="21291721" cy="5920677"/>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853"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54" name="Purpose: Part of a multi-prong campaign aimed at investigating  the structure of 100Ru"/>
          <p:cNvSpPr txBox="1"/>
          <p:nvPr/>
        </p:nvSpPr>
        <p:spPr>
          <a:xfrm>
            <a:off x="1108416" y="1734625"/>
            <a:ext cx="21736220" cy="5016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3700">
                <a:solidFill>
                  <a:srgbClr val="FFFFFF"/>
                </a:solidFill>
                <a:latin typeface="Helvetica Neue"/>
                <a:ea typeface="Helvetica Neue"/>
                <a:cs typeface="Helvetica Neue"/>
                <a:sym typeface="Helvetica Neue"/>
              </a:defRPr>
            </a:pPr>
            <a:endParaRPr dirty="0"/>
          </a:p>
          <a:p>
            <a:pPr algn="l" defTabSz="355600">
              <a:lnSpc>
                <a:spcPct val="100000"/>
              </a:lnSpc>
              <a:defRPr sz="3700">
                <a:solidFill>
                  <a:srgbClr val="FFFFFF"/>
                </a:solidFill>
                <a:latin typeface="Helvetica Neue"/>
                <a:ea typeface="Helvetica Neue"/>
                <a:cs typeface="Helvetica Neue"/>
                <a:sym typeface="Helvetica Neue"/>
              </a:defRPr>
            </a:pPr>
            <a:endParaRPr dirty="0"/>
          </a:p>
          <a:p>
            <a:pPr defTabSz="825500">
              <a:lnSpc>
                <a:spcPct val="100000"/>
              </a:lnSpc>
              <a:defRPr sz="4700" spc="-47">
                <a:solidFill>
                  <a:srgbClr val="FFFFFF"/>
                </a:solidFill>
                <a:latin typeface="Graphik-SemiboldItalic"/>
                <a:ea typeface="Graphik-SemiboldItalic"/>
                <a:cs typeface="Graphik-SemiboldItalic"/>
                <a:sym typeface="Graphik Semibold"/>
              </a:defRPr>
            </a:pPr>
            <a:r>
              <a:rPr dirty="0">
                <a:solidFill>
                  <a:srgbClr val="E07B01"/>
                </a:solidFill>
              </a:rPr>
              <a:t>Purpose:</a:t>
            </a:r>
            <a:r>
              <a:rPr dirty="0"/>
              <a:t> </a:t>
            </a:r>
            <a:r>
              <a:rPr dirty="0">
                <a:solidFill>
                  <a:srgbClr val="241F21"/>
                </a:solidFill>
              </a:rPr>
              <a:t>Part of a multi-prong campaign aimed at investigating  the structure of </a:t>
            </a:r>
            <a:r>
              <a:rPr baseline="31999" dirty="0">
                <a:solidFill>
                  <a:srgbClr val="241F21"/>
                </a:solidFill>
              </a:rPr>
              <a:t>100</a:t>
            </a:r>
            <a:r>
              <a:rPr dirty="0">
                <a:solidFill>
                  <a:srgbClr val="241F21"/>
                </a:solidFill>
              </a:rPr>
              <a:t>Ru</a:t>
            </a:r>
          </a:p>
          <a:p>
            <a:pPr algn="l" defTabSz="355600">
              <a:lnSpc>
                <a:spcPct val="100000"/>
              </a:lnSpc>
              <a:defRPr sz="3700">
                <a:solidFill>
                  <a:srgbClr val="FFFFFF"/>
                </a:solidFill>
                <a:latin typeface="Helvetica Neue"/>
                <a:ea typeface="Helvetica Neue"/>
                <a:cs typeface="Helvetica Neue"/>
                <a:sym typeface="Helvetica Neue"/>
              </a:defRPr>
            </a:pPr>
            <a:endParaRPr dirty="0">
              <a:solidFill>
                <a:srgbClr val="241F21"/>
              </a:solidFill>
            </a:endParaRPr>
          </a:p>
          <a:p>
            <a:pPr algn="l" defTabSz="355600">
              <a:lnSpc>
                <a:spcPct val="100000"/>
              </a:lnSpc>
              <a:defRPr sz="3700">
                <a:solidFill>
                  <a:srgbClr val="FFFFFF"/>
                </a:solidFill>
                <a:latin typeface="Helvetica Neue"/>
                <a:ea typeface="Helvetica Neue"/>
                <a:cs typeface="Helvetica Neue"/>
                <a:sym typeface="Helvetica Neue"/>
              </a:defRPr>
            </a:pPr>
            <a:endParaRPr dirty="0">
              <a:solidFill>
                <a:srgbClr val="241F21"/>
              </a:solidFill>
            </a:endParaRPr>
          </a:p>
          <a:p>
            <a:pPr algn="l" defTabSz="355600">
              <a:lnSpc>
                <a:spcPct val="100000"/>
              </a:lnSpc>
              <a:defRPr sz="3700">
                <a:solidFill>
                  <a:srgbClr val="FFFFFF"/>
                </a:solidFill>
                <a:latin typeface="Helvetica Neue"/>
                <a:ea typeface="Helvetica Neue"/>
                <a:cs typeface="Helvetica Neue"/>
                <a:sym typeface="Helvetica Neue"/>
              </a:defRPr>
            </a:pPr>
            <a:endParaRPr dirty="0">
              <a:solidFill>
                <a:srgbClr val="241F21"/>
              </a:solidFill>
            </a:endParaRPr>
          </a:p>
        </p:txBody>
      </p:sp>
      <p:pic>
        <p:nvPicPr>
          <p:cNvPr id="855" name="805DFACE-495F-4A4B-9B0C-5D503A156480 3.JPG" descr="805DFACE-495F-4A4B-9B0C-5D503A156480 3.JPG"/>
          <p:cNvPicPr>
            <a:picLocks noChangeAspect="1"/>
          </p:cNvPicPr>
          <p:nvPr/>
        </p:nvPicPr>
        <p:blipFill>
          <a:blip r:embed="rId3"/>
          <a:stretch>
            <a:fillRect/>
          </a:stretch>
        </p:blipFill>
        <p:spPr>
          <a:xfrm>
            <a:off x="15876426" y="6639509"/>
            <a:ext cx="7682240" cy="4321260"/>
          </a:xfrm>
          <a:prstGeom prst="rect">
            <a:avLst/>
          </a:prstGeom>
          <a:ln w="12700">
            <a:miter lim="400000"/>
          </a:ln>
        </p:spPr>
      </p:pic>
      <p:sp>
        <p:nvSpPr>
          <p:cNvPr id="856" name="March 2022"/>
          <p:cNvSpPr txBox="1"/>
          <p:nvPr/>
        </p:nvSpPr>
        <p:spPr>
          <a:xfrm>
            <a:off x="18646617" y="11317668"/>
            <a:ext cx="2141856" cy="681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lvl1pPr>
          </a:lstStyle>
          <a:p>
            <a:r>
              <a:t>March 2022</a:t>
            </a:r>
          </a:p>
        </p:txBody>
      </p:sp>
      <p:pic>
        <p:nvPicPr>
          <p:cNvPr id="857" name="Screen Shot 2022-05-30 at 10.39.13 AM.png" descr="Screen Shot 2022-05-30 at 10.39.13 AM.png"/>
          <p:cNvPicPr>
            <a:picLocks noChangeAspect="1"/>
          </p:cNvPicPr>
          <p:nvPr/>
        </p:nvPicPr>
        <p:blipFill>
          <a:blip r:embed="rId4"/>
          <a:srcRect l="4361" t="4067" r="3697" b="10078"/>
          <a:stretch>
            <a:fillRect/>
          </a:stretch>
        </p:blipFill>
        <p:spPr>
          <a:xfrm>
            <a:off x="8561975" y="6664157"/>
            <a:ext cx="6387342" cy="4271958"/>
          </a:xfrm>
          <a:prstGeom prst="rect">
            <a:avLst/>
          </a:prstGeom>
          <a:ln w="12700">
            <a:miter lim="400000"/>
          </a:ln>
        </p:spPr>
      </p:pic>
      <p:sp>
        <p:nvSpPr>
          <p:cNvPr id="858" name="June 2018"/>
          <p:cNvSpPr txBox="1"/>
          <p:nvPr/>
        </p:nvSpPr>
        <p:spPr>
          <a:xfrm>
            <a:off x="3598995" y="11317668"/>
            <a:ext cx="1796187" cy="681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lvl1pPr>
          </a:lstStyle>
          <a:p>
            <a:r>
              <a:t>June 2018</a:t>
            </a:r>
          </a:p>
        </p:txBody>
      </p:sp>
      <p:sp>
        <p:nvSpPr>
          <p:cNvPr id="859" name="August 2019"/>
          <p:cNvSpPr txBox="1"/>
          <p:nvPr/>
        </p:nvSpPr>
        <p:spPr>
          <a:xfrm>
            <a:off x="10644937" y="11317668"/>
            <a:ext cx="2221384" cy="681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lvl1pPr>
          </a:lstStyle>
          <a:p>
            <a:r>
              <a:t>August 2019</a:t>
            </a:r>
          </a:p>
        </p:txBody>
      </p:sp>
      <p:sp>
        <p:nvSpPr>
          <p:cNvPr id="860" name="Garching, Germany"/>
          <p:cNvSpPr txBox="1"/>
          <p:nvPr/>
        </p:nvSpPr>
        <p:spPr>
          <a:xfrm>
            <a:off x="10308590" y="12011110"/>
            <a:ext cx="289407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Garching, Germany </a:t>
            </a:r>
          </a:p>
        </p:txBody>
      </p:sp>
      <p:sp>
        <p:nvSpPr>
          <p:cNvPr id="861" name="Warsaw, Poland"/>
          <p:cNvSpPr txBox="1"/>
          <p:nvPr/>
        </p:nvSpPr>
        <p:spPr>
          <a:xfrm>
            <a:off x="18562962" y="12011110"/>
            <a:ext cx="2309166"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Warsaw, Poland</a:t>
            </a:r>
          </a:p>
        </p:txBody>
      </p:sp>
      <p:sp>
        <p:nvSpPr>
          <p:cNvPr id="862" name="Ithemba LABS: Beta Decay"/>
          <p:cNvSpPr txBox="1"/>
          <p:nvPr/>
        </p:nvSpPr>
        <p:spPr>
          <a:xfrm>
            <a:off x="2320607" y="5488478"/>
            <a:ext cx="4756786" cy="794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241F21"/>
                </a:solidFill>
              </a:defRPr>
            </a:lvl1pPr>
          </a:lstStyle>
          <a:p>
            <a:r>
              <a:t>Ithemba LABS: Beta Decay</a:t>
            </a:r>
            <a:endParaRPr sz="1200"/>
          </a:p>
        </p:txBody>
      </p:sp>
      <p:pic>
        <p:nvPicPr>
          <p:cNvPr id="863" name="Screen Shot 2022-06-05 at 12.18.45 PM.png" descr="Screen Shot 2022-06-05 at 12.18.45 PM.png"/>
          <p:cNvPicPr>
            <a:picLocks noChangeAspect="1"/>
          </p:cNvPicPr>
          <p:nvPr/>
        </p:nvPicPr>
        <p:blipFill>
          <a:blip r:embed="rId5"/>
          <a:stretch>
            <a:fillRect/>
          </a:stretch>
        </p:blipFill>
        <p:spPr>
          <a:xfrm>
            <a:off x="1613344" y="6639509"/>
            <a:ext cx="5767488" cy="4321260"/>
          </a:xfrm>
          <a:prstGeom prst="rect">
            <a:avLst/>
          </a:prstGeom>
          <a:ln w="12700">
            <a:miter lim="400000"/>
          </a:ln>
        </p:spPr>
      </p:pic>
      <p:sp>
        <p:nvSpPr>
          <p:cNvPr id="864" name="MLL Q3D Magnetic Spectrograph :…"/>
          <p:cNvSpPr txBox="1"/>
          <p:nvPr/>
        </p:nvSpPr>
        <p:spPr>
          <a:xfrm>
            <a:off x="8884520" y="5392530"/>
            <a:ext cx="6184012" cy="1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solidFill>
                  <a:srgbClr val="241F21"/>
                </a:solidFill>
              </a:defRPr>
            </a:pPr>
            <a:r>
              <a:t>MLL Q3D Magnetic Spectrograph :</a:t>
            </a:r>
          </a:p>
          <a:p>
            <a:pPr>
              <a:defRPr sz="3000">
                <a:solidFill>
                  <a:srgbClr val="241F21"/>
                </a:solidFill>
              </a:defRPr>
            </a:pPr>
            <a:r>
              <a:t>Transfer Reaction </a:t>
            </a:r>
            <a:endParaRPr sz="1200"/>
          </a:p>
        </p:txBody>
      </p:sp>
      <p:sp>
        <p:nvSpPr>
          <p:cNvPr id="865" name="Cape Town, South Africa"/>
          <p:cNvSpPr txBox="1"/>
          <p:nvPr/>
        </p:nvSpPr>
        <p:spPr>
          <a:xfrm>
            <a:off x="2653353" y="12011110"/>
            <a:ext cx="3687471"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Cape Town, South Africa </a:t>
            </a:r>
          </a:p>
        </p:txBody>
      </p:sp>
      <p:sp>
        <p:nvSpPr>
          <p:cNvPr id="866" name="HIL: Coulomb Excitation"/>
          <p:cNvSpPr txBox="1"/>
          <p:nvPr/>
        </p:nvSpPr>
        <p:spPr>
          <a:xfrm>
            <a:off x="17495362" y="5488478"/>
            <a:ext cx="4444366" cy="794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241F21"/>
                </a:solidFill>
              </a:defRPr>
            </a:lvl1pPr>
          </a:lstStyle>
          <a:p>
            <a:r>
              <a:t>HIL: Coulomb Excitation</a:t>
            </a:r>
            <a:endParaRPr sz="1200"/>
          </a:p>
        </p:txBody>
      </p:sp>
      <p:pic>
        <p:nvPicPr>
          <p:cNvPr id="867" name="Rectangle Rectangle" descr="Rectangle Rectangle"/>
          <p:cNvPicPr>
            <a:picLocks/>
          </p:cNvPicPr>
          <p:nvPr/>
        </p:nvPicPr>
        <p:blipFill>
          <a:blip r:embed="rId6"/>
          <a:stretch>
            <a:fillRect/>
          </a:stretch>
        </p:blipFill>
        <p:spPr>
          <a:xfrm>
            <a:off x="7748192" y="5294700"/>
            <a:ext cx="8014874" cy="7921211"/>
          </a:xfrm>
          <a:prstGeom prst="rect">
            <a:avLst/>
          </a:prstGeom>
        </p:spPr>
      </p:pic>
      <p:sp>
        <p:nvSpPr>
          <p:cNvPr id="869" name="Experiment: 102Ru(p,t)100Ru"/>
          <p:cNvSpPr txBox="1"/>
          <p:nvPr/>
        </p:nvSpPr>
        <p:spPr>
          <a:xfrm>
            <a:off x="-436841" y="557410"/>
            <a:ext cx="16523514" cy="2083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9600" u="sng" spc="-96">
                <a:latin typeface="+mn-lt"/>
                <a:ea typeface="+mn-ea"/>
                <a:cs typeface="+mn-cs"/>
                <a:sym typeface="Canela Bold"/>
              </a:defRPr>
            </a:pPr>
            <a:r>
              <a:rPr dirty="0"/>
              <a:t>Experiment: </a:t>
            </a:r>
            <a:r>
              <a:rPr baseline="12500" dirty="0"/>
              <a:t>102</a:t>
            </a:r>
            <a:r>
              <a:rPr dirty="0"/>
              <a:t>Ru(</a:t>
            </a:r>
            <a:r>
              <a:rPr dirty="0" err="1"/>
              <a:t>p,t</a:t>
            </a:r>
            <a:r>
              <a:rPr dirty="0"/>
              <a:t>)</a:t>
            </a:r>
            <a:r>
              <a:rPr baseline="12500" dirty="0"/>
              <a:t>100</a:t>
            </a:r>
            <a:r>
              <a:rPr dirty="0"/>
              <a:t>Ru</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873"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74" name="Purpose: Part of a multi-prong campaign aimed at investigating  the structure of 100Ru"/>
          <p:cNvSpPr txBox="1"/>
          <p:nvPr/>
        </p:nvSpPr>
        <p:spPr>
          <a:xfrm>
            <a:off x="1108415" y="2110534"/>
            <a:ext cx="21736220" cy="5016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3700">
                <a:solidFill>
                  <a:srgbClr val="FFFFFF"/>
                </a:solidFill>
                <a:latin typeface="Helvetica Neue"/>
                <a:ea typeface="Helvetica Neue"/>
                <a:cs typeface="Helvetica Neue"/>
                <a:sym typeface="Helvetica Neue"/>
              </a:defRPr>
            </a:pPr>
            <a:endParaRPr/>
          </a:p>
          <a:p>
            <a:pPr algn="l" defTabSz="355600">
              <a:lnSpc>
                <a:spcPct val="100000"/>
              </a:lnSpc>
              <a:defRPr sz="3700">
                <a:solidFill>
                  <a:srgbClr val="FFFFFF"/>
                </a:solidFill>
                <a:latin typeface="Helvetica Neue"/>
                <a:ea typeface="Helvetica Neue"/>
                <a:cs typeface="Helvetica Neue"/>
                <a:sym typeface="Helvetica Neue"/>
              </a:defRPr>
            </a:pPr>
            <a:endParaRPr/>
          </a:p>
          <a:p>
            <a:pPr defTabSz="825500">
              <a:lnSpc>
                <a:spcPct val="100000"/>
              </a:lnSpc>
              <a:defRPr sz="4700" spc="-47">
                <a:solidFill>
                  <a:srgbClr val="FFFFFF"/>
                </a:solidFill>
                <a:latin typeface="Graphik-SemiboldItalic"/>
                <a:ea typeface="Graphik-SemiboldItalic"/>
                <a:cs typeface="Graphik-SemiboldItalic"/>
                <a:sym typeface="Graphik Semibold"/>
              </a:defRPr>
            </a:pPr>
            <a:r>
              <a:rPr>
                <a:solidFill>
                  <a:srgbClr val="E07B01"/>
                </a:solidFill>
              </a:rPr>
              <a:t>Purpose:</a:t>
            </a:r>
            <a:r>
              <a:t> </a:t>
            </a:r>
            <a:r>
              <a:rPr>
                <a:solidFill>
                  <a:srgbClr val="241F21"/>
                </a:solidFill>
              </a:rPr>
              <a:t>Part of a multi-prong campaign aimed at investigating  the structure of </a:t>
            </a:r>
            <a:r>
              <a:rPr baseline="31999">
                <a:solidFill>
                  <a:srgbClr val="241F21"/>
                </a:solidFill>
              </a:rPr>
              <a:t>100</a:t>
            </a:r>
            <a:r>
              <a:rPr>
                <a:solidFill>
                  <a:srgbClr val="241F21"/>
                </a:solidFill>
              </a:rPr>
              <a:t>Ru</a:t>
            </a:r>
          </a:p>
          <a:p>
            <a:pPr algn="l" defTabSz="355600">
              <a:lnSpc>
                <a:spcPct val="100000"/>
              </a:lnSpc>
              <a:defRPr sz="3700">
                <a:solidFill>
                  <a:srgbClr val="FFFFFF"/>
                </a:solidFill>
                <a:latin typeface="Helvetica Neue"/>
                <a:ea typeface="Helvetica Neue"/>
                <a:cs typeface="Helvetica Neue"/>
                <a:sym typeface="Helvetica Neue"/>
              </a:defRPr>
            </a:pPr>
            <a:endParaRPr>
              <a:solidFill>
                <a:srgbClr val="241F21"/>
              </a:solidFill>
            </a:endParaRPr>
          </a:p>
          <a:p>
            <a:pPr algn="l" defTabSz="355600">
              <a:lnSpc>
                <a:spcPct val="100000"/>
              </a:lnSpc>
              <a:defRPr sz="3700">
                <a:solidFill>
                  <a:srgbClr val="FFFFFF"/>
                </a:solidFill>
                <a:latin typeface="Helvetica Neue"/>
                <a:ea typeface="Helvetica Neue"/>
                <a:cs typeface="Helvetica Neue"/>
                <a:sym typeface="Helvetica Neue"/>
              </a:defRPr>
            </a:pPr>
            <a:endParaRPr>
              <a:solidFill>
                <a:srgbClr val="241F21"/>
              </a:solidFill>
            </a:endParaRPr>
          </a:p>
          <a:p>
            <a:pPr algn="l" defTabSz="355600">
              <a:lnSpc>
                <a:spcPct val="100000"/>
              </a:lnSpc>
              <a:defRPr sz="3700">
                <a:solidFill>
                  <a:srgbClr val="FFFFFF"/>
                </a:solidFill>
                <a:latin typeface="Helvetica Neue"/>
                <a:ea typeface="Helvetica Neue"/>
                <a:cs typeface="Helvetica Neue"/>
                <a:sym typeface="Helvetica Neue"/>
              </a:defRPr>
            </a:pPr>
            <a:endParaRPr>
              <a:solidFill>
                <a:srgbClr val="241F21"/>
              </a:solidFill>
            </a:endParaRPr>
          </a:p>
        </p:txBody>
      </p:sp>
      <p:pic>
        <p:nvPicPr>
          <p:cNvPr id="875" name="805DFACE-495F-4A4B-9B0C-5D503A156480 3.JPG" descr="805DFACE-495F-4A4B-9B0C-5D503A156480 3.JPG"/>
          <p:cNvPicPr>
            <a:picLocks noChangeAspect="1"/>
          </p:cNvPicPr>
          <p:nvPr/>
        </p:nvPicPr>
        <p:blipFill>
          <a:blip r:embed="rId3"/>
          <a:stretch>
            <a:fillRect/>
          </a:stretch>
        </p:blipFill>
        <p:spPr>
          <a:xfrm>
            <a:off x="15876426" y="6639509"/>
            <a:ext cx="7682240" cy="4321260"/>
          </a:xfrm>
          <a:prstGeom prst="rect">
            <a:avLst/>
          </a:prstGeom>
          <a:ln w="12700">
            <a:miter lim="400000"/>
          </a:ln>
        </p:spPr>
      </p:pic>
      <p:sp>
        <p:nvSpPr>
          <p:cNvPr id="876" name="March 2022"/>
          <p:cNvSpPr txBox="1"/>
          <p:nvPr/>
        </p:nvSpPr>
        <p:spPr>
          <a:xfrm>
            <a:off x="18646617" y="11317668"/>
            <a:ext cx="2141856" cy="681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lvl1pPr>
          </a:lstStyle>
          <a:p>
            <a:r>
              <a:t>March 2022</a:t>
            </a:r>
          </a:p>
        </p:txBody>
      </p:sp>
      <p:pic>
        <p:nvPicPr>
          <p:cNvPr id="877" name="Screen Shot 2022-05-30 at 10.39.13 AM.png" descr="Screen Shot 2022-05-30 at 10.39.13 AM.png"/>
          <p:cNvPicPr>
            <a:picLocks noChangeAspect="1"/>
          </p:cNvPicPr>
          <p:nvPr/>
        </p:nvPicPr>
        <p:blipFill>
          <a:blip r:embed="rId4"/>
          <a:srcRect l="4361" t="4067" r="3697" b="10078"/>
          <a:stretch>
            <a:fillRect/>
          </a:stretch>
        </p:blipFill>
        <p:spPr>
          <a:xfrm>
            <a:off x="8561975" y="6664157"/>
            <a:ext cx="6387342" cy="4271958"/>
          </a:xfrm>
          <a:prstGeom prst="rect">
            <a:avLst/>
          </a:prstGeom>
          <a:ln w="12700">
            <a:miter lim="400000"/>
          </a:ln>
        </p:spPr>
      </p:pic>
      <p:sp>
        <p:nvSpPr>
          <p:cNvPr id="878" name="June 2018"/>
          <p:cNvSpPr txBox="1"/>
          <p:nvPr/>
        </p:nvSpPr>
        <p:spPr>
          <a:xfrm>
            <a:off x="3598995" y="11317668"/>
            <a:ext cx="1796187" cy="681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lvl1pPr>
          </a:lstStyle>
          <a:p>
            <a:r>
              <a:t>June 2018</a:t>
            </a:r>
          </a:p>
        </p:txBody>
      </p:sp>
      <p:sp>
        <p:nvSpPr>
          <p:cNvPr id="879" name="August 2019"/>
          <p:cNvSpPr txBox="1"/>
          <p:nvPr/>
        </p:nvSpPr>
        <p:spPr>
          <a:xfrm>
            <a:off x="10644937" y="11317668"/>
            <a:ext cx="2221384" cy="681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lvl1pPr>
          </a:lstStyle>
          <a:p>
            <a:r>
              <a:t>August 2019</a:t>
            </a:r>
          </a:p>
        </p:txBody>
      </p:sp>
      <p:sp>
        <p:nvSpPr>
          <p:cNvPr id="880" name="Garching, Germany"/>
          <p:cNvSpPr txBox="1"/>
          <p:nvPr/>
        </p:nvSpPr>
        <p:spPr>
          <a:xfrm>
            <a:off x="10308590" y="12011110"/>
            <a:ext cx="289407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Garching, Germany </a:t>
            </a:r>
          </a:p>
        </p:txBody>
      </p:sp>
      <p:sp>
        <p:nvSpPr>
          <p:cNvPr id="881" name="Warsaw, Poland"/>
          <p:cNvSpPr txBox="1"/>
          <p:nvPr/>
        </p:nvSpPr>
        <p:spPr>
          <a:xfrm>
            <a:off x="18562962" y="12011110"/>
            <a:ext cx="2309166"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Warsaw, Poland</a:t>
            </a:r>
          </a:p>
        </p:txBody>
      </p:sp>
      <p:sp>
        <p:nvSpPr>
          <p:cNvPr id="882" name="Ithemba LABS: Beta Decay"/>
          <p:cNvSpPr txBox="1"/>
          <p:nvPr/>
        </p:nvSpPr>
        <p:spPr>
          <a:xfrm>
            <a:off x="2320607" y="5488478"/>
            <a:ext cx="4756786" cy="794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241F21"/>
                </a:solidFill>
              </a:defRPr>
            </a:lvl1pPr>
          </a:lstStyle>
          <a:p>
            <a:r>
              <a:t>Ithemba LABS: Beta Decay</a:t>
            </a:r>
            <a:endParaRPr sz="1200"/>
          </a:p>
        </p:txBody>
      </p:sp>
      <p:pic>
        <p:nvPicPr>
          <p:cNvPr id="883" name="Screen Shot 2022-06-05 at 12.18.45 PM.png" descr="Screen Shot 2022-06-05 at 12.18.45 PM.png"/>
          <p:cNvPicPr>
            <a:picLocks noChangeAspect="1"/>
          </p:cNvPicPr>
          <p:nvPr/>
        </p:nvPicPr>
        <p:blipFill>
          <a:blip r:embed="rId5"/>
          <a:stretch>
            <a:fillRect/>
          </a:stretch>
        </p:blipFill>
        <p:spPr>
          <a:xfrm>
            <a:off x="1613344" y="6639509"/>
            <a:ext cx="5767488" cy="4321260"/>
          </a:xfrm>
          <a:prstGeom prst="rect">
            <a:avLst/>
          </a:prstGeom>
          <a:ln w="12700">
            <a:miter lim="400000"/>
          </a:ln>
        </p:spPr>
      </p:pic>
      <p:sp>
        <p:nvSpPr>
          <p:cNvPr id="884" name="MLL Q3D Magnetic Spectrograph :…"/>
          <p:cNvSpPr txBox="1"/>
          <p:nvPr/>
        </p:nvSpPr>
        <p:spPr>
          <a:xfrm>
            <a:off x="8884520" y="5392530"/>
            <a:ext cx="6184012" cy="1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solidFill>
                  <a:srgbClr val="241F21"/>
                </a:solidFill>
              </a:defRPr>
            </a:pPr>
            <a:r>
              <a:t>MLL Q3D Magnetic Spectrograph :</a:t>
            </a:r>
          </a:p>
          <a:p>
            <a:pPr>
              <a:defRPr sz="3000">
                <a:solidFill>
                  <a:srgbClr val="241F21"/>
                </a:solidFill>
              </a:defRPr>
            </a:pPr>
            <a:r>
              <a:t>Transfer Reaction </a:t>
            </a:r>
            <a:endParaRPr sz="1200"/>
          </a:p>
        </p:txBody>
      </p:sp>
      <p:sp>
        <p:nvSpPr>
          <p:cNvPr id="885" name="Cape Town, South Africa"/>
          <p:cNvSpPr txBox="1"/>
          <p:nvPr/>
        </p:nvSpPr>
        <p:spPr>
          <a:xfrm>
            <a:off x="2653353" y="12011110"/>
            <a:ext cx="3687471"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Cape Town, South Africa </a:t>
            </a:r>
          </a:p>
        </p:txBody>
      </p:sp>
      <p:sp>
        <p:nvSpPr>
          <p:cNvPr id="886" name="HIL: Coulomb Excitation"/>
          <p:cNvSpPr txBox="1"/>
          <p:nvPr/>
        </p:nvSpPr>
        <p:spPr>
          <a:xfrm>
            <a:off x="17495362" y="5488478"/>
            <a:ext cx="4444366" cy="794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241F21"/>
                </a:solidFill>
              </a:defRPr>
            </a:lvl1pPr>
          </a:lstStyle>
          <a:p>
            <a:r>
              <a:t>HIL: Coulomb Excitation</a:t>
            </a:r>
            <a:endParaRPr sz="1200"/>
          </a:p>
        </p:txBody>
      </p:sp>
      <p:pic>
        <p:nvPicPr>
          <p:cNvPr id="887" name="Rectangle Rectangle" descr="Rectangle Rectangle"/>
          <p:cNvPicPr>
            <a:picLocks/>
          </p:cNvPicPr>
          <p:nvPr/>
        </p:nvPicPr>
        <p:blipFill>
          <a:blip r:embed="rId6"/>
          <a:stretch>
            <a:fillRect/>
          </a:stretch>
        </p:blipFill>
        <p:spPr>
          <a:xfrm>
            <a:off x="7748192" y="5294700"/>
            <a:ext cx="8014874" cy="7921211"/>
          </a:xfrm>
          <a:prstGeom prst="rect">
            <a:avLst/>
          </a:prstGeom>
        </p:spPr>
      </p:pic>
      <p:sp>
        <p:nvSpPr>
          <p:cNvPr id="889" name="Experiment: 102Ru(p,t)100Ru"/>
          <p:cNvSpPr txBox="1"/>
          <p:nvPr/>
        </p:nvSpPr>
        <p:spPr>
          <a:xfrm>
            <a:off x="537179" y="486901"/>
            <a:ext cx="16523514" cy="2083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9600" u="sng" spc="-96">
                <a:latin typeface="+mn-lt"/>
                <a:ea typeface="+mn-ea"/>
                <a:cs typeface="+mn-cs"/>
                <a:sym typeface="Canela Bold"/>
              </a:defRPr>
            </a:pPr>
            <a:r>
              <a:t>Experiment: </a:t>
            </a:r>
            <a:r>
              <a:rPr baseline="12500"/>
              <a:t>102</a:t>
            </a:r>
            <a:r>
              <a:t>Ru(p,t)</a:t>
            </a:r>
            <a:r>
              <a:rPr baseline="12500"/>
              <a:t>100</a:t>
            </a:r>
            <a:r>
              <a:t>Ru</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893" name="Atom"/>
          <p:cNvSpPr/>
          <p:nvPr/>
        </p:nvSpPr>
        <p:spPr>
          <a:xfrm>
            <a:off x="-4699373" y="8361757"/>
            <a:ext cx="10191821"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4"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5" name="Project Focus"/>
          <p:cNvSpPr txBox="1"/>
          <p:nvPr/>
        </p:nvSpPr>
        <p:spPr>
          <a:xfrm>
            <a:off x="934218" y="518969"/>
            <a:ext cx="778356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Project Focus</a:t>
            </a:r>
          </a:p>
        </p:txBody>
      </p:sp>
      <p:sp>
        <p:nvSpPr>
          <p:cNvPr id="896" name="Project Focus: Study of 100Ru via a two-neutron transfer reaction experiment performed using the Q3D magnetic spectrograph at the Maier-Leibnitz Laboratory, in Garching, Germany"/>
          <p:cNvSpPr txBox="1"/>
          <p:nvPr/>
        </p:nvSpPr>
        <p:spPr>
          <a:xfrm>
            <a:off x="635407" y="2935662"/>
            <a:ext cx="23498424" cy="2155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4500">
                <a:solidFill>
                  <a:srgbClr val="FFFFFF"/>
                </a:solidFill>
                <a:latin typeface="Helvetica Neue"/>
                <a:ea typeface="Helvetica Neue"/>
                <a:cs typeface="Helvetica Neue"/>
                <a:sym typeface="Helvetica Neue"/>
              </a:defRPr>
            </a:pPr>
            <a:r>
              <a:rPr b="1">
                <a:solidFill>
                  <a:srgbClr val="050301"/>
                </a:solidFill>
              </a:rPr>
              <a:t>Project Focus:</a:t>
            </a:r>
            <a:r>
              <a:rPr b="1"/>
              <a:t> </a:t>
            </a:r>
            <a:r>
              <a:rPr>
                <a:solidFill>
                  <a:srgbClr val="241F21"/>
                </a:solidFill>
              </a:rPr>
              <a:t>Study of 100Ru via a two-neutron transfer reaction experiment performed using the Q3D magnetic spectrograph at the Maier-Leibnitz Laboratory, in Garching, Germany </a:t>
            </a:r>
          </a:p>
        </p:txBody>
      </p:sp>
      <p:pic>
        <p:nvPicPr>
          <p:cNvPr id="897" name="Screen Shot 2022-05-30 at 10.39.13 AM.png" descr="Screen Shot 2022-05-30 at 10.39.13 AM.png"/>
          <p:cNvPicPr>
            <a:picLocks noChangeAspect="1"/>
          </p:cNvPicPr>
          <p:nvPr/>
        </p:nvPicPr>
        <p:blipFill>
          <a:blip r:embed="rId3"/>
          <a:srcRect l="4361" t="4067" r="3697" b="10078"/>
          <a:stretch>
            <a:fillRect/>
          </a:stretch>
        </p:blipFill>
        <p:spPr>
          <a:xfrm>
            <a:off x="7161609" y="6022280"/>
            <a:ext cx="10060604" cy="6728693"/>
          </a:xfrm>
          <a:prstGeom prst="rect">
            <a:avLst/>
          </a:prstGeom>
          <a:ln w="12700">
            <a:miter lim="400000"/>
          </a:ln>
        </p:spPr>
      </p:pic>
      <p:sp>
        <p:nvSpPr>
          <p:cNvPr id="898" name="Atom"/>
          <p:cNvSpPr/>
          <p:nvPr/>
        </p:nvSpPr>
        <p:spPr>
          <a:xfrm rot="2035668">
            <a:off x="17869574" y="-5349244"/>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4767"/>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9" name="Q3D Magnetic Spectrograph :…"/>
          <p:cNvSpPr txBox="1"/>
          <p:nvPr/>
        </p:nvSpPr>
        <p:spPr>
          <a:xfrm>
            <a:off x="9550336" y="4807946"/>
            <a:ext cx="5283328" cy="1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solidFill>
                  <a:srgbClr val="FFFFFF"/>
                </a:solidFill>
              </a:defRPr>
            </a:pPr>
            <a:r>
              <a:t>Q3D Magnetic Spectrograph :</a:t>
            </a:r>
          </a:p>
          <a:p>
            <a:pPr>
              <a:defRPr sz="3000">
                <a:solidFill>
                  <a:srgbClr val="FFFFFF"/>
                </a:solidFill>
              </a:defRPr>
            </a:pPr>
            <a:r>
              <a:t>Transfer Reaction </a:t>
            </a:r>
            <a:endParaRPr sz="1200"/>
          </a:p>
        </p:txBody>
      </p:sp>
      <p:sp>
        <p:nvSpPr>
          <p:cNvPr id="900" name="Garching, Germany"/>
          <p:cNvSpPr txBox="1"/>
          <p:nvPr/>
        </p:nvSpPr>
        <p:spPr>
          <a:xfrm>
            <a:off x="10937581" y="12900110"/>
            <a:ext cx="289407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Garching, Germany </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904" name="Atom"/>
          <p:cNvSpPr/>
          <p:nvPr/>
        </p:nvSpPr>
        <p:spPr>
          <a:xfrm>
            <a:off x="-4699373" y="8361757"/>
            <a:ext cx="10191821"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05" name="Rectangle"/>
          <p:cNvSpPr/>
          <p:nvPr/>
        </p:nvSpPr>
        <p:spPr>
          <a:xfrm>
            <a:off x="-712515" y="435849"/>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06" name="102Ru(p,t)100Ru : Study of  100Ru via a two-neutron transfer reaction experiment performed using the Q3D magnetic spectrograph at the Maier-Leibnitz Laboratory, in Garching, Germany"/>
          <p:cNvSpPr txBox="1"/>
          <p:nvPr/>
        </p:nvSpPr>
        <p:spPr>
          <a:xfrm>
            <a:off x="635407" y="2657777"/>
            <a:ext cx="23498424" cy="1333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3500" b="1">
                <a:solidFill>
                  <a:srgbClr val="FFFFFF"/>
                </a:solidFill>
                <a:latin typeface="Helvetica Neue"/>
                <a:ea typeface="Helvetica Neue"/>
                <a:cs typeface="Helvetica Neue"/>
                <a:sym typeface="Helvetica Neue"/>
              </a:defRPr>
            </a:pPr>
            <a:r>
              <a:rPr baseline="34285" dirty="0">
                <a:solidFill>
                  <a:srgbClr val="241F21"/>
                </a:solidFill>
              </a:rPr>
              <a:t>102</a:t>
            </a:r>
            <a:r>
              <a:rPr dirty="0">
                <a:solidFill>
                  <a:srgbClr val="241F21"/>
                </a:solidFill>
              </a:rPr>
              <a:t>Ru(</a:t>
            </a:r>
            <a:r>
              <a:rPr dirty="0" err="1">
                <a:solidFill>
                  <a:srgbClr val="241F21"/>
                </a:solidFill>
              </a:rPr>
              <a:t>p,t</a:t>
            </a:r>
            <a:r>
              <a:rPr dirty="0">
                <a:solidFill>
                  <a:srgbClr val="241F21"/>
                </a:solidFill>
              </a:rPr>
              <a:t>)</a:t>
            </a:r>
            <a:r>
              <a:rPr baseline="34285" dirty="0">
                <a:solidFill>
                  <a:srgbClr val="241F21"/>
                </a:solidFill>
              </a:rPr>
              <a:t>100</a:t>
            </a:r>
            <a:r>
              <a:rPr dirty="0">
                <a:solidFill>
                  <a:srgbClr val="241F21"/>
                </a:solidFill>
              </a:rPr>
              <a:t>Ru </a:t>
            </a:r>
            <a:r>
              <a:rPr dirty="0">
                <a:solidFill>
                  <a:srgbClr val="050301"/>
                </a:solidFill>
              </a:rPr>
              <a:t>:</a:t>
            </a:r>
            <a:r>
              <a:rPr dirty="0"/>
              <a:t> </a:t>
            </a:r>
            <a:r>
              <a:rPr dirty="0">
                <a:solidFill>
                  <a:srgbClr val="241F21"/>
                </a:solidFill>
              </a:rPr>
              <a:t>Study of </a:t>
            </a:r>
            <a:r>
              <a:rPr baseline="31999" dirty="0">
                <a:solidFill>
                  <a:srgbClr val="241F21"/>
                </a:solidFill>
              </a:rPr>
              <a:t> </a:t>
            </a:r>
            <a:r>
              <a:rPr baseline="34285" dirty="0">
                <a:solidFill>
                  <a:srgbClr val="241F21"/>
                </a:solidFill>
              </a:rPr>
              <a:t>100</a:t>
            </a:r>
            <a:r>
              <a:rPr dirty="0">
                <a:solidFill>
                  <a:srgbClr val="241F21"/>
                </a:solidFill>
              </a:rPr>
              <a:t>Ru via a two-neutron transfer reaction experiment performed using the Q3D magnetic spectrograph at the Maier-Leibnitz Laboratory, in </a:t>
            </a:r>
            <a:r>
              <a:rPr dirty="0" err="1">
                <a:solidFill>
                  <a:srgbClr val="241F21"/>
                </a:solidFill>
              </a:rPr>
              <a:t>Garching</a:t>
            </a:r>
            <a:r>
              <a:rPr dirty="0">
                <a:solidFill>
                  <a:srgbClr val="241F21"/>
                </a:solidFill>
              </a:rPr>
              <a:t>, Germany </a:t>
            </a:r>
          </a:p>
        </p:txBody>
      </p:sp>
      <p:pic>
        <p:nvPicPr>
          <p:cNvPr id="907" name="Screen Shot 2022-05-30 at 10.39.13 AM.png" descr="Screen Shot 2022-05-30 at 10.39.13 AM.png"/>
          <p:cNvPicPr>
            <a:picLocks noChangeAspect="1"/>
          </p:cNvPicPr>
          <p:nvPr/>
        </p:nvPicPr>
        <p:blipFill>
          <a:blip r:embed="rId3"/>
          <a:srcRect l="4361" t="4067" r="3697" b="10078"/>
          <a:stretch>
            <a:fillRect/>
          </a:stretch>
        </p:blipFill>
        <p:spPr>
          <a:xfrm>
            <a:off x="933462" y="6114208"/>
            <a:ext cx="10060604" cy="6728694"/>
          </a:xfrm>
          <a:prstGeom prst="rect">
            <a:avLst/>
          </a:prstGeom>
          <a:ln w="12700">
            <a:miter lim="400000"/>
          </a:ln>
        </p:spPr>
      </p:pic>
      <p:sp>
        <p:nvSpPr>
          <p:cNvPr id="908" name="Atom"/>
          <p:cNvSpPr/>
          <p:nvPr/>
        </p:nvSpPr>
        <p:spPr>
          <a:xfrm rot="2035668">
            <a:off x="17869574" y="-5349244"/>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4767"/>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09" name="Q3D Magnetic Spectrograph :…"/>
          <p:cNvSpPr txBox="1"/>
          <p:nvPr/>
        </p:nvSpPr>
        <p:spPr>
          <a:xfrm>
            <a:off x="3322189" y="4770881"/>
            <a:ext cx="5283328" cy="1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solidFill>
                  <a:srgbClr val="241F21"/>
                </a:solidFill>
              </a:defRPr>
            </a:pPr>
            <a:r>
              <a:t>Q3D Magnetic Spectrograph :</a:t>
            </a:r>
          </a:p>
          <a:p>
            <a:pPr>
              <a:defRPr sz="3000">
                <a:solidFill>
                  <a:srgbClr val="241F21"/>
                </a:solidFill>
              </a:defRPr>
            </a:pPr>
            <a:r>
              <a:t>Transfer Reaction </a:t>
            </a:r>
            <a:endParaRPr sz="1200"/>
          </a:p>
        </p:txBody>
      </p:sp>
      <p:sp>
        <p:nvSpPr>
          <p:cNvPr id="910" name="Garching, Germany"/>
          <p:cNvSpPr txBox="1"/>
          <p:nvPr/>
        </p:nvSpPr>
        <p:spPr>
          <a:xfrm>
            <a:off x="4516815" y="12854145"/>
            <a:ext cx="289407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Garching, Germany </a:t>
            </a:r>
          </a:p>
        </p:txBody>
      </p:sp>
      <p:grpSp>
        <p:nvGrpSpPr>
          <p:cNvPr id="913" name="Screen Shot 2022-05-30 at 1.44.40 PM.png"/>
          <p:cNvGrpSpPr/>
          <p:nvPr/>
        </p:nvGrpSpPr>
        <p:grpSpPr>
          <a:xfrm>
            <a:off x="12007894" y="6234238"/>
            <a:ext cx="11667686" cy="5054547"/>
            <a:chOff x="0" y="0"/>
            <a:chExt cx="11667685" cy="5054545"/>
          </a:xfrm>
        </p:grpSpPr>
        <p:pic>
          <p:nvPicPr>
            <p:cNvPr id="912" name="Screen Shot 2022-05-30 at 1.44.40 PM.png" descr="Screen Shot 2022-05-30 at 1.44.40 PM.png"/>
            <p:cNvPicPr>
              <a:picLocks noChangeAspect="1"/>
            </p:cNvPicPr>
            <p:nvPr/>
          </p:nvPicPr>
          <p:blipFill>
            <a:blip r:embed="rId4"/>
            <a:stretch>
              <a:fillRect/>
            </a:stretch>
          </p:blipFill>
          <p:spPr>
            <a:xfrm>
              <a:off x="127000" y="88900"/>
              <a:ext cx="11413686" cy="4724346"/>
            </a:xfrm>
            <a:prstGeom prst="rect">
              <a:avLst/>
            </a:prstGeom>
            <a:ln>
              <a:noFill/>
            </a:ln>
            <a:effectLst/>
          </p:spPr>
        </p:pic>
        <p:pic>
          <p:nvPicPr>
            <p:cNvPr id="911" name="Screen Shot 2022-05-30 at 1.44.40 PM.png" descr="Screen Shot 2022-05-30 at 1.44.40 PM.png"/>
            <p:cNvPicPr>
              <a:picLocks/>
            </p:cNvPicPr>
            <p:nvPr/>
          </p:nvPicPr>
          <p:blipFill>
            <a:blip r:embed="rId5"/>
            <a:stretch>
              <a:fillRect/>
            </a:stretch>
          </p:blipFill>
          <p:spPr>
            <a:xfrm>
              <a:off x="0" y="0"/>
              <a:ext cx="11667686" cy="5054546"/>
            </a:xfrm>
            <a:prstGeom prst="rect">
              <a:avLst/>
            </a:prstGeom>
            <a:effectLst/>
          </p:spPr>
        </p:pic>
      </p:grpSp>
      <p:sp>
        <p:nvSpPr>
          <p:cNvPr id="914" name="By removing a pair of particles from the system, one can study the neutron-pair properties of the states we observe in the reaction, leading to a better understanding of the structure of 100Ru."/>
          <p:cNvSpPr txBox="1"/>
          <p:nvPr/>
        </p:nvSpPr>
        <p:spPr>
          <a:xfrm>
            <a:off x="11622349" y="10910429"/>
            <a:ext cx="12852454" cy="3799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lnSpc>
                <a:spcPct val="100000"/>
              </a:lnSpc>
              <a:defRPr sz="2900" spc="-29">
                <a:solidFill>
                  <a:srgbClr val="FFFFFF"/>
                </a:solidFill>
                <a:latin typeface="Graphik-SemiboldItalic"/>
                <a:ea typeface="Graphik-SemiboldItalic"/>
                <a:cs typeface="Graphik-SemiboldItalic"/>
                <a:sym typeface="Graphik Semibold"/>
              </a:defRPr>
            </a:pPr>
            <a:endParaRPr/>
          </a:p>
          <a:p>
            <a:pPr marL="434397" indent="-434397" algn="l" defTabSz="825500">
              <a:lnSpc>
                <a:spcPct val="100000"/>
              </a:lnSpc>
              <a:buSzPct val="150000"/>
              <a:buChar char="•"/>
              <a:defRPr sz="2900" spc="-29">
                <a:solidFill>
                  <a:srgbClr val="241F21"/>
                </a:solidFill>
                <a:latin typeface="Graphik-SemiboldItalic"/>
                <a:ea typeface="Graphik-SemiboldItalic"/>
                <a:cs typeface="Graphik-SemiboldItalic"/>
                <a:sym typeface="Graphik Semibold"/>
              </a:defRPr>
            </a:pPr>
            <a:r>
              <a:t> By removing a pair of particles from the system, one can study the neutron-pair properties of the states we observe in the reaction, leading to a better understanding of the structure of </a:t>
            </a:r>
            <a:r>
              <a:rPr baseline="31999"/>
              <a:t>100</a:t>
            </a:r>
            <a:r>
              <a:t>Ru.</a:t>
            </a:r>
          </a:p>
          <a:p>
            <a:pPr algn="l" defTabSz="355600">
              <a:lnSpc>
                <a:spcPct val="100000"/>
              </a:lnSpc>
              <a:defRPr sz="2900">
                <a:solidFill>
                  <a:srgbClr val="FFFFFF"/>
                </a:solidFill>
                <a:latin typeface="Helvetica Neue"/>
                <a:ea typeface="Helvetica Neue"/>
                <a:cs typeface="Helvetica Neue"/>
                <a:sym typeface="Helvetica Neue"/>
              </a:defRPr>
            </a:pPr>
            <a:endParaRPr/>
          </a:p>
          <a:p>
            <a:pPr algn="l" defTabSz="355600">
              <a:lnSpc>
                <a:spcPct val="100000"/>
              </a:lnSpc>
              <a:defRPr sz="2900">
                <a:solidFill>
                  <a:srgbClr val="FFFFFF"/>
                </a:solidFill>
                <a:latin typeface="Helvetica Neue"/>
                <a:ea typeface="Helvetica Neue"/>
                <a:cs typeface="Helvetica Neue"/>
                <a:sym typeface="Helvetica Neue"/>
              </a:defRPr>
            </a:pPr>
            <a:endParaRPr/>
          </a:p>
          <a:p>
            <a:pPr algn="l" defTabSz="355600">
              <a:lnSpc>
                <a:spcPct val="100000"/>
              </a:lnSpc>
              <a:defRPr sz="2900">
                <a:solidFill>
                  <a:srgbClr val="FFFFFF"/>
                </a:solidFill>
                <a:latin typeface="Helvetica Neue"/>
                <a:ea typeface="Helvetica Neue"/>
                <a:cs typeface="Helvetica Neue"/>
                <a:sym typeface="Helvetica Neue"/>
              </a:defRPr>
            </a:pPr>
            <a:endParaRPr/>
          </a:p>
        </p:txBody>
      </p:sp>
      <p:sp>
        <p:nvSpPr>
          <p:cNvPr id="915" name="Experimental Procedure employed a target of 102Ru and bombard it with protons that effectively &quot;pick-up&quot; two neutrons from this target, resulting in the production of 100Ru."/>
          <p:cNvSpPr txBox="1"/>
          <p:nvPr/>
        </p:nvSpPr>
        <p:spPr>
          <a:xfrm>
            <a:off x="11619745" y="4238882"/>
            <a:ext cx="12443984" cy="1647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34397" indent="-434397" algn="l" defTabSz="825500">
              <a:lnSpc>
                <a:spcPct val="100000"/>
              </a:lnSpc>
              <a:buSzPct val="150000"/>
              <a:buChar char="•"/>
              <a:defRPr sz="2700" spc="-26">
                <a:solidFill>
                  <a:srgbClr val="191919"/>
                </a:solidFill>
                <a:latin typeface="Graphik-SemiboldItalic"/>
                <a:ea typeface="Graphik-SemiboldItalic"/>
                <a:cs typeface="Graphik-SemiboldItalic"/>
                <a:sym typeface="Graphik Semibold"/>
              </a:defRPr>
            </a:pPr>
            <a:r>
              <a:rPr>
                <a:solidFill>
                  <a:srgbClr val="020101"/>
                </a:solidFill>
              </a:rPr>
              <a:t>Experimental Procedure</a:t>
            </a:r>
            <a:r>
              <a:rPr sz="3800" spc="-38">
                <a:solidFill>
                  <a:srgbClr val="020101"/>
                </a:solidFill>
              </a:rPr>
              <a:t> </a:t>
            </a:r>
            <a:r>
              <a:t>employed a target of </a:t>
            </a:r>
            <a:r>
              <a:rPr baseline="31999"/>
              <a:t>102</a:t>
            </a:r>
            <a:r>
              <a:t>Ru and bombard it with protons that effectively "pick-up" two neutrons from this target, resulting in the production of</a:t>
            </a:r>
            <a:r>
              <a:rPr baseline="31999"/>
              <a:t> 100</a:t>
            </a:r>
            <a:r>
              <a:t>Ru. </a:t>
            </a:r>
          </a:p>
        </p:txBody>
      </p:sp>
      <p:pic>
        <p:nvPicPr>
          <p:cNvPr id="916" name="Rectangle Rectangle" descr="Rectangle Rectangle"/>
          <p:cNvPicPr>
            <a:picLocks/>
          </p:cNvPicPr>
          <p:nvPr/>
        </p:nvPicPr>
        <p:blipFill>
          <a:blip r:embed="rId6"/>
          <a:stretch>
            <a:fillRect/>
          </a:stretch>
        </p:blipFill>
        <p:spPr>
          <a:xfrm>
            <a:off x="432057" y="4274504"/>
            <a:ext cx="11063592" cy="9574933"/>
          </a:xfrm>
          <a:prstGeom prst="rect">
            <a:avLst/>
          </a:prstGeom>
        </p:spPr>
      </p:pic>
      <p:sp>
        <p:nvSpPr>
          <p:cNvPr id="918" name="Rectangle"/>
          <p:cNvSpPr/>
          <p:nvPr/>
        </p:nvSpPr>
        <p:spPr>
          <a:xfrm>
            <a:off x="21186495" y="6815756"/>
            <a:ext cx="1321980" cy="1140637"/>
          </a:xfrm>
          <a:prstGeom prst="rect">
            <a:avLst/>
          </a:prstGeom>
          <a:ln w="114300">
            <a:solidFill>
              <a:srgbClr val="1E9C48">
                <a:alpha val="27145"/>
              </a:srgbClr>
            </a:solidFill>
            <a:miter lim="400000"/>
          </a:ln>
        </p:spPr>
        <p:txBody>
          <a:bodyPr lIns="50800" tIns="50800" rIns="50800" bIns="50800" anchor="ctr"/>
          <a:lstStyle/>
          <a:p>
            <a:pPr defTabSz="825500">
              <a:lnSpc>
                <a:spcPct val="100000"/>
              </a:lnSpc>
              <a:defRPr sz="3200">
                <a:latin typeface="Graphik"/>
                <a:ea typeface="Graphik"/>
                <a:cs typeface="Graphik"/>
                <a:sym typeface="Graphik"/>
              </a:defRPr>
            </a:pPr>
            <a:endParaRPr/>
          </a:p>
        </p:txBody>
      </p:sp>
      <p:sp>
        <p:nvSpPr>
          <p:cNvPr id="2" name="Experiment: 102Ru(p,t)100Ru">
            <a:extLst>
              <a:ext uri="{FF2B5EF4-FFF2-40B4-BE49-F238E27FC236}">
                <a16:creationId xmlns:a16="http://schemas.microsoft.com/office/drawing/2014/main" id="{F46E0B7F-0D48-3137-72FB-5ED985A03A6E}"/>
              </a:ext>
            </a:extLst>
          </p:cNvPr>
          <p:cNvSpPr txBox="1"/>
          <p:nvPr/>
        </p:nvSpPr>
        <p:spPr>
          <a:xfrm>
            <a:off x="-449138" y="384609"/>
            <a:ext cx="16523514" cy="2083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9600" u="sng" spc="-96">
                <a:latin typeface="+mn-lt"/>
                <a:ea typeface="+mn-ea"/>
                <a:cs typeface="+mn-cs"/>
                <a:sym typeface="Canela Bold"/>
              </a:defRPr>
            </a:pPr>
            <a:r>
              <a:rPr dirty="0"/>
              <a:t>Experiment: </a:t>
            </a:r>
            <a:r>
              <a:rPr baseline="12500" dirty="0"/>
              <a:t>102</a:t>
            </a:r>
            <a:r>
              <a:rPr dirty="0"/>
              <a:t>Ru(</a:t>
            </a:r>
            <a:r>
              <a:rPr dirty="0" err="1"/>
              <a:t>p,t</a:t>
            </a:r>
            <a:r>
              <a:rPr dirty="0"/>
              <a:t>)</a:t>
            </a:r>
            <a:r>
              <a:rPr baseline="12500" dirty="0"/>
              <a:t>100</a:t>
            </a:r>
            <a:r>
              <a:rPr dirty="0"/>
              <a:t>Ru</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923"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24" name="102Ru(p,t)100Ru"/>
          <p:cNvSpPr txBox="1"/>
          <p:nvPr/>
        </p:nvSpPr>
        <p:spPr>
          <a:xfrm>
            <a:off x="380731" y="442769"/>
            <a:ext cx="10088576"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10100" u="sng" spc="-101">
                <a:latin typeface="+mn-lt"/>
                <a:ea typeface="+mn-ea"/>
                <a:cs typeface="+mn-cs"/>
                <a:sym typeface="Canela Bold"/>
              </a:defRPr>
            </a:pPr>
            <a:r>
              <a:rPr baseline="11881"/>
              <a:t>102</a:t>
            </a:r>
            <a:r>
              <a:t>Ru(p,t)</a:t>
            </a:r>
            <a:r>
              <a:rPr baseline="11881"/>
              <a:t>100</a:t>
            </a:r>
            <a:r>
              <a:t>Ru</a:t>
            </a:r>
          </a:p>
        </p:txBody>
      </p:sp>
      <p:pic>
        <p:nvPicPr>
          <p:cNvPr id="925" name="Screen Shot 2022-05-30 at 1.44.40 PM.png" descr="Screen Shot 2022-05-30 at 1.44.40 PM.png"/>
          <p:cNvPicPr>
            <a:picLocks noChangeAspect="1"/>
          </p:cNvPicPr>
          <p:nvPr/>
        </p:nvPicPr>
        <p:blipFill>
          <a:blip r:embed="rId2"/>
          <a:stretch>
            <a:fillRect/>
          </a:stretch>
        </p:blipFill>
        <p:spPr>
          <a:xfrm>
            <a:off x="4762318" y="5250583"/>
            <a:ext cx="14859364" cy="6150579"/>
          </a:xfrm>
          <a:prstGeom prst="rect">
            <a:avLst/>
          </a:prstGeom>
          <a:ln w="12700">
            <a:miter lim="400000"/>
          </a:ln>
        </p:spPr>
      </p:pic>
      <p:sp>
        <p:nvSpPr>
          <p:cNvPr id="926" name="Employed a target of 102Ru and bombard it with protons that effectively &quot;pick-up&quot; two neutrons from this target, resulting in the production of 100Ru."/>
          <p:cNvSpPr txBox="1"/>
          <p:nvPr/>
        </p:nvSpPr>
        <p:spPr>
          <a:xfrm>
            <a:off x="1209741" y="3532457"/>
            <a:ext cx="21964518" cy="129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434397" indent="-434397" algn="l" defTabSz="825500">
              <a:lnSpc>
                <a:spcPct val="100000"/>
              </a:lnSpc>
              <a:buSzPct val="150000"/>
              <a:buChar char="•"/>
              <a:defRPr sz="3500" spc="-35">
                <a:solidFill>
                  <a:srgbClr val="191919"/>
                </a:solidFill>
                <a:latin typeface="Graphik-SemiboldItalic"/>
                <a:ea typeface="Graphik-SemiboldItalic"/>
                <a:cs typeface="Graphik-SemiboldItalic"/>
                <a:sym typeface="Graphik Semibold"/>
              </a:defRPr>
            </a:lvl1pPr>
          </a:lstStyle>
          <a:p>
            <a:r>
              <a:t>Employed a target of 102Ru and bombard it with protons that effectively "pick-up" two neutrons from this target, resulting in the production of 100Ru. </a:t>
            </a:r>
          </a:p>
        </p:txBody>
      </p:sp>
      <p:sp>
        <p:nvSpPr>
          <p:cNvPr id="927" name="By removing a pair of particles from the system, one can study the neutron-pair properties of the states we observe in the reaction, leading to a better understanding of the structure of 100Ru."/>
          <p:cNvSpPr txBox="1"/>
          <p:nvPr/>
        </p:nvSpPr>
        <p:spPr>
          <a:xfrm>
            <a:off x="1179825" y="11200765"/>
            <a:ext cx="22795082" cy="3962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lnSpc>
                <a:spcPct val="100000"/>
              </a:lnSpc>
              <a:defRPr sz="3500" spc="-35">
                <a:solidFill>
                  <a:srgbClr val="FFFFFF"/>
                </a:solidFill>
                <a:latin typeface="Graphik-SemiboldItalic"/>
                <a:ea typeface="Graphik-SemiboldItalic"/>
                <a:cs typeface="Graphik-SemiboldItalic"/>
                <a:sym typeface="Graphik Semibold"/>
              </a:defRPr>
            </a:pPr>
            <a:endParaRPr/>
          </a:p>
          <a:p>
            <a:pPr marL="434397" indent="-434397" algn="l" defTabSz="825500">
              <a:lnSpc>
                <a:spcPct val="100000"/>
              </a:lnSpc>
              <a:buSzPct val="150000"/>
              <a:buChar char="•"/>
              <a:defRPr sz="3500" spc="-35">
                <a:solidFill>
                  <a:srgbClr val="241F21"/>
                </a:solidFill>
                <a:latin typeface="Graphik-SemiboldItalic"/>
                <a:ea typeface="Graphik-SemiboldItalic"/>
                <a:cs typeface="Graphik-SemiboldItalic"/>
                <a:sym typeface="Graphik Semibold"/>
              </a:defRPr>
            </a:pPr>
            <a:r>
              <a:t> By removing a pair of particles from the system, one can study the neutron-pair properties of the states we observe in the reaction, leading to a better understanding of the structure of 100Ru.</a:t>
            </a:r>
          </a:p>
          <a:p>
            <a:pPr algn="l" defTabSz="355600">
              <a:lnSpc>
                <a:spcPct val="100000"/>
              </a:lnSpc>
              <a:defRPr sz="3500">
                <a:solidFill>
                  <a:srgbClr val="FFFFFF"/>
                </a:solidFill>
                <a:latin typeface="Helvetica Neue"/>
                <a:ea typeface="Helvetica Neue"/>
                <a:cs typeface="Helvetica Neue"/>
                <a:sym typeface="Helvetica Neue"/>
              </a:defRPr>
            </a:pPr>
            <a:endParaRPr/>
          </a:p>
          <a:p>
            <a:pPr algn="l" defTabSz="355600">
              <a:lnSpc>
                <a:spcPct val="100000"/>
              </a:lnSpc>
              <a:defRPr sz="3500">
                <a:solidFill>
                  <a:srgbClr val="FFFFFF"/>
                </a:solidFill>
                <a:latin typeface="Helvetica Neue"/>
                <a:ea typeface="Helvetica Neue"/>
                <a:cs typeface="Helvetica Neue"/>
                <a:sym typeface="Helvetica Neue"/>
              </a:defRPr>
            </a:pPr>
            <a:endParaRPr/>
          </a:p>
          <a:p>
            <a:pPr algn="l" defTabSz="355600">
              <a:lnSpc>
                <a:spcPct val="100000"/>
              </a:lnSpc>
              <a:defRPr sz="3500">
                <a:solidFill>
                  <a:srgbClr val="FFFFFF"/>
                </a:solidFill>
                <a:latin typeface="Helvetica Neue"/>
                <a:ea typeface="Helvetica Neue"/>
                <a:cs typeface="Helvetica Neue"/>
                <a:sym typeface="Helvetica Neue"/>
              </a:defRPr>
            </a:pPr>
            <a:endParaRPr/>
          </a:p>
        </p:txBody>
      </p:sp>
      <p:sp>
        <p:nvSpPr>
          <p:cNvPr id="928" name="Experimental Procedure:"/>
          <p:cNvSpPr txBox="1"/>
          <p:nvPr/>
        </p:nvSpPr>
        <p:spPr>
          <a:xfrm>
            <a:off x="1212278" y="2707512"/>
            <a:ext cx="5906644" cy="731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825500">
              <a:lnSpc>
                <a:spcPct val="100000"/>
              </a:lnSpc>
              <a:defRPr sz="3500" spc="-35">
                <a:solidFill>
                  <a:srgbClr val="FFFFFF"/>
                </a:solidFill>
                <a:latin typeface="Graphik-SemiboldItalic"/>
                <a:ea typeface="Graphik-SemiboldItalic"/>
                <a:cs typeface="Graphik-SemiboldItalic"/>
                <a:sym typeface="Graphik Semibold"/>
              </a:defRPr>
            </a:pPr>
            <a:r>
              <a:rPr sz="3800" spc="-38">
                <a:solidFill>
                  <a:srgbClr val="020101"/>
                </a:solidFill>
              </a:rPr>
              <a:t>Experimental Procedure</a:t>
            </a:r>
            <a:r>
              <a:rPr>
                <a:solidFill>
                  <a:srgbClr val="020101"/>
                </a:solidFill>
              </a:rPr>
              <a:t>:</a:t>
            </a:r>
            <a:r>
              <a:t> </a:t>
            </a:r>
          </a:p>
        </p:txBody>
      </p:sp>
      <p:sp>
        <p:nvSpPr>
          <p:cNvPr id="929" name="Atom"/>
          <p:cNvSpPr/>
          <p:nvPr/>
        </p:nvSpPr>
        <p:spPr>
          <a:xfrm rot="2035668">
            <a:off x="-7482434" y="3443439"/>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931"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32" name="102Ru(p,t)100Ru"/>
          <p:cNvSpPr txBox="1"/>
          <p:nvPr/>
        </p:nvSpPr>
        <p:spPr>
          <a:xfrm>
            <a:off x="380731" y="442769"/>
            <a:ext cx="10088576"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10100" u="sng" spc="-101">
                <a:latin typeface="+mn-lt"/>
                <a:ea typeface="+mn-ea"/>
                <a:cs typeface="+mn-cs"/>
                <a:sym typeface="Canela Bold"/>
              </a:defRPr>
            </a:pPr>
            <a:r>
              <a:rPr baseline="11881"/>
              <a:t>102</a:t>
            </a:r>
            <a:r>
              <a:t>Ru(p,t)</a:t>
            </a:r>
            <a:r>
              <a:rPr baseline="11881"/>
              <a:t>100</a:t>
            </a:r>
            <a:r>
              <a:t>Ru</a:t>
            </a:r>
          </a:p>
        </p:txBody>
      </p:sp>
      <p:pic>
        <p:nvPicPr>
          <p:cNvPr id="933" name="Screen Shot 2022-05-30 at 1.44.40 PM.png" descr="Screen Shot 2022-05-30 at 1.44.40 PM.png"/>
          <p:cNvPicPr>
            <a:picLocks noChangeAspect="1"/>
          </p:cNvPicPr>
          <p:nvPr/>
        </p:nvPicPr>
        <p:blipFill>
          <a:blip r:embed="rId2"/>
          <a:stretch>
            <a:fillRect/>
          </a:stretch>
        </p:blipFill>
        <p:spPr>
          <a:xfrm>
            <a:off x="4762318" y="5250583"/>
            <a:ext cx="14859364" cy="6150579"/>
          </a:xfrm>
          <a:prstGeom prst="rect">
            <a:avLst/>
          </a:prstGeom>
          <a:ln w="12700">
            <a:miter lim="400000"/>
          </a:ln>
        </p:spPr>
      </p:pic>
      <p:sp>
        <p:nvSpPr>
          <p:cNvPr id="934" name="Employed a target of 102Ru and bombard it with protons that effectively &quot;pick-up&quot; two neutrons from this target, resulting in the production of 100Ru."/>
          <p:cNvSpPr txBox="1"/>
          <p:nvPr/>
        </p:nvSpPr>
        <p:spPr>
          <a:xfrm>
            <a:off x="1209741" y="3532457"/>
            <a:ext cx="21964518" cy="129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434397" indent="-434397" algn="l" defTabSz="825500">
              <a:lnSpc>
                <a:spcPct val="100000"/>
              </a:lnSpc>
              <a:buSzPct val="150000"/>
              <a:buChar char="•"/>
              <a:defRPr sz="3500" spc="-35">
                <a:solidFill>
                  <a:srgbClr val="191919"/>
                </a:solidFill>
                <a:latin typeface="Graphik-SemiboldItalic"/>
                <a:ea typeface="Graphik-SemiboldItalic"/>
                <a:cs typeface="Graphik-SemiboldItalic"/>
                <a:sym typeface="Graphik Semibold"/>
              </a:defRPr>
            </a:lvl1pPr>
          </a:lstStyle>
          <a:p>
            <a:r>
              <a:t>Employed a target of 102Ru and bombard it with protons that effectively "pick-up" two neutrons from this target, resulting in the production of 100Ru. </a:t>
            </a:r>
          </a:p>
        </p:txBody>
      </p:sp>
      <p:sp>
        <p:nvSpPr>
          <p:cNvPr id="935" name="By removing a pair of particles from the system, one can study the neutron-pair properties of the states we observe in the reaction, leading to a better understanding of the structure of 100Ru."/>
          <p:cNvSpPr txBox="1"/>
          <p:nvPr/>
        </p:nvSpPr>
        <p:spPr>
          <a:xfrm>
            <a:off x="1179825" y="11200765"/>
            <a:ext cx="22795082" cy="3962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lnSpc>
                <a:spcPct val="100000"/>
              </a:lnSpc>
              <a:defRPr sz="3500" spc="-35">
                <a:solidFill>
                  <a:srgbClr val="FFFFFF"/>
                </a:solidFill>
                <a:latin typeface="Graphik-SemiboldItalic"/>
                <a:ea typeface="Graphik-SemiboldItalic"/>
                <a:cs typeface="Graphik-SemiboldItalic"/>
                <a:sym typeface="Graphik Semibold"/>
              </a:defRPr>
            </a:pPr>
            <a:endParaRPr/>
          </a:p>
          <a:p>
            <a:pPr marL="434397" indent="-434397" algn="l" defTabSz="825500">
              <a:lnSpc>
                <a:spcPct val="100000"/>
              </a:lnSpc>
              <a:buSzPct val="150000"/>
              <a:buChar char="•"/>
              <a:defRPr sz="3500" spc="-35">
                <a:solidFill>
                  <a:srgbClr val="241F21"/>
                </a:solidFill>
                <a:latin typeface="Graphik-SemiboldItalic"/>
                <a:ea typeface="Graphik-SemiboldItalic"/>
                <a:cs typeface="Graphik-SemiboldItalic"/>
                <a:sym typeface="Graphik Semibold"/>
              </a:defRPr>
            </a:pPr>
            <a:r>
              <a:t> By removing a pair of particles from the system, one can study the neutron-pair properties of the states we observe in the reaction, leading to a better understanding of the structure of 100Ru.</a:t>
            </a:r>
          </a:p>
          <a:p>
            <a:pPr algn="l" defTabSz="355600">
              <a:lnSpc>
                <a:spcPct val="100000"/>
              </a:lnSpc>
              <a:defRPr sz="3500">
                <a:solidFill>
                  <a:srgbClr val="FFFFFF"/>
                </a:solidFill>
                <a:latin typeface="Helvetica Neue"/>
                <a:ea typeface="Helvetica Neue"/>
                <a:cs typeface="Helvetica Neue"/>
                <a:sym typeface="Helvetica Neue"/>
              </a:defRPr>
            </a:pPr>
            <a:endParaRPr/>
          </a:p>
          <a:p>
            <a:pPr algn="l" defTabSz="355600">
              <a:lnSpc>
                <a:spcPct val="100000"/>
              </a:lnSpc>
              <a:defRPr sz="3500">
                <a:solidFill>
                  <a:srgbClr val="FFFFFF"/>
                </a:solidFill>
                <a:latin typeface="Helvetica Neue"/>
                <a:ea typeface="Helvetica Neue"/>
                <a:cs typeface="Helvetica Neue"/>
                <a:sym typeface="Helvetica Neue"/>
              </a:defRPr>
            </a:pPr>
            <a:endParaRPr/>
          </a:p>
          <a:p>
            <a:pPr algn="l" defTabSz="355600">
              <a:lnSpc>
                <a:spcPct val="100000"/>
              </a:lnSpc>
              <a:defRPr sz="3500">
                <a:solidFill>
                  <a:srgbClr val="FFFFFF"/>
                </a:solidFill>
                <a:latin typeface="Helvetica Neue"/>
                <a:ea typeface="Helvetica Neue"/>
                <a:cs typeface="Helvetica Neue"/>
                <a:sym typeface="Helvetica Neue"/>
              </a:defRPr>
            </a:pPr>
            <a:endParaRPr/>
          </a:p>
        </p:txBody>
      </p:sp>
      <p:sp>
        <p:nvSpPr>
          <p:cNvPr id="936" name="Experimental Procedure:"/>
          <p:cNvSpPr txBox="1"/>
          <p:nvPr/>
        </p:nvSpPr>
        <p:spPr>
          <a:xfrm>
            <a:off x="1212278" y="2707512"/>
            <a:ext cx="5906644" cy="731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825500">
              <a:lnSpc>
                <a:spcPct val="100000"/>
              </a:lnSpc>
              <a:defRPr sz="3500" spc="-35">
                <a:solidFill>
                  <a:srgbClr val="FFFFFF"/>
                </a:solidFill>
                <a:latin typeface="Graphik-SemiboldItalic"/>
                <a:ea typeface="Graphik-SemiboldItalic"/>
                <a:cs typeface="Graphik-SemiboldItalic"/>
                <a:sym typeface="Graphik Semibold"/>
              </a:defRPr>
            </a:pPr>
            <a:r>
              <a:rPr sz="3800" spc="-38">
                <a:solidFill>
                  <a:srgbClr val="020101"/>
                </a:solidFill>
              </a:rPr>
              <a:t>Experimental Procedure</a:t>
            </a:r>
            <a:r>
              <a:rPr>
                <a:solidFill>
                  <a:srgbClr val="020101"/>
                </a:solidFill>
              </a:rPr>
              <a:t>:</a:t>
            </a:r>
            <a:r>
              <a:t> </a:t>
            </a:r>
          </a:p>
        </p:txBody>
      </p:sp>
      <p:sp>
        <p:nvSpPr>
          <p:cNvPr id="937" name="Atom"/>
          <p:cNvSpPr/>
          <p:nvPr/>
        </p:nvSpPr>
        <p:spPr>
          <a:xfrm rot="2035668">
            <a:off x="-7482434" y="3443439"/>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grpSp>
        <p:nvGrpSpPr>
          <p:cNvPr id="941" name="Rectangle"/>
          <p:cNvGrpSpPr/>
          <p:nvPr/>
        </p:nvGrpSpPr>
        <p:grpSpPr>
          <a:xfrm>
            <a:off x="2495836" y="2871704"/>
            <a:ext cx="18826307" cy="10630520"/>
            <a:chOff x="0" y="0"/>
            <a:chExt cx="18826306" cy="10630519"/>
          </a:xfrm>
        </p:grpSpPr>
        <p:sp>
          <p:nvSpPr>
            <p:cNvPr id="940" name="Rectangle"/>
            <p:cNvSpPr/>
            <p:nvPr/>
          </p:nvSpPr>
          <p:spPr>
            <a:xfrm>
              <a:off x="215900" y="139700"/>
              <a:ext cx="18394507" cy="10071720"/>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939" name="Rectangle Rectangle" descr="Rectangle Rectangle"/>
            <p:cNvPicPr>
              <a:picLocks/>
            </p:cNvPicPr>
            <p:nvPr/>
          </p:nvPicPr>
          <p:blipFill>
            <a:blip r:embed="rId3"/>
            <a:stretch>
              <a:fillRect/>
            </a:stretch>
          </p:blipFill>
          <p:spPr>
            <a:xfrm>
              <a:off x="0" y="0"/>
              <a:ext cx="18826307" cy="10630520"/>
            </a:xfrm>
            <a:prstGeom prst="rect">
              <a:avLst/>
            </a:prstGeom>
            <a:effectLst/>
          </p:spPr>
        </p:pic>
      </p:grpSp>
      <p:sp>
        <p:nvSpPr>
          <p:cNvPr id="942" name="Atom"/>
          <p:cNvSpPr/>
          <p:nvPr/>
        </p:nvSpPr>
        <p:spPr>
          <a:xfrm rot="2035668">
            <a:off x="-4464430" y="10044789"/>
            <a:ext cx="8047811" cy="9065120"/>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768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43" name="Atom"/>
          <p:cNvSpPr/>
          <p:nvPr/>
        </p:nvSpPr>
        <p:spPr>
          <a:xfrm rot="2035668">
            <a:off x="20616383" y="-4245062"/>
            <a:ext cx="8047811" cy="9065120"/>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768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44"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45" name="Quadrapole-3-Dipole Magnetic Spectrograph (Q3D)"/>
          <p:cNvSpPr txBox="1"/>
          <p:nvPr/>
        </p:nvSpPr>
        <p:spPr>
          <a:xfrm>
            <a:off x="-541951" y="827603"/>
            <a:ext cx="24067718" cy="1565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80000"/>
              </a:lnSpc>
              <a:defRPr sz="7700" u="sng" spc="-77">
                <a:latin typeface="+mn-lt"/>
                <a:ea typeface="+mn-ea"/>
                <a:cs typeface="+mn-cs"/>
                <a:sym typeface="Canela Bold"/>
              </a:defRPr>
            </a:pPr>
            <a:r>
              <a:rPr dirty="0">
                <a:solidFill>
                  <a:srgbClr val="FFFFFF"/>
                </a:solidFill>
              </a:rPr>
              <a:t>Q</a:t>
            </a:r>
            <a:r>
              <a:rPr dirty="0"/>
              <a:t>uadrapole-</a:t>
            </a:r>
            <a:r>
              <a:rPr dirty="0">
                <a:solidFill>
                  <a:srgbClr val="FFFFFF"/>
                </a:solidFill>
              </a:rPr>
              <a:t>3</a:t>
            </a:r>
            <a:r>
              <a:rPr dirty="0"/>
              <a:t>-</a:t>
            </a:r>
            <a:r>
              <a:rPr dirty="0">
                <a:solidFill>
                  <a:srgbClr val="FFFFFF"/>
                </a:solidFill>
              </a:rPr>
              <a:t>D</a:t>
            </a:r>
            <a:r>
              <a:rPr dirty="0"/>
              <a:t>ipole Magnetic Spectrograph (</a:t>
            </a:r>
            <a:r>
              <a:rPr dirty="0">
                <a:solidFill>
                  <a:srgbClr val="FFFFFF"/>
                </a:solidFill>
              </a:rPr>
              <a:t>Q3D</a:t>
            </a:r>
            <a:r>
              <a:rPr dirty="0"/>
              <a:t>)</a:t>
            </a:r>
          </a:p>
        </p:txBody>
      </p:sp>
      <p:pic>
        <p:nvPicPr>
          <p:cNvPr id="946" name="Screen Shot 2022-06-05 at 4.59.34 PM.png" descr="Screen Shot 2022-06-05 at 4.59.34 PM.png"/>
          <p:cNvPicPr>
            <a:picLocks noChangeAspect="1"/>
          </p:cNvPicPr>
          <p:nvPr/>
        </p:nvPicPr>
        <p:blipFill>
          <a:blip r:embed="rId4"/>
          <a:stretch>
            <a:fillRect/>
          </a:stretch>
        </p:blipFill>
        <p:spPr>
          <a:xfrm>
            <a:off x="4212168" y="2886588"/>
            <a:ext cx="16344901" cy="10160001"/>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grpSp>
        <p:nvGrpSpPr>
          <p:cNvPr id="952" name="Rectangle"/>
          <p:cNvGrpSpPr/>
          <p:nvPr/>
        </p:nvGrpSpPr>
        <p:grpSpPr>
          <a:xfrm>
            <a:off x="2343070" y="2671965"/>
            <a:ext cx="19381696" cy="11018150"/>
            <a:chOff x="0" y="0"/>
            <a:chExt cx="19381694" cy="11018148"/>
          </a:xfrm>
        </p:grpSpPr>
        <p:sp>
          <p:nvSpPr>
            <p:cNvPr id="951" name="Rectangle"/>
            <p:cNvSpPr/>
            <p:nvPr/>
          </p:nvSpPr>
          <p:spPr>
            <a:xfrm>
              <a:off x="215900" y="139700"/>
              <a:ext cx="18949895" cy="10459349"/>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950" name="Rectangle Rectangle" descr="Rectangle Rectangle"/>
            <p:cNvPicPr>
              <a:picLocks/>
            </p:cNvPicPr>
            <p:nvPr/>
          </p:nvPicPr>
          <p:blipFill>
            <a:blip r:embed="rId3"/>
            <a:stretch>
              <a:fillRect/>
            </a:stretch>
          </p:blipFill>
          <p:spPr>
            <a:xfrm>
              <a:off x="0" y="0"/>
              <a:ext cx="19381695" cy="11018149"/>
            </a:xfrm>
            <a:prstGeom prst="rect">
              <a:avLst/>
            </a:prstGeom>
            <a:effectLst/>
          </p:spPr>
        </p:pic>
      </p:grpSp>
      <p:sp>
        <p:nvSpPr>
          <p:cNvPr id="953" name="Atom"/>
          <p:cNvSpPr/>
          <p:nvPr/>
        </p:nvSpPr>
        <p:spPr>
          <a:xfrm rot="2035668">
            <a:off x="-4464430" y="10044789"/>
            <a:ext cx="8047811" cy="9065120"/>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768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54" name="Atom"/>
          <p:cNvSpPr/>
          <p:nvPr/>
        </p:nvSpPr>
        <p:spPr>
          <a:xfrm rot="2035668">
            <a:off x="20616383" y="-4245062"/>
            <a:ext cx="8047811" cy="9065120"/>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768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55"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56" name="Quadrapole-3-Dipole Magnetic Spectrograph (Q3D)"/>
          <p:cNvSpPr txBox="1"/>
          <p:nvPr/>
        </p:nvSpPr>
        <p:spPr>
          <a:xfrm>
            <a:off x="-395599" y="746045"/>
            <a:ext cx="24067718" cy="1565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80000"/>
              </a:lnSpc>
              <a:defRPr sz="7700" u="sng" spc="-77">
                <a:latin typeface="+mn-lt"/>
                <a:ea typeface="+mn-ea"/>
                <a:cs typeface="+mn-cs"/>
                <a:sym typeface="Canela Bold"/>
              </a:defRPr>
            </a:pPr>
            <a:r>
              <a:rPr>
                <a:solidFill>
                  <a:srgbClr val="FFFFFF"/>
                </a:solidFill>
              </a:rPr>
              <a:t>Q</a:t>
            </a:r>
            <a:r>
              <a:t>uadrapole-</a:t>
            </a:r>
            <a:r>
              <a:rPr>
                <a:solidFill>
                  <a:srgbClr val="FFFFFF"/>
                </a:solidFill>
              </a:rPr>
              <a:t>3</a:t>
            </a:r>
            <a:r>
              <a:t>-</a:t>
            </a:r>
            <a:r>
              <a:rPr>
                <a:solidFill>
                  <a:srgbClr val="FFFFFF"/>
                </a:solidFill>
              </a:rPr>
              <a:t>D</a:t>
            </a:r>
            <a:r>
              <a:t>ipole Magnetic Spectrograph (</a:t>
            </a:r>
            <a:r>
              <a:rPr>
                <a:solidFill>
                  <a:srgbClr val="FFFFFF"/>
                </a:solidFill>
              </a:rPr>
              <a:t>Q3D</a:t>
            </a:r>
            <a:r>
              <a:t>)</a:t>
            </a:r>
          </a:p>
        </p:txBody>
      </p:sp>
      <p:pic>
        <p:nvPicPr>
          <p:cNvPr id="957" name="Screen Shot 2022-06-05 at 4.59.34 PM.png" descr="Screen Shot 2022-06-05 at 4.59.34 PM.png"/>
          <p:cNvPicPr>
            <a:picLocks noChangeAspect="1"/>
          </p:cNvPicPr>
          <p:nvPr/>
        </p:nvPicPr>
        <p:blipFill>
          <a:blip r:embed="rId4"/>
          <a:stretch>
            <a:fillRect/>
          </a:stretch>
        </p:blipFill>
        <p:spPr>
          <a:xfrm>
            <a:off x="4212168" y="2886588"/>
            <a:ext cx="16344901" cy="10160001"/>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rgbClr val="C40E3E"/>
        </a:solidFill>
        <a:effectLst/>
      </p:bgPr>
    </p:bg>
    <p:spTree>
      <p:nvGrpSpPr>
        <p:cNvPr id="1" name=""/>
        <p:cNvGrpSpPr/>
        <p:nvPr/>
      </p:nvGrpSpPr>
      <p:grpSpPr>
        <a:xfrm>
          <a:off x="0" y="0"/>
          <a:ext cx="0" cy="0"/>
          <a:chOff x="0" y="0"/>
          <a:chExt cx="0" cy="0"/>
        </a:xfrm>
      </p:grpSpPr>
      <p:sp>
        <p:nvSpPr>
          <p:cNvPr id="961" name="Atom"/>
          <p:cNvSpPr/>
          <p:nvPr/>
        </p:nvSpPr>
        <p:spPr>
          <a:xfrm rot="2035668">
            <a:off x="-3706021" y="6160815"/>
            <a:ext cx="8047812" cy="9065120"/>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768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62" name="Atom"/>
          <p:cNvSpPr/>
          <p:nvPr/>
        </p:nvSpPr>
        <p:spPr>
          <a:xfrm rot="2035668">
            <a:off x="18823779" y="-3004029"/>
            <a:ext cx="8047812" cy="9065120"/>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768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63"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64" name="Quadrapole-3-Dipole Magnetic Spectrograph (Q3D)"/>
          <p:cNvSpPr txBox="1"/>
          <p:nvPr/>
        </p:nvSpPr>
        <p:spPr>
          <a:xfrm>
            <a:off x="-395599" y="746045"/>
            <a:ext cx="24067718" cy="1565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80000"/>
              </a:lnSpc>
              <a:defRPr sz="7700" u="sng" spc="-77">
                <a:latin typeface="+mn-lt"/>
                <a:ea typeface="+mn-ea"/>
                <a:cs typeface="+mn-cs"/>
                <a:sym typeface="Canela Bold"/>
              </a:defRPr>
            </a:pPr>
            <a:r>
              <a:rPr>
                <a:solidFill>
                  <a:srgbClr val="FFFFFF"/>
                </a:solidFill>
              </a:rPr>
              <a:t>Q</a:t>
            </a:r>
            <a:r>
              <a:t>uadrapole-</a:t>
            </a:r>
            <a:r>
              <a:rPr>
                <a:solidFill>
                  <a:srgbClr val="FFFFFF"/>
                </a:solidFill>
              </a:rPr>
              <a:t>3</a:t>
            </a:r>
            <a:r>
              <a:t>-</a:t>
            </a:r>
            <a:r>
              <a:rPr>
                <a:solidFill>
                  <a:srgbClr val="FFFFFF"/>
                </a:solidFill>
              </a:rPr>
              <a:t>D</a:t>
            </a:r>
            <a:r>
              <a:t>ipole Magnetic Spectrograph (</a:t>
            </a:r>
            <a:r>
              <a:rPr>
                <a:solidFill>
                  <a:srgbClr val="FFFFFF"/>
                </a:solidFill>
              </a:rPr>
              <a:t>Q3D</a:t>
            </a:r>
            <a:r>
              <a:t>)</a:t>
            </a:r>
          </a:p>
        </p:txBody>
      </p:sp>
      <p:pic>
        <p:nvPicPr>
          <p:cNvPr id="965" name="Screen Shot 2022-05-30 at 10.44.59 AM.png" descr="Screen Shot 2022-05-30 at 10.44.59 AM.png"/>
          <p:cNvPicPr>
            <a:picLocks noChangeAspect="1"/>
          </p:cNvPicPr>
          <p:nvPr/>
        </p:nvPicPr>
        <p:blipFill>
          <a:blip r:embed="rId2"/>
          <a:srcRect b="13451"/>
          <a:stretch>
            <a:fillRect/>
          </a:stretch>
        </p:blipFill>
        <p:spPr>
          <a:xfrm>
            <a:off x="4380113" y="3983034"/>
            <a:ext cx="15230088" cy="7852329"/>
          </a:xfrm>
          <a:prstGeom prst="rect">
            <a:avLst/>
          </a:prstGeom>
          <a:ln w="12700">
            <a:miter lim="400000"/>
          </a:ln>
        </p:spPr>
      </p:pic>
      <p:sp>
        <p:nvSpPr>
          <p:cNvPr id="966" name="Rectangle"/>
          <p:cNvSpPr/>
          <p:nvPr/>
        </p:nvSpPr>
        <p:spPr>
          <a:xfrm>
            <a:off x="10408182" y="10363816"/>
            <a:ext cx="2362730"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67" name="Rectangle"/>
          <p:cNvSpPr/>
          <p:nvPr/>
        </p:nvSpPr>
        <p:spPr>
          <a:xfrm>
            <a:off x="7267049" y="4767349"/>
            <a:ext cx="2362730"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68" name="Rectangle"/>
          <p:cNvSpPr/>
          <p:nvPr/>
        </p:nvSpPr>
        <p:spPr>
          <a:xfrm rot="13745522">
            <a:off x="7873871" y="5442532"/>
            <a:ext cx="2051977" cy="444568"/>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69" name="102Ru Target"/>
          <p:cNvSpPr txBox="1"/>
          <p:nvPr/>
        </p:nvSpPr>
        <p:spPr>
          <a:xfrm>
            <a:off x="10375595" y="10415524"/>
            <a:ext cx="1905610"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102Ru Target</a:t>
            </a:r>
          </a:p>
        </p:txBody>
      </p:sp>
      <p:sp>
        <p:nvSpPr>
          <p:cNvPr id="970" name="Rectangle"/>
          <p:cNvSpPr/>
          <p:nvPr/>
        </p:nvSpPr>
        <p:spPr>
          <a:xfrm>
            <a:off x="13512800" y="9522519"/>
            <a:ext cx="3948212" cy="180588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971" name="Screen Shot 2022-06-05 at 4.42.47 PM.png" descr="Screen Shot 2022-06-05 at 4.42.47 PM.png"/>
          <p:cNvPicPr>
            <a:picLocks noChangeAspect="1"/>
          </p:cNvPicPr>
          <p:nvPr/>
        </p:nvPicPr>
        <p:blipFill>
          <a:blip r:embed="rId3"/>
          <a:stretch>
            <a:fillRect/>
          </a:stretch>
        </p:blipFill>
        <p:spPr>
          <a:xfrm>
            <a:off x="3812633" y="3046996"/>
            <a:ext cx="16365038" cy="10189775"/>
          </a:xfrm>
          <a:prstGeom prst="rect">
            <a:avLst/>
          </a:prstGeom>
          <a:ln w="12700">
            <a:miter lim="400000"/>
          </a:ln>
        </p:spPr>
      </p:pic>
      <p:sp>
        <p:nvSpPr>
          <p:cNvPr id="972" name="Rectangle"/>
          <p:cNvSpPr/>
          <p:nvPr/>
        </p:nvSpPr>
        <p:spPr>
          <a:xfrm>
            <a:off x="6121400" y="11831786"/>
            <a:ext cx="1905610"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73" name="p Beam"/>
          <p:cNvSpPr txBox="1"/>
          <p:nvPr/>
        </p:nvSpPr>
        <p:spPr>
          <a:xfrm>
            <a:off x="6300342" y="11737257"/>
            <a:ext cx="1547725" cy="656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a:latin typeface="Canela Text Bold"/>
                <a:ea typeface="Canela Text Bold"/>
                <a:cs typeface="Canela Text Bold"/>
                <a:sym typeface="Canela Text Bold"/>
              </a:defRPr>
            </a:lvl1pPr>
          </a:lstStyle>
          <a:p>
            <a:r>
              <a:t> p Beam</a:t>
            </a:r>
          </a:p>
        </p:txBody>
      </p:sp>
      <p:sp>
        <p:nvSpPr>
          <p:cNvPr id="974" name="Rectangle"/>
          <p:cNvSpPr/>
          <p:nvPr/>
        </p:nvSpPr>
        <p:spPr>
          <a:xfrm>
            <a:off x="4808381" y="8853082"/>
            <a:ext cx="2575238"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75" name="Quadrupole lens"/>
          <p:cNvSpPr txBox="1"/>
          <p:nvPr/>
        </p:nvSpPr>
        <p:spPr>
          <a:xfrm>
            <a:off x="4143413" y="9159725"/>
            <a:ext cx="3092374" cy="656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a:latin typeface="Canela Text Bold"/>
                <a:ea typeface="Canela Text Bold"/>
                <a:cs typeface="Canela Text Bold"/>
                <a:sym typeface="Canela Text Bold"/>
              </a:defRPr>
            </a:lvl1pPr>
          </a:lstStyle>
          <a:p>
            <a:r>
              <a:t>Quadrupole lens</a:t>
            </a:r>
          </a:p>
        </p:txBody>
      </p:sp>
      <p:sp>
        <p:nvSpPr>
          <p:cNvPr id="976" name="Rectangle"/>
          <p:cNvSpPr/>
          <p:nvPr/>
        </p:nvSpPr>
        <p:spPr>
          <a:xfrm>
            <a:off x="4723896" y="5874380"/>
            <a:ext cx="2744208"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77" name="Dipole 1"/>
          <p:cNvSpPr txBox="1"/>
          <p:nvPr/>
        </p:nvSpPr>
        <p:spPr>
          <a:xfrm>
            <a:off x="5682371" y="6487663"/>
            <a:ext cx="1536675" cy="656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a:latin typeface="Canela Text Bold"/>
                <a:ea typeface="Canela Text Bold"/>
                <a:cs typeface="Canela Text Bold"/>
                <a:sym typeface="Canela Text Bold"/>
              </a:defRPr>
            </a:lvl1pPr>
          </a:lstStyle>
          <a:p>
            <a:r>
              <a:t>Dipole 1</a:t>
            </a:r>
          </a:p>
        </p:txBody>
      </p:sp>
      <p:sp>
        <p:nvSpPr>
          <p:cNvPr id="978" name="Rectangle"/>
          <p:cNvSpPr/>
          <p:nvPr/>
        </p:nvSpPr>
        <p:spPr>
          <a:xfrm>
            <a:off x="9956296" y="3105780"/>
            <a:ext cx="2744208"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79" name="Dipole 2"/>
          <p:cNvSpPr txBox="1"/>
          <p:nvPr/>
        </p:nvSpPr>
        <p:spPr>
          <a:xfrm>
            <a:off x="10532440" y="3662764"/>
            <a:ext cx="1591920" cy="656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a:latin typeface="Canela Text Bold"/>
                <a:ea typeface="Canela Text Bold"/>
                <a:cs typeface="Canela Text Bold"/>
                <a:sym typeface="Canela Text Bold"/>
              </a:defRPr>
            </a:lvl1pPr>
          </a:lstStyle>
          <a:p>
            <a:r>
              <a:t>Dipole 2</a:t>
            </a:r>
          </a:p>
        </p:txBody>
      </p:sp>
      <p:sp>
        <p:nvSpPr>
          <p:cNvPr id="980" name="Rectangle"/>
          <p:cNvSpPr/>
          <p:nvPr/>
        </p:nvSpPr>
        <p:spPr>
          <a:xfrm rot="19297504">
            <a:off x="15504399" y="5730687"/>
            <a:ext cx="2744207" cy="1557387"/>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81" name="Dipole 3"/>
          <p:cNvSpPr txBox="1"/>
          <p:nvPr/>
        </p:nvSpPr>
        <p:spPr>
          <a:xfrm>
            <a:off x="15604864" y="6547765"/>
            <a:ext cx="1587501" cy="656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a:latin typeface="Canela Text Bold"/>
                <a:ea typeface="Canela Text Bold"/>
                <a:cs typeface="Canela Text Bold"/>
                <a:sym typeface="Canela Text Bold"/>
              </a:defRPr>
            </a:lvl1pPr>
          </a:lstStyle>
          <a:p>
            <a:r>
              <a:t>Dipole 3</a:t>
            </a:r>
          </a:p>
        </p:txBody>
      </p:sp>
      <p:sp>
        <p:nvSpPr>
          <p:cNvPr id="982" name="Rectangle"/>
          <p:cNvSpPr/>
          <p:nvPr/>
        </p:nvSpPr>
        <p:spPr>
          <a:xfrm>
            <a:off x="10040781" y="8983131"/>
            <a:ext cx="2680013" cy="555753"/>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83" name="Farady Cup"/>
          <p:cNvSpPr txBox="1"/>
          <p:nvPr/>
        </p:nvSpPr>
        <p:spPr>
          <a:xfrm>
            <a:off x="10493423" y="9159724"/>
            <a:ext cx="2192249" cy="656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a:latin typeface="Canela Text Bold"/>
                <a:ea typeface="Canela Text Bold"/>
                <a:cs typeface="Canela Text Bold"/>
                <a:sym typeface="Canela Text Bold"/>
              </a:defRPr>
            </a:lvl1pPr>
          </a:lstStyle>
          <a:p>
            <a:r>
              <a:t>Farady Cup</a:t>
            </a:r>
          </a:p>
        </p:txBody>
      </p:sp>
      <p:sp>
        <p:nvSpPr>
          <p:cNvPr id="984" name="Rectangle"/>
          <p:cNvSpPr/>
          <p:nvPr/>
        </p:nvSpPr>
        <p:spPr>
          <a:xfrm rot="2339008">
            <a:off x="6577231" y="5126033"/>
            <a:ext cx="2683763" cy="552634"/>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85" name="Rectangle"/>
          <p:cNvSpPr/>
          <p:nvPr/>
        </p:nvSpPr>
        <p:spPr>
          <a:xfrm rot="20974014">
            <a:off x="5531872" y="4731725"/>
            <a:ext cx="2683762" cy="115742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86" name="Rectangle"/>
          <p:cNvSpPr/>
          <p:nvPr/>
        </p:nvSpPr>
        <p:spPr>
          <a:xfrm>
            <a:off x="16738097" y="7274120"/>
            <a:ext cx="2744208"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87" name="Focal Plane"/>
          <p:cNvSpPr txBox="1"/>
          <p:nvPr/>
        </p:nvSpPr>
        <p:spPr>
          <a:xfrm>
            <a:off x="17156518" y="8035142"/>
            <a:ext cx="2262964" cy="656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a:latin typeface="Canela Text Bold"/>
                <a:ea typeface="Canela Text Bold"/>
                <a:cs typeface="Canela Text Bold"/>
                <a:sym typeface="Canela Text Bold"/>
              </a:defRPr>
            </a:lvl1pPr>
          </a:lstStyle>
          <a:p>
            <a:r>
              <a:t>Focal Plane </a:t>
            </a:r>
          </a:p>
        </p:txBody>
      </p:sp>
      <p:sp>
        <p:nvSpPr>
          <p:cNvPr id="988" name="Rectangle"/>
          <p:cNvSpPr/>
          <p:nvPr/>
        </p:nvSpPr>
        <p:spPr>
          <a:xfrm>
            <a:off x="14114802" y="10931720"/>
            <a:ext cx="5070589" cy="1899147"/>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89" name="Position Sensitive Detector"/>
          <p:cNvSpPr txBox="1"/>
          <p:nvPr/>
        </p:nvSpPr>
        <p:spPr>
          <a:xfrm>
            <a:off x="13132307" y="11052811"/>
            <a:ext cx="5078985" cy="656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a:latin typeface="Canela Text Bold"/>
                <a:ea typeface="Canela Text Bold"/>
                <a:cs typeface="Canela Text Bold"/>
                <a:sym typeface="Canela Text Bold"/>
              </a:defRPr>
            </a:lvl1pPr>
          </a:lstStyle>
          <a:p>
            <a:r>
              <a:t>Position Sensitive Detector </a:t>
            </a:r>
          </a:p>
        </p:txBody>
      </p:sp>
      <p:sp>
        <p:nvSpPr>
          <p:cNvPr id="990" name="Rectangle"/>
          <p:cNvSpPr/>
          <p:nvPr/>
        </p:nvSpPr>
        <p:spPr>
          <a:xfrm>
            <a:off x="9956296" y="11246293"/>
            <a:ext cx="2744208" cy="1270001"/>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91" name="102Ru Target"/>
          <p:cNvSpPr txBox="1"/>
          <p:nvPr/>
        </p:nvSpPr>
        <p:spPr>
          <a:xfrm>
            <a:off x="9845508" y="11203857"/>
            <a:ext cx="2450797" cy="809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900">
                <a:latin typeface="Canela Text Bold"/>
                <a:ea typeface="Canela Text Bold"/>
                <a:cs typeface="Canela Text Bold"/>
                <a:sym typeface="Canela Text Bold"/>
              </a:defRPr>
            </a:pPr>
            <a:r>
              <a:rPr baseline="41379"/>
              <a:t>102</a:t>
            </a:r>
            <a:r>
              <a:t>Ru Target</a:t>
            </a:r>
          </a:p>
        </p:txBody>
      </p:sp>
      <p:pic>
        <p:nvPicPr>
          <p:cNvPr id="992" name="Screen Shot 2022-06-05 at 4.59.34 PM.png" descr="Screen Shot 2022-06-05 at 4.59.34 PM.png"/>
          <p:cNvPicPr>
            <a:picLocks noChangeAspect="1"/>
          </p:cNvPicPr>
          <p:nvPr/>
        </p:nvPicPr>
        <p:blipFill>
          <a:blip r:embed="rId4"/>
          <a:stretch>
            <a:fillRect/>
          </a:stretch>
        </p:blipFill>
        <p:spPr>
          <a:xfrm>
            <a:off x="3822702" y="3061883"/>
            <a:ext cx="16344901" cy="10160001"/>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019" name="Rectangle"/>
          <p:cNvSpPr/>
          <p:nvPr/>
        </p:nvSpPr>
        <p:spPr>
          <a:xfrm>
            <a:off x="-687115" y="3271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020" name="Spectral Analysis"/>
          <p:cNvSpPr txBox="1"/>
          <p:nvPr/>
        </p:nvSpPr>
        <p:spPr>
          <a:xfrm>
            <a:off x="574418" y="87169"/>
            <a:ext cx="9701201"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Spectral Analysis</a:t>
            </a:r>
          </a:p>
        </p:txBody>
      </p:sp>
      <p:pic>
        <p:nvPicPr>
          <p:cNvPr id="1021" name="Screen Shot 2022-06-05 at 10.49.22 AM.png" descr="Screen Shot 2022-06-05 at 10.49.22 AM.png"/>
          <p:cNvPicPr>
            <a:picLocks noChangeAspect="1"/>
          </p:cNvPicPr>
          <p:nvPr/>
        </p:nvPicPr>
        <p:blipFill>
          <a:blip r:embed="rId3"/>
          <a:srcRect l="7341"/>
          <a:stretch>
            <a:fillRect/>
          </a:stretch>
        </p:blipFill>
        <p:spPr>
          <a:xfrm>
            <a:off x="6461537" y="2587344"/>
            <a:ext cx="5668910" cy="5217463"/>
          </a:xfrm>
          <a:prstGeom prst="rect">
            <a:avLst/>
          </a:prstGeom>
          <a:ln w="12700">
            <a:miter lim="400000"/>
          </a:ln>
        </p:spPr>
      </p:pic>
      <p:pic>
        <p:nvPicPr>
          <p:cNvPr id="1022" name="Screen Shot 2022-06-05 at 10.17.35 AM.png" descr="Screen Shot 2022-06-05 at 10.17.35 AM.png"/>
          <p:cNvPicPr>
            <a:picLocks noChangeAspect="1"/>
          </p:cNvPicPr>
          <p:nvPr/>
        </p:nvPicPr>
        <p:blipFill>
          <a:blip r:embed="rId4"/>
          <a:stretch>
            <a:fillRect/>
          </a:stretch>
        </p:blipFill>
        <p:spPr>
          <a:xfrm>
            <a:off x="477341" y="2612943"/>
            <a:ext cx="5940297" cy="5166123"/>
          </a:xfrm>
          <a:prstGeom prst="rect">
            <a:avLst/>
          </a:prstGeom>
          <a:ln w="12700">
            <a:miter lim="400000"/>
          </a:ln>
        </p:spPr>
      </p:pic>
      <p:sp>
        <p:nvSpPr>
          <p:cNvPr id="1023" name="102Ru_pt_450_25_run75_rebin2.spe"/>
          <p:cNvSpPr txBox="1"/>
          <p:nvPr/>
        </p:nvSpPr>
        <p:spPr>
          <a:xfrm>
            <a:off x="948917" y="8513861"/>
            <a:ext cx="438981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102Ru_pt_450_25_run75_rebin2.spe </a:t>
            </a:r>
          </a:p>
        </p:txBody>
      </p:sp>
      <p:sp>
        <p:nvSpPr>
          <p:cNvPr id="1024" name="102Ru_pt_1550_25_run76_rebin2.spe"/>
          <p:cNvSpPr txBox="1"/>
          <p:nvPr/>
        </p:nvSpPr>
        <p:spPr>
          <a:xfrm>
            <a:off x="6976686" y="8513861"/>
            <a:ext cx="438981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102Ru_pt_1550_25_run76_rebin2.spe</a:t>
            </a:r>
          </a:p>
        </p:txBody>
      </p:sp>
      <p:pic>
        <p:nvPicPr>
          <p:cNvPr id="1025" name="Screen Shot 2022-06-05 at 10.52.53 AM.png" descr="Screen Shot 2022-06-05 at 10.52.53 AM.png"/>
          <p:cNvPicPr>
            <a:picLocks noChangeAspect="1"/>
          </p:cNvPicPr>
          <p:nvPr/>
        </p:nvPicPr>
        <p:blipFill>
          <a:blip r:embed="rId5"/>
          <a:srcRect l="1479"/>
          <a:stretch>
            <a:fillRect/>
          </a:stretch>
        </p:blipFill>
        <p:spPr>
          <a:xfrm>
            <a:off x="12177160" y="2575163"/>
            <a:ext cx="6044520" cy="5241206"/>
          </a:xfrm>
          <a:prstGeom prst="rect">
            <a:avLst/>
          </a:prstGeom>
          <a:ln w="12700">
            <a:miter lim="400000"/>
          </a:ln>
        </p:spPr>
      </p:pic>
      <p:sp>
        <p:nvSpPr>
          <p:cNvPr id="1026" name="102Ru_pt_2550_25_run77_rebin2.spe"/>
          <p:cNvSpPr txBox="1"/>
          <p:nvPr/>
        </p:nvSpPr>
        <p:spPr>
          <a:xfrm>
            <a:off x="13004455" y="8513861"/>
            <a:ext cx="438981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102Ru_pt_2550_25_run77_rebin2.spe</a:t>
            </a:r>
          </a:p>
        </p:txBody>
      </p:sp>
      <p:pic>
        <p:nvPicPr>
          <p:cNvPr id="1027" name="Screen Shot 2022-06-05 at 10.56.34 AM.png" descr="Screen Shot 2022-06-05 at 10.56.34 AM.png"/>
          <p:cNvPicPr>
            <a:picLocks noChangeAspect="1"/>
          </p:cNvPicPr>
          <p:nvPr/>
        </p:nvPicPr>
        <p:blipFill>
          <a:blip r:embed="rId6"/>
          <a:srcRect/>
          <a:stretch>
            <a:fillRect/>
          </a:stretch>
        </p:blipFill>
        <p:spPr>
          <a:xfrm>
            <a:off x="18268227" y="2546943"/>
            <a:ext cx="6054237" cy="5246493"/>
          </a:xfrm>
          <a:prstGeom prst="rect">
            <a:avLst/>
          </a:prstGeom>
          <a:ln w="12700">
            <a:miter lim="400000"/>
          </a:ln>
        </p:spPr>
      </p:pic>
      <p:sp>
        <p:nvSpPr>
          <p:cNvPr id="1028" name="102Ru_pt_3400_25_run78_rebin2.spe"/>
          <p:cNvSpPr txBox="1"/>
          <p:nvPr/>
        </p:nvSpPr>
        <p:spPr>
          <a:xfrm>
            <a:off x="19100455" y="8513861"/>
            <a:ext cx="438981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102Ru_pt_3400_25_run78_rebin2.spe</a:t>
            </a:r>
          </a:p>
        </p:txBody>
      </p:sp>
      <p:sp>
        <p:nvSpPr>
          <p:cNvPr id="1029" name="Focal plane covered a momentum range of ~ 1.15 MeV per momentum bite"/>
          <p:cNvSpPr txBox="1"/>
          <p:nvPr/>
        </p:nvSpPr>
        <p:spPr>
          <a:xfrm>
            <a:off x="1661062" y="9598778"/>
            <a:ext cx="9714524" cy="2736851"/>
          </a:xfrm>
          <a:prstGeom prst="rect">
            <a:avLst/>
          </a:prstGeom>
          <a:ln w="88900">
            <a:solidFill>
              <a:srgbClr val="000000"/>
            </a:solidFill>
            <a:custDash>
              <a:ds d="200000" sp="200000"/>
            </a:custDash>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5000" spc="-50">
                <a:solidFill>
                  <a:srgbClr val="FFFFFF"/>
                </a:solidFill>
                <a:latin typeface="Graphik-SemiboldItalic"/>
                <a:ea typeface="Graphik-SemiboldItalic"/>
                <a:cs typeface="Graphik-SemiboldItalic"/>
                <a:sym typeface="Graphik Semibold"/>
              </a:defRPr>
            </a:lvl1pPr>
          </a:lstStyle>
          <a:p>
            <a:r>
              <a:t>Focal plane covered a momentum range of ~ 1.15 MeV per momentum bite </a:t>
            </a:r>
          </a:p>
        </p:txBody>
      </p:sp>
      <p:sp>
        <p:nvSpPr>
          <p:cNvPr id="1030" name="Four momentum bites shown by increasing momenta for the 25 degree angle spectra"/>
          <p:cNvSpPr txBox="1"/>
          <p:nvPr/>
        </p:nvSpPr>
        <p:spPr>
          <a:xfrm>
            <a:off x="12710062" y="9598778"/>
            <a:ext cx="9714525" cy="2736851"/>
          </a:xfrm>
          <a:prstGeom prst="rect">
            <a:avLst/>
          </a:prstGeom>
          <a:ln w="88900">
            <a:solidFill>
              <a:srgbClr val="000000"/>
            </a:solidFill>
            <a:custDash>
              <a:ds d="200000" sp="200000"/>
            </a:custDash>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5000" spc="-50">
                <a:solidFill>
                  <a:srgbClr val="FFFFFF"/>
                </a:solidFill>
                <a:latin typeface="Graphik-SemiboldItalic"/>
                <a:ea typeface="Graphik-SemiboldItalic"/>
                <a:cs typeface="Graphik-SemiboldItalic"/>
                <a:sym typeface="Graphik Semibold"/>
              </a:defRPr>
            </a:lvl1pPr>
          </a:lstStyle>
          <a:p>
            <a:r>
              <a:t>Four momentum bites shown by increasing momenta for the 25 degree angle spectra</a:t>
            </a:r>
          </a:p>
        </p:txBody>
      </p:sp>
      <p:sp>
        <p:nvSpPr>
          <p:cNvPr id="1031" name="Channel"/>
          <p:cNvSpPr txBox="1"/>
          <p:nvPr/>
        </p:nvSpPr>
        <p:spPr>
          <a:xfrm>
            <a:off x="2469152" y="7868587"/>
            <a:ext cx="128625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Channel</a:t>
            </a:r>
          </a:p>
        </p:txBody>
      </p:sp>
      <p:sp>
        <p:nvSpPr>
          <p:cNvPr id="1032" name="Counts"/>
          <p:cNvSpPr txBox="1"/>
          <p:nvPr/>
        </p:nvSpPr>
        <p:spPr>
          <a:xfrm rot="16200000">
            <a:off x="-293485" y="4624323"/>
            <a:ext cx="1141782"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Counts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grpSp>
        <p:nvGrpSpPr>
          <p:cNvPr id="249" name="Rectangle"/>
          <p:cNvGrpSpPr/>
          <p:nvPr/>
        </p:nvGrpSpPr>
        <p:grpSpPr>
          <a:xfrm>
            <a:off x="12889957" y="3188817"/>
            <a:ext cx="11012456" cy="10234203"/>
            <a:chOff x="0" y="0"/>
            <a:chExt cx="11012454" cy="10234201"/>
          </a:xfrm>
        </p:grpSpPr>
        <p:sp>
          <p:nvSpPr>
            <p:cNvPr id="248" name="Rectangle"/>
            <p:cNvSpPr/>
            <p:nvPr/>
          </p:nvSpPr>
          <p:spPr>
            <a:xfrm>
              <a:off x="215900" y="139699"/>
              <a:ext cx="10580655" cy="9675403"/>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247" name="Rectangle Rectangle" descr="Rectangle Rectangle"/>
            <p:cNvPicPr>
              <a:picLocks/>
            </p:cNvPicPr>
            <p:nvPr/>
          </p:nvPicPr>
          <p:blipFill>
            <a:blip r:embed="rId3"/>
            <a:stretch>
              <a:fillRect/>
            </a:stretch>
          </p:blipFill>
          <p:spPr>
            <a:xfrm>
              <a:off x="0" y="-1"/>
              <a:ext cx="11012455" cy="10234203"/>
            </a:xfrm>
            <a:prstGeom prst="rect">
              <a:avLst/>
            </a:prstGeom>
            <a:effectLst/>
          </p:spPr>
        </p:pic>
      </p:grpSp>
      <p:grpSp>
        <p:nvGrpSpPr>
          <p:cNvPr id="252" name="Rectangle"/>
          <p:cNvGrpSpPr/>
          <p:nvPr/>
        </p:nvGrpSpPr>
        <p:grpSpPr>
          <a:xfrm>
            <a:off x="603763" y="3236417"/>
            <a:ext cx="11012456" cy="10139003"/>
            <a:chOff x="0" y="0"/>
            <a:chExt cx="11012454" cy="10139002"/>
          </a:xfrm>
        </p:grpSpPr>
        <p:sp>
          <p:nvSpPr>
            <p:cNvPr id="251" name="Rectangle"/>
            <p:cNvSpPr/>
            <p:nvPr/>
          </p:nvSpPr>
          <p:spPr>
            <a:xfrm>
              <a:off x="215899" y="139699"/>
              <a:ext cx="10580656" cy="9580204"/>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250" name="Rectangle Rectangle" descr="Rectangle Rectangle"/>
            <p:cNvPicPr>
              <a:picLocks/>
            </p:cNvPicPr>
            <p:nvPr/>
          </p:nvPicPr>
          <p:blipFill>
            <a:blip r:embed="rId4"/>
            <a:stretch>
              <a:fillRect/>
            </a:stretch>
          </p:blipFill>
          <p:spPr>
            <a:xfrm>
              <a:off x="0" y="-1"/>
              <a:ext cx="11012455" cy="10139004"/>
            </a:xfrm>
            <a:prstGeom prst="rect">
              <a:avLst/>
            </a:prstGeom>
            <a:effectLst/>
          </p:spPr>
        </p:pic>
      </p:grpSp>
      <p:sp>
        <p:nvSpPr>
          <p:cNvPr id="253"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254" name="logo2.jpg.png" descr="logo2.jpg.png"/>
          <p:cNvPicPr>
            <a:picLocks noChangeAspect="1"/>
          </p:cNvPicPr>
          <p:nvPr/>
        </p:nvPicPr>
        <p:blipFill>
          <a:blip r:embed="rId5"/>
          <a:srcRect l="23775" t="5238" r="23775" b="5238"/>
          <a:stretch>
            <a:fillRect/>
          </a:stretch>
        </p:blipFill>
        <p:spPr>
          <a:xfrm>
            <a:off x="-67" y="11675550"/>
            <a:ext cx="1970948" cy="1866524"/>
          </a:xfrm>
          <a:prstGeom prst="rect">
            <a:avLst/>
          </a:prstGeom>
          <a:ln w="12700">
            <a:miter lim="400000"/>
          </a:ln>
        </p:spPr>
      </p:pic>
      <p:sp>
        <p:nvSpPr>
          <p:cNvPr id="255" name="Background : Nuclear Models"/>
          <p:cNvSpPr txBox="1"/>
          <p:nvPr/>
        </p:nvSpPr>
        <p:spPr>
          <a:xfrm>
            <a:off x="208378" y="518969"/>
            <a:ext cx="1680992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Background : Nuclear Models </a:t>
            </a:r>
          </a:p>
        </p:txBody>
      </p:sp>
      <p:sp>
        <p:nvSpPr>
          <p:cNvPr id="256" name="Shell Model"/>
          <p:cNvSpPr txBox="1"/>
          <p:nvPr/>
        </p:nvSpPr>
        <p:spPr>
          <a:xfrm>
            <a:off x="4493509" y="4285099"/>
            <a:ext cx="3232964"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u="sng"/>
            </a:lvl1pPr>
          </a:lstStyle>
          <a:p>
            <a:r>
              <a:t>Shell Model </a:t>
            </a:r>
          </a:p>
        </p:txBody>
      </p:sp>
      <p:sp>
        <p:nvSpPr>
          <p:cNvPr id="257" name="Collective Model"/>
          <p:cNvSpPr txBox="1"/>
          <p:nvPr/>
        </p:nvSpPr>
        <p:spPr>
          <a:xfrm>
            <a:off x="16450202" y="4285099"/>
            <a:ext cx="4428795"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u="sng"/>
            </a:lvl1pPr>
          </a:lstStyle>
          <a:p>
            <a:r>
              <a:t>Collective Model</a:t>
            </a:r>
          </a:p>
        </p:txBody>
      </p:sp>
      <p:sp>
        <p:nvSpPr>
          <p:cNvPr id="258" name="Independent particle model"/>
          <p:cNvSpPr txBox="1"/>
          <p:nvPr/>
        </p:nvSpPr>
        <p:spPr>
          <a:xfrm>
            <a:off x="3333352" y="5969908"/>
            <a:ext cx="4982688" cy="606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t>Independent particle model </a:t>
            </a:r>
          </a:p>
        </p:txBody>
      </p:sp>
      <p:sp>
        <p:nvSpPr>
          <p:cNvPr id="259" name="Groups of nucleons act together"/>
          <p:cNvSpPr txBox="1"/>
          <p:nvPr/>
        </p:nvSpPr>
        <p:spPr>
          <a:xfrm>
            <a:off x="15506563" y="5969908"/>
            <a:ext cx="5779245" cy="606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t>Groups of nucleons act together  </a:t>
            </a:r>
          </a:p>
        </p:txBody>
      </p:sp>
      <p:sp>
        <p:nvSpPr>
          <p:cNvPr id="260" name="Designed to account for quantal properties of nuclei, such as spins, quantum states, magnetic moments, and magic numbers."/>
          <p:cNvSpPr txBox="1"/>
          <p:nvPr/>
        </p:nvSpPr>
        <p:spPr>
          <a:xfrm>
            <a:off x="1299613" y="7307217"/>
            <a:ext cx="9620756" cy="1521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t>Designed to account for quantal properties of nuclei, such as spins, quantum states, magnetic moments, and magic numbers.  </a:t>
            </a:r>
          </a:p>
        </p:txBody>
      </p:sp>
      <p:sp>
        <p:nvSpPr>
          <p:cNvPr id="261" name="Integration of Shell Model and Liquid Drop Model"/>
          <p:cNvSpPr txBox="1"/>
          <p:nvPr/>
        </p:nvSpPr>
        <p:spPr>
          <a:xfrm>
            <a:off x="14068784" y="7301467"/>
            <a:ext cx="8654804" cy="606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t>Integration of Shell Model and Liquid Drop Model  </a:t>
            </a:r>
          </a:p>
        </p:txBody>
      </p:sp>
      <p:sp>
        <p:nvSpPr>
          <p:cNvPr id="262" name="Explains both global properties and quantal properties of nuclei"/>
          <p:cNvSpPr txBox="1"/>
          <p:nvPr/>
        </p:nvSpPr>
        <p:spPr>
          <a:xfrm>
            <a:off x="13393229" y="8633026"/>
            <a:ext cx="10005911" cy="1063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t>Explains both global properties and quantal properties of nuclei  </a:t>
            </a:r>
          </a:p>
        </p:txBody>
      </p:sp>
      <p:sp>
        <p:nvSpPr>
          <p:cNvPr id="263" name="Two major types of collective motion:…"/>
          <p:cNvSpPr txBox="1"/>
          <p:nvPr/>
        </p:nvSpPr>
        <p:spPr>
          <a:xfrm>
            <a:off x="14477637" y="10171631"/>
            <a:ext cx="7837097" cy="1521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97872" indent="-297872" algn="l">
              <a:buSzPct val="150000"/>
              <a:buChar char="•"/>
              <a:defRPr sz="2700">
                <a:latin typeface="Canela Text Medium"/>
                <a:ea typeface="Canela Text Medium"/>
                <a:cs typeface="Canela Text Medium"/>
                <a:sym typeface="Canela Text Medium"/>
              </a:defRPr>
            </a:pPr>
            <a:r>
              <a:t>Two major types of collective motion:</a:t>
            </a:r>
          </a:p>
          <a:p>
            <a:pPr marL="526472" indent="-526472">
              <a:buClr>
                <a:srgbClr val="000000"/>
              </a:buClr>
              <a:buSzPct val="100000"/>
              <a:buAutoNum type="arabicPeriod"/>
              <a:defRPr sz="2700">
                <a:latin typeface="Canela Text Medium"/>
                <a:ea typeface="Canela Text Medium"/>
                <a:cs typeface="Canela Text Medium"/>
                <a:sym typeface="Canela Text Medium"/>
              </a:defRPr>
            </a:pPr>
            <a:r>
              <a:t>Rotations: Rotations of a deformed shape</a:t>
            </a:r>
          </a:p>
          <a:p>
            <a:pPr marL="526472" indent="-526472">
              <a:buClr>
                <a:srgbClr val="000000"/>
              </a:buClr>
              <a:buSzPct val="100000"/>
              <a:buAutoNum type="arabicPeriod"/>
              <a:defRPr sz="2700">
                <a:latin typeface="Canela Text Medium"/>
                <a:ea typeface="Canela Text Medium"/>
                <a:cs typeface="Canela Text Medium"/>
                <a:sym typeface="Canela Text Medium"/>
              </a:defRPr>
            </a:pPr>
            <a:r>
              <a:t>Vibrations: Surface oscillations</a:t>
            </a:r>
          </a:p>
        </p:txBody>
      </p:sp>
      <p:sp>
        <p:nvSpPr>
          <p:cNvPr id="264" name="Fundamental assumption that all the nucleons are different ; i.e. nucleons are fermions and must occupy different quantum states as a result of the Pauli exclusion principal"/>
          <p:cNvSpPr txBox="1"/>
          <p:nvPr/>
        </p:nvSpPr>
        <p:spPr>
          <a:xfrm>
            <a:off x="1327189" y="9262613"/>
            <a:ext cx="8995013" cy="197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t>Fundamental assumption that all the nucleons are different ; i.e. nucleons are fermions and must occupy different quantum states as a result of the Pauli exclusion principal</a:t>
            </a:r>
          </a:p>
        </p:txBody>
      </p:sp>
      <p:sp>
        <p:nvSpPr>
          <p:cNvPr id="265" name="Atom"/>
          <p:cNvSpPr/>
          <p:nvPr/>
        </p:nvSpPr>
        <p:spPr>
          <a:xfrm>
            <a:off x="-5352438" y="8963014"/>
            <a:ext cx="9313993" cy="10491358"/>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66" name="Atom"/>
          <p:cNvSpPr/>
          <p:nvPr/>
        </p:nvSpPr>
        <p:spPr>
          <a:xfrm>
            <a:off x="19328040" y="-4526659"/>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67" name="Rectangle"/>
          <p:cNvSpPr/>
          <p:nvPr/>
        </p:nvSpPr>
        <p:spPr>
          <a:xfrm>
            <a:off x="3610298" y="4205787"/>
            <a:ext cx="4804262" cy="1270001"/>
          </a:xfrm>
          <a:prstGeom prst="rect">
            <a:avLst/>
          </a:prstGeom>
          <a:ln w="50800">
            <a:solidFill>
              <a:srgbClr val="C10430"/>
            </a:solidFill>
            <a:miter lim="400000"/>
          </a:ln>
          <a:effectLst>
            <a:outerShdw blurRad="50800" dist="25400" dir="3600000" rotWithShape="0">
              <a:srgbClr val="000000">
                <a:alpha val="70000"/>
              </a:srgbClr>
            </a:outerShdw>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68" name="Rectangle"/>
          <p:cNvSpPr/>
          <p:nvPr/>
        </p:nvSpPr>
        <p:spPr>
          <a:xfrm>
            <a:off x="16262469" y="4117205"/>
            <a:ext cx="4804262" cy="1270001"/>
          </a:xfrm>
          <a:prstGeom prst="rect">
            <a:avLst/>
          </a:prstGeom>
          <a:ln w="50800">
            <a:solidFill>
              <a:srgbClr val="1939EC"/>
            </a:solidFill>
            <a:miter lim="400000"/>
          </a:ln>
          <a:effectLst>
            <a:outerShdw blurRad="50800" dist="25400" dir="3600000" rotWithShape="0">
              <a:srgbClr val="000000">
                <a:alpha val="70000"/>
              </a:srgbClr>
            </a:outerShdw>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69" name="Rectangle"/>
          <p:cNvSpPr/>
          <p:nvPr/>
        </p:nvSpPr>
        <p:spPr>
          <a:xfrm>
            <a:off x="14107943" y="10020945"/>
            <a:ext cx="8235674" cy="1915141"/>
          </a:xfrm>
          <a:prstGeom prst="rect">
            <a:avLst/>
          </a:prstGeom>
          <a:ln w="50800">
            <a:solidFill>
              <a:srgbClr val="1939EC"/>
            </a:solidFill>
            <a:miter lim="400000"/>
          </a:ln>
          <a:effectLst>
            <a:outerShdw blurRad="50800" dist="25400" dir="3600000" rotWithShape="0">
              <a:srgbClr val="000000">
                <a:alpha val="70000"/>
              </a:srgbClr>
            </a:outerShdw>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9"/>
                                        </p:tgtEl>
                                        <p:attrNameLst>
                                          <p:attrName>style.visibility</p:attrName>
                                        </p:attrNameLst>
                                      </p:cBhvr>
                                      <p:to>
                                        <p:strVal val="visible"/>
                                      </p:to>
                                    </p:set>
                                    <p:animEffect transition="in" filter="dissolve">
                                      <p:cBhvr>
                                        <p:cTn id="7" dur="2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1" animBg="1" advAuto="0"/>
    </p:bld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1036" name="Rectangle"/>
          <p:cNvSpPr/>
          <p:nvPr/>
        </p:nvSpPr>
        <p:spPr>
          <a:xfrm>
            <a:off x="-687115" y="3271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037" name="Spectral Analysis"/>
          <p:cNvSpPr txBox="1"/>
          <p:nvPr/>
        </p:nvSpPr>
        <p:spPr>
          <a:xfrm>
            <a:off x="574418" y="87169"/>
            <a:ext cx="9701201"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Spectral Analysis</a:t>
            </a:r>
          </a:p>
        </p:txBody>
      </p:sp>
      <p:pic>
        <p:nvPicPr>
          <p:cNvPr id="1038" name="Screen Shot 2022-06-05 at 10.17.35 AM.png" descr="Screen Shot 2022-06-05 at 10.17.35 AM.png"/>
          <p:cNvPicPr>
            <a:picLocks noChangeAspect="1"/>
          </p:cNvPicPr>
          <p:nvPr/>
        </p:nvPicPr>
        <p:blipFill>
          <a:blip r:embed="rId3"/>
          <a:stretch>
            <a:fillRect/>
          </a:stretch>
        </p:blipFill>
        <p:spPr>
          <a:xfrm>
            <a:off x="492186" y="8525247"/>
            <a:ext cx="4888616" cy="4251502"/>
          </a:xfrm>
          <a:prstGeom prst="rect">
            <a:avLst/>
          </a:prstGeom>
          <a:ln w="12700">
            <a:miter lim="400000"/>
          </a:ln>
        </p:spPr>
      </p:pic>
      <p:sp>
        <p:nvSpPr>
          <p:cNvPr id="1039" name="102Ru_pt_450_25_run75_rebin2.spe"/>
          <p:cNvSpPr txBox="1"/>
          <p:nvPr/>
        </p:nvSpPr>
        <p:spPr>
          <a:xfrm>
            <a:off x="741586" y="13085861"/>
            <a:ext cx="438981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102Ru_pt_450_25_run75_rebin2.spe </a:t>
            </a:r>
          </a:p>
        </p:txBody>
      </p:sp>
      <p:pic>
        <p:nvPicPr>
          <p:cNvPr id="1040" name="Screen Shot 2022-06-05 at 1.09.58 PM.png" descr="Screen Shot 2022-06-05 at 1.09.58 PM.png"/>
          <p:cNvPicPr>
            <a:picLocks noChangeAspect="1"/>
          </p:cNvPicPr>
          <p:nvPr/>
        </p:nvPicPr>
        <p:blipFill>
          <a:blip r:embed="rId4"/>
          <a:stretch>
            <a:fillRect/>
          </a:stretch>
        </p:blipFill>
        <p:spPr>
          <a:xfrm>
            <a:off x="492186" y="3055580"/>
            <a:ext cx="4888616" cy="4432844"/>
          </a:xfrm>
          <a:prstGeom prst="rect">
            <a:avLst/>
          </a:prstGeom>
          <a:ln w="12700">
            <a:miter lim="400000"/>
          </a:ln>
        </p:spPr>
      </p:pic>
      <p:sp>
        <p:nvSpPr>
          <p:cNvPr id="1041" name="102Ru_pt_450_06_run66_rebin2.spe"/>
          <p:cNvSpPr txBox="1"/>
          <p:nvPr/>
        </p:nvSpPr>
        <p:spPr>
          <a:xfrm>
            <a:off x="806366" y="7665952"/>
            <a:ext cx="426025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102Ru_pt_450_06_run66_rebin2.spe</a:t>
            </a:r>
          </a:p>
        </p:txBody>
      </p:sp>
      <p:pic>
        <p:nvPicPr>
          <p:cNvPr id="1042" name="Screen Shot 2022-06-05 at 1.13.13 PM.png" descr="Screen Shot 2022-06-05 at 1.13.13 PM.png"/>
          <p:cNvPicPr>
            <a:picLocks noChangeAspect="1"/>
          </p:cNvPicPr>
          <p:nvPr/>
        </p:nvPicPr>
        <p:blipFill>
          <a:blip r:embed="rId5"/>
          <a:stretch>
            <a:fillRect/>
          </a:stretch>
        </p:blipFill>
        <p:spPr>
          <a:xfrm>
            <a:off x="6320087" y="3013467"/>
            <a:ext cx="5038760" cy="4517070"/>
          </a:xfrm>
          <a:prstGeom prst="rect">
            <a:avLst/>
          </a:prstGeom>
          <a:ln w="12700">
            <a:miter lim="400000"/>
          </a:ln>
        </p:spPr>
      </p:pic>
      <p:sp>
        <p:nvSpPr>
          <p:cNvPr id="1043" name="102Ru_pt_450_10_run62_rebin2.spe"/>
          <p:cNvSpPr txBox="1"/>
          <p:nvPr/>
        </p:nvSpPr>
        <p:spPr>
          <a:xfrm>
            <a:off x="6709339" y="7665952"/>
            <a:ext cx="426025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102Ru_pt_450_10_run62_rebin2.spe</a:t>
            </a:r>
          </a:p>
        </p:txBody>
      </p:sp>
      <p:pic>
        <p:nvPicPr>
          <p:cNvPr id="1044" name="Screen Shot 2022-06-05 at 1.14.42 PM.png" descr="Screen Shot 2022-06-05 at 1.14.42 PM.png"/>
          <p:cNvPicPr>
            <a:picLocks noChangeAspect="1"/>
          </p:cNvPicPr>
          <p:nvPr/>
        </p:nvPicPr>
        <p:blipFill>
          <a:blip r:embed="rId6"/>
          <a:stretch>
            <a:fillRect/>
          </a:stretch>
        </p:blipFill>
        <p:spPr>
          <a:xfrm>
            <a:off x="12298133" y="2895395"/>
            <a:ext cx="5368493" cy="4753214"/>
          </a:xfrm>
          <a:prstGeom prst="rect">
            <a:avLst/>
          </a:prstGeom>
          <a:ln w="12700">
            <a:miter lim="400000"/>
          </a:ln>
        </p:spPr>
      </p:pic>
      <p:sp>
        <p:nvSpPr>
          <p:cNvPr id="1045" name="102Ru_pt_450_15_run58_rebin2.spe"/>
          <p:cNvSpPr txBox="1"/>
          <p:nvPr/>
        </p:nvSpPr>
        <p:spPr>
          <a:xfrm>
            <a:off x="12852251" y="7665952"/>
            <a:ext cx="426025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102Ru_pt_450_15_run58_rebin2.spe</a:t>
            </a:r>
          </a:p>
        </p:txBody>
      </p:sp>
      <p:pic>
        <p:nvPicPr>
          <p:cNvPr id="1046" name="Screen Shot 2022-06-05 at 1.16.00 PM.png" descr="Screen Shot 2022-06-05 at 1.16.00 PM.png"/>
          <p:cNvPicPr>
            <a:picLocks noChangeAspect="1"/>
          </p:cNvPicPr>
          <p:nvPr/>
        </p:nvPicPr>
        <p:blipFill>
          <a:blip r:embed="rId7"/>
          <a:stretch>
            <a:fillRect/>
          </a:stretch>
        </p:blipFill>
        <p:spPr>
          <a:xfrm>
            <a:off x="18605912" y="2813139"/>
            <a:ext cx="5516945" cy="4917726"/>
          </a:xfrm>
          <a:prstGeom prst="rect">
            <a:avLst/>
          </a:prstGeom>
          <a:ln w="12700">
            <a:miter lim="400000"/>
          </a:ln>
        </p:spPr>
      </p:pic>
      <p:sp>
        <p:nvSpPr>
          <p:cNvPr id="1047" name="102Ru_pt_450_20_run50_rebin2.spe"/>
          <p:cNvSpPr txBox="1"/>
          <p:nvPr/>
        </p:nvSpPr>
        <p:spPr>
          <a:xfrm>
            <a:off x="19663072" y="7880349"/>
            <a:ext cx="426025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102Ru_pt_450_20_run50_rebin2.spe</a:t>
            </a:r>
          </a:p>
        </p:txBody>
      </p:sp>
      <p:pic>
        <p:nvPicPr>
          <p:cNvPr id="1048" name="Screen Shot 2022-06-05 at 1.17.12 PM.png" descr="Screen Shot 2022-06-05 at 1.17.12 PM.png"/>
          <p:cNvPicPr>
            <a:picLocks noChangeAspect="1"/>
          </p:cNvPicPr>
          <p:nvPr/>
        </p:nvPicPr>
        <p:blipFill>
          <a:blip r:embed="rId8"/>
          <a:stretch>
            <a:fillRect/>
          </a:stretch>
        </p:blipFill>
        <p:spPr>
          <a:xfrm>
            <a:off x="6644558" y="8525247"/>
            <a:ext cx="4800716" cy="4432844"/>
          </a:xfrm>
          <a:prstGeom prst="rect">
            <a:avLst/>
          </a:prstGeom>
          <a:ln w="12700">
            <a:miter lim="400000"/>
          </a:ln>
        </p:spPr>
      </p:pic>
      <p:sp>
        <p:nvSpPr>
          <p:cNvPr id="1049" name="102Ru_pt_450_30_run79_rebin2.spe"/>
          <p:cNvSpPr txBox="1"/>
          <p:nvPr/>
        </p:nvSpPr>
        <p:spPr>
          <a:xfrm>
            <a:off x="6709339" y="13085861"/>
            <a:ext cx="426025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102Ru_pt_450_30_run79_rebin2.spe</a:t>
            </a:r>
          </a:p>
        </p:txBody>
      </p:sp>
      <p:pic>
        <p:nvPicPr>
          <p:cNvPr id="1050" name="Screen Shot 2022-06-05 at 1.18.15 PM.png" descr="Screen Shot 2022-06-05 at 1.18.15 PM.png"/>
          <p:cNvPicPr>
            <a:picLocks noChangeAspect="1"/>
          </p:cNvPicPr>
          <p:nvPr/>
        </p:nvPicPr>
        <p:blipFill>
          <a:blip r:embed="rId9"/>
          <a:stretch>
            <a:fillRect/>
          </a:stretch>
        </p:blipFill>
        <p:spPr>
          <a:xfrm>
            <a:off x="12709032" y="8432238"/>
            <a:ext cx="5038759" cy="4618863"/>
          </a:xfrm>
          <a:prstGeom prst="rect">
            <a:avLst/>
          </a:prstGeom>
          <a:ln w="12700">
            <a:miter lim="400000"/>
          </a:ln>
        </p:spPr>
      </p:pic>
      <p:sp>
        <p:nvSpPr>
          <p:cNvPr id="1051" name="102Ru_pt_450_35_run83_rebin2.spe"/>
          <p:cNvSpPr txBox="1"/>
          <p:nvPr/>
        </p:nvSpPr>
        <p:spPr>
          <a:xfrm>
            <a:off x="13098284" y="13085861"/>
            <a:ext cx="426025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102Ru_pt_450_35_run83_rebin2.spe</a:t>
            </a:r>
          </a:p>
        </p:txBody>
      </p:sp>
      <p:pic>
        <p:nvPicPr>
          <p:cNvPr id="1052" name="Screen Shot 2022-06-05 at 1.19.15 PM.png" descr="Screen Shot 2022-06-05 at 1.19.15 PM.png"/>
          <p:cNvPicPr>
            <a:picLocks noChangeAspect="1"/>
          </p:cNvPicPr>
          <p:nvPr/>
        </p:nvPicPr>
        <p:blipFill>
          <a:blip r:embed="rId10"/>
          <a:stretch>
            <a:fillRect/>
          </a:stretch>
        </p:blipFill>
        <p:spPr>
          <a:xfrm>
            <a:off x="19011548" y="8525247"/>
            <a:ext cx="5111308" cy="4571564"/>
          </a:xfrm>
          <a:prstGeom prst="rect">
            <a:avLst/>
          </a:prstGeom>
          <a:ln w="12700">
            <a:miter lim="400000"/>
          </a:ln>
        </p:spPr>
      </p:pic>
      <p:sp>
        <p:nvSpPr>
          <p:cNvPr id="1053" name="102Ru_pt_450_40_run87_rebin2.spe"/>
          <p:cNvSpPr txBox="1"/>
          <p:nvPr/>
        </p:nvSpPr>
        <p:spPr>
          <a:xfrm>
            <a:off x="19663072" y="13085861"/>
            <a:ext cx="426025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102Ru_pt_450_40_run87_rebin2.spe</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rgbClr val="C40E3E"/>
        </a:solidFill>
        <a:effectLst/>
      </p:bgPr>
    </p:bg>
    <p:spTree>
      <p:nvGrpSpPr>
        <p:cNvPr id="1" name=""/>
        <p:cNvGrpSpPr/>
        <p:nvPr/>
      </p:nvGrpSpPr>
      <p:grpSpPr>
        <a:xfrm>
          <a:off x="0" y="0"/>
          <a:ext cx="0" cy="0"/>
          <a:chOff x="0" y="0"/>
          <a:chExt cx="0" cy="0"/>
        </a:xfrm>
      </p:grpSpPr>
      <p:sp>
        <p:nvSpPr>
          <p:cNvPr id="1057" name="Rectangle"/>
          <p:cNvSpPr/>
          <p:nvPr/>
        </p:nvSpPr>
        <p:spPr>
          <a:xfrm>
            <a:off x="-687115" y="3271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058" name="Spectral Analysis"/>
          <p:cNvSpPr txBox="1"/>
          <p:nvPr/>
        </p:nvSpPr>
        <p:spPr>
          <a:xfrm>
            <a:off x="574418" y="87169"/>
            <a:ext cx="9701201"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Spectral Analysis</a:t>
            </a:r>
          </a:p>
        </p:txBody>
      </p:sp>
      <p:pic>
        <p:nvPicPr>
          <p:cNvPr id="1059" name="Screen Shot 2022-06-05 at 10.17.35 AM.png" descr="Screen Shot 2022-06-05 at 10.17.35 AM.png"/>
          <p:cNvPicPr>
            <a:picLocks noChangeAspect="1"/>
          </p:cNvPicPr>
          <p:nvPr/>
        </p:nvPicPr>
        <p:blipFill>
          <a:blip r:embed="rId3"/>
          <a:stretch>
            <a:fillRect/>
          </a:stretch>
        </p:blipFill>
        <p:spPr>
          <a:xfrm>
            <a:off x="492186" y="8525247"/>
            <a:ext cx="4888616" cy="4251502"/>
          </a:xfrm>
          <a:prstGeom prst="rect">
            <a:avLst/>
          </a:prstGeom>
          <a:ln w="12700">
            <a:miter lim="400000"/>
          </a:ln>
        </p:spPr>
      </p:pic>
      <p:sp>
        <p:nvSpPr>
          <p:cNvPr id="1060" name="102Ru_pt_450_25_run75_rebin2.spe"/>
          <p:cNvSpPr txBox="1"/>
          <p:nvPr/>
        </p:nvSpPr>
        <p:spPr>
          <a:xfrm>
            <a:off x="741586" y="13085861"/>
            <a:ext cx="438981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102Ru_pt_450_25_run75_rebin2.spe </a:t>
            </a:r>
          </a:p>
        </p:txBody>
      </p:sp>
      <p:pic>
        <p:nvPicPr>
          <p:cNvPr id="1061" name="Screen Shot 2022-06-05 at 1.09.58 PM.png" descr="Screen Shot 2022-06-05 at 1.09.58 PM.png"/>
          <p:cNvPicPr>
            <a:picLocks noChangeAspect="1"/>
          </p:cNvPicPr>
          <p:nvPr/>
        </p:nvPicPr>
        <p:blipFill>
          <a:blip r:embed="rId4"/>
          <a:stretch>
            <a:fillRect/>
          </a:stretch>
        </p:blipFill>
        <p:spPr>
          <a:xfrm>
            <a:off x="492186" y="3055580"/>
            <a:ext cx="4888616" cy="4432844"/>
          </a:xfrm>
          <a:prstGeom prst="rect">
            <a:avLst/>
          </a:prstGeom>
          <a:ln w="12700">
            <a:miter lim="400000"/>
          </a:ln>
        </p:spPr>
      </p:pic>
      <p:sp>
        <p:nvSpPr>
          <p:cNvPr id="1062" name="102Ru_pt_450_06_run66_rebin2.spe"/>
          <p:cNvSpPr txBox="1"/>
          <p:nvPr/>
        </p:nvSpPr>
        <p:spPr>
          <a:xfrm>
            <a:off x="806366" y="7665952"/>
            <a:ext cx="426025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102Ru_pt_450_06_run66_rebin2.spe</a:t>
            </a:r>
          </a:p>
        </p:txBody>
      </p:sp>
      <p:pic>
        <p:nvPicPr>
          <p:cNvPr id="1063" name="Screen Shot 2022-06-05 at 1.13.13 PM.png" descr="Screen Shot 2022-06-05 at 1.13.13 PM.png"/>
          <p:cNvPicPr>
            <a:picLocks noChangeAspect="1"/>
          </p:cNvPicPr>
          <p:nvPr/>
        </p:nvPicPr>
        <p:blipFill>
          <a:blip r:embed="rId5"/>
          <a:stretch>
            <a:fillRect/>
          </a:stretch>
        </p:blipFill>
        <p:spPr>
          <a:xfrm>
            <a:off x="6320087" y="3013467"/>
            <a:ext cx="5038760" cy="4517070"/>
          </a:xfrm>
          <a:prstGeom prst="rect">
            <a:avLst/>
          </a:prstGeom>
          <a:ln w="12700">
            <a:miter lim="400000"/>
          </a:ln>
        </p:spPr>
      </p:pic>
      <p:sp>
        <p:nvSpPr>
          <p:cNvPr id="1064" name="102Ru_pt_450_10_run62_rebin2.spe"/>
          <p:cNvSpPr txBox="1"/>
          <p:nvPr/>
        </p:nvSpPr>
        <p:spPr>
          <a:xfrm>
            <a:off x="6709339" y="7665952"/>
            <a:ext cx="426025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102Ru_pt_450_10_run62_rebin2.spe</a:t>
            </a:r>
          </a:p>
        </p:txBody>
      </p:sp>
      <p:pic>
        <p:nvPicPr>
          <p:cNvPr id="1065" name="Screen Shot 2022-06-05 at 1.14.42 PM.png" descr="Screen Shot 2022-06-05 at 1.14.42 PM.png"/>
          <p:cNvPicPr>
            <a:picLocks noChangeAspect="1"/>
          </p:cNvPicPr>
          <p:nvPr/>
        </p:nvPicPr>
        <p:blipFill>
          <a:blip r:embed="rId6"/>
          <a:stretch>
            <a:fillRect/>
          </a:stretch>
        </p:blipFill>
        <p:spPr>
          <a:xfrm>
            <a:off x="12298133" y="2895395"/>
            <a:ext cx="5368493" cy="4753214"/>
          </a:xfrm>
          <a:prstGeom prst="rect">
            <a:avLst/>
          </a:prstGeom>
          <a:ln w="12700">
            <a:miter lim="400000"/>
          </a:ln>
        </p:spPr>
      </p:pic>
      <p:sp>
        <p:nvSpPr>
          <p:cNvPr id="1066" name="102Ru_pt_450_15_run58_rebin2.spe"/>
          <p:cNvSpPr txBox="1"/>
          <p:nvPr/>
        </p:nvSpPr>
        <p:spPr>
          <a:xfrm>
            <a:off x="12852251" y="7665952"/>
            <a:ext cx="426025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102Ru_pt_450_15_run58_rebin2.spe</a:t>
            </a:r>
          </a:p>
        </p:txBody>
      </p:sp>
      <p:pic>
        <p:nvPicPr>
          <p:cNvPr id="1067" name="Screen Shot 2022-06-05 at 1.16.00 PM.png" descr="Screen Shot 2022-06-05 at 1.16.00 PM.png"/>
          <p:cNvPicPr>
            <a:picLocks noChangeAspect="1"/>
          </p:cNvPicPr>
          <p:nvPr/>
        </p:nvPicPr>
        <p:blipFill>
          <a:blip r:embed="rId7"/>
          <a:stretch>
            <a:fillRect/>
          </a:stretch>
        </p:blipFill>
        <p:spPr>
          <a:xfrm>
            <a:off x="18409896" y="2813139"/>
            <a:ext cx="5712961" cy="5092452"/>
          </a:xfrm>
          <a:prstGeom prst="rect">
            <a:avLst/>
          </a:prstGeom>
          <a:ln w="12700">
            <a:miter lim="400000"/>
          </a:ln>
        </p:spPr>
      </p:pic>
      <p:sp>
        <p:nvSpPr>
          <p:cNvPr id="1068" name="102Ru_pt_450_20_run50_rebin2.spe"/>
          <p:cNvSpPr txBox="1"/>
          <p:nvPr/>
        </p:nvSpPr>
        <p:spPr>
          <a:xfrm>
            <a:off x="19663072" y="7880349"/>
            <a:ext cx="426025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102Ru_pt_450_20_run50_rebin2.spe</a:t>
            </a:r>
          </a:p>
        </p:txBody>
      </p:sp>
      <p:pic>
        <p:nvPicPr>
          <p:cNvPr id="1069" name="Screen Shot 2022-06-05 at 1.17.12 PM.png" descr="Screen Shot 2022-06-05 at 1.17.12 PM.png"/>
          <p:cNvPicPr>
            <a:picLocks noChangeAspect="1"/>
          </p:cNvPicPr>
          <p:nvPr/>
        </p:nvPicPr>
        <p:blipFill>
          <a:blip r:embed="rId8"/>
          <a:stretch>
            <a:fillRect/>
          </a:stretch>
        </p:blipFill>
        <p:spPr>
          <a:xfrm>
            <a:off x="6644558" y="8525247"/>
            <a:ext cx="4800716" cy="4432844"/>
          </a:xfrm>
          <a:prstGeom prst="rect">
            <a:avLst/>
          </a:prstGeom>
          <a:ln w="12700">
            <a:miter lim="400000"/>
          </a:ln>
        </p:spPr>
      </p:pic>
      <p:sp>
        <p:nvSpPr>
          <p:cNvPr id="1070" name="102Ru_pt_450_30_run79_rebin2.spe"/>
          <p:cNvSpPr txBox="1"/>
          <p:nvPr/>
        </p:nvSpPr>
        <p:spPr>
          <a:xfrm>
            <a:off x="6709339" y="13085861"/>
            <a:ext cx="426025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102Ru_pt_450_30_run79_rebin2.spe</a:t>
            </a:r>
          </a:p>
        </p:txBody>
      </p:sp>
      <p:pic>
        <p:nvPicPr>
          <p:cNvPr id="1071" name="Screen Shot 2022-06-05 at 1.18.15 PM.png" descr="Screen Shot 2022-06-05 at 1.18.15 PM.png"/>
          <p:cNvPicPr>
            <a:picLocks noChangeAspect="1"/>
          </p:cNvPicPr>
          <p:nvPr/>
        </p:nvPicPr>
        <p:blipFill>
          <a:blip r:embed="rId9"/>
          <a:stretch>
            <a:fillRect/>
          </a:stretch>
        </p:blipFill>
        <p:spPr>
          <a:xfrm>
            <a:off x="12709032" y="8432238"/>
            <a:ext cx="5038759" cy="4618863"/>
          </a:xfrm>
          <a:prstGeom prst="rect">
            <a:avLst/>
          </a:prstGeom>
          <a:ln w="12700">
            <a:miter lim="400000"/>
          </a:ln>
        </p:spPr>
      </p:pic>
      <p:sp>
        <p:nvSpPr>
          <p:cNvPr id="1072" name="102Ru_pt_450_35_run83_rebin2.spe"/>
          <p:cNvSpPr txBox="1"/>
          <p:nvPr/>
        </p:nvSpPr>
        <p:spPr>
          <a:xfrm>
            <a:off x="13098284" y="13085861"/>
            <a:ext cx="426025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102Ru_pt_450_35_run83_rebin2.spe</a:t>
            </a:r>
          </a:p>
        </p:txBody>
      </p:sp>
      <p:pic>
        <p:nvPicPr>
          <p:cNvPr id="1073" name="Screen Shot 2022-06-05 at 1.20.42 PM.png" descr="Screen Shot 2022-06-05 at 1.20.42 PM.png"/>
          <p:cNvPicPr>
            <a:picLocks noChangeAspect="1"/>
          </p:cNvPicPr>
          <p:nvPr/>
        </p:nvPicPr>
        <p:blipFill>
          <a:blip r:embed="rId10"/>
          <a:stretch>
            <a:fillRect/>
          </a:stretch>
        </p:blipFill>
        <p:spPr>
          <a:xfrm>
            <a:off x="18704898" y="8372735"/>
            <a:ext cx="5318971" cy="4822624"/>
          </a:xfrm>
          <a:prstGeom prst="rect">
            <a:avLst/>
          </a:prstGeom>
          <a:ln w="12700">
            <a:miter lim="400000"/>
          </a:ln>
        </p:spPr>
      </p:pic>
      <p:sp>
        <p:nvSpPr>
          <p:cNvPr id="1074" name="102Ru_pt_450_45_run91_rebin2.spe"/>
          <p:cNvSpPr txBox="1"/>
          <p:nvPr/>
        </p:nvSpPr>
        <p:spPr>
          <a:xfrm>
            <a:off x="19234256" y="13344842"/>
            <a:ext cx="426025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solidFill>
                  <a:srgbClr val="28FE14"/>
                </a:solidFill>
                <a:latin typeface="Andale Mono"/>
                <a:ea typeface="Andale Mono"/>
                <a:cs typeface="Andale Mono"/>
                <a:sym typeface="Andale Mono"/>
              </a:defRPr>
            </a:lvl1pPr>
          </a:lstStyle>
          <a:p>
            <a:r>
              <a:t>102Ru_pt_450_45_run91_rebin2.spe</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rgbClr val="C40E3E"/>
        </a:solidFill>
        <a:effectLst/>
      </p:bgPr>
    </p:bg>
    <p:spTree>
      <p:nvGrpSpPr>
        <p:cNvPr id="1" name=""/>
        <p:cNvGrpSpPr/>
        <p:nvPr/>
      </p:nvGrpSpPr>
      <p:grpSpPr>
        <a:xfrm>
          <a:off x="0" y="0"/>
          <a:ext cx="0" cy="0"/>
          <a:chOff x="0" y="0"/>
          <a:chExt cx="0" cy="0"/>
        </a:xfrm>
      </p:grpSpPr>
      <p:sp>
        <p:nvSpPr>
          <p:cNvPr id="1078" name="Rectangle"/>
          <p:cNvSpPr/>
          <p:nvPr/>
        </p:nvSpPr>
        <p:spPr>
          <a:xfrm>
            <a:off x="-687115" y="3271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079" name="Spectral Analysis"/>
          <p:cNvSpPr txBox="1"/>
          <p:nvPr/>
        </p:nvSpPr>
        <p:spPr>
          <a:xfrm>
            <a:off x="574418" y="87169"/>
            <a:ext cx="9701201"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Spectral Analysis</a:t>
            </a:r>
          </a:p>
        </p:txBody>
      </p:sp>
      <p:pic>
        <p:nvPicPr>
          <p:cNvPr id="1080" name="Screen Shot 2022-06-05 at 10.52.53 AM.png" descr="Screen Shot 2022-06-05 at 10.52.53 AM.png"/>
          <p:cNvPicPr>
            <a:picLocks noChangeAspect="1"/>
          </p:cNvPicPr>
          <p:nvPr/>
        </p:nvPicPr>
        <p:blipFill>
          <a:blip r:embed="rId2"/>
          <a:stretch>
            <a:fillRect/>
          </a:stretch>
        </p:blipFill>
        <p:spPr>
          <a:xfrm>
            <a:off x="785829" y="3249847"/>
            <a:ext cx="10853179" cy="9271560"/>
          </a:xfrm>
          <a:prstGeom prst="rect">
            <a:avLst/>
          </a:prstGeom>
          <a:ln w="12700">
            <a:miter lim="400000"/>
          </a:ln>
        </p:spPr>
      </p:pic>
      <p:pic>
        <p:nvPicPr>
          <p:cNvPr id="1081" name="Screen Shot 2022-06-05 at 10.56.34 AM.png" descr="Screen Shot 2022-06-05 at 10.56.34 AM.png"/>
          <p:cNvPicPr>
            <a:picLocks noChangeAspect="1"/>
          </p:cNvPicPr>
          <p:nvPr/>
        </p:nvPicPr>
        <p:blipFill>
          <a:blip r:embed="rId3"/>
          <a:stretch>
            <a:fillRect/>
          </a:stretch>
        </p:blipFill>
        <p:spPr>
          <a:xfrm>
            <a:off x="12473547" y="3249847"/>
            <a:ext cx="10698999" cy="927156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rgbClr val="C40E3E"/>
        </a:solidFill>
        <a:effectLst/>
      </p:bgPr>
    </p:bg>
    <p:spTree>
      <p:nvGrpSpPr>
        <p:cNvPr id="1" name=""/>
        <p:cNvGrpSpPr/>
        <p:nvPr/>
      </p:nvGrpSpPr>
      <p:grpSpPr>
        <a:xfrm>
          <a:off x="0" y="0"/>
          <a:ext cx="0" cy="0"/>
          <a:chOff x="0" y="0"/>
          <a:chExt cx="0" cy="0"/>
        </a:xfrm>
      </p:grpSpPr>
      <p:sp>
        <p:nvSpPr>
          <p:cNvPr id="1083"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084" name="Angular Distributions"/>
          <p:cNvSpPr txBox="1"/>
          <p:nvPr/>
        </p:nvSpPr>
        <p:spPr>
          <a:xfrm>
            <a:off x="322482" y="442769"/>
            <a:ext cx="12491074"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Angular Distributions</a:t>
            </a:r>
          </a:p>
        </p:txBody>
      </p:sp>
      <p:pic>
        <p:nvPicPr>
          <p:cNvPr id="1085" name="Image" descr="Image"/>
          <p:cNvPicPr>
            <a:picLocks noChangeAspect="1"/>
          </p:cNvPicPr>
          <p:nvPr/>
        </p:nvPicPr>
        <p:blipFill>
          <a:blip r:embed="rId3"/>
          <a:stretch>
            <a:fillRect/>
          </a:stretch>
        </p:blipFill>
        <p:spPr>
          <a:xfrm>
            <a:off x="2491347" y="1738218"/>
            <a:ext cx="19037708" cy="11691061"/>
          </a:xfrm>
          <a:prstGeom prst="rect">
            <a:avLst/>
          </a:prstGeom>
          <a:ln w="12700">
            <a:miter lim="400000"/>
          </a:ln>
        </p:spPr>
      </p:pic>
      <p:sp>
        <p:nvSpPr>
          <p:cNvPr id="1086" name="Preliminary"/>
          <p:cNvSpPr txBox="1"/>
          <p:nvPr/>
        </p:nvSpPr>
        <p:spPr>
          <a:xfrm rot="19327297">
            <a:off x="8129251" y="6598783"/>
            <a:ext cx="7761899" cy="1273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7000" spc="-70">
                <a:solidFill>
                  <a:srgbClr val="0000AC">
                    <a:alpha val="24909"/>
                  </a:srgbClr>
                </a:solidFill>
                <a:latin typeface="Graphik-SemiboldItalic"/>
                <a:ea typeface="Graphik-SemiboldItalic"/>
                <a:cs typeface="Graphik-SemiboldItalic"/>
                <a:sym typeface="Graphik Semibold"/>
              </a:defRPr>
            </a:lvl1pPr>
          </a:lstStyle>
          <a:p>
            <a:r>
              <a:t>Preliminary </a:t>
            </a:r>
          </a:p>
        </p:txBody>
      </p:sp>
      <p:pic>
        <p:nvPicPr>
          <p:cNvPr id="1087" name="Screen Shot 2022-06-08 at 5.24.57 AM.png" descr="Screen Shot 2022-06-08 at 5.24.57 AM.png"/>
          <p:cNvPicPr>
            <a:picLocks noChangeAspect="1"/>
          </p:cNvPicPr>
          <p:nvPr/>
        </p:nvPicPr>
        <p:blipFill>
          <a:blip r:embed="rId4"/>
          <a:stretch>
            <a:fillRect/>
          </a:stretch>
        </p:blipFill>
        <p:spPr>
          <a:xfrm>
            <a:off x="16829285" y="8141890"/>
            <a:ext cx="9448801" cy="5765801"/>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1091" name="Rectangle"/>
          <p:cNvSpPr/>
          <p:nvPr/>
        </p:nvSpPr>
        <p:spPr>
          <a:xfrm>
            <a:off x="13059388" y="1438219"/>
            <a:ext cx="11596066" cy="12295234"/>
          </a:xfrm>
          <a:prstGeom prst="rect">
            <a:avLst/>
          </a:prstGeom>
          <a:solidFill>
            <a:srgbClr val="C1043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092" name="Summary"/>
          <p:cNvSpPr txBox="1"/>
          <p:nvPr/>
        </p:nvSpPr>
        <p:spPr>
          <a:xfrm>
            <a:off x="17540685" y="11859726"/>
            <a:ext cx="26334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Summary </a:t>
            </a:r>
          </a:p>
        </p:txBody>
      </p:sp>
      <p:sp>
        <p:nvSpPr>
          <p:cNvPr id="1093" name="Background"/>
          <p:cNvSpPr txBox="1"/>
          <p:nvPr/>
        </p:nvSpPr>
        <p:spPr>
          <a:xfrm>
            <a:off x="17216835" y="3203724"/>
            <a:ext cx="32811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Background </a:t>
            </a:r>
          </a:p>
        </p:txBody>
      </p:sp>
      <p:sp>
        <p:nvSpPr>
          <p:cNvPr id="1094" name="Results &amp; Discussion"/>
          <p:cNvSpPr txBox="1"/>
          <p:nvPr/>
        </p:nvSpPr>
        <p:spPr>
          <a:xfrm>
            <a:off x="16217091" y="10349575"/>
            <a:ext cx="5280661"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Results &amp; Discussion</a:t>
            </a:r>
          </a:p>
        </p:txBody>
      </p:sp>
      <p:sp>
        <p:nvSpPr>
          <p:cNvPr id="1095" name="Analysis"/>
          <p:cNvSpPr txBox="1"/>
          <p:nvPr/>
        </p:nvSpPr>
        <p:spPr>
          <a:xfrm>
            <a:off x="17714675" y="8695145"/>
            <a:ext cx="228549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Analysis </a:t>
            </a:r>
          </a:p>
        </p:txBody>
      </p:sp>
      <p:sp>
        <p:nvSpPr>
          <p:cNvPr id="1096" name="Experiment"/>
          <p:cNvSpPr txBox="1"/>
          <p:nvPr/>
        </p:nvSpPr>
        <p:spPr>
          <a:xfrm>
            <a:off x="17267635" y="6965350"/>
            <a:ext cx="31795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Experiment </a:t>
            </a:r>
          </a:p>
        </p:txBody>
      </p:sp>
      <p:sp>
        <p:nvSpPr>
          <p:cNvPr id="1097" name="Topics of Discussion"/>
          <p:cNvSpPr txBox="1"/>
          <p:nvPr/>
        </p:nvSpPr>
        <p:spPr>
          <a:xfrm>
            <a:off x="1130063" y="5074970"/>
            <a:ext cx="10815380" cy="3566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80000"/>
              </a:lnSpc>
              <a:defRPr sz="10100" u="sng" spc="-101">
                <a:latin typeface="+mn-lt"/>
                <a:ea typeface="+mn-ea"/>
                <a:cs typeface="+mn-cs"/>
                <a:sym typeface="Canela Bold"/>
              </a:defRPr>
            </a:lvl1pPr>
          </a:lstStyle>
          <a:p>
            <a:r>
              <a:t>Topics of Discussion</a:t>
            </a:r>
          </a:p>
        </p:txBody>
      </p:sp>
      <p:pic>
        <p:nvPicPr>
          <p:cNvPr id="1098" name="logo2.jpg.png" descr="logo2.jpg.png"/>
          <p:cNvPicPr>
            <a:picLocks noChangeAspect="1"/>
          </p:cNvPicPr>
          <p:nvPr/>
        </p:nvPicPr>
        <p:blipFill>
          <a:blip r:embed="rId2"/>
          <a:srcRect l="23775" t="5238" r="23775" b="5238"/>
          <a:stretch>
            <a:fillRect/>
          </a:stretch>
        </p:blipFill>
        <p:spPr>
          <a:xfrm>
            <a:off x="-67" y="11036051"/>
            <a:ext cx="2646225" cy="2506023"/>
          </a:xfrm>
          <a:prstGeom prst="rect">
            <a:avLst/>
          </a:prstGeom>
          <a:ln w="12700">
            <a:miter lim="400000"/>
          </a:ln>
        </p:spPr>
      </p:pic>
      <p:sp>
        <p:nvSpPr>
          <p:cNvPr id="1099" name="Rectangle"/>
          <p:cNvSpPr/>
          <p:nvPr/>
        </p:nvSpPr>
        <p:spPr>
          <a:xfrm>
            <a:off x="-905134" y="356391"/>
            <a:ext cx="26194268" cy="1691603"/>
          </a:xfrm>
          <a:prstGeom prst="rect">
            <a:avLst/>
          </a:prstGeom>
          <a:solidFill>
            <a:srgbClr val="FFC72A"/>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100" name="Overview"/>
          <p:cNvSpPr txBox="1"/>
          <p:nvPr/>
        </p:nvSpPr>
        <p:spPr>
          <a:xfrm>
            <a:off x="311619" y="192606"/>
            <a:ext cx="547470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t>Overview</a:t>
            </a:r>
          </a:p>
        </p:txBody>
      </p:sp>
      <p:sp>
        <p:nvSpPr>
          <p:cNvPr id="1101" name="Project Motivation"/>
          <p:cNvSpPr txBox="1"/>
          <p:nvPr/>
        </p:nvSpPr>
        <p:spPr>
          <a:xfrm>
            <a:off x="16412163" y="5235555"/>
            <a:ext cx="4890517"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t>Project Motivation </a:t>
            </a:r>
          </a:p>
        </p:txBody>
      </p:sp>
      <p:pic>
        <p:nvPicPr>
          <p:cNvPr id="1102" name="Rectangle Rectangle" descr="Rectangle Rectangle"/>
          <p:cNvPicPr>
            <a:picLocks/>
          </p:cNvPicPr>
          <p:nvPr/>
        </p:nvPicPr>
        <p:blipFill>
          <a:blip r:embed="rId3"/>
          <a:stretch>
            <a:fillRect/>
          </a:stretch>
        </p:blipFill>
        <p:spPr>
          <a:xfrm>
            <a:off x="16412162" y="8488985"/>
            <a:ext cx="4890517" cy="169160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type="lt">
                                    <p:tmAbs val="0"/>
                                  </p:iterate>
                                  <p:childTnLst>
                                    <p:set>
                                      <p:cBhvr>
                                        <p:cTn id="6" fill="hold"/>
                                        <p:tgtEl>
                                          <p:spTgt spid="1102"/>
                                        </p:tgtEl>
                                        <p:attrNameLst>
                                          <p:attrName>style.visibility</p:attrName>
                                        </p:attrNameLst>
                                      </p:cBhvr>
                                      <p:to>
                                        <p:strVal val="visible"/>
                                      </p:to>
                                    </p:set>
                                    <p:animEffect transition="in" filter="fade">
                                      <p:cBhvr>
                                        <p:cTn id="7" dur="1250"/>
                                        <p:tgtEl>
                                          <p:spTgt spid="1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 grpId="1" animBg="1" advAuto="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 name="GoodFit - Copy.png" descr="GoodFit - Copy.png"/>
          <p:cNvPicPr>
            <a:picLocks noChangeAspect="1"/>
          </p:cNvPicPr>
          <p:nvPr/>
        </p:nvPicPr>
        <p:blipFill>
          <a:blip r:embed="rId2"/>
          <a:srcRect l="409"/>
          <a:stretch>
            <a:fillRect/>
          </a:stretch>
        </p:blipFill>
        <p:spPr>
          <a:xfrm>
            <a:off x="862371" y="466035"/>
            <a:ext cx="22752888" cy="12209213"/>
          </a:xfrm>
          <a:prstGeom prst="rect">
            <a:avLst/>
          </a:prstGeom>
          <a:ln w="12700">
            <a:miter lim="400000"/>
          </a:ln>
        </p:spPr>
      </p:pic>
      <p:sp>
        <p:nvSpPr>
          <p:cNvPr id="181" name="Line"/>
          <p:cNvSpPr/>
          <p:nvPr/>
        </p:nvSpPr>
        <p:spPr>
          <a:xfrm>
            <a:off x="20606210" y="3646217"/>
            <a:ext cx="1509444" cy="1"/>
          </a:xfrm>
          <a:prstGeom prst="line">
            <a:avLst/>
          </a:prstGeom>
          <a:ln w="50800">
            <a:solidFill>
              <a:srgbClr val="000000"/>
            </a:solidFill>
            <a:miter lim="400000"/>
            <a:tailEnd type="triangle"/>
          </a:ln>
        </p:spPr>
        <p:txBody>
          <a:bodyPr lIns="50800" tIns="50800" rIns="50800" bIns="50800" anchor="ctr"/>
          <a:lstStyle/>
          <a:p>
            <a:endParaRPr/>
          </a:p>
        </p:txBody>
      </p:sp>
      <p:sp>
        <p:nvSpPr>
          <p:cNvPr id="182" name="Line"/>
          <p:cNvSpPr/>
          <p:nvPr/>
        </p:nvSpPr>
        <p:spPr>
          <a:xfrm flipH="1">
            <a:off x="3746476" y="3397479"/>
            <a:ext cx="993649" cy="1"/>
          </a:xfrm>
          <a:prstGeom prst="line">
            <a:avLst/>
          </a:prstGeom>
          <a:ln w="50800">
            <a:solidFill>
              <a:srgbClr val="000000"/>
            </a:solidFill>
            <a:miter lim="400000"/>
            <a:tailEnd type="triangle"/>
          </a:ln>
        </p:spPr>
        <p:txBody>
          <a:bodyPr lIns="50800" tIns="50800" rIns="50800" bIns="50800" anchor="ctr"/>
          <a:lstStyle/>
          <a:p>
            <a:endParaRPr/>
          </a:p>
        </p:txBody>
      </p:sp>
      <p:sp>
        <p:nvSpPr>
          <p:cNvPr id="183" name="Lower…"/>
          <p:cNvSpPr txBox="1"/>
          <p:nvPr/>
        </p:nvSpPr>
        <p:spPr>
          <a:xfrm>
            <a:off x="4796913" y="3162448"/>
            <a:ext cx="993649" cy="967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Lower</a:t>
            </a:r>
          </a:p>
          <a:p>
            <a:r>
              <a:t>Gate</a:t>
            </a:r>
          </a:p>
        </p:txBody>
      </p:sp>
      <p:sp>
        <p:nvSpPr>
          <p:cNvPr id="184" name="Upper Gate"/>
          <p:cNvSpPr txBox="1"/>
          <p:nvPr/>
        </p:nvSpPr>
        <p:spPr>
          <a:xfrm>
            <a:off x="18797140" y="3368341"/>
            <a:ext cx="171358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Upper Gate</a:t>
            </a:r>
          </a:p>
        </p:txBody>
      </p:sp>
      <p:sp>
        <p:nvSpPr>
          <p:cNvPr id="185" name="Line"/>
          <p:cNvSpPr/>
          <p:nvPr/>
        </p:nvSpPr>
        <p:spPr>
          <a:xfrm flipH="1">
            <a:off x="6969998" y="4685795"/>
            <a:ext cx="2831192" cy="940213"/>
          </a:xfrm>
          <a:prstGeom prst="line">
            <a:avLst/>
          </a:prstGeom>
          <a:ln w="50800">
            <a:solidFill>
              <a:srgbClr val="000000"/>
            </a:solidFill>
            <a:miter lim="400000"/>
            <a:tailEnd type="triangle"/>
          </a:ln>
        </p:spPr>
        <p:txBody>
          <a:bodyPr lIns="50800" tIns="50800" rIns="50800" bIns="50800" anchor="ctr"/>
          <a:lstStyle/>
          <a:p>
            <a:endParaRPr/>
          </a:p>
        </p:txBody>
      </p:sp>
      <p:sp>
        <p:nvSpPr>
          <p:cNvPr id="186" name="Peak Centroid"/>
          <p:cNvSpPr txBox="1"/>
          <p:nvPr/>
        </p:nvSpPr>
        <p:spPr>
          <a:xfrm>
            <a:off x="9881480" y="4352280"/>
            <a:ext cx="2097940"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Peak Centroid</a:t>
            </a:r>
          </a:p>
        </p:txBody>
      </p:sp>
      <p:sp>
        <p:nvSpPr>
          <p:cNvPr id="187" name="Fit Residual"/>
          <p:cNvSpPr txBox="1"/>
          <p:nvPr/>
        </p:nvSpPr>
        <p:spPr>
          <a:xfrm>
            <a:off x="13203290" y="11250542"/>
            <a:ext cx="1735228"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Fit Residual</a:t>
            </a:r>
          </a:p>
        </p:txBody>
      </p:sp>
      <p:sp>
        <p:nvSpPr>
          <p:cNvPr id="188" name="Line"/>
          <p:cNvSpPr/>
          <p:nvPr/>
        </p:nvSpPr>
        <p:spPr>
          <a:xfrm>
            <a:off x="16656883" y="7144060"/>
            <a:ext cx="2299050" cy="1185069"/>
          </a:xfrm>
          <a:prstGeom prst="line">
            <a:avLst/>
          </a:prstGeom>
          <a:ln w="50800">
            <a:solidFill>
              <a:srgbClr val="000000"/>
            </a:solidFill>
            <a:miter lim="400000"/>
            <a:tailEnd type="triangle"/>
          </a:ln>
        </p:spPr>
        <p:txBody>
          <a:bodyPr lIns="50800" tIns="50800" rIns="50800" bIns="50800" anchor="ctr"/>
          <a:lstStyle/>
          <a:p>
            <a:endParaRPr/>
          </a:p>
        </p:txBody>
      </p:sp>
      <p:sp>
        <p:nvSpPr>
          <p:cNvPr id="189" name="Gaussian fit with left polynomial tail"/>
          <p:cNvSpPr txBox="1"/>
          <p:nvPr/>
        </p:nvSpPr>
        <p:spPr>
          <a:xfrm>
            <a:off x="13478394" y="6374231"/>
            <a:ext cx="3784345" cy="967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Gaussian fit with left polynomial tail</a:t>
            </a:r>
          </a:p>
        </p:txBody>
      </p:sp>
      <p:sp>
        <p:nvSpPr>
          <p:cNvPr id="190" name="Rectangle"/>
          <p:cNvSpPr/>
          <p:nvPr/>
        </p:nvSpPr>
        <p:spPr>
          <a:xfrm>
            <a:off x="1571966" y="885867"/>
            <a:ext cx="1662787" cy="391506"/>
          </a:xfrm>
          <a:prstGeom prst="rect">
            <a:avLst/>
          </a:prstGeom>
          <a:ln w="50800">
            <a:solidFill>
              <a:schemeClr val="accent5"/>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91" name="Number of Counts"/>
          <p:cNvSpPr txBox="1"/>
          <p:nvPr/>
        </p:nvSpPr>
        <p:spPr>
          <a:xfrm rot="16200000">
            <a:off x="-260912" y="6273768"/>
            <a:ext cx="3110536" cy="593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a:latin typeface="Canela Text Bold"/>
                <a:ea typeface="Canela Text Bold"/>
                <a:cs typeface="Canela Text Bold"/>
                <a:sym typeface="Canela Text Bold"/>
              </a:defRPr>
            </a:lvl1pPr>
          </a:lstStyle>
          <a:p>
            <a:r>
              <a:t>Number of Counts</a:t>
            </a:r>
          </a:p>
        </p:txBody>
      </p:sp>
      <p:sp>
        <p:nvSpPr>
          <p:cNvPr id="192" name="Channel Number"/>
          <p:cNvSpPr txBox="1"/>
          <p:nvPr/>
        </p:nvSpPr>
        <p:spPr>
          <a:xfrm>
            <a:off x="12139074" y="1568684"/>
            <a:ext cx="2951049" cy="593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a:latin typeface="Canela Text Bold"/>
                <a:ea typeface="Canela Text Bold"/>
                <a:cs typeface="Canela Text Bold"/>
                <a:sym typeface="Canela Text Bold"/>
              </a:defRPr>
            </a:lvl1pPr>
          </a:lstStyle>
          <a:p>
            <a:r>
              <a:t>Channel Number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105"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106" name="Spectra"/>
          <p:cNvSpPr txBox="1"/>
          <p:nvPr/>
        </p:nvSpPr>
        <p:spPr>
          <a:xfrm>
            <a:off x="538992" y="695562"/>
            <a:ext cx="3671724" cy="1665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200" u="sng" spc="-82">
                <a:latin typeface="+mn-lt"/>
                <a:ea typeface="+mn-ea"/>
                <a:cs typeface="+mn-cs"/>
                <a:sym typeface="Canela Bold"/>
              </a:defRPr>
            </a:lvl1pPr>
          </a:lstStyle>
          <a:p>
            <a:r>
              <a:t>Spectra</a:t>
            </a:r>
          </a:p>
        </p:txBody>
      </p:sp>
      <p:grpSp>
        <p:nvGrpSpPr>
          <p:cNvPr id="1109" name="Image Gallery"/>
          <p:cNvGrpSpPr/>
          <p:nvPr/>
        </p:nvGrpSpPr>
        <p:grpSpPr>
          <a:xfrm>
            <a:off x="561056" y="5418637"/>
            <a:ext cx="11579384" cy="6594391"/>
            <a:chOff x="0" y="0"/>
            <a:chExt cx="11579383" cy="6594390"/>
          </a:xfrm>
        </p:grpSpPr>
        <p:pic>
          <p:nvPicPr>
            <p:cNvPr id="1107" name="Screen Shot 2022-09-15 at 1.24.14 PM.png" descr="Screen Shot 2022-09-15 at 1.24.14 PM.png"/>
            <p:cNvPicPr>
              <a:picLocks noChangeAspect="1"/>
            </p:cNvPicPr>
            <p:nvPr/>
          </p:nvPicPr>
          <p:blipFill>
            <a:blip r:embed="rId3"/>
            <a:srcRect t="3356" b="3356"/>
            <a:stretch>
              <a:fillRect/>
            </a:stretch>
          </p:blipFill>
          <p:spPr>
            <a:xfrm>
              <a:off x="0" y="0"/>
              <a:ext cx="11579384" cy="5911639"/>
            </a:xfrm>
            <a:prstGeom prst="rect">
              <a:avLst/>
            </a:prstGeom>
            <a:ln w="12700" cap="flat">
              <a:noFill/>
              <a:miter lim="400000"/>
            </a:ln>
            <a:effectLst/>
          </p:spPr>
        </p:pic>
        <p:sp>
          <p:nvSpPr>
            <p:cNvPr id="1108" name="Caption"/>
            <p:cNvSpPr/>
            <p:nvPr/>
          </p:nvSpPr>
          <p:spPr>
            <a:xfrm>
              <a:off x="0" y="5987838"/>
              <a:ext cx="11579384" cy="606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1110" name="100Ru 450 KeV Excitation Energy Spectrum"/>
          <p:cNvSpPr txBox="1"/>
          <p:nvPr/>
        </p:nvSpPr>
        <p:spPr>
          <a:xfrm>
            <a:off x="1791593" y="4445429"/>
            <a:ext cx="8722488"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latin typeface="Helvetica Neue"/>
                <a:ea typeface="Helvetica Neue"/>
                <a:cs typeface="Helvetica Neue"/>
                <a:sym typeface="Helvetica Neue"/>
              </a:defRPr>
            </a:pPr>
            <a:r>
              <a:rPr baseline="31999"/>
              <a:t>100</a:t>
            </a:r>
            <a:r>
              <a:t>Ru 450 KeV Excitation Energy Spectrum </a:t>
            </a:r>
          </a:p>
        </p:txBody>
      </p:sp>
      <p:grpSp>
        <p:nvGrpSpPr>
          <p:cNvPr id="1113" name="Image Gallery"/>
          <p:cNvGrpSpPr/>
          <p:nvPr/>
        </p:nvGrpSpPr>
        <p:grpSpPr>
          <a:xfrm>
            <a:off x="12616260" y="5418637"/>
            <a:ext cx="11241508" cy="6683098"/>
            <a:chOff x="0" y="0"/>
            <a:chExt cx="11241507" cy="6683097"/>
          </a:xfrm>
        </p:grpSpPr>
        <p:pic>
          <p:nvPicPr>
            <p:cNvPr id="1111" name="Screen Shot 2022-09-15 at 1.21.47 PM.png" descr="Screen Shot 2022-09-15 at 1.21.47 PM.png"/>
            <p:cNvPicPr>
              <a:picLocks noChangeAspect="1"/>
            </p:cNvPicPr>
            <p:nvPr/>
          </p:nvPicPr>
          <p:blipFill>
            <a:blip r:embed="rId4"/>
            <a:srcRect t="2013" b="2013"/>
            <a:stretch>
              <a:fillRect/>
            </a:stretch>
          </p:blipFill>
          <p:spPr>
            <a:xfrm>
              <a:off x="0" y="0"/>
              <a:ext cx="11241508" cy="6000346"/>
            </a:xfrm>
            <a:prstGeom prst="rect">
              <a:avLst/>
            </a:prstGeom>
            <a:ln w="12700" cap="flat">
              <a:noFill/>
              <a:miter lim="400000"/>
            </a:ln>
            <a:effectLst/>
          </p:spPr>
        </p:pic>
        <p:sp>
          <p:nvSpPr>
            <p:cNvPr id="1112" name="Caption"/>
            <p:cNvSpPr/>
            <p:nvPr/>
          </p:nvSpPr>
          <p:spPr>
            <a:xfrm>
              <a:off x="0" y="6076545"/>
              <a:ext cx="11241508" cy="606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1114" name="100Ru 1550 KeV Excitation Energy Spectrum"/>
          <p:cNvSpPr txBox="1"/>
          <p:nvPr/>
        </p:nvSpPr>
        <p:spPr>
          <a:xfrm>
            <a:off x="13752199" y="4445429"/>
            <a:ext cx="8969630"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latin typeface="Helvetica Neue"/>
                <a:ea typeface="Helvetica Neue"/>
                <a:cs typeface="Helvetica Neue"/>
                <a:sym typeface="Helvetica Neue"/>
              </a:defRPr>
            </a:pPr>
            <a:r>
              <a:rPr baseline="31999"/>
              <a:t>100</a:t>
            </a:r>
            <a:r>
              <a:t>Ru 1550 KeV Excitation Energy Spectrum </a:t>
            </a:r>
          </a:p>
        </p:txBody>
      </p:sp>
      <p:sp>
        <p:nvSpPr>
          <p:cNvPr id="1115" name="539 KeV"/>
          <p:cNvSpPr txBox="1"/>
          <p:nvPr/>
        </p:nvSpPr>
        <p:spPr>
          <a:xfrm>
            <a:off x="6439135" y="9567795"/>
            <a:ext cx="1209752"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539 KeV</a:t>
            </a:r>
          </a:p>
        </p:txBody>
      </p:sp>
      <p:sp>
        <p:nvSpPr>
          <p:cNvPr id="1116" name="1741 KeV"/>
          <p:cNvSpPr txBox="1"/>
          <p:nvPr/>
        </p:nvSpPr>
        <p:spPr>
          <a:xfrm>
            <a:off x="18109924" y="6827923"/>
            <a:ext cx="1217982"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1741 KeV</a:t>
            </a:r>
          </a:p>
        </p:txBody>
      </p:sp>
      <p:sp>
        <p:nvSpPr>
          <p:cNvPr id="1117" name="2166 KeV"/>
          <p:cNvSpPr txBox="1"/>
          <p:nvPr/>
        </p:nvSpPr>
        <p:spPr>
          <a:xfrm>
            <a:off x="20701657" y="6453483"/>
            <a:ext cx="1320395"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2166 KeV</a:t>
            </a:r>
          </a:p>
        </p:txBody>
      </p:sp>
      <p:sp>
        <p:nvSpPr>
          <p:cNvPr id="1118" name="Due to the finite acceptance of the focal plane (i.e. length of the detector), data are collected in finite “bites” differentiated with different magnetic field settings"/>
          <p:cNvSpPr txBox="1"/>
          <p:nvPr/>
        </p:nvSpPr>
        <p:spPr>
          <a:xfrm>
            <a:off x="2000417" y="2930691"/>
            <a:ext cx="20383165" cy="1151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b="1">
                <a:latin typeface="Helvetica Neue"/>
                <a:ea typeface="Helvetica Neue"/>
                <a:cs typeface="Helvetica Neue"/>
                <a:sym typeface="Helvetica Neue"/>
              </a:defRPr>
            </a:lvl1pPr>
          </a:lstStyle>
          <a:p>
            <a:r>
              <a:t>Due to the finite acceptance of the focal plane (i.e. length of the detector), data are collected in finite “bites” differentiated with different magnetic field settings</a:t>
            </a:r>
          </a:p>
        </p:txBody>
      </p:sp>
      <p:sp>
        <p:nvSpPr>
          <p:cNvPr id="1119" name="1865 KeV"/>
          <p:cNvSpPr txBox="1"/>
          <p:nvPr/>
        </p:nvSpPr>
        <p:spPr>
          <a:xfrm>
            <a:off x="19906123" y="9223065"/>
            <a:ext cx="130271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1865 KeV</a:t>
            </a:r>
          </a:p>
        </p:txBody>
      </p:sp>
      <p:sp>
        <p:nvSpPr>
          <p:cNvPr id="1120" name="2051 KeV +2062KeV"/>
          <p:cNvSpPr txBox="1"/>
          <p:nvPr/>
        </p:nvSpPr>
        <p:spPr>
          <a:xfrm>
            <a:off x="19996959" y="8407435"/>
            <a:ext cx="2729790"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2051 KeV +2062KeV</a:t>
            </a:r>
          </a:p>
        </p:txBody>
      </p:sp>
      <p:sp>
        <p:nvSpPr>
          <p:cNvPr id="1121" name="1362 KeV"/>
          <p:cNvSpPr txBox="1"/>
          <p:nvPr/>
        </p:nvSpPr>
        <p:spPr>
          <a:xfrm>
            <a:off x="16347099" y="8832368"/>
            <a:ext cx="1296316"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1362 KeV</a:t>
            </a:r>
          </a:p>
        </p:txBody>
      </p:sp>
      <p:sp>
        <p:nvSpPr>
          <p:cNvPr id="1122" name="1226 KeV"/>
          <p:cNvSpPr txBox="1"/>
          <p:nvPr/>
        </p:nvSpPr>
        <p:spPr>
          <a:xfrm>
            <a:off x="14762860" y="8832368"/>
            <a:ext cx="129326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1226 KeV</a:t>
            </a:r>
          </a:p>
        </p:txBody>
      </p:sp>
      <p:sp>
        <p:nvSpPr>
          <p:cNvPr id="1123" name="1130 KeV"/>
          <p:cNvSpPr txBox="1"/>
          <p:nvPr/>
        </p:nvSpPr>
        <p:spPr>
          <a:xfrm>
            <a:off x="14043281" y="10946721"/>
            <a:ext cx="1261569"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1130 KeV</a:t>
            </a:r>
          </a:p>
        </p:txBody>
      </p:sp>
      <p:pic>
        <p:nvPicPr>
          <p:cNvPr id="1124" name="Screen Shot 2022-11-28 at 11.51.02 AM.png" descr="Screen Shot 2022-11-28 at 11.51.02 AM.png"/>
          <p:cNvPicPr>
            <a:picLocks noChangeAspect="1"/>
          </p:cNvPicPr>
          <p:nvPr/>
        </p:nvPicPr>
        <p:blipFill>
          <a:blip r:embed="rId5"/>
          <a:stretch>
            <a:fillRect/>
          </a:stretch>
        </p:blipFill>
        <p:spPr>
          <a:xfrm>
            <a:off x="5850493" y="13288547"/>
            <a:ext cx="15659101" cy="12103101"/>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144" name="Rectangle"/>
          <p:cNvSpPr/>
          <p:nvPr/>
        </p:nvSpPr>
        <p:spPr>
          <a:xfrm>
            <a:off x="-712515" y="6827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145" name="Spectra"/>
          <p:cNvSpPr txBox="1"/>
          <p:nvPr/>
        </p:nvSpPr>
        <p:spPr>
          <a:xfrm>
            <a:off x="538992" y="695562"/>
            <a:ext cx="3671724" cy="1665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200" u="sng" spc="-82">
                <a:latin typeface="+mn-lt"/>
                <a:ea typeface="+mn-ea"/>
                <a:cs typeface="+mn-cs"/>
                <a:sym typeface="Canela Bold"/>
              </a:defRPr>
            </a:lvl1pPr>
          </a:lstStyle>
          <a:p>
            <a:r>
              <a:t>Spectra</a:t>
            </a:r>
          </a:p>
        </p:txBody>
      </p:sp>
      <p:grpSp>
        <p:nvGrpSpPr>
          <p:cNvPr id="1148" name="Image Gallery"/>
          <p:cNvGrpSpPr/>
          <p:nvPr/>
        </p:nvGrpSpPr>
        <p:grpSpPr>
          <a:xfrm>
            <a:off x="561056" y="5418637"/>
            <a:ext cx="11579384" cy="6594391"/>
            <a:chOff x="0" y="0"/>
            <a:chExt cx="11579383" cy="6594390"/>
          </a:xfrm>
        </p:grpSpPr>
        <p:pic>
          <p:nvPicPr>
            <p:cNvPr id="1146" name="Screen Shot 2022-09-15 at 1.24.14 PM.png" descr="Screen Shot 2022-09-15 at 1.24.14 PM.png"/>
            <p:cNvPicPr>
              <a:picLocks noChangeAspect="1"/>
            </p:cNvPicPr>
            <p:nvPr/>
          </p:nvPicPr>
          <p:blipFill>
            <a:blip r:embed="rId3"/>
            <a:srcRect t="3356" b="3356"/>
            <a:stretch>
              <a:fillRect/>
            </a:stretch>
          </p:blipFill>
          <p:spPr>
            <a:xfrm>
              <a:off x="0" y="0"/>
              <a:ext cx="11579384" cy="5911639"/>
            </a:xfrm>
            <a:prstGeom prst="rect">
              <a:avLst/>
            </a:prstGeom>
            <a:ln w="12700" cap="flat">
              <a:noFill/>
              <a:miter lim="400000"/>
            </a:ln>
            <a:effectLst/>
          </p:spPr>
        </p:pic>
        <p:sp>
          <p:nvSpPr>
            <p:cNvPr id="1147" name="Caption"/>
            <p:cNvSpPr/>
            <p:nvPr/>
          </p:nvSpPr>
          <p:spPr>
            <a:xfrm>
              <a:off x="0" y="5987838"/>
              <a:ext cx="11579384" cy="606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1149" name="100Ru 450 KeV Excitation Energy Spectrum"/>
          <p:cNvSpPr txBox="1"/>
          <p:nvPr/>
        </p:nvSpPr>
        <p:spPr>
          <a:xfrm>
            <a:off x="1791593" y="4445429"/>
            <a:ext cx="8722488"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latin typeface="Helvetica Neue"/>
                <a:ea typeface="Helvetica Neue"/>
                <a:cs typeface="Helvetica Neue"/>
                <a:sym typeface="Helvetica Neue"/>
              </a:defRPr>
            </a:pPr>
            <a:r>
              <a:rPr baseline="31999"/>
              <a:t>100</a:t>
            </a:r>
            <a:r>
              <a:t>Ru 450 KeV Excitation Energy Spectrum </a:t>
            </a:r>
          </a:p>
        </p:txBody>
      </p:sp>
      <p:grpSp>
        <p:nvGrpSpPr>
          <p:cNvPr id="1152" name="Image Gallery"/>
          <p:cNvGrpSpPr/>
          <p:nvPr/>
        </p:nvGrpSpPr>
        <p:grpSpPr>
          <a:xfrm>
            <a:off x="12616260" y="5418637"/>
            <a:ext cx="11241508" cy="6683098"/>
            <a:chOff x="0" y="0"/>
            <a:chExt cx="11241507" cy="6683097"/>
          </a:xfrm>
        </p:grpSpPr>
        <p:pic>
          <p:nvPicPr>
            <p:cNvPr id="1150" name="Screen Shot 2022-09-15 at 1.21.47 PM.png" descr="Screen Shot 2022-09-15 at 1.21.47 PM.png"/>
            <p:cNvPicPr>
              <a:picLocks noChangeAspect="1"/>
            </p:cNvPicPr>
            <p:nvPr/>
          </p:nvPicPr>
          <p:blipFill>
            <a:blip r:embed="rId4"/>
            <a:srcRect t="2013" b="2013"/>
            <a:stretch>
              <a:fillRect/>
            </a:stretch>
          </p:blipFill>
          <p:spPr>
            <a:xfrm>
              <a:off x="0" y="0"/>
              <a:ext cx="11241508" cy="6000346"/>
            </a:xfrm>
            <a:prstGeom prst="rect">
              <a:avLst/>
            </a:prstGeom>
            <a:ln w="12700" cap="flat">
              <a:noFill/>
              <a:miter lim="400000"/>
            </a:ln>
            <a:effectLst/>
          </p:spPr>
        </p:pic>
        <p:sp>
          <p:nvSpPr>
            <p:cNvPr id="1151" name="Caption"/>
            <p:cNvSpPr/>
            <p:nvPr/>
          </p:nvSpPr>
          <p:spPr>
            <a:xfrm>
              <a:off x="0" y="6076545"/>
              <a:ext cx="11241508" cy="606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1153" name="100Ru 1550 KeV Excitation Energy Spectrum"/>
          <p:cNvSpPr txBox="1"/>
          <p:nvPr/>
        </p:nvSpPr>
        <p:spPr>
          <a:xfrm>
            <a:off x="13752199" y="4445429"/>
            <a:ext cx="8969630"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latin typeface="Helvetica Neue"/>
                <a:ea typeface="Helvetica Neue"/>
                <a:cs typeface="Helvetica Neue"/>
                <a:sym typeface="Helvetica Neue"/>
              </a:defRPr>
            </a:pPr>
            <a:r>
              <a:rPr baseline="31999"/>
              <a:t>100</a:t>
            </a:r>
            <a:r>
              <a:t>Ru 1550 KeV Excitation Energy Spectrum </a:t>
            </a:r>
          </a:p>
        </p:txBody>
      </p:sp>
      <p:sp>
        <p:nvSpPr>
          <p:cNvPr id="1154" name="539 KeV"/>
          <p:cNvSpPr txBox="1"/>
          <p:nvPr/>
        </p:nvSpPr>
        <p:spPr>
          <a:xfrm>
            <a:off x="6439135" y="9567795"/>
            <a:ext cx="1209752"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539 KeV</a:t>
            </a:r>
          </a:p>
        </p:txBody>
      </p:sp>
      <p:sp>
        <p:nvSpPr>
          <p:cNvPr id="1155" name="1741 KeV"/>
          <p:cNvSpPr txBox="1"/>
          <p:nvPr/>
        </p:nvSpPr>
        <p:spPr>
          <a:xfrm>
            <a:off x="18109924" y="6827923"/>
            <a:ext cx="1217982"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1741 KeV</a:t>
            </a:r>
          </a:p>
        </p:txBody>
      </p:sp>
      <p:sp>
        <p:nvSpPr>
          <p:cNvPr id="1156" name="2166 KeV"/>
          <p:cNvSpPr txBox="1"/>
          <p:nvPr/>
        </p:nvSpPr>
        <p:spPr>
          <a:xfrm>
            <a:off x="20701657" y="6453483"/>
            <a:ext cx="1320395"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2166 KeV</a:t>
            </a:r>
          </a:p>
        </p:txBody>
      </p:sp>
      <p:sp>
        <p:nvSpPr>
          <p:cNvPr id="1157" name="Due to the finite acceptance of the focal plane (i.e. length of the detector), data are collected in finite “bites” differentiated with different magnetic field settings"/>
          <p:cNvSpPr txBox="1"/>
          <p:nvPr/>
        </p:nvSpPr>
        <p:spPr>
          <a:xfrm>
            <a:off x="2000417" y="2930691"/>
            <a:ext cx="20383165" cy="1151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b="1">
                <a:latin typeface="Helvetica Neue"/>
                <a:ea typeface="Helvetica Neue"/>
                <a:cs typeface="Helvetica Neue"/>
                <a:sym typeface="Helvetica Neue"/>
              </a:defRPr>
            </a:lvl1pPr>
          </a:lstStyle>
          <a:p>
            <a:r>
              <a:t>Due to the finite acceptance of the focal plane (i.e. length of the detector), data are collected in finite “bites” differentiated with different magnetic field settings</a:t>
            </a:r>
          </a:p>
        </p:txBody>
      </p:sp>
      <p:sp>
        <p:nvSpPr>
          <p:cNvPr id="1158" name="1865 KeV"/>
          <p:cNvSpPr txBox="1"/>
          <p:nvPr/>
        </p:nvSpPr>
        <p:spPr>
          <a:xfrm>
            <a:off x="19906123" y="9223065"/>
            <a:ext cx="130271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1865 KeV</a:t>
            </a:r>
          </a:p>
        </p:txBody>
      </p:sp>
      <p:sp>
        <p:nvSpPr>
          <p:cNvPr id="1159" name="2051 KeV +2062KeV"/>
          <p:cNvSpPr txBox="1"/>
          <p:nvPr/>
        </p:nvSpPr>
        <p:spPr>
          <a:xfrm>
            <a:off x="19996959" y="8407435"/>
            <a:ext cx="2729790"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2051 KeV +2062KeV</a:t>
            </a:r>
          </a:p>
        </p:txBody>
      </p:sp>
      <p:sp>
        <p:nvSpPr>
          <p:cNvPr id="1160" name="1362 KeV"/>
          <p:cNvSpPr txBox="1"/>
          <p:nvPr/>
        </p:nvSpPr>
        <p:spPr>
          <a:xfrm>
            <a:off x="16347099" y="8832368"/>
            <a:ext cx="1296316"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1362 KeV</a:t>
            </a:r>
          </a:p>
        </p:txBody>
      </p:sp>
      <p:sp>
        <p:nvSpPr>
          <p:cNvPr id="1161" name="1226 KeV"/>
          <p:cNvSpPr txBox="1"/>
          <p:nvPr/>
        </p:nvSpPr>
        <p:spPr>
          <a:xfrm>
            <a:off x="14762860" y="8832368"/>
            <a:ext cx="129326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1226 KeV</a:t>
            </a:r>
          </a:p>
        </p:txBody>
      </p:sp>
      <p:sp>
        <p:nvSpPr>
          <p:cNvPr id="1162" name="1130 KeV"/>
          <p:cNvSpPr txBox="1"/>
          <p:nvPr/>
        </p:nvSpPr>
        <p:spPr>
          <a:xfrm>
            <a:off x="14043281" y="10946721"/>
            <a:ext cx="1261569"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1130 KeV</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166"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167" name="Spectra"/>
          <p:cNvSpPr txBox="1"/>
          <p:nvPr/>
        </p:nvSpPr>
        <p:spPr>
          <a:xfrm>
            <a:off x="538992" y="695562"/>
            <a:ext cx="3671724" cy="1665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200" u="sng" spc="-82">
                <a:latin typeface="+mn-lt"/>
                <a:ea typeface="+mn-ea"/>
                <a:cs typeface="+mn-cs"/>
                <a:sym typeface="Canela Bold"/>
              </a:defRPr>
            </a:lvl1pPr>
          </a:lstStyle>
          <a:p>
            <a:r>
              <a:t>Spectra</a:t>
            </a:r>
          </a:p>
        </p:txBody>
      </p:sp>
      <p:grpSp>
        <p:nvGrpSpPr>
          <p:cNvPr id="1170" name="Image Gallery"/>
          <p:cNvGrpSpPr/>
          <p:nvPr/>
        </p:nvGrpSpPr>
        <p:grpSpPr>
          <a:xfrm>
            <a:off x="561056" y="5418637"/>
            <a:ext cx="11579384" cy="6594391"/>
            <a:chOff x="0" y="0"/>
            <a:chExt cx="11579383" cy="6594390"/>
          </a:xfrm>
        </p:grpSpPr>
        <p:pic>
          <p:nvPicPr>
            <p:cNvPr id="1168" name="Screen Shot 2022-09-15 at 1.24.14 PM.png" descr="Screen Shot 2022-09-15 at 1.24.14 PM.png"/>
            <p:cNvPicPr>
              <a:picLocks noChangeAspect="1"/>
            </p:cNvPicPr>
            <p:nvPr/>
          </p:nvPicPr>
          <p:blipFill>
            <a:blip r:embed="rId3"/>
            <a:srcRect t="3356" b="3356"/>
            <a:stretch>
              <a:fillRect/>
            </a:stretch>
          </p:blipFill>
          <p:spPr>
            <a:xfrm>
              <a:off x="0" y="0"/>
              <a:ext cx="11579384" cy="5911639"/>
            </a:xfrm>
            <a:prstGeom prst="rect">
              <a:avLst/>
            </a:prstGeom>
            <a:ln w="12700" cap="flat">
              <a:noFill/>
              <a:miter lim="400000"/>
            </a:ln>
            <a:effectLst/>
          </p:spPr>
        </p:pic>
        <p:sp>
          <p:nvSpPr>
            <p:cNvPr id="1169" name="Caption"/>
            <p:cNvSpPr/>
            <p:nvPr/>
          </p:nvSpPr>
          <p:spPr>
            <a:xfrm>
              <a:off x="0" y="5987838"/>
              <a:ext cx="11579384" cy="606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1171" name="100Ru 450 KeV Excitation Energy Spectrum"/>
          <p:cNvSpPr txBox="1"/>
          <p:nvPr/>
        </p:nvSpPr>
        <p:spPr>
          <a:xfrm>
            <a:off x="1791593" y="4445429"/>
            <a:ext cx="8722488"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latin typeface="Helvetica Neue"/>
                <a:ea typeface="Helvetica Neue"/>
                <a:cs typeface="Helvetica Neue"/>
                <a:sym typeface="Helvetica Neue"/>
              </a:defRPr>
            </a:pPr>
            <a:r>
              <a:rPr baseline="31999"/>
              <a:t>100</a:t>
            </a:r>
            <a:r>
              <a:t>Ru 450 KeV Excitation Energy Spectrum </a:t>
            </a:r>
          </a:p>
        </p:txBody>
      </p:sp>
      <p:grpSp>
        <p:nvGrpSpPr>
          <p:cNvPr id="1174" name="Image Gallery"/>
          <p:cNvGrpSpPr/>
          <p:nvPr/>
        </p:nvGrpSpPr>
        <p:grpSpPr>
          <a:xfrm>
            <a:off x="12616260" y="5418637"/>
            <a:ext cx="11241508" cy="6683098"/>
            <a:chOff x="0" y="0"/>
            <a:chExt cx="11241507" cy="6683097"/>
          </a:xfrm>
        </p:grpSpPr>
        <p:pic>
          <p:nvPicPr>
            <p:cNvPr id="1172" name="Screen Shot 2022-09-15 at 1.21.47 PM.png" descr="Screen Shot 2022-09-15 at 1.21.47 PM.png"/>
            <p:cNvPicPr>
              <a:picLocks noChangeAspect="1"/>
            </p:cNvPicPr>
            <p:nvPr/>
          </p:nvPicPr>
          <p:blipFill>
            <a:blip r:embed="rId4"/>
            <a:srcRect t="2013" b="2013"/>
            <a:stretch>
              <a:fillRect/>
            </a:stretch>
          </p:blipFill>
          <p:spPr>
            <a:xfrm>
              <a:off x="0" y="0"/>
              <a:ext cx="11241508" cy="6000346"/>
            </a:xfrm>
            <a:prstGeom prst="rect">
              <a:avLst/>
            </a:prstGeom>
            <a:ln w="12700" cap="flat">
              <a:noFill/>
              <a:miter lim="400000"/>
            </a:ln>
            <a:effectLst/>
          </p:spPr>
        </p:pic>
        <p:sp>
          <p:nvSpPr>
            <p:cNvPr id="1173" name="Caption"/>
            <p:cNvSpPr/>
            <p:nvPr/>
          </p:nvSpPr>
          <p:spPr>
            <a:xfrm>
              <a:off x="0" y="6076545"/>
              <a:ext cx="11241508" cy="606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1175" name="100Ru 1550 KeV Excitation Energy Spectrum"/>
          <p:cNvSpPr txBox="1"/>
          <p:nvPr/>
        </p:nvSpPr>
        <p:spPr>
          <a:xfrm>
            <a:off x="13752199" y="4445429"/>
            <a:ext cx="8969630"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latin typeface="Helvetica Neue"/>
                <a:ea typeface="Helvetica Neue"/>
                <a:cs typeface="Helvetica Neue"/>
                <a:sym typeface="Helvetica Neue"/>
              </a:defRPr>
            </a:pPr>
            <a:r>
              <a:rPr baseline="31999"/>
              <a:t>100</a:t>
            </a:r>
            <a:r>
              <a:t>Ru 1550 KeV Excitation Energy Spectrum </a:t>
            </a:r>
          </a:p>
        </p:txBody>
      </p:sp>
      <p:sp>
        <p:nvSpPr>
          <p:cNvPr id="1176" name="539 KeV"/>
          <p:cNvSpPr txBox="1"/>
          <p:nvPr/>
        </p:nvSpPr>
        <p:spPr>
          <a:xfrm>
            <a:off x="6439135" y="9567795"/>
            <a:ext cx="1209752"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539 KeV</a:t>
            </a:r>
          </a:p>
        </p:txBody>
      </p:sp>
      <p:sp>
        <p:nvSpPr>
          <p:cNvPr id="1177" name="1741 KeV"/>
          <p:cNvSpPr txBox="1"/>
          <p:nvPr/>
        </p:nvSpPr>
        <p:spPr>
          <a:xfrm>
            <a:off x="18109924" y="6827923"/>
            <a:ext cx="1217982"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1741 KeV</a:t>
            </a:r>
          </a:p>
        </p:txBody>
      </p:sp>
      <p:sp>
        <p:nvSpPr>
          <p:cNvPr id="1178" name="2166 KeV"/>
          <p:cNvSpPr txBox="1"/>
          <p:nvPr/>
        </p:nvSpPr>
        <p:spPr>
          <a:xfrm>
            <a:off x="20701657" y="6453483"/>
            <a:ext cx="1320395"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2166 KeV</a:t>
            </a:r>
          </a:p>
        </p:txBody>
      </p:sp>
      <p:sp>
        <p:nvSpPr>
          <p:cNvPr id="1179" name="Due to the finite acceptance of the focal plane (i.e. length of the detector), data are collected in finite “bites” differentiated with different magnetic field settings"/>
          <p:cNvSpPr txBox="1"/>
          <p:nvPr/>
        </p:nvSpPr>
        <p:spPr>
          <a:xfrm>
            <a:off x="2000417" y="2930691"/>
            <a:ext cx="20383165" cy="1151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b="1">
                <a:latin typeface="Helvetica Neue"/>
                <a:ea typeface="Helvetica Neue"/>
                <a:cs typeface="Helvetica Neue"/>
                <a:sym typeface="Helvetica Neue"/>
              </a:defRPr>
            </a:lvl1pPr>
          </a:lstStyle>
          <a:p>
            <a:r>
              <a:t>Due to the finite acceptance of the focal plane (i.e. length of the detector), data are collected in finite “bites” differentiated with different magnetic field settings</a:t>
            </a:r>
          </a:p>
        </p:txBody>
      </p:sp>
      <p:sp>
        <p:nvSpPr>
          <p:cNvPr id="1180" name="1865 KeV"/>
          <p:cNvSpPr txBox="1"/>
          <p:nvPr/>
        </p:nvSpPr>
        <p:spPr>
          <a:xfrm>
            <a:off x="19906123" y="9223065"/>
            <a:ext cx="130271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1865 KeV</a:t>
            </a:r>
          </a:p>
        </p:txBody>
      </p:sp>
      <p:sp>
        <p:nvSpPr>
          <p:cNvPr id="1181" name="2051 KeV +2062KeV"/>
          <p:cNvSpPr txBox="1"/>
          <p:nvPr/>
        </p:nvSpPr>
        <p:spPr>
          <a:xfrm>
            <a:off x="19996959" y="8407435"/>
            <a:ext cx="2729790"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2051 KeV +2062KeV</a:t>
            </a:r>
          </a:p>
        </p:txBody>
      </p:sp>
      <p:sp>
        <p:nvSpPr>
          <p:cNvPr id="1182" name="1362 KeV"/>
          <p:cNvSpPr txBox="1"/>
          <p:nvPr/>
        </p:nvSpPr>
        <p:spPr>
          <a:xfrm>
            <a:off x="16347099" y="8832368"/>
            <a:ext cx="1296316"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1362 KeV</a:t>
            </a:r>
          </a:p>
        </p:txBody>
      </p:sp>
      <p:sp>
        <p:nvSpPr>
          <p:cNvPr id="1183" name="1226 KeV"/>
          <p:cNvSpPr txBox="1"/>
          <p:nvPr/>
        </p:nvSpPr>
        <p:spPr>
          <a:xfrm>
            <a:off x="14762860" y="8832368"/>
            <a:ext cx="129326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1226 KeV</a:t>
            </a:r>
          </a:p>
        </p:txBody>
      </p:sp>
      <p:sp>
        <p:nvSpPr>
          <p:cNvPr id="1184" name="1130 KeV"/>
          <p:cNvSpPr txBox="1"/>
          <p:nvPr/>
        </p:nvSpPr>
        <p:spPr>
          <a:xfrm>
            <a:off x="14043281" y="10946721"/>
            <a:ext cx="1261569"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1130 KeV</a:t>
            </a:r>
          </a:p>
        </p:txBody>
      </p:sp>
      <p:pic>
        <p:nvPicPr>
          <p:cNvPr id="1185" name="Screen Shot 2022-11-28 at 11.51.02 AM.png" descr="Screen Shot 2022-11-28 at 11.51.02 AM.png"/>
          <p:cNvPicPr>
            <a:picLocks noChangeAspect="1"/>
          </p:cNvPicPr>
          <p:nvPr/>
        </p:nvPicPr>
        <p:blipFill>
          <a:blip r:embed="rId5"/>
          <a:stretch>
            <a:fillRect/>
          </a:stretch>
        </p:blipFill>
        <p:spPr>
          <a:xfrm>
            <a:off x="3005295" y="9156315"/>
            <a:ext cx="15659101" cy="12103101"/>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1189" name="Rectangle"/>
          <p:cNvSpPr/>
          <p:nvPr/>
        </p:nvSpPr>
        <p:spPr>
          <a:xfrm>
            <a:off x="13024912" y="1465986"/>
            <a:ext cx="11596066" cy="12295234"/>
          </a:xfrm>
          <a:prstGeom prst="rect">
            <a:avLst/>
          </a:prstGeom>
          <a:solidFill>
            <a:srgbClr val="C1043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190" name="Summary"/>
          <p:cNvSpPr txBox="1"/>
          <p:nvPr/>
        </p:nvSpPr>
        <p:spPr>
          <a:xfrm>
            <a:off x="17506209" y="11612159"/>
            <a:ext cx="26334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Summary </a:t>
            </a:r>
          </a:p>
        </p:txBody>
      </p:sp>
      <p:sp>
        <p:nvSpPr>
          <p:cNvPr id="1191" name="Background"/>
          <p:cNvSpPr txBox="1"/>
          <p:nvPr/>
        </p:nvSpPr>
        <p:spPr>
          <a:xfrm>
            <a:off x="17216832" y="3623165"/>
            <a:ext cx="32811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Background </a:t>
            </a:r>
          </a:p>
        </p:txBody>
      </p:sp>
      <p:sp>
        <p:nvSpPr>
          <p:cNvPr id="1192" name="Results &amp; Discussion"/>
          <p:cNvSpPr txBox="1"/>
          <p:nvPr/>
        </p:nvSpPr>
        <p:spPr>
          <a:xfrm>
            <a:off x="16217090" y="9552879"/>
            <a:ext cx="5280661"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Results &amp; Discussion</a:t>
            </a:r>
          </a:p>
        </p:txBody>
      </p:sp>
      <p:sp>
        <p:nvSpPr>
          <p:cNvPr id="1194" name="Experiment"/>
          <p:cNvSpPr txBox="1"/>
          <p:nvPr/>
        </p:nvSpPr>
        <p:spPr>
          <a:xfrm>
            <a:off x="17267633" y="7556301"/>
            <a:ext cx="31795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Experiment </a:t>
            </a:r>
          </a:p>
        </p:txBody>
      </p:sp>
      <p:sp>
        <p:nvSpPr>
          <p:cNvPr id="1195" name="Topics of Discussion"/>
          <p:cNvSpPr txBox="1"/>
          <p:nvPr/>
        </p:nvSpPr>
        <p:spPr>
          <a:xfrm>
            <a:off x="1130063" y="5074970"/>
            <a:ext cx="10815380" cy="3566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80000"/>
              </a:lnSpc>
              <a:defRPr sz="10100" u="sng" spc="-101">
                <a:latin typeface="+mn-lt"/>
                <a:ea typeface="+mn-ea"/>
                <a:cs typeface="+mn-cs"/>
                <a:sym typeface="Canela Bold"/>
              </a:defRPr>
            </a:lvl1pPr>
          </a:lstStyle>
          <a:p>
            <a:r>
              <a:t>Topics of Discussion</a:t>
            </a:r>
          </a:p>
        </p:txBody>
      </p:sp>
      <p:pic>
        <p:nvPicPr>
          <p:cNvPr id="1196" name="logo2.jpg.png" descr="logo2.jpg.png"/>
          <p:cNvPicPr>
            <a:picLocks noChangeAspect="1"/>
          </p:cNvPicPr>
          <p:nvPr/>
        </p:nvPicPr>
        <p:blipFill>
          <a:blip r:embed="rId3"/>
          <a:srcRect l="23775" t="5238" r="23775" b="5238"/>
          <a:stretch>
            <a:fillRect/>
          </a:stretch>
        </p:blipFill>
        <p:spPr>
          <a:xfrm>
            <a:off x="-67" y="11036051"/>
            <a:ext cx="2646225" cy="2506023"/>
          </a:xfrm>
          <a:prstGeom prst="rect">
            <a:avLst/>
          </a:prstGeom>
          <a:ln w="12700">
            <a:miter lim="400000"/>
          </a:ln>
        </p:spPr>
      </p:pic>
      <p:sp>
        <p:nvSpPr>
          <p:cNvPr id="1197" name="Rectangle"/>
          <p:cNvSpPr/>
          <p:nvPr/>
        </p:nvSpPr>
        <p:spPr>
          <a:xfrm>
            <a:off x="-905134" y="356391"/>
            <a:ext cx="26194268" cy="1691603"/>
          </a:xfrm>
          <a:prstGeom prst="rect">
            <a:avLst/>
          </a:prstGeom>
          <a:solidFill>
            <a:srgbClr val="FFC72A"/>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198" name="Overview"/>
          <p:cNvSpPr txBox="1"/>
          <p:nvPr/>
        </p:nvSpPr>
        <p:spPr>
          <a:xfrm>
            <a:off x="116318" y="270785"/>
            <a:ext cx="547470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dirty="0"/>
              <a:t>Overview</a:t>
            </a:r>
          </a:p>
        </p:txBody>
      </p:sp>
      <p:sp>
        <p:nvSpPr>
          <p:cNvPr id="1199" name="Project Motivation"/>
          <p:cNvSpPr txBox="1"/>
          <p:nvPr/>
        </p:nvSpPr>
        <p:spPr>
          <a:xfrm>
            <a:off x="16217090" y="5570878"/>
            <a:ext cx="4890517"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u="sng">
                <a:latin typeface="Canela Text Bold"/>
                <a:ea typeface="Canela Text Bold"/>
                <a:cs typeface="Canela Text Bold"/>
                <a:sym typeface="Canela Text Bold"/>
              </a:defRPr>
            </a:lvl1pPr>
          </a:lstStyle>
          <a:p>
            <a:r>
              <a:rPr dirty="0"/>
              <a:t>Project Motivation </a:t>
            </a:r>
          </a:p>
        </p:txBody>
      </p:sp>
      <p:pic>
        <p:nvPicPr>
          <p:cNvPr id="1200" name="Rectangle Rectangle" descr="Rectangle Rectangle"/>
          <p:cNvPicPr>
            <a:picLocks/>
          </p:cNvPicPr>
          <p:nvPr/>
        </p:nvPicPr>
        <p:blipFill>
          <a:blip r:embed="rId4"/>
          <a:stretch>
            <a:fillRect/>
          </a:stretch>
        </p:blipFill>
        <p:spPr>
          <a:xfrm>
            <a:off x="15731034" y="9298667"/>
            <a:ext cx="6149348" cy="169160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lt">
                                    <p:tmPct val="0"/>
                                  </p:iterate>
                                  <p:childTnLst>
                                    <p:set>
                                      <p:cBhvr>
                                        <p:cTn id="6" dur="1" fill="hold">
                                          <p:stCondLst>
                                            <p:cond delay="0"/>
                                          </p:stCondLst>
                                        </p:cTn>
                                        <p:tgtEl>
                                          <p:spTgt spid="1200"/>
                                        </p:tgtEl>
                                        <p:attrNameLst>
                                          <p:attrName>style.visibility</p:attrName>
                                        </p:attrNameLst>
                                      </p:cBhvr>
                                      <p:to>
                                        <p:strVal val="visible"/>
                                      </p:to>
                                    </p:set>
                                    <p:animEffect transition="in" filter="barn(inVertical)">
                                      <p:cBhvr>
                                        <p:cTn id="7" dur="500"/>
                                        <p:tgtEl>
                                          <p:spTgt spid="1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grpSp>
        <p:nvGrpSpPr>
          <p:cNvPr id="275" name="Rectangle"/>
          <p:cNvGrpSpPr/>
          <p:nvPr/>
        </p:nvGrpSpPr>
        <p:grpSpPr>
          <a:xfrm>
            <a:off x="12889957" y="3188817"/>
            <a:ext cx="11012456" cy="10234203"/>
            <a:chOff x="0" y="0"/>
            <a:chExt cx="11012454" cy="10234201"/>
          </a:xfrm>
        </p:grpSpPr>
        <p:sp>
          <p:nvSpPr>
            <p:cNvPr id="274" name="Rectangle"/>
            <p:cNvSpPr/>
            <p:nvPr/>
          </p:nvSpPr>
          <p:spPr>
            <a:xfrm>
              <a:off x="215900" y="139699"/>
              <a:ext cx="10580655" cy="9675403"/>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273" name="Rectangle Rectangle" descr="Rectangle Rectangle"/>
            <p:cNvPicPr>
              <a:picLocks/>
            </p:cNvPicPr>
            <p:nvPr/>
          </p:nvPicPr>
          <p:blipFill>
            <a:blip r:embed="rId3"/>
            <a:stretch>
              <a:fillRect/>
            </a:stretch>
          </p:blipFill>
          <p:spPr>
            <a:xfrm>
              <a:off x="0" y="-1"/>
              <a:ext cx="11012455" cy="10234203"/>
            </a:xfrm>
            <a:prstGeom prst="rect">
              <a:avLst/>
            </a:prstGeom>
            <a:effectLst/>
          </p:spPr>
        </p:pic>
      </p:grpSp>
      <p:grpSp>
        <p:nvGrpSpPr>
          <p:cNvPr id="278" name="Rectangle"/>
          <p:cNvGrpSpPr/>
          <p:nvPr/>
        </p:nvGrpSpPr>
        <p:grpSpPr>
          <a:xfrm>
            <a:off x="603763" y="3236417"/>
            <a:ext cx="11012456" cy="10139003"/>
            <a:chOff x="0" y="0"/>
            <a:chExt cx="11012454" cy="10139002"/>
          </a:xfrm>
        </p:grpSpPr>
        <p:sp>
          <p:nvSpPr>
            <p:cNvPr id="277" name="Rectangle"/>
            <p:cNvSpPr/>
            <p:nvPr/>
          </p:nvSpPr>
          <p:spPr>
            <a:xfrm>
              <a:off x="215899" y="139699"/>
              <a:ext cx="10580656" cy="9580204"/>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276" name="Rectangle Rectangle" descr="Rectangle Rectangle"/>
            <p:cNvPicPr>
              <a:picLocks/>
            </p:cNvPicPr>
            <p:nvPr/>
          </p:nvPicPr>
          <p:blipFill>
            <a:blip r:embed="rId4"/>
            <a:stretch>
              <a:fillRect/>
            </a:stretch>
          </p:blipFill>
          <p:spPr>
            <a:xfrm>
              <a:off x="0" y="-1"/>
              <a:ext cx="11012455" cy="10139004"/>
            </a:xfrm>
            <a:prstGeom prst="rect">
              <a:avLst/>
            </a:prstGeom>
            <a:effectLst/>
          </p:spPr>
        </p:pic>
      </p:grpSp>
      <p:sp>
        <p:nvSpPr>
          <p:cNvPr id="279" name="Rectangle"/>
          <p:cNvSpPr/>
          <p:nvPr/>
        </p:nvSpPr>
        <p:spPr>
          <a:xfrm>
            <a:off x="-499155" y="625266"/>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280" name="logo2.jpg.png" descr="logo2.jpg.png"/>
          <p:cNvPicPr>
            <a:picLocks noChangeAspect="1"/>
          </p:cNvPicPr>
          <p:nvPr/>
        </p:nvPicPr>
        <p:blipFill>
          <a:blip r:embed="rId5"/>
          <a:srcRect l="23775" t="5238" r="23775" b="5238"/>
          <a:stretch>
            <a:fillRect/>
          </a:stretch>
        </p:blipFill>
        <p:spPr>
          <a:xfrm>
            <a:off x="-67" y="11675550"/>
            <a:ext cx="1970948" cy="1866524"/>
          </a:xfrm>
          <a:prstGeom prst="rect">
            <a:avLst/>
          </a:prstGeom>
          <a:ln w="12700">
            <a:miter lim="400000"/>
          </a:ln>
        </p:spPr>
      </p:pic>
      <p:sp>
        <p:nvSpPr>
          <p:cNvPr id="281" name="Background : Nuclear Models"/>
          <p:cNvSpPr txBox="1"/>
          <p:nvPr/>
        </p:nvSpPr>
        <p:spPr>
          <a:xfrm>
            <a:off x="180129" y="549824"/>
            <a:ext cx="16809924" cy="2019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dirty="0"/>
              <a:t>Background : Nuclear Models </a:t>
            </a:r>
          </a:p>
        </p:txBody>
      </p:sp>
      <p:sp>
        <p:nvSpPr>
          <p:cNvPr id="282" name="Shell Model"/>
          <p:cNvSpPr txBox="1"/>
          <p:nvPr/>
        </p:nvSpPr>
        <p:spPr>
          <a:xfrm>
            <a:off x="4493509" y="4285099"/>
            <a:ext cx="3232964"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u="sng"/>
            </a:lvl1pPr>
          </a:lstStyle>
          <a:p>
            <a:r>
              <a:t>Shell Model </a:t>
            </a:r>
          </a:p>
        </p:txBody>
      </p:sp>
      <p:sp>
        <p:nvSpPr>
          <p:cNvPr id="283" name="Collective Model"/>
          <p:cNvSpPr txBox="1"/>
          <p:nvPr/>
        </p:nvSpPr>
        <p:spPr>
          <a:xfrm>
            <a:off x="16450202" y="4285099"/>
            <a:ext cx="4428795"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438338">
              <a:spcBef>
                <a:spcPts val="2400"/>
              </a:spcBef>
              <a:defRPr sz="4400" u="sng"/>
            </a:lvl1pPr>
          </a:lstStyle>
          <a:p>
            <a:r>
              <a:t>Collective Model</a:t>
            </a:r>
          </a:p>
        </p:txBody>
      </p:sp>
      <p:sp>
        <p:nvSpPr>
          <p:cNvPr id="284" name="Independent particle model"/>
          <p:cNvSpPr txBox="1"/>
          <p:nvPr/>
        </p:nvSpPr>
        <p:spPr>
          <a:xfrm>
            <a:off x="2525235" y="5972399"/>
            <a:ext cx="6598922" cy="601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rPr sz="3600" dirty="0"/>
              <a:t>Independent particle model </a:t>
            </a:r>
          </a:p>
        </p:txBody>
      </p:sp>
      <p:sp>
        <p:nvSpPr>
          <p:cNvPr id="285" name="Groups of nucleons act together"/>
          <p:cNvSpPr txBox="1"/>
          <p:nvPr/>
        </p:nvSpPr>
        <p:spPr>
          <a:xfrm>
            <a:off x="14542887" y="6173702"/>
            <a:ext cx="7706598" cy="601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rPr sz="3600" dirty="0"/>
              <a:t>Groups of nucleons act together  </a:t>
            </a:r>
          </a:p>
        </p:txBody>
      </p:sp>
      <p:sp>
        <p:nvSpPr>
          <p:cNvPr id="286" name="Designed to account for quantal properties of nuclei, such as spins, quantum states, magnetic moments, and magic numbers."/>
          <p:cNvSpPr txBox="1"/>
          <p:nvPr/>
        </p:nvSpPr>
        <p:spPr>
          <a:xfrm>
            <a:off x="1167698" y="7241007"/>
            <a:ext cx="9313994" cy="209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rPr sz="3600" dirty="0"/>
              <a:t>Designed to account for quantal properties of nuclei, such as spins, quantum states, magnetic moments, and magic numbers.  </a:t>
            </a:r>
          </a:p>
        </p:txBody>
      </p:sp>
      <p:sp>
        <p:nvSpPr>
          <p:cNvPr id="287" name="Integration of both global properties and quantal properties of nuclei"/>
          <p:cNvSpPr txBox="1"/>
          <p:nvPr/>
        </p:nvSpPr>
        <p:spPr>
          <a:xfrm>
            <a:off x="13393229" y="7517953"/>
            <a:ext cx="10005911" cy="1099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rPr sz="3600" dirty="0"/>
              <a:t>Integration of both global properties and quantal properties of nuclei  </a:t>
            </a:r>
          </a:p>
        </p:txBody>
      </p:sp>
      <p:sp>
        <p:nvSpPr>
          <p:cNvPr id="288" name="Two major types of collective motion:…"/>
          <p:cNvSpPr txBox="1"/>
          <p:nvPr/>
        </p:nvSpPr>
        <p:spPr>
          <a:xfrm>
            <a:off x="14261738" y="9326389"/>
            <a:ext cx="9302600" cy="209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297872" indent="-297872" algn="l">
              <a:buSzPct val="150000"/>
              <a:buChar char="•"/>
              <a:defRPr sz="2700">
                <a:latin typeface="Canela Text Medium"/>
                <a:ea typeface="Canela Text Medium"/>
                <a:cs typeface="Canela Text Medium"/>
                <a:sym typeface="Canela Text Medium"/>
              </a:defRPr>
            </a:pPr>
            <a:r>
              <a:rPr sz="3600" dirty="0"/>
              <a:t>Two major types of collective motion:</a:t>
            </a:r>
          </a:p>
          <a:p>
            <a:pPr marL="526472" indent="-526472" algn="l">
              <a:buClr>
                <a:srgbClr val="000000"/>
              </a:buClr>
              <a:buSzPct val="100000"/>
              <a:buAutoNum type="arabicPeriod"/>
              <a:defRPr sz="2700">
                <a:latin typeface="Canela Text Medium"/>
                <a:ea typeface="Canela Text Medium"/>
                <a:cs typeface="Canela Text Medium"/>
                <a:sym typeface="Canela Text Medium"/>
              </a:defRPr>
            </a:pPr>
            <a:r>
              <a:rPr sz="3600" dirty="0"/>
              <a:t>Rotations: Rotations of a deformed shape</a:t>
            </a:r>
          </a:p>
          <a:p>
            <a:pPr marL="526472" indent="-526472" algn="l">
              <a:buClr>
                <a:srgbClr val="000000"/>
              </a:buClr>
              <a:buSzPct val="100000"/>
              <a:buAutoNum type="arabicPeriod"/>
              <a:defRPr sz="2700">
                <a:latin typeface="Canela Text Medium"/>
                <a:ea typeface="Canela Text Medium"/>
                <a:cs typeface="Canela Text Medium"/>
                <a:sym typeface="Canela Text Medium"/>
              </a:defRPr>
            </a:pPr>
            <a:r>
              <a:rPr sz="3600" dirty="0"/>
              <a:t>Vibrations: Surface oscillations</a:t>
            </a:r>
          </a:p>
        </p:txBody>
      </p:sp>
      <p:sp>
        <p:nvSpPr>
          <p:cNvPr id="289" name="Fundamental assumption that all the nucleons are different ; i.e. nucleons are fermions and must occupy different quantum states as a result of the Pauli exclusion principal"/>
          <p:cNvSpPr txBox="1"/>
          <p:nvPr/>
        </p:nvSpPr>
        <p:spPr>
          <a:xfrm>
            <a:off x="1327189" y="9565375"/>
            <a:ext cx="8995013" cy="2595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rPr sz="3600" dirty="0"/>
              <a:t>Fundamental assumption that all the nucleons are different ; i.e. nucleons are fermions and must occupy different quantum states as a result of the Pauli exclusion principal</a:t>
            </a:r>
          </a:p>
        </p:txBody>
      </p:sp>
      <p:sp>
        <p:nvSpPr>
          <p:cNvPr id="290" name="Atom"/>
          <p:cNvSpPr/>
          <p:nvPr/>
        </p:nvSpPr>
        <p:spPr>
          <a:xfrm>
            <a:off x="-4476868" y="9076235"/>
            <a:ext cx="9313994" cy="10491357"/>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91" name="Atom"/>
          <p:cNvSpPr/>
          <p:nvPr/>
        </p:nvSpPr>
        <p:spPr>
          <a:xfrm>
            <a:off x="19328040" y="-4526659"/>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92" name="Rectangle"/>
          <p:cNvSpPr/>
          <p:nvPr/>
        </p:nvSpPr>
        <p:spPr>
          <a:xfrm>
            <a:off x="3707860" y="4117205"/>
            <a:ext cx="4804262" cy="1270001"/>
          </a:xfrm>
          <a:prstGeom prst="rect">
            <a:avLst/>
          </a:prstGeom>
          <a:ln w="50800">
            <a:solidFill>
              <a:srgbClr val="C10430"/>
            </a:solidFill>
            <a:miter lim="400000"/>
          </a:ln>
          <a:effectLst>
            <a:outerShdw blurRad="50800" dist="25400" dir="3600000" rotWithShape="0">
              <a:srgbClr val="000000">
                <a:alpha val="70000"/>
              </a:srgbClr>
            </a:outerShdw>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93" name="Rectangle"/>
          <p:cNvSpPr/>
          <p:nvPr/>
        </p:nvSpPr>
        <p:spPr>
          <a:xfrm>
            <a:off x="16262469" y="4117205"/>
            <a:ext cx="4804262" cy="1270001"/>
          </a:xfrm>
          <a:prstGeom prst="rect">
            <a:avLst/>
          </a:prstGeom>
          <a:ln w="50800">
            <a:solidFill>
              <a:srgbClr val="1939EC"/>
            </a:solidFill>
            <a:miter lim="400000"/>
          </a:ln>
          <a:effectLst>
            <a:outerShdw blurRad="50800" dist="25400" dir="3600000" rotWithShape="0">
              <a:srgbClr val="000000">
                <a:alpha val="70000"/>
              </a:srgbClr>
            </a:outerShdw>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94" name="Rectangle"/>
          <p:cNvSpPr/>
          <p:nvPr/>
        </p:nvSpPr>
        <p:spPr>
          <a:xfrm>
            <a:off x="13985801" y="8816145"/>
            <a:ext cx="9071010" cy="3180497"/>
          </a:xfrm>
          <a:prstGeom prst="rect">
            <a:avLst/>
          </a:prstGeom>
          <a:ln w="50800">
            <a:solidFill>
              <a:srgbClr val="1939EC"/>
            </a:solidFill>
            <a:miter lim="400000"/>
          </a:ln>
          <a:effectLst>
            <a:outerShdw blurRad="50800" dist="25400" dir="3600000" rotWithShape="0">
              <a:srgbClr val="000000">
                <a:alpha val="70000"/>
              </a:srgbClr>
            </a:outerShdw>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checkerboard(across)">
                                      <p:cBhvr>
                                        <p:cTn id="7"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1128" name="Rectangle"/>
          <p:cNvSpPr/>
          <p:nvPr/>
        </p:nvSpPr>
        <p:spPr>
          <a:xfrm>
            <a:off x="-712515" y="501210"/>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129" name="Spectra"/>
          <p:cNvSpPr txBox="1"/>
          <p:nvPr/>
        </p:nvSpPr>
        <p:spPr>
          <a:xfrm>
            <a:off x="252595" y="643951"/>
            <a:ext cx="3671724" cy="1665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200" u="sng" spc="-82">
                <a:latin typeface="+mn-lt"/>
                <a:ea typeface="+mn-ea"/>
                <a:cs typeface="+mn-cs"/>
                <a:sym typeface="Canela Bold"/>
              </a:defRPr>
            </a:lvl1pPr>
          </a:lstStyle>
          <a:p>
            <a:r>
              <a:rPr dirty="0"/>
              <a:t>Spectra</a:t>
            </a:r>
          </a:p>
        </p:txBody>
      </p:sp>
      <p:sp>
        <p:nvSpPr>
          <p:cNvPr id="1130" name="100Ru 450 keV Excitation Energy Spectrum"/>
          <p:cNvSpPr txBox="1"/>
          <p:nvPr/>
        </p:nvSpPr>
        <p:spPr>
          <a:xfrm>
            <a:off x="1621701" y="5431167"/>
            <a:ext cx="5426123" cy="1079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latin typeface="Helvetica Neue"/>
                <a:ea typeface="Helvetica Neue"/>
                <a:cs typeface="Helvetica Neue"/>
                <a:sym typeface="Helvetica Neue"/>
              </a:defRPr>
            </a:pPr>
            <a:r>
              <a:rPr baseline="31999"/>
              <a:t>100</a:t>
            </a:r>
            <a:r>
              <a:t>Ru 450 keV Excitation Energy Spectrum </a:t>
            </a:r>
          </a:p>
        </p:txBody>
      </p:sp>
      <p:sp>
        <p:nvSpPr>
          <p:cNvPr id="1131" name="100Ru 1550 keV Excitation Energy Spectrum"/>
          <p:cNvSpPr txBox="1"/>
          <p:nvPr/>
        </p:nvSpPr>
        <p:spPr>
          <a:xfrm>
            <a:off x="9236527" y="5418359"/>
            <a:ext cx="5556713" cy="1079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latin typeface="Helvetica Neue"/>
                <a:ea typeface="Helvetica Neue"/>
                <a:cs typeface="Helvetica Neue"/>
                <a:sym typeface="Helvetica Neue"/>
              </a:defRPr>
            </a:pPr>
            <a:r>
              <a:rPr baseline="31999"/>
              <a:t>100</a:t>
            </a:r>
            <a:r>
              <a:t>Ru 1550 keV Excitation Energy Spectrum </a:t>
            </a:r>
          </a:p>
        </p:txBody>
      </p:sp>
      <p:grpSp>
        <p:nvGrpSpPr>
          <p:cNvPr id="1134" name="Due to the finite acceptance of the focal plane (i.e. length of the detector), data are collected in finite “bites” differentiated with different magnetic field settings"/>
          <p:cNvGrpSpPr/>
          <p:nvPr/>
        </p:nvGrpSpPr>
        <p:grpSpPr>
          <a:xfrm>
            <a:off x="1789601" y="3326431"/>
            <a:ext cx="21190036" cy="1506985"/>
            <a:chOff x="0" y="0"/>
            <a:chExt cx="21190035" cy="1506984"/>
          </a:xfrm>
        </p:grpSpPr>
        <p:sp>
          <p:nvSpPr>
            <p:cNvPr id="1133" name="Due to the finite acceptance of the focal plane (i.e. length of the detector), data are collected in finite “bites” differentiated with different magnetic field settings"/>
            <p:cNvSpPr txBox="1"/>
            <p:nvPr/>
          </p:nvSpPr>
          <p:spPr>
            <a:xfrm>
              <a:off x="127000" y="88900"/>
              <a:ext cx="20936036" cy="1176785"/>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600" b="1">
                  <a:latin typeface="Helvetica Neue"/>
                  <a:ea typeface="Helvetica Neue"/>
                  <a:cs typeface="Helvetica Neue"/>
                  <a:sym typeface="Helvetica Neue"/>
                </a:defRPr>
              </a:lvl1pPr>
            </a:lstStyle>
            <a:p>
              <a:r>
                <a:t>Due to the finite acceptance of the focal plane (i.e. length of the detector), data are collected in finite “bites” differentiated with different magnetic field settings</a:t>
              </a:r>
            </a:p>
          </p:txBody>
        </p:sp>
        <p:pic>
          <p:nvPicPr>
            <p:cNvPr id="1132" name="Due to the finite acceptance of the focal plane (i.e. length of the detector), data are collected in finite “bites” differentiated with different magnetic field settings Due to the finite acceptance of the focal plane (i.e. length of the detector), data " descr="Due to the finite acceptance of the focal plane (i.e. length of the detector), data are collected in finite “bites” differentiated with different magnetic field settings Due to the finite acceptance of the focal plane (i.e. length of the detector), data are collected in finite “bites” differentiated with different magnetic field settings"/>
            <p:cNvPicPr>
              <a:picLocks/>
            </p:cNvPicPr>
            <p:nvPr/>
          </p:nvPicPr>
          <p:blipFill>
            <a:blip r:embed="rId3"/>
            <a:stretch>
              <a:fillRect/>
            </a:stretch>
          </p:blipFill>
          <p:spPr>
            <a:xfrm>
              <a:off x="0" y="0"/>
              <a:ext cx="21190036" cy="1506985"/>
            </a:xfrm>
            <a:prstGeom prst="rect">
              <a:avLst/>
            </a:prstGeom>
            <a:effectLst/>
          </p:spPr>
        </p:pic>
      </p:grpSp>
      <p:pic>
        <p:nvPicPr>
          <p:cNvPr id="1135" name="102Ru_spect_450.pdf" descr="102Ru_spect_450.pdf"/>
          <p:cNvPicPr>
            <a:picLocks noChangeAspect="1"/>
          </p:cNvPicPr>
          <p:nvPr/>
        </p:nvPicPr>
        <p:blipFill>
          <a:blip r:embed="rId4"/>
          <a:stretch>
            <a:fillRect/>
          </a:stretch>
        </p:blipFill>
        <p:spPr>
          <a:xfrm>
            <a:off x="27599" y="6853123"/>
            <a:ext cx="8105519" cy="4202862"/>
          </a:xfrm>
          <a:prstGeom prst="rect">
            <a:avLst/>
          </a:prstGeom>
          <a:ln w="12700">
            <a:miter lim="400000"/>
          </a:ln>
        </p:spPr>
      </p:pic>
      <p:pic>
        <p:nvPicPr>
          <p:cNvPr id="1136" name="102Ru_spect_1550.pdf" descr="102Ru_spect_1550.pdf"/>
          <p:cNvPicPr>
            <a:picLocks noChangeAspect="1"/>
          </p:cNvPicPr>
          <p:nvPr/>
        </p:nvPicPr>
        <p:blipFill>
          <a:blip r:embed="rId5"/>
          <a:srcRect l="5309"/>
          <a:stretch>
            <a:fillRect/>
          </a:stretch>
        </p:blipFill>
        <p:spPr>
          <a:xfrm>
            <a:off x="8169671" y="6758444"/>
            <a:ext cx="8044709" cy="4310818"/>
          </a:xfrm>
          <a:prstGeom prst="rect">
            <a:avLst/>
          </a:prstGeom>
          <a:ln w="12700">
            <a:miter lim="400000"/>
          </a:ln>
        </p:spPr>
      </p:pic>
      <p:pic>
        <p:nvPicPr>
          <p:cNvPr id="1137" name="102Ru_spect_2550.pdf" descr="102Ru_spect_2550.pdf"/>
          <p:cNvPicPr>
            <a:picLocks noChangeAspect="1"/>
          </p:cNvPicPr>
          <p:nvPr/>
        </p:nvPicPr>
        <p:blipFill>
          <a:blip r:embed="rId6"/>
          <a:srcRect l="4745"/>
          <a:stretch>
            <a:fillRect/>
          </a:stretch>
        </p:blipFill>
        <p:spPr>
          <a:xfrm>
            <a:off x="16159247" y="6658629"/>
            <a:ext cx="8286293" cy="4510661"/>
          </a:xfrm>
          <a:prstGeom prst="rect">
            <a:avLst/>
          </a:prstGeom>
          <a:ln w="12700">
            <a:miter lim="400000"/>
          </a:ln>
        </p:spPr>
      </p:pic>
      <p:sp>
        <p:nvSpPr>
          <p:cNvPr id="1138" name="100Ru 2550 keV Excitation Energy Spectrum"/>
          <p:cNvSpPr txBox="1"/>
          <p:nvPr/>
        </p:nvSpPr>
        <p:spPr>
          <a:xfrm>
            <a:off x="17336177" y="5431167"/>
            <a:ext cx="5556713" cy="1079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latin typeface="Helvetica Neue"/>
                <a:ea typeface="Helvetica Neue"/>
                <a:cs typeface="Helvetica Neue"/>
                <a:sym typeface="Helvetica Neue"/>
              </a:defRPr>
            </a:pPr>
            <a:r>
              <a:rPr baseline="31999"/>
              <a:t>100</a:t>
            </a:r>
            <a:r>
              <a:t>Ru 2550 keV Excitation Energy Spectrum </a:t>
            </a:r>
          </a:p>
        </p:txBody>
      </p:sp>
      <p:sp>
        <p:nvSpPr>
          <p:cNvPr id="1139" name="Atom"/>
          <p:cNvSpPr/>
          <p:nvPr/>
        </p:nvSpPr>
        <p:spPr>
          <a:xfrm rot="2035668">
            <a:off x="-3033843" y="10407915"/>
            <a:ext cx="7028775" cy="7917270"/>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5"/>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768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140" name="Atom"/>
          <p:cNvSpPr/>
          <p:nvPr/>
        </p:nvSpPr>
        <p:spPr>
          <a:xfrm rot="2035668">
            <a:off x="20325205" y="-3014876"/>
            <a:ext cx="5725913" cy="6449715"/>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5"/>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768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3" name="Picture 2" descr="Chart, line chart&#10;&#10;Description automatically generated">
            <a:extLst>
              <a:ext uri="{FF2B5EF4-FFF2-40B4-BE49-F238E27FC236}">
                <a16:creationId xmlns:a16="http://schemas.microsoft.com/office/drawing/2014/main" id="{1955CE0D-E255-A9E3-6DE5-C085D5EA2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7824" y="5096222"/>
            <a:ext cx="10748783" cy="77166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203"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grpSp>
        <p:nvGrpSpPr>
          <p:cNvPr id="1206" name="Image Gallery"/>
          <p:cNvGrpSpPr/>
          <p:nvPr/>
        </p:nvGrpSpPr>
        <p:grpSpPr>
          <a:xfrm>
            <a:off x="3719675" y="3182477"/>
            <a:ext cx="16944650" cy="10314959"/>
            <a:chOff x="0" y="0"/>
            <a:chExt cx="16944649" cy="10314957"/>
          </a:xfrm>
        </p:grpSpPr>
        <p:pic>
          <p:nvPicPr>
            <p:cNvPr id="1204" name="Screen Shot 2022-09-15 at 1.21.47 PM.png" descr="Screen Shot 2022-09-15 at 1.21.47 PM.png"/>
            <p:cNvPicPr>
              <a:picLocks noChangeAspect="1"/>
            </p:cNvPicPr>
            <p:nvPr/>
          </p:nvPicPr>
          <p:blipFill>
            <a:blip r:embed="rId3"/>
            <a:srcRect l="1080" r="1080"/>
            <a:stretch>
              <a:fillRect/>
            </a:stretch>
          </p:blipFill>
          <p:spPr>
            <a:xfrm>
              <a:off x="0" y="0"/>
              <a:ext cx="16944650" cy="9632206"/>
            </a:xfrm>
            <a:prstGeom prst="rect">
              <a:avLst/>
            </a:prstGeom>
            <a:ln w="12700" cap="flat">
              <a:noFill/>
              <a:miter lim="400000"/>
            </a:ln>
            <a:effectLst/>
          </p:spPr>
        </p:pic>
        <p:sp>
          <p:nvSpPr>
            <p:cNvPr id="1205" name="Caption"/>
            <p:cNvSpPr/>
            <p:nvPr/>
          </p:nvSpPr>
          <p:spPr>
            <a:xfrm>
              <a:off x="0" y="9708405"/>
              <a:ext cx="16944650" cy="606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
        <p:nvSpPr>
          <p:cNvPr id="1207" name="100Ru  1550 KeV Excitation Energy Spectrum"/>
          <p:cNvSpPr txBox="1"/>
          <p:nvPr/>
        </p:nvSpPr>
        <p:spPr>
          <a:xfrm>
            <a:off x="8671397" y="3461168"/>
            <a:ext cx="6440729"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Helvetica Neue"/>
                <a:ea typeface="Helvetica Neue"/>
                <a:cs typeface="Helvetica Neue"/>
                <a:sym typeface="Helvetica Neue"/>
              </a:defRPr>
            </a:lvl1pPr>
          </a:lstStyle>
          <a:p>
            <a:r>
              <a:t>100Ru  1550 KeV Excitation Energy Spectrum </a:t>
            </a:r>
          </a:p>
        </p:txBody>
      </p:sp>
      <p:sp>
        <p:nvSpPr>
          <p:cNvPr id="1208" name="Spectra"/>
          <p:cNvSpPr txBox="1"/>
          <p:nvPr/>
        </p:nvSpPr>
        <p:spPr>
          <a:xfrm>
            <a:off x="538992" y="695562"/>
            <a:ext cx="3671724" cy="1665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200" u="sng" spc="-82">
                <a:latin typeface="+mn-lt"/>
                <a:ea typeface="+mn-ea"/>
                <a:cs typeface="+mn-cs"/>
                <a:sym typeface="Canela Bold"/>
              </a:defRPr>
            </a:lvl1pPr>
          </a:lstStyle>
          <a:p>
            <a:r>
              <a:t>Spectra</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29292"/>
        </a:solidFill>
        <a:effectLst/>
      </p:bgPr>
    </p:bg>
    <p:spTree>
      <p:nvGrpSpPr>
        <p:cNvPr id="1" name=""/>
        <p:cNvGrpSpPr/>
        <p:nvPr/>
      </p:nvGrpSpPr>
      <p:grpSpPr>
        <a:xfrm>
          <a:off x="0" y="0"/>
          <a:ext cx="0" cy="0"/>
          <a:chOff x="0" y="0"/>
          <a:chExt cx="0" cy="0"/>
        </a:xfrm>
      </p:grpSpPr>
      <p:grpSp>
        <p:nvGrpSpPr>
          <p:cNvPr id="1214" name="Rectangle"/>
          <p:cNvGrpSpPr/>
          <p:nvPr/>
        </p:nvGrpSpPr>
        <p:grpSpPr>
          <a:xfrm>
            <a:off x="17953103" y="3992879"/>
            <a:ext cx="5301740" cy="6888481"/>
            <a:chOff x="0" y="0"/>
            <a:chExt cx="5496620" cy="11213569"/>
          </a:xfrm>
        </p:grpSpPr>
        <p:sp>
          <p:nvSpPr>
            <p:cNvPr id="1213" name="Rectangle"/>
            <p:cNvSpPr/>
            <p:nvPr/>
          </p:nvSpPr>
          <p:spPr>
            <a:xfrm>
              <a:off x="215900" y="139700"/>
              <a:ext cx="5064821" cy="10654770"/>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1212" name="Rectangle Rectangle" descr="Rectangle Rectangle"/>
            <p:cNvPicPr>
              <a:picLocks/>
            </p:cNvPicPr>
            <p:nvPr/>
          </p:nvPicPr>
          <p:blipFill>
            <a:blip r:embed="rId3"/>
            <a:stretch>
              <a:fillRect/>
            </a:stretch>
          </p:blipFill>
          <p:spPr>
            <a:xfrm>
              <a:off x="0" y="0"/>
              <a:ext cx="5496621" cy="11213570"/>
            </a:xfrm>
            <a:prstGeom prst="rect">
              <a:avLst/>
            </a:prstGeom>
            <a:effectLst/>
          </p:spPr>
        </p:pic>
      </p:grpSp>
      <p:sp>
        <p:nvSpPr>
          <p:cNvPr id="1215" name="Rectangle"/>
          <p:cNvSpPr/>
          <p:nvPr/>
        </p:nvSpPr>
        <p:spPr>
          <a:xfrm>
            <a:off x="-438195" y="499059"/>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216" name="Angular Distributions Compared with FRESCO Calculation"/>
          <p:cNvSpPr txBox="1"/>
          <p:nvPr/>
        </p:nvSpPr>
        <p:spPr>
          <a:xfrm>
            <a:off x="242290" y="815387"/>
            <a:ext cx="23207435" cy="1426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6900" u="sng" spc="-69">
                <a:latin typeface="+mn-lt"/>
                <a:ea typeface="+mn-ea"/>
                <a:cs typeface="+mn-cs"/>
                <a:sym typeface="Canela Bold"/>
              </a:defRPr>
            </a:lvl1pPr>
          </a:lstStyle>
          <a:p>
            <a:r>
              <a:rPr dirty="0"/>
              <a:t>Angular Distributions Compared with FRESCO Calculation</a:t>
            </a:r>
          </a:p>
        </p:txBody>
      </p:sp>
      <p:sp>
        <p:nvSpPr>
          <p:cNvPr id="1217" name="Calculations were performed by assuming a direct di-neutron transfer of particles in the ji=g7/2 orbit; shapes are nearly independent of ji"/>
          <p:cNvSpPr txBox="1"/>
          <p:nvPr/>
        </p:nvSpPr>
        <p:spPr>
          <a:xfrm>
            <a:off x="18547446" y="4747440"/>
            <a:ext cx="4252242" cy="2614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97872" indent="-297872" algn="l">
              <a:buSzPct val="150000"/>
              <a:buChar char="•"/>
            </a:pPr>
            <a:r>
              <a:rPr dirty="0"/>
              <a:t>Calculations were performed by assuming a direct di-neutron transfer of particles in the j</a:t>
            </a:r>
            <a:r>
              <a:rPr baseline="-5999" dirty="0"/>
              <a:t>i</a:t>
            </a:r>
            <a:r>
              <a:rPr dirty="0"/>
              <a:t>=g</a:t>
            </a:r>
            <a:r>
              <a:rPr baseline="-5999" dirty="0"/>
              <a:t>7/2</a:t>
            </a:r>
            <a:r>
              <a:rPr dirty="0"/>
              <a:t> orbit; shapes are nearly independent of j</a:t>
            </a:r>
            <a:r>
              <a:rPr baseline="-5999" dirty="0"/>
              <a:t>i  </a:t>
            </a:r>
          </a:p>
        </p:txBody>
      </p:sp>
      <p:sp>
        <p:nvSpPr>
          <p:cNvPr id="1218" name="The calculations are not expected to accurately re-produce the shape, but rather to act as a guide."/>
          <p:cNvSpPr txBox="1"/>
          <p:nvPr/>
        </p:nvSpPr>
        <p:spPr>
          <a:xfrm>
            <a:off x="18432410" y="8069221"/>
            <a:ext cx="4343126" cy="1791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97872" indent="-297872" algn="l">
              <a:buSzPct val="150000"/>
              <a:buChar char="•"/>
            </a:pPr>
            <a:r>
              <a:rPr dirty="0"/>
              <a:t>The calculations are </a:t>
            </a:r>
            <a:r>
              <a:rPr i="1" dirty="0"/>
              <a:t>not</a:t>
            </a:r>
            <a:r>
              <a:rPr dirty="0"/>
              <a:t> expected to accurately re-produce the shape, but rather to act as a guide.</a:t>
            </a:r>
          </a:p>
        </p:txBody>
      </p:sp>
      <p:grpSp>
        <p:nvGrpSpPr>
          <p:cNvPr id="1222" name="0keV_gs_0+.png"/>
          <p:cNvGrpSpPr/>
          <p:nvPr/>
        </p:nvGrpSpPr>
        <p:grpSpPr>
          <a:xfrm>
            <a:off x="1129157" y="2562712"/>
            <a:ext cx="7238822" cy="5664067"/>
            <a:chOff x="0" y="0"/>
            <a:chExt cx="7238820" cy="5664066"/>
          </a:xfrm>
        </p:grpSpPr>
        <p:pic>
          <p:nvPicPr>
            <p:cNvPr id="1221" name="0keV_gs_0+.png" descr="0keV_gs_0+.png"/>
            <p:cNvPicPr>
              <a:picLocks noChangeAspect="1"/>
            </p:cNvPicPr>
            <p:nvPr/>
          </p:nvPicPr>
          <p:blipFill>
            <a:blip r:embed="rId4"/>
            <a:stretch>
              <a:fillRect/>
            </a:stretch>
          </p:blipFill>
          <p:spPr>
            <a:xfrm>
              <a:off x="215900" y="139700"/>
              <a:ext cx="6807021" cy="5105267"/>
            </a:xfrm>
            <a:prstGeom prst="rect">
              <a:avLst/>
            </a:prstGeom>
            <a:ln>
              <a:noFill/>
            </a:ln>
            <a:effectLst/>
          </p:spPr>
        </p:pic>
        <p:pic>
          <p:nvPicPr>
            <p:cNvPr id="1220" name="0keV_gs_0+.png" descr="0keV_gs_0+.png"/>
            <p:cNvPicPr>
              <a:picLocks/>
            </p:cNvPicPr>
            <p:nvPr/>
          </p:nvPicPr>
          <p:blipFill>
            <a:blip r:embed="rId5"/>
            <a:stretch>
              <a:fillRect/>
            </a:stretch>
          </p:blipFill>
          <p:spPr>
            <a:xfrm>
              <a:off x="0" y="0"/>
              <a:ext cx="7238821" cy="5664067"/>
            </a:xfrm>
            <a:prstGeom prst="rect">
              <a:avLst/>
            </a:prstGeom>
            <a:effectLst/>
          </p:spPr>
        </p:pic>
      </p:grpSp>
      <p:grpSp>
        <p:nvGrpSpPr>
          <p:cNvPr id="1225" name="540keV_2+.png"/>
          <p:cNvGrpSpPr/>
          <p:nvPr/>
        </p:nvGrpSpPr>
        <p:grpSpPr>
          <a:xfrm>
            <a:off x="9764762" y="2541638"/>
            <a:ext cx="7295018" cy="5706215"/>
            <a:chOff x="0" y="0"/>
            <a:chExt cx="7295017" cy="5706213"/>
          </a:xfrm>
        </p:grpSpPr>
        <p:pic>
          <p:nvPicPr>
            <p:cNvPr id="1224" name="540keV_2+.png" descr="540keV_2+.png"/>
            <p:cNvPicPr>
              <a:picLocks noChangeAspect="1"/>
            </p:cNvPicPr>
            <p:nvPr/>
          </p:nvPicPr>
          <p:blipFill>
            <a:blip r:embed="rId6"/>
            <a:stretch>
              <a:fillRect/>
            </a:stretch>
          </p:blipFill>
          <p:spPr>
            <a:xfrm>
              <a:off x="215900" y="139700"/>
              <a:ext cx="6863218" cy="5147414"/>
            </a:xfrm>
            <a:prstGeom prst="rect">
              <a:avLst/>
            </a:prstGeom>
            <a:ln>
              <a:noFill/>
            </a:ln>
            <a:effectLst/>
          </p:spPr>
        </p:pic>
        <p:pic>
          <p:nvPicPr>
            <p:cNvPr id="1223" name="540keV_2+.png" descr="540keV_2+.png"/>
            <p:cNvPicPr>
              <a:picLocks/>
            </p:cNvPicPr>
            <p:nvPr/>
          </p:nvPicPr>
          <p:blipFill>
            <a:blip r:embed="rId7"/>
            <a:stretch>
              <a:fillRect/>
            </a:stretch>
          </p:blipFill>
          <p:spPr>
            <a:xfrm>
              <a:off x="0" y="0"/>
              <a:ext cx="7295018" cy="5706214"/>
            </a:xfrm>
            <a:prstGeom prst="rect">
              <a:avLst/>
            </a:prstGeom>
            <a:effectLst/>
          </p:spPr>
        </p:pic>
      </p:grpSp>
      <p:grpSp>
        <p:nvGrpSpPr>
          <p:cNvPr id="1228" name="2366keV_4+.png"/>
          <p:cNvGrpSpPr/>
          <p:nvPr/>
        </p:nvGrpSpPr>
        <p:grpSpPr>
          <a:xfrm>
            <a:off x="982041" y="8069221"/>
            <a:ext cx="7385938" cy="5774403"/>
            <a:chOff x="0" y="0"/>
            <a:chExt cx="7385936" cy="5774402"/>
          </a:xfrm>
        </p:grpSpPr>
        <p:pic>
          <p:nvPicPr>
            <p:cNvPr id="1227" name="2366keV_4+.png" descr="2366keV_4+.png"/>
            <p:cNvPicPr>
              <a:picLocks noChangeAspect="1"/>
            </p:cNvPicPr>
            <p:nvPr/>
          </p:nvPicPr>
          <p:blipFill>
            <a:blip r:embed="rId8"/>
            <a:stretch>
              <a:fillRect/>
            </a:stretch>
          </p:blipFill>
          <p:spPr>
            <a:xfrm>
              <a:off x="215900" y="139700"/>
              <a:ext cx="6954137" cy="5215603"/>
            </a:xfrm>
            <a:prstGeom prst="rect">
              <a:avLst/>
            </a:prstGeom>
            <a:ln>
              <a:noFill/>
            </a:ln>
            <a:effectLst/>
          </p:spPr>
        </p:pic>
        <p:pic>
          <p:nvPicPr>
            <p:cNvPr id="1226" name="2366keV_4+.png" descr="2366keV_4+.png"/>
            <p:cNvPicPr>
              <a:picLocks/>
            </p:cNvPicPr>
            <p:nvPr/>
          </p:nvPicPr>
          <p:blipFill>
            <a:blip r:embed="rId9"/>
            <a:stretch>
              <a:fillRect/>
            </a:stretch>
          </p:blipFill>
          <p:spPr>
            <a:xfrm>
              <a:off x="0" y="0"/>
              <a:ext cx="7385937" cy="5774403"/>
            </a:xfrm>
            <a:prstGeom prst="rect">
              <a:avLst/>
            </a:prstGeom>
            <a:effectLst/>
          </p:spPr>
        </p:pic>
      </p:grpSp>
      <p:grpSp>
        <p:nvGrpSpPr>
          <p:cNvPr id="1231" name="2469keV_2-.png"/>
          <p:cNvGrpSpPr/>
          <p:nvPr/>
        </p:nvGrpSpPr>
        <p:grpSpPr>
          <a:xfrm>
            <a:off x="9719302" y="8069221"/>
            <a:ext cx="7385937" cy="5774403"/>
            <a:chOff x="0" y="0"/>
            <a:chExt cx="7385935" cy="5774402"/>
          </a:xfrm>
        </p:grpSpPr>
        <p:pic>
          <p:nvPicPr>
            <p:cNvPr id="1230" name="2469keV_2-.png" descr="2469keV_2-.png"/>
            <p:cNvPicPr>
              <a:picLocks noChangeAspect="1"/>
            </p:cNvPicPr>
            <p:nvPr/>
          </p:nvPicPr>
          <p:blipFill>
            <a:blip r:embed="rId10"/>
            <a:stretch>
              <a:fillRect/>
            </a:stretch>
          </p:blipFill>
          <p:spPr>
            <a:xfrm>
              <a:off x="215900" y="139700"/>
              <a:ext cx="6954136" cy="5215603"/>
            </a:xfrm>
            <a:prstGeom prst="rect">
              <a:avLst/>
            </a:prstGeom>
            <a:ln>
              <a:noFill/>
            </a:ln>
            <a:effectLst/>
          </p:spPr>
        </p:pic>
        <p:pic>
          <p:nvPicPr>
            <p:cNvPr id="1229" name="2469keV_2-.png" descr="2469keV_2-.png"/>
            <p:cNvPicPr>
              <a:picLocks/>
            </p:cNvPicPr>
            <p:nvPr/>
          </p:nvPicPr>
          <p:blipFill>
            <a:blip r:embed="rId9"/>
            <a:stretch>
              <a:fillRect/>
            </a:stretch>
          </p:blipFill>
          <p:spPr>
            <a:xfrm>
              <a:off x="0" y="0"/>
              <a:ext cx="7385936" cy="5774403"/>
            </a:xfrm>
            <a:prstGeom prst="rect">
              <a:avLst/>
            </a:prstGeom>
            <a:effectLst/>
          </p:spPr>
        </p:pic>
      </p:gr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235"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236" name="Angular Distributions Compared with FRESCO Calculation"/>
          <p:cNvSpPr txBox="1"/>
          <p:nvPr/>
        </p:nvSpPr>
        <p:spPr>
          <a:xfrm>
            <a:off x="242290" y="815387"/>
            <a:ext cx="23207435" cy="1426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6900" u="sng" spc="-69">
                <a:latin typeface="+mn-lt"/>
                <a:ea typeface="+mn-ea"/>
                <a:cs typeface="+mn-cs"/>
                <a:sym typeface="Canela Bold"/>
              </a:defRPr>
            </a:lvl1pPr>
          </a:lstStyle>
          <a:p>
            <a:r>
              <a:t>Angular Distributions Compared with FRESCO Calculation</a:t>
            </a:r>
          </a:p>
        </p:txBody>
      </p:sp>
      <p:sp>
        <p:nvSpPr>
          <p:cNvPr id="1237" name="Calculations were performed by assuming a direct di-neutron transfer of particles in the ji=g7/2 orbit; shapes are nearly independent of ji"/>
          <p:cNvSpPr txBox="1"/>
          <p:nvPr/>
        </p:nvSpPr>
        <p:spPr>
          <a:xfrm>
            <a:off x="19539655" y="3338167"/>
            <a:ext cx="4252242" cy="2614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97872" indent="-297872" algn="l">
              <a:buSzPct val="150000"/>
              <a:buChar char="•"/>
            </a:pPr>
            <a:r>
              <a:t>Calculations were performed by assuming a direct di-neutron transfer of particles in the j</a:t>
            </a:r>
            <a:r>
              <a:rPr baseline="-5999"/>
              <a:t>i</a:t>
            </a:r>
            <a:r>
              <a:t>=g</a:t>
            </a:r>
            <a:r>
              <a:rPr baseline="-5999"/>
              <a:t>7/2</a:t>
            </a:r>
            <a:r>
              <a:t> orbit; shapes are nearly independent of j</a:t>
            </a:r>
            <a:r>
              <a:rPr baseline="-5999"/>
              <a:t>i  </a:t>
            </a:r>
          </a:p>
        </p:txBody>
      </p:sp>
      <p:sp>
        <p:nvSpPr>
          <p:cNvPr id="1238" name="The calculations are not expected to accurately re-produce the shape, but rather to act as a guide."/>
          <p:cNvSpPr txBox="1"/>
          <p:nvPr/>
        </p:nvSpPr>
        <p:spPr>
          <a:xfrm>
            <a:off x="19632001" y="6596572"/>
            <a:ext cx="3749992" cy="220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97872" indent="-297872" algn="l">
              <a:buSzPct val="150000"/>
              <a:buChar char="•"/>
            </a:pPr>
            <a:r>
              <a:t>The calculations are </a:t>
            </a:r>
            <a:r>
              <a:rPr i="1"/>
              <a:t>not</a:t>
            </a:r>
            <a:r>
              <a:t> expected to accurately re-produce the shape, but rather to act as a guide.</a:t>
            </a:r>
          </a:p>
        </p:txBody>
      </p:sp>
      <p:sp>
        <p:nvSpPr>
          <p:cNvPr id="1239" name="Optical Model Parameters:…"/>
          <p:cNvSpPr txBox="1"/>
          <p:nvPr/>
        </p:nvSpPr>
        <p:spPr>
          <a:xfrm>
            <a:off x="19561491" y="9443191"/>
            <a:ext cx="4581557" cy="3026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Optical Model Parameters: </a:t>
            </a:r>
          </a:p>
          <a:p>
            <a:pPr marL="297872" indent="-297872" algn="l">
              <a:buSzPct val="150000"/>
              <a:buChar char="•"/>
            </a:pPr>
            <a:r>
              <a:t>Proton: RL Varner et al., physics report, 201 pg 57 (pub 1991)</a:t>
            </a:r>
          </a:p>
          <a:p>
            <a:pPr marL="297872" indent="-297872" algn="l">
              <a:buSzPct val="150000"/>
              <a:buChar char="•"/>
            </a:pPr>
            <a:r>
              <a:t>Triton: FD Becchetti and GW Greenless, PhysRev 182 pg 1190 (pub 1969)</a:t>
            </a:r>
          </a:p>
        </p:txBody>
      </p:sp>
      <p:pic>
        <p:nvPicPr>
          <p:cNvPr id="1240" name="0keV_gs_0+.png" descr="0keV_gs_0+.png"/>
          <p:cNvPicPr>
            <a:picLocks noChangeAspect="1"/>
          </p:cNvPicPr>
          <p:nvPr/>
        </p:nvPicPr>
        <p:blipFill>
          <a:blip r:embed="rId3"/>
          <a:stretch>
            <a:fillRect/>
          </a:stretch>
        </p:blipFill>
        <p:spPr>
          <a:xfrm>
            <a:off x="2194215" y="2485979"/>
            <a:ext cx="7095601" cy="5321700"/>
          </a:xfrm>
          <a:prstGeom prst="rect">
            <a:avLst/>
          </a:prstGeom>
          <a:ln w="12700">
            <a:miter lim="400000"/>
          </a:ln>
        </p:spPr>
      </p:pic>
      <p:pic>
        <p:nvPicPr>
          <p:cNvPr id="1241" name="540keV_2+.png" descr="540keV_2+.png"/>
          <p:cNvPicPr>
            <a:picLocks noChangeAspect="1"/>
          </p:cNvPicPr>
          <p:nvPr/>
        </p:nvPicPr>
        <p:blipFill>
          <a:blip r:embed="rId4"/>
          <a:stretch>
            <a:fillRect/>
          </a:stretch>
        </p:blipFill>
        <p:spPr>
          <a:xfrm>
            <a:off x="11448636" y="2464905"/>
            <a:ext cx="7151797" cy="5363848"/>
          </a:xfrm>
          <a:prstGeom prst="rect">
            <a:avLst/>
          </a:prstGeom>
          <a:ln w="12700">
            <a:miter lim="400000"/>
          </a:ln>
        </p:spPr>
      </p:pic>
      <p:pic>
        <p:nvPicPr>
          <p:cNvPr id="1242" name="2366keV_4+.png" descr="2366keV_4+.png"/>
          <p:cNvPicPr>
            <a:picLocks noChangeAspect="1"/>
          </p:cNvPicPr>
          <p:nvPr/>
        </p:nvPicPr>
        <p:blipFill>
          <a:blip r:embed="rId5"/>
          <a:stretch>
            <a:fillRect/>
          </a:stretch>
        </p:blipFill>
        <p:spPr>
          <a:xfrm>
            <a:off x="2029555" y="8099622"/>
            <a:ext cx="7424920" cy="5568690"/>
          </a:xfrm>
          <a:prstGeom prst="rect">
            <a:avLst/>
          </a:prstGeom>
          <a:ln w="12700">
            <a:miter lim="400000"/>
          </a:ln>
        </p:spPr>
      </p:pic>
      <p:pic>
        <p:nvPicPr>
          <p:cNvPr id="1243" name="2469keV_2-.png" descr="2469keV_2-.png"/>
          <p:cNvPicPr>
            <a:picLocks noChangeAspect="1"/>
          </p:cNvPicPr>
          <p:nvPr/>
        </p:nvPicPr>
        <p:blipFill>
          <a:blip r:embed="rId6"/>
          <a:stretch>
            <a:fillRect/>
          </a:stretch>
        </p:blipFill>
        <p:spPr>
          <a:xfrm>
            <a:off x="11248489" y="8051934"/>
            <a:ext cx="7552090" cy="5664067"/>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247"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248" name="Angular Distributions Compared with FRESCO Calculation"/>
          <p:cNvSpPr txBox="1"/>
          <p:nvPr/>
        </p:nvSpPr>
        <p:spPr>
          <a:xfrm>
            <a:off x="242290" y="815387"/>
            <a:ext cx="23207435" cy="1426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6900" u="sng" spc="-69">
                <a:latin typeface="+mn-lt"/>
                <a:ea typeface="+mn-ea"/>
                <a:cs typeface="+mn-cs"/>
                <a:sym typeface="Canela Bold"/>
              </a:defRPr>
            </a:lvl1pPr>
          </a:lstStyle>
          <a:p>
            <a:r>
              <a:t>Angular Distributions Compared with FRESCO Calculation</a:t>
            </a:r>
          </a:p>
        </p:txBody>
      </p:sp>
      <p:pic>
        <p:nvPicPr>
          <p:cNvPr id="1249" name="Image" descr="Image"/>
          <p:cNvPicPr>
            <a:picLocks noChangeAspect="1"/>
          </p:cNvPicPr>
          <p:nvPr/>
        </p:nvPicPr>
        <p:blipFill>
          <a:blip r:embed="rId3"/>
          <a:stretch>
            <a:fillRect/>
          </a:stretch>
        </p:blipFill>
        <p:spPr>
          <a:xfrm>
            <a:off x="437650" y="8241592"/>
            <a:ext cx="7955179" cy="4710714"/>
          </a:xfrm>
          <a:prstGeom prst="rect">
            <a:avLst/>
          </a:prstGeom>
          <a:ln w="12700">
            <a:miter lim="400000"/>
          </a:ln>
        </p:spPr>
      </p:pic>
      <p:pic>
        <p:nvPicPr>
          <p:cNvPr id="1250" name="Image" descr="Image"/>
          <p:cNvPicPr>
            <a:picLocks noChangeAspect="1"/>
          </p:cNvPicPr>
          <p:nvPr/>
        </p:nvPicPr>
        <p:blipFill>
          <a:blip r:embed="rId4"/>
          <a:stretch>
            <a:fillRect/>
          </a:stretch>
        </p:blipFill>
        <p:spPr>
          <a:xfrm>
            <a:off x="16769863" y="8142709"/>
            <a:ext cx="7330952" cy="4786325"/>
          </a:xfrm>
          <a:prstGeom prst="rect">
            <a:avLst/>
          </a:prstGeom>
          <a:ln w="12700">
            <a:miter lim="400000"/>
          </a:ln>
        </p:spPr>
      </p:pic>
      <p:pic>
        <p:nvPicPr>
          <p:cNvPr id="1251" name="Image" descr="Image"/>
          <p:cNvPicPr>
            <a:picLocks noChangeAspect="1"/>
          </p:cNvPicPr>
          <p:nvPr/>
        </p:nvPicPr>
        <p:blipFill>
          <a:blip r:embed="rId5"/>
          <a:stretch>
            <a:fillRect/>
          </a:stretch>
        </p:blipFill>
        <p:spPr>
          <a:xfrm>
            <a:off x="8518177" y="8180515"/>
            <a:ext cx="8126337" cy="4710714"/>
          </a:xfrm>
          <a:prstGeom prst="rect">
            <a:avLst/>
          </a:prstGeom>
          <a:ln w="12700">
            <a:miter lim="400000"/>
          </a:ln>
        </p:spPr>
      </p:pic>
      <p:pic>
        <p:nvPicPr>
          <p:cNvPr id="1252" name="Image" descr="Image"/>
          <p:cNvPicPr>
            <a:picLocks noChangeAspect="1"/>
          </p:cNvPicPr>
          <p:nvPr/>
        </p:nvPicPr>
        <p:blipFill>
          <a:blip r:embed="rId6"/>
          <a:stretch>
            <a:fillRect/>
          </a:stretch>
        </p:blipFill>
        <p:spPr>
          <a:xfrm>
            <a:off x="2263252" y="2530088"/>
            <a:ext cx="9394363" cy="5129438"/>
          </a:xfrm>
          <a:prstGeom prst="rect">
            <a:avLst/>
          </a:prstGeom>
          <a:ln w="12700">
            <a:miter lim="400000"/>
          </a:ln>
        </p:spPr>
      </p:pic>
      <p:pic>
        <p:nvPicPr>
          <p:cNvPr id="1253" name="Image" descr="Image"/>
          <p:cNvPicPr>
            <a:picLocks noChangeAspect="1"/>
          </p:cNvPicPr>
          <p:nvPr/>
        </p:nvPicPr>
        <p:blipFill>
          <a:blip r:embed="rId3"/>
          <a:stretch>
            <a:fillRect/>
          </a:stretch>
        </p:blipFill>
        <p:spPr>
          <a:xfrm>
            <a:off x="12922846" y="2530088"/>
            <a:ext cx="8662294" cy="5129438"/>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257"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258" name="Population of Excited 0+ States"/>
          <p:cNvSpPr txBox="1"/>
          <p:nvPr/>
        </p:nvSpPr>
        <p:spPr>
          <a:xfrm>
            <a:off x="1003240" y="815387"/>
            <a:ext cx="12187086" cy="1426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6900" u="sng" spc="-69">
                <a:latin typeface="+mn-lt"/>
                <a:ea typeface="+mn-ea"/>
                <a:cs typeface="+mn-cs"/>
                <a:sym typeface="Canela Bold"/>
              </a:defRPr>
            </a:lvl1pPr>
          </a:lstStyle>
          <a:p>
            <a:r>
              <a:t>Population of Excited 0+ States</a:t>
            </a:r>
          </a:p>
        </p:txBody>
      </p:sp>
      <p:sp>
        <p:nvSpPr>
          <p:cNvPr id="1259" name="Small enhancement for the population of 0_3+, but not unusually strong!"/>
          <p:cNvSpPr txBox="1"/>
          <p:nvPr/>
        </p:nvSpPr>
        <p:spPr>
          <a:xfrm>
            <a:off x="893624" y="10232037"/>
            <a:ext cx="11300619" cy="1184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atin typeface="Canela Text Bold"/>
                <a:ea typeface="Canela Text Bold"/>
                <a:cs typeface="Canela Text Bold"/>
                <a:sym typeface="Canela Text Bold"/>
              </a:defRPr>
            </a:lvl1pPr>
          </a:lstStyle>
          <a:p>
            <a:r>
              <a:t>Small enhancement for the population of 0_3+, but not unusually strong!</a:t>
            </a:r>
          </a:p>
        </p:txBody>
      </p:sp>
      <p:sp>
        <p:nvSpPr>
          <p:cNvPr id="1260" name="No evidence against a normal BCS distribution for the neutrons"/>
          <p:cNvSpPr txBox="1"/>
          <p:nvPr/>
        </p:nvSpPr>
        <p:spPr>
          <a:xfrm>
            <a:off x="1114785" y="11696975"/>
            <a:ext cx="11300619" cy="1184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atin typeface="Canela Text Bold"/>
                <a:ea typeface="Canela Text Bold"/>
                <a:cs typeface="Canela Text Bold"/>
                <a:sym typeface="Canela Text Bold"/>
              </a:defRPr>
            </a:lvl1pPr>
          </a:lstStyle>
          <a:p>
            <a:r>
              <a:t>No evidence against a normal BCS distribution for the neutrons </a:t>
            </a:r>
          </a:p>
        </p:txBody>
      </p:sp>
      <p:pic>
        <p:nvPicPr>
          <p:cNvPr id="1261" name="0keV_gs_0+.png" descr="0keV_gs_0+.png"/>
          <p:cNvPicPr>
            <a:picLocks noChangeAspect="1"/>
          </p:cNvPicPr>
          <p:nvPr/>
        </p:nvPicPr>
        <p:blipFill>
          <a:blip r:embed="rId2"/>
          <a:stretch>
            <a:fillRect/>
          </a:stretch>
        </p:blipFill>
        <p:spPr>
          <a:xfrm>
            <a:off x="2339468" y="2668894"/>
            <a:ext cx="9514631" cy="7135974"/>
          </a:xfrm>
          <a:prstGeom prst="rect">
            <a:avLst/>
          </a:prstGeom>
          <a:ln w="12700">
            <a:miter lim="400000"/>
          </a:ln>
        </p:spPr>
      </p:pic>
      <p:pic>
        <p:nvPicPr>
          <p:cNvPr id="1262" name="1130keV_0+.png" descr="1130keV_0+.png"/>
          <p:cNvPicPr>
            <a:picLocks noChangeAspect="1"/>
          </p:cNvPicPr>
          <p:nvPr/>
        </p:nvPicPr>
        <p:blipFill>
          <a:blip r:embed="rId3"/>
          <a:stretch>
            <a:fillRect/>
          </a:stretch>
        </p:blipFill>
        <p:spPr>
          <a:xfrm>
            <a:off x="13929044" y="1998501"/>
            <a:ext cx="7760454" cy="5820340"/>
          </a:xfrm>
          <a:prstGeom prst="rect">
            <a:avLst/>
          </a:prstGeom>
          <a:ln w="12700">
            <a:miter lim="400000"/>
          </a:ln>
        </p:spPr>
      </p:pic>
      <p:sp>
        <p:nvSpPr>
          <p:cNvPr id="1263" name="Ratio of 0_2+ / 0_1+ =  0.63 %"/>
          <p:cNvSpPr txBox="1"/>
          <p:nvPr/>
        </p:nvSpPr>
        <p:spPr>
          <a:xfrm>
            <a:off x="14503738" y="6466585"/>
            <a:ext cx="6067959" cy="782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Ratio of 0_2+ / 0_1+ =  0.63 %</a:t>
            </a:r>
          </a:p>
        </p:txBody>
      </p:sp>
      <p:pic>
        <p:nvPicPr>
          <p:cNvPr id="1264" name="1741keV_0+.png" descr="1741keV_0+.png"/>
          <p:cNvPicPr>
            <a:picLocks noChangeAspect="1"/>
          </p:cNvPicPr>
          <p:nvPr/>
        </p:nvPicPr>
        <p:blipFill>
          <a:blip r:embed="rId4"/>
          <a:stretch>
            <a:fillRect/>
          </a:stretch>
        </p:blipFill>
        <p:spPr>
          <a:xfrm>
            <a:off x="13859696" y="7913878"/>
            <a:ext cx="7760454" cy="5820340"/>
          </a:xfrm>
          <a:prstGeom prst="rect">
            <a:avLst/>
          </a:prstGeom>
          <a:ln w="12700">
            <a:miter lim="400000"/>
          </a:ln>
        </p:spPr>
      </p:pic>
      <p:sp>
        <p:nvSpPr>
          <p:cNvPr id="1265" name="Ratio of 0_3+ / 0_1+ =  3.0 %"/>
          <p:cNvSpPr txBox="1"/>
          <p:nvPr/>
        </p:nvSpPr>
        <p:spPr>
          <a:xfrm>
            <a:off x="14292155" y="12097767"/>
            <a:ext cx="6491125" cy="782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a:lvl1pPr>
          </a:lstStyle>
          <a:p>
            <a:r>
              <a:t>Ratio of 0_3+ / 0_1+ =  3.0 %</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29292">
            <a:alpha val="91000"/>
          </a:srgbClr>
        </a:solidFill>
        <a:effectLst/>
      </p:bgPr>
    </p:bg>
    <p:spTree>
      <p:nvGrpSpPr>
        <p:cNvPr id="1" name=""/>
        <p:cNvGrpSpPr/>
        <p:nvPr/>
      </p:nvGrpSpPr>
      <p:grpSpPr>
        <a:xfrm>
          <a:off x="0" y="0"/>
          <a:ext cx="0" cy="0"/>
          <a:chOff x="0" y="0"/>
          <a:chExt cx="0" cy="0"/>
        </a:xfrm>
      </p:grpSpPr>
      <p:sp>
        <p:nvSpPr>
          <p:cNvPr id="1267" name="Rectangle"/>
          <p:cNvSpPr/>
          <p:nvPr/>
        </p:nvSpPr>
        <p:spPr>
          <a:xfrm>
            <a:off x="-224835" y="699196"/>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268" name="Population of Excited 0+ States"/>
          <p:cNvSpPr txBox="1"/>
          <p:nvPr/>
        </p:nvSpPr>
        <p:spPr>
          <a:xfrm>
            <a:off x="225606" y="1278616"/>
            <a:ext cx="7233006" cy="952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6900" u="sng" spc="-69">
                <a:latin typeface="+mn-lt"/>
                <a:ea typeface="+mn-ea"/>
                <a:cs typeface="+mn-cs"/>
                <a:sym typeface="Canela Bold"/>
              </a:defRPr>
            </a:lvl1pPr>
          </a:lstStyle>
          <a:p>
            <a:r>
              <a:rPr lang="en-CA" dirty="0"/>
              <a:t>Spin Assignments </a:t>
            </a:r>
            <a:endParaRPr dirty="0"/>
          </a:p>
        </p:txBody>
      </p:sp>
      <p:pic>
        <p:nvPicPr>
          <p:cNvPr id="3" name="Picture 2" descr="A close-up of a document&#10;&#10;Description automatically generated with low confidence">
            <a:extLst>
              <a:ext uri="{FF2B5EF4-FFF2-40B4-BE49-F238E27FC236}">
                <a16:creationId xmlns:a16="http://schemas.microsoft.com/office/drawing/2014/main" id="{A85CD825-5743-0630-7A06-7FE38C5A3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0088" y="3078480"/>
            <a:ext cx="13173643" cy="9938324"/>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4244BEFD-EA21-268C-D398-6CF900EBCDBD}"/>
              </a:ext>
            </a:extLst>
          </p:cNvPr>
          <p:cNvSpPr/>
          <p:nvPr/>
        </p:nvSpPr>
        <p:spPr>
          <a:xfrm>
            <a:off x="533542" y="3227428"/>
            <a:ext cx="7284720" cy="9223867"/>
          </a:xfrm>
          <a:prstGeom prst="rect">
            <a:avLst/>
          </a:prstGeom>
          <a:solidFill>
            <a:schemeClr val="bg1"/>
          </a:solidFill>
          <a:ln w="12700" cap="flat">
            <a:noFill/>
            <a:miter lim="400000"/>
          </a:ln>
          <a:effectLst>
            <a:outerShdw blurRad="940528" dist="38100" algn="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1303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a:ea typeface="Graphik"/>
              <a:cs typeface="Graphik"/>
              <a:sym typeface="Graphik"/>
            </a:endParaRPr>
          </a:p>
        </p:txBody>
      </p:sp>
      <p:sp>
        <p:nvSpPr>
          <p:cNvPr id="4" name="TextBox 3">
            <a:extLst>
              <a:ext uri="{FF2B5EF4-FFF2-40B4-BE49-F238E27FC236}">
                <a16:creationId xmlns:a16="http://schemas.microsoft.com/office/drawing/2014/main" id="{BFE0A1C6-A95A-B2CC-CBA9-79D013F2EBE6}"/>
              </a:ext>
            </a:extLst>
          </p:cNvPr>
          <p:cNvSpPr txBox="1"/>
          <p:nvPr/>
        </p:nvSpPr>
        <p:spPr>
          <a:xfrm>
            <a:off x="1127760" y="3425333"/>
            <a:ext cx="6330852" cy="88280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400" rtl="0" fontAlgn="auto" latinLnBrk="0" hangingPunct="0">
              <a:lnSpc>
                <a:spcPct val="90000"/>
              </a:lnSpc>
              <a:spcBef>
                <a:spcPts val="0"/>
              </a:spcBef>
              <a:spcAft>
                <a:spcPts val="0"/>
              </a:spcAft>
              <a:buClrTx/>
              <a:buSzTx/>
              <a:buFontTx/>
              <a:buNone/>
              <a:tabLst/>
            </a:pPr>
            <a:r>
              <a:rPr lang="en-CA" sz="4500" b="0" i="0" u="none" strike="noStrike" dirty="0">
                <a:effectLst/>
                <a:latin typeface="+mn-lt"/>
                <a:ea typeface="Helvetica Neue" panose="02000503000000020004" pitchFamily="2" charset="0"/>
                <a:cs typeface="Helvetica Neue" panose="02000503000000020004" pitchFamily="2" charset="0"/>
              </a:rPr>
              <a:t>Energy and Angular Momentum Assignments for observed energy levels in the first and second momentum bite of collected </a:t>
            </a:r>
            <a:r>
              <a:rPr lang="en-CA" sz="4400" b="0" i="0" u="none" strike="noStrike" baseline="30000" dirty="0">
                <a:effectLst/>
                <a:latin typeface="+mn-lt"/>
                <a:ea typeface="Helvetica Neue" panose="02000503000000020004" pitchFamily="2" charset="0"/>
                <a:cs typeface="Helvetica Neue" panose="02000503000000020004" pitchFamily="2" charset="0"/>
              </a:rPr>
              <a:t>102</a:t>
            </a:r>
            <a:r>
              <a:rPr lang="en-CA" sz="4500" b="0" i="0" u="none" strike="noStrike" dirty="0">
                <a:effectLst/>
                <a:latin typeface="+mn-lt"/>
                <a:ea typeface="Helvetica Neue" panose="02000503000000020004" pitchFamily="2" charset="0"/>
                <a:cs typeface="Helvetica Neue" panose="02000503000000020004" pitchFamily="2" charset="0"/>
              </a:rPr>
              <a:t>Ru(</a:t>
            </a:r>
            <a:r>
              <a:rPr lang="en-CA" sz="4500" b="0" i="0" u="none" strike="noStrike" dirty="0" err="1">
                <a:effectLst/>
                <a:latin typeface="+mn-lt"/>
                <a:ea typeface="Helvetica Neue" panose="02000503000000020004" pitchFamily="2" charset="0"/>
                <a:cs typeface="Helvetica Neue" panose="02000503000000020004" pitchFamily="2" charset="0"/>
              </a:rPr>
              <a:t>p,t</a:t>
            </a:r>
            <a:r>
              <a:rPr lang="en-CA" sz="4500" b="0" i="0" u="none" strike="noStrike" dirty="0">
                <a:effectLst/>
                <a:latin typeface="+mn-lt"/>
                <a:ea typeface="Helvetica Neue" panose="02000503000000020004" pitchFamily="2" charset="0"/>
                <a:cs typeface="Helvetica Neue" panose="02000503000000020004" pitchFamily="2" charset="0"/>
              </a:rPr>
              <a:t>) data at a beam energy of 22MeV.</a:t>
            </a:r>
          </a:p>
          <a:p>
            <a:pPr marL="0" marR="0" indent="0" algn="l" defTabSz="2438400" rtl="0" fontAlgn="auto" latinLnBrk="0" hangingPunct="0">
              <a:lnSpc>
                <a:spcPct val="90000"/>
              </a:lnSpc>
              <a:spcBef>
                <a:spcPts val="0"/>
              </a:spcBef>
              <a:spcAft>
                <a:spcPts val="0"/>
              </a:spcAft>
              <a:buClrTx/>
              <a:buSzTx/>
              <a:buFontTx/>
              <a:buNone/>
              <a:tabLst/>
            </a:pPr>
            <a:br>
              <a:rPr lang="en-CA" sz="4500" dirty="0">
                <a:latin typeface="+mn-lt"/>
                <a:ea typeface="Helvetica Neue" panose="02000503000000020004" pitchFamily="2" charset="0"/>
                <a:cs typeface="Helvetica Neue" panose="02000503000000020004" pitchFamily="2" charset="0"/>
              </a:rPr>
            </a:br>
            <a:r>
              <a:rPr lang="en-CA" sz="4500" b="0" i="0" u="none" strike="noStrike" dirty="0">
                <a:effectLst/>
                <a:latin typeface="+mn-lt"/>
                <a:ea typeface="Helvetica Neue" panose="02000503000000020004" pitchFamily="2" charset="0"/>
                <a:cs typeface="Helvetica Neue" panose="02000503000000020004" pitchFamily="2" charset="0"/>
              </a:rPr>
              <a:t>The literature values for energy and parities are from the Nuclear Data Sheets found on NNDC </a:t>
            </a:r>
            <a:endParaRPr kumimoji="0" lang="en-US" sz="4500" b="0" i="0" u="none" strike="noStrike" cap="none" spc="0" normalizeH="0" baseline="0" dirty="0">
              <a:ln>
                <a:noFill/>
              </a:ln>
              <a:solidFill>
                <a:srgbClr val="000000"/>
              </a:solidFill>
              <a:effectLst/>
              <a:uFillTx/>
              <a:latin typeface="+mn-lt"/>
              <a:ea typeface="Helvetica Neue" panose="02000503000000020004" pitchFamily="2" charset="0"/>
              <a:cs typeface="Helvetica Neue" panose="02000503000000020004" pitchFamily="2" charset="0"/>
              <a:sym typeface="Canela Text Regular"/>
            </a:endParaRPr>
          </a:p>
        </p:txBody>
      </p:sp>
      <p:sp>
        <p:nvSpPr>
          <p:cNvPr id="12" name="Right Brace 11">
            <a:extLst>
              <a:ext uri="{FF2B5EF4-FFF2-40B4-BE49-F238E27FC236}">
                <a16:creationId xmlns:a16="http://schemas.microsoft.com/office/drawing/2014/main" id="{F0449B83-27F0-8E13-990B-49C9FEAB7847}"/>
              </a:ext>
            </a:extLst>
          </p:cNvPr>
          <p:cNvSpPr/>
          <p:nvPr/>
        </p:nvSpPr>
        <p:spPr>
          <a:xfrm>
            <a:off x="8078437" y="4050617"/>
            <a:ext cx="1381826" cy="7553933"/>
          </a:xfrm>
          <a:prstGeom prst="rightBrace">
            <a:avLst/>
          </a:prstGeom>
          <a:noFill/>
          <a:ln w="1016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4" name="Triangle 13">
            <a:extLst>
              <a:ext uri="{FF2B5EF4-FFF2-40B4-BE49-F238E27FC236}">
                <a16:creationId xmlns:a16="http://schemas.microsoft.com/office/drawing/2014/main" id="{DC17EAB9-5907-2BF8-657B-8B406DE81FCA}"/>
              </a:ext>
            </a:extLst>
          </p:cNvPr>
          <p:cNvSpPr/>
          <p:nvPr/>
        </p:nvSpPr>
        <p:spPr>
          <a:xfrm rot="5400000">
            <a:off x="8929222" y="7418437"/>
            <a:ext cx="963089" cy="818292"/>
          </a:xfrm>
          <a:prstGeom prst="triangl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1303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a:ea typeface="Graphik"/>
              <a:cs typeface="Graphik"/>
              <a:sym typeface="Graphik"/>
            </a:endParaRPr>
          </a:p>
        </p:txBody>
      </p:sp>
      <p:sp>
        <p:nvSpPr>
          <p:cNvPr id="17" name="Frame 16">
            <a:extLst>
              <a:ext uri="{FF2B5EF4-FFF2-40B4-BE49-F238E27FC236}">
                <a16:creationId xmlns:a16="http://schemas.microsoft.com/office/drawing/2014/main" id="{80668955-EC22-8F09-DF62-16100F1C9096}"/>
              </a:ext>
            </a:extLst>
          </p:cNvPr>
          <p:cNvSpPr/>
          <p:nvPr/>
        </p:nvSpPr>
        <p:spPr>
          <a:xfrm>
            <a:off x="10446327" y="10023271"/>
            <a:ext cx="6119413" cy="790694"/>
          </a:xfrm>
          <a:prstGeom prst="fram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130300" rtl="0" fontAlgn="auto" latinLnBrk="0" hangingPunct="0">
              <a:lnSpc>
                <a:spcPct val="100000"/>
              </a:lnSpc>
              <a:spcBef>
                <a:spcPts val="0"/>
              </a:spcBef>
              <a:spcAft>
                <a:spcPts val="0"/>
              </a:spcAft>
              <a:buClrTx/>
              <a:buSzTx/>
              <a:buFontTx/>
              <a:buNone/>
              <a:tabLst/>
            </a:pPr>
            <a:endParaRPr kumimoji="0" lang="en-US" sz="3200" i="0" u="none" strike="noStrike" normalizeH="0" baseline="0">
              <a:ln w="0"/>
              <a:solidFill>
                <a:schemeClr val="tx1"/>
              </a:solidFill>
              <a:effectLst>
                <a:outerShdw blurRad="38100" dist="19050" dir="2700000" algn="tl" rotWithShape="0">
                  <a:schemeClr val="dk1">
                    <a:alpha val="40000"/>
                  </a:schemeClr>
                </a:outerShdw>
              </a:effectLst>
              <a:uFillTx/>
              <a:latin typeface="Graphik"/>
              <a:ea typeface="Graphik"/>
              <a:cs typeface="Graphik"/>
              <a:sym typeface="Graphik"/>
            </a:endParaRPr>
          </a:p>
        </p:txBody>
      </p:sp>
      <p:sp>
        <p:nvSpPr>
          <p:cNvPr id="20" name="Frame 19">
            <a:extLst>
              <a:ext uri="{FF2B5EF4-FFF2-40B4-BE49-F238E27FC236}">
                <a16:creationId xmlns:a16="http://schemas.microsoft.com/office/drawing/2014/main" id="{2151D21A-AA0E-3B2D-5EAA-3F28666915D1}"/>
              </a:ext>
            </a:extLst>
          </p:cNvPr>
          <p:cNvSpPr/>
          <p:nvPr/>
        </p:nvSpPr>
        <p:spPr>
          <a:xfrm>
            <a:off x="16565740" y="3692729"/>
            <a:ext cx="6100296" cy="942109"/>
          </a:xfrm>
          <a:prstGeom prst="frame">
            <a:avLst/>
          </a:prstGeom>
          <a:solidFill>
            <a:schemeClr val="accent3"/>
          </a:solidFill>
          <a:ln w="1270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1303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a:ea typeface="Graphik"/>
              <a:cs typeface="Graphik"/>
              <a:sym typeface="Graphik"/>
            </a:endParaRPr>
          </a:p>
        </p:txBody>
      </p:sp>
    </p:spTree>
    <p:extLst>
      <p:ext uri="{BB962C8B-B14F-4D97-AF65-F5344CB8AC3E}">
        <p14:creationId xmlns:p14="http://schemas.microsoft.com/office/powerpoint/2010/main" val="379565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29292"/>
        </a:solidFill>
        <a:effectLst/>
      </p:bgPr>
    </p:bg>
    <p:spTree>
      <p:nvGrpSpPr>
        <p:cNvPr id="1" name=""/>
        <p:cNvGrpSpPr/>
        <p:nvPr/>
      </p:nvGrpSpPr>
      <p:grpSpPr>
        <a:xfrm>
          <a:off x="0" y="0"/>
          <a:ext cx="0" cy="0"/>
          <a:chOff x="0" y="0"/>
          <a:chExt cx="0" cy="0"/>
        </a:xfrm>
      </p:grpSpPr>
      <p:sp>
        <p:nvSpPr>
          <p:cNvPr id="1267" name="Rectangle"/>
          <p:cNvSpPr/>
          <p:nvPr/>
        </p:nvSpPr>
        <p:spPr>
          <a:xfrm>
            <a:off x="-383820" y="661652"/>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268" name="Population of Excited 0+ States"/>
          <p:cNvSpPr txBox="1"/>
          <p:nvPr/>
        </p:nvSpPr>
        <p:spPr>
          <a:xfrm>
            <a:off x="170366" y="933085"/>
            <a:ext cx="12187086" cy="1426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6900" u="sng" spc="-69">
                <a:latin typeface="+mn-lt"/>
                <a:ea typeface="+mn-ea"/>
                <a:cs typeface="+mn-cs"/>
                <a:sym typeface="Canela Bold"/>
              </a:defRPr>
            </a:lvl1pPr>
          </a:lstStyle>
          <a:p>
            <a:r>
              <a:rPr dirty="0"/>
              <a:t>Population of Excited 0+ States</a:t>
            </a:r>
          </a:p>
        </p:txBody>
      </p:sp>
      <p:grpSp>
        <p:nvGrpSpPr>
          <p:cNvPr id="1271" name="0keV_gs_0+.png"/>
          <p:cNvGrpSpPr/>
          <p:nvPr/>
        </p:nvGrpSpPr>
        <p:grpSpPr>
          <a:xfrm>
            <a:off x="473872" y="2452878"/>
            <a:ext cx="8814785" cy="6750789"/>
            <a:chOff x="0" y="0"/>
            <a:chExt cx="8814784" cy="6750788"/>
          </a:xfrm>
        </p:grpSpPr>
        <p:pic>
          <p:nvPicPr>
            <p:cNvPr id="1270" name="0keV_gs_0+.png" descr="0keV_gs_0+.png"/>
            <p:cNvPicPr>
              <a:picLocks noChangeAspect="1"/>
            </p:cNvPicPr>
            <p:nvPr/>
          </p:nvPicPr>
          <p:blipFill>
            <a:blip r:embed="rId3"/>
            <a:stretch>
              <a:fillRect/>
            </a:stretch>
          </p:blipFill>
          <p:spPr>
            <a:xfrm>
              <a:off x="127000" y="88900"/>
              <a:ext cx="8560785" cy="6420589"/>
            </a:xfrm>
            <a:prstGeom prst="rect">
              <a:avLst/>
            </a:prstGeom>
            <a:ln>
              <a:noFill/>
            </a:ln>
            <a:effectLst/>
          </p:spPr>
        </p:pic>
        <p:pic>
          <p:nvPicPr>
            <p:cNvPr id="1269" name="0keV_gs_0+.png" descr="0keV_gs_0+.png"/>
            <p:cNvPicPr>
              <a:picLocks/>
            </p:cNvPicPr>
            <p:nvPr/>
          </p:nvPicPr>
          <p:blipFill>
            <a:blip r:embed="rId4"/>
            <a:stretch>
              <a:fillRect/>
            </a:stretch>
          </p:blipFill>
          <p:spPr>
            <a:xfrm>
              <a:off x="0" y="0"/>
              <a:ext cx="8814785" cy="6750789"/>
            </a:xfrm>
            <a:prstGeom prst="rect">
              <a:avLst/>
            </a:prstGeom>
            <a:effectLst/>
          </p:spPr>
        </p:pic>
      </p:grpSp>
      <p:grpSp>
        <p:nvGrpSpPr>
          <p:cNvPr id="1274" name="1130keV_0+.png"/>
          <p:cNvGrpSpPr/>
          <p:nvPr/>
        </p:nvGrpSpPr>
        <p:grpSpPr>
          <a:xfrm>
            <a:off x="9415658" y="2500293"/>
            <a:ext cx="7289387" cy="5606740"/>
            <a:chOff x="0" y="0"/>
            <a:chExt cx="7289386" cy="5606739"/>
          </a:xfrm>
        </p:grpSpPr>
        <p:pic>
          <p:nvPicPr>
            <p:cNvPr id="1273" name="1130keV_0+.png" descr="1130keV_0+.png"/>
            <p:cNvPicPr>
              <a:picLocks noChangeAspect="1"/>
            </p:cNvPicPr>
            <p:nvPr/>
          </p:nvPicPr>
          <p:blipFill>
            <a:blip r:embed="rId5"/>
            <a:stretch>
              <a:fillRect/>
            </a:stretch>
          </p:blipFill>
          <p:spPr>
            <a:xfrm>
              <a:off x="127000" y="88900"/>
              <a:ext cx="7035387" cy="5276540"/>
            </a:xfrm>
            <a:prstGeom prst="rect">
              <a:avLst/>
            </a:prstGeom>
            <a:ln>
              <a:noFill/>
            </a:ln>
            <a:effectLst/>
          </p:spPr>
        </p:pic>
        <p:pic>
          <p:nvPicPr>
            <p:cNvPr id="1272" name="1130keV_0+.png" descr="1130keV_0+.png"/>
            <p:cNvPicPr>
              <a:picLocks/>
            </p:cNvPicPr>
            <p:nvPr/>
          </p:nvPicPr>
          <p:blipFill>
            <a:blip r:embed="rId6"/>
            <a:stretch>
              <a:fillRect/>
            </a:stretch>
          </p:blipFill>
          <p:spPr>
            <a:xfrm>
              <a:off x="0" y="0"/>
              <a:ext cx="7289387" cy="5606740"/>
            </a:xfrm>
            <a:prstGeom prst="rect">
              <a:avLst/>
            </a:prstGeom>
            <a:effectLst/>
          </p:spPr>
        </p:pic>
      </p:grpSp>
      <p:grpSp>
        <p:nvGrpSpPr>
          <p:cNvPr id="1277" name="1741keV_0+.png"/>
          <p:cNvGrpSpPr/>
          <p:nvPr/>
        </p:nvGrpSpPr>
        <p:grpSpPr>
          <a:xfrm>
            <a:off x="16832046" y="2500293"/>
            <a:ext cx="7289387" cy="5606740"/>
            <a:chOff x="0" y="0"/>
            <a:chExt cx="7289386" cy="5606739"/>
          </a:xfrm>
        </p:grpSpPr>
        <p:pic>
          <p:nvPicPr>
            <p:cNvPr id="1276" name="1741keV_0+.png" descr="1741keV_0+.png"/>
            <p:cNvPicPr>
              <a:picLocks noChangeAspect="1"/>
            </p:cNvPicPr>
            <p:nvPr/>
          </p:nvPicPr>
          <p:blipFill>
            <a:blip r:embed="rId7"/>
            <a:stretch>
              <a:fillRect/>
            </a:stretch>
          </p:blipFill>
          <p:spPr>
            <a:xfrm>
              <a:off x="127000" y="88900"/>
              <a:ext cx="7035387" cy="5276540"/>
            </a:xfrm>
            <a:prstGeom prst="rect">
              <a:avLst/>
            </a:prstGeom>
            <a:ln>
              <a:noFill/>
            </a:ln>
            <a:effectLst/>
          </p:spPr>
        </p:pic>
        <p:pic>
          <p:nvPicPr>
            <p:cNvPr id="1275" name="1741keV_0+.png" descr="1741keV_0+.png"/>
            <p:cNvPicPr>
              <a:picLocks/>
            </p:cNvPicPr>
            <p:nvPr/>
          </p:nvPicPr>
          <p:blipFill>
            <a:blip r:embed="rId6"/>
            <a:stretch>
              <a:fillRect/>
            </a:stretch>
          </p:blipFill>
          <p:spPr>
            <a:xfrm>
              <a:off x="0" y="0"/>
              <a:ext cx="7289387" cy="5606740"/>
            </a:xfrm>
            <a:prstGeom prst="rect">
              <a:avLst/>
            </a:prstGeom>
            <a:effectLst/>
          </p:spPr>
        </p:pic>
      </p:grpSp>
      <p:pic>
        <p:nvPicPr>
          <p:cNvPr id="1278" name="CodeCogsEqn-29.png" descr="CodeCogsEqn-29.png"/>
          <p:cNvPicPr>
            <a:picLocks noChangeAspect="1"/>
          </p:cNvPicPr>
          <p:nvPr/>
        </p:nvPicPr>
        <p:blipFill>
          <a:blip r:embed="rId8"/>
          <a:stretch>
            <a:fillRect/>
          </a:stretch>
        </p:blipFill>
        <p:spPr>
          <a:xfrm>
            <a:off x="11160613" y="7982496"/>
            <a:ext cx="4894591" cy="1859288"/>
          </a:xfrm>
          <a:prstGeom prst="rect">
            <a:avLst/>
          </a:prstGeom>
          <a:ln w="12700">
            <a:miter lim="400000"/>
          </a:ln>
        </p:spPr>
      </p:pic>
      <p:pic>
        <p:nvPicPr>
          <p:cNvPr id="1279" name="CodeCogsEqn-30.png" descr="CodeCogsEqn-30.png"/>
          <p:cNvPicPr>
            <a:picLocks noChangeAspect="1"/>
          </p:cNvPicPr>
          <p:nvPr/>
        </p:nvPicPr>
        <p:blipFill>
          <a:blip r:embed="rId9"/>
          <a:stretch>
            <a:fillRect/>
          </a:stretch>
        </p:blipFill>
        <p:spPr>
          <a:xfrm>
            <a:off x="18222165" y="7963995"/>
            <a:ext cx="4894590" cy="1859288"/>
          </a:xfrm>
          <a:prstGeom prst="rect">
            <a:avLst/>
          </a:prstGeom>
          <a:ln w="12700">
            <a:miter lim="400000"/>
          </a:ln>
        </p:spPr>
      </p:pic>
      <p:pic>
        <p:nvPicPr>
          <p:cNvPr id="1280" name="CodeCogsEqn-35.png" descr="CodeCogsEqn-35.png"/>
          <p:cNvPicPr>
            <a:picLocks noChangeAspect="1"/>
          </p:cNvPicPr>
          <p:nvPr/>
        </p:nvPicPr>
        <p:blipFill>
          <a:blip r:embed="rId10"/>
          <a:stretch>
            <a:fillRect/>
          </a:stretch>
        </p:blipFill>
        <p:spPr>
          <a:xfrm>
            <a:off x="10454617" y="10474443"/>
            <a:ext cx="11574219" cy="1142792"/>
          </a:xfrm>
          <a:prstGeom prst="rect">
            <a:avLst/>
          </a:prstGeom>
          <a:ln w="12700">
            <a:miter lim="400000"/>
          </a:ln>
        </p:spPr>
      </p:pic>
      <p:pic>
        <p:nvPicPr>
          <p:cNvPr id="1281" name="CodeCogsEqn-37.png" descr="CodeCogsEqn-37.png"/>
          <p:cNvPicPr>
            <a:picLocks noChangeAspect="1"/>
          </p:cNvPicPr>
          <p:nvPr/>
        </p:nvPicPr>
        <p:blipFill>
          <a:blip r:embed="rId11"/>
          <a:stretch>
            <a:fillRect/>
          </a:stretch>
        </p:blipFill>
        <p:spPr>
          <a:xfrm>
            <a:off x="10396236" y="12268395"/>
            <a:ext cx="11574219" cy="957929"/>
          </a:xfrm>
          <a:prstGeom prst="rect">
            <a:avLst/>
          </a:prstGeom>
          <a:ln w="12700">
            <a:miter lim="400000"/>
          </a:ln>
        </p:spPr>
      </p:pic>
      <p:pic>
        <p:nvPicPr>
          <p:cNvPr id="4" name="Picture 3" descr="Table&#10;&#10;Description automatically generated">
            <a:extLst>
              <a:ext uri="{FF2B5EF4-FFF2-40B4-BE49-F238E27FC236}">
                <a16:creationId xmlns:a16="http://schemas.microsoft.com/office/drawing/2014/main" id="{54292490-5391-566C-89C7-A448ABF8C3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4570" y="9133413"/>
            <a:ext cx="4325604" cy="4465327"/>
          </a:xfrm>
          <a:prstGeom prst="rect">
            <a:avLst/>
          </a:prstGeom>
          <a:ln>
            <a:noFill/>
          </a:ln>
          <a:effectLst>
            <a:outerShdw blurRad="292100" dist="139700" dir="2700000" algn="tl" rotWithShape="0">
              <a:srgbClr val="333333">
                <a:alpha val="65000"/>
              </a:srgbClr>
            </a:outerShdw>
          </a:effectLst>
        </p:spPr>
      </p:pic>
      <p:sp>
        <p:nvSpPr>
          <p:cNvPr id="7" name="Right Arrow 6">
            <a:extLst>
              <a:ext uri="{FF2B5EF4-FFF2-40B4-BE49-F238E27FC236}">
                <a16:creationId xmlns:a16="http://schemas.microsoft.com/office/drawing/2014/main" id="{5C3DBB34-8C15-1885-08BA-0BD958B457A2}"/>
              </a:ext>
            </a:extLst>
          </p:cNvPr>
          <p:cNvSpPr/>
          <p:nvPr/>
        </p:nvSpPr>
        <p:spPr>
          <a:xfrm>
            <a:off x="7095801" y="10587388"/>
            <a:ext cx="3147142" cy="675734"/>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1303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a:ea typeface="Graphik"/>
              <a:cs typeface="Graphik"/>
              <a:sym typeface="Graphik"/>
            </a:endParaRPr>
          </a:p>
        </p:txBody>
      </p:sp>
      <p:sp>
        <p:nvSpPr>
          <p:cNvPr id="8" name="Right Arrow 7">
            <a:extLst>
              <a:ext uri="{FF2B5EF4-FFF2-40B4-BE49-F238E27FC236}">
                <a16:creationId xmlns:a16="http://schemas.microsoft.com/office/drawing/2014/main" id="{158EED14-58D9-7769-3253-9E8CBA99175F}"/>
              </a:ext>
            </a:extLst>
          </p:cNvPr>
          <p:cNvSpPr/>
          <p:nvPr/>
        </p:nvSpPr>
        <p:spPr>
          <a:xfrm>
            <a:off x="7095801" y="12229393"/>
            <a:ext cx="3147142" cy="675734"/>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1303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a:ea typeface="Graphik"/>
              <a:cs typeface="Graphik"/>
              <a:sym typeface="Graphik"/>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267" name="Rectangle"/>
          <p:cNvSpPr/>
          <p:nvPr/>
        </p:nvSpPr>
        <p:spPr>
          <a:xfrm>
            <a:off x="-224835" y="450276"/>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268" name="Population of Excited 0+ States"/>
          <p:cNvSpPr txBox="1"/>
          <p:nvPr/>
        </p:nvSpPr>
        <p:spPr>
          <a:xfrm>
            <a:off x="526228" y="810150"/>
            <a:ext cx="12187086" cy="1426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6900" u="sng" spc="-69">
                <a:latin typeface="+mn-lt"/>
                <a:ea typeface="+mn-ea"/>
                <a:cs typeface="+mn-cs"/>
                <a:sym typeface="Canela Bold"/>
              </a:defRPr>
            </a:lvl1pPr>
          </a:lstStyle>
          <a:p>
            <a:r>
              <a:rPr dirty="0"/>
              <a:t>Population of Excited 0+ States</a:t>
            </a:r>
          </a:p>
        </p:txBody>
      </p:sp>
    </p:spTree>
    <p:extLst>
      <p:ext uri="{BB962C8B-B14F-4D97-AF65-F5344CB8AC3E}">
        <p14:creationId xmlns:p14="http://schemas.microsoft.com/office/powerpoint/2010/main" val="15447950"/>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285" name="Rectangle"/>
          <p:cNvSpPr/>
          <p:nvPr/>
        </p:nvSpPr>
        <p:spPr>
          <a:xfrm>
            <a:off x="-383820" y="450276"/>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286" name="Population of Excited 0+ States"/>
          <p:cNvSpPr txBox="1"/>
          <p:nvPr/>
        </p:nvSpPr>
        <p:spPr>
          <a:xfrm>
            <a:off x="526228" y="715541"/>
            <a:ext cx="12187086" cy="1426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6900" u="sng" spc="-69">
                <a:latin typeface="+mn-lt"/>
                <a:ea typeface="+mn-ea"/>
                <a:cs typeface="+mn-cs"/>
                <a:sym typeface="Canela Bold"/>
              </a:defRPr>
            </a:lvl1pPr>
          </a:lstStyle>
          <a:p>
            <a:r>
              <a:rPr dirty="0"/>
              <a:t>Population of Excited 0+ States</a:t>
            </a:r>
          </a:p>
        </p:txBody>
      </p:sp>
      <p:grpSp>
        <p:nvGrpSpPr>
          <p:cNvPr id="1289" name="0keV_gs_0+.png"/>
          <p:cNvGrpSpPr/>
          <p:nvPr/>
        </p:nvGrpSpPr>
        <p:grpSpPr>
          <a:xfrm>
            <a:off x="905432" y="2606836"/>
            <a:ext cx="8814785" cy="6750789"/>
            <a:chOff x="0" y="0"/>
            <a:chExt cx="8814784" cy="6750788"/>
          </a:xfrm>
        </p:grpSpPr>
        <p:pic>
          <p:nvPicPr>
            <p:cNvPr id="1288" name="0keV_gs_0+.png" descr="0keV_gs_0+.png"/>
            <p:cNvPicPr>
              <a:picLocks noChangeAspect="1"/>
            </p:cNvPicPr>
            <p:nvPr/>
          </p:nvPicPr>
          <p:blipFill>
            <a:blip r:embed="rId3"/>
            <a:stretch>
              <a:fillRect/>
            </a:stretch>
          </p:blipFill>
          <p:spPr>
            <a:xfrm>
              <a:off x="127000" y="88900"/>
              <a:ext cx="8560785" cy="6420589"/>
            </a:xfrm>
            <a:prstGeom prst="rect">
              <a:avLst/>
            </a:prstGeom>
            <a:ln>
              <a:noFill/>
            </a:ln>
            <a:effectLst/>
          </p:spPr>
        </p:pic>
        <p:pic>
          <p:nvPicPr>
            <p:cNvPr id="1287" name="0keV_gs_0+.png" descr="0keV_gs_0+.png"/>
            <p:cNvPicPr>
              <a:picLocks/>
            </p:cNvPicPr>
            <p:nvPr/>
          </p:nvPicPr>
          <p:blipFill>
            <a:blip r:embed="rId4"/>
            <a:stretch>
              <a:fillRect/>
            </a:stretch>
          </p:blipFill>
          <p:spPr>
            <a:xfrm>
              <a:off x="0" y="0"/>
              <a:ext cx="8814785" cy="6750789"/>
            </a:xfrm>
            <a:prstGeom prst="rect">
              <a:avLst/>
            </a:prstGeom>
            <a:effectLst/>
          </p:spPr>
        </p:pic>
      </p:grpSp>
      <p:grpSp>
        <p:nvGrpSpPr>
          <p:cNvPr id="1292" name="1130keV_0+.png"/>
          <p:cNvGrpSpPr/>
          <p:nvPr/>
        </p:nvGrpSpPr>
        <p:grpSpPr>
          <a:xfrm>
            <a:off x="11465392" y="2407568"/>
            <a:ext cx="7289387" cy="5606740"/>
            <a:chOff x="0" y="0"/>
            <a:chExt cx="7289386" cy="5606739"/>
          </a:xfrm>
        </p:grpSpPr>
        <p:pic>
          <p:nvPicPr>
            <p:cNvPr id="1291" name="1130keV_0+.png" descr="1130keV_0+.png"/>
            <p:cNvPicPr>
              <a:picLocks noChangeAspect="1"/>
            </p:cNvPicPr>
            <p:nvPr/>
          </p:nvPicPr>
          <p:blipFill>
            <a:blip r:embed="rId5"/>
            <a:stretch>
              <a:fillRect/>
            </a:stretch>
          </p:blipFill>
          <p:spPr>
            <a:xfrm>
              <a:off x="127000" y="88900"/>
              <a:ext cx="7035387" cy="5276540"/>
            </a:xfrm>
            <a:prstGeom prst="rect">
              <a:avLst/>
            </a:prstGeom>
            <a:ln>
              <a:noFill/>
            </a:ln>
            <a:effectLst/>
          </p:spPr>
        </p:pic>
        <p:pic>
          <p:nvPicPr>
            <p:cNvPr id="1290" name="1130keV_0+.png" descr="1130keV_0+.png"/>
            <p:cNvPicPr>
              <a:picLocks/>
            </p:cNvPicPr>
            <p:nvPr/>
          </p:nvPicPr>
          <p:blipFill>
            <a:blip r:embed="rId6"/>
            <a:stretch>
              <a:fillRect/>
            </a:stretch>
          </p:blipFill>
          <p:spPr>
            <a:xfrm>
              <a:off x="0" y="0"/>
              <a:ext cx="7289387" cy="5606740"/>
            </a:xfrm>
            <a:prstGeom prst="rect">
              <a:avLst/>
            </a:prstGeom>
            <a:effectLst/>
          </p:spPr>
        </p:pic>
      </p:grpSp>
      <p:grpSp>
        <p:nvGrpSpPr>
          <p:cNvPr id="1295" name="1741keV_0+.png"/>
          <p:cNvGrpSpPr/>
          <p:nvPr/>
        </p:nvGrpSpPr>
        <p:grpSpPr>
          <a:xfrm>
            <a:off x="11465392" y="8047519"/>
            <a:ext cx="7289387" cy="5606740"/>
            <a:chOff x="0" y="0"/>
            <a:chExt cx="7289386" cy="5606739"/>
          </a:xfrm>
        </p:grpSpPr>
        <p:pic>
          <p:nvPicPr>
            <p:cNvPr id="1294" name="1741keV_0+.png" descr="1741keV_0+.png"/>
            <p:cNvPicPr>
              <a:picLocks noChangeAspect="1"/>
            </p:cNvPicPr>
            <p:nvPr/>
          </p:nvPicPr>
          <p:blipFill>
            <a:blip r:embed="rId7"/>
            <a:stretch>
              <a:fillRect/>
            </a:stretch>
          </p:blipFill>
          <p:spPr>
            <a:xfrm>
              <a:off x="127000" y="88900"/>
              <a:ext cx="7035387" cy="5276540"/>
            </a:xfrm>
            <a:prstGeom prst="rect">
              <a:avLst/>
            </a:prstGeom>
            <a:ln>
              <a:noFill/>
            </a:ln>
            <a:effectLst/>
          </p:spPr>
        </p:pic>
        <p:pic>
          <p:nvPicPr>
            <p:cNvPr id="1293" name="1741keV_0+.png" descr="1741keV_0+.png"/>
            <p:cNvPicPr>
              <a:picLocks/>
            </p:cNvPicPr>
            <p:nvPr/>
          </p:nvPicPr>
          <p:blipFill>
            <a:blip r:embed="rId6"/>
            <a:stretch>
              <a:fillRect/>
            </a:stretch>
          </p:blipFill>
          <p:spPr>
            <a:xfrm>
              <a:off x="0" y="0"/>
              <a:ext cx="7289387" cy="5606740"/>
            </a:xfrm>
            <a:prstGeom prst="rect">
              <a:avLst/>
            </a:prstGeom>
            <a:effectLst/>
          </p:spPr>
        </p:pic>
      </p:grpSp>
      <p:pic>
        <p:nvPicPr>
          <p:cNvPr id="1296" name="CodeCogsEqn-29.png" descr="CodeCogsEqn-29.png"/>
          <p:cNvPicPr>
            <a:picLocks noChangeAspect="1"/>
          </p:cNvPicPr>
          <p:nvPr/>
        </p:nvPicPr>
        <p:blipFill>
          <a:blip r:embed="rId8"/>
          <a:stretch>
            <a:fillRect/>
          </a:stretch>
        </p:blipFill>
        <p:spPr>
          <a:xfrm>
            <a:off x="18972165" y="4281294"/>
            <a:ext cx="4894591" cy="1859288"/>
          </a:xfrm>
          <a:prstGeom prst="rect">
            <a:avLst/>
          </a:prstGeom>
          <a:ln w="12700">
            <a:miter lim="400000"/>
          </a:ln>
        </p:spPr>
      </p:pic>
      <p:pic>
        <p:nvPicPr>
          <p:cNvPr id="1297" name="CodeCogsEqn-30.png" descr="CodeCogsEqn-30.png"/>
          <p:cNvPicPr>
            <a:picLocks noChangeAspect="1"/>
          </p:cNvPicPr>
          <p:nvPr/>
        </p:nvPicPr>
        <p:blipFill>
          <a:blip r:embed="rId9"/>
          <a:stretch>
            <a:fillRect/>
          </a:stretch>
        </p:blipFill>
        <p:spPr>
          <a:xfrm>
            <a:off x="18972167" y="9477006"/>
            <a:ext cx="4894590" cy="1859288"/>
          </a:xfrm>
          <a:prstGeom prst="rect">
            <a:avLst/>
          </a:prstGeom>
          <a:ln w="12700">
            <a:miter lim="400000"/>
          </a:ln>
        </p:spPr>
      </p:pic>
      <p:pic>
        <p:nvPicPr>
          <p:cNvPr id="1298" name="CodeCogsEqn-35.png" descr="CodeCogsEqn-35.png"/>
          <p:cNvPicPr>
            <a:picLocks noChangeAspect="1"/>
          </p:cNvPicPr>
          <p:nvPr/>
        </p:nvPicPr>
        <p:blipFill>
          <a:blip r:embed="rId10"/>
          <a:stretch>
            <a:fillRect/>
          </a:stretch>
        </p:blipFill>
        <p:spPr>
          <a:xfrm>
            <a:off x="526228" y="10012427"/>
            <a:ext cx="10434599" cy="1142792"/>
          </a:xfrm>
          <a:prstGeom prst="rect">
            <a:avLst/>
          </a:prstGeom>
          <a:ln w="12700">
            <a:miter lim="400000"/>
          </a:ln>
        </p:spPr>
      </p:pic>
      <p:pic>
        <p:nvPicPr>
          <p:cNvPr id="1299" name="CodeCogsEqn-37.png" descr="CodeCogsEqn-37.png"/>
          <p:cNvPicPr>
            <a:picLocks noChangeAspect="1"/>
          </p:cNvPicPr>
          <p:nvPr/>
        </p:nvPicPr>
        <p:blipFill>
          <a:blip r:embed="rId11"/>
          <a:stretch>
            <a:fillRect/>
          </a:stretch>
        </p:blipFill>
        <p:spPr>
          <a:xfrm>
            <a:off x="204156" y="11670075"/>
            <a:ext cx="11008954" cy="95792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grpSp>
        <p:nvGrpSpPr>
          <p:cNvPr id="275" name="Rectangle"/>
          <p:cNvGrpSpPr/>
          <p:nvPr/>
        </p:nvGrpSpPr>
        <p:grpSpPr>
          <a:xfrm>
            <a:off x="12794693" y="3035230"/>
            <a:ext cx="11012456" cy="10234203"/>
            <a:chOff x="0" y="0"/>
            <a:chExt cx="11012454" cy="10234201"/>
          </a:xfrm>
        </p:grpSpPr>
        <p:sp>
          <p:nvSpPr>
            <p:cNvPr id="274" name="Rectangle"/>
            <p:cNvSpPr/>
            <p:nvPr/>
          </p:nvSpPr>
          <p:spPr>
            <a:xfrm>
              <a:off x="215900" y="139699"/>
              <a:ext cx="10580655" cy="9675403"/>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273" name="Rectangle Rectangle" descr="Rectangle Rectangle"/>
            <p:cNvPicPr>
              <a:picLocks/>
            </p:cNvPicPr>
            <p:nvPr/>
          </p:nvPicPr>
          <p:blipFill>
            <a:blip r:embed="rId3"/>
            <a:stretch>
              <a:fillRect/>
            </a:stretch>
          </p:blipFill>
          <p:spPr>
            <a:xfrm>
              <a:off x="0" y="-1"/>
              <a:ext cx="11012455" cy="10234203"/>
            </a:xfrm>
            <a:prstGeom prst="rect">
              <a:avLst/>
            </a:prstGeom>
            <a:effectLst/>
          </p:spPr>
        </p:pic>
      </p:grpSp>
      <p:grpSp>
        <p:nvGrpSpPr>
          <p:cNvPr id="278" name="Rectangle"/>
          <p:cNvGrpSpPr/>
          <p:nvPr/>
        </p:nvGrpSpPr>
        <p:grpSpPr>
          <a:xfrm>
            <a:off x="864199" y="3047531"/>
            <a:ext cx="9620756" cy="6121893"/>
            <a:chOff x="0" y="-1"/>
            <a:chExt cx="11012455" cy="10139004"/>
          </a:xfrm>
        </p:grpSpPr>
        <p:sp>
          <p:nvSpPr>
            <p:cNvPr id="277" name="Rectangle"/>
            <p:cNvSpPr/>
            <p:nvPr/>
          </p:nvSpPr>
          <p:spPr>
            <a:xfrm>
              <a:off x="215899" y="139699"/>
              <a:ext cx="10580656" cy="9580204"/>
            </a:xfrm>
            <a:prstGeom prst="rect">
              <a:avLst/>
            </a:prstGeom>
            <a:solidFill>
              <a:srgbClr val="FFFFFF"/>
            </a:solidFill>
            <a:ln>
              <a:noFill/>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pic>
          <p:nvPicPr>
            <p:cNvPr id="276" name="Rectangle Rectangle" descr="Rectangle Rectangle"/>
            <p:cNvPicPr>
              <a:picLocks/>
            </p:cNvPicPr>
            <p:nvPr/>
          </p:nvPicPr>
          <p:blipFill>
            <a:blip r:embed="rId4"/>
            <a:stretch>
              <a:fillRect/>
            </a:stretch>
          </p:blipFill>
          <p:spPr>
            <a:xfrm>
              <a:off x="0" y="-1"/>
              <a:ext cx="11012455" cy="10139004"/>
            </a:xfrm>
            <a:prstGeom prst="rect">
              <a:avLst/>
            </a:prstGeom>
            <a:effectLst/>
          </p:spPr>
        </p:pic>
      </p:grpSp>
      <p:sp>
        <p:nvSpPr>
          <p:cNvPr id="279" name="Rectangle"/>
          <p:cNvSpPr/>
          <p:nvPr/>
        </p:nvSpPr>
        <p:spPr>
          <a:xfrm>
            <a:off x="-765815" y="498154"/>
            <a:ext cx="26194268" cy="1691603"/>
          </a:xfrm>
          <a:prstGeom prst="rect">
            <a:avLst/>
          </a:prstGeom>
          <a:solidFill>
            <a:srgbClr val="F6C950"/>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pic>
        <p:nvPicPr>
          <p:cNvPr id="280" name="logo2.jpg.png" descr="logo2.jpg.png"/>
          <p:cNvPicPr>
            <a:picLocks noChangeAspect="1"/>
          </p:cNvPicPr>
          <p:nvPr/>
        </p:nvPicPr>
        <p:blipFill>
          <a:blip r:embed="rId5"/>
          <a:srcRect l="23775" t="5238" r="23775" b="5238"/>
          <a:stretch>
            <a:fillRect/>
          </a:stretch>
        </p:blipFill>
        <p:spPr>
          <a:xfrm>
            <a:off x="-67" y="11675550"/>
            <a:ext cx="1970948" cy="1866524"/>
          </a:xfrm>
          <a:prstGeom prst="rect">
            <a:avLst/>
          </a:prstGeom>
          <a:ln w="12700">
            <a:miter lim="400000"/>
          </a:ln>
        </p:spPr>
      </p:pic>
      <p:sp>
        <p:nvSpPr>
          <p:cNvPr id="281" name="Background : Nuclear Models"/>
          <p:cNvSpPr txBox="1"/>
          <p:nvPr/>
        </p:nvSpPr>
        <p:spPr>
          <a:xfrm>
            <a:off x="208378" y="518969"/>
            <a:ext cx="16809924" cy="2019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10100" u="sng" spc="-101">
                <a:latin typeface="+mn-lt"/>
                <a:ea typeface="+mn-ea"/>
                <a:cs typeface="+mn-cs"/>
                <a:sym typeface="Canela Bold"/>
              </a:defRPr>
            </a:lvl1pPr>
          </a:lstStyle>
          <a:p>
            <a:r>
              <a:rPr dirty="0"/>
              <a:t>Background : Nuclear Models </a:t>
            </a:r>
          </a:p>
        </p:txBody>
      </p:sp>
      <p:sp>
        <p:nvSpPr>
          <p:cNvPr id="282" name="Shell Model"/>
          <p:cNvSpPr txBox="1"/>
          <p:nvPr/>
        </p:nvSpPr>
        <p:spPr>
          <a:xfrm>
            <a:off x="4493509" y="4285099"/>
            <a:ext cx="3232964" cy="9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2438338">
              <a:spcBef>
                <a:spcPts val="2400"/>
              </a:spcBef>
              <a:defRPr sz="4400" u="sng"/>
            </a:lvl1pPr>
          </a:lstStyle>
          <a:p>
            <a:r>
              <a:t>Shell Model </a:t>
            </a:r>
          </a:p>
        </p:txBody>
      </p:sp>
      <p:sp>
        <p:nvSpPr>
          <p:cNvPr id="283" name="Collective Model"/>
          <p:cNvSpPr txBox="1"/>
          <p:nvPr/>
        </p:nvSpPr>
        <p:spPr>
          <a:xfrm>
            <a:off x="16450202" y="4285099"/>
            <a:ext cx="4428795" cy="9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2438338">
              <a:spcBef>
                <a:spcPts val="2400"/>
              </a:spcBef>
              <a:defRPr sz="4400" u="sng"/>
            </a:lvl1pPr>
          </a:lstStyle>
          <a:p>
            <a:r>
              <a:t>Collective Model</a:t>
            </a:r>
          </a:p>
        </p:txBody>
      </p:sp>
      <p:sp>
        <p:nvSpPr>
          <p:cNvPr id="284" name="Independent particle model"/>
          <p:cNvSpPr txBox="1"/>
          <p:nvPr/>
        </p:nvSpPr>
        <p:spPr>
          <a:xfrm>
            <a:off x="3333352" y="5969908"/>
            <a:ext cx="4982688" cy="606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t>Independent particle model </a:t>
            </a:r>
          </a:p>
        </p:txBody>
      </p:sp>
      <p:sp>
        <p:nvSpPr>
          <p:cNvPr id="285" name="Groups of nucleons act together"/>
          <p:cNvSpPr txBox="1"/>
          <p:nvPr/>
        </p:nvSpPr>
        <p:spPr>
          <a:xfrm>
            <a:off x="15506563" y="6171211"/>
            <a:ext cx="5779245" cy="606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t>Groups of nucleons act together  </a:t>
            </a:r>
          </a:p>
        </p:txBody>
      </p:sp>
      <p:sp>
        <p:nvSpPr>
          <p:cNvPr id="286" name="Designed to account for quantal properties of nuclei, such as spins, quantum states, magnetic moments, and magic numbers."/>
          <p:cNvSpPr txBox="1"/>
          <p:nvPr/>
        </p:nvSpPr>
        <p:spPr>
          <a:xfrm>
            <a:off x="1299613" y="7307217"/>
            <a:ext cx="9620756" cy="1521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rPr dirty="0"/>
              <a:t>Designed to account for quantal properties of nuclei, such as spins, quantum states, magnetic moments, and magic numbers.  </a:t>
            </a:r>
          </a:p>
        </p:txBody>
      </p:sp>
      <p:sp>
        <p:nvSpPr>
          <p:cNvPr id="287" name="Integration of both global properties and quantal properties of nuclei"/>
          <p:cNvSpPr txBox="1"/>
          <p:nvPr/>
        </p:nvSpPr>
        <p:spPr>
          <a:xfrm>
            <a:off x="13393229" y="7535989"/>
            <a:ext cx="10005911" cy="1063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t>Integration of both global properties and quantal properties of nuclei  </a:t>
            </a:r>
          </a:p>
        </p:txBody>
      </p:sp>
      <p:sp>
        <p:nvSpPr>
          <p:cNvPr id="288" name="Two major types of collective motion:…"/>
          <p:cNvSpPr txBox="1"/>
          <p:nvPr/>
        </p:nvSpPr>
        <p:spPr>
          <a:xfrm>
            <a:off x="14477637" y="9358309"/>
            <a:ext cx="7837097" cy="1521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97872" indent="-297872" algn="l">
              <a:buSzPct val="150000"/>
              <a:buChar char="•"/>
              <a:defRPr sz="2700">
                <a:latin typeface="Canela Text Medium"/>
                <a:ea typeface="Canela Text Medium"/>
                <a:cs typeface="Canela Text Medium"/>
                <a:sym typeface="Canela Text Medium"/>
              </a:defRPr>
            </a:pPr>
            <a:r>
              <a:t>Two major types of collective motion:</a:t>
            </a:r>
          </a:p>
          <a:p>
            <a:pPr marL="526472" indent="-526472">
              <a:buClr>
                <a:srgbClr val="000000"/>
              </a:buClr>
              <a:buSzPct val="100000"/>
              <a:buAutoNum type="arabicPeriod"/>
              <a:defRPr sz="2700">
                <a:latin typeface="Canela Text Medium"/>
                <a:ea typeface="Canela Text Medium"/>
                <a:cs typeface="Canela Text Medium"/>
                <a:sym typeface="Canela Text Medium"/>
              </a:defRPr>
            </a:pPr>
            <a:r>
              <a:t>Rotations: Rotations of a deformed shape</a:t>
            </a:r>
          </a:p>
          <a:p>
            <a:pPr marL="526472" indent="-526472">
              <a:buClr>
                <a:srgbClr val="000000"/>
              </a:buClr>
              <a:buSzPct val="100000"/>
              <a:buAutoNum type="arabicPeriod"/>
              <a:defRPr sz="2700">
                <a:latin typeface="Canela Text Medium"/>
                <a:ea typeface="Canela Text Medium"/>
                <a:cs typeface="Canela Text Medium"/>
                <a:sym typeface="Canela Text Medium"/>
              </a:defRPr>
            </a:pPr>
            <a:r>
              <a:t>Vibrations: Surface oscillations</a:t>
            </a:r>
          </a:p>
        </p:txBody>
      </p:sp>
      <p:sp>
        <p:nvSpPr>
          <p:cNvPr id="289" name="Fundamental assumption that all the nucleons are different ; i.e. nucleons are fermions and must occupy different quantum states as a result of the Pauli exclusion principal"/>
          <p:cNvSpPr txBox="1"/>
          <p:nvPr/>
        </p:nvSpPr>
        <p:spPr>
          <a:xfrm>
            <a:off x="1327189" y="9262613"/>
            <a:ext cx="8995013" cy="197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97872" indent="-297872">
              <a:buSzPct val="150000"/>
              <a:buChar char="•"/>
              <a:defRPr sz="2700">
                <a:latin typeface="Canela Text Medium"/>
                <a:ea typeface="Canela Text Medium"/>
                <a:cs typeface="Canela Text Medium"/>
                <a:sym typeface="Canela Text Medium"/>
              </a:defRPr>
            </a:lvl1pPr>
          </a:lstStyle>
          <a:p>
            <a:r>
              <a:rPr dirty="0"/>
              <a:t>Fundamental assumption that all the nucleons are different ; i.e. nucleons are fermions and must occupy different quantum states as a result of the Pauli exclusion principal</a:t>
            </a:r>
          </a:p>
        </p:txBody>
      </p:sp>
      <p:sp>
        <p:nvSpPr>
          <p:cNvPr id="290" name="Atom"/>
          <p:cNvSpPr/>
          <p:nvPr/>
        </p:nvSpPr>
        <p:spPr>
          <a:xfrm>
            <a:off x="-4476868" y="9076235"/>
            <a:ext cx="9313994" cy="10491357"/>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91" name="Atom"/>
          <p:cNvSpPr/>
          <p:nvPr/>
        </p:nvSpPr>
        <p:spPr>
          <a:xfrm>
            <a:off x="19328040" y="-4526659"/>
            <a:ext cx="9105010" cy="1025595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92" name="Rectangle"/>
          <p:cNvSpPr/>
          <p:nvPr/>
        </p:nvSpPr>
        <p:spPr>
          <a:xfrm>
            <a:off x="3707860" y="4117205"/>
            <a:ext cx="4804262" cy="1270001"/>
          </a:xfrm>
          <a:prstGeom prst="rect">
            <a:avLst/>
          </a:prstGeom>
          <a:ln w="50800">
            <a:solidFill>
              <a:srgbClr val="C10430"/>
            </a:solidFill>
            <a:miter lim="400000"/>
          </a:ln>
          <a:effectLst>
            <a:outerShdw blurRad="50800" dist="25400" dir="3600000" rotWithShape="0">
              <a:srgbClr val="000000">
                <a:alpha val="70000"/>
              </a:srgbClr>
            </a:outerShdw>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93" name="Rectangle"/>
          <p:cNvSpPr/>
          <p:nvPr/>
        </p:nvSpPr>
        <p:spPr>
          <a:xfrm>
            <a:off x="16262469" y="4117205"/>
            <a:ext cx="4804262" cy="1270001"/>
          </a:xfrm>
          <a:prstGeom prst="rect">
            <a:avLst/>
          </a:prstGeom>
          <a:ln w="50800">
            <a:solidFill>
              <a:srgbClr val="1939EC"/>
            </a:solidFill>
            <a:miter lim="400000"/>
          </a:ln>
          <a:effectLst>
            <a:outerShdw blurRad="50800" dist="25400" dir="3600000" rotWithShape="0">
              <a:srgbClr val="000000">
                <a:alpha val="70000"/>
              </a:srgbClr>
            </a:outerShdw>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94" name="Rectangle"/>
          <p:cNvSpPr/>
          <p:nvPr/>
        </p:nvSpPr>
        <p:spPr>
          <a:xfrm>
            <a:off x="14278348" y="9161368"/>
            <a:ext cx="8235674" cy="1915141"/>
          </a:xfrm>
          <a:prstGeom prst="rect">
            <a:avLst/>
          </a:prstGeom>
          <a:ln w="50800">
            <a:solidFill>
              <a:srgbClr val="1939EC"/>
            </a:solidFill>
            <a:miter lim="400000"/>
          </a:ln>
          <a:effectLst>
            <a:outerShdw blurRad="50800" dist="25400" dir="3600000" rotWithShape="0">
              <a:srgbClr val="000000">
                <a:alpha val="70000"/>
              </a:srgbClr>
            </a:outerShdw>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95" name="Slide Number"/>
          <p:cNvSpPr txBox="1">
            <a:spLocks noGrp="1"/>
          </p:cNvSpPr>
          <p:nvPr>
            <p:ph type="sldNum" sz="quarter" idx="4294967295"/>
          </p:nvPr>
        </p:nvSpPr>
        <p:spPr>
          <a:xfrm>
            <a:off x="12060300" y="12700000"/>
            <a:ext cx="271019" cy="4292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Tree>
    <p:extLst>
      <p:ext uri="{BB962C8B-B14F-4D97-AF65-F5344CB8AC3E}">
        <p14:creationId xmlns:p14="http://schemas.microsoft.com/office/powerpoint/2010/main" val="288866971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94"/>
                                        </p:tgtEl>
                                        <p:attrNameLst>
                                          <p:attrName>style.visibility</p:attrName>
                                        </p:attrNameLst>
                                      </p:cBhvr>
                                      <p:to>
                                        <p:strVal val="visible"/>
                                      </p:to>
                                    </p:set>
                                    <p:animEffect transition="in" filter="dissolve">
                                      <p:cBhvr>
                                        <p:cTn id="7" dur="2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animBg="1" advAuto="0"/>
    </p:bld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303"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04" name="Population of Excited 0+ States"/>
          <p:cNvSpPr txBox="1"/>
          <p:nvPr/>
        </p:nvSpPr>
        <p:spPr>
          <a:xfrm>
            <a:off x="1003240" y="815387"/>
            <a:ext cx="12187086" cy="1426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6900" u="sng" spc="-69">
                <a:latin typeface="+mn-lt"/>
                <a:ea typeface="+mn-ea"/>
                <a:cs typeface="+mn-cs"/>
                <a:sym typeface="Canela Bold"/>
              </a:defRPr>
            </a:lvl1pPr>
          </a:lstStyle>
          <a:p>
            <a:r>
              <a:t>Population of Excited 0+ States</a:t>
            </a:r>
          </a:p>
        </p:txBody>
      </p:sp>
      <p:sp>
        <p:nvSpPr>
          <p:cNvPr id="1305" name="Small enhancement for the population of 0_3+, but not unusually strong!"/>
          <p:cNvSpPr txBox="1"/>
          <p:nvPr/>
        </p:nvSpPr>
        <p:spPr>
          <a:xfrm>
            <a:off x="893624" y="10232037"/>
            <a:ext cx="11300619" cy="1184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atin typeface="Canela Text Bold"/>
                <a:ea typeface="Canela Text Bold"/>
                <a:cs typeface="Canela Text Bold"/>
                <a:sym typeface="Canela Text Bold"/>
              </a:defRPr>
            </a:lvl1pPr>
          </a:lstStyle>
          <a:p>
            <a:r>
              <a:t>Small enhancement for the population of 0_3+, but not unusually strong!</a:t>
            </a:r>
          </a:p>
        </p:txBody>
      </p:sp>
      <p:sp>
        <p:nvSpPr>
          <p:cNvPr id="1306" name="No evidence against a normal BCS distribution for the neutrons"/>
          <p:cNvSpPr txBox="1"/>
          <p:nvPr/>
        </p:nvSpPr>
        <p:spPr>
          <a:xfrm>
            <a:off x="1114785" y="11696975"/>
            <a:ext cx="11300619" cy="1184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atin typeface="Canela Text Bold"/>
                <a:ea typeface="Canela Text Bold"/>
                <a:cs typeface="Canela Text Bold"/>
                <a:sym typeface="Canela Text Bold"/>
              </a:defRPr>
            </a:lvl1pPr>
          </a:lstStyle>
          <a:p>
            <a:r>
              <a:t>No evidence against a normal BCS distribution for the neutrons </a:t>
            </a:r>
          </a:p>
        </p:txBody>
      </p:sp>
      <p:pic>
        <p:nvPicPr>
          <p:cNvPr id="1307" name="0keV_gs_0+.png" descr="0keV_gs_0+.png"/>
          <p:cNvPicPr>
            <a:picLocks noChangeAspect="1"/>
          </p:cNvPicPr>
          <p:nvPr/>
        </p:nvPicPr>
        <p:blipFill>
          <a:blip r:embed="rId3"/>
          <a:stretch>
            <a:fillRect/>
          </a:stretch>
        </p:blipFill>
        <p:spPr>
          <a:xfrm>
            <a:off x="2339468" y="2668894"/>
            <a:ext cx="9514631" cy="7135974"/>
          </a:xfrm>
          <a:prstGeom prst="rect">
            <a:avLst/>
          </a:prstGeom>
          <a:ln w="12700">
            <a:miter lim="400000"/>
          </a:ln>
        </p:spPr>
      </p:pic>
      <p:pic>
        <p:nvPicPr>
          <p:cNvPr id="1308" name="1130keV_0+.png" descr="1130keV_0+.png"/>
          <p:cNvPicPr>
            <a:picLocks noChangeAspect="1"/>
          </p:cNvPicPr>
          <p:nvPr/>
        </p:nvPicPr>
        <p:blipFill>
          <a:blip r:embed="rId4"/>
          <a:stretch>
            <a:fillRect/>
          </a:stretch>
        </p:blipFill>
        <p:spPr>
          <a:xfrm>
            <a:off x="13929044" y="1998501"/>
            <a:ext cx="7760454" cy="5820340"/>
          </a:xfrm>
          <a:prstGeom prst="rect">
            <a:avLst/>
          </a:prstGeom>
          <a:ln w="12700">
            <a:miter lim="400000"/>
          </a:ln>
        </p:spPr>
      </p:pic>
      <p:sp>
        <p:nvSpPr>
          <p:cNvPr id="1309" name="Ratio of 0_2+ / 0_1+ =  0.63 %"/>
          <p:cNvSpPr txBox="1"/>
          <p:nvPr/>
        </p:nvSpPr>
        <p:spPr>
          <a:xfrm>
            <a:off x="14503738" y="6466585"/>
            <a:ext cx="6067959" cy="782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Ratio of 0_2+ / 0_1+ =  0.63 %</a:t>
            </a:r>
          </a:p>
        </p:txBody>
      </p:sp>
      <p:pic>
        <p:nvPicPr>
          <p:cNvPr id="1310" name="1741keV_0+.png" descr="1741keV_0+.png"/>
          <p:cNvPicPr>
            <a:picLocks noChangeAspect="1"/>
          </p:cNvPicPr>
          <p:nvPr/>
        </p:nvPicPr>
        <p:blipFill>
          <a:blip r:embed="rId5"/>
          <a:stretch>
            <a:fillRect/>
          </a:stretch>
        </p:blipFill>
        <p:spPr>
          <a:xfrm>
            <a:off x="13859696" y="7913878"/>
            <a:ext cx="7760454" cy="5820340"/>
          </a:xfrm>
          <a:prstGeom prst="rect">
            <a:avLst/>
          </a:prstGeom>
          <a:ln w="12700">
            <a:miter lim="400000"/>
          </a:ln>
        </p:spPr>
      </p:pic>
      <p:sp>
        <p:nvSpPr>
          <p:cNvPr id="1311" name="Ratio of 0_3+ / 0_1+ =  3.0 %"/>
          <p:cNvSpPr txBox="1"/>
          <p:nvPr/>
        </p:nvSpPr>
        <p:spPr>
          <a:xfrm>
            <a:off x="14292155" y="12097767"/>
            <a:ext cx="6491125" cy="782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a:lvl1pPr>
          </a:lstStyle>
          <a:p>
            <a:r>
              <a:t>Ratio of 0_3+ / 0_1+ =  3.0 %</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315"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16" name="Population of Excited 0+ States"/>
          <p:cNvSpPr txBox="1"/>
          <p:nvPr/>
        </p:nvSpPr>
        <p:spPr>
          <a:xfrm>
            <a:off x="1003240" y="815387"/>
            <a:ext cx="12187086" cy="1426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6900" u="sng" spc="-69">
                <a:latin typeface="+mn-lt"/>
                <a:ea typeface="+mn-ea"/>
                <a:cs typeface="+mn-cs"/>
                <a:sym typeface="Canela Bold"/>
              </a:defRPr>
            </a:lvl1pPr>
          </a:lstStyle>
          <a:p>
            <a:r>
              <a:t>Population of Excited 0+ States</a:t>
            </a:r>
          </a:p>
        </p:txBody>
      </p:sp>
      <p:pic>
        <p:nvPicPr>
          <p:cNvPr id="1317" name="Image" descr="Image"/>
          <p:cNvPicPr>
            <a:picLocks noChangeAspect="1"/>
          </p:cNvPicPr>
          <p:nvPr/>
        </p:nvPicPr>
        <p:blipFill>
          <a:blip r:embed="rId3"/>
          <a:stretch>
            <a:fillRect/>
          </a:stretch>
        </p:blipFill>
        <p:spPr>
          <a:xfrm>
            <a:off x="1114785" y="3460978"/>
            <a:ext cx="11300721" cy="6170333"/>
          </a:xfrm>
          <a:prstGeom prst="rect">
            <a:avLst/>
          </a:prstGeom>
          <a:ln w="12700">
            <a:miter lim="400000"/>
          </a:ln>
        </p:spPr>
      </p:pic>
      <p:pic>
        <p:nvPicPr>
          <p:cNvPr id="1318" name="Image" descr="Image"/>
          <p:cNvPicPr>
            <a:picLocks noChangeAspect="1"/>
          </p:cNvPicPr>
          <p:nvPr/>
        </p:nvPicPr>
        <p:blipFill>
          <a:blip r:embed="rId4"/>
          <a:stretch>
            <a:fillRect/>
          </a:stretch>
        </p:blipFill>
        <p:spPr>
          <a:xfrm>
            <a:off x="13542280" y="2570554"/>
            <a:ext cx="8846311" cy="5050439"/>
          </a:xfrm>
          <a:prstGeom prst="rect">
            <a:avLst/>
          </a:prstGeom>
          <a:ln w="12700">
            <a:miter lim="400000"/>
          </a:ln>
        </p:spPr>
      </p:pic>
      <p:pic>
        <p:nvPicPr>
          <p:cNvPr id="1319" name="Image" descr="Image"/>
          <p:cNvPicPr>
            <a:picLocks noChangeAspect="1"/>
          </p:cNvPicPr>
          <p:nvPr/>
        </p:nvPicPr>
        <p:blipFill>
          <a:blip r:embed="rId5"/>
          <a:stretch>
            <a:fillRect/>
          </a:stretch>
        </p:blipFill>
        <p:spPr>
          <a:xfrm>
            <a:off x="13569574" y="7817190"/>
            <a:ext cx="8791723" cy="5740049"/>
          </a:xfrm>
          <a:prstGeom prst="rect">
            <a:avLst/>
          </a:prstGeom>
          <a:ln w="12700">
            <a:miter lim="400000"/>
          </a:ln>
        </p:spPr>
      </p:pic>
      <p:sp>
        <p:nvSpPr>
          <p:cNvPr id="1320" name="Ratio of 0_2+ / 0_1+ =  0.63 %"/>
          <p:cNvSpPr txBox="1"/>
          <p:nvPr/>
        </p:nvSpPr>
        <p:spPr>
          <a:xfrm>
            <a:off x="14931456" y="6466585"/>
            <a:ext cx="6067959" cy="782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Ratio of 0_2+ / 0_1+ =  0.63 %</a:t>
            </a:r>
          </a:p>
        </p:txBody>
      </p:sp>
      <p:sp>
        <p:nvSpPr>
          <p:cNvPr id="1321" name="Ratio of 0_3+ / 0_1+ =  3.0 %"/>
          <p:cNvSpPr txBox="1"/>
          <p:nvPr/>
        </p:nvSpPr>
        <p:spPr>
          <a:xfrm>
            <a:off x="15057871" y="12461879"/>
            <a:ext cx="5815128" cy="782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Ratio of 0_3+ / 0_1+ =  3.0 %</a:t>
            </a:r>
          </a:p>
        </p:txBody>
      </p:sp>
      <p:sp>
        <p:nvSpPr>
          <p:cNvPr id="1322" name="Small enhancement for the population of 0_3+, but not unusually strong!"/>
          <p:cNvSpPr txBox="1"/>
          <p:nvPr/>
        </p:nvSpPr>
        <p:spPr>
          <a:xfrm>
            <a:off x="893624" y="10232037"/>
            <a:ext cx="11300619" cy="1184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atin typeface="Canela Text Bold"/>
                <a:ea typeface="Canela Text Bold"/>
                <a:cs typeface="Canela Text Bold"/>
                <a:sym typeface="Canela Text Bold"/>
              </a:defRPr>
            </a:lvl1pPr>
          </a:lstStyle>
          <a:p>
            <a:r>
              <a:t>Small enhancement for the population of 0_3+, but not unusually strong!</a:t>
            </a:r>
          </a:p>
        </p:txBody>
      </p:sp>
      <p:sp>
        <p:nvSpPr>
          <p:cNvPr id="1323" name="No evidence against a normal BCS distribution for the neutrons"/>
          <p:cNvSpPr txBox="1"/>
          <p:nvPr/>
        </p:nvSpPr>
        <p:spPr>
          <a:xfrm>
            <a:off x="1114785" y="11696975"/>
            <a:ext cx="11300619" cy="1184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atin typeface="Canela Text Bold"/>
                <a:ea typeface="Canela Text Bold"/>
                <a:cs typeface="Canela Text Bold"/>
                <a:sym typeface="Canela Text Bold"/>
              </a:defRPr>
            </a:lvl1pPr>
          </a:lstStyle>
          <a:p>
            <a:r>
              <a:t>No evidence against a normal BCS distribution for the neutrons </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327"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28" name="Angular Distributions Compared with Simulation"/>
          <p:cNvSpPr txBox="1"/>
          <p:nvPr/>
        </p:nvSpPr>
        <p:spPr>
          <a:xfrm>
            <a:off x="54737" y="695562"/>
            <a:ext cx="22763709" cy="1665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200" u="sng" spc="-82">
                <a:latin typeface="+mn-lt"/>
                <a:ea typeface="+mn-ea"/>
                <a:cs typeface="+mn-cs"/>
                <a:sym typeface="Canela Bold"/>
              </a:defRPr>
            </a:lvl1pPr>
          </a:lstStyle>
          <a:p>
            <a:r>
              <a:t>Angular Distributions Compared with Simulation</a:t>
            </a:r>
          </a:p>
        </p:txBody>
      </p:sp>
      <p:pic>
        <p:nvPicPr>
          <p:cNvPr id="1329" name="Screen Shot 2022-06-08 at 5.24.57 AM.png" descr="Screen Shot 2022-06-08 at 5.24.57 AM.png"/>
          <p:cNvPicPr>
            <a:picLocks noChangeAspect="1"/>
          </p:cNvPicPr>
          <p:nvPr/>
        </p:nvPicPr>
        <p:blipFill>
          <a:blip r:embed="rId3"/>
          <a:stretch>
            <a:fillRect/>
          </a:stretch>
        </p:blipFill>
        <p:spPr>
          <a:xfrm>
            <a:off x="538364" y="2833290"/>
            <a:ext cx="13359116" cy="8151935"/>
          </a:xfrm>
          <a:prstGeom prst="rect">
            <a:avLst/>
          </a:prstGeom>
          <a:ln w="12700">
            <a:miter lim="400000"/>
          </a:ln>
        </p:spPr>
      </p:pic>
      <p:pic>
        <p:nvPicPr>
          <p:cNvPr id="1330" name="Screen Shot 2022-06-08 at 5.27.32 AM.png" descr="Screen Shot 2022-06-08 at 5.27.32 AM.png"/>
          <p:cNvPicPr>
            <a:picLocks noChangeAspect="1"/>
          </p:cNvPicPr>
          <p:nvPr/>
        </p:nvPicPr>
        <p:blipFill>
          <a:blip r:embed="rId4"/>
          <a:stretch>
            <a:fillRect/>
          </a:stretch>
        </p:blipFill>
        <p:spPr>
          <a:xfrm>
            <a:off x="4757033" y="3568956"/>
            <a:ext cx="13359116" cy="9595985"/>
          </a:xfrm>
          <a:prstGeom prst="rect">
            <a:avLst/>
          </a:prstGeom>
          <a:ln w="12700">
            <a:miter lim="400000"/>
          </a:ln>
        </p:spPr>
      </p:pic>
      <p:pic>
        <p:nvPicPr>
          <p:cNvPr id="1331" name="Screen Shot 2022-06-08 at 5.28.50 AM.png" descr="Screen Shot 2022-06-08 at 5.28.50 AM.png"/>
          <p:cNvPicPr>
            <a:picLocks noChangeAspect="1"/>
          </p:cNvPicPr>
          <p:nvPr/>
        </p:nvPicPr>
        <p:blipFill>
          <a:blip r:embed="rId5"/>
          <a:stretch>
            <a:fillRect/>
          </a:stretch>
        </p:blipFill>
        <p:spPr>
          <a:xfrm>
            <a:off x="8463681" y="5332822"/>
            <a:ext cx="15142147" cy="797497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330"/>
                                        </p:tgtEl>
                                        <p:attrNameLst>
                                          <p:attrName>style.visibility</p:attrName>
                                        </p:attrNameLst>
                                      </p:cBhvr>
                                      <p:to>
                                        <p:strVal val="visible"/>
                                      </p:to>
                                    </p:set>
                                    <p:anim calcmode="lin" valueType="num">
                                      <p:cBhvr>
                                        <p:cTn id="7" dur="1000" fill="hold"/>
                                        <p:tgtEl>
                                          <p:spTgt spid="1330"/>
                                        </p:tgtEl>
                                        <p:attrNameLst>
                                          <p:attrName>ppt_x</p:attrName>
                                        </p:attrNameLst>
                                      </p:cBhvr>
                                      <p:tavLst>
                                        <p:tav tm="0">
                                          <p:val>
                                            <p:strVal val="0-#ppt_w/2"/>
                                          </p:val>
                                        </p:tav>
                                        <p:tav tm="100000">
                                          <p:val>
                                            <p:strVal val="#ppt_x"/>
                                          </p:val>
                                        </p:tav>
                                      </p:tavLst>
                                    </p:anim>
                                    <p:anim calcmode="lin" valueType="num">
                                      <p:cBhvr>
                                        <p:cTn id="8" dur="1000" fill="hold"/>
                                        <p:tgtEl>
                                          <p:spTgt spid="13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1331"/>
                                        </p:tgtEl>
                                        <p:attrNameLst>
                                          <p:attrName>style.visibility</p:attrName>
                                        </p:attrNameLst>
                                      </p:cBhvr>
                                      <p:to>
                                        <p:strVal val="visible"/>
                                      </p:to>
                                    </p:set>
                                    <p:anim calcmode="lin" valueType="num">
                                      <p:cBhvr>
                                        <p:cTn id="13" dur="1000" fill="hold"/>
                                        <p:tgtEl>
                                          <p:spTgt spid="1331"/>
                                        </p:tgtEl>
                                        <p:attrNameLst>
                                          <p:attrName>ppt_x</p:attrName>
                                        </p:attrNameLst>
                                      </p:cBhvr>
                                      <p:tavLst>
                                        <p:tav tm="0">
                                          <p:val>
                                            <p:strVal val="0-#ppt_w/2"/>
                                          </p:val>
                                        </p:tav>
                                        <p:tav tm="100000">
                                          <p:val>
                                            <p:strVal val="#ppt_x"/>
                                          </p:val>
                                        </p:tav>
                                      </p:tavLst>
                                    </p:anim>
                                    <p:anim calcmode="lin" valueType="num">
                                      <p:cBhvr>
                                        <p:cTn id="14" dur="1000" fill="hold"/>
                                        <p:tgtEl>
                                          <p:spTgt spid="13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 grpId="1" animBg="1" advAuto="0"/>
      <p:bldP spid="1331" grpId="2" animBg="1" advAuto="0"/>
    </p:bld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rgbClr val="C40E3E"/>
        </a:solidFill>
        <a:effectLst/>
      </p:bgPr>
    </p:bg>
    <p:spTree>
      <p:nvGrpSpPr>
        <p:cNvPr id="1" name=""/>
        <p:cNvGrpSpPr/>
        <p:nvPr/>
      </p:nvGrpSpPr>
      <p:grpSpPr>
        <a:xfrm>
          <a:off x="0" y="0"/>
          <a:ext cx="0" cy="0"/>
          <a:chOff x="0" y="0"/>
          <a:chExt cx="0" cy="0"/>
        </a:xfrm>
      </p:grpSpPr>
      <p:sp>
        <p:nvSpPr>
          <p:cNvPr id="1335"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36" name="Angular Distributions"/>
          <p:cNvSpPr txBox="1"/>
          <p:nvPr/>
        </p:nvSpPr>
        <p:spPr>
          <a:xfrm>
            <a:off x="322482" y="442769"/>
            <a:ext cx="12491074"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Angular Distributions</a:t>
            </a:r>
          </a:p>
        </p:txBody>
      </p:sp>
      <p:pic>
        <p:nvPicPr>
          <p:cNvPr id="1337" name="Image" descr="Image"/>
          <p:cNvPicPr>
            <a:picLocks noChangeAspect="1"/>
          </p:cNvPicPr>
          <p:nvPr/>
        </p:nvPicPr>
        <p:blipFill>
          <a:blip r:embed="rId2"/>
          <a:stretch>
            <a:fillRect/>
          </a:stretch>
        </p:blipFill>
        <p:spPr>
          <a:xfrm>
            <a:off x="1562220" y="4167720"/>
            <a:ext cx="10546256" cy="6476458"/>
          </a:xfrm>
          <a:prstGeom prst="rect">
            <a:avLst/>
          </a:prstGeom>
          <a:ln w="12700">
            <a:miter lim="400000"/>
          </a:ln>
        </p:spPr>
      </p:pic>
      <p:sp>
        <p:nvSpPr>
          <p:cNvPr id="1338" name="Preliminary"/>
          <p:cNvSpPr txBox="1"/>
          <p:nvPr/>
        </p:nvSpPr>
        <p:spPr>
          <a:xfrm rot="19327297">
            <a:off x="3893603" y="6766870"/>
            <a:ext cx="5883490" cy="832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4400" spc="-44">
                <a:solidFill>
                  <a:srgbClr val="0000AC">
                    <a:alpha val="24909"/>
                  </a:srgbClr>
                </a:solidFill>
                <a:latin typeface="Graphik-SemiboldItalic"/>
                <a:ea typeface="Graphik-SemiboldItalic"/>
                <a:cs typeface="Graphik-SemiboldItalic"/>
                <a:sym typeface="Graphik Semibold"/>
              </a:defRPr>
            </a:lvl1pPr>
          </a:lstStyle>
          <a:p>
            <a:r>
              <a:t>Preliminary </a:t>
            </a:r>
          </a:p>
        </p:txBody>
      </p:sp>
      <p:pic>
        <p:nvPicPr>
          <p:cNvPr id="1339" name="Screen Shot 2022-06-05 at 1.33.35 PM.png" descr="Screen Shot 2022-06-05 at 1.33.35 PM.png"/>
          <p:cNvPicPr>
            <a:picLocks noChangeAspect="1"/>
          </p:cNvPicPr>
          <p:nvPr/>
        </p:nvPicPr>
        <p:blipFill>
          <a:blip r:embed="rId3"/>
          <a:stretch>
            <a:fillRect/>
          </a:stretch>
        </p:blipFill>
        <p:spPr>
          <a:xfrm>
            <a:off x="15275520" y="4228047"/>
            <a:ext cx="6629760" cy="6355803"/>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show="0">
  <p:cSld>
    <p:bg>
      <p:bgPr>
        <a:solidFill>
          <a:srgbClr val="C40E3E"/>
        </a:solidFill>
        <a:effectLst/>
      </p:bgPr>
    </p:bg>
    <p:spTree>
      <p:nvGrpSpPr>
        <p:cNvPr id="1" name=""/>
        <p:cNvGrpSpPr/>
        <p:nvPr/>
      </p:nvGrpSpPr>
      <p:grpSpPr>
        <a:xfrm>
          <a:off x="0" y="0"/>
          <a:ext cx="0" cy="0"/>
          <a:chOff x="0" y="0"/>
          <a:chExt cx="0" cy="0"/>
        </a:xfrm>
      </p:grpSpPr>
      <p:sp>
        <p:nvSpPr>
          <p:cNvPr id="1341"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42" name="Angular Distributions"/>
          <p:cNvSpPr txBox="1"/>
          <p:nvPr/>
        </p:nvSpPr>
        <p:spPr>
          <a:xfrm>
            <a:off x="322482" y="442769"/>
            <a:ext cx="12491074"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Angular Distributions</a:t>
            </a:r>
          </a:p>
        </p:txBody>
      </p:sp>
      <p:pic>
        <p:nvPicPr>
          <p:cNvPr id="1343" name="Image" descr="Image"/>
          <p:cNvPicPr>
            <a:picLocks noChangeAspect="1"/>
          </p:cNvPicPr>
          <p:nvPr/>
        </p:nvPicPr>
        <p:blipFill>
          <a:blip r:embed="rId3"/>
          <a:stretch>
            <a:fillRect/>
          </a:stretch>
        </p:blipFill>
        <p:spPr>
          <a:xfrm>
            <a:off x="3895930" y="3290254"/>
            <a:ext cx="13347662" cy="9659189"/>
          </a:xfrm>
          <a:prstGeom prst="rect">
            <a:avLst/>
          </a:prstGeom>
          <a:ln w="12700">
            <a:miter lim="400000"/>
          </a:ln>
        </p:spPr>
      </p:pic>
      <p:sp>
        <p:nvSpPr>
          <p:cNvPr id="1344" name="Preliminary"/>
          <p:cNvSpPr txBox="1"/>
          <p:nvPr/>
        </p:nvSpPr>
        <p:spPr>
          <a:xfrm rot="19327297">
            <a:off x="7271804" y="6937093"/>
            <a:ext cx="5883489" cy="1261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6900" spc="-69">
                <a:solidFill>
                  <a:srgbClr val="0000AC">
                    <a:alpha val="24909"/>
                  </a:srgbClr>
                </a:solidFill>
                <a:latin typeface="Graphik-SemiboldItalic"/>
                <a:ea typeface="Graphik-SemiboldItalic"/>
                <a:cs typeface="Graphik-SemiboldItalic"/>
                <a:sym typeface="Graphik Semibold"/>
              </a:defRPr>
            </a:lvl1pPr>
          </a:lstStyle>
          <a:p>
            <a:r>
              <a:t>Preliminary </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show="0">
  <p:cSld>
    <p:bg>
      <p:bgPr>
        <a:solidFill>
          <a:srgbClr val="C40E3E"/>
        </a:solidFill>
        <a:effectLst/>
      </p:bgPr>
    </p:bg>
    <p:spTree>
      <p:nvGrpSpPr>
        <p:cNvPr id="1" name=""/>
        <p:cNvGrpSpPr/>
        <p:nvPr/>
      </p:nvGrpSpPr>
      <p:grpSpPr>
        <a:xfrm>
          <a:off x="0" y="0"/>
          <a:ext cx="0" cy="0"/>
          <a:chOff x="0" y="0"/>
          <a:chExt cx="0" cy="0"/>
        </a:xfrm>
      </p:grpSpPr>
      <p:sp>
        <p:nvSpPr>
          <p:cNvPr id="1348"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49" name="Angular Distributions"/>
          <p:cNvSpPr txBox="1"/>
          <p:nvPr/>
        </p:nvSpPr>
        <p:spPr>
          <a:xfrm>
            <a:off x="322482" y="442769"/>
            <a:ext cx="12491074"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Angular Distributions</a:t>
            </a:r>
          </a:p>
        </p:txBody>
      </p:sp>
      <p:pic>
        <p:nvPicPr>
          <p:cNvPr id="1350" name="Image" descr="Image"/>
          <p:cNvPicPr>
            <a:picLocks noChangeAspect="1"/>
          </p:cNvPicPr>
          <p:nvPr/>
        </p:nvPicPr>
        <p:blipFill>
          <a:blip r:embed="rId3"/>
          <a:stretch>
            <a:fillRect/>
          </a:stretch>
        </p:blipFill>
        <p:spPr>
          <a:xfrm>
            <a:off x="5902399" y="3233867"/>
            <a:ext cx="12964440" cy="9381866"/>
          </a:xfrm>
          <a:prstGeom prst="rect">
            <a:avLst/>
          </a:prstGeom>
          <a:ln w="12700">
            <a:miter lim="400000"/>
          </a:ln>
        </p:spPr>
      </p:pic>
      <p:sp>
        <p:nvSpPr>
          <p:cNvPr id="1351" name="Preliminary"/>
          <p:cNvSpPr txBox="1"/>
          <p:nvPr/>
        </p:nvSpPr>
        <p:spPr>
          <a:xfrm rot="19327297">
            <a:off x="8821204" y="7913405"/>
            <a:ext cx="5883489" cy="832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4400" spc="-44">
                <a:solidFill>
                  <a:srgbClr val="0000AC">
                    <a:alpha val="24909"/>
                  </a:srgbClr>
                </a:solidFill>
                <a:latin typeface="Graphik-SemiboldItalic"/>
                <a:ea typeface="Graphik-SemiboldItalic"/>
                <a:cs typeface="Graphik-SemiboldItalic"/>
                <a:sym typeface="Graphik Semibold"/>
              </a:defRPr>
            </a:lvl1pPr>
          </a:lstStyle>
          <a:p>
            <a:r>
              <a:t>Preliminary </a:t>
            </a:r>
          </a:p>
        </p:txBody>
      </p:sp>
      <p:pic>
        <p:nvPicPr>
          <p:cNvPr id="1352" name="Screen Shot 2021-12-09 at 7.39.26 AM.png" descr="Screen Shot 2021-12-09 at 7.39.26 AM.png"/>
          <p:cNvPicPr>
            <a:picLocks noChangeAspect="1"/>
          </p:cNvPicPr>
          <p:nvPr/>
        </p:nvPicPr>
        <p:blipFill>
          <a:blip r:embed="rId4"/>
          <a:stretch>
            <a:fillRect/>
          </a:stretch>
        </p:blipFill>
        <p:spPr>
          <a:xfrm>
            <a:off x="4066509" y="7251700"/>
            <a:ext cx="1397001" cy="1346200"/>
          </a:xfrm>
          <a:prstGeom prst="rect">
            <a:avLst/>
          </a:prstGeom>
          <a:ln w="12700">
            <a:miter lim="400000"/>
          </a:ln>
        </p:spPr>
      </p:pic>
      <p:pic>
        <p:nvPicPr>
          <p:cNvPr id="1353" name="Screen Shot 2021-12-09 at 7.40.54 AM.png" descr="Screen Shot 2021-12-09 at 7.40.54 AM.png"/>
          <p:cNvPicPr>
            <a:picLocks noChangeAspect="1"/>
          </p:cNvPicPr>
          <p:nvPr/>
        </p:nvPicPr>
        <p:blipFill>
          <a:blip r:embed="rId5"/>
          <a:stretch>
            <a:fillRect/>
          </a:stretch>
        </p:blipFill>
        <p:spPr>
          <a:xfrm>
            <a:off x="12552924" y="12806633"/>
            <a:ext cx="295754" cy="417534"/>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show="0">
  <p:cSld>
    <p:bg>
      <p:bgPr>
        <a:solidFill>
          <a:srgbClr val="D5D5D5"/>
        </a:solidFill>
        <a:effectLst/>
      </p:bgPr>
    </p:bg>
    <p:spTree>
      <p:nvGrpSpPr>
        <p:cNvPr id="1" name=""/>
        <p:cNvGrpSpPr/>
        <p:nvPr/>
      </p:nvGrpSpPr>
      <p:grpSpPr>
        <a:xfrm>
          <a:off x="0" y="0"/>
          <a:ext cx="0" cy="0"/>
          <a:chOff x="0" y="0"/>
          <a:chExt cx="0" cy="0"/>
        </a:xfrm>
      </p:grpSpPr>
      <p:sp>
        <p:nvSpPr>
          <p:cNvPr id="1357"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58" name="Angular Distributions"/>
          <p:cNvSpPr txBox="1"/>
          <p:nvPr/>
        </p:nvSpPr>
        <p:spPr>
          <a:xfrm>
            <a:off x="322482" y="442769"/>
            <a:ext cx="12491074"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Angular Distributions</a:t>
            </a:r>
          </a:p>
        </p:txBody>
      </p:sp>
      <p:pic>
        <p:nvPicPr>
          <p:cNvPr id="1359" name="Image" descr="Image"/>
          <p:cNvPicPr>
            <a:picLocks noChangeAspect="1"/>
          </p:cNvPicPr>
          <p:nvPr/>
        </p:nvPicPr>
        <p:blipFill>
          <a:blip r:embed="rId3"/>
          <a:stretch>
            <a:fillRect/>
          </a:stretch>
        </p:blipFill>
        <p:spPr>
          <a:xfrm>
            <a:off x="1572073" y="4009353"/>
            <a:ext cx="10769649" cy="7793580"/>
          </a:xfrm>
          <a:prstGeom prst="rect">
            <a:avLst/>
          </a:prstGeom>
          <a:ln w="12700">
            <a:miter lim="400000"/>
          </a:ln>
        </p:spPr>
      </p:pic>
      <p:sp>
        <p:nvSpPr>
          <p:cNvPr id="1360" name="Preliminary"/>
          <p:cNvSpPr txBox="1"/>
          <p:nvPr/>
        </p:nvSpPr>
        <p:spPr>
          <a:xfrm rot="19327297">
            <a:off x="3030003" y="7896236"/>
            <a:ext cx="5883490" cy="832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4400" spc="-44">
                <a:solidFill>
                  <a:srgbClr val="0000AC">
                    <a:alpha val="24909"/>
                  </a:srgbClr>
                </a:solidFill>
                <a:latin typeface="Graphik-SemiboldItalic"/>
                <a:ea typeface="Graphik-SemiboldItalic"/>
                <a:cs typeface="Graphik-SemiboldItalic"/>
                <a:sym typeface="Graphik Semibold"/>
              </a:defRPr>
            </a:lvl1pPr>
          </a:lstStyle>
          <a:p>
            <a:r>
              <a:t>Preliminary </a:t>
            </a:r>
          </a:p>
        </p:txBody>
      </p:sp>
      <p:pic>
        <p:nvPicPr>
          <p:cNvPr id="1361" name="Screen Shot 2022-06-05 at 1.31.36 PM.png" descr="Screen Shot 2022-06-05 at 1.31.36 PM.png"/>
          <p:cNvPicPr>
            <a:picLocks noChangeAspect="1"/>
          </p:cNvPicPr>
          <p:nvPr/>
        </p:nvPicPr>
        <p:blipFill>
          <a:blip r:embed="rId4"/>
          <a:stretch>
            <a:fillRect/>
          </a:stretch>
        </p:blipFill>
        <p:spPr>
          <a:xfrm>
            <a:off x="14528868" y="3926913"/>
            <a:ext cx="8278077" cy="795846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show="0">
  <p:cSld>
    <p:bg>
      <p:bgPr>
        <a:solidFill>
          <a:srgbClr val="C40E3E"/>
        </a:solidFill>
        <a:effectLst/>
      </p:bgPr>
    </p:bg>
    <p:spTree>
      <p:nvGrpSpPr>
        <p:cNvPr id="1" name=""/>
        <p:cNvGrpSpPr/>
        <p:nvPr/>
      </p:nvGrpSpPr>
      <p:grpSpPr>
        <a:xfrm>
          <a:off x="0" y="0"/>
          <a:ext cx="0" cy="0"/>
          <a:chOff x="0" y="0"/>
          <a:chExt cx="0" cy="0"/>
        </a:xfrm>
      </p:grpSpPr>
      <p:sp>
        <p:nvSpPr>
          <p:cNvPr id="1365"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66" name="Angular Distributions"/>
          <p:cNvSpPr txBox="1"/>
          <p:nvPr/>
        </p:nvSpPr>
        <p:spPr>
          <a:xfrm>
            <a:off x="322482" y="442769"/>
            <a:ext cx="12491074"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Angular Distributions</a:t>
            </a:r>
          </a:p>
        </p:txBody>
      </p:sp>
      <p:pic>
        <p:nvPicPr>
          <p:cNvPr id="1367" name="Image" descr="Image"/>
          <p:cNvPicPr>
            <a:picLocks noChangeAspect="1"/>
          </p:cNvPicPr>
          <p:nvPr/>
        </p:nvPicPr>
        <p:blipFill>
          <a:blip r:embed="rId2"/>
          <a:stretch>
            <a:fillRect/>
          </a:stretch>
        </p:blipFill>
        <p:spPr>
          <a:xfrm>
            <a:off x="3180673" y="3069784"/>
            <a:ext cx="17627308" cy="9358691"/>
          </a:xfrm>
          <a:prstGeom prst="rect">
            <a:avLst/>
          </a:prstGeom>
          <a:ln w="12700">
            <a:miter lim="400000"/>
          </a:ln>
        </p:spPr>
      </p:pic>
      <p:sp>
        <p:nvSpPr>
          <p:cNvPr id="1368" name="Preliminary"/>
          <p:cNvSpPr txBox="1"/>
          <p:nvPr/>
        </p:nvSpPr>
        <p:spPr>
          <a:xfrm rot="19327297">
            <a:off x="9250255" y="6227381"/>
            <a:ext cx="5883490" cy="1261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6900" spc="-69">
                <a:solidFill>
                  <a:srgbClr val="0000AC">
                    <a:alpha val="24909"/>
                  </a:srgbClr>
                </a:solidFill>
                <a:latin typeface="Graphik-SemiboldItalic"/>
                <a:ea typeface="Graphik-SemiboldItalic"/>
                <a:cs typeface="Graphik-SemiboldItalic"/>
                <a:sym typeface="Graphik Semibold"/>
              </a:defRPr>
            </a:lvl1pPr>
          </a:lstStyle>
          <a:p>
            <a:r>
              <a:t>Preliminary </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rgbClr val="C40E3E"/>
        </a:solidFill>
        <a:effectLst/>
      </p:bgPr>
    </p:bg>
    <p:spTree>
      <p:nvGrpSpPr>
        <p:cNvPr id="1" name=""/>
        <p:cNvGrpSpPr/>
        <p:nvPr/>
      </p:nvGrpSpPr>
      <p:grpSpPr>
        <a:xfrm>
          <a:off x="0" y="0"/>
          <a:ext cx="0" cy="0"/>
          <a:chOff x="0" y="0"/>
          <a:chExt cx="0" cy="0"/>
        </a:xfrm>
      </p:grpSpPr>
      <p:sp>
        <p:nvSpPr>
          <p:cNvPr id="1370"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71" name="Angular Distributions"/>
          <p:cNvSpPr txBox="1"/>
          <p:nvPr/>
        </p:nvSpPr>
        <p:spPr>
          <a:xfrm>
            <a:off x="322482" y="442769"/>
            <a:ext cx="12491074"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Angular Distributions</a:t>
            </a:r>
          </a:p>
        </p:txBody>
      </p:sp>
      <p:pic>
        <p:nvPicPr>
          <p:cNvPr id="1372" name="Image" descr="Image"/>
          <p:cNvPicPr>
            <a:picLocks noChangeAspect="1"/>
          </p:cNvPicPr>
          <p:nvPr/>
        </p:nvPicPr>
        <p:blipFill>
          <a:blip r:embed="rId2"/>
          <a:stretch>
            <a:fillRect/>
          </a:stretch>
        </p:blipFill>
        <p:spPr>
          <a:xfrm>
            <a:off x="1285551" y="4314211"/>
            <a:ext cx="12328484" cy="6545440"/>
          </a:xfrm>
          <a:prstGeom prst="rect">
            <a:avLst/>
          </a:prstGeom>
          <a:ln w="12700">
            <a:miter lim="400000"/>
          </a:ln>
        </p:spPr>
      </p:pic>
      <p:sp>
        <p:nvSpPr>
          <p:cNvPr id="1373" name="Preliminary"/>
          <p:cNvSpPr txBox="1"/>
          <p:nvPr/>
        </p:nvSpPr>
        <p:spPr>
          <a:xfrm rot="19327297">
            <a:off x="4177848" y="6970070"/>
            <a:ext cx="5883490" cy="832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100000"/>
              </a:lnSpc>
              <a:defRPr sz="4400" spc="-44">
                <a:solidFill>
                  <a:srgbClr val="0000AC">
                    <a:alpha val="24909"/>
                  </a:srgbClr>
                </a:solidFill>
                <a:latin typeface="Graphik-SemiboldItalic"/>
                <a:ea typeface="Graphik-SemiboldItalic"/>
                <a:cs typeface="Graphik-SemiboldItalic"/>
                <a:sym typeface="Graphik Semibold"/>
              </a:defRPr>
            </a:lvl1pPr>
          </a:lstStyle>
          <a:p>
            <a:r>
              <a:t>Preliminary </a:t>
            </a:r>
          </a:p>
        </p:txBody>
      </p:sp>
      <p:pic>
        <p:nvPicPr>
          <p:cNvPr id="1374" name="Screen Shot 2022-06-05 at 1.29.51 PM.png" descr="Screen Shot 2022-06-05 at 1.29.51 PM.png"/>
          <p:cNvPicPr>
            <a:picLocks noChangeAspect="1"/>
          </p:cNvPicPr>
          <p:nvPr/>
        </p:nvPicPr>
        <p:blipFill>
          <a:blip r:embed="rId3"/>
          <a:stretch>
            <a:fillRect/>
          </a:stretch>
        </p:blipFill>
        <p:spPr>
          <a:xfrm>
            <a:off x="15355490" y="3988620"/>
            <a:ext cx="7025273" cy="7196621"/>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rgbClr val="929292"/>
        </a:solidFill>
        <a:effectLst/>
      </p:bgPr>
    </p:bg>
    <p:spTree>
      <p:nvGrpSpPr>
        <p:cNvPr id="1" name=""/>
        <p:cNvGrpSpPr/>
        <p:nvPr/>
      </p:nvGrpSpPr>
      <p:grpSpPr>
        <a:xfrm>
          <a:off x="0" y="0"/>
          <a:ext cx="0" cy="0"/>
          <a:chOff x="0" y="0"/>
          <a:chExt cx="0" cy="0"/>
        </a:xfrm>
      </p:grpSpPr>
      <p:sp>
        <p:nvSpPr>
          <p:cNvPr id="1376" name="Rectangle"/>
          <p:cNvSpPr/>
          <p:nvPr/>
        </p:nvSpPr>
        <p:spPr>
          <a:xfrm>
            <a:off x="-712515" y="682754"/>
            <a:ext cx="26194268" cy="1691603"/>
          </a:xfrm>
          <a:prstGeom prst="rect">
            <a:avLst/>
          </a:prstGeom>
          <a:solidFill>
            <a:srgbClr val="B22635"/>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77" name="Rectangle"/>
          <p:cNvSpPr/>
          <p:nvPr/>
        </p:nvSpPr>
        <p:spPr>
          <a:xfrm>
            <a:off x="-712515" y="682754"/>
            <a:ext cx="26194268" cy="1691603"/>
          </a:xfrm>
          <a:prstGeom prst="rect">
            <a:avLst/>
          </a:prstGeom>
          <a:solidFill>
            <a:schemeClr val="accent4">
              <a:hueOff val="-904334"/>
              <a:lumOff val="2953"/>
            </a:schemeClr>
          </a:solidFill>
          <a:ln w="12700">
            <a:miter lim="400000"/>
          </a:ln>
          <a:effectLst>
            <a:reflection stA="56714" endPos="40000" dir="5400000" sy="-100000" algn="bl" rotWithShape="0"/>
          </a:effectLst>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78" name="Summary"/>
          <p:cNvSpPr txBox="1"/>
          <p:nvPr/>
        </p:nvSpPr>
        <p:spPr>
          <a:xfrm>
            <a:off x="524698" y="442769"/>
            <a:ext cx="5635042" cy="217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0100" u="sng" spc="-101" baseline="11881">
                <a:latin typeface="+mn-lt"/>
                <a:ea typeface="+mn-ea"/>
                <a:cs typeface="+mn-cs"/>
                <a:sym typeface="Canela Bold"/>
              </a:defRPr>
            </a:lvl1pPr>
          </a:lstStyle>
          <a:p>
            <a:r>
              <a:t>Summary</a:t>
            </a:r>
          </a:p>
        </p:txBody>
      </p:sp>
      <p:sp>
        <p:nvSpPr>
          <p:cNvPr id="1379" name="Line"/>
          <p:cNvSpPr/>
          <p:nvPr/>
        </p:nvSpPr>
        <p:spPr>
          <a:xfrm flipV="1">
            <a:off x="22803675" y="3460160"/>
            <a:ext cx="1" cy="9605237"/>
          </a:xfrm>
          <a:prstGeom prst="line">
            <a:avLst/>
          </a:prstGeom>
          <a:ln w="38100">
            <a:solidFill>
              <a:srgbClr val="000000"/>
            </a:solidFill>
            <a:custDash>
              <a:ds d="200000" sp="200000"/>
            </a:custDash>
            <a:miter lim="400000"/>
          </a:ln>
        </p:spPr>
        <p:txBody>
          <a:bodyPr lIns="50800" tIns="50800" rIns="50800" bIns="50800" anchor="ctr"/>
          <a:lstStyle/>
          <a:p>
            <a:endParaRPr/>
          </a:p>
        </p:txBody>
      </p:sp>
      <p:sp>
        <p:nvSpPr>
          <p:cNvPr id="1380" name="Motivation: To study the structure of 100 Ru via di-neutron transfer using Q3D Magnetic Spectrograph to perform 102Ru(p,t)100Ru."/>
          <p:cNvSpPr txBox="1"/>
          <p:nvPr/>
        </p:nvSpPr>
        <p:spPr>
          <a:xfrm>
            <a:off x="2087618" y="3087341"/>
            <a:ext cx="18406352" cy="2144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21277" indent="-521277" algn="l" defTabSz="355600">
              <a:lnSpc>
                <a:spcPct val="100000"/>
              </a:lnSpc>
              <a:buSzPct val="150000"/>
              <a:buChar char="•"/>
              <a:defRPr sz="4200">
                <a:solidFill>
                  <a:srgbClr val="241F21"/>
                </a:solidFill>
                <a:latin typeface="Helvetica Neue"/>
                <a:ea typeface="Helvetica Neue"/>
                <a:cs typeface="Helvetica Neue"/>
                <a:sym typeface="Helvetica Neue"/>
              </a:defRPr>
            </a:pPr>
            <a:endParaRPr/>
          </a:p>
          <a:p>
            <a:pPr marL="521277" indent="-521277" algn="l" defTabSz="355600">
              <a:lnSpc>
                <a:spcPct val="100000"/>
              </a:lnSpc>
              <a:buSzPct val="150000"/>
              <a:buChar char="•"/>
              <a:defRPr sz="4200">
                <a:solidFill>
                  <a:srgbClr val="0A090A"/>
                </a:solidFill>
                <a:latin typeface="Helvetica Neue"/>
                <a:ea typeface="Helvetica Neue"/>
                <a:cs typeface="Helvetica Neue"/>
                <a:sym typeface="Helvetica Neue"/>
              </a:defRPr>
            </a:pPr>
            <a:r>
              <a:t>Motivation: To study the structure of 100 Ru via di-neutron transfer using Q3D Magnetic Spectrograph to perform </a:t>
            </a:r>
            <a:r>
              <a:rPr baseline="28571"/>
              <a:t>102</a:t>
            </a:r>
            <a:r>
              <a:t>Ru(p,t)</a:t>
            </a:r>
            <a:r>
              <a:rPr baseline="28571"/>
              <a:t>100</a:t>
            </a:r>
            <a:r>
              <a:t>Ru. </a:t>
            </a:r>
          </a:p>
        </p:txBody>
      </p:sp>
      <p:sp>
        <p:nvSpPr>
          <p:cNvPr id="1381" name="Atom"/>
          <p:cNvSpPr/>
          <p:nvPr/>
        </p:nvSpPr>
        <p:spPr>
          <a:xfrm>
            <a:off x="-3845062" y="11279790"/>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988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82" name="Atom"/>
          <p:cNvSpPr/>
          <p:nvPr/>
        </p:nvSpPr>
        <p:spPr>
          <a:xfrm rot="2035668">
            <a:off x="18537100" y="13421177"/>
            <a:ext cx="10191822" cy="1148015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83" name="Therefore by examining the relative strengths of the excited 0+ states, we can observe fingerprints of potential shape co-existence."/>
          <p:cNvSpPr txBox="1"/>
          <p:nvPr/>
        </p:nvSpPr>
        <p:spPr>
          <a:xfrm>
            <a:off x="2087618" y="8427125"/>
            <a:ext cx="20135214" cy="1966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4200">
                <a:solidFill>
                  <a:srgbClr val="241F21"/>
                </a:solidFill>
                <a:latin typeface="Helvetica Neue"/>
                <a:ea typeface="Helvetica Neue"/>
                <a:cs typeface="Helvetica Neue"/>
                <a:sym typeface="Helvetica Neue"/>
              </a:defRPr>
            </a:pPr>
            <a:endParaRPr/>
          </a:p>
          <a:p>
            <a:pPr marL="508865" indent="-508865" algn="l" defTabSz="355600">
              <a:lnSpc>
                <a:spcPct val="100000"/>
              </a:lnSpc>
              <a:buSzPct val="150000"/>
              <a:buChar char="•"/>
              <a:defRPr sz="4100">
                <a:latin typeface="Helvetica Neue"/>
                <a:ea typeface="Helvetica Neue"/>
                <a:cs typeface="Helvetica Neue"/>
                <a:sym typeface="Helvetica Neue"/>
              </a:defRPr>
            </a:pPr>
            <a:r>
              <a:t>Therefore by examining the relative strengths of the excited 0+ states, we can observe fingerprints of potential shape co-existence.</a:t>
            </a:r>
          </a:p>
        </p:txBody>
      </p:sp>
      <p:sp>
        <p:nvSpPr>
          <p:cNvPr id="1384" name="Atom"/>
          <p:cNvSpPr/>
          <p:nvPr/>
        </p:nvSpPr>
        <p:spPr>
          <a:xfrm rot="2035668">
            <a:off x="18114460" y="-8123991"/>
            <a:ext cx="10191821" cy="11480151"/>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000000">
              <a:alpha val="1069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385" name="Two-neutron transfer reactions probe the pairing correlations between nuclear wave functions; if the relative 0+→ 0+ transition strengths to excited states are greatly enhanced (i.e. greater than a few percent), it indicates disruption of normal BCS pair"/>
          <p:cNvSpPr txBox="1"/>
          <p:nvPr/>
        </p:nvSpPr>
        <p:spPr>
          <a:xfrm>
            <a:off x="2087618" y="5944390"/>
            <a:ext cx="21009702" cy="2642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73050" indent="-273050" algn="l" defTabSz="457200">
              <a:lnSpc>
                <a:spcPct val="100000"/>
              </a:lnSpc>
              <a:buSzPct val="150000"/>
              <a:buChar char="•"/>
              <a:defRPr sz="4200">
                <a:latin typeface="Helvetica Neue"/>
                <a:ea typeface="Helvetica Neue"/>
                <a:cs typeface="Helvetica Neue"/>
                <a:sym typeface="Helvetica Neue"/>
              </a:defRPr>
            </a:lvl1pPr>
          </a:lstStyle>
          <a:p>
            <a:r>
              <a:t> Two-neutron transfer reactions probe the pairing correlations between nuclear wave functions; if the relative 0+→ 0+ transition strengths to excited states are greatly enhanced (i.e. greater than a few percent), it indicates disruption of normal BCS pairing distribution</a:t>
            </a:r>
          </a:p>
        </p:txBody>
      </p:sp>
      <p:sp>
        <p:nvSpPr>
          <p:cNvPr id="1386" name="Line"/>
          <p:cNvSpPr/>
          <p:nvPr/>
        </p:nvSpPr>
        <p:spPr>
          <a:xfrm flipV="1">
            <a:off x="1506773" y="3333256"/>
            <a:ext cx="1" cy="9224329"/>
          </a:xfrm>
          <a:prstGeom prst="line">
            <a:avLst/>
          </a:prstGeom>
          <a:ln w="38100">
            <a:solidFill>
              <a:srgbClr val="000000"/>
            </a:solidFill>
            <a:custDash>
              <a:ds d="200000" sp="200000"/>
            </a:custDash>
            <a:miter lim="400000"/>
          </a:ln>
        </p:spPr>
        <p:txBody>
          <a:bodyPr lIns="50800" tIns="50800" rIns="50800" bIns="50800" anchor="ctr"/>
          <a:lstStyle/>
          <a:p>
            <a:endParaRPr/>
          </a:p>
        </p:txBody>
      </p:sp>
      <p:sp>
        <p:nvSpPr>
          <p:cNvPr id="1387" name="So far, nothing has been observed out of the typical range of relative strengths, but stay tuned!"/>
          <p:cNvSpPr txBox="1"/>
          <p:nvPr/>
        </p:nvSpPr>
        <p:spPr>
          <a:xfrm>
            <a:off x="2087618" y="10314709"/>
            <a:ext cx="20135214" cy="1966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00000"/>
              </a:lnSpc>
              <a:defRPr sz="4200">
                <a:solidFill>
                  <a:srgbClr val="241F21"/>
                </a:solidFill>
                <a:latin typeface="Helvetica Neue"/>
                <a:ea typeface="Helvetica Neue"/>
                <a:cs typeface="Helvetica Neue"/>
                <a:sym typeface="Helvetica Neue"/>
              </a:defRPr>
            </a:pPr>
            <a:endParaRPr/>
          </a:p>
          <a:p>
            <a:pPr marL="508865" indent="-508865" algn="l" defTabSz="355600">
              <a:lnSpc>
                <a:spcPct val="100000"/>
              </a:lnSpc>
              <a:buSzPct val="150000"/>
              <a:buChar char="•"/>
              <a:defRPr sz="4100">
                <a:latin typeface="Helvetica Neue"/>
                <a:ea typeface="Helvetica Neue"/>
                <a:cs typeface="Helvetica Neue"/>
                <a:sym typeface="Helvetica Neue"/>
              </a:defRPr>
            </a:pPr>
            <a:r>
              <a:t>So far, nothing has been observed out of the typical range of relative strengths, but stay tuned!</a:t>
            </a:r>
          </a:p>
        </p:txBody>
      </p:sp>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1250</TotalTime>
  <Words>21806</Words>
  <Application>Microsoft Macintosh PowerPoint</Application>
  <PresentationFormat>Custom</PresentationFormat>
  <Paragraphs>1345</Paragraphs>
  <Slides>111</Slides>
  <Notes>94</Notes>
  <HiddenSlides>82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111</vt:i4>
      </vt:variant>
    </vt:vector>
  </HeadingPairs>
  <TitlesOfParts>
    <vt:vector size="126" baseType="lpstr">
      <vt:lpstr>Andale Mono</vt:lpstr>
      <vt:lpstr>Arial</vt:lpstr>
      <vt:lpstr>Canela Bold</vt:lpstr>
      <vt:lpstr>Canela Deck Regular</vt:lpstr>
      <vt:lpstr>Canela Regular</vt:lpstr>
      <vt:lpstr>Canela Text Bold</vt:lpstr>
      <vt:lpstr>Canela Text Medium</vt:lpstr>
      <vt:lpstr>Canela Text Regular</vt:lpstr>
      <vt:lpstr>Graphik</vt:lpstr>
      <vt:lpstr>Graphik-Medium</vt:lpstr>
      <vt:lpstr>Graphik-SemiboldItalic</vt:lpstr>
      <vt:lpstr>Helvetica</vt:lpstr>
      <vt:lpstr>Helvetica Neue</vt:lpstr>
      <vt:lpstr>Times Roman</vt:lpstr>
      <vt:lpstr>23_ClassicWhite</vt:lpstr>
      <vt:lpstr>Investigation of States Populated in the 102Ru(p,t)100Ru Two Neutron Transfer Reaction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Investigation of States Populated in the 102Ru(p,t)100Ru Two Neutron Transfer Reaction </dc:title>
  <cp:lastModifiedBy>Samantha Buck</cp:lastModifiedBy>
  <cp:revision>12</cp:revision>
  <dcterms:modified xsi:type="dcterms:W3CDTF">2023-02-18T22:32:16Z</dcterms:modified>
</cp:coreProperties>
</file>