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6116" r:id="rId1"/>
  </p:sldMasterIdLst>
  <p:notesMasterIdLst>
    <p:notesMasterId r:id="rId40"/>
  </p:notesMasterIdLst>
  <p:sldIdLst>
    <p:sldId id="709" r:id="rId2"/>
    <p:sldId id="607" r:id="rId3"/>
    <p:sldId id="558" r:id="rId4"/>
    <p:sldId id="608" r:id="rId5"/>
    <p:sldId id="649" r:id="rId6"/>
    <p:sldId id="606" r:id="rId7"/>
    <p:sldId id="650" r:id="rId8"/>
    <p:sldId id="472" r:id="rId9"/>
    <p:sldId id="478" r:id="rId10"/>
    <p:sldId id="652" r:id="rId11"/>
    <p:sldId id="565" r:id="rId12"/>
    <p:sldId id="694" r:id="rId13"/>
    <p:sldId id="695" r:id="rId14"/>
    <p:sldId id="715" r:id="rId15"/>
    <p:sldId id="609" r:id="rId16"/>
    <p:sldId id="562" r:id="rId17"/>
    <p:sldId id="711" r:id="rId18"/>
    <p:sldId id="707" r:id="rId19"/>
    <p:sldId id="708" r:id="rId20"/>
    <p:sldId id="661" r:id="rId21"/>
    <p:sldId id="626" r:id="rId22"/>
    <p:sldId id="654" r:id="rId23"/>
    <p:sldId id="569" r:id="rId24"/>
    <p:sldId id="706" r:id="rId25"/>
    <p:sldId id="690" r:id="rId26"/>
    <p:sldId id="603" r:id="rId27"/>
    <p:sldId id="602" r:id="rId28"/>
    <p:sldId id="692" r:id="rId29"/>
    <p:sldId id="664" r:id="rId30"/>
    <p:sldId id="663" r:id="rId31"/>
    <p:sldId id="712" r:id="rId32"/>
    <p:sldId id="710" r:id="rId33"/>
    <p:sldId id="670" r:id="rId34"/>
    <p:sldId id="297" r:id="rId35"/>
    <p:sldId id="553" r:id="rId36"/>
    <p:sldId id="600" r:id="rId37"/>
    <p:sldId id="601" r:id="rId38"/>
    <p:sldId id="65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F1DA"/>
    <a:srgbClr val="B5F0EA"/>
    <a:srgbClr val="AAE1DB"/>
    <a:srgbClr val="7DA5A0"/>
    <a:srgbClr val="55908F"/>
    <a:srgbClr val="FFFFFF"/>
    <a:srgbClr val="CCCCCC"/>
    <a:srgbClr val="E945E6"/>
    <a:srgbClr val="5EA4B1"/>
    <a:srgbClr val="E4E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27"/>
    <p:restoredTop sz="95439"/>
  </p:normalViewPr>
  <p:slideViewPr>
    <p:cSldViewPr snapToGrid="0" snapToObjects="1">
      <p:cViewPr varScale="1">
        <p:scale>
          <a:sx n="127" d="100"/>
          <a:sy n="127" d="100"/>
        </p:scale>
        <p:origin x="280" y="184"/>
      </p:cViewPr>
      <p:guideLst/>
    </p:cSldViewPr>
  </p:slideViewPr>
  <p:outlineViewPr>
    <p:cViewPr>
      <p:scale>
        <a:sx n="33" d="100"/>
        <a:sy n="33" d="100"/>
      </p:scale>
      <p:origin x="0" y="-7312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27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F01C5-A1D4-924F-8CD8-1719B8375DC1}" type="datetimeFigureOut">
              <a:rPr lang="en-US" smtClean="0"/>
              <a:t>2/16/23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820ED-4BA1-124A-996A-21DDCE7FD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820ED-4BA1-124A-996A-21DDCE7FD1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820ED-4BA1-124A-996A-21DDCE7FD12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92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Through </a:t>
            </a:r>
            <a:r>
              <a:rPr lang="en-US" dirty="0" err="1"/>
              <a:t>expermiment</a:t>
            </a:r>
            <a:r>
              <a:rPr lang="en-US" dirty="0"/>
              <a:t>, these are the nuclei whose observable properties are consistent with deformed configurations in the ground state. Note that the consensus on 30Mg is that it is outside the </a:t>
            </a:r>
            <a:r>
              <a:rPr lang="en-US" dirty="0" err="1"/>
              <a:t>ioi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820ED-4BA1-124A-996A-21DDCE7FD1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15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820ED-4BA1-124A-996A-21DDCE7FD1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4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820ED-4BA1-124A-996A-21DDCE7FD1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34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820ED-4BA1-124A-996A-21DDCE7FD1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92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820ED-4BA1-124A-996A-21DDCE7FD1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22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820ED-4BA1-124A-996A-21DDCE7FD1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3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820ED-4BA1-124A-996A-21DDCE7FD1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820ED-4BA1-124A-996A-21DDCE7FD1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50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0BF9-538B-5B48-9E43-48053F06AA90}" type="datetime1">
              <a:rPr lang="en-CA" smtClean="0"/>
              <a:t>2023-02-16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Zidar                                                                  CAP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06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C4B6-D81A-0D44-813F-E78CE45C1107}" type="datetime1">
              <a:rPr lang="en-CA" smtClean="0"/>
              <a:t>2023-02-16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Zidar                                                                  CAP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0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AAF2-D9C6-A64A-986F-82D906BA65D0}" type="datetime1">
              <a:rPr lang="en-CA" smtClean="0"/>
              <a:t>2023-02-16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Zidar                                                                  CAP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00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F3E2C-97E9-7C43-A07D-153CF6B43387}" type="datetime1">
              <a:rPr lang="en-CA" smtClean="0"/>
              <a:t>2023-02-16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Zidar                                                                  CAP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3A8C-F261-C545-B1D8-8F2DE063B515}" type="datetime1">
              <a:rPr lang="en-CA" smtClean="0"/>
              <a:t>2023-02-16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Zidar                                                                  CAP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036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DF3C-6DD4-9446-83AD-6597D71F4B3C}" type="datetime1">
              <a:rPr lang="en-CA" smtClean="0"/>
              <a:t>2023-02-16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Zidar                                                                  CAP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3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4905-36C2-934E-92C3-F4F8721DD1EE}" type="datetime1">
              <a:rPr lang="en-CA" smtClean="0"/>
              <a:t>2023-02-16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Zidar                                                                  CAP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4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5F8D-A1EB-C849-AB69-32F06F8BDD85}" type="datetime1">
              <a:rPr lang="en-CA" smtClean="0"/>
              <a:t>2023-02-16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Zidar                                                                  CAP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48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BE5A-FC29-C447-A3B9-F0E71E9C3174}" type="datetime1">
              <a:rPr lang="en-CA" smtClean="0"/>
              <a:t>2023-02-16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Zidar                                                                  CAP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801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218C-4C1D-7A43-B0DB-019B9791A281}" type="datetime1">
              <a:rPr lang="en-CA" smtClean="0"/>
              <a:t>2023-02-16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Zidar                                                                  CAP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62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E556-34D6-1849-A94A-D38D70291BB6}" type="datetime1">
              <a:rPr lang="en-CA" smtClean="0"/>
              <a:t>2023-02-16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Zidar                                                                  CAP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9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DD400-1DAE-4F4B-80D1-E263A88D4398}" type="datetime1">
              <a:rPr lang="en-CA" smtClean="0"/>
              <a:t>2023-02-16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mr-IN"/>
              <a:t>T. Zidar                                                                  CAP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A7AD1-6251-8747-8612-813EFEDCE3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378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17" r:id="rId1"/>
    <p:sldLayoutId id="2147486118" r:id="rId2"/>
    <p:sldLayoutId id="2147486119" r:id="rId3"/>
    <p:sldLayoutId id="2147486120" r:id="rId4"/>
    <p:sldLayoutId id="2147486121" r:id="rId5"/>
    <p:sldLayoutId id="2147486122" r:id="rId6"/>
    <p:sldLayoutId id="2147486123" r:id="rId7"/>
    <p:sldLayoutId id="2147486124" r:id="rId8"/>
    <p:sldLayoutId id="2147486125" r:id="rId9"/>
    <p:sldLayoutId id="2147486126" r:id="rId10"/>
    <p:sldLayoutId id="214748612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0.png"/><Relationship Id="rId4" Type="http://schemas.openxmlformats.org/officeDocument/2006/relationships/image" Target="../media/image2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0.emf"/><Relationship Id="rId3" Type="http://schemas.openxmlformats.org/officeDocument/2006/relationships/image" Target="../media/image1.emf"/><Relationship Id="rId7" Type="http://schemas.openxmlformats.org/officeDocument/2006/relationships/image" Target="../media/image4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11" Type="http://schemas.openxmlformats.org/officeDocument/2006/relationships/image" Target="../media/image49.tiff"/><Relationship Id="rId5" Type="http://schemas.openxmlformats.org/officeDocument/2006/relationships/image" Target="../media/image44.tiff"/><Relationship Id="rId10" Type="http://schemas.openxmlformats.org/officeDocument/2006/relationships/image" Target="../media/image48.tiff"/><Relationship Id="rId4" Type="http://schemas.openxmlformats.org/officeDocument/2006/relationships/image" Target="../media/image43.tiff"/><Relationship Id="rId9" Type="http://schemas.openxmlformats.org/officeDocument/2006/relationships/image" Target="../media/image47.tiff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7651" y="759854"/>
            <a:ext cx="6444349" cy="2867929"/>
          </a:xfrm>
        </p:spPr>
        <p:txBody>
          <a:bodyPr>
            <a:noAutofit/>
          </a:bodyPr>
          <a:lstStyle/>
          <a:p>
            <a:r>
              <a:rPr lang="en-US" sz="4800" b="1" spc="300" dirty="0">
                <a:ln>
                  <a:solidFill>
                    <a:schemeClr val="tx1">
                      <a:lumMod val="95000"/>
                    </a:schemeClr>
                  </a:solidFill>
                </a:ln>
                <a:latin typeface="Futura Medium" panose="020B0602020204020303" pitchFamily="34" charset="-79"/>
                <a:ea typeface="Arial Unicode MS" panose="020B0604020202020204" pitchFamily="34" charset="-128"/>
                <a:cs typeface="Futura Medium" panose="020B0602020204020303" pitchFamily="34" charset="-79"/>
              </a:rPr>
              <a:t>Beta decay spectroscopy of neutron-rich </a:t>
            </a:r>
            <a:r>
              <a:rPr lang="en-US" sz="4800" b="1" spc="300" baseline="30000" dirty="0">
                <a:ln>
                  <a:solidFill>
                    <a:schemeClr val="tx1">
                      <a:lumMod val="95000"/>
                    </a:schemeClr>
                  </a:solidFill>
                </a:ln>
                <a:latin typeface="Futura Medium" panose="020B0602020204020303" pitchFamily="34" charset="-79"/>
                <a:ea typeface="Arial Unicode MS" panose="020B0604020202020204" pitchFamily="34" charset="-128"/>
                <a:cs typeface="Futura Medium" panose="020B0602020204020303" pitchFamily="34" charset="-79"/>
              </a:rPr>
              <a:t>33</a:t>
            </a:r>
            <a:r>
              <a:rPr lang="en-US" sz="4800" b="1" spc="300" dirty="0">
                <a:ln>
                  <a:solidFill>
                    <a:schemeClr val="tx1">
                      <a:lumMod val="95000"/>
                    </a:schemeClr>
                  </a:solidFill>
                </a:ln>
                <a:latin typeface="Futura Medium" panose="020B0602020204020303" pitchFamily="34" charset="-79"/>
                <a:ea typeface="Arial Unicode MS" panose="020B0604020202020204" pitchFamily="34" charset="-128"/>
                <a:cs typeface="Futura Medium" panose="020B0602020204020303" pitchFamily="34" charset="-79"/>
              </a:rPr>
              <a:t>Mg</a:t>
            </a:r>
            <a:r>
              <a:rPr lang="en-US" sz="4800" b="1" spc="300" baseline="-25000" dirty="0">
                <a:ln>
                  <a:solidFill>
                    <a:schemeClr val="tx1">
                      <a:lumMod val="95000"/>
                    </a:schemeClr>
                  </a:solidFill>
                </a:ln>
                <a:latin typeface="Futura Medium" panose="020B0602020204020303" pitchFamily="34" charset="-79"/>
                <a:ea typeface="Arial Unicode MS" panose="020B0604020202020204" pitchFamily="34" charset="-128"/>
                <a:cs typeface="Futura Medium" panose="020B0602020204020303" pitchFamily="34" charset="-79"/>
              </a:rPr>
              <a:t>21</a:t>
            </a:r>
            <a:br>
              <a:rPr lang="en-US" sz="4900" b="1" spc="300" dirty="0">
                <a:ln>
                  <a:solidFill>
                    <a:schemeClr val="tx1">
                      <a:lumMod val="95000"/>
                    </a:schemeClr>
                  </a:solidFill>
                </a:ln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en-US" sz="4900" b="1" spc="3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4177" y="3627783"/>
            <a:ext cx="5231295" cy="2111536"/>
          </a:xfrm>
          <a:noFill/>
        </p:spPr>
        <p:txBody>
          <a:bodyPr>
            <a:noAutofit/>
          </a:bodyPr>
          <a:lstStyle/>
          <a:p>
            <a:pPr algn="ctr"/>
            <a:r>
              <a:rPr lang="en-US" dirty="0">
                <a:ln>
                  <a:solidFill>
                    <a:schemeClr val="tx1">
                      <a:lumMod val="95000"/>
                    </a:schemeClr>
                  </a:solidFill>
                </a:ln>
                <a:solidFill>
                  <a:schemeClr val="tx1"/>
                </a:solidFill>
                <a:latin typeface="Futura Medium" panose="020B0602020204020303" pitchFamily="34" charset="-79"/>
                <a:ea typeface="Arial Hebrew Scholar" charset="-79"/>
                <a:cs typeface="Futura Medium" panose="020B0602020204020303" pitchFamily="34" charset="-79"/>
              </a:rPr>
              <a:t>Tammy Zidar</a:t>
            </a:r>
          </a:p>
          <a:p>
            <a:endParaRPr lang="en-US" sz="1800" dirty="0">
              <a:ln>
                <a:solidFill>
                  <a:schemeClr val="tx1">
                    <a:lumMod val="95000"/>
                  </a:schemeClr>
                </a:solidFill>
              </a:ln>
              <a:latin typeface="Futura Medium" panose="020B0602020204020303" pitchFamily="34" charset="-79"/>
              <a:ea typeface="Arial Hebrew Scholar" charset="-79"/>
              <a:cs typeface="Futura Medium" panose="020B0602020204020303" pitchFamily="34" charset="-79"/>
            </a:endParaRPr>
          </a:p>
          <a:p>
            <a:r>
              <a:rPr lang="en-US" sz="18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WNPPC </a:t>
            </a:r>
          </a:p>
          <a:p>
            <a:r>
              <a:rPr lang="en-US" sz="18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February 2023</a:t>
            </a:r>
            <a:endParaRPr lang="en-US" sz="2000" dirty="0">
              <a:ln>
                <a:solidFill>
                  <a:schemeClr val="tx1">
                    <a:lumMod val="95000"/>
                  </a:schemeClr>
                </a:solidFill>
              </a:ln>
              <a:solidFill>
                <a:schemeClr val="tx1"/>
              </a:solidFill>
              <a:latin typeface="Futura Medium" panose="020B0602020204020303" pitchFamily="34" charset="-79"/>
              <a:ea typeface="Arial Hebrew Scholar" charset="-79"/>
              <a:cs typeface="Futura Medium" panose="020B0602020204020303" pitchFamily="34" charset="-79"/>
            </a:endParaRPr>
          </a:p>
          <a:p>
            <a:pPr algn="ctr"/>
            <a:endParaRPr lang="en-US" sz="2000" dirty="0">
              <a:ln>
                <a:solidFill>
                  <a:schemeClr val="tx1">
                    <a:lumMod val="95000"/>
                  </a:schemeClr>
                </a:solidFill>
              </a:ln>
              <a:solidFill>
                <a:schemeClr val="tx1"/>
              </a:solidFill>
              <a:latin typeface="+mj-lt"/>
              <a:ea typeface="Arial Hebrew Scholar" charset="-79"/>
              <a:cs typeface="Arial Hebrew Scholar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044" y="6228522"/>
            <a:ext cx="1372338" cy="449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D3CB38-B5B9-0211-86D5-16BAAA8F35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/>
          <a:stretch/>
        </p:blipFill>
        <p:spPr>
          <a:xfrm rot="5400000">
            <a:off x="-571500" y="571500"/>
            <a:ext cx="6858000" cy="571500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62878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9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A1D9D36-2553-CB4D-AF9A-02A75C65EB2E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S1367 v2.1—The detectors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CBBB9-448E-1C41-ADCE-0623ECBF651C}"/>
              </a:ext>
            </a:extLst>
          </p:cNvPr>
          <p:cNvSpPr txBox="1"/>
          <p:nvPr/>
        </p:nvSpPr>
        <p:spPr>
          <a:xfrm>
            <a:off x="500520" y="1785742"/>
            <a:ext cx="56385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16 GRIFFIN: full array for gamma detection</a:t>
            </a:r>
          </a:p>
          <a:p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10 SCEPTAR: upstream ½ array particles</a:t>
            </a:r>
          </a:p>
          <a:p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 ZDS: downstream particles </a:t>
            </a:r>
          </a:p>
          <a:p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4 DESCANT: upstream neutrons </a:t>
            </a:r>
          </a:p>
          <a:p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4 LaBr</a:t>
            </a:r>
            <a:r>
              <a:rPr lang="en-US" sz="2400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</a:t>
            </a:r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: downstream fast timing of gammas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EB4F7-6A22-BD49-98DE-D5813E49C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17910" y="2096025"/>
            <a:ext cx="5251345" cy="39385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A90202-C6D4-2548-85F6-1B2CCB1D6316}"/>
              </a:ext>
            </a:extLst>
          </p:cNvPr>
          <p:cNvSpPr txBox="1"/>
          <p:nvPr/>
        </p:nvSpPr>
        <p:spPr>
          <a:xfrm>
            <a:off x="10036443" y="3672493"/>
            <a:ext cx="1975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upstream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FA5272-E7AA-EF4E-BB5F-40A894039924}"/>
              </a:ext>
            </a:extLst>
          </p:cNvPr>
          <p:cNvSpPr txBox="1"/>
          <p:nvPr/>
        </p:nvSpPr>
        <p:spPr>
          <a:xfrm>
            <a:off x="5714999" y="3672493"/>
            <a:ext cx="234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downstream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AAF1A5-E532-E80E-F542-83C5B663C2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4" t="16304" r="27345" b="30859"/>
          <a:stretch/>
        </p:blipFill>
        <p:spPr>
          <a:xfrm>
            <a:off x="5346560" y="1439607"/>
            <a:ext cx="1668809" cy="147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93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Beta-gating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10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6CCCF-5E99-7B47-8F8C-BBE41E77C68F}"/>
              </a:ext>
            </a:extLst>
          </p:cNvPr>
          <p:cNvSpPr txBox="1"/>
          <p:nvPr/>
        </p:nvSpPr>
        <p:spPr>
          <a:xfrm>
            <a:off x="990600" y="2078658"/>
            <a:ext cx="226760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SCEPTAR/ZDS used to beta-gate gamma-ray events in time coincidence to reduce background gamma radiation: note the suppression of the 1460 keV peak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341D5-FD45-4E42-9E10-4416F92FD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283" y="1738839"/>
            <a:ext cx="7625517" cy="4268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AB9F8E-9ECD-8B44-8EE6-A4EEE434A026}"/>
              </a:ext>
            </a:extLst>
          </p:cNvPr>
          <p:cNvSpPr txBox="1"/>
          <p:nvPr/>
        </p:nvSpPr>
        <p:spPr>
          <a:xfrm>
            <a:off x="7779895" y="2383436"/>
            <a:ext cx="2113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945E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Beta-gated</a:t>
            </a:r>
          </a:p>
          <a:p>
            <a:r>
              <a:rPr lang="en-US" sz="2000" dirty="0">
                <a:solidFill>
                  <a:srgbClr val="5590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Gamma singles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895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C45C28-61DA-5641-A072-C44A1BF44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85507" y="1910252"/>
            <a:ext cx="3065143" cy="48276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67624CF-7B30-9D4C-A591-997870E33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64" y="2273977"/>
            <a:ext cx="5809315" cy="4066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E47601-7941-664B-853D-2EE50E44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Level scheme building--coincidences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FF1B7E-CF44-CE40-AD57-E55DA900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11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20A9AF-C848-C245-9715-C5F0B391CF1E}"/>
              </a:ext>
            </a:extLst>
          </p:cNvPr>
          <p:cNvSpPr/>
          <p:nvPr/>
        </p:nvSpPr>
        <p:spPr>
          <a:xfrm>
            <a:off x="2803490" y="2401556"/>
            <a:ext cx="60290" cy="3637503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F97F98-36F9-AC4B-8BA3-6CF1330177EA}"/>
              </a:ext>
            </a:extLst>
          </p:cNvPr>
          <p:cNvCxnSpPr/>
          <p:nvPr/>
        </p:nvCxnSpPr>
        <p:spPr>
          <a:xfrm>
            <a:off x="2863780" y="2401556"/>
            <a:ext cx="3838924" cy="38992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9F1217-D779-9A4F-950F-D681E059532C}"/>
              </a:ext>
            </a:extLst>
          </p:cNvPr>
          <p:cNvCxnSpPr>
            <a:cxnSpLocks/>
          </p:cNvCxnSpPr>
          <p:nvPr/>
        </p:nvCxnSpPr>
        <p:spPr>
          <a:xfrm flipV="1">
            <a:off x="2863780" y="5857624"/>
            <a:ext cx="3838924" cy="18143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432A3E0-ECB6-364A-891D-BDA48FC8DEC2}"/>
              </a:ext>
            </a:extLst>
          </p:cNvPr>
          <p:cNvSpPr txBox="1"/>
          <p:nvPr/>
        </p:nvSpPr>
        <p:spPr>
          <a:xfrm>
            <a:off x="8478981" y="2747326"/>
            <a:ext cx="169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1619 keV gate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23CAF0-C890-8145-B04B-6E6DC59692EE}"/>
              </a:ext>
            </a:extLst>
          </p:cNvPr>
          <p:cNvSpPr txBox="1"/>
          <p:nvPr/>
        </p:nvSpPr>
        <p:spPr>
          <a:xfrm rot="16200000">
            <a:off x="7019899" y="4630283"/>
            <a:ext cx="62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479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6BD7F8-7A52-6B41-BCC4-93628DD83CC6}"/>
              </a:ext>
            </a:extLst>
          </p:cNvPr>
          <p:cNvSpPr txBox="1"/>
          <p:nvPr/>
        </p:nvSpPr>
        <p:spPr>
          <a:xfrm rot="16200000">
            <a:off x="8931097" y="3260076"/>
            <a:ext cx="62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2365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73377D-3946-354F-99EF-BE1D2773490E}"/>
              </a:ext>
            </a:extLst>
          </p:cNvPr>
          <p:cNvSpPr txBox="1"/>
          <p:nvPr/>
        </p:nvSpPr>
        <p:spPr>
          <a:xfrm rot="16200000">
            <a:off x="7573555" y="3666011"/>
            <a:ext cx="62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1046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7E0FF9-C8F6-5847-A5BC-76334ECDBDEB}"/>
              </a:ext>
            </a:extLst>
          </p:cNvPr>
          <p:cNvSpPr txBox="1"/>
          <p:nvPr/>
        </p:nvSpPr>
        <p:spPr>
          <a:xfrm rot="16200000">
            <a:off x="7771052" y="3666011"/>
            <a:ext cx="62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1194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7CB67B-AD2D-A244-A94A-783723AA2049}"/>
              </a:ext>
            </a:extLst>
          </p:cNvPr>
          <p:cNvSpPr txBox="1"/>
          <p:nvPr/>
        </p:nvSpPr>
        <p:spPr>
          <a:xfrm rot="16200000">
            <a:off x="9297598" y="4924443"/>
            <a:ext cx="62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2580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CCFB9F-19E7-FA47-A225-C581F4DF792D}"/>
              </a:ext>
            </a:extLst>
          </p:cNvPr>
          <p:cNvSpPr txBox="1"/>
          <p:nvPr/>
        </p:nvSpPr>
        <p:spPr>
          <a:xfrm rot="16200000">
            <a:off x="8957428" y="4766339"/>
            <a:ext cx="62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2289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415CFE-2931-C544-BA2E-685EC2C73B7B}"/>
              </a:ext>
            </a:extLst>
          </p:cNvPr>
          <p:cNvSpPr txBox="1"/>
          <p:nvPr/>
        </p:nvSpPr>
        <p:spPr>
          <a:xfrm rot="16200000">
            <a:off x="8728927" y="4619027"/>
            <a:ext cx="62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2080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BF758D-AE05-7B46-AE70-FFCAAAE7DC76}"/>
              </a:ext>
            </a:extLst>
          </p:cNvPr>
          <p:cNvSpPr txBox="1"/>
          <p:nvPr/>
        </p:nvSpPr>
        <p:spPr>
          <a:xfrm rot="16200000">
            <a:off x="9458360" y="4656069"/>
            <a:ext cx="62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2692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56BE7D-E1C1-A04D-AFED-F92C5D9EA30B}"/>
              </a:ext>
            </a:extLst>
          </p:cNvPr>
          <p:cNvSpPr txBox="1"/>
          <p:nvPr/>
        </p:nvSpPr>
        <p:spPr>
          <a:xfrm rot="16200000">
            <a:off x="9934121" y="4918442"/>
            <a:ext cx="62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3147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A3F83F-95CC-1D40-AAAF-C02D1B463950}"/>
              </a:ext>
            </a:extLst>
          </p:cNvPr>
          <p:cNvSpPr txBox="1"/>
          <p:nvPr/>
        </p:nvSpPr>
        <p:spPr>
          <a:xfrm rot="16200000">
            <a:off x="10533967" y="4918443"/>
            <a:ext cx="62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3722</a:t>
            </a:r>
          </a:p>
        </p:txBody>
      </p:sp>
    </p:spTree>
    <p:extLst>
      <p:ext uri="{BB962C8B-B14F-4D97-AF65-F5344CB8AC3E}">
        <p14:creationId xmlns:p14="http://schemas.microsoft.com/office/powerpoint/2010/main" val="1899785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 level scheme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12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209ECAD-9189-874A-9A3B-A3D5AAD3D920}"/>
              </a:ext>
            </a:extLst>
          </p:cNvPr>
          <p:cNvSpPr/>
          <p:nvPr/>
        </p:nvSpPr>
        <p:spPr>
          <a:xfrm>
            <a:off x="401782" y="1648691"/>
            <a:ext cx="11430000" cy="4707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5769A7-075A-2747-9A15-06F1F642C0C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0786" r="10327"/>
          <a:stretch/>
        </p:blipFill>
        <p:spPr>
          <a:xfrm>
            <a:off x="4320093" y="1370460"/>
            <a:ext cx="3758869" cy="5271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A1DD59-54E8-A34B-8865-B27BAD014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83"/>
          <a:stretch/>
        </p:blipFill>
        <p:spPr>
          <a:xfrm>
            <a:off x="225102" y="1366357"/>
            <a:ext cx="4115087" cy="5271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CCDE9F-9C14-E049-A922-B326A483AC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54"/>
          <a:stretch/>
        </p:blipFill>
        <p:spPr>
          <a:xfrm>
            <a:off x="7922149" y="1372355"/>
            <a:ext cx="4115689" cy="52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01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C97A525-1763-0642-BCA2-F12747FADD3E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49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Al: conflicting level schemes</a:t>
            </a:r>
            <a:endParaRPr lang="en-US" sz="4900" b="1" baseline="30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13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51582" y="5147755"/>
            <a:ext cx="3917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V. </a:t>
            </a:r>
            <a:r>
              <a:rPr lang="fi-FI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Tripathi</a:t>
            </a:r>
            <a:r>
              <a:rPr lang="fi-FI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et al., </a:t>
            </a:r>
            <a:r>
              <a:rPr lang="fi-FI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Phys</a:t>
            </a:r>
            <a:r>
              <a:rPr lang="fi-FI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fi-FI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Rev</a:t>
            </a:r>
            <a:r>
              <a:rPr lang="fi-FI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fi-FI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Lett</a:t>
            </a:r>
            <a:r>
              <a:rPr lang="fi-FI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101, 142504 (2008)</a:t>
            </a:r>
            <a:endParaRPr 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666" y="5494762"/>
            <a:ext cx="4049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J. C. Angélique et al., AIP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Conf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Proc. 831, 134 (2006)</a:t>
            </a:r>
            <a:endParaRPr 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1F098-108A-061F-742D-E26122A7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065" y="1837833"/>
            <a:ext cx="2884735" cy="3267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44E0E-7E19-2349-B2C5-2824B5C02E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38"/>
          <a:stretch/>
        </p:blipFill>
        <p:spPr>
          <a:xfrm>
            <a:off x="5094704" y="1701800"/>
            <a:ext cx="2630054" cy="345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C8AD62-BF2C-E9AD-A64F-1FC464C25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94" r="4325"/>
          <a:stretch/>
        </p:blipFill>
        <p:spPr>
          <a:xfrm>
            <a:off x="145666" y="1656846"/>
            <a:ext cx="3950050" cy="37469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594840-C9C5-CB80-D11D-2B5C0A85F572}"/>
              </a:ext>
            </a:extLst>
          </p:cNvPr>
          <p:cNvSpPr txBox="1"/>
          <p:nvPr/>
        </p:nvSpPr>
        <p:spPr>
          <a:xfrm>
            <a:off x="7083807" y="5550823"/>
            <a:ext cx="5108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[3] </a:t>
            </a:r>
            <a:r>
              <a:rPr lang="en-CA" sz="120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A. Mutschler et al. Nature Physics Volume 13, page 152 EP (2016)</a:t>
            </a:r>
          </a:p>
          <a:p>
            <a:endParaRPr 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0521B2-CE03-7317-739C-7C43236BFB49}"/>
              </a:ext>
            </a:extLst>
          </p:cNvPr>
          <p:cNvSpPr/>
          <p:nvPr/>
        </p:nvSpPr>
        <p:spPr>
          <a:xfrm>
            <a:off x="145666" y="1401288"/>
            <a:ext cx="11208134" cy="570016"/>
          </a:xfrm>
          <a:prstGeom prst="rect">
            <a:avLst/>
          </a:prstGeom>
          <a:solidFill>
            <a:srgbClr val="E96AE8">
              <a:alpha val="381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67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Log(ft)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14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3BD0EF1-59C7-8749-9F7E-43720C484C93}"/>
              </a:ext>
            </a:extLst>
          </p:cNvPr>
          <p:cNvSpPr txBox="1"/>
          <p:nvPr/>
        </p:nvSpPr>
        <p:spPr>
          <a:xfrm>
            <a:off x="419547" y="1545470"/>
            <a:ext cx="39695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AKA comparative half-life: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f – Fermi integral: calculated based on Z of daughter and endpoint energy (Q-value – Energy of level)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t – partial half life of the state:    t</a:t>
            </a:r>
            <a:r>
              <a:rPr lang="en-US" sz="2000" b="1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1/2</a:t>
            </a:r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/BR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Can provide guidance for spin-parity assignments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EE977DE-5C31-AE4E-B339-0F232F012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454" y="1916681"/>
            <a:ext cx="7050412" cy="2642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17A022-2BF4-F04A-BDDF-3076B91E7DBD}"/>
              </a:ext>
            </a:extLst>
          </p:cNvPr>
          <p:cNvSpPr txBox="1"/>
          <p:nvPr/>
        </p:nvSpPr>
        <p:spPr>
          <a:xfrm>
            <a:off x="5497760" y="4568325"/>
            <a:ext cx="5975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B. Singh et al., </a:t>
            </a:r>
            <a:r>
              <a:rPr lang="en-CA" sz="1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Nucl</a:t>
            </a:r>
            <a:r>
              <a:rPr lang="en-CA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Data Sheets, vol. 84, no. 3, pp. 487–563, 1998</a:t>
            </a:r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17ECB3-D9D6-3848-A9A5-A83D57CCD685}"/>
              </a:ext>
            </a:extLst>
          </p:cNvPr>
          <p:cNvSpPr/>
          <p:nvPr/>
        </p:nvSpPr>
        <p:spPr>
          <a:xfrm>
            <a:off x="10816531" y="1993946"/>
            <a:ext cx="432995" cy="2986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A4E8CA-8C91-B84A-8AC7-483D60A00246}"/>
                  </a:ext>
                </a:extLst>
              </p:cNvPr>
              <p:cNvSpPr txBox="1"/>
              <p:nvPr/>
            </p:nvSpPr>
            <p:spPr>
              <a:xfrm>
                <a:off x="5640572" y="2971800"/>
                <a:ext cx="264496" cy="542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A4E8CA-8C91-B84A-8AC7-483D60A00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572" y="2971800"/>
                <a:ext cx="264496" cy="5424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9121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Half-lives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15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E73C00F-B431-5442-B5E5-9E0A66366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614" y="2578219"/>
            <a:ext cx="6036235" cy="32067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E436F1-0506-6546-98F8-E8E85C68924D}"/>
              </a:ext>
            </a:extLst>
          </p:cNvPr>
          <p:cNvSpPr txBox="1"/>
          <p:nvPr/>
        </p:nvSpPr>
        <p:spPr>
          <a:xfrm>
            <a:off x="6301289" y="3694054"/>
            <a:ext cx="49953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[1]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7F8D8-905F-7D40-B733-E98240BEEE62}"/>
              </a:ext>
            </a:extLst>
          </p:cNvPr>
          <p:cNvSpPr txBox="1"/>
          <p:nvPr/>
        </p:nvSpPr>
        <p:spPr>
          <a:xfrm>
            <a:off x="8887235" y="4361171"/>
            <a:ext cx="49953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[4]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1B0162-B732-E542-AD1B-6632F07C2175}"/>
              </a:ext>
            </a:extLst>
          </p:cNvPr>
          <p:cNvSpPr txBox="1"/>
          <p:nvPr/>
        </p:nvSpPr>
        <p:spPr>
          <a:xfrm>
            <a:off x="8637468" y="3021956"/>
            <a:ext cx="49953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[3]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293C7A-2A74-4D4F-B6DD-52307E31A230}"/>
              </a:ext>
            </a:extLst>
          </p:cNvPr>
          <p:cNvSpPr txBox="1"/>
          <p:nvPr/>
        </p:nvSpPr>
        <p:spPr>
          <a:xfrm>
            <a:off x="8190200" y="3693687"/>
            <a:ext cx="64695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[2]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B2754-4F4E-984A-804C-3FEF1B0BB5B2}"/>
              </a:ext>
            </a:extLst>
          </p:cNvPr>
          <p:cNvSpPr txBox="1"/>
          <p:nvPr/>
        </p:nvSpPr>
        <p:spPr>
          <a:xfrm>
            <a:off x="9936617" y="3470359"/>
            <a:ext cx="49953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[5]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11F55A-60DF-D349-AF74-26DCE09B876B}"/>
              </a:ext>
            </a:extLst>
          </p:cNvPr>
          <p:cNvSpPr txBox="1"/>
          <p:nvPr/>
        </p:nvSpPr>
        <p:spPr>
          <a:xfrm>
            <a:off x="9872659" y="4249301"/>
            <a:ext cx="805901" cy="116955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Current work</a:t>
            </a:r>
          </a:p>
          <a:p>
            <a:endParaRPr lang="en-US" sz="14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14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14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4554A-668D-1E4A-85E9-BB9786AD5009}"/>
              </a:ext>
            </a:extLst>
          </p:cNvPr>
          <p:cNvSpPr txBox="1"/>
          <p:nvPr/>
        </p:nvSpPr>
        <p:spPr>
          <a:xfrm>
            <a:off x="6679060" y="1751379"/>
            <a:ext cx="4903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Weighted average of published half-lives of 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 and this work: 91.7 (15) 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51BB7C-F3ED-D648-ACBB-A3EE0FA95534}"/>
              </a:ext>
            </a:extLst>
          </p:cNvPr>
          <p:cNvSpPr txBox="1"/>
          <p:nvPr/>
        </p:nvSpPr>
        <p:spPr>
          <a:xfrm>
            <a:off x="871135" y="4772521"/>
            <a:ext cx="425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Fit to the decay of 1619 keV gamma to determine the half-life of 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5DBD0A-B1C2-B04C-B4C8-59306C5E7DE2}"/>
              </a:ext>
            </a:extLst>
          </p:cNvPr>
          <p:cNvSpPr txBox="1"/>
          <p:nvPr/>
        </p:nvSpPr>
        <p:spPr>
          <a:xfrm>
            <a:off x="5258650" y="5815193"/>
            <a:ext cx="6114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[1] M. Langevin et al., </a:t>
            </a:r>
            <a:r>
              <a:rPr lang="en-CA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Nucl</a:t>
            </a:r>
            <a:r>
              <a:rPr lang="en-CA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Phys. A 414, 151 (1984). [2] A. C. Morton et al., Phys. Lett. B 544, 274 (2002). [3] J. C. </a:t>
            </a:r>
            <a:r>
              <a:rPr lang="en-CA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Angélique</a:t>
            </a:r>
            <a:r>
              <a:rPr lang="en-CA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et al., AIP Conf. Proc. 831, 134 (2006). [4] V. Tripathi et al., Phys. Rev. Lett. 101, 142504 (2008). [5] R. Han et al., Phys. Lett. B 772, 529 (2017).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0239D-F980-56D9-647D-952D1D513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99703" y="421095"/>
            <a:ext cx="2899203" cy="547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04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Log(ft) input: beta feeding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16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FF07204-9FBB-9C49-8634-4FC70EFBF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850" y="1320314"/>
            <a:ext cx="3761184" cy="50149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A8BBC43-0AE1-F748-9C58-DB52D74E0C01}"/>
                  </a:ext>
                </a:extLst>
              </p:cNvPr>
              <p:cNvSpPr txBox="1"/>
              <p:nvPr/>
            </p:nvSpPr>
            <p:spPr>
              <a:xfrm>
                <a:off x="6871157" y="5247103"/>
                <a:ext cx="47496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I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400" i="1" baseline="-25000" dirty="0">
                        <a:latin typeface="Cambria Math" panose="02040503050406030204" pitchFamily="18" charset="0"/>
                      </a:rPr>
                      <m:t>β</m:t>
                    </m:r>
                    <m:r>
                      <a:rPr lang="en-CA" sz="2400" i="1" baseline="-25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aseline="-250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 ground state </a:t>
                </a:r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= 100% - P</a:t>
                </a:r>
                <a:r>
                  <a:rPr lang="en-US" sz="2400" i="1" baseline="-250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n</a:t>
                </a:r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 - ∑</a:t>
                </a:r>
                <a:r>
                  <a:rPr lang="en-US" sz="2400" i="1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I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400" i="1" baseline="-25000" dirty="0">
                        <a:latin typeface="Cambria Math" panose="02040503050406030204" pitchFamily="18" charset="0"/>
                      </a:rPr>
                      <m:t>β</m:t>
                    </m:r>
                    <m:r>
                      <a:rPr lang="en-CA" sz="2400" i="1" baseline="-25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i="1" baseline="-250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 level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A8BBC43-0AE1-F748-9C58-DB52D74E0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157" y="5247103"/>
                <a:ext cx="4749698" cy="461665"/>
              </a:xfrm>
              <a:prstGeom prst="rect">
                <a:avLst/>
              </a:prstGeom>
              <a:blipFill>
                <a:blip r:embed="rId3"/>
                <a:stretch>
                  <a:fillRect l="-1867" t="-10811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DF972D-F501-F04E-8FFC-A3F31BABEA41}"/>
                  </a:ext>
                </a:extLst>
              </p:cNvPr>
              <p:cNvSpPr txBox="1"/>
              <p:nvPr/>
            </p:nvSpPr>
            <p:spPr>
              <a:xfrm>
                <a:off x="6981180" y="3102259"/>
                <a:ext cx="2946640" cy="7283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i="1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I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400" i="1" baseline="-25000" dirty="0">
                        <a:latin typeface="Cambria Math" panose="02040503050406030204" pitchFamily="18" charset="0"/>
                      </a:rPr>
                      <m:t>β</m:t>
                    </m:r>
                    <m:r>
                      <m:rPr>
                        <m:nor/>
                      </m:rPr>
                      <a:rPr lang="en-CA" sz="2400" b="0" i="1" baseline="-25000" dirty="0" smtClean="0">
                        <a:latin typeface="Futura Medium" panose="020B0602020204020303" pitchFamily="34" charset="-79"/>
                        <a:cs typeface="Futura Medium" panose="020B0602020204020303" pitchFamily="34" charset="-79"/>
                      </a:rPr>
                      <m:t> </m:t>
                    </m:r>
                  </m:oMath>
                </a14:m>
                <a:r>
                  <a:rPr lang="en-US" sz="2400" i="1" baseline="-250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level</a:t>
                </a:r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∑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400" i="1" baseline="-250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𝜸</m:t>
                        </m:r>
                        <m:r>
                          <m:rPr>
                            <m:nor/>
                          </m:rPr>
                          <a:rPr lang="en-US" sz="2400" i="1" baseline="-250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b="0" i="1" baseline="-25000" dirty="0" smtClean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out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 − 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∑</m:t>
                        </m:r>
                        <m:r>
                          <m:rPr>
                            <m:nor/>
                          </m:rPr>
                          <a:rPr lang="en-CA" sz="2400" b="0" i="1" dirty="0" smtClean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400" i="1" baseline="-250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𝜸</m:t>
                        </m:r>
                        <m:r>
                          <m:rPr>
                            <m:nor/>
                          </m:rPr>
                          <a:rPr lang="en-CA" sz="2400" b="0" i="1" baseline="-25000" dirty="0" smtClean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b="0" i="1" baseline="-25000" dirty="0" smtClean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in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1" baseline="-250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CA" sz="2400" i="1" baseline="-25000" dirty="0"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nor/>
                          </m:rPr>
                          <a:rPr lang="en-CA" sz="2400" b="0" i="1" baseline="-250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1" baseline="-250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total</m:t>
                        </m:r>
                      </m:den>
                    </m:f>
                  </m:oMath>
                </a14:m>
                <a:endParaRPr lang="en-US" sz="2400" dirty="0"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DF972D-F501-F04E-8FFC-A3F31BABE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180" y="3102259"/>
                <a:ext cx="2946640" cy="728341"/>
              </a:xfrm>
              <a:prstGeom prst="rect">
                <a:avLst/>
              </a:prstGeom>
              <a:blipFill>
                <a:blip r:embed="rId4"/>
                <a:stretch>
                  <a:fillRect l="-6438" t="-12069" r="-1717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70E085-339B-BF48-AEA7-A73AA054BE7B}"/>
                  </a:ext>
                </a:extLst>
              </p:cNvPr>
              <p:cNvSpPr txBox="1"/>
              <p:nvPr/>
            </p:nvSpPr>
            <p:spPr>
              <a:xfrm>
                <a:off x="8123338" y="1629342"/>
                <a:ext cx="1112484" cy="672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i="1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I</a:t>
                </a:r>
                <a:r>
                  <a:rPr lang="en-US" sz="2400" i="1" baseline="-250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𝜸</a:t>
                </a:r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2400" b="0" i="1" smtClean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CA" sz="2400" i="1" baseline="-25000" dirty="0"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𝜸</m:t>
                        </m:r>
                        <m:r>
                          <m:rPr>
                            <m:nor/>
                          </m:rPr>
                          <a:rPr lang="en-US" sz="2400" i="1" baseline="-250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1" baseline="-250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 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sz="2400" i="1" baseline="-25000" dirty="0"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m:rPr>
                            <m:nor/>
                          </m:rPr>
                          <a:rPr lang="en-CA" sz="2400" b="0" i="1" baseline="-25000" dirty="0" smtClean="0">
                            <a:latin typeface="Cambria Math" panose="02040503050406030204" pitchFamily="18" charset="0"/>
                          </a:rPr>
                          <m:t>β</m:t>
                        </m:r>
                      </m:den>
                    </m:f>
                  </m:oMath>
                </a14:m>
                <a:endParaRPr lang="en-US" sz="2400" dirty="0"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70E085-339B-BF48-AEA7-A73AA054B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338" y="1629342"/>
                <a:ext cx="1112484" cy="672107"/>
              </a:xfrm>
              <a:prstGeom prst="rect">
                <a:avLst/>
              </a:prstGeom>
              <a:blipFill>
                <a:blip r:embed="rId5"/>
                <a:stretch>
                  <a:fillRect l="-16854" t="-1852" r="-7865" b="-24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695C5D8-92B3-8845-9160-E9DA98B4634C}"/>
                  </a:ext>
                </a:extLst>
              </p:cNvPr>
              <p:cNvSpPr txBox="1"/>
              <p:nvPr/>
            </p:nvSpPr>
            <p:spPr>
              <a:xfrm>
                <a:off x="9796130" y="1629342"/>
                <a:ext cx="900888" cy="668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i="1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I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400" i="1" baseline="-25000" dirty="0">
                        <a:latin typeface="Cambria Math" panose="02040503050406030204" pitchFamily="18" charset="0"/>
                      </a:rPr>
                      <m:t>β</m:t>
                    </m:r>
                    <m:r>
                      <a:rPr lang="en-CA" sz="2400" i="1" baseline="-25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2400" b="0" i="1" smtClean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2400" i="1" baseline="-25000" dirty="0">
                            <a:latin typeface="Cambria Math" panose="02040503050406030204" pitchFamily="18" charset="0"/>
                          </a:rPr>
                          <m:t>β</m:t>
                        </m:r>
                      </m:num>
                      <m:den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m:rPr>
                            <m:nor/>
                          </m:rPr>
                          <a:rPr lang="en-CA" sz="2400" i="1" baseline="-25000" dirty="0">
                            <a:latin typeface="Cambria Math" panose="02040503050406030204" pitchFamily="18" charset="0"/>
                          </a:rPr>
                          <m:t>β</m:t>
                        </m:r>
                      </m:den>
                    </m:f>
                  </m:oMath>
                </a14:m>
                <a:endParaRPr lang="en-US" sz="2400" dirty="0"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695C5D8-92B3-8845-9160-E9DA98B46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6130" y="1629342"/>
                <a:ext cx="900888" cy="668196"/>
              </a:xfrm>
              <a:prstGeom prst="rect">
                <a:avLst/>
              </a:prstGeom>
              <a:blipFill>
                <a:blip r:embed="rId6"/>
                <a:stretch>
                  <a:fillRect l="-20833" t="-1887" r="-8333" b="-2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BE43E0B-D8FA-414F-B4F6-B06A4C609202}"/>
              </a:ext>
            </a:extLst>
          </p:cNvPr>
          <p:cNvSpPr txBox="1"/>
          <p:nvPr/>
        </p:nvSpPr>
        <p:spPr>
          <a:xfrm>
            <a:off x="990600" y="2380997"/>
            <a:ext cx="32701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REQUIRMENTS</a:t>
            </a:r>
          </a:p>
          <a:p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accurate level scheme and decay channels</a:t>
            </a:r>
          </a:p>
          <a:p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2. good efficiency           calibration</a:t>
            </a:r>
          </a:p>
          <a:p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4185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Log(ft) input: beta feeding caveat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17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C609862-AAE1-3B4C-A60E-38CC97FF8EC2}"/>
              </a:ext>
            </a:extLst>
          </p:cNvPr>
          <p:cNvSpPr txBox="1"/>
          <p:nvPr/>
        </p:nvSpPr>
        <p:spPr>
          <a:xfrm>
            <a:off x="2118629" y="1401743"/>
            <a:ext cx="753649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PANDEMONIUM</a:t>
            </a:r>
          </a:p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Intensity from high density of high lying states go undetected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Effects: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BR of lower states overestimated (intensity IN underestimated)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BR of ground state overestimated (missing ground state gammas)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A4DE7ED-80FA-B240-B60C-318BF5805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85116"/>
            <a:ext cx="3775437" cy="2919831"/>
          </a:xfrm>
          <a:prstGeom prst="rect">
            <a:avLst/>
          </a:prstGeom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B6290953-72A5-924F-A9FC-461ADADF5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824" y="3501398"/>
            <a:ext cx="5402097" cy="2919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81E30D-EF82-4E46-BD41-507D681C2472}"/>
              </a:ext>
            </a:extLst>
          </p:cNvPr>
          <p:cNvSpPr txBox="1"/>
          <p:nvPr/>
        </p:nvSpPr>
        <p:spPr>
          <a:xfrm>
            <a:off x="6842533" y="4017844"/>
            <a:ext cx="3269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Effect amplified by low efficiency at high E for HPGe—like GRIFFIN</a:t>
            </a:r>
          </a:p>
        </p:txBody>
      </p:sp>
    </p:spTree>
    <p:extLst>
      <p:ext uri="{BB962C8B-B14F-4D97-AF65-F5344CB8AC3E}">
        <p14:creationId xmlns:p14="http://schemas.microsoft.com/office/powerpoint/2010/main" val="420194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Log(ft) input: beta feeding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18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C82ABD-DD2C-064F-823B-8991334D5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460" y="1622598"/>
            <a:ext cx="5674340" cy="3429000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1BE32F69-901C-CB4E-B313-F2C32DF87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51" y="4250101"/>
            <a:ext cx="6255506" cy="1665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BFF2C-4CA8-D048-8D4B-94C7DE6006AE}"/>
              </a:ext>
            </a:extLst>
          </p:cNvPr>
          <p:cNvSpPr txBox="1"/>
          <p:nvPr/>
        </p:nvSpPr>
        <p:spPr>
          <a:xfrm>
            <a:off x="697238" y="1622598"/>
            <a:ext cx="4982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Need species specific counts</a:t>
            </a:r>
          </a:p>
          <a:p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Cycled background + tape move (2s)/implantation (1.5)/decay (1.5s)</a:t>
            </a:r>
          </a:p>
          <a:p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Bateman equations used to fit the multiple species to fit total betas from 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 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 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33/32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Al  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33/32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Si transition</a:t>
            </a: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55396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07410-5D26-C646-8B32-4635F115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1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0848E-86A1-4C4C-988B-3881B07BB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933" y="521578"/>
            <a:ext cx="10584160" cy="5605884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2AD3191A-0FDF-7F4C-A89D-F5C6638B5FBF}"/>
              </a:ext>
            </a:extLst>
          </p:cNvPr>
          <p:cNvSpPr/>
          <p:nvPr/>
        </p:nvSpPr>
        <p:spPr>
          <a:xfrm>
            <a:off x="8029746" y="4817281"/>
            <a:ext cx="679270" cy="13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Nuclear landscape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DC241D-7035-8D4D-82EB-F46BC44D3786}"/>
              </a:ext>
            </a:extLst>
          </p:cNvPr>
          <p:cNvCxnSpPr>
            <a:cxnSpLocks/>
          </p:cNvCxnSpPr>
          <p:nvPr/>
        </p:nvCxnSpPr>
        <p:spPr>
          <a:xfrm>
            <a:off x="1369631" y="1293223"/>
            <a:ext cx="0" cy="4851618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1171B3-90AF-B542-B874-B08D2833B8BE}"/>
              </a:ext>
            </a:extLst>
          </p:cNvPr>
          <p:cNvCxnSpPr>
            <a:cxnSpLocks/>
          </p:cNvCxnSpPr>
          <p:nvPr/>
        </p:nvCxnSpPr>
        <p:spPr>
          <a:xfrm flipH="1">
            <a:off x="1365275" y="6140485"/>
            <a:ext cx="8708366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65086-9F21-1147-91E5-E8EE52B08F74}"/>
              </a:ext>
            </a:extLst>
          </p:cNvPr>
          <p:cNvSpPr txBox="1"/>
          <p:nvPr/>
        </p:nvSpPr>
        <p:spPr>
          <a:xfrm rot="16200000">
            <a:off x="-434319" y="3142767"/>
            <a:ext cx="296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Number of protons (Z)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B1E857-F399-4A47-BFC8-9A715E597A5D}"/>
              </a:ext>
            </a:extLst>
          </p:cNvPr>
          <p:cNvSpPr txBox="1"/>
          <p:nvPr/>
        </p:nvSpPr>
        <p:spPr>
          <a:xfrm>
            <a:off x="4083036" y="6235394"/>
            <a:ext cx="296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Number of neutrons (N)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57BCB1-F7D2-D249-9565-6900B654A623}"/>
              </a:ext>
            </a:extLst>
          </p:cNvPr>
          <p:cNvSpPr txBox="1"/>
          <p:nvPr/>
        </p:nvSpPr>
        <p:spPr>
          <a:xfrm>
            <a:off x="7408683" y="3821426"/>
            <a:ext cx="2835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Year of discovery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3B2B6A0-0B39-B74A-BB42-93F695CFD55D}"/>
              </a:ext>
            </a:extLst>
          </p:cNvPr>
          <p:cNvSpPr txBox="1"/>
          <p:nvPr/>
        </p:nvSpPr>
        <p:spPr>
          <a:xfrm>
            <a:off x="1407543" y="1502768"/>
            <a:ext cx="5829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Nuclei with specific numbers of protons/neutrons</a:t>
            </a:r>
          </a:p>
          <a:p>
            <a:r>
              <a:rPr lang="en-CA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were experimentally found to be more stable</a:t>
            </a:r>
          </a:p>
          <a:p>
            <a:endParaRPr lang="en-CA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CA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Near stability, can</a:t>
            </a:r>
          </a:p>
          <a:p>
            <a:r>
              <a:rPr lang="en-CA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be described by</a:t>
            </a:r>
          </a:p>
          <a:p>
            <a:r>
              <a:rPr lang="en-CA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nuclear shell</a:t>
            </a:r>
          </a:p>
          <a:p>
            <a:r>
              <a:rPr lang="en-CA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model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CCFFE1-6D94-EF48-913C-2B7FF003DC98}"/>
              </a:ext>
            </a:extLst>
          </p:cNvPr>
          <p:cNvGrpSpPr/>
          <p:nvPr/>
        </p:nvGrpSpPr>
        <p:grpSpPr>
          <a:xfrm>
            <a:off x="1369631" y="1502768"/>
            <a:ext cx="7589396" cy="4642073"/>
            <a:chOff x="1369631" y="1502768"/>
            <a:chExt cx="7589396" cy="464207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1A1CB7C-9F25-D942-9C76-E4F612D3E089}"/>
                </a:ext>
              </a:extLst>
            </p:cNvPr>
            <p:cNvCxnSpPr>
              <a:cxnSpLocks/>
            </p:cNvCxnSpPr>
            <p:nvPr/>
          </p:nvCxnSpPr>
          <p:spPr>
            <a:xfrm>
              <a:off x="1500441" y="5588000"/>
              <a:ext cx="0" cy="556841"/>
            </a:xfrm>
            <a:prstGeom prst="line">
              <a:avLst/>
            </a:prstGeom>
            <a:ln w="38100">
              <a:solidFill>
                <a:srgbClr val="FFFFFF">
                  <a:alpha val="6235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BEF195F-3230-9F4C-8CE1-57C9E8888511}"/>
                </a:ext>
              </a:extLst>
            </p:cNvPr>
            <p:cNvCxnSpPr>
              <a:cxnSpLocks/>
            </p:cNvCxnSpPr>
            <p:nvPr/>
          </p:nvCxnSpPr>
          <p:spPr>
            <a:xfrm>
              <a:off x="2872404" y="4365090"/>
              <a:ext cx="0" cy="1306139"/>
            </a:xfrm>
            <a:prstGeom prst="line">
              <a:avLst/>
            </a:prstGeom>
            <a:ln w="38100">
              <a:solidFill>
                <a:srgbClr val="FFFFFF">
                  <a:alpha val="6235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FCD369D-5F3F-5240-BEB6-07E6D0D4769A}"/>
                </a:ext>
              </a:extLst>
            </p:cNvPr>
            <p:cNvCxnSpPr>
              <a:cxnSpLocks/>
            </p:cNvCxnSpPr>
            <p:nvPr/>
          </p:nvCxnSpPr>
          <p:spPr>
            <a:xfrm>
              <a:off x="2391618" y="4634478"/>
              <a:ext cx="0" cy="1245622"/>
            </a:xfrm>
            <a:prstGeom prst="line">
              <a:avLst/>
            </a:prstGeom>
            <a:ln w="38100">
              <a:solidFill>
                <a:srgbClr val="FFFFFF">
                  <a:alpha val="6235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260D598-6F47-A842-A43B-72DFC2B13479}"/>
                </a:ext>
              </a:extLst>
            </p:cNvPr>
            <p:cNvCxnSpPr>
              <a:cxnSpLocks/>
            </p:cNvCxnSpPr>
            <p:nvPr/>
          </p:nvCxnSpPr>
          <p:spPr>
            <a:xfrm>
              <a:off x="5707769" y="2284187"/>
              <a:ext cx="0" cy="2024742"/>
            </a:xfrm>
            <a:prstGeom prst="line">
              <a:avLst/>
            </a:prstGeom>
            <a:ln w="38100">
              <a:solidFill>
                <a:srgbClr val="FFFFFF">
                  <a:alpha val="6235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E5D9D79-7B9D-9647-B9E8-3CC7A4C053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69631" y="6021327"/>
              <a:ext cx="682633" cy="0"/>
            </a:xfrm>
            <a:prstGeom prst="line">
              <a:avLst/>
            </a:prstGeom>
            <a:ln w="38100">
              <a:solidFill>
                <a:srgbClr val="FFFFFF">
                  <a:alpha val="6235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AFF2B6A-5BD1-C143-9C25-A399B81263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61100" y="2240356"/>
              <a:ext cx="2697927" cy="0"/>
            </a:xfrm>
            <a:prstGeom prst="line">
              <a:avLst/>
            </a:prstGeom>
            <a:ln w="38100">
              <a:solidFill>
                <a:srgbClr val="FFFFFF">
                  <a:alpha val="6235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092918-4792-9146-BD93-E09573AE8F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9650" y="4792729"/>
              <a:ext cx="2049282" cy="19050"/>
            </a:xfrm>
            <a:prstGeom prst="line">
              <a:avLst/>
            </a:prstGeom>
            <a:ln w="38100">
              <a:solidFill>
                <a:srgbClr val="FFFFFF">
                  <a:alpha val="6235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7D99FB9-8DC4-6244-884F-32CAF73CBA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0400" y="5169579"/>
              <a:ext cx="1701800" cy="0"/>
            </a:xfrm>
            <a:prstGeom prst="line">
              <a:avLst/>
            </a:prstGeom>
            <a:ln w="38100">
              <a:solidFill>
                <a:srgbClr val="FFFFFF">
                  <a:alpha val="6235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6627403-AA1B-6544-AF58-3BBFE92664C6}"/>
                </a:ext>
              </a:extLst>
            </p:cNvPr>
            <p:cNvCxnSpPr>
              <a:cxnSpLocks/>
            </p:cNvCxnSpPr>
            <p:nvPr/>
          </p:nvCxnSpPr>
          <p:spPr>
            <a:xfrm>
              <a:off x="1813768" y="5321300"/>
              <a:ext cx="0" cy="772484"/>
            </a:xfrm>
            <a:prstGeom prst="line">
              <a:avLst/>
            </a:prstGeom>
            <a:ln w="38100">
              <a:solidFill>
                <a:srgbClr val="FFFFFF">
                  <a:alpha val="6235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6B37AC3-A7E4-574C-BB32-D957D478B1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7543" y="5741079"/>
              <a:ext cx="1316607" cy="0"/>
            </a:xfrm>
            <a:prstGeom prst="line">
              <a:avLst/>
            </a:prstGeom>
            <a:ln w="38100">
              <a:solidFill>
                <a:srgbClr val="FFFFFF">
                  <a:alpha val="6235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D4F608E-65B2-594E-AE58-CA3E8AF4F613}"/>
                </a:ext>
              </a:extLst>
            </p:cNvPr>
            <p:cNvCxnSpPr>
              <a:cxnSpLocks/>
            </p:cNvCxnSpPr>
            <p:nvPr/>
          </p:nvCxnSpPr>
          <p:spPr>
            <a:xfrm>
              <a:off x="8025519" y="1502768"/>
              <a:ext cx="0" cy="1303932"/>
            </a:xfrm>
            <a:prstGeom prst="line">
              <a:avLst/>
            </a:prstGeom>
            <a:ln w="38100">
              <a:solidFill>
                <a:srgbClr val="FFFFFF">
                  <a:alpha val="6235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916AF8E-A244-9941-B538-882D5DF99562}"/>
                </a:ext>
              </a:extLst>
            </p:cNvPr>
            <p:cNvCxnSpPr>
              <a:cxnSpLocks/>
            </p:cNvCxnSpPr>
            <p:nvPr/>
          </p:nvCxnSpPr>
          <p:spPr>
            <a:xfrm>
              <a:off x="4025019" y="3460830"/>
              <a:ext cx="0" cy="1620456"/>
            </a:xfrm>
            <a:prstGeom prst="line">
              <a:avLst/>
            </a:prstGeom>
            <a:ln w="38100">
              <a:solidFill>
                <a:srgbClr val="FFFFFF">
                  <a:alpha val="6235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3024D8-090C-194A-9721-616A9A8B04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9200" y="3751329"/>
              <a:ext cx="2501900" cy="0"/>
            </a:xfrm>
            <a:prstGeom prst="line">
              <a:avLst/>
            </a:prstGeom>
            <a:ln w="38100">
              <a:solidFill>
                <a:srgbClr val="FFFFFF">
                  <a:alpha val="6235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97DF10F9-83B5-104C-8FC6-891C5D3EC538}"/>
              </a:ext>
            </a:extLst>
          </p:cNvPr>
          <p:cNvSpPr txBox="1"/>
          <p:nvPr/>
        </p:nvSpPr>
        <p:spPr>
          <a:xfrm>
            <a:off x="6377901" y="4629081"/>
            <a:ext cx="3613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1900    1929   1958     1987    2016     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CA6BCC6A-F92F-554E-8F56-1B4AC69A8E03}"/>
              </a:ext>
            </a:extLst>
          </p:cNvPr>
          <p:cNvSpPr/>
          <p:nvPr/>
        </p:nvSpPr>
        <p:spPr>
          <a:xfrm>
            <a:off x="7672386" y="4574945"/>
            <a:ext cx="485775" cy="133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03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Log(ft) input: beta feeding 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19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B3CD24-D40B-1443-A937-0474EB402DC6}"/>
              </a:ext>
            </a:extLst>
          </p:cNvPr>
          <p:cNvSpPr txBox="1"/>
          <p:nvPr/>
        </p:nvSpPr>
        <p:spPr>
          <a:xfrm>
            <a:off x="689264" y="5988167"/>
            <a:ext cx="4301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[2] J. C. Angélique et al., AIP </a:t>
            </a:r>
            <a:r>
              <a:rPr lang="fr-FR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Conf</a:t>
            </a:r>
            <a:r>
              <a:rPr lang="fr-F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Proc. 831, 134 (2006)</a:t>
            </a:r>
            <a:endParaRPr 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55E58BFE-2E97-D744-90B8-97B9FB694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98" y="1501209"/>
            <a:ext cx="3838666" cy="44533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E569A8-DACD-A846-9EC2-E36A8E8A5522}"/>
              </a:ext>
            </a:extLst>
          </p:cNvPr>
          <p:cNvSpPr txBox="1"/>
          <p:nvPr/>
        </p:nvSpPr>
        <p:spPr>
          <a:xfrm>
            <a:off x="689264" y="6217850"/>
            <a:ext cx="412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[3]V. </a:t>
            </a:r>
            <a:r>
              <a:rPr lang="fi-FI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Tripathi</a:t>
            </a:r>
            <a:r>
              <a:rPr lang="fi-FI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et al., </a:t>
            </a:r>
            <a:r>
              <a:rPr lang="fi-FI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Phys</a:t>
            </a:r>
            <a:r>
              <a:rPr lang="fi-FI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fi-FI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Rev</a:t>
            </a:r>
            <a:r>
              <a:rPr lang="fi-FI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fi-FI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Lett</a:t>
            </a:r>
            <a:r>
              <a:rPr lang="fi-FI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101, 142504 (2008)</a:t>
            </a:r>
            <a:endParaRPr 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2D7D9DB4-B3B0-8B41-B0C4-366335DEB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096"/>
          <a:stretch/>
        </p:blipFill>
        <p:spPr>
          <a:xfrm>
            <a:off x="4744984" y="1898757"/>
            <a:ext cx="7337941" cy="24605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AC1309-9F84-9144-8102-186F063FE0D2}"/>
              </a:ext>
            </a:extLst>
          </p:cNvPr>
          <p:cNvSpPr txBox="1"/>
          <p:nvPr/>
        </p:nvSpPr>
        <p:spPr>
          <a:xfrm>
            <a:off x="5025069" y="4589004"/>
            <a:ext cx="7171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1838 keV: example of lower BR due to detected gammas feeding level from above, not directly from 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00FB51-2F4C-D044-976F-B1BEB28A6A7D}"/>
              </a:ext>
            </a:extLst>
          </p:cNvPr>
          <p:cNvSpPr/>
          <p:nvPr/>
        </p:nvSpPr>
        <p:spPr>
          <a:xfrm>
            <a:off x="4744984" y="3064754"/>
            <a:ext cx="7337941" cy="201935"/>
          </a:xfrm>
          <a:prstGeom prst="rect">
            <a:avLst/>
          </a:prstGeom>
          <a:solidFill>
            <a:srgbClr val="5EA4B1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E863D-CB9B-ECC0-63A9-7EBCF15282B5}"/>
              </a:ext>
            </a:extLst>
          </p:cNvPr>
          <p:cNvSpPr txBox="1"/>
          <p:nvPr/>
        </p:nvSpPr>
        <p:spPr>
          <a:xfrm>
            <a:off x="6507161" y="2234320"/>
            <a:ext cx="70433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Times" pitchFamily="2" charset="0"/>
              </a:rPr>
              <a:t>13 (2)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291CEB-1B04-01C1-92AF-97BA15688EC6}"/>
              </a:ext>
            </a:extLst>
          </p:cNvPr>
          <p:cNvSpPr/>
          <p:nvPr/>
        </p:nvSpPr>
        <p:spPr>
          <a:xfrm>
            <a:off x="1754065" y="1704109"/>
            <a:ext cx="285750" cy="12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062F5-0FA3-FD5B-EBEE-1E2444C436D1}"/>
              </a:ext>
            </a:extLst>
          </p:cNvPr>
          <p:cNvSpPr txBox="1"/>
          <p:nvPr/>
        </p:nvSpPr>
        <p:spPr>
          <a:xfrm>
            <a:off x="1657733" y="1658912"/>
            <a:ext cx="5183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  <a:lumOff val="25000"/>
                  </a:schemeClr>
                </a:solidFill>
                <a:latin typeface="Times" pitchFamily="2" charset="0"/>
              </a:rPr>
              <a:t>13 (2)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073C25-F67D-6148-A821-C24FA0A6D9C4}"/>
              </a:ext>
            </a:extLst>
          </p:cNvPr>
          <p:cNvSpPr/>
          <p:nvPr/>
        </p:nvSpPr>
        <p:spPr>
          <a:xfrm>
            <a:off x="788198" y="1704109"/>
            <a:ext cx="3838666" cy="1122663"/>
          </a:xfrm>
          <a:prstGeom prst="rect">
            <a:avLst/>
          </a:prstGeom>
          <a:solidFill>
            <a:srgbClr val="5EA4B1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6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Log(ft) 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20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DE73B31-4DA1-1F45-809E-D3604ACB5B52}"/>
              </a:ext>
            </a:extLst>
          </p:cNvPr>
          <p:cNvSpPr txBox="1"/>
          <p:nvPr/>
        </p:nvSpPr>
        <p:spPr>
          <a:xfrm>
            <a:off x="990600" y="2267649"/>
            <a:ext cx="6018926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DA5A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Since there is a possibility that some gamma-rays not observed, all feeding could be overestimated, which in turn makes the log(ft) values a lower limit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Here the log(ft) values of interest are to the ground state and the only definitive allowed transition at 4730 keV combined with the direct ground state of 5/2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+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restricts state to 3/2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 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or 5/2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</a:t>
            </a:r>
          </a:p>
          <a:p>
            <a:endParaRPr lang="en-US" sz="2000" baseline="30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757844-7965-E346-97E3-A290420F1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903" y="337480"/>
            <a:ext cx="2943943" cy="617950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D0B15C4-2D04-2042-891D-B622D14DD0FB}"/>
              </a:ext>
            </a:extLst>
          </p:cNvPr>
          <p:cNvSpPr/>
          <p:nvPr/>
        </p:nvSpPr>
        <p:spPr>
          <a:xfrm>
            <a:off x="9745306" y="663677"/>
            <a:ext cx="637560" cy="265072"/>
          </a:xfrm>
          <a:prstGeom prst="ellipse">
            <a:avLst/>
          </a:prstGeom>
          <a:noFill/>
          <a:ln w="57150">
            <a:solidFill>
              <a:srgbClr val="559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31730A-57B3-0C44-8847-D6DAA6919C17}"/>
              </a:ext>
            </a:extLst>
          </p:cNvPr>
          <p:cNvSpPr/>
          <p:nvPr/>
        </p:nvSpPr>
        <p:spPr>
          <a:xfrm>
            <a:off x="9745306" y="4822194"/>
            <a:ext cx="637560" cy="265072"/>
          </a:xfrm>
          <a:prstGeom prst="ellipse">
            <a:avLst/>
          </a:prstGeom>
          <a:noFill/>
          <a:ln w="57150">
            <a:solidFill>
              <a:srgbClr val="559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BDABC2-6CC5-C56C-2F5F-F6E90C5DBE98}"/>
              </a:ext>
            </a:extLst>
          </p:cNvPr>
          <p:cNvSpPr/>
          <p:nvPr/>
        </p:nvSpPr>
        <p:spPr>
          <a:xfrm>
            <a:off x="9214874" y="693657"/>
            <a:ext cx="440253" cy="1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7D4D04-CA9E-AC74-1C8A-7DAC7FA5FB1E}"/>
              </a:ext>
            </a:extLst>
          </p:cNvPr>
          <p:cNvSpPr txBox="1"/>
          <p:nvPr/>
        </p:nvSpPr>
        <p:spPr>
          <a:xfrm>
            <a:off x="9178860" y="650121"/>
            <a:ext cx="6256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50000"/>
                    <a:lumOff val="50000"/>
                  </a:schemeClr>
                </a:solidFill>
                <a:latin typeface="Times" pitchFamily="2" charset="0"/>
              </a:rPr>
              <a:t>13 (2)</a:t>
            </a:r>
          </a:p>
        </p:txBody>
      </p:sp>
    </p:spTree>
    <p:extLst>
      <p:ext uri="{BB962C8B-B14F-4D97-AF65-F5344CB8AC3E}">
        <p14:creationId xmlns:p14="http://schemas.microsoft.com/office/powerpoint/2010/main" val="350367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Log(ft) results: </a:t>
            </a:r>
            <a:r>
              <a:rPr lang="en-US" sz="48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 gs debate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21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DE73B31-4DA1-1F45-809E-D3604ACB5B52}"/>
              </a:ext>
            </a:extLst>
          </p:cNvPr>
          <p:cNvSpPr txBox="1"/>
          <p:nvPr/>
        </p:nvSpPr>
        <p:spPr>
          <a:xfrm>
            <a:off x="990600" y="1603843"/>
            <a:ext cx="2440969" cy="481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Debate over parity of the ground state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J = 3/2 measured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Previous beta decay reported 37% gs feeding and assigned it an allowed decay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 gs is 5/2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+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so that would mean a 3/2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+ 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for 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</a:t>
            </a:r>
          </a:p>
          <a:p>
            <a:endParaRPr lang="en-US" sz="2000" baseline="30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baseline="30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A768DB-CD54-4D4B-8AEF-0B1F7D6B6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16609" r="60880" b="29825"/>
          <a:stretch/>
        </p:blipFill>
        <p:spPr>
          <a:xfrm>
            <a:off x="3536728" y="1763242"/>
            <a:ext cx="3085446" cy="43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8B2151-D82D-AF44-AAFF-57A23555ECA1}"/>
              </a:ext>
            </a:extLst>
          </p:cNvPr>
          <p:cNvSpPr txBox="1"/>
          <p:nvPr/>
        </p:nvSpPr>
        <p:spPr>
          <a:xfrm>
            <a:off x="3508658" y="6127521"/>
            <a:ext cx="4540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V. </a:t>
            </a:r>
            <a:r>
              <a:rPr lang="fi-FI" sz="1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Tripathi</a:t>
            </a:r>
            <a:r>
              <a:rPr lang="fi-FI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et al., </a:t>
            </a:r>
            <a:r>
              <a:rPr lang="fi-FI" sz="1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Phys</a:t>
            </a:r>
            <a:r>
              <a:rPr lang="fi-FI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fi-FI" sz="1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Rev</a:t>
            </a:r>
            <a:r>
              <a:rPr lang="fi-FI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fi-FI" sz="1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Lett</a:t>
            </a:r>
            <a:r>
              <a:rPr lang="fi-FI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101, 142504 (2008)</a:t>
            </a:r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D80224-683A-E54C-8346-6145BB141BE5}"/>
              </a:ext>
            </a:extLst>
          </p:cNvPr>
          <p:cNvSpPr/>
          <p:nvPr/>
        </p:nvSpPr>
        <p:spPr>
          <a:xfrm>
            <a:off x="3780891" y="5363110"/>
            <a:ext cx="892398" cy="267128"/>
          </a:xfrm>
          <a:prstGeom prst="rect">
            <a:avLst/>
          </a:prstGeom>
          <a:solidFill>
            <a:srgbClr val="5EA4B1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AD6177-BCBA-3E45-B526-67E86EC1127A}"/>
              </a:ext>
            </a:extLst>
          </p:cNvPr>
          <p:cNvGrpSpPr/>
          <p:nvPr/>
        </p:nvGrpSpPr>
        <p:grpSpPr>
          <a:xfrm>
            <a:off x="7913556" y="2813554"/>
            <a:ext cx="2748121" cy="2572329"/>
            <a:chOff x="7900822" y="3222040"/>
            <a:chExt cx="2748121" cy="2572329"/>
          </a:xfrm>
        </p:grpSpPr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29D23EEC-F9D0-0E4E-B828-E389047B2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239" t="9313" r="16207" b="55820"/>
            <a:stretch/>
          </p:blipFill>
          <p:spPr>
            <a:xfrm>
              <a:off x="7905743" y="3222040"/>
              <a:ext cx="2743200" cy="257232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0B6DE3-51A9-5C40-8C78-C4662D8B908C}"/>
                </a:ext>
              </a:extLst>
            </p:cNvPr>
            <p:cNvSpPr/>
            <p:nvPr/>
          </p:nvSpPr>
          <p:spPr>
            <a:xfrm>
              <a:off x="7900822" y="4339976"/>
              <a:ext cx="151356" cy="9721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C59BF1-D908-5247-B45C-34907B6AA772}"/>
              </a:ext>
            </a:extLst>
          </p:cNvPr>
          <p:cNvSpPr txBox="1"/>
          <p:nvPr/>
        </p:nvSpPr>
        <p:spPr>
          <a:xfrm>
            <a:off x="7068620" y="2342441"/>
            <a:ext cx="476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Possible configurations depending on parity</a:t>
            </a:r>
          </a:p>
        </p:txBody>
      </p:sp>
    </p:spTree>
    <p:extLst>
      <p:ext uri="{BB962C8B-B14F-4D97-AF65-F5344CB8AC3E}">
        <p14:creationId xmlns:p14="http://schemas.microsoft.com/office/powerpoint/2010/main" val="2185211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Half-lives: bonus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22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6CCCF-5E99-7B47-8F8C-BBE41E77C68F}"/>
              </a:ext>
            </a:extLst>
          </p:cNvPr>
          <p:cNvSpPr txBox="1"/>
          <p:nvPr/>
        </p:nvSpPr>
        <p:spPr>
          <a:xfrm>
            <a:off x="917621" y="1721716"/>
            <a:ext cx="27376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More complicated half-life fit of 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Si with components of grow in from 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Mg, 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 and pure 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Si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341D5-FD45-4E42-9E10-4416F92FD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283" y="1738839"/>
            <a:ext cx="7625517" cy="4268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AB9F8E-9ECD-8B44-8EE6-A4EEE434A026}"/>
              </a:ext>
            </a:extLst>
          </p:cNvPr>
          <p:cNvSpPr txBox="1"/>
          <p:nvPr/>
        </p:nvSpPr>
        <p:spPr>
          <a:xfrm>
            <a:off x="7779895" y="2383436"/>
            <a:ext cx="2113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945E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Beta-gated</a:t>
            </a:r>
          </a:p>
          <a:p>
            <a:r>
              <a:rPr lang="en-US" sz="2000" dirty="0">
                <a:solidFill>
                  <a:srgbClr val="5590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Gamma singles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7451A72-DCEB-9045-9342-37DE387C4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53190" y="-47507"/>
            <a:ext cx="4014263" cy="758695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477567-4924-BF4A-98F5-21B728B060BD}"/>
              </a:ext>
            </a:extLst>
          </p:cNvPr>
          <p:cNvGraphicFramePr>
            <a:graphicFrameLocks noGrp="1"/>
          </p:cNvGraphicFramePr>
          <p:nvPr/>
        </p:nvGraphicFramePr>
        <p:xfrm>
          <a:off x="931265" y="3513245"/>
          <a:ext cx="2644618" cy="2494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55067">
                  <a:extLst>
                    <a:ext uri="{9D8B030D-6E8A-4147-A177-3AD203B41FA5}">
                      <a16:colId xmlns:a16="http://schemas.microsoft.com/office/drawing/2014/main" val="2376425856"/>
                    </a:ext>
                  </a:extLst>
                </a:gridCol>
                <a:gridCol w="1489551">
                  <a:extLst>
                    <a:ext uri="{9D8B030D-6E8A-4147-A177-3AD203B41FA5}">
                      <a16:colId xmlns:a16="http://schemas.microsoft.com/office/drawing/2014/main" val="30427516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Nucleus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Half-life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707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baseline="300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33</a:t>
                      </a:r>
                      <a:r>
                        <a:rPr lang="en-US" b="0" baseline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Mg</a:t>
                      </a:r>
                      <a:endParaRPr lang="en-US" b="0" baseline="300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91.7(15) </a:t>
                      </a:r>
                      <a:r>
                        <a:rPr lang="en-US" b="0" dirty="0" err="1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ms</a:t>
                      </a:r>
                      <a:endParaRPr lang="en-US" b="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159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baseline="300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33</a:t>
                      </a:r>
                      <a:r>
                        <a:rPr lang="en-US" b="0" baseline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Al</a:t>
                      </a:r>
                      <a:endParaRPr lang="en-US" b="0" baseline="300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41.8(42) </a:t>
                      </a:r>
                      <a:r>
                        <a:rPr lang="en-US" b="0" dirty="0" err="1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ms</a:t>
                      </a:r>
                      <a:endParaRPr lang="en-US" b="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40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baseline="300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32</a:t>
                      </a:r>
                      <a:r>
                        <a:rPr lang="en-US" b="0" baseline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Al</a:t>
                      </a:r>
                      <a:endParaRPr lang="en-US" b="0" baseline="300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32.3(59) </a:t>
                      </a:r>
                      <a:r>
                        <a:rPr lang="en-US" b="0" dirty="0" err="1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ms</a:t>
                      </a:r>
                      <a:endParaRPr lang="en-US" b="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615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baseline="300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33</a:t>
                      </a:r>
                      <a:r>
                        <a:rPr lang="en-US" b="0" baseline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5.90(14)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157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baseline="3000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33</a:t>
                      </a:r>
                      <a:r>
                        <a:rPr lang="en-US" b="0" baseline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Si (single)</a:t>
                      </a:r>
                      <a:endParaRPr lang="en-US" b="0" baseline="30000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5.95(24)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57037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1F1B74C-B1AA-C943-B6CB-2F8F6AA19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443" y="1740382"/>
            <a:ext cx="7553357" cy="401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06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32</a:t>
            </a:r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 level scheme: bonus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23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209ECAD-9189-874A-9A3B-A3D5AAD3D920}"/>
              </a:ext>
            </a:extLst>
          </p:cNvPr>
          <p:cNvSpPr/>
          <p:nvPr/>
        </p:nvSpPr>
        <p:spPr>
          <a:xfrm>
            <a:off x="1155700" y="1358900"/>
            <a:ext cx="10198100" cy="4997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905D1-D944-5545-9EAE-62B41C794E65}"/>
              </a:ext>
            </a:extLst>
          </p:cNvPr>
          <p:cNvSpPr txBox="1"/>
          <p:nvPr/>
        </p:nvSpPr>
        <p:spPr>
          <a:xfrm>
            <a:off x="6533535" y="1681316"/>
            <a:ext cx="40359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Doublet at 222 keV observed to be in self coincidence, one above and one below longer lived 957 keV isomeric state</a:t>
            </a:r>
          </a:p>
          <a:p>
            <a:endParaRPr lang="en-US" sz="2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Time difference of energy gates used to determine if gamma was in coincidence with one or both 222 keV gamma-rays</a:t>
            </a:r>
          </a:p>
          <a:p>
            <a:endParaRPr lang="en-US" sz="2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New transitions are in cyan, some were rearranged guided by timing—note 567 in previous works, about isomeric state</a:t>
            </a:r>
          </a:p>
          <a:p>
            <a:endParaRPr lang="en-US" sz="2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2160F2-F5C0-2C48-94F6-31B89E121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63" y="909083"/>
            <a:ext cx="5111457" cy="58416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3DA699-2410-1844-94F2-7FBCD679D5C7}"/>
              </a:ext>
            </a:extLst>
          </p:cNvPr>
          <p:cNvCxnSpPr>
            <a:cxnSpLocks/>
          </p:cNvCxnSpPr>
          <p:nvPr/>
        </p:nvCxnSpPr>
        <p:spPr>
          <a:xfrm>
            <a:off x="1316334" y="4883496"/>
            <a:ext cx="4672484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647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Si level scheme: bonus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24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209ECAD-9189-874A-9A3B-A3D5AAD3D920}"/>
              </a:ext>
            </a:extLst>
          </p:cNvPr>
          <p:cNvSpPr/>
          <p:nvPr/>
        </p:nvSpPr>
        <p:spPr>
          <a:xfrm>
            <a:off x="1155700" y="1358900"/>
            <a:ext cx="10198100" cy="4997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905D1-D944-5545-9EAE-62B41C794E65}"/>
              </a:ext>
            </a:extLst>
          </p:cNvPr>
          <p:cNvSpPr txBox="1"/>
          <p:nvPr/>
        </p:nvSpPr>
        <p:spPr>
          <a:xfrm>
            <a:off x="6533535" y="1681316"/>
            <a:ext cx="4035992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Several new transitions (cyan) were observed up to just above the S</a:t>
            </a:r>
            <a:r>
              <a:rPr lang="en-US" sz="2000" baseline="-25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</a:t>
            </a:r>
            <a:endParaRPr lang="en-US" sz="2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baseline="-25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Spectra are shown below for 1010 </a:t>
            </a:r>
            <a:r>
              <a:rPr lang="en-US" sz="20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keV</a:t>
            </a:r>
            <a:r>
              <a:rPr lang="en-US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gates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96B128-A70E-DC44-80D2-5561B02FF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8" t="7621"/>
          <a:stretch/>
        </p:blipFill>
        <p:spPr>
          <a:xfrm rot="5400000">
            <a:off x="7179760" y="2281016"/>
            <a:ext cx="2660266" cy="51848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20C1A9-799E-8E4F-98A0-465B784CC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59" t="11146" r="6840"/>
          <a:stretch/>
        </p:blipFill>
        <p:spPr>
          <a:xfrm rot="5400000">
            <a:off x="8655717" y="2837554"/>
            <a:ext cx="1524228" cy="30876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597374-5569-264C-97E5-D71F673AAA55}"/>
              </a:ext>
            </a:extLst>
          </p:cNvPr>
          <p:cNvSpPr txBox="1"/>
          <p:nvPr/>
        </p:nvSpPr>
        <p:spPr>
          <a:xfrm rot="16200000">
            <a:off x="8425721" y="3998815"/>
            <a:ext cx="1138454" cy="31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3331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41CD37-50AA-0248-9762-FE6C839A2F5C}"/>
              </a:ext>
            </a:extLst>
          </p:cNvPr>
          <p:cNvSpPr txBox="1"/>
          <p:nvPr/>
        </p:nvSpPr>
        <p:spPr>
          <a:xfrm rot="16200000">
            <a:off x="9891156" y="3580090"/>
            <a:ext cx="1138454" cy="31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3566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23E312-B060-7149-B5C4-5D555116DD4A}"/>
              </a:ext>
            </a:extLst>
          </p:cNvPr>
          <p:cNvSpPr txBox="1"/>
          <p:nvPr/>
        </p:nvSpPr>
        <p:spPr>
          <a:xfrm rot="16200000">
            <a:off x="8496045" y="4940595"/>
            <a:ext cx="1138454" cy="31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2490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A99691-E5CB-4241-8306-BD867FD7AD9B}"/>
              </a:ext>
            </a:extLst>
          </p:cNvPr>
          <p:cNvSpPr txBox="1"/>
          <p:nvPr/>
        </p:nvSpPr>
        <p:spPr>
          <a:xfrm rot="16200000">
            <a:off x="6264810" y="3587517"/>
            <a:ext cx="1138454" cy="31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971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D97B95-A22B-734F-9264-8961A7480B51}"/>
              </a:ext>
            </a:extLst>
          </p:cNvPr>
          <p:cNvSpPr txBox="1"/>
          <p:nvPr/>
        </p:nvSpPr>
        <p:spPr>
          <a:xfrm rot="16200000">
            <a:off x="8781675" y="4952995"/>
            <a:ext cx="1138454" cy="31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2595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58FEAF-EFE6-C74A-83EC-8F798FB3E14C}"/>
              </a:ext>
            </a:extLst>
          </p:cNvPr>
          <p:cNvSpPr txBox="1"/>
          <p:nvPr/>
        </p:nvSpPr>
        <p:spPr>
          <a:xfrm rot="16200000">
            <a:off x="10170644" y="5017870"/>
            <a:ext cx="1138454" cy="31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3566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619680-6601-1947-8BAB-D50924CBE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6" y="1190629"/>
            <a:ext cx="4839489" cy="553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19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25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209ECAD-9189-874A-9A3B-A3D5AAD3D920}"/>
              </a:ext>
            </a:extLst>
          </p:cNvPr>
          <p:cNvSpPr/>
          <p:nvPr/>
        </p:nvSpPr>
        <p:spPr>
          <a:xfrm>
            <a:off x="1155700" y="1358900"/>
            <a:ext cx="10198100" cy="4997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D72554-C625-8B41-AE27-5B2ED5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91"/>
          <a:stretch/>
        </p:blipFill>
        <p:spPr>
          <a:xfrm rot="5400000">
            <a:off x="7302854" y="2252696"/>
            <a:ext cx="2900766" cy="5066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1905D1-D944-5545-9EAE-62B41C794E65}"/>
              </a:ext>
            </a:extLst>
          </p:cNvPr>
          <p:cNvSpPr txBox="1"/>
          <p:nvPr/>
        </p:nvSpPr>
        <p:spPr>
          <a:xfrm>
            <a:off x="6533535" y="1681316"/>
            <a:ext cx="4035992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5786 keV gamma-ray observation rules out 0</a:t>
            </a:r>
            <a:r>
              <a:rPr lang="en-US" sz="2000" baseline="30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+ </a:t>
            </a:r>
            <a:r>
              <a:rPr lang="en-US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spin parity assignment</a:t>
            </a:r>
          </a:p>
          <a:p>
            <a:endParaRPr lang="en-US" sz="2000" baseline="-25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Spectrum is shown below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597374-5569-264C-97E5-D71F673AAA55}"/>
              </a:ext>
            </a:extLst>
          </p:cNvPr>
          <p:cNvSpPr txBox="1"/>
          <p:nvPr/>
        </p:nvSpPr>
        <p:spPr>
          <a:xfrm rot="16200000">
            <a:off x="7523170" y="3488628"/>
            <a:ext cx="1138454" cy="31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3042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41CD37-50AA-0248-9762-FE6C839A2F5C}"/>
              </a:ext>
            </a:extLst>
          </p:cNvPr>
          <p:cNvSpPr txBox="1"/>
          <p:nvPr/>
        </p:nvSpPr>
        <p:spPr>
          <a:xfrm rot="16200000">
            <a:off x="10327423" y="5124078"/>
            <a:ext cx="1138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5610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23E312-B060-7149-B5C4-5D555116DD4A}"/>
              </a:ext>
            </a:extLst>
          </p:cNvPr>
          <p:cNvSpPr txBox="1"/>
          <p:nvPr/>
        </p:nvSpPr>
        <p:spPr>
          <a:xfrm rot="16200000">
            <a:off x="8293927" y="5024061"/>
            <a:ext cx="1138454" cy="31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3845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A99691-E5CB-4241-8306-BD867FD7AD9B}"/>
              </a:ext>
            </a:extLst>
          </p:cNvPr>
          <p:cNvSpPr txBox="1"/>
          <p:nvPr/>
        </p:nvSpPr>
        <p:spPr>
          <a:xfrm rot="16200000">
            <a:off x="6469407" y="4457206"/>
            <a:ext cx="1138454" cy="31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2289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D97B95-A22B-734F-9264-8961A7480B51}"/>
              </a:ext>
            </a:extLst>
          </p:cNvPr>
          <p:cNvSpPr txBox="1"/>
          <p:nvPr/>
        </p:nvSpPr>
        <p:spPr>
          <a:xfrm rot="16200000">
            <a:off x="8820892" y="5040393"/>
            <a:ext cx="1138454" cy="31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4298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0DA88B-F9E8-DA4E-A4DB-B046B70CA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73" y="744446"/>
            <a:ext cx="5262635" cy="5763838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32</a:t>
            </a:r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Si level scheme: bonus</a:t>
            </a:r>
          </a:p>
        </p:txBody>
      </p:sp>
    </p:spTree>
    <p:extLst>
      <p:ext uri="{BB962C8B-B14F-4D97-AF65-F5344CB8AC3E}">
        <p14:creationId xmlns:p14="http://schemas.microsoft.com/office/powerpoint/2010/main" val="4080862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81FC8F8-9C66-4547-8184-DA65CABC62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029396"/>
            <a:ext cx="12501113" cy="8371960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26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DE73B31-4DA1-1F45-809E-D3604ACB5B52}"/>
              </a:ext>
            </a:extLst>
          </p:cNvPr>
          <p:cNvSpPr txBox="1"/>
          <p:nvPr/>
        </p:nvSpPr>
        <p:spPr>
          <a:xfrm>
            <a:off x="990600" y="1637506"/>
            <a:ext cx="977516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Beta decay of </a:t>
            </a:r>
            <a:r>
              <a:rPr lang="en-US" sz="20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 studied through beta-gated gamma and beta-gamma-gamma coincident data using GRIFFIN spectrometer at TRIUMF to gain insight on the transitional nature of the island of inversion</a:t>
            </a:r>
          </a:p>
          <a:p>
            <a:endParaRPr lang="en-US" sz="20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Half-lives which are in good agreement with literature were determined </a:t>
            </a:r>
          </a:p>
          <a:p>
            <a:endParaRPr lang="en-US" sz="20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Level schemes were built and used to guide beta feeding and log(ft) values to classify transitions in </a:t>
            </a:r>
            <a:r>
              <a:rPr lang="en-US" sz="20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 </a:t>
            </a:r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 </a:t>
            </a:r>
            <a:r>
              <a:rPr lang="en-US" sz="2000" b="1" baseline="30000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33</a:t>
            </a:r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Al</a:t>
            </a:r>
          </a:p>
          <a:p>
            <a:endParaRPr lang="en-US" sz="2000" b="1" dirty="0">
              <a:latin typeface="Futura Medium" panose="020B0602020204020303" pitchFamily="34" charset="-79"/>
              <a:cs typeface="Futura Medium" panose="020B0602020204020303" pitchFamily="34" charset="-79"/>
              <a:sym typeface="Wingdings" pitchFamily="2" charset="2"/>
            </a:endParaRPr>
          </a:p>
          <a:p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Allowed transition in high-lying 4730 keV state indicates deformed particle states </a:t>
            </a:r>
          </a:p>
          <a:p>
            <a:endParaRPr lang="en-US" sz="2000" b="1" dirty="0">
              <a:latin typeface="Futura Medium" panose="020B0602020204020303" pitchFamily="34" charset="-79"/>
              <a:cs typeface="Futura Medium" panose="020B0602020204020303" pitchFamily="34" charset="-79"/>
              <a:sym typeface="Wingdings" pitchFamily="2" charset="2"/>
            </a:endParaRPr>
          </a:p>
          <a:p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Paper in progress</a:t>
            </a:r>
            <a:endParaRPr lang="en-US" sz="20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2FE237-A4E7-AA44-A0A2-20CEB2210E44}"/>
              </a:ext>
            </a:extLst>
          </p:cNvPr>
          <p:cNvSpPr/>
          <p:nvPr/>
        </p:nvSpPr>
        <p:spPr>
          <a:xfrm>
            <a:off x="8807419" y="6030966"/>
            <a:ext cx="24832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Image credit: Anne-Marie Comte</a:t>
            </a:r>
            <a:endParaRPr 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52186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5492B8-F991-3549-98B3-C9B34C799C1B}"/>
              </a:ext>
            </a:extLst>
          </p:cNvPr>
          <p:cNvSpPr txBox="1"/>
          <p:nvPr/>
        </p:nvSpPr>
        <p:spPr>
          <a:xfrm>
            <a:off x="4661333" y="2073133"/>
            <a:ext cx="174592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McAfee</a:t>
            </a:r>
          </a:p>
          <a:p>
            <a:r>
              <a:rPr lang="en-US" dirty="0"/>
              <a:t>M. </a:t>
            </a:r>
            <a:r>
              <a:rPr lang="en-US" dirty="0" err="1"/>
              <a:t>Moukaddam</a:t>
            </a:r>
            <a:endParaRPr lang="en-US" dirty="0"/>
          </a:p>
          <a:p>
            <a:r>
              <a:rPr lang="en-US" dirty="0"/>
              <a:t>C. Natzke</a:t>
            </a:r>
          </a:p>
          <a:p>
            <a:r>
              <a:rPr lang="en-US" dirty="0"/>
              <a:t>S. </a:t>
            </a:r>
            <a:r>
              <a:rPr lang="en-US" dirty="0" err="1"/>
              <a:t>Nittale</a:t>
            </a:r>
            <a:endParaRPr lang="en-US" dirty="0"/>
          </a:p>
          <a:p>
            <a:r>
              <a:rPr lang="en-US" dirty="0"/>
              <a:t>B. </a:t>
            </a:r>
            <a:r>
              <a:rPr lang="en-US" dirty="0" err="1"/>
              <a:t>Oliazola</a:t>
            </a:r>
            <a:endParaRPr lang="en-US" dirty="0"/>
          </a:p>
          <a:p>
            <a:r>
              <a:rPr lang="en-US" dirty="0"/>
              <a:t>O. </a:t>
            </a:r>
            <a:r>
              <a:rPr lang="en-US" dirty="0" err="1"/>
              <a:t>Paetkau</a:t>
            </a:r>
            <a:endParaRPr lang="en-US" dirty="0"/>
          </a:p>
          <a:p>
            <a:r>
              <a:rPr lang="en-US" dirty="0"/>
              <a:t>C. Paxman</a:t>
            </a:r>
          </a:p>
          <a:p>
            <a:r>
              <a:rPr lang="en-US" dirty="0"/>
              <a:t>C. </a:t>
            </a:r>
            <a:r>
              <a:rPr lang="en-US" dirty="0" err="1"/>
              <a:t>Porzio</a:t>
            </a:r>
            <a:endParaRPr lang="en-US" dirty="0"/>
          </a:p>
          <a:p>
            <a:r>
              <a:rPr lang="en-US" dirty="0"/>
              <a:t>Y. Saito</a:t>
            </a:r>
          </a:p>
          <a:p>
            <a:r>
              <a:rPr lang="en-US" dirty="0"/>
              <a:t>J.K. Smith</a:t>
            </a:r>
          </a:p>
          <a:p>
            <a:r>
              <a:rPr lang="en-US" dirty="0"/>
              <a:t>R. Sultana </a:t>
            </a:r>
            <a:r>
              <a:rPr lang="en-US" dirty="0" err="1"/>
              <a:t>Lubna</a:t>
            </a:r>
            <a:endParaRPr lang="en-US" dirty="0"/>
          </a:p>
          <a:p>
            <a:r>
              <a:rPr lang="en-US" dirty="0"/>
              <a:t>V. </a:t>
            </a:r>
            <a:r>
              <a:rPr lang="en-US" dirty="0" err="1"/>
              <a:t>Vedia</a:t>
            </a:r>
            <a:endParaRPr lang="en-US" dirty="0"/>
          </a:p>
          <a:p>
            <a:r>
              <a:rPr lang="en-US" dirty="0"/>
              <a:t>E.J. Williams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4156" y="2107836"/>
            <a:ext cx="27309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G.C. Ball</a:t>
            </a:r>
          </a:p>
          <a:p>
            <a:r>
              <a:rPr lang="en-US" dirty="0"/>
              <a:t>S.S. Bhattacharjee</a:t>
            </a:r>
          </a:p>
          <a:p>
            <a:r>
              <a:rPr lang="en-US" dirty="0"/>
              <a:t>G. Carpenter</a:t>
            </a:r>
          </a:p>
          <a:p>
            <a:r>
              <a:rPr lang="en-US" dirty="0"/>
              <a:t>I. </a:t>
            </a:r>
            <a:r>
              <a:rPr lang="en-US" dirty="0" err="1"/>
              <a:t>Dillmann</a:t>
            </a:r>
            <a:endParaRPr lang="en-US" dirty="0"/>
          </a:p>
          <a:p>
            <a:r>
              <a:rPr lang="en-US" dirty="0"/>
              <a:t>L.J. Evitts</a:t>
            </a:r>
          </a:p>
          <a:p>
            <a:r>
              <a:rPr lang="en-US" dirty="0"/>
              <a:t>A.B. </a:t>
            </a:r>
            <a:r>
              <a:rPr lang="en-US" dirty="0" err="1"/>
              <a:t>Garnsworthy</a:t>
            </a:r>
            <a:endParaRPr lang="en-US" dirty="0"/>
          </a:p>
          <a:p>
            <a:r>
              <a:rPr lang="en-US" dirty="0"/>
              <a:t>S. Gillespie</a:t>
            </a:r>
          </a:p>
          <a:p>
            <a:r>
              <a:rPr lang="en-US" dirty="0"/>
              <a:t>C.J. Griffin</a:t>
            </a:r>
          </a:p>
          <a:p>
            <a:r>
              <a:rPr lang="en-US" dirty="0"/>
              <a:t>E. </a:t>
            </a:r>
            <a:r>
              <a:rPr lang="en-US" dirty="0" err="1"/>
              <a:t>Gopaul</a:t>
            </a:r>
            <a:endParaRPr lang="en-US" dirty="0"/>
          </a:p>
          <a:p>
            <a:r>
              <a:rPr lang="en-US" dirty="0"/>
              <a:t>G. Hackman</a:t>
            </a:r>
          </a:p>
          <a:p>
            <a:r>
              <a:rPr lang="en-US" dirty="0"/>
              <a:t>S. Hallam</a:t>
            </a:r>
          </a:p>
          <a:p>
            <a:r>
              <a:rPr lang="en-US" dirty="0"/>
              <a:t>J. Henderson</a:t>
            </a:r>
          </a:p>
          <a:p>
            <a:r>
              <a:rPr lang="en-US" dirty="0"/>
              <a:t>E.L. </a:t>
            </a:r>
            <a:r>
              <a:rPr lang="en-US" dirty="0" err="1"/>
              <a:t>MacConnachie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27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6" y="1531387"/>
            <a:ext cx="1967425" cy="644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588" y="5892321"/>
            <a:ext cx="1870210" cy="6269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853" y="5526326"/>
            <a:ext cx="1622788" cy="9929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alphaModFix/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63" y="5736056"/>
            <a:ext cx="2196573" cy="8857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3060" y="1531387"/>
            <a:ext cx="2656653" cy="393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5120" y="2345038"/>
            <a:ext cx="13388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E. Ash</a:t>
            </a:r>
          </a:p>
          <a:p>
            <a:r>
              <a:rPr lang="en-US" sz="1600" dirty="0"/>
              <a:t>A. Kindred</a:t>
            </a:r>
          </a:p>
          <a:p>
            <a:r>
              <a:rPr lang="en-US" sz="1600" dirty="0"/>
              <a:t>R. </a:t>
            </a:r>
            <a:r>
              <a:rPr lang="en-US" sz="1600" dirty="0" err="1"/>
              <a:t>Preshong</a:t>
            </a:r>
            <a:endParaRPr lang="en-US" sz="1600" dirty="0"/>
          </a:p>
          <a:p>
            <a:r>
              <a:rPr lang="en-US" sz="1600" dirty="0"/>
              <a:t>M.M. </a:t>
            </a:r>
            <a:r>
              <a:rPr lang="en-US" sz="1600" dirty="0" err="1"/>
              <a:t>Rajabali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00251" y="2296656"/>
            <a:ext cx="147585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V. </a:t>
            </a:r>
            <a:r>
              <a:rPr lang="en-US" dirty="0" err="1"/>
              <a:t>Bildstein</a:t>
            </a:r>
            <a:endParaRPr lang="en-US" dirty="0"/>
          </a:p>
          <a:p>
            <a:r>
              <a:rPr lang="en-US" dirty="0"/>
              <a:t>C. </a:t>
            </a:r>
            <a:r>
              <a:rPr lang="en-US" dirty="0" err="1"/>
              <a:t>Burbadge</a:t>
            </a:r>
            <a:endParaRPr lang="en-US" dirty="0"/>
          </a:p>
          <a:p>
            <a:r>
              <a:rPr lang="en-US" dirty="0"/>
              <a:t>G. Demand</a:t>
            </a:r>
          </a:p>
          <a:p>
            <a:r>
              <a:rPr lang="en-US" dirty="0"/>
              <a:t>A. Diaz Varela</a:t>
            </a:r>
          </a:p>
          <a:p>
            <a:r>
              <a:rPr lang="en-US" dirty="0"/>
              <a:t>M.R. Dunlop </a:t>
            </a:r>
          </a:p>
          <a:p>
            <a:r>
              <a:rPr lang="en-US" dirty="0"/>
              <a:t>R. Dunlop</a:t>
            </a:r>
          </a:p>
          <a:p>
            <a:r>
              <a:rPr lang="en-US" dirty="0"/>
              <a:t>P.E. Garrett</a:t>
            </a:r>
          </a:p>
          <a:p>
            <a:r>
              <a:rPr lang="en-US" dirty="0"/>
              <a:t>B. </a:t>
            </a:r>
            <a:r>
              <a:rPr lang="en-US" dirty="0" err="1"/>
              <a:t>Jigmeddorj</a:t>
            </a:r>
            <a:endParaRPr lang="en-US" dirty="0"/>
          </a:p>
          <a:p>
            <a:r>
              <a:rPr lang="en-US" dirty="0"/>
              <a:t>A.D. MacLean</a:t>
            </a:r>
          </a:p>
          <a:p>
            <a:r>
              <a:rPr lang="en-US" dirty="0"/>
              <a:t>D. </a:t>
            </a:r>
            <a:r>
              <a:rPr lang="en-US" dirty="0" err="1"/>
              <a:t>Muecher</a:t>
            </a:r>
            <a:endParaRPr lang="en-US" dirty="0"/>
          </a:p>
          <a:p>
            <a:r>
              <a:rPr lang="en-US" dirty="0"/>
              <a:t>B. </a:t>
            </a:r>
            <a:r>
              <a:rPr lang="en-US" dirty="0" err="1"/>
              <a:t>Olaizola</a:t>
            </a:r>
            <a:endParaRPr lang="en-US" dirty="0"/>
          </a:p>
          <a:p>
            <a:r>
              <a:rPr lang="en-US" dirty="0"/>
              <a:t>C.E. </a:t>
            </a:r>
            <a:r>
              <a:rPr lang="en-US" dirty="0" err="1"/>
              <a:t>Svensson</a:t>
            </a:r>
            <a:endParaRPr lang="en-US" dirty="0"/>
          </a:p>
          <a:p>
            <a:r>
              <a:rPr lang="en-US" dirty="0"/>
              <a:t>J. </a:t>
            </a:r>
            <a:r>
              <a:rPr lang="en-US" dirty="0" err="1"/>
              <a:t>Turko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3246" y="4667543"/>
            <a:ext cx="943200" cy="4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35375" y="4323340"/>
            <a:ext cx="1371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D.S. Cross</a:t>
            </a:r>
          </a:p>
          <a:p>
            <a:r>
              <a:rPr lang="en-US" dirty="0"/>
              <a:t>F.H. Garcia</a:t>
            </a:r>
          </a:p>
          <a:p>
            <a:r>
              <a:rPr lang="en-US" dirty="0"/>
              <a:t>J.L. Pore</a:t>
            </a:r>
          </a:p>
          <a:p>
            <a:r>
              <a:rPr lang="en-US" dirty="0"/>
              <a:t>K. Whitmore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9829" y="4384746"/>
            <a:ext cx="1044742" cy="10447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8378" y="3615944"/>
            <a:ext cx="450074" cy="62999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284962" y="3723662"/>
            <a:ext cx="1621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Padilla-</a:t>
            </a:r>
            <a:r>
              <a:rPr lang="en-US" dirty="0" err="1"/>
              <a:t>Rodal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625389" y="51013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0443387" y="4698054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Ilyushkin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B2F01E-2212-4F48-A2AB-930739EF02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8933" y="1535188"/>
            <a:ext cx="2003303" cy="36458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F18747D0-13FD-9C41-86CF-308B5F88EB0E}"/>
              </a:ext>
            </a:extLst>
          </p:cNvPr>
          <p:cNvSpPr txBox="1">
            <a:spLocks/>
          </p:cNvSpPr>
          <p:nvPr/>
        </p:nvSpPr>
        <p:spPr>
          <a:xfrm>
            <a:off x="2649819" y="3956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Thank you! Merci!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D972DC-DC2A-C142-A83F-557D632EA5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6318" y="2274623"/>
            <a:ext cx="1081736" cy="7973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690AEC-01DD-DB4B-954A-7BEB18A73848}"/>
              </a:ext>
            </a:extLst>
          </p:cNvPr>
          <p:cNvSpPr txBox="1"/>
          <p:nvPr/>
        </p:nvSpPr>
        <p:spPr>
          <a:xfrm>
            <a:off x="10428447" y="2366602"/>
            <a:ext cx="12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R. Kanungo</a:t>
            </a:r>
          </a:p>
        </p:txBody>
      </p:sp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EAE20524-FA7F-8449-84E9-A075FEEB44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7844" y="3310268"/>
            <a:ext cx="845858" cy="10136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34E78AB-4646-7247-A6CA-4DF6D166ECF0}"/>
              </a:ext>
            </a:extLst>
          </p:cNvPr>
          <p:cNvSpPr txBox="1"/>
          <p:nvPr/>
        </p:nvSpPr>
        <p:spPr>
          <a:xfrm>
            <a:off x="10425808" y="3416736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N. Bernier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AAA321-77FB-6F4C-AE51-7C3FEAF03A73}"/>
              </a:ext>
            </a:extLst>
          </p:cNvPr>
          <p:cNvSpPr txBox="1"/>
          <p:nvPr/>
        </p:nvSpPr>
        <p:spPr>
          <a:xfrm>
            <a:off x="6407260" y="1880376"/>
            <a:ext cx="286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cs typeface="Futura Medium" panose="020B0602020204020303" pitchFamily="34" charset="-79"/>
              </a:rPr>
              <a:t>The TTU team is supported through grant No. DE-SC0016988</a:t>
            </a:r>
            <a:endParaRPr lang="en-US" sz="1400" dirty="0"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75849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A7FBC-0D7A-FD48-940B-DD6D74E17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E4EA0-FEBF-F849-A34A-619FCA00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28</a:t>
            </a:fld>
            <a:endParaRPr lang="en-US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608DECB-F5FA-E24D-91CC-A1C217BB6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2" y="0"/>
            <a:ext cx="12135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09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Evolution of shell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D99366-3EBB-7240-912F-8D1CF531A583}"/>
              </a:ext>
            </a:extLst>
          </p:cNvPr>
          <p:cNvSpPr txBox="1"/>
          <p:nvPr/>
        </p:nvSpPr>
        <p:spPr>
          <a:xfrm rot="16200000">
            <a:off x="8683347" y="2356811"/>
            <a:ext cx="601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M. </a:t>
            </a:r>
            <a:r>
              <a:rPr lang="en-CA" sz="1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Kowalska</a:t>
            </a:r>
            <a:r>
              <a:rPr lang="en-CA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Dissertation (2006).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2C74EF-6F23-BB46-817A-CE1BB39A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60C444-036E-0B4E-84AA-5A4B38DDD90D}"/>
              </a:ext>
            </a:extLst>
          </p:cNvPr>
          <p:cNvSpPr txBox="1"/>
          <p:nvPr/>
        </p:nvSpPr>
        <p:spPr>
          <a:xfrm>
            <a:off x="990599" y="1618644"/>
            <a:ext cx="28468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Large energy jump</a:t>
            </a: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to next excited state indicates closed shell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Missing or misplaced jumps occur for neutron-rich N = 20 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32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This deformation of the single particle energy is grouped in various regions of chart of nuclides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270CE3-56EE-FD43-A7D6-0738CBE28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335" y="1529136"/>
            <a:ext cx="7421865" cy="467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50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7A86A-2E0D-A744-B0C3-D8CBD802C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C730B-F59F-2143-8D76-BC16715CD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9A2A8-4E1E-924F-97E0-6E571B03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5CBE19E-830A-3F45-9981-5B2347F08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06"/>
            <a:ext cx="12192000" cy="683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41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6579C-C44B-F8F8-3A99-B1F7A372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mtClean="0"/>
              <a:t>30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BC0E11-C097-B1B8-A58E-36F2777D7152}"/>
              </a:ext>
            </a:extLst>
          </p:cNvPr>
          <p:cNvGrpSpPr/>
          <p:nvPr/>
        </p:nvGrpSpPr>
        <p:grpSpPr>
          <a:xfrm>
            <a:off x="3467832" y="854471"/>
            <a:ext cx="5142768" cy="5149057"/>
            <a:chOff x="6733302" y="3057003"/>
            <a:chExt cx="3005934" cy="3001802"/>
          </a:xfrm>
        </p:grpSpPr>
        <p:pic>
          <p:nvPicPr>
            <p:cNvPr id="6" name="Picture 5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8B22BFA3-FA62-C78C-6AD2-8423BADBA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8239"/>
            <a:stretch/>
          </p:blipFill>
          <p:spPr>
            <a:xfrm>
              <a:off x="6733302" y="3057003"/>
              <a:ext cx="2305768" cy="3001802"/>
            </a:xfrm>
            <a:prstGeom prst="rect">
              <a:avLst/>
            </a:prstGeom>
          </p:spPr>
        </p:pic>
        <p:pic>
          <p:nvPicPr>
            <p:cNvPr id="7" name="Picture 6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E65E6843-CA91-4218-8665-8CBEB98CD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117"/>
            <a:stretch/>
          </p:blipFill>
          <p:spPr>
            <a:xfrm>
              <a:off x="8274404" y="3057003"/>
              <a:ext cx="1464832" cy="300180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C0B3CC6-B7A7-93EC-C62B-0F2A735379A5}"/>
              </a:ext>
            </a:extLst>
          </p:cNvPr>
          <p:cNvSpPr txBox="1"/>
          <p:nvPr/>
        </p:nvSpPr>
        <p:spPr>
          <a:xfrm>
            <a:off x="4309991" y="6356350"/>
            <a:ext cx="22605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https://www.nndc.bnl.gov/nudat2/</a:t>
            </a:r>
          </a:p>
        </p:txBody>
      </p:sp>
    </p:spTree>
    <p:extLst>
      <p:ext uri="{BB962C8B-B14F-4D97-AF65-F5344CB8AC3E}">
        <p14:creationId xmlns:p14="http://schemas.microsoft.com/office/powerpoint/2010/main" val="3854884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Al: improved statistics</a:t>
            </a:r>
            <a:endParaRPr lang="en-US" sz="4800" b="1" baseline="30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31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AB9F8E-9ECD-8B44-8EE6-A4EEE434A026}"/>
              </a:ext>
            </a:extLst>
          </p:cNvPr>
          <p:cNvSpPr txBox="1"/>
          <p:nvPr/>
        </p:nvSpPr>
        <p:spPr>
          <a:xfrm>
            <a:off x="7779895" y="2383436"/>
            <a:ext cx="2113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945E6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Beta-gated</a:t>
            </a:r>
          </a:p>
          <a:p>
            <a:r>
              <a:rPr lang="en-US" sz="2000" dirty="0">
                <a:solidFill>
                  <a:srgbClr val="5590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Gamma singles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70094-8CB4-AC46-AA54-73368CF35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1" r="7308"/>
          <a:stretch/>
        </p:blipFill>
        <p:spPr>
          <a:xfrm>
            <a:off x="396117" y="1984779"/>
            <a:ext cx="4047374" cy="39495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210E978-3671-6041-A757-95C9AE0D0D85}"/>
              </a:ext>
            </a:extLst>
          </p:cNvPr>
          <p:cNvSpPr txBox="1"/>
          <p:nvPr/>
        </p:nvSpPr>
        <p:spPr>
          <a:xfrm>
            <a:off x="224008" y="6113089"/>
            <a:ext cx="4540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V. </a:t>
            </a:r>
            <a:r>
              <a:rPr lang="fi-FI" sz="1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Tripathi</a:t>
            </a:r>
            <a:r>
              <a:rPr lang="fi-FI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et al., </a:t>
            </a:r>
            <a:r>
              <a:rPr lang="fi-FI" sz="1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Phys</a:t>
            </a:r>
            <a:r>
              <a:rPr lang="fi-FI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fi-FI" sz="1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Rev</a:t>
            </a:r>
            <a:r>
              <a:rPr lang="fi-FI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fi-FI" sz="1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Lett</a:t>
            </a:r>
            <a:r>
              <a:rPr lang="fi-FI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101, 142504 (2008)</a:t>
            </a:r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7E5C90-0D90-8C43-BD69-9E2CEC19737E}"/>
              </a:ext>
            </a:extLst>
          </p:cNvPr>
          <p:cNvGrpSpPr/>
          <p:nvPr/>
        </p:nvGrpSpPr>
        <p:grpSpPr>
          <a:xfrm>
            <a:off x="4625230" y="1911387"/>
            <a:ext cx="7223869" cy="4022968"/>
            <a:chOff x="4764932" y="1730240"/>
            <a:chExt cx="6953010" cy="37414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C98E12F-CCF6-F24F-AE3C-D637B270D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402016" y="155735"/>
              <a:ext cx="3678841" cy="695301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E95FC7B-A3EF-114D-AC9F-6EABD1883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98" t="9887"/>
            <a:stretch/>
          </p:blipFill>
          <p:spPr>
            <a:xfrm rot="5400000">
              <a:off x="7891254" y="1201100"/>
              <a:ext cx="2158052" cy="409285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82BDB4-9907-5044-9B30-865B01B94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100" t="10185"/>
            <a:stretch/>
          </p:blipFill>
          <p:spPr>
            <a:xfrm rot="5400000">
              <a:off x="8820883" y="1491117"/>
              <a:ext cx="1516227" cy="286295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841555-F001-4841-B79D-0DFEBEB5F2FD}"/>
                </a:ext>
              </a:extLst>
            </p:cNvPr>
            <p:cNvSpPr txBox="1"/>
            <p:nvPr/>
          </p:nvSpPr>
          <p:spPr>
            <a:xfrm rot="16200000">
              <a:off x="5389305" y="3209544"/>
              <a:ext cx="1058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1618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69D1DB0-0E9C-044E-A547-E39D108B18D1}"/>
                </a:ext>
              </a:extLst>
            </p:cNvPr>
            <p:cNvSpPr txBox="1"/>
            <p:nvPr/>
          </p:nvSpPr>
          <p:spPr>
            <a:xfrm rot="16200000">
              <a:off x="5518337" y="3923680"/>
              <a:ext cx="1058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1647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C3E22E-B1DC-F940-BC93-242F095D420E}"/>
                </a:ext>
              </a:extLst>
            </p:cNvPr>
            <p:cNvSpPr txBox="1"/>
            <p:nvPr/>
          </p:nvSpPr>
          <p:spPr>
            <a:xfrm rot="16200000">
              <a:off x="6127173" y="3996211"/>
              <a:ext cx="1058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1838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3A57C7-5982-784F-ABEA-0D487C969A2A}"/>
                </a:ext>
              </a:extLst>
            </p:cNvPr>
            <p:cNvSpPr txBox="1"/>
            <p:nvPr/>
          </p:nvSpPr>
          <p:spPr>
            <a:xfrm rot="16200000">
              <a:off x="7056251" y="4073143"/>
              <a:ext cx="1058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2096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6208B79-1B55-CE4A-AB88-81896F36C034}"/>
                </a:ext>
              </a:extLst>
            </p:cNvPr>
            <p:cNvSpPr txBox="1"/>
            <p:nvPr/>
          </p:nvSpPr>
          <p:spPr>
            <a:xfrm rot="16200000">
              <a:off x="8138519" y="4208679"/>
              <a:ext cx="1058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2365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E0507A9-7248-4543-9395-8E9B8B9527CA}"/>
                </a:ext>
              </a:extLst>
            </p:cNvPr>
            <p:cNvSpPr txBox="1"/>
            <p:nvPr/>
          </p:nvSpPr>
          <p:spPr>
            <a:xfrm rot="16200000">
              <a:off x="9349819" y="4399264"/>
              <a:ext cx="1058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2692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D0DF053-BF56-FA4D-AB74-8E5E480E46D1}"/>
                </a:ext>
              </a:extLst>
            </p:cNvPr>
            <p:cNvSpPr txBox="1"/>
            <p:nvPr/>
          </p:nvSpPr>
          <p:spPr>
            <a:xfrm rot="16200000">
              <a:off x="9670620" y="4208679"/>
              <a:ext cx="1058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2765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48D802-7D4D-6944-92E5-63404717F8B1}"/>
                </a:ext>
              </a:extLst>
            </p:cNvPr>
            <p:cNvSpPr txBox="1"/>
            <p:nvPr/>
          </p:nvSpPr>
          <p:spPr>
            <a:xfrm rot="16200000">
              <a:off x="10181141" y="4350684"/>
              <a:ext cx="1058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2892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37B7D1A-3A99-3C4A-9747-46FD43B26BE4}"/>
                </a:ext>
              </a:extLst>
            </p:cNvPr>
            <p:cNvSpPr txBox="1"/>
            <p:nvPr/>
          </p:nvSpPr>
          <p:spPr>
            <a:xfrm rot="16200000">
              <a:off x="7326600" y="2122079"/>
              <a:ext cx="1058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1599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D247E87-61EA-F547-8177-BABFB617E026}"/>
                </a:ext>
              </a:extLst>
            </p:cNvPr>
            <p:cNvSpPr txBox="1"/>
            <p:nvPr/>
          </p:nvSpPr>
          <p:spPr>
            <a:xfrm rot="16200000">
              <a:off x="10027541" y="2109723"/>
              <a:ext cx="1058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3710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6FAE771-8F3B-7A43-A54D-D18EE6253BE3}"/>
                </a:ext>
              </a:extLst>
            </p:cNvPr>
            <p:cNvSpPr txBox="1"/>
            <p:nvPr/>
          </p:nvSpPr>
          <p:spPr>
            <a:xfrm rot="16200000">
              <a:off x="10340813" y="2105741"/>
              <a:ext cx="1058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3722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7C9E077-AEA9-2D44-9B8E-FB5332B4ACC1}"/>
              </a:ext>
            </a:extLst>
          </p:cNvPr>
          <p:cNvSpPr txBox="1"/>
          <p:nvPr/>
        </p:nvSpPr>
        <p:spPr>
          <a:xfrm>
            <a:off x="990600" y="1295022"/>
            <a:ext cx="987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One previous work’s gamma spectra following beta decay with the current one</a:t>
            </a:r>
          </a:p>
        </p:txBody>
      </p:sp>
    </p:spTree>
    <p:extLst>
      <p:ext uri="{BB962C8B-B14F-4D97-AF65-F5344CB8AC3E}">
        <p14:creationId xmlns:p14="http://schemas.microsoft.com/office/powerpoint/2010/main" val="2313351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C97A525-1763-0642-BCA2-F12747FADD3E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49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Al: conflicting level schemes</a:t>
            </a:r>
            <a:endParaRPr lang="en-US" sz="4900" b="1" baseline="30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16609" r="51508" b="29825"/>
          <a:stretch/>
        </p:blipFill>
        <p:spPr>
          <a:xfrm>
            <a:off x="7793775" y="1305658"/>
            <a:ext cx="4157550" cy="43327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32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1354" y="5683430"/>
            <a:ext cx="5170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V. </a:t>
            </a:r>
            <a:r>
              <a:rPr lang="fi-FI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Tripathi</a:t>
            </a:r>
            <a:r>
              <a:rPr lang="fi-FI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et al., </a:t>
            </a:r>
            <a:r>
              <a:rPr lang="fi-FI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Phys</a:t>
            </a:r>
            <a:r>
              <a:rPr lang="fi-FI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fi-FI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Rev</a:t>
            </a:r>
            <a:r>
              <a:rPr lang="fi-FI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fi-FI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Lett</a:t>
            </a:r>
            <a:r>
              <a:rPr lang="fi-FI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101, 142504 (2008)</a:t>
            </a:r>
            <a:endParaRPr lang="en-US" sz="1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666" y="5683430"/>
            <a:ext cx="5348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J. C. Angélique et al., AIP </a:t>
            </a:r>
            <a:r>
              <a:rPr lang="fr-FR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Conf</a:t>
            </a:r>
            <a:r>
              <a:rPr lang="fr-FR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Proc. 831, 134 (2006)</a:t>
            </a:r>
            <a:endParaRPr lang="en-US" sz="1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5679" y="1396234"/>
            <a:ext cx="4157550" cy="4242204"/>
            <a:chOff x="6808010" y="2032286"/>
            <a:chExt cx="3423385" cy="345411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5" t="32713" r="40462" b="16725"/>
            <a:stretch/>
          </p:blipFill>
          <p:spPr>
            <a:xfrm>
              <a:off x="6808010" y="2032286"/>
              <a:ext cx="3423385" cy="345411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9032789" y="4023519"/>
              <a:ext cx="1198606" cy="14010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94016" y="1478605"/>
            <a:ext cx="31257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1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 strong feeding of 1647 keV level feeding ground state (gs)</a:t>
            </a:r>
            <a:endParaRPr lang="en-US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2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 intensity attributed to large gs feeding, leading to positive parity assignment in 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 (ground state of 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 is 5/2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+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)</a:t>
            </a:r>
          </a:p>
          <a:p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  <a:sym typeface="Wingdings"/>
            </a:endParaRP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  <a:sym typeface="Wingdings"/>
              </a:rPr>
              <a:t>  </a:t>
            </a:r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  <a:sym typeface="Wingdings"/>
              </a:rPr>
              <a:t>3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  <a:sym typeface="Wingdings"/>
              </a:rPr>
              <a:t>.  levels do not match in general; many coincidences not seen in earlier work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1564185" y="2330380"/>
            <a:ext cx="2933914" cy="2308690"/>
          </a:xfrm>
          <a:prstGeom prst="straightConnector1">
            <a:avLst/>
          </a:prstGeom>
          <a:ln w="127000">
            <a:solidFill>
              <a:srgbClr val="55908F">
                <a:alpha val="4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7373264" y="3841789"/>
            <a:ext cx="1039583" cy="1068821"/>
          </a:xfrm>
          <a:prstGeom prst="straightConnector1">
            <a:avLst/>
          </a:prstGeom>
          <a:ln w="127000">
            <a:solidFill>
              <a:srgbClr val="55908F">
                <a:alpha val="4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911209" y="4639070"/>
            <a:ext cx="535098" cy="276506"/>
          </a:xfrm>
          <a:prstGeom prst="ellipse">
            <a:avLst/>
          </a:prstGeom>
          <a:noFill/>
          <a:ln w="127000">
            <a:solidFill>
              <a:srgbClr val="55908F">
                <a:alpha val="48000"/>
              </a:srgb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507126" y="4910610"/>
            <a:ext cx="550900" cy="299287"/>
          </a:xfrm>
          <a:prstGeom prst="ellipse">
            <a:avLst/>
          </a:prstGeom>
          <a:noFill/>
          <a:ln w="127000">
            <a:solidFill>
              <a:srgbClr val="55908F">
                <a:alpha val="48000"/>
              </a:srgb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29008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C97A525-1763-0642-BCA2-F12747FADD3E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49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Al: conflicting level schemes</a:t>
            </a:r>
            <a:endParaRPr lang="en-US" sz="4900" b="1" baseline="30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16609" r="51508" b="29825"/>
          <a:stretch/>
        </p:blipFill>
        <p:spPr>
          <a:xfrm>
            <a:off x="7793775" y="1305658"/>
            <a:ext cx="4157550" cy="43327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1354" y="5683430"/>
            <a:ext cx="5170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V. </a:t>
            </a:r>
            <a:r>
              <a:rPr lang="fi-FI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Tripathi</a:t>
            </a:r>
            <a:r>
              <a:rPr lang="fi-FI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et al., </a:t>
            </a:r>
            <a:r>
              <a:rPr lang="fi-FI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Phys</a:t>
            </a:r>
            <a:r>
              <a:rPr lang="fi-FI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fi-FI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Rev</a:t>
            </a:r>
            <a:r>
              <a:rPr lang="fi-FI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fi-FI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Lett</a:t>
            </a:r>
            <a:r>
              <a:rPr lang="fi-FI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101, 142504 (2008)</a:t>
            </a:r>
            <a:endParaRPr lang="en-US" sz="1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666" y="5683430"/>
            <a:ext cx="5348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J. C. Angélique et al., AIP </a:t>
            </a:r>
            <a:r>
              <a:rPr lang="fr-FR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Conf</a:t>
            </a:r>
            <a:r>
              <a:rPr lang="fr-FR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Proc. 831, 134 (2006)</a:t>
            </a:r>
            <a:endParaRPr lang="en-US" sz="1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5679" y="1396234"/>
            <a:ext cx="4157550" cy="4242204"/>
            <a:chOff x="6808010" y="2032286"/>
            <a:chExt cx="3423385" cy="345411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5" t="32713" r="40462" b="16725"/>
            <a:stretch/>
          </p:blipFill>
          <p:spPr>
            <a:xfrm>
              <a:off x="6808010" y="2032286"/>
              <a:ext cx="3423385" cy="345411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9032789" y="4023519"/>
              <a:ext cx="1198606" cy="14010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94016" y="1478605"/>
            <a:ext cx="31257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1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 strong feeding of 1647 keV level feeding ground state (gs)</a:t>
            </a:r>
            <a:endParaRPr lang="en-US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2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 intensity attributed to large gs feeding, leading to positive parity assignment in 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 (ground state of 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 is 5/2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+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 )</a:t>
            </a:r>
          </a:p>
          <a:p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  <a:sym typeface="Wingdings"/>
            </a:endParaRP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  <a:sym typeface="Wingdings"/>
              </a:rPr>
              <a:t>  </a:t>
            </a:r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  <a:sym typeface="Wingdings"/>
              </a:rPr>
              <a:t>3</a:t>
            </a: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  <a:sym typeface="Wingdings"/>
              </a:rPr>
              <a:t>.  levels do not match in general; many coincidences not seen in earlier work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1564185" y="2330380"/>
            <a:ext cx="2933914" cy="2308690"/>
          </a:xfrm>
          <a:prstGeom prst="straightConnector1">
            <a:avLst/>
          </a:prstGeom>
          <a:ln w="127000">
            <a:solidFill>
              <a:srgbClr val="55908F">
                <a:alpha val="4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7373264" y="3841789"/>
            <a:ext cx="1039583" cy="1068821"/>
          </a:xfrm>
          <a:prstGeom prst="straightConnector1">
            <a:avLst/>
          </a:prstGeom>
          <a:ln w="127000">
            <a:solidFill>
              <a:srgbClr val="55908F">
                <a:alpha val="4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911209" y="4639070"/>
            <a:ext cx="535098" cy="276506"/>
          </a:xfrm>
          <a:prstGeom prst="ellipse">
            <a:avLst/>
          </a:prstGeom>
          <a:noFill/>
          <a:ln w="127000">
            <a:solidFill>
              <a:srgbClr val="55908F">
                <a:alpha val="48000"/>
              </a:srgb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507126" y="4910610"/>
            <a:ext cx="550900" cy="299287"/>
          </a:xfrm>
          <a:prstGeom prst="ellipse">
            <a:avLst/>
          </a:prstGeom>
          <a:noFill/>
          <a:ln w="127000">
            <a:solidFill>
              <a:srgbClr val="55908F">
                <a:alpha val="48000"/>
              </a:srgb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23305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5BC16E-D39D-5D47-B7AA-E5E8BD0C8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562" y="1005496"/>
            <a:ext cx="8569785" cy="57159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5B7860-A885-CE46-8BD8-13CD65437E3D}"/>
              </a:ext>
            </a:extLst>
          </p:cNvPr>
          <p:cNvSpPr/>
          <p:nvPr/>
        </p:nvSpPr>
        <p:spPr>
          <a:xfrm rot="16200000">
            <a:off x="9473542" y="3060564"/>
            <a:ext cx="4129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https://www.flickr.com/photos/triumflab/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5803C86-F7A9-1840-94AE-A4BA1F82034F}"/>
              </a:ext>
            </a:extLst>
          </p:cNvPr>
          <p:cNvSpPr txBox="1">
            <a:spLocks/>
          </p:cNvSpPr>
          <p:nvPr/>
        </p:nvSpPr>
        <p:spPr>
          <a:xfrm>
            <a:off x="1143000" y="6699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TRIUMF cyclotron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12E93-E33B-2E46-A212-77027B82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34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9F6482-DF12-3A41-8CB1-843936AB9B4E}"/>
              </a:ext>
            </a:extLst>
          </p:cNvPr>
          <p:cNvSpPr/>
          <p:nvPr/>
        </p:nvSpPr>
        <p:spPr>
          <a:xfrm>
            <a:off x="1143000" y="1647369"/>
            <a:ext cx="285812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Negatively charged particles accelerated by cyclotron up to 75% the speed of light</a:t>
            </a:r>
          </a:p>
          <a:p>
            <a:endParaRPr lang="en-CA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CA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Electrons striped upon exiting to beam line to UC</a:t>
            </a:r>
            <a:r>
              <a:rPr lang="en-CA" sz="2000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x</a:t>
            </a:r>
            <a:r>
              <a:rPr lang="en-CA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target producing varied mass nuclei which are separated to select beam of choice </a:t>
            </a:r>
          </a:p>
          <a:p>
            <a:endParaRPr lang="en-CA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CA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Isobaric purification of beam for </a:t>
            </a:r>
            <a:r>
              <a:rPr lang="en-CA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CA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 using IG-LIS</a:t>
            </a:r>
          </a:p>
        </p:txBody>
      </p:sp>
    </p:spTree>
    <p:extLst>
      <p:ext uri="{BB962C8B-B14F-4D97-AF65-F5344CB8AC3E}">
        <p14:creationId xmlns:p14="http://schemas.microsoft.com/office/powerpoint/2010/main" val="1038854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AB6F1-BE1B-174F-9F91-D43653B21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2066795"/>
            <a:ext cx="25391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Intensity at zero, coincidence with 222 below isomeric state at 957</a:t>
            </a:r>
          </a:p>
          <a:p>
            <a:pPr marL="0" indent="0">
              <a:buNone/>
            </a:pP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Positive time spread from 222 above isomeric state: T</a:t>
            </a:r>
            <a:r>
              <a:rPr lang="en-US" sz="2000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734 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 T</a:t>
            </a:r>
            <a:r>
              <a:rPr lang="en-US" sz="2000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222 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since 735 keV gamma occurs at a delayed time with respect to the 222 </a:t>
            </a:r>
            <a:r>
              <a:rPr lang="en-US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keV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gamma above the isomeric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70907-7CD8-EB40-BFD4-EF1429D1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35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118FC-4EA2-1B40-BE5A-711AF79F6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224" y="2066795"/>
            <a:ext cx="7864576" cy="41101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1544960-DE33-8C49-8334-79A976DAC530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32</a:t>
            </a:r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 level scheme: 735 keV time</a:t>
            </a:r>
          </a:p>
        </p:txBody>
      </p:sp>
    </p:spTree>
    <p:extLst>
      <p:ext uri="{BB962C8B-B14F-4D97-AF65-F5344CB8AC3E}">
        <p14:creationId xmlns:p14="http://schemas.microsoft.com/office/powerpoint/2010/main" val="3648936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AB6F1-BE1B-174F-9F91-D43653B21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2187574"/>
            <a:ext cx="25391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No intensity at zero, no coincidence with 222 above isomeric state at 957</a:t>
            </a:r>
          </a:p>
          <a:p>
            <a:pPr marL="0" indent="0">
              <a:buNone/>
            </a:pP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Negative time spread from 222 below isomeric state:</a:t>
            </a:r>
          </a:p>
          <a:p>
            <a:pPr marL="0" indent="0">
              <a:buNone/>
            </a:pP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</a:t>
            </a:r>
            <a:r>
              <a:rPr lang="en-US" sz="2000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567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-T</a:t>
            </a:r>
            <a:r>
              <a:rPr lang="en-US" sz="2000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222 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since 222 keV gamma occurs at a longer time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70907-7CD8-EB40-BFD4-EF1429D1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36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C26B-5A21-CE48-A8AD-B50F825E6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224" y="2119842"/>
            <a:ext cx="7864576" cy="40571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6F2615-9161-394A-9CF2-790F6F6C33D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32</a:t>
            </a:r>
            <a:r>
              <a:rPr lang="en-US" sz="4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 level scheme: 567 keV time</a:t>
            </a:r>
          </a:p>
        </p:txBody>
      </p:sp>
    </p:spTree>
    <p:extLst>
      <p:ext uri="{BB962C8B-B14F-4D97-AF65-F5344CB8AC3E}">
        <p14:creationId xmlns:p14="http://schemas.microsoft.com/office/powerpoint/2010/main" val="2438851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17FC83-82EE-B54E-B782-B8B97A39F2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78" y="-4065374"/>
            <a:ext cx="13122876" cy="1622721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37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A1D9D36-2553-CB4D-AF9A-02A75C65EB2E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S1367 version history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C13DCA01-2092-2F48-B231-16325BF42B1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90600" y="1818053"/>
              <a:ext cx="9394371" cy="482612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131457">
                      <a:extLst>
                        <a:ext uri="{9D8B030D-6E8A-4147-A177-3AD203B41FA5}">
                          <a16:colId xmlns:a16="http://schemas.microsoft.com/office/drawing/2014/main" val="2653253233"/>
                        </a:ext>
                      </a:extLst>
                    </a:gridCol>
                    <a:gridCol w="3131457">
                      <a:extLst>
                        <a:ext uri="{9D8B030D-6E8A-4147-A177-3AD203B41FA5}">
                          <a16:colId xmlns:a16="http://schemas.microsoft.com/office/drawing/2014/main" val="2743404847"/>
                        </a:ext>
                      </a:extLst>
                    </a:gridCol>
                    <a:gridCol w="3131457">
                      <a:extLst>
                        <a:ext uri="{9D8B030D-6E8A-4147-A177-3AD203B41FA5}">
                          <a16:colId xmlns:a16="http://schemas.microsoft.com/office/drawing/2014/main" val="3368640743"/>
                        </a:ext>
                      </a:extLst>
                    </a:gridCol>
                  </a:tblGrid>
                  <a:tr h="858581"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v1.0--2013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v2.0--2015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5834000"/>
                      </a:ext>
                    </a:extLst>
                  </a:tr>
                  <a:tr h="858581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Detectors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8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 + ancillary</a:t>
                          </a:r>
                          <a:r>
                            <a:rPr lang="en-US" sz="2400" baseline="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 detectors/ tape system</a:t>
                          </a:r>
                          <a:endParaRPr lang="en-US" sz="24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GRIFFIN + SCEPTAR + DESCANT/ tape system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6368010"/>
                      </a:ext>
                    </a:extLst>
                  </a:tr>
                  <a:tr h="858581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Issues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 err="1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Defocoused</a:t>
                          </a:r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 beam on  </a:t>
                          </a:r>
                          <a:r>
                            <a:rPr lang="en-US" sz="2400" dirty="0" err="1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tape</a:t>
                          </a:r>
                          <a:r>
                            <a:rPr lang="en-US" sz="2400" dirty="0" err="1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  <a:sym typeface="Wingdings" pitchFamily="2" charset="2"/>
                            </a:rPr>
                            <a:t>poor</a:t>
                          </a:r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  <a:sym typeface="Wingdings" pitchFamily="2" charset="2"/>
                            </a:rPr>
                            <a:t> </a:t>
                          </a:r>
                          <a:r>
                            <a:rPr lang="en-US" sz="2400" baseline="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𝛃-</a:t>
                          </a:r>
                          <a:endParaRPr lang="en-US" sz="24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endParaRPr>
                        </a:p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  <a:sym typeface="Wingdings" pitchFamily="2" charset="2"/>
                            </a:rPr>
                            <a:t>-𝛾 statistics</a:t>
                          </a:r>
                          <a:endParaRPr lang="en-US" sz="24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Data loss from electronics firmware bugs and network </a:t>
                          </a:r>
                          <a:r>
                            <a:rPr lang="en-US" sz="2400" dirty="0" err="1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loss</a:t>
                          </a:r>
                          <a:r>
                            <a:rPr lang="en-US" sz="2400" dirty="0" err="1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  <a:sym typeface="Wingdings" pitchFamily="2" charset="2"/>
                            </a:rPr>
                            <a:t>unreliable</a:t>
                          </a:r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  <a:sym typeface="Wingdings" pitchFamily="2" charset="2"/>
                            </a:rPr>
                            <a:t> </a:t>
                          </a:r>
                          <a:r>
                            <a:rPr lang="en-US" sz="2400" baseline="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𝛃-</a:t>
                          </a:r>
                          <a:endParaRPr lang="en-US" sz="24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endParaRPr>
                        </a:p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  <a:sym typeface="Wingdings" pitchFamily="2" charset="2"/>
                            </a:rPr>
                            <a:t>-𝛾 </a:t>
                          </a:r>
                          <a:endParaRPr lang="en-US" sz="24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1242911"/>
                      </a:ext>
                    </a:extLst>
                  </a:tr>
                  <a:tr h="858581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TBD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All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Only </a:t>
                          </a:r>
                          <a:r>
                            <a:rPr lang="en-US" sz="2400" baseline="300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33</a:t>
                          </a:r>
                          <a:r>
                            <a:rPr lang="en-US" sz="2400" baseline="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Mg with decent statistics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64858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C13DCA01-2092-2F48-B231-16325BF42B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3646445"/>
                  </p:ext>
                </p:extLst>
              </p:nvPr>
            </p:nvGraphicFramePr>
            <p:xfrm>
              <a:off x="990600" y="1818053"/>
              <a:ext cx="9394371" cy="482612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131457">
                      <a:extLst>
                        <a:ext uri="{9D8B030D-6E8A-4147-A177-3AD203B41FA5}">
                          <a16:colId xmlns:a16="http://schemas.microsoft.com/office/drawing/2014/main" val="2653253233"/>
                        </a:ext>
                      </a:extLst>
                    </a:gridCol>
                    <a:gridCol w="3131457">
                      <a:extLst>
                        <a:ext uri="{9D8B030D-6E8A-4147-A177-3AD203B41FA5}">
                          <a16:colId xmlns:a16="http://schemas.microsoft.com/office/drawing/2014/main" val="2743404847"/>
                        </a:ext>
                      </a:extLst>
                    </a:gridCol>
                    <a:gridCol w="3131457">
                      <a:extLst>
                        <a:ext uri="{9D8B030D-6E8A-4147-A177-3AD203B41FA5}">
                          <a16:colId xmlns:a16="http://schemas.microsoft.com/office/drawing/2014/main" val="3368640743"/>
                        </a:ext>
                      </a:extLst>
                    </a:gridCol>
                  </a:tblGrid>
                  <a:tr h="858581"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v1.0--2013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v2.0--2015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5834000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Detectors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813" t="-76596" r="-100407" b="-2404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GRIFFIN + SCEPTAR + DESCANT/ tape system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6368010"/>
                      </a:ext>
                    </a:extLst>
                  </a:tr>
                  <a:tr h="192024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Issues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 err="1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Defocoused</a:t>
                          </a:r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 beam on  </a:t>
                          </a:r>
                          <a:r>
                            <a:rPr lang="en-US" sz="2400" dirty="0" err="1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tape</a:t>
                          </a:r>
                          <a:r>
                            <a:rPr lang="en-US" sz="2400" dirty="0" err="1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  <a:sym typeface="Wingdings" pitchFamily="2" charset="2"/>
                            </a:rPr>
                            <a:t>poor</a:t>
                          </a:r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  <a:sym typeface="Wingdings" pitchFamily="2" charset="2"/>
                            </a:rPr>
                            <a:t> </a:t>
                          </a:r>
                          <a:r>
                            <a:rPr lang="en-US" sz="2400" baseline="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𝛃-</a:t>
                          </a:r>
                          <a:endParaRPr lang="en-US" sz="24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endParaRPr>
                        </a:p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  <a:sym typeface="Wingdings" pitchFamily="2" charset="2"/>
                            </a:rPr>
                            <a:t>-𝛾 statistics</a:t>
                          </a:r>
                          <a:endParaRPr lang="en-US" sz="24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Data loss from electronics firmware bugs and network </a:t>
                          </a:r>
                          <a:r>
                            <a:rPr lang="en-US" sz="2400" dirty="0" err="1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loss</a:t>
                          </a:r>
                          <a:r>
                            <a:rPr lang="en-US" sz="2400" dirty="0" err="1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  <a:sym typeface="Wingdings" pitchFamily="2" charset="2"/>
                            </a:rPr>
                            <a:t>unreliable</a:t>
                          </a:r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  <a:sym typeface="Wingdings" pitchFamily="2" charset="2"/>
                            </a:rPr>
                            <a:t> </a:t>
                          </a:r>
                          <a:r>
                            <a:rPr lang="en-US" sz="2400" baseline="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𝛃-</a:t>
                          </a:r>
                          <a:endParaRPr lang="en-US" sz="24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endParaRPr>
                        </a:p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  <a:sym typeface="Wingdings" pitchFamily="2" charset="2"/>
                            </a:rPr>
                            <a:t>-𝛾 </a:t>
                          </a:r>
                          <a:endParaRPr lang="en-US" sz="2400" dirty="0">
                            <a:latin typeface="Futura Medium" panose="020B0602020204020303" pitchFamily="34" charset="-79"/>
                            <a:cs typeface="Futura Medium" panose="020B0602020204020303" pitchFamily="34" charset="-79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1242911"/>
                      </a:ext>
                    </a:extLst>
                  </a:tr>
                  <a:tr h="858581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TBD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All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Only </a:t>
                          </a:r>
                          <a:r>
                            <a:rPr lang="en-US" sz="2400" baseline="3000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33</a:t>
                          </a:r>
                          <a:r>
                            <a:rPr lang="en-US" sz="2400" baseline="0" dirty="0">
                              <a:latin typeface="Futura Medium" panose="020B0602020204020303" pitchFamily="34" charset="-79"/>
                              <a:cs typeface="Futura Medium" panose="020B0602020204020303" pitchFamily="34" charset="-79"/>
                            </a:rPr>
                            <a:t>Mg with decent statistics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648584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0720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Evolution of shell 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FD9E6-6EBB-C841-B92F-464D58DED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9" r="4337"/>
          <a:stretch/>
        </p:blipFill>
        <p:spPr>
          <a:xfrm>
            <a:off x="4122888" y="1702941"/>
            <a:ext cx="7234350" cy="4365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D99366-3EBB-7240-912F-8D1CF531A583}"/>
              </a:ext>
            </a:extLst>
          </p:cNvPr>
          <p:cNvSpPr txBox="1"/>
          <p:nvPr/>
        </p:nvSpPr>
        <p:spPr>
          <a:xfrm rot="16200000">
            <a:off x="8666880" y="2496312"/>
            <a:ext cx="601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O. </a:t>
            </a:r>
            <a:r>
              <a:rPr lang="en-US" sz="1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Sorlin</a:t>
            </a:r>
            <a:r>
              <a:rPr 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 EPJ Web of Conferences. (2014)</a:t>
            </a:r>
          </a:p>
        </p:txBody>
      </p:sp>
      <p:sp>
        <p:nvSpPr>
          <p:cNvPr id="92" name="Curved Right Arrow 91">
            <a:extLst>
              <a:ext uri="{FF2B5EF4-FFF2-40B4-BE49-F238E27FC236}">
                <a16:creationId xmlns:a16="http://schemas.microsoft.com/office/drawing/2014/main" id="{2793A426-3853-3A47-9F6D-D880CC4222DD}"/>
              </a:ext>
            </a:extLst>
          </p:cNvPr>
          <p:cNvSpPr/>
          <p:nvPr/>
        </p:nvSpPr>
        <p:spPr>
          <a:xfrm rot="10800000">
            <a:off x="3200575" y="1708879"/>
            <a:ext cx="592585" cy="980238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3" name="Slide Number Placeholder 92">
            <a:extLst>
              <a:ext uri="{FF2B5EF4-FFF2-40B4-BE49-F238E27FC236}">
                <a16:creationId xmlns:a16="http://schemas.microsoft.com/office/drawing/2014/main" id="{47033685-B71F-8544-8FB8-9C6EA62E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3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BB014D7-71FB-D94D-974D-70B007FBF6B0}"/>
              </a:ext>
            </a:extLst>
          </p:cNvPr>
          <p:cNvSpPr txBox="1"/>
          <p:nvPr/>
        </p:nvSpPr>
        <p:spPr>
          <a:xfrm>
            <a:off x="1327775" y="5751961"/>
            <a:ext cx="1393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Neutrons</a:t>
            </a:r>
          </a:p>
          <a:p>
            <a:pPr algn="ctr"/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 = 20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31E4F5F-2D70-864C-A749-9D56EB0FBF3E}"/>
              </a:ext>
            </a:extLst>
          </p:cNvPr>
          <p:cNvSpPr txBox="1"/>
          <p:nvPr/>
        </p:nvSpPr>
        <p:spPr>
          <a:xfrm>
            <a:off x="5459353" y="4038520"/>
            <a:ext cx="4160746" cy="1015663"/>
          </a:xfrm>
          <a:prstGeom prst="rect">
            <a:avLst/>
          </a:prstGeom>
          <a:noFill/>
          <a:ln w="19050">
            <a:solidFill>
              <a:srgbClr val="5EA4B1"/>
            </a:solidFill>
            <a:beve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5908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 = 20 isotones: inversion of energy levels understood as particles being promoted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72DF169-D5BB-6D4E-B865-FB5B5402BA22}"/>
              </a:ext>
            </a:extLst>
          </p:cNvPr>
          <p:cNvGrpSpPr/>
          <p:nvPr/>
        </p:nvGrpSpPr>
        <p:grpSpPr>
          <a:xfrm>
            <a:off x="1171438" y="1918195"/>
            <a:ext cx="1760930" cy="3829659"/>
            <a:chOff x="8940419" y="2660723"/>
            <a:chExt cx="1231864" cy="2679050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B240AF75-44B1-054D-ACC8-856A47936E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40419" y="2660723"/>
              <a:ext cx="1231864" cy="2679050"/>
              <a:chOff x="9310162" y="2020043"/>
              <a:chExt cx="1812432" cy="3941672"/>
            </a:xfrm>
          </p:grpSpPr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645F6DA3-BE5F-AD4B-B8BB-DFD8D91AB989}"/>
                  </a:ext>
                </a:extLst>
              </p:cNvPr>
              <p:cNvCxnSpPr/>
              <p:nvPr/>
            </p:nvCxnSpPr>
            <p:spPr>
              <a:xfrm>
                <a:off x="9363455" y="4824285"/>
                <a:ext cx="1755647" cy="182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0FED626-1666-E643-8645-D16C290BA9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81266" y="4725410"/>
                <a:ext cx="216000" cy="21599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50000">
                    <a:srgbClr val="7DA5A0"/>
                  </a:gs>
                  <a:gs pos="100000">
                    <a:srgbClr val="55908F">
                      <a:lumMod val="58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37FBD98D-07BC-6B4F-BE94-C305786A08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55622" y="4725070"/>
                <a:ext cx="216000" cy="21599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50000">
                    <a:srgbClr val="7DA5A0"/>
                  </a:gs>
                  <a:gs pos="100000">
                    <a:srgbClr val="55908F">
                      <a:lumMod val="58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927B279A-87BB-FA46-AD86-FA4BA866F7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68576" y="4725070"/>
                <a:ext cx="216000" cy="21599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50000">
                    <a:srgbClr val="7DA5A0"/>
                  </a:gs>
                  <a:gs pos="100000">
                    <a:srgbClr val="55908F">
                      <a:lumMod val="58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68DCDAC4-03B8-8440-9C96-BB2E97867E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42931" y="4725070"/>
                <a:ext cx="216000" cy="21599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50000">
                    <a:srgbClr val="7DA5A0"/>
                  </a:gs>
                  <a:gs pos="100000">
                    <a:srgbClr val="55908F">
                      <a:lumMod val="58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9F90E800-50C3-774B-B7EE-5579E671E2A4}"/>
                  </a:ext>
                </a:extLst>
              </p:cNvPr>
              <p:cNvCxnSpPr/>
              <p:nvPr/>
            </p:nvCxnSpPr>
            <p:spPr>
              <a:xfrm>
                <a:off x="9362057" y="4482990"/>
                <a:ext cx="1755647" cy="182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0EC4A414-CED7-844D-B686-B2789FF903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51999" y="4380238"/>
                <a:ext cx="216000" cy="21599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50000">
                    <a:srgbClr val="7DA5A0"/>
                  </a:gs>
                  <a:gs pos="100000">
                    <a:srgbClr val="55908F">
                      <a:lumMod val="58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99E119E3-7DAD-5F4B-9974-37C35B1FBF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63998" y="4383082"/>
                <a:ext cx="216000" cy="215999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50000">
                    <a:srgbClr val="7DA5A0"/>
                  </a:gs>
                  <a:gs pos="100000">
                    <a:srgbClr val="55908F">
                      <a:lumMod val="58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</p:txBody>
          </p: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63B58867-F9B0-8643-A6B9-B0D6D1DF5E39}"/>
                  </a:ext>
                </a:extLst>
              </p:cNvPr>
              <p:cNvGrpSpPr/>
              <p:nvPr/>
            </p:nvGrpSpPr>
            <p:grpSpPr>
              <a:xfrm>
                <a:off x="9310162" y="2020043"/>
                <a:ext cx="1812432" cy="3941672"/>
                <a:chOff x="9310162" y="2020043"/>
                <a:chExt cx="1812432" cy="3941672"/>
              </a:xfrm>
            </p:grpSpPr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64153D1A-54AE-4D48-AEE0-7D384E639B59}"/>
                    </a:ext>
                  </a:extLst>
                </p:cNvPr>
                <p:cNvGrpSpPr/>
                <p:nvPr/>
              </p:nvGrpSpPr>
              <p:grpSpPr>
                <a:xfrm>
                  <a:off x="9310162" y="2020043"/>
                  <a:ext cx="1811151" cy="1620112"/>
                  <a:chOff x="9310162" y="2020043"/>
                  <a:chExt cx="1811151" cy="1620112"/>
                </a:xfrm>
              </p:grpSpPr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1D919773-3FBF-5244-8E76-416BA069B833}"/>
                      </a:ext>
                    </a:extLst>
                  </p:cNvPr>
                  <p:cNvGrpSpPr/>
                  <p:nvPr/>
                </p:nvGrpSpPr>
                <p:grpSpPr>
                  <a:xfrm>
                    <a:off x="9310162" y="2020043"/>
                    <a:ext cx="1808147" cy="1620112"/>
                    <a:chOff x="9310162" y="2020043"/>
                    <a:chExt cx="1808147" cy="1620112"/>
                  </a:xfrm>
                </p:grpSpPr>
                <p:cxnSp>
                  <p:nvCxnSpPr>
                    <p:cNvPr id="166" name="Straight Connector 165">
                      <a:extLst>
                        <a:ext uri="{FF2B5EF4-FFF2-40B4-BE49-F238E27FC236}">
                          <a16:creationId xmlns:a16="http://schemas.microsoft.com/office/drawing/2014/main" id="{2654E74E-8F3B-2D48-B5B1-420F3FA366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310162" y="2020043"/>
                      <a:ext cx="1755648" cy="18288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Straight Connector 166">
                      <a:extLst>
                        <a:ext uri="{FF2B5EF4-FFF2-40B4-BE49-F238E27FC236}">
                          <a16:creationId xmlns:a16="http://schemas.microsoft.com/office/drawing/2014/main" id="{1C52D57A-8DFA-3640-B7D7-8D0BD1EF3A7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362661" y="2825136"/>
                      <a:ext cx="1755648" cy="18288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" name="Straight Connector 167">
                      <a:extLst>
                        <a:ext uri="{FF2B5EF4-FFF2-40B4-BE49-F238E27FC236}">
                          <a16:creationId xmlns:a16="http://schemas.microsoft.com/office/drawing/2014/main" id="{20DB28EE-F52A-2C49-8668-3789149C9DC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362058" y="3524139"/>
                      <a:ext cx="1755648" cy="18288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9" name="Oval 168">
                      <a:extLst>
                        <a:ext uri="{FF2B5EF4-FFF2-40B4-BE49-F238E27FC236}">
                          <a16:creationId xmlns:a16="http://schemas.microsoft.com/office/drawing/2014/main" id="{29E45E9E-02E6-F841-9CC3-0328F9BD7B8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398106" y="3424155"/>
                      <a:ext cx="216000" cy="216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50000">
                          <a:srgbClr val="7DA5A0"/>
                        </a:gs>
                        <a:gs pos="100000">
                          <a:srgbClr val="55908F">
                            <a:lumMod val="5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p:txBody>
                </p:sp>
                <p:sp>
                  <p:nvSpPr>
                    <p:cNvPr id="170" name="Oval 169">
                      <a:extLst>
                        <a:ext uri="{FF2B5EF4-FFF2-40B4-BE49-F238E27FC236}">
                          <a16:creationId xmlns:a16="http://schemas.microsoft.com/office/drawing/2014/main" id="{9DEDC3A9-9BFC-C243-9665-B2498CB4A90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75999" y="3424155"/>
                      <a:ext cx="216000" cy="216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50000">
                          <a:srgbClr val="7DA5A0"/>
                        </a:gs>
                        <a:gs pos="100000">
                          <a:srgbClr val="55908F">
                            <a:lumMod val="5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p:txBody>
                </p:sp>
                <p:sp>
                  <p:nvSpPr>
                    <p:cNvPr id="171" name="Oval 170">
                      <a:extLst>
                        <a:ext uri="{FF2B5EF4-FFF2-40B4-BE49-F238E27FC236}">
                          <a16:creationId xmlns:a16="http://schemas.microsoft.com/office/drawing/2014/main" id="{5F59F19E-FE4C-B94E-AF45-2E4D8473CA5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0829706" y="3424155"/>
                      <a:ext cx="216000" cy="216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50000">
                          <a:srgbClr val="7DA5A0"/>
                        </a:gs>
                        <a:gs pos="100000">
                          <a:srgbClr val="55908F">
                            <a:lumMod val="5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p:txBody>
                </p:sp>
                <p:sp>
                  <p:nvSpPr>
                    <p:cNvPr id="172" name="Oval 171">
                      <a:extLst>
                        <a:ext uri="{FF2B5EF4-FFF2-40B4-BE49-F238E27FC236}">
                          <a16:creationId xmlns:a16="http://schemas.microsoft.com/office/drawing/2014/main" id="{37A2F9CA-9347-054C-8B5B-FB91145AE8A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0539999" y="3424155"/>
                      <a:ext cx="216000" cy="216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50000">
                          <a:srgbClr val="7DA5A0"/>
                        </a:gs>
                        <a:gs pos="100000">
                          <a:srgbClr val="55908F">
                            <a:lumMod val="5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p:txBody>
                </p:sp>
                <p:sp>
                  <p:nvSpPr>
                    <p:cNvPr id="173" name="Oval 172">
                      <a:extLst>
                        <a:ext uri="{FF2B5EF4-FFF2-40B4-BE49-F238E27FC236}">
                          <a16:creationId xmlns:a16="http://schemas.microsoft.com/office/drawing/2014/main" id="{7FF6DFBC-9995-B244-9E90-1D286107B9C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0251845" y="3424155"/>
                      <a:ext cx="216000" cy="216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50000">
                          <a:srgbClr val="7DA5A0"/>
                        </a:gs>
                        <a:gs pos="100000">
                          <a:srgbClr val="55908F">
                            <a:lumMod val="5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p:txBody>
                </p:sp>
                <p:sp>
                  <p:nvSpPr>
                    <p:cNvPr id="174" name="Oval 173">
                      <a:extLst>
                        <a:ext uri="{FF2B5EF4-FFF2-40B4-BE49-F238E27FC236}">
                          <a16:creationId xmlns:a16="http://schemas.microsoft.com/office/drawing/2014/main" id="{6E2FEF33-EC93-F244-9DBF-D72B71FDE5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963999" y="3424155"/>
                      <a:ext cx="216000" cy="216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50000">
                          <a:srgbClr val="7DA5A0"/>
                        </a:gs>
                        <a:gs pos="100000">
                          <a:srgbClr val="55908F">
                            <a:lumMod val="5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p:txBody>
                </p:sp>
                <p:grpSp>
                  <p:nvGrpSpPr>
                    <p:cNvPr id="175" name="Group 174">
                      <a:extLst>
                        <a:ext uri="{FF2B5EF4-FFF2-40B4-BE49-F238E27FC236}">
                          <a16:creationId xmlns:a16="http://schemas.microsoft.com/office/drawing/2014/main" id="{E04F0CFE-B7EE-F947-B258-E05F1C4E32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80472" y="2728650"/>
                      <a:ext cx="1138687" cy="216339"/>
                      <a:chOff x="9565051" y="4699389"/>
                      <a:chExt cx="1138687" cy="216339"/>
                    </a:xfrm>
                  </p:grpSpPr>
                  <p:sp>
                    <p:nvSpPr>
                      <p:cNvPr id="176" name="Oval 175">
                        <a:extLst>
                          <a:ext uri="{FF2B5EF4-FFF2-40B4-BE49-F238E27FC236}">
                            <a16:creationId xmlns:a16="http://schemas.microsoft.com/office/drawing/2014/main" id="{372B1CBD-0DB6-974D-AB89-B122413D48A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9565051" y="4699728"/>
                        <a:ext cx="216000" cy="21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FFFF"/>
                          </a:gs>
                          <a:gs pos="50000">
                            <a:srgbClr val="7DA5A0"/>
                          </a:gs>
                          <a:gs pos="100000">
                            <a:srgbClr val="55908F">
                              <a:lumMod val="58000"/>
                            </a:srgbClr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Futura Medium" panose="020B0602020204020303" pitchFamily="34" charset="-79"/>
                          <a:cs typeface="Futura Medium" panose="020B0602020204020303" pitchFamily="34" charset="-79"/>
                        </a:endParaRPr>
                      </a:p>
                    </p:txBody>
                  </p:sp>
                  <p:sp>
                    <p:nvSpPr>
                      <p:cNvPr id="177" name="Oval 176">
                        <a:extLst>
                          <a:ext uri="{FF2B5EF4-FFF2-40B4-BE49-F238E27FC236}">
                            <a16:creationId xmlns:a16="http://schemas.microsoft.com/office/drawing/2014/main" id="{58BF1D3C-2CD1-2342-B635-DEE06FF59CC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10200423" y="4699390"/>
                        <a:ext cx="216000" cy="21600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55908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Futura Medium" panose="020B0602020204020303" pitchFamily="34" charset="-79"/>
                          <a:cs typeface="Futura Medium" panose="020B0602020204020303" pitchFamily="34" charset="-79"/>
                        </a:endParaRPr>
                      </a:p>
                    </p:txBody>
                  </p:sp>
                  <p:sp>
                    <p:nvSpPr>
                      <p:cNvPr id="178" name="Oval 177">
                        <a:extLst>
                          <a:ext uri="{FF2B5EF4-FFF2-40B4-BE49-F238E27FC236}">
                            <a16:creationId xmlns:a16="http://schemas.microsoft.com/office/drawing/2014/main" id="{BCFE968D-F9B8-2049-B4B5-02D8F776795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9852361" y="4699389"/>
                        <a:ext cx="216000" cy="2160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FFFF"/>
                          </a:gs>
                          <a:gs pos="50000">
                            <a:srgbClr val="7DA5A0"/>
                          </a:gs>
                          <a:gs pos="100000">
                            <a:srgbClr val="55908F">
                              <a:lumMod val="58000"/>
                            </a:srgbClr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Futura Medium" panose="020B0602020204020303" pitchFamily="34" charset="-79"/>
                          <a:cs typeface="Futura Medium" panose="020B0602020204020303" pitchFamily="34" charset="-79"/>
                        </a:endParaRPr>
                      </a:p>
                    </p:txBody>
                  </p: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094A1FFD-10D4-E443-9247-64B3DC2316B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10487738" y="4699389"/>
                        <a:ext cx="216000" cy="21600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55908F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Futura Medium" panose="020B0602020204020303" pitchFamily="34" charset="-79"/>
                          <a:cs typeface="Futura Medium" panose="020B0602020204020303" pitchFamily="34" charset="-79"/>
                        </a:endParaRPr>
                      </a:p>
                    </p:txBody>
                  </p:sp>
                </p:grpSp>
              </p:grpSp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F5C768F1-538D-904C-97AD-8C7949720A16}"/>
                      </a:ext>
                    </a:extLst>
                  </p:cNvPr>
                  <p:cNvGrpSpPr/>
                  <p:nvPr/>
                </p:nvGrpSpPr>
                <p:grpSpPr>
                  <a:xfrm>
                    <a:off x="9365665" y="3073555"/>
                    <a:ext cx="1755648" cy="218844"/>
                    <a:chOff x="9667461" y="6002414"/>
                    <a:chExt cx="1755648" cy="218844"/>
                  </a:xfrm>
                </p:grpSpPr>
                <p:cxnSp>
                  <p:nvCxnSpPr>
                    <p:cNvPr id="163" name="Straight Connector 162">
                      <a:extLst>
                        <a:ext uri="{FF2B5EF4-FFF2-40B4-BE49-F238E27FC236}">
                          <a16:creationId xmlns:a16="http://schemas.microsoft.com/office/drawing/2014/main" id="{5DE3DBA9-9840-3F4F-821A-35CDC3636DE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667461" y="6110200"/>
                      <a:ext cx="1755648" cy="18288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4" name="Oval 163">
                      <a:extLst>
                        <a:ext uri="{FF2B5EF4-FFF2-40B4-BE49-F238E27FC236}">
                          <a16:creationId xmlns:a16="http://schemas.microsoft.com/office/drawing/2014/main" id="{598FC20F-362A-D640-8E03-17CB24B016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0557402" y="6002414"/>
                      <a:ext cx="216000" cy="216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50000">
                          <a:srgbClr val="7DA5A0"/>
                        </a:gs>
                        <a:gs pos="100000">
                          <a:srgbClr val="55908F">
                            <a:lumMod val="5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p:txBody>
                </p:sp>
                <p:sp>
                  <p:nvSpPr>
                    <p:cNvPr id="165" name="Oval 164">
                      <a:extLst>
                        <a:ext uri="{FF2B5EF4-FFF2-40B4-BE49-F238E27FC236}">
                          <a16:creationId xmlns:a16="http://schemas.microsoft.com/office/drawing/2014/main" id="{39A4B2BB-DF4C-E244-A503-A8C693461BB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0269402" y="6005258"/>
                      <a:ext cx="216000" cy="216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50000">
                          <a:srgbClr val="7DA5A0"/>
                        </a:gs>
                        <a:gs pos="100000">
                          <a:srgbClr val="55908F">
                            <a:lumMod val="58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p:txBody>
                </p:sp>
              </p:grpSp>
            </p:grp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2BCA78B6-0A03-4C42-AA75-458A9771514F}"/>
                    </a:ext>
                  </a:extLst>
                </p:cNvPr>
                <p:cNvCxnSpPr/>
                <p:nvPr/>
              </p:nvCxnSpPr>
              <p:spPr>
                <a:xfrm>
                  <a:off x="9366946" y="5850657"/>
                  <a:ext cx="1755648" cy="1828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C10EB4A-300E-3940-9765-ED967707B3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56887" y="5742871"/>
                  <a:ext cx="216000" cy="216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50000">
                      <a:srgbClr val="7DA5A0"/>
                    </a:gs>
                    <a:gs pos="100000">
                      <a:srgbClr val="55908F">
                        <a:lumMod val="58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Futura Medium" panose="020B0602020204020303" pitchFamily="34" charset="-79"/>
                    <a:cs typeface="Futura Medium" panose="020B0602020204020303" pitchFamily="34" charset="-79"/>
                  </a:endParaRPr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25A9EC85-E84C-DB41-8A63-6B33166D8F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968887" y="5745715"/>
                  <a:ext cx="216000" cy="216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50000">
                      <a:srgbClr val="7DA5A0"/>
                    </a:gs>
                    <a:gs pos="100000">
                      <a:srgbClr val="55908F">
                        <a:lumMod val="58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Futura Medium" panose="020B0602020204020303" pitchFamily="34" charset="-79"/>
                    <a:cs typeface="Futura Medium" panose="020B0602020204020303" pitchFamily="34" charset="-79"/>
                  </a:endParaRPr>
                </a:p>
              </p:txBody>
            </p:sp>
          </p:grpSp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51510C93-0FA9-CE4C-A2BC-6B7FBF754D75}"/>
                </a:ext>
              </a:extLst>
            </p:cNvPr>
            <p:cNvSpPr txBox="1"/>
            <p:nvPr/>
          </p:nvSpPr>
          <p:spPr>
            <a:xfrm>
              <a:off x="9310073" y="2727026"/>
              <a:ext cx="540768" cy="3633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20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481E7CEF-D2CC-9544-9A19-8ACAE029E006}"/>
                </a:ext>
              </a:extLst>
            </p:cNvPr>
            <p:cNvSpPr txBox="1"/>
            <p:nvPr/>
          </p:nvSpPr>
          <p:spPr>
            <a:xfrm>
              <a:off x="9271254" y="3822495"/>
              <a:ext cx="540768" cy="3633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8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3E8DBF9-90B4-314F-B085-78A8D01C4B6B}"/>
                </a:ext>
              </a:extLst>
            </p:cNvPr>
            <p:cNvSpPr txBox="1"/>
            <p:nvPr/>
          </p:nvSpPr>
          <p:spPr>
            <a:xfrm>
              <a:off x="9262474" y="4722826"/>
              <a:ext cx="540768" cy="3633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2</a:t>
              </a:r>
            </a:p>
          </p:txBody>
        </p: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6E807D59-C5DF-274C-ADED-26EB15B0532F}"/>
              </a:ext>
            </a:extLst>
          </p:cNvPr>
          <p:cNvSpPr txBox="1"/>
          <p:nvPr/>
        </p:nvSpPr>
        <p:spPr>
          <a:xfrm>
            <a:off x="426189" y="1702941"/>
            <a:ext cx="8163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1f</a:t>
            </a:r>
            <a:r>
              <a:rPr lang="en-US" sz="2000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7/2</a:t>
            </a:r>
          </a:p>
          <a:p>
            <a:endParaRPr lang="en-US" sz="2000" baseline="-25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baseline="-25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1d</a:t>
            </a:r>
            <a:r>
              <a:rPr lang="en-US" sz="2000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3/2</a:t>
            </a: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2s</a:t>
            </a:r>
            <a:r>
              <a:rPr lang="en-US" sz="2000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1/2</a:t>
            </a: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1d</a:t>
            </a:r>
            <a:r>
              <a:rPr lang="en-US" sz="2000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5/2</a:t>
            </a:r>
          </a:p>
          <a:p>
            <a:endParaRPr lang="en-US" sz="2000" baseline="-25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baseline="-25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baseline="-25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1p</a:t>
            </a:r>
            <a:r>
              <a:rPr lang="en-US" sz="2000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1/2</a:t>
            </a: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1p</a:t>
            </a:r>
            <a:r>
              <a:rPr lang="en-US" sz="2000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3/2</a:t>
            </a:r>
          </a:p>
          <a:p>
            <a:endParaRPr lang="en-US" sz="2000" baseline="-25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baseline="-25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baseline="-25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baseline="-25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1s</a:t>
            </a:r>
            <a:r>
              <a:rPr lang="en-US" sz="2000" baseline="-25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1/2</a:t>
            </a: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baseline="-25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baseline="-25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baseline="-25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94AE75FE-F11A-1F4E-9478-2B2F67F04D6C}"/>
              </a:ext>
            </a:extLst>
          </p:cNvPr>
          <p:cNvSpPr>
            <a:spLocks noChangeAspect="1"/>
          </p:cNvSpPr>
          <p:nvPr/>
        </p:nvSpPr>
        <p:spPr>
          <a:xfrm>
            <a:off x="2298654" y="1841033"/>
            <a:ext cx="209862" cy="209862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7DA5A0"/>
              </a:gs>
              <a:gs pos="100000">
                <a:srgbClr val="55908F">
                  <a:lumMod val="58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78A6399F-F769-4943-881F-1198F27C1903}"/>
              </a:ext>
            </a:extLst>
          </p:cNvPr>
          <p:cNvSpPr>
            <a:spLocks noChangeAspect="1"/>
          </p:cNvSpPr>
          <p:nvPr/>
        </p:nvSpPr>
        <p:spPr>
          <a:xfrm>
            <a:off x="2577800" y="1840704"/>
            <a:ext cx="209862" cy="209862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7DA5A0"/>
              </a:gs>
              <a:gs pos="100000">
                <a:srgbClr val="55908F">
                  <a:lumMod val="58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866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An island of inversion and </a:t>
            </a:r>
            <a:r>
              <a:rPr lang="en-US" sz="49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49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 </a:t>
            </a:r>
            <a:endParaRPr lang="en-US" sz="4900" b="1" baseline="30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14BCEC-9674-2B45-B542-B2579D5C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4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A7DD42-489E-9E44-93D5-B19C093E2906}"/>
              </a:ext>
            </a:extLst>
          </p:cNvPr>
          <p:cNvSpPr txBox="1"/>
          <p:nvPr/>
        </p:nvSpPr>
        <p:spPr>
          <a:xfrm>
            <a:off x="513063" y="2091600"/>
            <a:ext cx="421098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Al, the main focus of this work lies along N = 20 on the border between normal 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34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Si and deformed 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32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</a:t>
            </a:r>
            <a:endParaRPr lang="en-US" sz="2000" baseline="30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 border regions provide important tests for theories which describe the interactions that give rise to deformation. 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782-A615-F34F-960B-812728030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280" y="299093"/>
            <a:ext cx="3380720" cy="17905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63F8D7-189C-3D4A-89EE-DA2C7F4F236B}"/>
              </a:ext>
            </a:extLst>
          </p:cNvPr>
          <p:cNvSpPr/>
          <p:nvPr/>
        </p:nvSpPr>
        <p:spPr>
          <a:xfrm>
            <a:off x="9039256" y="1906295"/>
            <a:ext cx="71966" cy="87629"/>
          </a:xfrm>
          <a:prstGeom prst="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D7C4BA-3365-A34C-A913-E2BC44D4AD1C}"/>
              </a:ext>
            </a:extLst>
          </p:cNvPr>
          <p:cNvCxnSpPr>
            <a:cxnSpLocks/>
          </p:cNvCxnSpPr>
          <p:nvPr/>
        </p:nvCxnSpPr>
        <p:spPr>
          <a:xfrm flipH="1">
            <a:off x="5048506" y="1901940"/>
            <a:ext cx="3990750" cy="995881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DB89F4-6A98-9E4A-80F1-DE98AA0EEAFA}"/>
              </a:ext>
            </a:extLst>
          </p:cNvPr>
          <p:cNvCxnSpPr>
            <a:cxnSpLocks/>
          </p:cNvCxnSpPr>
          <p:nvPr/>
        </p:nvCxnSpPr>
        <p:spPr>
          <a:xfrm flipH="1" flipV="1">
            <a:off x="9111222" y="1901940"/>
            <a:ext cx="1929153" cy="995882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74946D3-4E53-D045-BECB-036A3B97D05C}"/>
              </a:ext>
            </a:extLst>
          </p:cNvPr>
          <p:cNvSpPr/>
          <p:nvPr/>
        </p:nvSpPr>
        <p:spPr>
          <a:xfrm>
            <a:off x="10501640" y="1454046"/>
            <a:ext cx="1004560" cy="389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8DF17A-6CAE-1149-A53E-EC9CC77056C3}"/>
              </a:ext>
            </a:extLst>
          </p:cNvPr>
          <p:cNvSpPr txBox="1"/>
          <p:nvPr/>
        </p:nvSpPr>
        <p:spPr>
          <a:xfrm>
            <a:off x="2128807" y="5427477"/>
            <a:ext cx="2043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SPHERICAL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DEFORMED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MIXED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3566B82-481D-8D43-A2F7-52B40F544B67}"/>
              </a:ext>
            </a:extLst>
          </p:cNvPr>
          <p:cNvSpPr txBox="1"/>
          <p:nvPr/>
        </p:nvSpPr>
        <p:spPr>
          <a:xfrm>
            <a:off x="7555479" y="1642620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N = 20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7AC5308-68B3-A848-A4A1-B0F66C60DA27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8113485" y="2042730"/>
            <a:ext cx="1" cy="824678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F936481-38EC-024D-B348-87D9A45DC125}"/>
              </a:ext>
            </a:extLst>
          </p:cNvPr>
          <p:cNvCxnSpPr>
            <a:cxnSpLocks/>
          </p:cNvCxnSpPr>
          <p:nvPr/>
        </p:nvCxnSpPr>
        <p:spPr>
          <a:xfrm>
            <a:off x="4954659" y="2975429"/>
            <a:ext cx="0" cy="3255172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306EC0A-054F-F548-A1A2-F4CAD12FDD43}"/>
              </a:ext>
            </a:extLst>
          </p:cNvPr>
          <p:cNvCxnSpPr>
            <a:cxnSpLocks/>
          </p:cNvCxnSpPr>
          <p:nvPr/>
        </p:nvCxnSpPr>
        <p:spPr>
          <a:xfrm flipH="1">
            <a:off x="4950304" y="6226245"/>
            <a:ext cx="6053616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87EE7277-3A5F-FF41-A599-6A2AE90ACA96}"/>
              </a:ext>
            </a:extLst>
          </p:cNvPr>
          <p:cNvSpPr txBox="1"/>
          <p:nvPr/>
        </p:nvSpPr>
        <p:spPr>
          <a:xfrm rot="16200000">
            <a:off x="3239704" y="3235115"/>
            <a:ext cx="296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Z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E27A93F-AF13-5F4A-B8C2-847177B1D464}"/>
              </a:ext>
            </a:extLst>
          </p:cNvPr>
          <p:cNvSpPr txBox="1"/>
          <p:nvPr/>
        </p:nvSpPr>
        <p:spPr>
          <a:xfrm>
            <a:off x="8035228" y="6247766"/>
            <a:ext cx="296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D8ED3-888F-884B-9A52-4BF3326A4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550" y="5427477"/>
            <a:ext cx="390080" cy="922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3282F-1655-0B41-B81D-2842F9296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03" y="2902176"/>
            <a:ext cx="6096000" cy="3289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22E600-C638-1644-A3AB-EA8FB995FC03}"/>
              </a:ext>
            </a:extLst>
          </p:cNvPr>
          <p:cNvSpPr/>
          <p:nvPr/>
        </p:nvSpPr>
        <p:spPr>
          <a:xfrm>
            <a:off x="7677128" y="3455788"/>
            <a:ext cx="742949" cy="52863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CD24EA-B974-DE48-8538-B077A962B4AE}"/>
              </a:ext>
            </a:extLst>
          </p:cNvPr>
          <p:cNvSpPr/>
          <p:nvPr/>
        </p:nvSpPr>
        <p:spPr>
          <a:xfrm>
            <a:off x="9742156" y="5618010"/>
            <a:ext cx="1446334" cy="53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27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Beta decay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5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6CCCF-5E99-7B47-8F8C-BBE41E77C68F}"/>
              </a:ext>
            </a:extLst>
          </p:cNvPr>
          <p:cNvSpPr txBox="1"/>
          <p:nvPr/>
        </p:nvSpPr>
        <p:spPr>
          <a:xfrm>
            <a:off x="605602" y="1283564"/>
            <a:ext cx="40921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Weak interaction process: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n  p + e</a:t>
            </a:r>
            <a:r>
              <a:rPr lang="en-US" sz="2000" b="1" baseline="30000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- </a:t>
            </a:r>
            <a:r>
              <a:rPr lang="en-US" sz="2000" b="1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+ 𝞶</a:t>
            </a:r>
            <a:r>
              <a:rPr lang="en-US" sz="2000" b="1" baseline="-25000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e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High energy RIB stopping on tape = high excitation energy available (populate many states in single experiment)</a:t>
            </a:r>
          </a:p>
          <a:p>
            <a:pPr marL="457200" indent="-457200">
              <a:buAutoNum type="arabicPeriod"/>
            </a:pP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Time gating of multiple particles released during decay (isomeric states and decay channels)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245266C-B7DC-F547-9A28-BD17E4B09DA8}"/>
              </a:ext>
            </a:extLst>
          </p:cNvPr>
          <p:cNvSpPr txBox="1"/>
          <p:nvPr/>
        </p:nvSpPr>
        <p:spPr>
          <a:xfrm>
            <a:off x="9438432" y="2131543"/>
            <a:ext cx="689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Mg</a:t>
            </a:r>
            <a:endParaRPr lang="en-US" sz="1600" baseline="30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82DAB3-B908-7C40-8C86-3CCB00E36F4A}"/>
              </a:ext>
            </a:extLst>
          </p:cNvPr>
          <p:cNvSpPr txBox="1"/>
          <p:nvPr/>
        </p:nvSpPr>
        <p:spPr>
          <a:xfrm>
            <a:off x="7659103" y="4250101"/>
            <a:ext cx="689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</a:t>
            </a:r>
            <a:endParaRPr lang="en-US" sz="1600" baseline="30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66F97E-52CF-884F-B04B-647A6AE19BEA}"/>
              </a:ext>
            </a:extLst>
          </p:cNvPr>
          <p:cNvSpPr txBox="1"/>
          <p:nvPr/>
        </p:nvSpPr>
        <p:spPr>
          <a:xfrm>
            <a:off x="6553102" y="2752768"/>
            <a:ext cx="689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32</a:t>
            </a: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</a:t>
            </a:r>
            <a:endParaRPr lang="en-US" sz="1600" baseline="30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4D8A9B-45D5-A54D-8DB3-F08AC9114C56}"/>
              </a:ext>
            </a:extLst>
          </p:cNvPr>
          <p:cNvSpPr txBox="1"/>
          <p:nvPr/>
        </p:nvSpPr>
        <p:spPr>
          <a:xfrm>
            <a:off x="4697797" y="2149192"/>
            <a:ext cx="689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32</a:t>
            </a: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</a:t>
            </a:r>
            <a:endParaRPr lang="en-US" sz="1600" baseline="30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D8EE883-31C7-8D40-A4DD-E992A7AB7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8" t="2954" r="12741" b="-757"/>
          <a:stretch/>
        </p:blipFill>
        <p:spPr>
          <a:xfrm>
            <a:off x="5082795" y="1730339"/>
            <a:ext cx="5776464" cy="420567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113B63-C2C7-1A75-17C4-D81012722B16}"/>
              </a:ext>
            </a:extLst>
          </p:cNvPr>
          <p:cNvCxnSpPr/>
          <p:nvPr/>
        </p:nvCxnSpPr>
        <p:spPr>
          <a:xfrm>
            <a:off x="3268718" y="2291255"/>
            <a:ext cx="189186" cy="0"/>
          </a:xfrm>
          <a:prstGeom prst="line">
            <a:avLst/>
          </a:prstGeom>
          <a:ln w="1905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362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C51DEAF2-43FF-424A-883C-3525481D39E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Beta decay payouts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92DE9-FADA-8C4A-8B03-1D1AB997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6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E19B6-5F6F-DA4F-AE30-80152063A3B5}"/>
              </a:ext>
            </a:extLst>
          </p:cNvPr>
          <p:cNvSpPr txBox="1"/>
          <p:nvPr/>
        </p:nvSpPr>
        <p:spPr>
          <a:xfrm>
            <a:off x="9655127" y="3648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1460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86438A-EDA9-994D-BFB1-453D4438BAC8}"/>
              </a:ext>
            </a:extLst>
          </p:cNvPr>
          <p:cNvCxnSpPr>
            <a:cxnSpLocks/>
          </p:cNvCxnSpPr>
          <p:nvPr/>
        </p:nvCxnSpPr>
        <p:spPr>
          <a:xfrm flipH="1">
            <a:off x="9796130" y="3991997"/>
            <a:ext cx="157339" cy="5162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245266C-B7DC-F547-9A28-BD17E4B09DA8}"/>
              </a:ext>
            </a:extLst>
          </p:cNvPr>
          <p:cNvSpPr txBox="1"/>
          <p:nvPr/>
        </p:nvSpPr>
        <p:spPr>
          <a:xfrm>
            <a:off x="9438432" y="2131543"/>
            <a:ext cx="689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Mg</a:t>
            </a:r>
            <a:endParaRPr lang="en-US" sz="1600" baseline="30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82DAB3-B908-7C40-8C86-3CCB00E36F4A}"/>
              </a:ext>
            </a:extLst>
          </p:cNvPr>
          <p:cNvSpPr txBox="1"/>
          <p:nvPr/>
        </p:nvSpPr>
        <p:spPr>
          <a:xfrm>
            <a:off x="7659103" y="4250101"/>
            <a:ext cx="689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</a:t>
            </a:r>
            <a:endParaRPr lang="en-US" sz="1600" baseline="30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66F97E-52CF-884F-B04B-647A6AE19BEA}"/>
              </a:ext>
            </a:extLst>
          </p:cNvPr>
          <p:cNvSpPr txBox="1"/>
          <p:nvPr/>
        </p:nvSpPr>
        <p:spPr>
          <a:xfrm>
            <a:off x="6553102" y="2752768"/>
            <a:ext cx="689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32</a:t>
            </a: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</a:t>
            </a:r>
            <a:endParaRPr lang="en-US" sz="1600" baseline="30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4D8A9B-45D5-A54D-8DB3-F08AC9114C56}"/>
              </a:ext>
            </a:extLst>
          </p:cNvPr>
          <p:cNvSpPr txBox="1"/>
          <p:nvPr/>
        </p:nvSpPr>
        <p:spPr>
          <a:xfrm>
            <a:off x="4697797" y="2149192"/>
            <a:ext cx="689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32</a:t>
            </a:r>
            <a:r>
              <a:rPr lang="en-US" sz="1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</a:t>
            </a:r>
            <a:endParaRPr lang="en-US" sz="1600" baseline="30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5EDA560-82C1-514A-BDD2-28B593412605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1970095"/>
          <a:ext cx="9255153" cy="25569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5051">
                  <a:extLst>
                    <a:ext uri="{9D8B030D-6E8A-4147-A177-3AD203B41FA5}">
                      <a16:colId xmlns:a16="http://schemas.microsoft.com/office/drawing/2014/main" val="747550426"/>
                    </a:ext>
                  </a:extLst>
                </a:gridCol>
                <a:gridCol w="3085051">
                  <a:extLst>
                    <a:ext uri="{9D8B030D-6E8A-4147-A177-3AD203B41FA5}">
                      <a16:colId xmlns:a16="http://schemas.microsoft.com/office/drawing/2014/main" val="4043445168"/>
                    </a:ext>
                  </a:extLst>
                </a:gridCol>
                <a:gridCol w="3085051">
                  <a:extLst>
                    <a:ext uri="{9D8B030D-6E8A-4147-A177-3AD203B41FA5}">
                      <a16:colId xmlns:a16="http://schemas.microsoft.com/office/drawing/2014/main" val="1689978172"/>
                    </a:ext>
                  </a:extLst>
                </a:gridCol>
              </a:tblGrid>
              <a:tr h="852312"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679706"/>
                  </a:ext>
                </a:extLst>
              </a:tr>
              <a:tr h="852312">
                <a:tc>
                  <a:txBody>
                    <a:bodyPr/>
                    <a:lstStyle/>
                    <a:p>
                      <a:r>
                        <a:rPr lang="en-US" dirty="0"/>
                        <a:t>ENERGY LEVELS of excited states in nuclei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Gamma coincidence from deexcitation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Compare levels to those with varying configurations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304594"/>
                  </a:ext>
                </a:extLst>
              </a:tr>
              <a:tr h="852312">
                <a:tc>
                  <a:txBody>
                    <a:bodyPr/>
                    <a:lstStyle/>
                    <a:p>
                      <a:r>
                        <a:rPr lang="en-US" dirty="0"/>
                        <a:t>LOG(FT) values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Half-lives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Branching ratios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Restrict possible spin parity of connected states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66410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2808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7D640C-BE92-F143-A1CB-7CEEF83A0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025525"/>
            <a:ext cx="7594600" cy="5695950"/>
          </a:xfrm>
          <a:prstGeom prst="rect">
            <a:avLst/>
          </a:prstGeom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ea typeface="Arial Hebrew Scholar" charset="-79"/>
                <a:cs typeface="Futura Medium" panose="020B0602020204020303" pitchFamily="34" charset="-79"/>
              </a:rPr>
              <a:t>7</a:t>
            </a:fld>
            <a:endParaRPr lang="en-US" sz="1400" dirty="0">
              <a:latin typeface="Futura Medium" panose="020B0602020204020303" pitchFamily="34" charset="-79"/>
              <a:ea typeface="Arial Hebrew Scholar" charset="-79"/>
              <a:cs typeface="Futura Medium" panose="020B0602020204020303" pitchFamily="34" charset="-79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71EE55-E194-6E43-9A28-47DE85502CA8}"/>
              </a:ext>
            </a:extLst>
          </p:cNvPr>
          <p:cNvCxnSpPr>
            <a:cxnSpLocks/>
          </p:cNvCxnSpPr>
          <p:nvPr/>
        </p:nvCxnSpPr>
        <p:spPr>
          <a:xfrm>
            <a:off x="1473200" y="4814592"/>
            <a:ext cx="4445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2E6251A-2ECA-CE48-9175-886EE766DBA7}"/>
              </a:ext>
            </a:extLst>
          </p:cNvPr>
          <p:cNvCxnSpPr>
            <a:cxnSpLocks/>
          </p:cNvCxnSpPr>
          <p:nvPr/>
        </p:nvCxnSpPr>
        <p:spPr>
          <a:xfrm>
            <a:off x="1473200" y="5349867"/>
            <a:ext cx="444500" cy="0"/>
          </a:xfrm>
          <a:prstGeom prst="line">
            <a:avLst/>
          </a:prstGeom>
          <a:ln w="57150">
            <a:solidFill>
              <a:srgbClr val="7DA5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969A8C-21EB-D94B-82A6-45AABED63955}"/>
              </a:ext>
            </a:extLst>
          </p:cNvPr>
          <p:cNvCxnSpPr>
            <a:cxnSpLocks/>
          </p:cNvCxnSpPr>
          <p:nvPr/>
        </p:nvCxnSpPr>
        <p:spPr>
          <a:xfrm>
            <a:off x="1473200" y="5884056"/>
            <a:ext cx="44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163D176-57C5-274E-8E32-2B2BE354F7AF}"/>
              </a:ext>
            </a:extLst>
          </p:cNvPr>
          <p:cNvSpPr txBox="1"/>
          <p:nvPr/>
        </p:nvSpPr>
        <p:spPr>
          <a:xfrm>
            <a:off x="1917700" y="4554950"/>
            <a:ext cx="147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𝛃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decay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𝛃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 decay</a:t>
            </a:r>
          </a:p>
          <a:p>
            <a:endParaRPr lang="en-US" sz="20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𝛃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2n decay</a:t>
            </a:r>
          </a:p>
          <a:p>
            <a:endParaRPr lang="en-US" sz="20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C5685-560C-A64B-85A1-EDCD37F02F52}"/>
              </a:ext>
            </a:extLst>
          </p:cNvPr>
          <p:cNvSpPr txBox="1"/>
          <p:nvPr/>
        </p:nvSpPr>
        <p:spPr>
          <a:xfrm>
            <a:off x="7030387" y="1909415"/>
            <a:ext cx="3821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Species produced by the 𝛃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decay of </a:t>
            </a:r>
            <a:r>
              <a:rPr lang="en-US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 expected to be observed within the time of the experiment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BF3C333D-D3B7-1B4F-9B10-82587EF6496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33</a:t>
            </a:r>
            <a:r>
              <a:rPr lang="en-US" sz="49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Mg beta decay experiment </a:t>
            </a:r>
            <a:endParaRPr lang="en-US" sz="4900" b="1" baseline="30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10622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7AD1-6251-8747-8612-813EFEDCE35E}" type="slidenum">
              <a:rPr lang="en-US" sz="1400" smtClean="0">
                <a:latin typeface="Futura Medium" panose="020B0602020204020303" pitchFamily="34" charset="-79"/>
                <a:cs typeface="Futura Medium" panose="020B0602020204020303" pitchFamily="34" charset="-79"/>
              </a:rPr>
              <a:t>8</a:t>
            </a:fld>
            <a:endParaRPr lang="en-US" sz="1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A545E7-678C-A44E-9ED0-43CA709D7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749" y="1483323"/>
            <a:ext cx="3117939" cy="5674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DDDF7EC-FBDB-FC41-9AD7-DEE504E7062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Experiment location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3A547E-80B6-2746-9FC8-66ECDADBD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194" y="1484025"/>
            <a:ext cx="6187606" cy="4640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F8165C-2063-7845-892C-3C06708E8E19}"/>
              </a:ext>
            </a:extLst>
          </p:cNvPr>
          <p:cNvSpPr txBox="1"/>
          <p:nvPr/>
        </p:nvSpPr>
        <p:spPr>
          <a:xfrm>
            <a:off x="990600" y="2235492"/>
            <a:ext cx="38212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 main cyclotron at the Tri-University Meson Facility (TRIUMF) in Vancouver, BC, produces a 500 MeV primary proton beam with an intensity up to 100 𝞵A for the production of radioactive ion beams 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Isotope Separator and Accelerator facility (ISAC-I) at TRIUMF for lower energy experiments</a:t>
            </a: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A8406-048D-0DB5-01A4-3F5EE8BABDEE}"/>
              </a:ext>
            </a:extLst>
          </p:cNvPr>
          <p:cNvSpPr txBox="1"/>
          <p:nvPr/>
        </p:nvSpPr>
        <p:spPr>
          <a:xfrm rot="16200000">
            <a:off x="9584909" y="3610014"/>
            <a:ext cx="387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https://</a:t>
            </a:r>
            <a:r>
              <a:rPr lang="en-US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datascience.triumf.ca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/</a:t>
            </a:r>
            <a:r>
              <a:rPr lang="en-US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img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/TRIUMF-</a:t>
            </a:r>
            <a:r>
              <a:rPr lang="en-US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aerial.jpg</a:t>
            </a:r>
            <a:endParaRPr 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56065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89496</TotalTime>
  <Words>2190</Words>
  <Application>Microsoft Macintosh PowerPoint</Application>
  <PresentationFormat>Widescreen</PresentationFormat>
  <Paragraphs>436</Paragraphs>
  <Slides>38</Slides>
  <Notes>10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Futura Medium</vt:lpstr>
      <vt:lpstr>Futura Medium</vt:lpstr>
      <vt:lpstr>Times</vt:lpstr>
      <vt:lpstr>Office Theme</vt:lpstr>
      <vt:lpstr>Beta decay spectroscopy of neutron-rich 33Mg21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 scheme building--coincidences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zidar</dc:creator>
  <cp:lastModifiedBy>Tammy Zidar</cp:lastModifiedBy>
  <cp:revision>621</cp:revision>
  <cp:lastPrinted>2018-12-07T06:20:46Z</cp:lastPrinted>
  <dcterms:created xsi:type="dcterms:W3CDTF">2016-06-04T22:34:17Z</dcterms:created>
  <dcterms:modified xsi:type="dcterms:W3CDTF">2023-02-18T15:52:57Z</dcterms:modified>
</cp:coreProperties>
</file>