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1" r:id="rId1"/>
  </p:sldMasterIdLst>
  <p:notesMasterIdLst>
    <p:notesMasterId r:id="rId37"/>
  </p:notesMasterIdLst>
  <p:sldIdLst>
    <p:sldId id="256" r:id="rId2"/>
    <p:sldId id="329" r:id="rId3"/>
    <p:sldId id="335" r:id="rId4"/>
    <p:sldId id="263" r:id="rId5"/>
    <p:sldId id="308" r:id="rId6"/>
    <p:sldId id="314" r:id="rId7"/>
    <p:sldId id="310" r:id="rId8"/>
    <p:sldId id="311" r:id="rId9"/>
    <p:sldId id="312" r:id="rId10"/>
    <p:sldId id="296" r:id="rId11"/>
    <p:sldId id="313" r:id="rId12"/>
    <p:sldId id="265" r:id="rId13"/>
    <p:sldId id="266" r:id="rId14"/>
    <p:sldId id="319" r:id="rId15"/>
    <p:sldId id="298" r:id="rId16"/>
    <p:sldId id="299" r:id="rId17"/>
    <p:sldId id="300" r:id="rId18"/>
    <p:sldId id="323" r:id="rId19"/>
    <p:sldId id="322" r:id="rId20"/>
    <p:sldId id="326" r:id="rId21"/>
    <p:sldId id="327" r:id="rId22"/>
    <p:sldId id="325" r:id="rId23"/>
    <p:sldId id="328" r:id="rId24"/>
    <p:sldId id="305" r:id="rId25"/>
    <p:sldId id="284" r:id="rId26"/>
    <p:sldId id="285" r:id="rId27"/>
    <p:sldId id="320" r:id="rId28"/>
    <p:sldId id="336" r:id="rId29"/>
    <p:sldId id="301" r:id="rId30"/>
    <p:sldId id="316" r:id="rId31"/>
    <p:sldId id="317" r:id="rId32"/>
    <p:sldId id="318" r:id="rId33"/>
    <p:sldId id="333" r:id="rId34"/>
    <p:sldId id="332" r:id="rId35"/>
    <p:sldId id="334" r:id="rId3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F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AE5E2B1-5F37-E61F-DBBB-839527381C46}" v="120" dt="2022-10-25T14:21:40.118"/>
    <p1510:client id="{24F49C11-3C35-FFC7-75F1-8A4AC0C5DC64}" v="560" dt="2022-06-05T18:31:41.112"/>
    <p1510:client id="{2ADBC509-1A3B-96AE-2FE2-9DB41C968A27}" v="227" dt="2022-06-16T04:24:01.064"/>
    <p1510:client id="{2CAC7812-6D91-8970-4AF3-1D8CD0718732}" v="12" dt="2022-10-21T13:16:18.967"/>
    <p1510:client id="{3392010D-07E0-7C1D-91B8-1A64EAB2EB53}" v="61" dt="2022-06-06T02:53:41.322"/>
    <p1510:client id="{4434EBD5-2F59-2B1F-120A-9C70DC996FD8}" v="15" dt="2022-09-12T21:40:53.730"/>
    <p1510:client id="{4655AA74-EC77-EE44-C83F-D11067784A57}" v="4" dt="2022-10-23T20:41:18.702"/>
    <p1510:client id="{48AF3EF9-7900-7BC2-291C-C23BDF6C46A8}" v="170" dt="2022-10-27T16:58:13.149"/>
    <p1510:client id="{7A6730DC-1A56-6858-9CB4-D016F117AF2C}" v="88" dt="2022-10-25T12:16:31.100"/>
    <p1510:client id="{854A2C07-26AC-260C-295F-20EAA2B31C54}" v="7" dt="2022-09-15T02:59:13.704"/>
    <p1510:client id="{90256D87-6F26-C73D-DDE1-54A17372FC52}" v="10" dt="2022-06-15T02:43:18.850"/>
    <p1510:client id="{91FFF671-3800-0343-2E6A-CEE5BFA3ECC2}" v="19" dt="2022-06-16T00:04:52.656"/>
    <p1510:client id="{A52FA242-AE04-0E65-7096-99E96F85BE29}" v="19" dt="2022-06-16T05:59:00.918"/>
    <p1510:client id="{BC7FDA6E-298E-4D79-8BAD-C2D4DBDEF6C9}" v="112" dt="2023-02-04T17:37:55.766"/>
    <p1510:client id="{C448D0FE-7607-C828-8223-1063F4D9524C}" v="318" dt="2022-06-16T20:04:50.263"/>
    <p1510:client id="{CF9F4A2F-FF49-72EC-B2A1-580F792CE152}" v="78" dt="2022-10-28T21:24:48.075"/>
    <p1510:client id="{E28F876B-5BED-4961-9320-2524BA033966}" v="1" dt="2022-06-06T12:35:57.041"/>
    <p1510:client id="{E55EBE5B-02A0-DDC3-DEE5-41FC7BF7D68E}" v="598" dt="2023-02-18T15:13:39.764"/>
    <p1510:client id="{E8093929-EA56-D101-509D-07BBB220D6B5}" v="55" dt="2022-09-15T08:42:40.511"/>
    <p1510:client id="{EF9C18AB-98B3-27D1-275D-BA345F02CAFA}" v="53" dt="2022-09-13T08:53:34.872"/>
    <p1510:client id="{F08020BB-2CE6-2FBE-934B-82DA401F1DDC}" v="64" dt="2022-09-14T16:28:49.981"/>
    <p1510:client id="{F3C9FBD7-85B6-F5A0-0AA4-97FF5D2DE9E4}" v="794" dt="2022-06-15T22:03:21.789"/>
    <p1510:client id="{F4DB0CE6-0CB1-B087-C719-F832C0C6D876}" v="277" dt="2022-10-27T00:35:19.716"/>
    <p1510:client id="{FC6CA849-463D-4DF9-8EE7-BBFE547FFBE1}" v="39" dt="2022-06-05T15:19:37.3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1FF9B-E334-4666-97D4-F40692B4ADCB}" type="datetimeFigureOut">
              <a:rPr lang="en-US" smtClean="0"/>
              <a:t>2/18/2023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1AC0CA-BD75-4375-BFD7-0250E065B3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43712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9E1368-A67C-4626-8CD1-88D2EFE9734A}" type="datetime1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05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A98E20-2F5B-4015-B85A-AE0AF95378E8}" type="datetime1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606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30F7A5-9EBE-48E6-9788-4E2E54F29AED}" type="datetime1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715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57553-6499-4D26-83AC-F392603C2192}" type="datetime1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79975" y="6459785"/>
            <a:ext cx="1312025" cy="365125"/>
          </a:xfrm>
        </p:spPr>
        <p:txBody>
          <a:bodyPr/>
          <a:lstStyle>
            <a:lvl1pPr>
              <a:defRPr sz="200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151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CEE526-8DFA-4A19-A5CE-FCE0B1349B42}" type="datetime1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9235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4C0962-5421-4CC8-8957-404B4A3692B3}" type="datetime1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268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CACC9E-C59A-4285-9C5E-EB613601D4EF}" type="datetime1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4704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7A239-1440-41D0-8BBF-2572EB37D5F7}" type="datetime1">
              <a:rPr lang="en-US" smtClean="0"/>
              <a:t>2/18/2023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507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15F2-F3B1-4282-B571-F9DE57449352}" type="datetime1">
              <a:rPr lang="en-US" smtClean="0"/>
              <a:t>2/18/2023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30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D1BBEF6A-1610-41E2-83AB-D56C70265EEB}" type="datetime1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7334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6F276-89B2-479D-86D9-55F27E1E1811}" type="datetime1">
              <a:rPr lang="en-US" smtClean="0"/>
              <a:t>2/18/2023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4805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942D3E3-C14C-4AB2-BE8D-EEB9BB7065B9}" type="datetime1">
              <a:rPr lang="en-US" smtClean="0"/>
              <a:t>2/18/2023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9974" y="6471062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1"/>
                </a:solidFill>
              </a:defRPr>
            </a:lvl1pPr>
          </a:lstStyle>
          <a:p>
            <a:fld id="{48F63A3B-78C7-47BE-AE5E-E10140E04643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Shape&#10;&#10;Description automatically generated with medium confidence">
            <a:extLst>
              <a:ext uri="{FF2B5EF4-FFF2-40B4-BE49-F238E27FC236}">
                <a16:creationId xmlns:a16="http://schemas.microsoft.com/office/drawing/2014/main" id="{4903B606-FB79-9D48-1811-0F3BD914972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0" y="6430239"/>
            <a:ext cx="1244339" cy="407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671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6000"/>
                <a:shade val="99000"/>
                <a:satMod val="140000"/>
              </a:schemeClr>
            </a:gs>
            <a:gs pos="65000">
              <a:schemeClr val="bg1">
                <a:tint val="100000"/>
                <a:shade val="80000"/>
                <a:satMod val="130000"/>
              </a:schemeClr>
            </a:gs>
            <a:gs pos="100000">
              <a:schemeClr val="bg1">
                <a:tint val="100000"/>
                <a:shade val="48000"/>
                <a:satMod val="120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indoor, building, object, large&#10;&#10;Description generated with very high confidence">
            <a:extLst>
              <a:ext uri="{FF2B5EF4-FFF2-40B4-BE49-F238E27FC236}">
                <a16:creationId xmlns:a16="http://schemas.microsoft.com/office/drawing/2014/main" id="{52EE1B81-F498-4B87-8930-EB49237864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vert="horz" lIns="91440" tIns="45720" rIns="91440" bIns="45720" rtlCol="0">
            <a:normAutofit/>
          </a:bodyPr>
          <a:lstStyle/>
          <a:p>
            <a:r>
              <a:rPr lang="en-US" sz="6800">
                <a:solidFill>
                  <a:srgbClr val="FFFFFF"/>
                </a:solidFill>
                <a:latin typeface="Arial"/>
                <a:ea typeface="+mj-lt"/>
                <a:cs typeface="+mj-lt"/>
              </a:rPr>
              <a:t>Investigating the Nuclear Shell Evolution in Neutron-Rich Calcium </a:t>
            </a:r>
            <a:endParaRPr lang="en-US" sz="6800">
              <a:solidFill>
                <a:srgbClr val="FFFFFF"/>
              </a:solidFill>
              <a:latin typeface="Arial"/>
              <a:cs typeface="Calibri Light" panose="020F0302020204030204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Arial"/>
                <a:cs typeface="Calibri"/>
              </a:rPr>
              <a:t>Robin Coleman – University of Guelph    </a:t>
            </a:r>
            <a:endParaRPr lang="en-US">
              <a:solidFill>
                <a:srgbClr val="FFFFFF"/>
              </a:solidFill>
              <a:latin typeface="Arial"/>
              <a:cs typeface="Calibri"/>
            </a:endParaRPr>
          </a:p>
          <a:p>
            <a:r>
              <a:rPr lang="en-US" dirty="0">
                <a:solidFill>
                  <a:srgbClr val="FFFFFF"/>
                </a:solidFill>
                <a:ea typeface="+mn-lt"/>
                <a:cs typeface="+mn-lt"/>
              </a:rPr>
              <a:t>WNPPC 2023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5304560" cy="1450757"/>
          </a:xfrm>
        </p:spPr>
        <p:txBody>
          <a:bodyPr/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56F4-1F4E-44A8-8C67-D8BA00EA5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3500842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400">
                <a:latin typeface="Calibri"/>
                <a:cs typeface="Calibri"/>
              </a:rPr>
              <a:t>Various Interactions can describe this behavior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400">
                <a:latin typeface="Calibri"/>
                <a:cs typeface="Calibri"/>
              </a:rPr>
              <a:t>Phenomenological models require spectroscopic validation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169D2D-1197-C45D-7AEE-6082C3E40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7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CF55D8E7-F67E-4B70-BFAF-7E4097D9F1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8224" y="434797"/>
            <a:ext cx="7392220" cy="51848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E7ACC3-1D81-4824-A6DB-7E4ADD8D9633}"/>
              </a:ext>
            </a:extLst>
          </p:cNvPr>
          <p:cNvSpPr txBox="1"/>
          <p:nvPr/>
        </p:nvSpPr>
        <p:spPr>
          <a:xfrm>
            <a:off x="9174739" y="5358252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J. D. Holt, J. Menéndez, J. Simonis, and A. Schwenk, Physical Review C </a:t>
            </a:r>
            <a:r>
              <a:rPr lang="en-US" sz="1400" b="1" dirty="0">
                <a:cs typeface="Arial"/>
              </a:rPr>
              <a:t>90</a:t>
            </a:r>
            <a:r>
              <a:rPr lang="en-US" sz="1400" dirty="0">
                <a:cs typeface="Arial"/>
              </a:rPr>
              <a:t> (2014).​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713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DF801-7815-E0E0-B2B9-A0A93F11E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cs typeface="Calibri"/>
              </a:rPr>
              <a:t>TRIUMF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B0BB38-4135-433C-85FA-A20BFEDBDD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0076" y="1845734"/>
            <a:ext cx="3806536" cy="4023360"/>
          </a:xfrm>
        </p:spPr>
        <p:txBody>
          <a:bodyPr vert="horz" lIns="0" tIns="45720" rIns="0" bIns="45720" rtlCol="0" anchor="t"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  <a:ea typeface="+mn-lt"/>
                <a:cs typeface="+mn-lt"/>
              </a:rPr>
              <a:t>TRI</a:t>
            </a:r>
            <a:r>
              <a:rPr lang="en-US" sz="2400" dirty="0">
                <a:ea typeface="+mn-lt"/>
                <a:cs typeface="+mn-lt"/>
              </a:rPr>
              <a:t>-</a:t>
            </a:r>
            <a:r>
              <a:rPr lang="en-US" sz="2400" b="1" dirty="0">
                <a:solidFill>
                  <a:schemeClr val="accent1"/>
                </a:solidFill>
                <a:ea typeface="+mn-lt"/>
                <a:cs typeface="+mn-lt"/>
              </a:rPr>
              <a:t>U</a:t>
            </a:r>
            <a:r>
              <a:rPr lang="en-US" sz="2400" dirty="0">
                <a:ea typeface="+mn-lt"/>
                <a:cs typeface="+mn-lt"/>
              </a:rPr>
              <a:t>niversity</a:t>
            </a:r>
            <a:r>
              <a:rPr lang="en-US" sz="2400" dirty="0">
                <a:cs typeface="Calibri"/>
              </a:rPr>
              <a:t> </a:t>
            </a:r>
            <a:r>
              <a:rPr lang="en-US" sz="2400" b="1" dirty="0">
                <a:solidFill>
                  <a:schemeClr val="accent1"/>
                </a:solidFill>
                <a:cs typeface="Calibri"/>
              </a:rPr>
              <a:t>M</a:t>
            </a:r>
            <a:r>
              <a:rPr lang="en-US" sz="2400" dirty="0">
                <a:cs typeface="Calibri"/>
              </a:rPr>
              <a:t>eson </a:t>
            </a:r>
            <a:r>
              <a:rPr lang="en-US" sz="2400" b="1" dirty="0">
                <a:solidFill>
                  <a:schemeClr val="accent1"/>
                </a:solidFill>
                <a:cs typeface="Calibri"/>
              </a:rPr>
              <a:t>F</a:t>
            </a:r>
            <a:r>
              <a:rPr lang="en-US" sz="2400" dirty="0">
                <a:cs typeface="Calibri"/>
              </a:rPr>
              <a:t>acility</a:t>
            </a:r>
            <a:endParaRPr lang="en-US" dirty="0">
              <a:cs typeface="Calibri" panose="020F0502020204030204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chemeClr val="accent1"/>
                </a:solidFill>
                <a:cs typeface="Calibri"/>
              </a:rPr>
              <a:t>I</a:t>
            </a:r>
            <a:r>
              <a:rPr lang="en-US" sz="2400" dirty="0">
                <a:cs typeface="Calibri"/>
              </a:rPr>
              <a:t>sotope </a:t>
            </a:r>
            <a:r>
              <a:rPr lang="en-US" sz="2400" b="1" dirty="0">
                <a:solidFill>
                  <a:schemeClr val="accent1"/>
                </a:solidFill>
                <a:cs typeface="Calibri"/>
              </a:rPr>
              <a:t>S</a:t>
            </a:r>
            <a:r>
              <a:rPr lang="en-US" sz="2400" dirty="0">
                <a:cs typeface="Calibri"/>
              </a:rPr>
              <a:t>eparation </a:t>
            </a:r>
            <a:r>
              <a:rPr lang="en-US" sz="2400" b="1" dirty="0">
                <a:solidFill>
                  <a:schemeClr val="accent1"/>
                </a:solidFill>
                <a:cs typeface="Calibri"/>
              </a:rPr>
              <a:t>O</a:t>
            </a:r>
            <a:r>
              <a:rPr lang="en-US" sz="2400" dirty="0">
                <a:cs typeface="Calibri"/>
              </a:rPr>
              <a:t>n </a:t>
            </a:r>
            <a:r>
              <a:rPr lang="en-US" sz="2400" b="1" dirty="0">
                <a:solidFill>
                  <a:schemeClr val="accent1"/>
                </a:solidFill>
                <a:cs typeface="Calibri"/>
              </a:rPr>
              <a:t>L</a:t>
            </a:r>
            <a:r>
              <a:rPr lang="en-US" sz="2400" dirty="0">
                <a:cs typeface="Calibri"/>
              </a:rPr>
              <a:t>ine (ISOL) Facility </a:t>
            </a: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520 MeV Cyclotron</a:t>
            </a:r>
          </a:p>
          <a:p>
            <a:pPr marL="0" indent="0">
              <a:buNone/>
            </a:pPr>
            <a:r>
              <a:rPr lang="en-US" sz="2400" dirty="0">
                <a:cs typeface="Calibri"/>
              </a:rPr>
              <a:t>UCx Target</a:t>
            </a:r>
          </a:p>
          <a:p>
            <a:pPr marL="0" indent="0">
              <a:buNone/>
            </a:pPr>
            <a:endParaRPr lang="en-US" sz="2400" dirty="0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6EF5D1-8585-C503-CAB5-624A1EEFA2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C2D63B76-23B8-52DD-3C94-1F3C05AAF6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631" y="316693"/>
            <a:ext cx="7324968" cy="558961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B480C4-6113-F776-BCB2-956222C4FE05}"/>
              </a:ext>
            </a:extLst>
          </p:cNvPr>
          <p:cNvSpPr txBox="1"/>
          <p:nvPr/>
        </p:nvSpPr>
        <p:spPr>
          <a:xfrm>
            <a:off x="10029092" y="5916246"/>
            <a:ext cx="2743200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100">
                <a:cs typeface="Calibri"/>
              </a:rPr>
              <a:t>“GRIFFIN Collaboration,” triumf.ca</a:t>
            </a:r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1652083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CC1E1A-4F75-44E1-AD85-25074BAD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741719" cy="1450757"/>
          </a:xfrm>
        </p:spPr>
        <p:txBody>
          <a:bodyPr/>
          <a:lstStyle/>
          <a:p>
            <a:r>
              <a:rPr lang="en-US">
                <a:latin typeface="Arial"/>
                <a:cs typeface="Calibri Light"/>
              </a:rPr>
              <a:t>GRIFFIN + DESCANT</a:t>
            </a:r>
            <a:endParaRPr lang="en-US">
              <a:latin typeface="Arial"/>
            </a:endParaRPr>
          </a:p>
        </p:txBody>
      </p:sp>
      <p:pic>
        <p:nvPicPr>
          <p:cNvPr id="4" name="Picture 4" descr="A picture containing building, toy, table, large&#10;&#10;Description generated with very high confidence">
            <a:extLst>
              <a:ext uri="{FF2B5EF4-FFF2-40B4-BE49-F238E27FC236}">
                <a16:creationId xmlns:a16="http://schemas.microsoft.com/office/drawing/2014/main" id="{269285D4-6FCB-4C38-8566-D69E797D29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66255" y="313819"/>
            <a:ext cx="7822281" cy="5684838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2A035-F55F-5BCF-2F7B-74018A405B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322E48-65E0-43CF-BD74-76D3D61B1BBD}"/>
              </a:ext>
            </a:extLst>
          </p:cNvPr>
          <p:cNvSpPr txBox="1"/>
          <p:nvPr/>
        </p:nvSpPr>
        <p:spPr>
          <a:xfrm>
            <a:off x="957666" y="1990498"/>
            <a:ext cx="3316549" cy="378565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G</a:t>
            </a:r>
            <a:r>
              <a:rPr lang="en-US" sz="2000">
                <a:latin typeface="Arial"/>
                <a:cs typeface="Arial"/>
              </a:rPr>
              <a:t>amma-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R</a:t>
            </a:r>
            <a:r>
              <a:rPr lang="en-US" sz="2000">
                <a:latin typeface="Arial"/>
                <a:cs typeface="Arial"/>
              </a:rPr>
              <a:t>ay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I</a:t>
            </a:r>
            <a:r>
              <a:rPr lang="en-US" sz="2000">
                <a:latin typeface="Arial"/>
                <a:cs typeface="Arial"/>
              </a:rPr>
              <a:t>nfrastructure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F</a:t>
            </a:r>
            <a:r>
              <a:rPr lang="en-US" sz="2000">
                <a:latin typeface="Arial"/>
                <a:cs typeface="Arial"/>
              </a:rPr>
              <a:t>or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F</a:t>
            </a:r>
            <a:r>
              <a:rPr lang="en-US" sz="2000">
                <a:latin typeface="Arial"/>
                <a:cs typeface="Arial"/>
              </a:rPr>
              <a:t>undamental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I</a:t>
            </a:r>
            <a:r>
              <a:rPr lang="en-US" sz="2000">
                <a:latin typeface="Arial"/>
                <a:cs typeface="Arial"/>
              </a:rPr>
              <a:t>nvestigation of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Arial"/>
              </a:rPr>
              <a:t>N</a:t>
            </a:r>
            <a:r>
              <a:rPr lang="en-US" sz="2000">
                <a:latin typeface="Arial"/>
                <a:cs typeface="Arial"/>
              </a:rPr>
              <a:t>uclei (GRIFFIN)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12 </a:t>
            </a:r>
            <a:r>
              <a:rPr lang="en-US" sz="2000" err="1">
                <a:latin typeface="Arial"/>
                <a:cs typeface="Calibri"/>
              </a:rPr>
              <a:t>HPGe</a:t>
            </a:r>
            <a:r>
              <a:rPr lang="en-US" sz="2000">
                <a:latin typeface="Arial"/>
                <a:cs typeface="Calibri"/>
              </a:rPr>
              <a:t> clover detectors</a:t>
            </a:r>
          </a:p>
          <a:p>
            <a:endParaRPr lang="en-US" sz="2000">
              <a:latin typeface="Arial"/>
              <a:cs typeface="Calibri"/>
            </a:endParaRPr>
          </a:p>
          <a:p>
            <a:r>
              <a:rPr lang="en-US" sz="2000" b="1" err="1">
                <a:solidFill>
                  <a:schemeClr val="accent1"/>
                </a:solidFill>
                <a:latin typeface="Arial"/>
                <a:cs typeface="Calibri"/>
              </a:rPr>
              <a:t>DE</a:t>
            </a:r>
            <a:r>
              <a:rPr lang="en-US" sz="2000" err="1">
                <a:latin typeface="Arial"/>
                <a:cs typeface="Calibri"/>
              </a:rPr>
              <a:t>uterated</a:t>
            </a:r>
            <a:r>
              <a:rPr lang="en-US" sz="2000">
                <a:latin typeface="Arial"/>
                <a:cs typeface="Calibri"/>
              </a:rPr>
              <a:t> </a:t>
            </a:r>
            <a:r>
              <a:rPr lang="en-US" sz="2000" b="1" err="1">
                <a:solidFill>
                  <a:schemeClr val="accent1"/>
                </a:solidFill>
                <a:latin typeface="Arial"/>
                <a:cs typeface="Calibri"/>
              </a:rPr>
              <a:t>SC</a:t>
            </a:r>
            <a:r>
              <a:rPr lang="en-US" sz="2000" err="1">
                <a:latin typeface="Arial"/>
                <a:cs typeface="Calibri"/>
              </a:rPr>
              <a:t>intillator</a:t>
            </a:r>
            <a:r>
              <a:rPr lang="en-US" sz="2000">
                <a:latin typeface="Arial"/>
                <a:cs typeface="Calibri"/>
              </a:rPr>
              <a:t>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Calibri"/>
              </a:rPr>
              <a:t>A</a:t>
            </a:r>
            <a:r>
              <a:rPr lang="en-US" sz="2000">
                <a:latin typeface="Arial"/>
                <a:cs typeface="Calibri"/>
              </a:rPr>
              <a:t>rray for </a:t>
            </a:r>
            <a:r>
              <a:rPr lang="en-US" sz="2000" b="1">
                <a:solidFill>
                  <a:schemeClr val="accent1"/>
                </a:solidFill>
                <a:latin typeface="Arial"/>
                <a:cs typeface="Calibri"/>
              </a:rPr>
              <a:t>N</a:t>
            </a:r>
            <a:r>
              <a:rPr lang="en-US" sz="2000">
                <a:latin typeface="Arial"/>
                <a:cs typeface="Calibri"/>
              </a:rPr>
              <a:t>eutron-</a:t>
            </a:r>
            <a:r>
              <a:rPr lang="en-US" sz="2000" b="1">
                <a:solidFill>
                  <a:schemeClr val="accent1"/>
                </a:solidFill>
                <a:latin typeface="Arial"/>
                <a:cs typeface="Calibri"/>
              </a:rPr>
              <a:t>T</a:t>
            </a:r>
            <a:r>
              <a:rPr lang="en-US" sz="2000">
                <a:latin typeface="Arial"/>
                <a:cs typeface="Calibri"/>
              </a:rPr>
              <a:t>agging (DESCANT)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>
                <a:latin typeface="Arial"/>
                <a:cs typeface="Calibri"/>
              </a:rPr>
              <a:t>69 detectors installed downstream</a:t>
            </a:r>
          </a:p>
        </p:txBody>
      </p:sp>
    </p:spTree>
    <p:extLst>
      <p:ext uri="{BB962C8B-B14F-4D97-AF65-F5344CB8AC3E}">
        <p14:creationId xmlns:p14="http://schemas.microsoft.com/office/powerpoint/2010/main" val="419605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82617-DF92-435F-8AD6-B25AED78C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494810" cy="1450757"/>
          </a:xfrm>
        </p:spPr>
        <p:txBody>
          <a:bodyPr/>
          <a:lstStyle/>
          <a:p>
            <a:r>
              <a:rPr lang="en-US">
                <a:latin typeface="Arial"/>
                <a:cs typeface="Calibri Light"/>
              </a:rPr>
              <a:t>Beta Detectors</a:t>
            </a:r>
            <a:endParaRPr lang="en-US">
              <a:latin typeface="Arial"/>
            </a:endParaRPr>
          </a:p>
        </p:txBody>
      </p:sp>
      <p:pic>
        <p:nvPicPr>
          <p:cNvPr id="4" name="Picture 4" descr="A picture containing building, bicycle, sitting, black&#10;&#10;Description generated with very high confidence">
            <a:extLst>
              <a:ext uri="{FF2B5EF4-FFF2-40B4-BE49-F238E27FC236}">
                <a16:creationId xmlns:a16="http://schemas.microsoft.com/office/drawing/2014/main" id="{7F8C29F1-EDEF-4A31-B6B3-2949C954E2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17750" y="431722"/>
            <a:ext cx="7484076" cy="5615997"/>
          </a:xfrm>
        </p:spPr>
      </p:pic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9E3445-5A8A-541A-8AE2-F0CCA426D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CB43C9D-5AF5-412E-8CCB-39B8B288207E}"/>
              </a:ext>
            </a:extLst>
          </p:cNvPr>
          <p:cNvSpPr/>
          <p:nvPr/>
        </p:nvSpPr>
        <p:spPr>
          <a:xfrm>
            <a:off x="7013048" y="3277583"/>
            <a:ext cx="149412" cy="149412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C5C742B-0136-4A71-8B3F-138E63FD52A6}"/>
              </a:ext>
            </a:extLst>
          </p:cNvPr>
          <p:cNvSpPr txBox="1"/>
          <p:nvPr/>
        </p:nvSpPr>
        <p:spPr>
          <a:xfrm>
            <a:off x="679467" y="1930170"/>
            <a:ext cx="4412749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>
              <a:cs typeface="Calibri" panose="020F0502020204030204"/>
            </a:endParaRPr>
          </a:p>
          <a:p>
            <a:pPr marL="285750" indent="-285750">
              <a:buFont typeface="Arial"/>
              <a:buChar char="•"/>
            </a:pPr>
            <a:r>
              <a:rPr lang="en-US" b="1" dirty="0">
                <a:latin typeface="Arial"/>
                <a:cs typeface="Calibri"/>
              </a:rPr>
              <a:t>Beta Detectors</a:t>
            </a:r>
            <a:endParaRPr lang="en-US" b="1" dirty="0">
              <a:latin typeface="Arial"/>
              <a:cs typeface="Arial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 err="1">
                <a:solidFill>
                  <a:schemeClr val="accent1"/>
                </a:solidFill>
                <a:latin typeface="Arial"/>
                <a:cs typeface="Arial"/>
              </a:rPr>
              <a:t>SC</a:t>
            </a:r>
            <a:r>
              <a:rPr lang="en-US" dirty="0" err="1">
                <a:latin typeface="Arial"/>
                <a:cs typeface="Arial"/>
              </a:rPr>
              <a:t>intillating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E</a:t>
            </a:r>
            <a:r>
              <a:rPr lang="en-US" dirty="0">
                <a:latin typeface="Arial"/>
                <a:cs typeface="Arial"/>
              </a:rPr>
              <a:t>lectron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P</a:t>
            </a:r>
            <a:r>
              <a:rPr lang="en-US" dirty="0">
                <a:latin typeface="Arial"/>
                <a:cs typeface="Arial"/>
              </a:rPr>
              <a:t>ositron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Arial"/>
              </a:rPr>
              <a:t>T</a:t>
            </a:r>
            <a:r>
              <a:rPr lang="en-US" dirty="0">
                <a:latin typeface="Arial"/>
                <a:cs typeface="Arial"/>
              </a:rPr>
              <a:t>agging </a:t>
            </a:r>
            <a:r>
              <a:rPr lang="en-US" b="1" dirty="0" err="1">
                <a:solidFill>
                  <a:schemeClr val="accent1"/>
                </a:solidFill>
                <a:latin typeface="Arial"/>
                <a:cs typeface="Arial"/>
              </a:rPr>
              <a:t>AR</a:t>
            </a:r>
            <a:r>
              <a:rPr lang="en-US" dirty="0" err="1">
                <a:latin typeface="Arial"/>
                <a:cs typeface="Arial"/>
              </a:rPr>
              <a:t>ray</a:t>
            </a:r>
            <a:r>
              <a:rPr lang="en-US" dirty="0">
                <a:latin typeface="Arial"/>
                <a:cs typeface="Arial"/>
              </a:rPr>
              <a:t> (SCEPTAR)</a:t>
            </a:r>
          </a:p>
          <a:p>
            <a:pPr marL="285750" indent="-285750">
              <a:buFont typeface="Arial"/>
              <a:buChar char="•"/>
            </a:pPr>
            <a:endParaRPr lang="en-US">
              <a:latin typeface="Arial"/>
              <a:cs typeface="Calibri"/>
            </a:endParaRPr>
          </a:p>
          <a:p>
            <a:pPr marL="285750" indent="-285750">
              <a:buFont typeface="Arial"/>
              <a:buChar char="•"/>
            </a:pPr>
            <a:endParaRPr lang="en-US">
              <a:latin typeface="Arial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="1" dirty="0">
                <a:solidFill>
                  <a:schemeClr val="accent1"/>
                </a:solidFill>
                <a:latin typeface="Arial"/>
                <a:cs typeface="Calibri"/>
              </a:rPr>
              <a:t>Z</a:t>
            </a:r>
            <a:r>
              <a:rPr lang="en-US" dirty="0">
                <a:latin typeface="Arial"/>
                <a:cs typeface="Calibri"/>
              </a:rPr>
              <a:t>ero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Calibri"/>
              </a:rPr>
              <a:t>D</a:t>
            </a:r>
            <a:r>
              <a:rPr lang="en-US" dirty="0">
                <a:latin typeface="Arial"/>
                <a:cs typeface="Calibri"/>
              </a:rPr>
              <a:t>egree </a:t>
            </a:r>
            <a:r>
              <a:rPr lang="en-US" b="1" dirty="0">
                <a:solidFill>
                  <a:schemeClr val="accent1"/>
                </a:solidFill>
                <a:latin typeface="Arial"/>
                <a:cs typeface="Calibri"/>
              </a:rPr>
              <a:t>S</a:t>
            </a:r>
            <a:r>
              <a:rPr lang="en-US" dirty="0">
                <a:latin typeface="Arial"/>
                <a:cs typeface="Calibri"/>
              </a:rPr>
              <a:t>cintillator (ZDS)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latin typeface="Arial"/>
                <a:cs typeface="Calibri"/>
              </a:rPr>
              <a:t>Isotopes Delivered</a:t>
            </a:r>
            <a:endParaRPr lang="en-US" dirty="0">
              <a:cs typeface="Calibri" panose="020F0502020204030204"/>
            </a:endParaRPr>
          </a:p>
          <a:p>
            <a:pPr marL="742950" lvl="1" indent="-285750">
              <a:buFont typeface="Arial"/>
              <a:buChar char="•"/>
            </a:pPr>
            <a:r>
              <a:rPr lang="en-US" baseline="30000" dirty="0">
                <a:latin typeface="Arial"/>
                <a:cs typeface="Calibri"/>
              </a:rPr>
              <a:t>52</a:t>
            </a:r>
            <a:r>
              <a:rPr lang="en-US" dirty="0">
                <a:latin typeface="Arial"/>
                <a:cs typeface="Calibri"/>
              </a:rPr>
              <a:t>K ~ 200 </a:t>
            </a:r>
            <a:r>
              <a:rPr lang="en-US" dirty="0" err="1">
                <a:latin typeface="Arial"/>
                <a:cs typeface="Calibri"/>
              </a:rPr>
              <a:t>pps</a:t>
            </a:r>
          </a:p>
          <a:p>
            <a:pPr marL="742950" lvl="1" indent="-285750">
              <a:buFont typeface="Arial"/>
              <a:buChar char="•"/>
            </a:pPr>
            <a:r>
              <a:rPr lang="en-US" baseline="30000" dirty="0">
                <a:latin typeface="Arial"/>
                <a:cs typeface="Calibri"/>
              </a:rPr>
              <a:t>53</a:t>
            </a:r>
            <a:r>
              <a:rPr lang="en-US" dirty="0">
                <a:latin typeface="Arial"/>
                <a:cs typeface="Calibri"/>
              </a:rPr>
              <a:t>K ~ 20 </a:t>
            </a:r>
            <a:r>
              <a:rPr lang="en-US" dirty="0" err="1">
                <a:latin typeface="Arial"/>
                <a:cs typeface="Calibri"/>
              </a:rPr>
              <a:t>pps</a:t>
            </a:r>
            <a:endParaRPr lang="en-US">
              <a:latin typeface="Arial"/>
              <a:cs typeface="Calibri"/>
            </a:endParaRPr>
          </a:p>
          <a:p>
            <a:pPr marL="742950" lvl="1" indent="-285750">
              <a:buFont typeface="Arial"/>
              <a:buChar char="•"/>
            </a:pPr>
            <a:r>
              <a:rPr lang="en-US" baseline="30000" dirty="0">
                <a:latin typeface="Arial"/>
                <a:cs typeface="Calibri"/>
              </a:rPr>
              <a:t>54</a:t>
            </a:r>
            <a:r>
              <a:rPr lang="en-US" dirty="0">
                <a:latin typeface="Arial"/>
                <a:cs typeface="Calibri"/>
              </a:rPr>
              <a:t>K ~ 2 </a:t>
            </a:r>
            <a:r>
              <a:rPr lang="en-US" dirty="0" err="1">
                <a:latin typeface="Arial"/>
                <a:cs typeface="Calibri"/>
              </a:rPr>
              <a:t>pps</a:t>
            </a:r>
            <a:endParaRPr lang="en-US">
              <a:latin typeface="Arial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6094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19984-4098-A1B4-5204-435C6657B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226378" cy="1450757"/>
          </a:xfrm>
        </p:spPr>
        <p:txBody>
          <a:bodyPr/>
          <a:lstStyle/>
          <a:p>
            <a:r>
              <a:rPr lang="en-US">
                <a:cs typeface="Calibri"/>
              </a:rPr>
              <a:t>Isotopes Produced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0B514C-A7CB-6D3A-4689-FDE3D2927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3B48CFB-11E3-37F0-36FE-1FC79FBFE00F}"/>
              </a:ext>
            </a:extLst>
          </p:cNvPr>
          <p:cNvSpPr/>
          <p:nvPr/>
        </p:nvSpPr>
        <p:spPr>
          <a:xfrm>
            <a:off x="10210388" y="5044209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CA9688-68E9-1C81-2C1E-60B4FD716CAA}"/>
              </a:ext>
            </a:extLst>
          </p:cNvPr>
          <p:cNvSpPr/>
          <p:nvPr/>
        </p:nvSpPr>
        <p:spPr>
          <a:xfrm>
            <a:off x="9403030" y="4264065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67964DD-4001-1B28-D086-6A2AA9C09DC4}"/>
              </a:ext>
            </a:extLst>
          </p:cNvPr>
          <p:cNvSpPr/>
          <p:nvPr/>
        </p:nvSpPr>
        <p:spPr>
          <a:xfrm>
            <a:off x="8595673" y="4264065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405ABC5-0A2E-6C94-8469-8FCE4172C6B2}"/>
              </a:ext>
            </a:extLst>
          </p:cNvPr>
          <p:cNvSpPr/>
          <p:nvPr/>
        </p:nvSpPr>
        <p:spPr>
          <a:xfrm>
            <a:off x="7788316" y="4264066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E8D9D20-2E17-02F4-5036-D93AA59C4289}"/>
              </a:ext>
            </a:extLst>
          </p:cNvPr>
          <p:cNvSpPr/>
          <p:nvPr/>
        </p:nvSpPr>
        <p:spPr>
          <a:xfrm>
            <a:off x="8595673" y="3483923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711737-4372-CDCC-849E-96F395D9DD38}"/>
              </a:ext>
            </a:extLst>
          </p:cNvPr>
          <p:cNvSpPr/>
          <p:nvPr/>
        </p:nvSpPr>
        <p:spPr>
          <a:xfrm>
            <a:off x="7788316" y="3483923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15DC838-1F71-046E-DC88-8F7567D1367B}"/>
              </a:ext>
            </a:extLst>
          </p:cNvPr>
          <p:cNvSpPr/>
          <p:nvPr/>
        </p:nvSpPr>
        <p:spPr>
          <a:xfrm>
            <a:off x="6980959" y="3483923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E31BE81-5F62-A099-D3D7-ADF32F8693D1}"/>
              </a:ext>
            </a:extLst>
          </p:cNvPr>
          <p:cNvSpPr/>
          <p:nvPr/>
        </p:nvSpPr>
        <p:spPr>
          <a:xfrm>
            <a:off x="7788315" y="2703779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C616927-3EBA-E579-737C-B5030234F038}"/>
              </a:ext>
            </a:extLst>
          </p:cNvPr>
          <p:cNvSpPr/>
          <p:nvPr/>
        </p:nvSpPr>
        <p:spPr>
          <a:xfrm>
            <a:off x="6980958" y="2703779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D18EB-99AC-A55C-205C-4546502DA827}"/>
              </a:ext>
            </a:extLst>
          </p:cNvPr>
          <p:cNvSpPr/>
          <p:nvPr/>
        </p:nvSpPr>
        <p:spPr>
          <a:xfrm>
            <a:off x="6173601" y="2703779"/>
            <a:ext cx="807357" cy="780143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72E6412-0783-C2E5-11EF-53E61F175F44}"/>
              </a:ext>
            </a:extLst>
          </p:cNvPr>
          <p:cNvSpPr/>
          <p:nvPr/>
        </p:nvSpPr>
        <p:spPr>
          <a:xfrm>
            <a:off x="6980958" y="1923637"/>
            <a:ext cx="807357" cy="78014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DF95D32-C539-0562-66AB-84C6DF82E686}"/>
              </a:ext>
            </a:extLst>
          </p:cNvPr>
          <p:cNvSpPr/>
          <p:nvPr/>
        </p:nvSpPr>
        <p:spPr>
          <a:xfrm>
            <a:off x="6173601" y="1923637"/>
            <a:ext cx="807357" cy="780143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70E90F8-7DBA-158A-CFA2-F67BD0D3CF63}"/>
              </a:ext>
            </a:extLst>
          </p:cNvPr>
          <p:cNvSpPr/>
          <p:nvPr/>
        </p:nvSpPr>
        <p:spPr>
          <a:xfrm>
            <a:off x="6173600" y="1143493"/>
            <a:ext cx="807357" cy="780143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8" name="TextBox 14">
            <a:extLst>
              <a:ext uri="{FF2B5EF4-FFF2-40B4-BE49-F238E27FC236}">
                <a16:creationId xmlns:a16="http://schemas.microsoft.com/office/drawing/2014/main" id="{FAE4D528-3F81-75C4-6318-A4256B1DBC9E}"/>
              </a:ext>
            </a:extLst>
          </p:cNvPr>
          <p:cNvSpPr txBox="1"/>
          <p:nvPr/>
        </p:nvSpPr>
        <p:spPr>
          <a:xfrm>
            <a:off x="10266631" y="5218379"/>
            <a:ext cx="756557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52</a:t>
            </a:r>
            <a:r>
              <a:rPr lang="en-US" sz="2800"/>
              <a:t>K</a:t>
            </a:r>
          </a:p>
        </p:txBody>
      </p:sp>
      <p:sp>
        <p:nvSpPr>
          <p:cNvPr id="19" name="TextBox 15">
            <a:extLst>
              <a:ext uri="{FF2B5EF4-FFF2-40B4-BE49-F238E27FC236}">
                <a16:creationId xmlns:a16="http://schemas.microsoft.com/office/drawing/2014/main" id="{099D9A6D-BE2B-8B45-E06A-AEFA24A8EB4A}"/>
              </a:ext>
            </a:extLst>
          </p:cNvPr>
          <p:cNvSpPr txBox="1"/>
          <p:nvPr/>
        </p:nvSpPr>
        <p:spPr>
          <a:xfrm>
            <a:off x="9404844" y="4429164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52</a:t>
            </a:r>
            <a:r>
              <a:rPr lang="en-US" sz="2800"/>
              <a:t>Ca</a:t>
            </a:r>
          </a:p>
        </p:txBody>
      </p:sp>
      <p:sp>
        <p:nvSpPr>
          <p:cNvPr id="20" name="TextBox 16">
            <a:extLst>
              <a:ext uri="{FF2B5EF4-FFF2-40B4-BE49-F238E27FC236}">
                <a16:creationId xmlns:a16="http://schemas.microsoft.com/office/drawing/2014/main" id="{C88DADD9-A12D-C585-9CBB-0BDACBAAE350}"/>
              </a:ext>
            </a:extLst>
          </p:cNvPr>
          <p:cNvSpPr txBox="1"/>
          <p:nvPr/>
        </p:nvSpPr>
        <p:spPr>
          <a:xfrm>
            <a:off x="8597486" y="4392877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51</a:t>
            </a:r>
            <a:r>
              <a:rPr lang="en-US" sz="2800"/>
              <a:t>Ca</a:t>
            </a:r>
          </a:p>
        </p:txBody>
      </p:sp>
      <p:sp>
        <p:nvSpPr>
          <p:cNvPr id="21" name="TextBox 17">
            <a:extLst>
              <a:ext uri="{FF2B5EF4-FFF2-40B4-BE49-F238E27FC236}">
                <a16:creationId xmlns:a16="http://schemas.microsoft.com/office/drawing/2014/main" id="{ACB30EBD-0392-7903-4120-EC10099BBA5E}"/>
              </a:ext>
            </a:extLst>
          </p:cNvPr>
          <p:cNvSpPr txBox="1"/>
          <p:nvPr/>
        </p:nvSpPr>
        <p:spPr>
          <a:xfrm>
            <a:off x="7790129" y="4392878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50</a:t>
            </a:r>
            <a:r>
              <a:rPr lang="en-US" sz="2800"/>
              <a:t>Ca</a:t>
            </a:r>
          </a:p>
        </p:txBody>
      </p:sp>
      <p:sp>
        <p:nvSpPr>
          <p:cNvPr id="22" name="TextBox 18">
            <a:extLst>
              <a:ext uri="{FF2B5EF4-FFF2-40B4-BE49-F238E27FC236}">
                <a16:creationId xmlns:a16="http://schemas.microsoft.com/office/drawing/2014/main" id="{C900F809-2CD4-99C1-20AD-D4CD2FC02E2D}"/>
              </a:ext>
            </a:extLst>
          </p:cNvPr>
          <p:cNvSpPr txBox="1"/>
          <p:nvPr/>
        </p:nvSpPr>
        <p:spPr>
          <a:xfrm>
            <a:off x="8579343" y="3694377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52</a:t>
            </a:r>
            <a:r>
              <a:rPr lang="en-US" sz="2800"/>
              <a:t>Sc</a:t>
            </a:r>
          </a:p>
        </p:txBody>
      </p:sp>
      <p:sp>
        <p:nvSpPr>
          <p:cNvPr id="23" name="TextBox 19">
            <a:extLst>
              <a:ext uri="{FF2B5EF4-FFF2-40B4-BE49-F238E27FC236}">
                <a16:creationId xmlns:a16="http://schemas.microsoft.com/office/drawing/2014/main" id="{3D3356B3-9C41-8E2A-415D-3F5B1E525FBB}"/>
              </a:ext>
            </a:extLst>
          </p:cNvPr>
          <p:cNvSpPr txBox="1"/>
          <p:nvPr/>
        </p:nvSpPr>
        <p:spPr>
          <a:xfrm>
            <a:off x="7771985" y="3658090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51</a:t>
            </a:r>
            <a:r>
              <a:rPr lang="en-US" sz="2800"/>
              <a:t>Sc</a:t>
            </a:r>
          </a:p>
        </p:txBody>
      </p:sp>
      <p:sp>
        <p:nvSpPr>
          <p:cNvPr id="24" name="TextBox 20">
            <a:extLst>
              <a:ext uri="{FF2B5EF4-FFF2-40B4-BE49-F238E27FC236}">
                <a16:creationId xmlns:a16="http://schemas.microsoft.com/office/drawing/2014/main" id="{529A09FE-2B2D-9905-5430-D351F48B9B00}"/>
              </a:ext>
            </a:extLst>
          </p:cNvPr>
          <p:cNvSpPr txBox="1"/>
          <p:nvPr/>
        </p:nvSpPr>
        <p:spPr>
          <a:xfrm>
            <a:off x="6964628" y="3658091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50</a:t>
            </a:r>
            <a:r>
              <a:rPr lang="en-US" sz="2800"/>
              <a:t>Sc</a:t>
            </a:r>
          </a:p>
        </p:txBody>
      </p:sp>
      <p:sp>
        <p:nvSpPr>
          <p:cNvPr id="25" name="TextBox 21">
            <a:extLst>
              <a:ext uri="{FF2B5EF4-FFF2-40B4-BE49-F238E27FC236}">
                <a16:creationId xmlns:a16="http://schemas.microsoft.com/office/drawing/2014/main" id="{4E7D2461-22EA-6560-1D28-260B1144C85F}"/>
              </a:ext>
            </a:extLst>
          </p:cNvPr>
          <p:cNvSpPr txBox="1"/>
          <p:nvPr/>
        </p:nvSpPr>
        <p:spPr>
          <a:xfrm>
            <a:off x="7781058" y="2887020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52</a:t>
            </a:r>
            <a:r>
              <a:rPr lang="en-US" sz="2800"/>
              <a:t>Ti</a:t>
            </a:r>
          </a:p>
        </p:txBody>
      </p:sp>
      <p:sp>
        <p:nvSpPr>
          <p:cNvPr id="26" name="TextBox 22">
            <a:extLst>
              <a:ext uri="{FF2B5EF4-FFF2-40B4-BE49-F238E27FC236}">
                <a16:creationId xmlns:a16="http://schemas.microsoft.com/office/drawing/2014/main" id="{FE06A523-006B-0EAE-62FB-2053202775C2}"/>
              </a:ext>
            </a:extLst>
          </p:cNvPr>
          <p:cNvSpPr txBox="1"/>
          <p:nvPr/>
        </p:nvSpPr>
        <p:spPr>
          <a:xfrm>
            <a:off x="6973700" y="2850733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51</a:t>
            </a:r>
            <a:r>
              <a:rPr lang="en-US" sz="2800"/>
              <a:t>Ti</a:t>
            </a:r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4D6730FF-C9E2-36E0-E310-84B99528E478}"/>
              </a:ext>
            </a:extLst>
          </p:cNvPr>
          <p:cNvSpPr txBox="1"/>
          <p:nvPr/>
        </p:nvSpPr>
        <p:spPr>
          <a:xfrm>
            <a:off x="6166343" y="2850734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>
                <a:solidFill>
                  <a:schemeClr val="bg1"/>
                </a:solidFill>
              </a:rPr>
              <a:t>50</a:t>
            </a:r>
            <a:r>
              <a:rPr lang="en-US" sz="2800">
                <a:solidFill>
                  <a:schemeClr val="bg1"/>
                </a:solidFill>
              </a:rPr>
              <a:t>Ti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28" name="TextBox 24">
            <a:extLst>
              <a:ext uri="{FF2B5EF4-FFF2-40B4-BE49-F238E27FC236}">
                <a16:creationId xmlns:a16="http://schemas.microsoft.com/office/drawing/2014/main" id="{37281B1F-36D9-EEDD-AD54-852B6AF7FA50}"/>
              </a:ext>
            </a:extLst>
          </p:cNvPr>
          <p:cNvSpPr txBox="1"/>
          <p:nvPr/>
        </p:nvSpPr>
        <p:spPr>
          <a:xfrm>
            <a:off x="7009986" y="2097805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/>
              <a:t>52</a:t>
            </a:r>
            <a:r>
              <a:rPr lang="en-US" sz="2800"/>
              <a:t>V</a:t>
            </a:r>
          </a:p>
        </p:txBody>
      </p:sp>
      <p:sp>
        <p:nvSpPr>
          <p:cNvPr id="29" name="TextBox 25">
            <a:extLst>
              <a:ext uri="{FF2B5EF4-FFF2-40B4-BE49-F238E27FC236}">
                <a16:creationId xmlns:a16="http://schemas.microsoft.com/office/drawing/2014/main" id="{45AE2C38-552B-9AD6-4CBF-2478DDF8B7BB}"/>
              </a:ext>
            </a:extLst>
          </p:cNvPr>
          <p:cNvSpPr txBox="1"/>
          <p:nvPr/>
        </p:nvSpPr>
        <p:spPr>
          <a:xfrm>
            <a:off x="6211190" y="2035832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>
                <a:solidFill>
                  <a:schemeClr val="bg1"/>
                </a:solidFill>
              </a:rPr>
              <a:t>51</a:t>
            </a:r>
            <a:r>
              <a:rPr lang="en-US" sz="2800">
                <a:solidFill>
                  <a:schemeClr val="bg1"/>
                </a:solidFill>
              </a:rPr>
              <a:t>V</a:t>
            </a:r>
          </a:p>
        </p:txBody>
      </p:sp>
      <p:sp>
        <p:nvSpPr>
          <p:cNvPr id="30" name="TextBox 26">
            <a:extLst>
              <a:ext uri="{FF2B5EF4-FFF2-40B4-BE49-F238E27FC236}">
                <a16:creationId xmlns:a16="http://schemas.microsoft.com/office/drawing/2014/main" id="{DE74A426-CD3B-0177-0F87-D9A8717348DD}"/>
              </a:ext>
            </a:extLst>
          </p:cNvPr>
          <p:cNvSpPr txBox="1"/>
          <p:nvPr/>
        </p:nvSpPr>
        <p:spPr>
          <a:xfrm>
            <a:off x="6175414" y="1308591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>
                <a:solidFill>
                  <a:schemeClr val="bg1"/>
                </a:solidFill>
              </a:rPr>
              <a:t>52</a:t>
            </a:r>
            <a:r>
              <a:rPr lang="en-US" sz="2800">
                <a:solidFill>
                  <a:schemeClr val="bg1"/>
                </a:solidFill>
              </a:rPr>
              <a:t>Cr</a:t>
            </a:r>
          </a:p>
        </p:txBody>
      </p:sp>
      <p:sp>
        <p:nvSpPr>
          <p:cNvPr id="31" name="TextBox 27">
            <a:extLst>
              <a:ext uri="{FF2B5EF4-FFF2-40B4-BE49-F238E27FC236}">
                <a16:creationId xmlns:a16="http://schemas.microsoft.com/office/drawing/2014/main" id="{A3053BB4-E340-1819-592D-4BB4D32C58CB}"/>
              </a:ext>
            </a:extLst>
          </p:cNvPr>
          <p:cNvSpPr txBox="1"/>
          <p:nvPr/>
        </p:nvSpPr>
        <p:spPr>
          <a:xfrm>
            <a:off x="5368056" y="1272304"/>
            <a:ext cx="992414" cy="52322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baseline="30000">
                <a:solidFill>
                  <a:schemeClr val="bg1"/>
                </a:solidFill>
              </a:rPr>
              <a:t>51</a:t>
            </a:r>
            <a:r>
              <a:rPr lang="en-US" sz="2800">
                <a:solidFill>
                  <a:schemeClr val="bg1"/>
                </a:solidFill>
              </a:rPr>
              <a:t>Cr</a:t>
            </a:r>
            <a:endParaRPr lang="en-US" sz="2800">
              <a:solidFill>
                <a:schemeClr val="bg1"/>
              </a:solidFill>
              <a:cs typeface="Calibri"/>
            </a:endParaRPr>
          </a:p>
        </p:txBody>
      </p:sp>
      <p:sp>
        <p:nvSpPr>
          <p:cNvPr id="32" name="Arrow: Left 31">
            <a:extLst>
              <a:ext uri="{FF2B5EF4-FFF2-40B4-BE49-F238E27FC236}">
                <a16:creationId xmlns:a16="http://schemas.microsoft.com/office/drawing/2014/main" id="{A2980375-286D-6C03-DA7E-241CDCE2E5FD}"/>
              </a:ext>
            </a:extLst>
          </p:cNvPr>
          <p:cNvSpPr/>
          <p:nvPr/>
        </p:nvSpPr>
        <p:spPr>
          <a:xfrm rot="2940000">
            <a:off x="10014397" y="4932297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3" name="Arrow: Left 32">
            <a:extLst>
              <a:ext uri="{FF2B5EF4-FFF2-40B4-BE49-F238E27FC236}">
                <a16:creationId xmlns:a16="http://schemas.microsoft.com/office/drawing/2014/main" id="{8B177B2D-2626-55FE-A8DE-D5E214F01824}"/>
              </a:ext>
            </a:extLst>
          </p:cNvPr>
          <p:cNvSpPr/>
          <p:nvPr/>
        </p:nvSpPr>
        <p:spPr>
          <a:xfrm rot="2940000">
            <a:off x="9207039" y="4152153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Arrow: Left 33">
            <a:extLst>
              <a:ext uri="{FF2B5EF4-FFF2-40B4-BE49-F238E27FC236}">
                <a16:creationId xmlns:a16="http://schemas.microsoft.com/office/drawing/2014/main" id="{BE370320-416D-E1B1-A154-35E686078956}"/>
              </a:ext>
            </a:extLst>
          </p:cNvPr>
          <p:cNvSpPr/>
          <p:nvPr/>
        </p:nvSpPr>
        <p:spPr>
          <a:xfrm rot="2940000">
            <a:off x="8399682" y="4188439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5" name="Arrow: Left 34">
            <a:extLst>
              <a:ext uri="{FF2B5EF4-FFF2-40B4-BE49-F238E27FC236}">
                <a16:creationId xmlns:a16="http://schemas.microsoft.com/office/drawing/2014/main" id="{06B11AB3-5158-9AAB-394A-7442869D5AAE}"/>
              </a:ext>
            </a:extLst>
          </p:cNvPr>
          <p:cNvSpPr/>
          <p:nvPr/>
        </p:nvSpPr>
        <p:spPr>
          <a:xfrm rot="2940000">
            <a:off x="7601396" y="4152154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6" name="Arrow: Left 35">
            <a:extLst>
              <a:ext uri="{FF2B5EF4-FFF2-40B4-BE49-F238E27FC236}">
                <a16:creationId xmlns:a16="http://schemas.microsoft.com/office/drawing/2014/main" id="{74655FEC-9E34-BE4F-B09C-0E9999067D8D}"/>
              </a:ext>
            </a:extLst>
          </p:cNvPr>
          <p:cNvSpPr/>
          <p:nvPr/>
        </p:nvSpPr>
        <p:spPr>
          <a:xfrm rot="2940000">
            <a:off x="8435967" y="3399224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7" name="Arrow: Left 36">
            <a:extLst>
              <a:ext uri="{FF2B5EF4-FFF2-40B4-BE49-F238E27FC236}">
                <a16:creationId xmlns:a16="http://schemas.microsoft.com/office/drawing/2014/main" id="{3DD891C9-5B97-1C94-0437-BAA631691E54}"/>
              </a:ext>
            </a:extLst>
          </p:cNvPr>
          <p:cNvSpPr/>
          <p:nvPr/>
        </p:nvSpPr>
        <p:spPr>
          <a:xfrm rot="2940000">
            <a:off x="7628610" y="3435510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8" name="Arrow: Left 37">
            <a:extLst>
              <a:ext uri="{FF2B5EF4-FFF2-40B4-BE49-F238E27FC236}">
                <a16:creationId xmlns:a16="http://schemas.microsoft.com/office/drawing/2014/main" id="{58A1FFC3-0B3F-A385-9C69-08AF0D24BCAF}"/>
              </a:ext>
            </a:extLst>
          </p:cNvPr>
          <p:cNvSpPr/>
          <p:nvPr/>
        </p:nvSpPr>
        <p:spPr>
          <a:xfrm rot="2940000">
            <a:off x="6830324" y="3399225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9" name="Arrow: Left 38">
            <a:extLst>
              <a:ext uri="{FF2B5EF4-FFF2-40B4-BE49-F238E27FC236}">
                <a16:creationId xmlns:a16="http://schemas.microsoft.com/office/drawing/2014/main" id="{F6B68E45-019D-8B69-599D-22BC0ADD35AE}"/>
              </a:ext>
            </a:extLst>
          </p:cNvPr>
          <p:cNvSpPr/>
          <p:nvPr/>
        </p:nvSpPr>
        <p:spPr>
          <a:xfrm rot="2940000">
            <a:off x="7583252" y="2564652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0" name="Arrow: Left 39">
            <a:extLst>
              <a:ext uri="{FF2B5EF4-FFF2-40B4-BE49-F238E27FC236}">
                <a16:creationId xmlns:a16="http://schemas.microsoft.com/office/drawing/2014/main" id="{544950EF-10E4-3709-E4A7-64D84C79B212}"/>
              </a:ext>
            </a:extLst>
          </p:cNvPr>
          <p:cNvSpPr/>
          <p:nvPr/>
        </p:nvSpPr>
        <p:spPr>
          <a:xfrm rot="2940000">
            <a:off x="6775895" y="2600938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1" name="Arrow: Left 40">
            <a:extLst>
              <a:ext uri="{FF2B5EF4-FFF2-40B4-BE49-F238E27FC236}">
                <a16:creationId xmlns:a16="http://schemas.microsoft.com/office/drawing/2014/main" id="{BA2DA65E-19C8-C3FD-C6CD-225AC5CDAC60}"/>
              </a:ext>
            </a:extLst>
          </p:cNvPr>
          <p:cNvSpPr/>
          <p:nvPr/>
        </p:nvSpPr>
        <p:spPr>
          <a:xfrm rot="2940000">
            <a:off x="6803109" y="1793580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2" name="Arrow: Left 41">
            <a:extLst>
              <a:ext uri="{FF2B5EF4-FFF2-40B4-BE49-F238E27FC236}">
                <a16:creationId xmlns:a16="http://schemas.microsoft.com/office/drawing/2014/main" id="{ADF95EC3-D616-FC62-2C82-981D6095EF1D}"/>
              </a:ext>
            </a:extLst>
          </p:cNvPr>
          <p:cNvSpPr/>
          <p:nvPr/>
        </p:nvSpPr>
        <p:spPr>
          <a:xfrm>
            <a:off x="9234253" y="4769011"/>
            <a:ext cx="353786" cy="217714"/>
          </a:xfrm>
          <a:prstGeom prst="lef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3" name="Arrow: Left 42">
            <a:extLst>
              <a:ext uri="{FF2B5EF4-FFF2-40B4-BE49-F238E27FC236}">
                <a16:creationId xmlns:a16="http://schemas.microsoft.com/office/drawing/2014/main" id="{33F917BC-19D1-834A-94AE-85D65A28942D}"/>
              </a:ext>
            </a:extLst>
          </p:cNvPr>
          <p:cNvSpPr/>
          <p:nvPr/>
        </p:nvSpPr>
        <p:spPr>
          <a:xfrm>
            <a:off x="8408752" y="4769010"/>
            <a:ext cx="353786" cy="217714"/>
          </a:xfrm>
          <a:prstGeom prst="lef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4" name="Arrow: Left 43">
            <a:extLst>
              <a:ext uri="{FF2B5EF4-FFF2-40B4-BE49-F238E27FC236}">
                <a16:creationId xmlns:a16="http://schemas.microsoft.com/office/drawing/2014/main" id="{FA01CEA1-DA19-40BA-DC77-6CA815B8A10F}"/>
              </a:ext>
            </a:extLst>
          </p:cNvPr>
          <p:cNvSpPr/>
          <p:nvPr/>
        </p:nvSpPr>
        <p:spPr>
          <a:xfrm>
            <a:off x="9170754" y="2265296"/>
            <a:ext cx="353786" cy="217714"/>
          </a:xfrm>
          <a:prstGeom prst="lef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5" name="Arrow: Left 44">
            <a:extLst>
              <a:ext uri="{FF2B5EF4-FFF2-40B4-BE49-F238E27FC236}">
                <a16:creationId xmlns:a16="http://schemas.microsoft.com/office/drawing/2014/main" id="{247A84FA-D102-CDE4-737C-931F204466E9}"/>
              </a:ext>
            </a:extLst>
          </p:cNvPr>
          <p:cNvSpPr/>
          <p:nvPr/>
        </p:nvSpPr>
        <p:spPr>
          <a:xfrm>
            <a:off x="9170752" y="2737010"/>
            <a:ext cx="353786" cy="217714"/>
          </a:xfrm>
          <a:prstGeom prst="leftArrow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6" name="TextBox 42">
            <a:extLst>
              <a:ext uri="{FF2B5EF4-FFF2-40B4-BE49-F238E27FC236}">
                <a16:creationId xmlns:a16="http://schemas.microsoft.com/office/drawing/2014/main" id="{946A07E8-B170-2115-F24C-EFD04840C5D7}"/>
              </a:ext>
            </a:extLst>
          </p:cNvPr>
          <p:cNvSpPr txBox="1"/>
          <p:nvPr/>
        </p:nvSpPr>
        <p:spPr>
          <a:xfrm>
            <a:off x="9638434" y="2195326"/>
            <a:ext cx="274319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Beta Decay</a:t>
            </a:r>
          </a:p>
        </p:txBody>
      </p:sp>
      <p:sp>
        <p:nvSpPr>
          <p:cNvPr id="47" name="TextBox 43">
            <a:extLst>
              <a:ext uri="{FF2B5EF4-FFF2-40B4-BE49-F238E27FC236}">
                <a16:creationId xmlns:a16="http://schemas.microsoft.com/office/drawing/2014/main" id="{4B72741B-434D-8AA3-3213-42224CE011B7}"/>
              </a:ext>
            </a:extLst>
          </p:cNvPr>
          <p:cNvSpPr txBox="1"/>
          <p:nvPr/>
        </p:nvSpPr>
        <p:spPr>
          <a:xfrm>
            <a:off x="9665647" y="2667039"/>
            <a:ext cx="274319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Neutron Emission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4AC30C89-6740-7082-90EC-C80367074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3500842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400">
                <a:latin typeface="Calibri"/>
                <a:cs typeface="Calibri"/>
              </a:rPr>
              <a:t>Neutron emission probabilities are &gt;70% for all potassium isotopes delivered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400">
                <a:cs typeface="Calibri"/>
              </a:rPr>
              <a:t>Large Q-value of beta-n branch can kick some of the daughter nuclei out of mylar tape</a:t>
            </a: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53289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Diagram&#10;&#10;Description automatically generated">
            <a:extLst>
              <a:ext uri="{FF2B5EF4-FFF2-40B4-BE49-F238E27FC236}">
                <a16:creationId xmlns:a16="http://schemas.microsoft.com/office/drawing/2014/main" id="{F0A20590-1542-9CE4-039D-0B17476C22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" y="2598162"/>
            <a:ext cx="5195133" cy="372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510E9-5CB2-48B6-8433-C8654D68A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213514" cy="1450757"/>
          </a:xfrm>
        </p:spPr>
        <p:txBody>
          <a:bodyPr/>
          <a:lstStyle/>
          <a:p>
            <a:r>
              <a:rPr lang="en-US">
                <a:cs typeface="Calibri Light"/>
              </a:rPr>
              <a:t>Neutron Selection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11D84F-33B9-4A48-8EB1-61B438265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9712" y="1807904"/>
            <a:ext cx="3371046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>
                <a:ea typeface="+mn-lt"/>
                <a:cs typeface="+mn-lt"/>
              </a:rPr>
              <a:t>Time of Flight</a:t>
            </a:r>
          </a:p>
          <a:p>
            <a:pPr marL="383540" lvl="1"/>
            <a:r>
              <a:rPr lang="en-US" sz="2400">
                <a:ea typeface="+mn-lt"/>
                <a:cs typeface="+mn-lt"/>
              </a:rPr>
              <a:t>ZDS starts the clock</a:t>
            </a:r>
            <a:endParaRPr lang="en-US"/>
          </a:p>
          <a:p>
            <a:r>
              <a:rPr lang="en-US" sz="2400">
                <a:cs typeface="Calibri"/>
              </a:rPr>
              <a:t>Pulse Shape Discrimination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ECBDA5-45BC-676F-4FC8-067D58232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6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23EC76DD-2F96-4222-A373-AB7C0375E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7471" y="411393"/>
            <a:ext cx="7715583" cy="49525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F48F184-1FEA-4409-FB00-700C53283C9A}"/>
              </a:ext>
            </a:extLst>
          </p:cNvPr>
          <p:cNvSpPr/>
          <p:nvPr/>
        </p:nvSpPr>
        <p:spPr>
          <a:xfrm>
            <a:off x="2793999" y="4412073"/>
            <a:ext cx="1825037" cy="733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0A1C7E-B196-B256-15C4-3390F725E9AC}"/>
              </a:ext>
            </a:extLst>
          </p:cNvPr>
          <p:cNvSpPr/>
          <p:nvPr/>
        </p:nvSpPr>
        <p:spPr>
          <a:xfrm rot="1740000">
            <a:off x="1693333" y="4148666"/>
            <a:ext cx="1825037" cy="733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151496-D6FB-DC38-CA13-FD89354F3DDC}"/>
              </a:ext>
            </a:extLst>
          </p:cNvPr>
          <p:cNvSpPr/>
          <p:nvPr/>
        </p:nvSpPr>
        <p:spPr>
          <a:xfrm rot="2820000">
            <a:off x="1570526" y="4230708"/>
            <a:ext cx="573852" cy="291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EB039F7-7AE8-0820-BE7C-E82C9C3EF3E6}"/>
              </a:ext>
            </a:extLst>
          </p:cNvPr>
          <p:cNvSpPr/>
          <p:nvPr/>
        </p:nvSpPr>
        <p:spPr>
          <a:xfrm rot="4200000">
            <a:off x="1393352" y="3985222"/>
            <a:ext cx="329261" cy="169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4960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71F18940-1F8B-0904-1C12-7B2079FBD9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9" y="2598162"/>
            <a:ext cx="5195133" cy="37277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9510E9-5CB2-48B6-8433-C8654D68AA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4048991" cy="1450757"/>
          </a:xfrm>
        </p:spPr>
        <p:txBody>
          <a:bodyPr/>
          <a:lstStyle/>
          <a:p>
            <a:r>
              <a:rPr lang="en-US">
                <a:cs typeface="Calibri Light"/>
              </a:rPr>
              <a:t>Neutron Selection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114DA4-6D8C-54BF-B387-F1CB2BD25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4" name="Picture 4" descr="Chart, scatter chart&#10;&#10;Description automatically generated">
            <a:extLst>
              <a:ext uri="{FF2B5EF4-FFF2-40B4-BE49-F238E27FC236}">
                <a16:creationId xmlns:a16="http://schemas.microsoft.com/office/drawing/2014/main" id="{71BD5385-4C62-41DE-AB93-8DD7BA765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4887" y="466254"/>
            <a:ext cx="7682836" cy="4822597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FFE5E9F-BDC0-3110-68A5-502B49BF6B3F}"/>
              </a:ext>
            </a:extLst>
          </p:cNvPr>
          <p:cNvSpPr txBox="1">
            <a:spLocks/>
          </p:cNvSpPr>
          <p:nvPr/>
        </p:nvSpPr>
        <p:spPr>
          <a:xfrm>
            <a:off x="1045163" y="1825625"/>
            <a:ext cx="3371046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>
                <a:ea typeface="+mn-lt"/>
                <a:cs typeface="+mn-lt"/>
              </a:rPr>
              <a:t>Time of Flight</a:t>
            </a:r>
          </a:p>
          <a:p>
            <a:pPr marL="383540" lvl="1"/>
            <a:r>
              <a:rPr lang="en-US" sz="2400">
                <a:ea typeface="+mn-lt"/>
                <a:cs typeface="+mn-lt"/>
              </a:rPr>
              <a:t>ZDS starts the clock</a:t>
            </a:r>
            <a:endParaRPr lang="en-US"/>
          </a:p>
          <a:p>
            <a:r>
              <a:rPr lang="en-US" sz="2400">
                <a:cs typeface="Calibri"/>
              </a:rPr>
              <a:t>Pulse Shape Discrimination</a:t>
            </a: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0D86DC9-20F3-964B-E75C-8F08C7318004}"/>
              </a:ext>
            </a:extLst>
          </p:cNvPr>
          <p:cNvSpPr/>
          <p:nvPr/>
        </p:nvSpPr>
        <p:spPr>
          <a:xfrm>
            <a:off x="2793999" y="4412073"/>
            <a:ext cx="1825037" cy="733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2C2A40-4F95-9FE0-E686-6CA332997A2A}"/>
              </a:ext>
            </a:extLst>
          </p:cNvPr>
          <p:cNvSpPr/>
          <p:nvPr/>
        </p:nvSpPr>
        <p:spPr>
          <a:xfrm rot="1740000">
            <a:off x="1693333" y="4148666"/>
            <a:ext cx="1825037" cy="733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A96D601-C621-4A3E-592E-6F5AB99DEE55}"/>
              </a:ext>
            </a:extLst>
          </p:cNvPr>
          <p:cNvSpPr/>
          <p:nvPr/>
        </p:nvSpPr>
        <p:spPr>
          <a:xfrm rot="3300000">
            <a:off x="1448230" y="4080189"/>
            <a:ext cx="573852" cy="291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0AD7CCF-BBFC-9951-7ECD-02B0B0D07799}"/>
              </a:ext>
            </a:extLst>
          </p:cNvPr>
          <p:cNvSpPr/>
          <p:nvPr/>
        </p:nvSpPr>
        <p:spPr>
          <a:xfrm rot="2820000">
            <a:off x="1636378" y="4230708"/>
            <a:ext cx="573852" cy="29162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54D8E66-3B93-BD12-14DB-1B262C2C9DAE}"/>
              </a:ext>
            </a:extLst>
          </p:cNvPr>
          <p:cNvSpPr/>
          <p:nvPr/>
        </p:nvSpPr>
        <p:spPr>
          <a:xfrm rot="4200000">
            <a:off x="1393352" y="3985222"/>
            <a:ext cx="329261" cy="16933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887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E89477-1CAE-492A-9868-1789754DB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460173" cy="1450757"/>
          </a:xfrm>
        </p:spPr>
        <p:txBody>
          <a:bodyPr/>
          <a:lstStyle/>
          <a:p>
            <a:r>
              <a:rPr lang="en-US">
                <a:latin typeface="Arial"/>
                <a:cs typeface="Calibri Light"/>
              </a:rPr>
              <a:t>GRIFFIN Results</a:t>
            </a:r>
            <a:endParaRPr lang="en-US">
              <a:latin typeface="Arial"/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84A510B6-C932-D19E-3174-229D49754C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386E8B4-4CAE-6840-FA72-938529F8796B}"/>
              </a:ext>
            </a:extLst>
          </p:cNvPr>
          <p:cNvSpPr txBox="1"/>
          <p:nvPr/>
        </p:nvSpPr>
        <p:spPr>
          <a:xfrm>
            <a:off x="1319981" y="5351206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Picture 12" descr="Chart&#10;&#10;Description automatically generated">
            <a:extLst>
              <a:ext uri="{FF2B5EF4-FFF2-40B4-BE49-F238E27FC236}">
                <a16:creationId xmlns:a16="http://schemas.microsoft.com/office/drawing/2014/main" id="{379780A8-0C8B-29AD-A56D-3F4A00DD67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9872" y="2050713"/>
            <a:ext cx="6055873" cy="4284201"/>
          </a:xfrm>
          <a:prstGeom prst="rect">
            <a:avLst/>
          </a:prstGeom>
        </p:spPr>
      </p:pic>
      <p:pic>
        <p:nvPicPr>
          <p:cNvPr id="11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73CA455F-E236-B5BD-C3A9-FEA7A7C455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1" y="2055026"/>
            <a:ext cx="5955394" cy="421901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1B2ABEB-C375-E4DE-FACC-F4E64B768BAA}"/>
              </a:ext>
            </a:extLst>
          </p:cNvPr>
          <p:cNvSpPr txBox="1"/>
          <p:nvPr/>
        </p:nvSpPr>
        <p:spPr>
          <a:xfrm>
            <a:off x="9447674" y="276296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ZDS tagged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870A2EB-2040-A0C9-81F8-C51CE7727524}"/>
              </a:ext>
            </a:extLst>
          </p:cNvPr>
          <p:cNvSpPr txBox="1"/>
          <p:nvPr/>
        </p:nvSpPr>
        <p:spPr>
          <a:xfrm>
            <a:off x="3044536" y="5243945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Neutron tagged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2AA097-A44D-5C15-A952-40CD335656F6}"/>
              </a:ext>
            </a:extLst>
          </p:cNvPr>
          <p:cNvSpPr txBox="1"/>
          <p:nvPr/>
        </p:nvSpPr>
        <p:spPr>
          <a:xfrm>
            <a:off x="836468" y="2507673"/>
            <a:ext cx="14303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 dirty="0">
                <a:cs typeface="Calibri"/>
              </a:rPr>
              <a:t>53</a:t>
            </a:r>
            <a:r>
              <a:rPr lang="en-US" dirty="0">
                <a:cs typeface="Calibri"/>
              </a:rPr>
              <a:t>K Beam</a:t>
            </a:r>
            <a:endParaRPr lang="en-US" dirty="0"/>
          </a:p>
          <a:p>
            <a:r>
              <a:rPr lang="en-US" baseline="30000" dirty="0"/>
              <a:t>52</a:t>
            </a:r>
            <a:r>
              <a:rPr lang="en-US" dirty="0"/>
              <a:t>Ca Peak</a:t>
            </a:r>
            <a:endParaRPr lang="en-US" dirty="0">
              <a:cs typeface="Calibri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7B00678-5041-56D9-6501-83F625DB4B94}"/>
              </a:ext>
            </a:extLst>
          </p:cNvPr>
          <p:cNvSpPr txBox="1"/>
          <p:nvPr/>
        </p:nvSpPr>
        <p:spPr>
          <a:xfrm>
            <a:off x="8718222" y="517049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C00000"/>
                </a:solidFill>
              </a:rPr>
              <a:t>Neutron tagged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519855-122E-F7E8-59A5-BAF75D3F6235}"/>
              </a:ext>
            </a:extLst>
          </p:cNvPr>
          <p:cNvSpPr txBox="1"/>
          <p:nvPr/>
        </p:nvSpPr>
        <p:spPr>
          <a:xfrm>
            <a:off x="3039529" y="264361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070C0"/>
                </a:solidFill>
              </a:rPr>
              <a:t>ZDS tagged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4040E2-F478-F91E-8962-50D5465F9AA3}"/>
              </a:ext>
            </a:extLst>
          </p:cNvPr>
          <p:cNvSpPr txBox="1"/>
          <p:nvPr/>
        </p:nvSpPr>
        <p:spPr>
          <a:xfrm>
            <a:off x="6889172" y="2507673"/>
            <a:ext cx="143035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 dirty="0">
                <a:cs typeface="Calibri"/>
              </a:rPr>
              <a:t>53</a:t>
            </a:r>
            <a:r>
              <a:rPr lang="en-US" dirty="0">
                <a:cs typeface="Calibri"/>
              </a:rPr>
              <a:t>K Beam</a:t>
            </a:r>
            <a:endParaRPr lang="en-US" dirty="0"/>
          </a:p>
          <a:p>
            <a:r>
              <a:rPr lang="en-US" baseline="30000" dirty="0"/>
              <a:t>53</a:t>
            </a:r>
            <a:r>
              <a:rPr lang="en-US" dirty="0"/>
              <a:t>Ca Peak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41664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Calibri Light"/>
              </a:rPr>
              <a:t>Level Schemes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E4022D-B228-3DEF-A380-6D2E60C9A8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799" r="40304" b="63347"/>
          <a:stretch/>
        </p:blipFill>
        <p:spPr>
          <a:xfrm>
            <a:off x="527406" y="2511137"/>
            <a:ext cx="4729979" cy="1939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4296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Chart&#10;&#10;Description automatically generated">
            <a:extLst>
              <a:ext uri="{FF2B5EF4-FFF2-40B4-BE49-F238E27FC236}">
                <a16:creationId xmlns:a16="http://schemas.microsoft.com/office/drawing/2014/main" id="{5FB00054-2A98-8C96-AE9F-9BC7932CD2D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799" r="40304" b="63347"/>
          <a:stretch/>
        </p:blipFill>
        <p:spPr>
          <a:xfrm>
            <a:off x="527406" y="2511137"/>
            <a:ext cx="4729979" cy="19398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4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A73185A9-395A-DE65-025B-6EC51BBF9B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093392" y="982135"/>
            <a:ext cx="4304245" cy="4407488"/>
          </a:xfrm>
        </p:spPr>
      </p:pic>
      <p:pic>
        <p:nvPicPr>
          <p:cNvPr id="9" name="Picture 6" descr="Diagram&#10;&#10;Description automatically generated">
            <a:extLst>
              <a:ext uri="{FF2B5EF4-FFF2-40B4-BE49-F238E27FC236}">
                <a16:creationId xmlns:a16="http://schemas.microsoft.com/office/drawing/2014/main" id="{67DE8663-0B28-9456-98B4-44C7EE5B8A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4251" y="923406"/>
            <a:ext cx="3994579" cy="453248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8ACB18C-35D6-3214-E6E5-5C4AA87E17D5}"/>
              </a:ext>
            </a:extLst>
          </p:cNvPr>
          <p:cNvSpPr/>
          <p:nvPr/>
        </p:nvSpPr>
        <p:spPr>
          <a:xfrm>
            <a:off x="529935" y="2512867"/>
            <a:ext cx="1905000" cy="9698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9BA91CBE-FA47-6A45-982A-20F4E4CD8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Calibri Light"/>
              </a:rPr>
              <a:t>Level Schemes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4611A0A-18A1-D6FE-E386-77A9A012D391}"/>
              </a:ext>
            </a:extLst>
          </p:cNvPr>
          <p:cNvSpPr/>
          <p:nvPr/>
        </p:nvSpPr>
        <p:spPr>
          <a:xfrm>
            <a:off x="3898323" y="4989368"/>
            <a:ext cx="1844385" cy="917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5E0D30-2ACF-5498-942F-D11B52FCE4B1}"/>
              </a:ext>
            </a:extLst>
          </p:cNvPr>
          <p:cNvSpPr/>
          <p:nvPr/>
        </p:nvSpPr>
        <p:spPr>
          <a:xfrm>
            <a:off x="7812231" y="5067299"/>
            <a:ext cx="1844385" cy="9178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FB300E4-C03A-D832-D64D-C625F98F430A}"/>
              </a:ext>
            </a:extLst>
          </p:cNvPr>
          <p:cNvSpPr txBox="1"/>
          <p:nvPr/>
        </p:nvSpPr>
        <p:spPr>
          <a:xfrm>
            <a:off x="4486275" y="488459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30000" dirty="0"/>
              <a:t>51</a:t>
            </a:r>
            <a:r>
              <a:rPr lang="en-US" dirty="0"/>
              <a:t>Sc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143CDA-B327-45FA-CB30-A47FD67C3DCC}"/>
              </a:ext>
            </a:extLst>
          </p:cNvPr>
          <p:cNvSpPr txBox="1"/>
          <p:nvPr/>
        </p:nvSpPr>
        <p:spPr>
          <a:xfrm>
            <a:off x="8530070" y="498850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30000" dirty="0"/>
              <a:t>52</a:t>
            </a:r>
            <a:r>
              <a:rPr lang="en-US" dirty="0"/>
              <a:t>Sc</a:t>
            </a:r>
          </a:p>
        </p:txBody>
      </p:sp>
    </p:spTree>
    <p:extLst>
      <p:ext uri="{BB962C8B-B14F-4D97-AF65-F5344CB8AC3E}">
        <p14:creationId xmlns:p14="http://schemas.microsoft.com/office/powerpoint/2010/main" val="693683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88C7-8250-4D6D-25AC-74A4FA3D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Nuclear Shell 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57EED-3706-BBC1-3AB5-FB1D3E99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01AAD4-A790-E399-8D2E-0CF27969F43E}"/>
              </a:ext>
            </a:extLst>
          </p:cNvPr>
          <p:cNvSpPr txBox="1">
            <a:spLocks/>
          </p:cNvSpPr>
          <p:nvPr/>
        </p:nvSpPr>
        <p:spPr>
          <a:xfrm>
            <a:off x="1097280" y="2108201"/>
            <a:ext cx="4015447" cy="3636845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800" dirty="0">
                <a:cs typeface="Calibri"/>
              </a:rPr>
              <a:t>Analogous to Electron Shells, Nucleons occupy energetic shells</a:t>
            </a:r>
            <a:endParaRPr lang="en-US" dirty="0"/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800" dirty="0">
                <a:cs typeface="Calibri"/>
              </a:rPr>
              <a:t>Starting from a Woods-Saxon Potential adding a spin orbit coupling reproduces observed shells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endParaRPr lang="en-US" sz="2800" dirty="0">
              <a:cs typeface="Calibri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pic>
        <p:nvPicPr>
          <p:cNvPr id="3" name="Picture 4" descr="Diagram&#10;&#10;Description automatically generated">
            <a:extLst>
              <a:ext uri="{FF2B5EF4-FFF2-40B4-BE49-F238E27FC236}">
                <a16:creationId xmlns:a16="http://schemas.microsoft.com/office/drawing/2014/main" id="{112731F5-7E86-12C7-C5D7-6F9EA4FD4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8013" y="5751"/>
            <a:ext cx="3499900" cy="6314535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615753E-DD95-F1D2-0602-07306745CC1B}"/>
              </a:ext>
            </a:extLst>
          </p:cNvPr>
          <p:cNvCxnSpPr/>
          <p:nvPr/>
        </p:nvCxnSpPr>
        <p:spPr>
          <a:xfrm>
            <a:off x="6622312" y="2174359"/>
            <a:ext cx="46075" cy="2783957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2FB8784-49EB-D513-D8E7-0BEE18382549}"/>
              </a:ext>
            </a:extLst>
          </p:cNvPr>
          <p:cNvCxnSpPr/>
          <p:nvPr/>
        </p:nvCxnSpPr>
        <p:spPr>
          <a:xfrm flipV="1">
            <a:off x="6172643" y="4490927"/>
            <a:ext cx="462517" cy="7088"/>
          </a:xfrm>
          <a:prstGeom prst="straightConnector1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or: Curved 8">
            <a:extLst>
              <a:ext uri="{FF2B5EF4-FFF2-40B4-BE49-F238E27FC236}">
                <a16:creationId xmlns:a16="http://schemas.microsoft.com/office/drawing/2014/main" id="{4841B7E2-0CB4-BD0A-4B82-4BC9C24DC5A3}"/>
              </a:ext>
            </a:extLst>
          </p:cNvPr>
          <p:cNvCxnSpPr/>
          <p:nvPr/>
        </p:nvCxnSpPr>
        <p:spPr>
          <a:xfrm>
            <a:off x="5509216" y="2859938"/>
            <a:ext cx="666307" cy="1640957"/>
          </a:xfrm>
          <a:prstGeom prst="curvedConnector3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31F2708-03AB-F62B-BD7A-99737DA2FFD6}"/>
              </a:ext>
            </a:extLst>
          </p:cNvPr>
          <p:cNvCxnSpPr>
            <a:cxnSpLocks/>
          </p:cNvCxnSpPr>
          <p:nvPr/>
        </p:nvCxnSpPr>
        <p:spPr>
          <a:xfrm flipV="1">
            <a:off x="6651108" y="4809903"/>
            <a:ext cx="462517" cy="7088"/>
          </a:xfrm>
          <a:prstGeom prst="straightConnector1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ctor: Curved 11">
            <a:extLst>
              <a:ext uri="{FF2B5EF4-FFF2-40B4-BE49-F238E27FC236}">
                <a16:creationId xmlns:a16="http://schemas.microsoft.com/office/drawing/2014/main" id="{9CCBB4A5-9FF4-F117-082E-A6FFB29A8088}"/>
              </a:ext>
            </a:extLst>
          </p:cNvPr>
          <p:cNvCxnSpPr>
            <a:cxnSpLocks/>
          </p:cNvCxnSpPr>
          <p:nvPr/>
        </p:nvCxnSpPr>
        <p:spPr>
          <a:xfrm flipH="1">
            <a:off x="7114732" y="2877659"/>
            <a:ext cx="831111" cy="1942212"/>
          </a:xfrm>
          <a:prstGeom prst="curvedConnector3">
            <a:avLst/>
          </a:prstGeom>
          <a:ln w="28575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2D0298-7686-931F-9D8F-5D1EFEFFC8EC}"/>
              </a:ext>
            </a:extLst>
          </p:cNvPr>
          <p:cNvCxnSpPr>
            <a:cxnSpLocks/>
          </p:cNvCxnSpPr>
          <p:nvPr/>
        </p:nvCxnSpPr>
        <p:spPr>
          <a:xfrm flipV="1">
            <a:off x="6633388" y="4632694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0FBD5E9-EEA4-0DAD-7B90-50D55EF8C0D2}"/>
              </a:ext>
            </a:extLst>
          </p:cNvPr>
          <p:cNvCxnSpPr>
            <a:cxnSpLocks/>
          </p:cNvCxnSpPr>
          <p:nvPr/>
        </p:nvCxnSpPr>
        <p:spPr>
          <a:xfrm flipV="1">
            <a:off x="6651108" y="4322577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B42B338-BB41-5041-0531-1DD43DAD380B}"/>
              </a:ext>
            </a:extLst>
          </p:cNvPr>
          <p:cNvCxnSpPr>
            <a:cxnSpLocks/>
          </p:cNvCxnSpPr>
          <p:nvPr/>
        </p:nvCxnSpPr>
        <p:spPr>
          <a:xfrm flipV="1">
            <a:off x="6651108" y="4189670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5B0E530-A624-4E2B-E407-90C66D1DB658}"/>
              </a:ext>
            </a:extLst>
          </p:cNvPr>
          <p:cNvCxnSpPr>
            <a:cxnSpLocks/>
          </p:cNvCxnSpPr>
          <p:nvPr/>
        </p:nvCxnSpPr>
        <p:spPr>
          <a:xfrm flipV="1">
            <a:off x="6633387" y="3914996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816F25C-5D84-61C7-51E0-0DDD33DA5764}"/>
              </a:ext>
            </a:extLst>
          </p:cNvPr>
          <p:cNvCxnSpPr>
            <a:cxnSpLocks/>
          </p:cNvCxnSpPr>
          <p:nvPr/>
        </p:nvCxnSpPr>
        <p:spPr>
          <a:xfrm flipV="1">
            <a:off x="6651108" y="3746647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11C6954-6357-F2D6-1D0C-838856AE1A6B}"/>
              </a:ext>
            </a:extLst>
          </p:cNvPr>
          <p:cNvCxnSpPr>
            <a:cxnSpLocks/>
          </p:cNvCxnSpPr>
          <p:nvPr/>
        </p:nvCxnSpPr>
        <p:spPr>
          <a:xfrm flipV="1">
            <a:off x="6633388" y="3799810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E993619B-CAEA-ECF2-C154-9F099D2EA913}"/>
              </a:ext>
            </a:extLst>
          </p:cNvPr>
          <p:cNvCxnSpPr>
            <a:cxnSpLocks/>
          </p:cNvCxnSpPr>
          <p:nvPr/>
        </p:nvCxnSpPr>
        <p:spPr>
          <a:xfrm flipV="1">
            <a:off x="6633387" y="3365646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EF5D2E7-9A29-36BC-CAE9-BC9181BADD6E}"/>
              </a:ext>
            </a:extLst>
          </p:cNvPr>
          <p:cNvCxnSpPr>
            <a:cxnSpLocks/>
          </p:cNvCxnSpPr>
          <p:nvPr/>
        </p:nvCxnSpPr>
        <p:spPr>
          <a:xfrm flipV="1">
            <a:off x="6606807" y="3099833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val 20">
            <a:extLst>
              <a:ext uri="{FF2B5EF4-FFF2-40B4-BE49-F238E27FC236}">
                <a16:creationId xmlns:a16="http://schemas.microsoft.com/office/drawing/2014/main" id="{45DEC4C0-EE1E-16B7-A3ED-00B806331699}"/>
              </a:ext>
            </a:extLst>
          </p:cNvPr>
          <p:cNvSpPr/>
          <p:nvPr/>
        </p:nvSpPr>
        <p:spPr>
          <a:xfrm>
            <a:off x="6751674" y="4598580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BE0E913-C28B-1444-AE9A-37E8736CF500}"/>
              </a:ext>
            </a:extLst>
          </p:cNvPr>
          <p:cNvSpPr/>
          <p:nvPr/>
        </p:nvSpPr>
        <p:spPr>
          <a:xfrm>
            <a:off x="6911162" y="4598580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0141D284-601D-C4A4-276F-8520E0AD9D2A}"/>
              </a:ext>
            </a:extLst>
          </p:cNvPr>
          <p:cNvSpPr/>
          <p:nvPr/>
        </p:nvSpPr>
        <p:spPr>
          <a:xfrm>
            <a:off x="7061789" y="4288463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9E15676-B6EA-39D7-5358-621660454C29}"/>
              </a:ext>
            </a:extLst>
          </p:cNvPr>
          <p:cNvSpPr/>
          <p:nvPr/>
        </p:nvSpPr>
        <p:spPr>
          <a:xfrm>
            <a:off x="6955464" y="4288463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9BC697D-D57B-B07B-7A48-9D40FE5C130A}"/>
              </a:ext>
            </a:extLst>
          </p:cNvPr>
          <p:cNvSpPr/>
          <p:nvPr/>
        </p:nvSpPr>
        <p:spPr>
          <a:xfrm>
            <a:off x="6831417" y="4288463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5751622E-9DAA-7321-DFED-41C2DC0B5E3C}"/>
              </a:ext>
            </a:extLst>
          </p:cNvPr>
          <p:cNvSpPr/>
          <p:nvPr/>
        </p:nvSpPr>
        <p:spPr>
          <a:xfrm>
            <a:off x="6707371" y="4288464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3B4D5BE-E7B9-72C0-905E-140127AF9168}"/>
              </a:ext>
            </a:extLst>
          </p:cNvPr>
          <p:cNvSpPr/>
          <p:nvPr/>
        </p:nvSpPr>
        <p:spPr>
          <a:xfrm>
            <a:off x="6884580" y="4146696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882CC35E-2025-DC6F-0FAC-1FF7C71D799D}"/>
              </a:ext>
            </a:extLst>
          </p:cNvPr>
          <p:cNvSpPr/>
          <p:nvPr/>
        </p:nvSpPr>
        <p:spPr>
          <a:xfrm>
            <a:off x="6733953" y="4146696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577A506A-5863-9AC2-4CF4-41FFF735E7B5}"/>
              </a:ext>
            </a:extLst>
          </p:cNvPr>
          <p:cNvSpPr/>
          <p:nvPr/>
        </p:nvSpPr>
        <p:spPr>
          <a:xfrm>
            <a:off x="7221278" y="3880882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62A8662-001F-BCA2-4341-BF07315A803D}"/>
              </a:ext>
            </a:extLst>
          </p:cNvPr>
          <p:cNvSpPr/>
          <p:nvPr/>
        </p:nvSpPr>
        <p:spPr>
          <a:xfrm>
            <a:off x="7123812" y="3880881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55E115B9-E983-48B6-7C05-8826856F32B1}"/>
              </a:ext>
            </a:extLst>
          </p:cNvPr>
          <p:cNvSpPr/>
          <p:nvPr/>
        </p:nvSpPr>
        <p:spPr>
          <a:xfrm>
            <a:off x="7026348" y="3880882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36E28F44-A8F7-69F0-D9D7-B9719A0F7AE1}"/>
              </a:ext>
            </a:extLst>
          </p:cNvPr>
          <p:cNvSpPr/>
          <p:nvPr/>
        </p:nvSpPr>
        <p:spPr>
          <a:xfrm>
            <a:off x="6928882" y="3880882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6947C973-6C7A-F1E1-A8BB-8DD79EC810C4}"/>
              </a:ext>
            </a:extLst>
          </p:cNvPr>
          <p:cNvSpPr/>
          <p:nvPr/>
        </p:nvSpPr>
        <p:spPr>
          <a:xfrm>
            <a:off x="6813697" y="3880882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0DBC5B7D-B76C-D7A3-C1F6-7043322E526D}"/>
              </a:ext>
            </a:extLst>
          </p:cNvPr>
          <p:cNvSpPr/>
          <p:nvPr/>
        </p:nvSpPr>
        <p:spPr>
          <a:xfrm>
            <a:off x="6716231" y="3880882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E51FCE-BEDB-57BD-2AFA-51BE858695A1}"/>
              </a:ext>
            </a:extLst>
          </p:cNvPr>
          <p:cNvSpPr/>
          <p:nvPr/>
        </p:nvSpPr>
        <p:spPr>
          <a:xfrm>
            <a:off x="6831418" y="3774557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A4F6F380-5243-EB7B-198B-F8D980B108B8}"/>
              </a:ext>
            </a:extLst>
          </p:cNvPr>
          <p:cNvSpPr/>
          <p:nvPr/>
        </p:nvSpPr>
        <p:spPr>
          <a:xfrm>
            <a:off x="6716231" y="3774556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53D1ECDB-1BFC-7967-060D-126906E9EE63}"/>
              </a:ext>
            </a:extLst>
          </p:cNvPr>
          <p:cNvSpPr/>
          <p:nvPr/>
        </p:nvSpPr>
        <p:spPr>
          <a:xfrm>
            <a:off x="7026347" y="3703672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5832B6A4-DBF4-3257-6C61-A89E7EAAF87A}"/>
              </a:ext>
            </a:extLst>
          </p:cNvPr>
          <p:cNvSpPr/>
          <p:nvPr/>
        </p:nvSpPr>
        <p:spPr>
          <a:xfrm>
            <a:off x="6911162" y="3703673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2E36E1D-0DD9-DBC1-52C6-86397EEBBC07}"/>
              </a:ext>
            </a:extLst>
          </p:cNvPr>
          <p:cNvSpPr/>
          <p:nvPr/>
        </p:nvSpPr>
        <p:spPr>
          <a:xfrm>
            <a:off x="6813696" y="3703672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84CD9478-DB84-1E52-80F3-06B43E2E1376}"/>
              </a:ext>
            </a:extLst>
          </p:cNvPr>
          <p:cNvSpPr/>
          <p:nvPr/>
        </p:nvSpPr>
        <p:spPr>
          <a:xfrm>
            <a:off x="6716231" y="3703673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C93794ED-DA0F-F6BE-D38F-B8E318CE5C17}"/>
              </a:ext>
            </a:extLst>
          </p:cNvPr>
          <p:cNvSpPr/>
          <p:nvPr/>
        </p:nvSpPr>
        <p:spPr>
          <a:xfrm>
            <a:off x="6840278" y="3322672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C405D80-7C5C-A308-6C98-99A8C7DA119F}"/>
              </a:ext>
            </a:extLst>
          </p:cNvPr>
          <p:cNvSpPr/>
          <p:nvPr/>
        </p:nvSpPr>
        <p:spPr>
          <a:xfrm>
            <a:off x="6955464" y="3322673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8199575-1393-3A0B-F47A-52E2FAEB3711}"/>
              </a:ext>
            </a:extLst>
          </p:cNvPr>
          <p:cNvSpPr/>
          <p:nvPr/>
        </p:nvSpPr>
        <p:spPr>
          <a:xfrm>
            <a:off x="7061789" y="3331533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0D31433-A598-A6CF-BC4D-AE11850FA520}"/>
              </a:ext>
            </a:extLst>
          </p:cNvPr>
          <p:cNvSpPr/>
          <p:nvPr/>
        </p:nvSpPr>
        <p:spPr>
          <a:xfrm>
            <a:off x="7168115" y="3322673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8F2F9B51-2786-E265-12DA-14AF3AF9C8AC}"/>
              </a:ext>
            </a:extLst>
          </p:cNvPr>
          <p:cNvSpPr/>
          <p:nvPr/>
        </p:nvSpPr>
        <p:spPr>
          <a:xfrm>
            <a:off x="7283301" y="3322672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158E8690-61DB-85DE-4044-269D4ED1EDC8}"/>
              </a:ext>
            </a:extLst>
          </p:cNvPr>
          <p:cNvSpPr/>
          <p:nvPr/>
        </p:nvSpPr>
        <p:spPr>
          <a:xfrm>
            <a:off x="7407347" y="3331532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F66DDC06-B5BD-E910-6147-93915B1813AC}"/>
              </a:ext>
            </a:extLst>
          </p:cNvPr>
          <p:cNvSpPr/>
          <p:nvPr/>
        </p:nvSpPr>
        <p:spPr>
          <a:xfrm>
            <a:off x="6751673" y="3322673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34978463-DC31-9C48-5141-2A8923AA84EB}"/>
              </a:ext>
            </a:extLst>
          </p:cNvPr>
          <p:cNvSpPr/>
          <p:nvPr/>
        </p:nvSpPr>
        <p:spPr>
          <a:xfrm>
            <a:off x="6654208" y="3331533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63E162C7-93BE-5DE1-13C1-D2372E5108C7}"/>
              </a:ext>
            </a:extLst>
          </p:cNvPr>
          <p:cNvSpPr/>
          <p:nvPr/>
        </p:nvSpPr>
        <p:spPr>
          <a:xfrm>
            <a:off x="7114952" y="3056859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B1EEA9F4-F105-68CD-C261-F7D068F11BBA}"/>
              </a:ext>
            </a:extLst>
          </p:cNvPr>
          <p:cNvSpPr/>
          <p:nvPr/>
        </p:nvSpPr>
        <p:spPr>
          <a:xfrm>
            <a:off x="6982045" y="3056858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696BCD97-DD84-819E-23B3-371EFD0C935A}"/>
              </a:ext>
            </a:extLst>
          </p:cNvPr>
          <p:cNvSpPr/>
          <p:nvPr/>
        </p:nvSpPr>
        <p:spPr>
          <a:xfrm>
            <a:off x="6857998" y="3056858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BE0F9A1-30AE-EE4F-1A0C-FE260F40207D}"/>
              </a:ext>
            </a:extLst>
          </p:cNvPr>
          <p:cNvSpPr/>
          <p:nvPr/>
        </p:nvSpPr>
        <p:spPr>
          <a:xfrm>
            <a:off x="6716231" y="3065719"/>
            <a:ext cx="97465" cy="97465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54C4A182-3A2B-398B-3CA9-6BC37C69D7CE}"/>
              </a:ext>
            </a:extLst>
          </p:cNvPr>
          <p:cNvCxnSpPr>
            <a:cxnSpLocks/>
          </p:cNvCxnSpPr>
          <p:nvPr/>
        </p:nvCxnSpPr>
        <p:spPr>
          <a:xfrm flipV="1">
            <a:off x="5915689" y="4269414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>
            <a:extLst>
              <a:ext uri="{FF2B5EF4-FFF2-40B4-BE49-F238E27FC236}">
                <a16:creationId xmlns:a16="http://schemas.microsoft.com/office/drawing/2014/main" id="{A066B0E6-F01A-F917-E303-3C38A7ECC671}"/>
              </a:ext>
            </a:extLst>
          </p:cNvPr>
          <p:cNvCxnSpPr>
            <a:cxnSpLocks/>
          </p:cNvCxnSpPr>
          <p:nvPr/>
        </p:nvCxnSpPr>
        <p:spPr>
          <a:xfrm flipV="1">
            <a:off x="5933409" y="3959297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BA5CA110-5C0C-9985-7525-6A6CA1F446C0}"/>
              </a:ext>
            </a:extLst>
          </p:cNvPr>
          <p:cNvCxnSpPr>
            <a:cxnSpLocks/>
          </p:cNvCxnSpPr>
          <p:nvPr/>
        </p:nvCxnSpPr>
        <p:spPr>
          <a:xfrm flipV="1">
            <a:off x="5933409" y="3826390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Oval 66">
            <a:extLst>
              <a:ext uri="{FF2B5EF4-FFF2-40B4-BE49-F238E27FC236}">
                <a16:creationId xmlns:a16="http://schemas.microsoft.com/office/drawing/2014/main" id="{C90B7B89-983D-0787-16CB-0CDC8DFAB211}"/>
              </a:ext>
            </a:extLst>
          </p:cNvPr>
          <p:cNvSpPr/>
          <p:nvPr/>
        </p:nvSpPr>
        <p:spPr>
          <a:xfrm>
            <a:off x="6344090" y="3925183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B3BF6E70-3B75-4F0E-31C0-AFC5CDED102D}"/>
              </a:ext>
            </a:extLst>
          </p:cNvPr>
          <p:cNvSpPr/>
          <p:nvPr/>
        </p:nvSpPr>
        <p:spPr>
          <a:xfrm>
            <a:off x="6237765" y="3925183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4F819BD8-7B78-4F85-F3D7-C71DB2645618}"/>
              </a:ext>
            </a:extLst>
          </p:cNvPr>
          <p:cNvSpPr/>
          <p:nvPr/>
        </p:nvSpPr>
        <p:spPr>
          <a:xfrm>
            <a:off x="6113718" y="3925183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DB76577-C748-1D02-D1D4-7EFB665A3937}"/>
              </a:ext>
            </a:extLst>
          </p:cNvPr>
          <p:cNvSpPr/>
          <p:nvPr/>
        </p:nvSpPr>
        <p:spPr>
          <a:xfrm>
            <a:off x="5989672" y="3925184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EA818A2-C784-834E-2F26-DEA0B2189A85}"/>
              </a:ext>
            </a:extLst>
          </p:cNvPr>
          <p:cNvSpPr/>
          <p:nvPr/>
        </p:nvSpPr>
        <p:spPr>
          <a:xfrm>
            <a:off x="6166881" y="3783416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8896E53-2364-DD81-334B-232679334E52}"/>
              </a:ext>
            </a:extLst>
          </p:cNvPr>
          <p:cNvSpPr/>
          <p:nvPr/>
        </p:nvSpPr>
        <p:spPr>
          <a:xfrm>
            <a:off x="6016254" y="3783416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5D5D668-1C1B-D926-C912-5982AF5AC6CE}"/>
              </a:ext>
            </a:extLst>
          </p:cNvPr>
          <p:cNvSpPr/>
          <p:nvPr/>
        </p:nvSpPr>
        <p:spPr>
          <a:xfrm>
            <a:off x="6220046" y="4217580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F76E8B7F-166D-6ED0-7BAE-B101C7E6CCEE}"/>
              </a:ext>
            </a:extLst>
          </p:cNvPr>
          <p:cNvSpPr/>
          <p:nvPr/>
        </p:nvSpPr>
        <p:spPr>
          <a:xfrm>
            <a:off x="6379534" y="4217580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5" name="Straight Arrow Connector 74">
            <a:extLst>
              <a:ext uri="{FF2B5EF4-FFF2-40B4-BE49-F238E27FC236}">
                <a16:creationId xmlns:a16="http://schemas.microsoft.com/office/drawing/2014/main" id="{4A22363D-EAD6-A8A7-0C48-6545C0286278}"/>
              </a:ext>
            </a:extLst>
          </p:cNvPr>
          <p:cNvCxnSpPr>
            <a:cxnSpLocks/>
          </p:cNvCxnSpPr>
          <p:nvPr/>
        </p:nvCxnSpPr>
        <p:spPr>
          <a:xfrm flipV="1">
            <a:off x="5897968" y="3604879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>
            <a:extLst>
              <a:ext uri="{FF2B5EF4-FFF2-40B4-BE49-F238E27FC236}">
                <a16:creationId xmlns:a16="http://schemas.microsoft.com/office/drawing/2014/main" id="{7D23DB0E-4572-21FB-390C-120AD686A5BA}"/>
              </a:ext>
            </a:extLst>
          </p:cNvPr>
          <p:cNvCxnSpPr>
            <a:cxnSpLocks/>
          </p:cNvCxnSpPr>
          <p:nvPr/>
        </p:nvCxnSpPr>
        <p:spPr>
          <a:xfrm flipV="1">
            <a:off x="5915689" y="3436530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>
            <a:extLst>
              <a:ext uri="{FF2B5EF4-FFF2-40B4-BE49-F238E27FC236}">
                <a16:creationId xmlns:a16="http://schemas.microsoft.com/office/drawing/2014/main" id="{C59DCD1A-F173-9D92-3500-D2DD1C43AE51}"/>
              </a:ext>
            </a:extLst>
          </p:cNvPr>
          <p:cNvCxnSpPr>
            <a:cxnSpLocks/>
          </p:cNvCxnSpPr>
          <p:nvPr/>
        </p:nvCxnSpPr>
        <p:spPr>
          <a:xfrm flipV="1">
            <a:off x="5897969" y="3489693"/>
            <a:ext cx="701748" cy="15948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8" name="Oval 77">
            <a:extLst>
              <a:ext uri="{FF2B5EF4-FFF2-40B4-BE49-F238E27FC236}">
                <a16:creationId xmlns:a16="http://schemas.microsoft.com/office/drawing/2014/main" id="{7596DD5D-3D9A-9254-37A4-6C4EB52113D5}"/>
              </a:ext>
            </a:extLst>
          </p:cNvPr>
          <p:cNvSpPr/>
          <p:nvPr/>
        </p:nvSpPr>
        <p:spPr>
          <a:xfrm>
            <a:off x="6485859" y="3570765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F7AE21E-5DFB-9B89-E96B-2AC272D5DA19}"/>
              </a:ext>
            </a:extLst>
          </p:cNvPr>
          <p:cNvSpPr/>
          <p:nvPr/>
        </p:nvSpPr>
        <p:spPr>
          <a:xfrm>
            <a:off x="6388393" y="3570764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545C7DD-7F81-007D-F9EE-C1AF04FBDAAC}"/>
              </a:ext>
            </a:extLst>
          </p:cNvPr>
          <p:cNvSpPr/>
          <p:nvPr/>
        </p:nvSpPr>
        <p:spPr>
          <a:xfrm>
            <a:off x="6290929" y="3570765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F37B7168-C928-998F-BB57-2424814B3EC7}"/>
              </a:ext>
            </a:extLst>
          </p:cNvPr>
          <p:cNvSpPr/>
          <p:nvPr/>
        </p:nvSpPr>
        <p:spPr>
          <a:xfrm>
            <a:off x="6193463" y="3570765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557E27FB-5CCF-450F-9B75-8FE01A14E82B}"/>
              </a:ext>
            </a:extLst>
          </p:cNvPr>
          <p:cNvSpPr/>
          <p:nvPr/>
        </p:nvSpPr>
        <p:spPr>
          <a:xfrm>
            <a:off x="6078278" y="3570765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C6BC8F7-6B7E-8383-A758-FEA5BE373718}"/>
              </a:ext>
            </a:extLst>
          </p:cNvPr>
          <p:cNvSpPr/>
          <p:nvPr/>
        </p:nvSpPr>
        <p:spPr>
          <a:xfrm>
            <a:off x="5980812" y="3570765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C6503605-4EC4-A367-BFE1-ABF5486D9B42}"/>
              </a:ext>
            </a:extLst>
          </p:cNvPr>
          <p:cNvSpPr/>
          <p:nvPr/>
        </p:nvSpPr>
        <p:spPr>
          <a:xfrm>
            <a:off x="6095999" y="3464440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5A65A9BE-FB33-F624-F367-2CCA5185654B}"/>
              </a:ext>
            </a:extLst>
          </p:cNvPr>
          <p:cNvSpPr/>
          <p:nvPr/>
        </p:nvSpPr>
        <p:spPr>
          <a:xfrm>
            <a:off x="5980812" y="3464439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976D394E-1C1C-A373-57B8-AE9FFC6C53DE}"/>
              </a:ext>
            </a:extLst>
          </p:cNvPr>
          <p:cNvSpPr/>
          <p:nvPr/>
        </p:nvSpPr>
        <p:spPr>
          <a:xfrm>
            <a:off x="6290928" y="3393555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72C630F-1167-869C-3B28-3DE8CF885890}"/>
              </a:ext>
            </a:extLst>
          </p:cNvPr>
          <p:cNvSpPr/>
          <p:nvPr/>
        </p:nvSpPr>
        <p:spPr>
          <a:xfrm>
            <a:off x="6175743" y="3393556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E882E72D-75CF-68E9-24F3-A5416C6136A7}"/>
              </a:ext>
            </a:extLst>
          </p:cNvPr>
          <p:cNvSpPr/>
          <p:nvPr/>
        </p:nvSpPr>
        <p:spPr>
          <a:xfrm>
            <a:off x="6078277" y="3393555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CA1BF0BD-8C74-354F-AAA5-12BCC4E2CEEA}"/>
              </a:ext>
            </a:extLst>
          </p:cNvPr>
          <p:cNvSpPr/>
          <p:nvPr/>
        </p:nvSpPr>
        <p:spPr>
          <a:xfrm>
            <a:off x="5980812" y="3393556"/>
            <a:ext cx="97465" cy="97465"/>
          </a:xfrm>
          <a:prstGeom prst="ellipse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4AE9E4EA-0A47-4EB6-FA89-2EF82019D6DB}"/>
              </a:ext>
            </a:extLst>
          </p:cNvPr>
          <p:cNvSpPr txBox="1"/>
          <p:nvPr/>
        </p:nvSpPr>
        <p:spPr>
          <a:xfrm>
            <a:off x="5794744" y="1825256"/>
            <a:ext cx="26492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ea typeface="Calibri"/>
                <a:cs typeface="Calibri"/>
              </a:rPr>
              <a:t>Binding energy</a:t>
            </a:r>
            <a:endParaRPr lang="en-US" dirty="0"/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86E0F3D9-8D36-3987-F646-E7C5FF4812BD}"/>
              </a:ext>
            </a:extLst>
          </p:cNvPr>
          <p:cNvCxnSpPr/>
          <p:nvPr/>
        </p:nvCxnSpPr>
        <p:spPr>
          <a:xfrm>
            <a:off x="5556840" y="2863259"/>
            <a:ext cx="2394099" cy="10633"/>
          </a:xfrm>
          <a:prstGeom prst="straightConnector1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Box 91">
            <a:extLst>
              <a:ext uri="{FF2B5EF4-FFF2-40B4-BE49-F238E27FC236}">
                <a16:creationId xmlns:a16="http://schemas.microsoft.com/office/drawing/2014/main" id="{A70048B5-8912-2368-04CA-DF607D96CC76}"/>
              </a:ext>
            </a:extLst>
          </p:cNvPr>
          <p:cNvSpPr txBox="1"/>
          <p:nvPr/>
        </p:nvSpPr>
        <p:spPr>
          <a:xfrm>
            <a:off x="6698511" y="4890976"/>
            <a:ext cx="26492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3"/>
                </a:solidFill>
                <a:ea typeface="Calibri"/>
                <a:cs typeface="Calibri"/>
              </a:rPr>
              <a:t>Neutrons</a:t>
            </a:r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5548E18-CD54-4BC4-13C2-0F58A5A444E0}"/>
              </a:ext>
            </a:extLst>
          </p:cNvPr>
          <p:cNvSpPr txBox="1"/>
          <p:nvPr/>
        </p:nvSpPr>
        <p:spPr>
          <a:xfrm>
            <a:off x="5697278" y="4890975"/>
            <a:ext cx="264927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  <a:ea typeface="Calibri"/>
                <a:cs typeface="Calibri"/>
              </a:rPr>
              <a:t>Protons</a:t>
            </a:r>
          </a:p>
        </p:txBody>
      </p:sp>
    </p:spTree>
    <p:extLst>
      <p:ext uri="{BB962C8B-B14F-4D97-AF65-F5344CB8AC3E}">
        <p14:creationId xmlns:p14="http://schemas.microsoft.com/office/powerpoint/2010/main" val="6498841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hart&#10;&#10;Description automatically generated">
            <a:extLst>
              <a:ext uri="{FF2B5EF4-FFF2-40B4-BE49-F238E27FC236}">
                <a16:creationId xmlns:a16="http://schemas.microsoft.com/office/drawing/2014/main" id="{AA6972BF-5519-E37A-2A31-C535D9265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799" r="40304" b="63347"/>
          <a:stretch/>
        </p:blipFill>
        <p:spPr>
          <a:xfrm>
            <a:off x="527406" y="2511137"/>
            <a:ext cx="4729979" cy="19398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5092F-2A5C-F3E8-86F9-B4BF7D23DAE7}"/>
              </a:ext>
            </a:extLst>
          </p:cNvPr>
          <p:cNvSpPr/>
          <p:nvPr/>
        </p:nvSpPr>
        <p:spPr>
          <a:xfrm>
            <a:off x="4296639" y="3482685"/>
            <a:ext cx="961160" cy="9698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4" descr="Chart, histogram&#10;&#10;Description automatically generated">
            <a:extLst>
              <a:ext uri="{FF2B5EF4-FFF2-40B4-BE49-F238E27FC236}">
                <a16:creationId xmlns:a16="http://schemas.microsoft.com/office/drawing/2014/main" id="{D2018CC8-5F27-565A-ECBB-17CB28D639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6376" y="31965"/>
            <a:ext cx="4310495" cy="2906138"/>
          </a:xfrm>
          <a:prstGeom prst="rect">
            <a:avLst/>
          </a:prstGeom>
        </p:spPr>
      </p:pic>
      <p:pic>
        <p:nvPicPr>
          <p:cNvPr id="15" name="Picture 15" descr="Chart, histogram&#10;&#10;Description automatically generated">
            <a:extLst>
              <a:ext uri="{FF2B5EF4-FFF2-40B4-BE49-F238E27FC236}">
                <a16:creationId xmlns:a16="http://schemas.microsoft.com/office/drawing/2014/main" id="{02ECFC21-3663-3AD2-5E2F-225DEA082E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7605" y="3113271"/>
            <a:ext cx="4137312" cy="2804891"/>
          </a:xfrm>
          <a:prstGeom prst="rect">
            <a:avLst/>
          </a:prstGeom>
        </p:spPr>
      </p:pic>
      <p:pic>
        <p:nvPicPr>
          <p:cNvPr id="4" name="Picture 5" descr="Diagram, histogram&#10;&#10;Description automatically generated">
            <a:extLst>
              <a:ext uri="{FF2B5EF4-FFF2-40B4-BE49-F238E27FC236}">
                <a16:creationId xmlns:a16="http://schemas.microsoft.com/office/drawing/2014/main" id="{355B2605-04CE-34E4-57DF-44DA4ED28B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8377" y="-80220"/>
            <a:ext cx="4443046" cy="330080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D551B02-EE6A-C2E6-5153-519160B24A38}"/>
              </a:ext>
            </a:extLst>
          </p:cNvPr>
          <p:cNvSpPr txBox="1"/>
          <p:nvPr/>
        </p:nvSpPr>
        <p:spPr>
          <a:xfrm>
            <a:off x="4395577" y="4515250"/>
            <a:ext cx="274319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ea typeface="+mn-lt"/>
                <a:cs typeface="+mn-lt"/>
              </a:rPr>
              <a:t>F. Browne et al. PHYSICAL REVIEW LETTERS </a:t>
            </a:r>
            <a:r>
              <a:rPr lang="en-US" sz="1400" b="1" dirty="0">
                <a:ea typeface="+mn-lt"/>
                <a:cs typeface="+mn-lt"/>
              </a:rPr>
              <a:t>126</a:t>
            </a:r>
            <a:r>
              <a:rPr lang="en-US" sz="1400" dirty="0">
                <a:ea typeface="+mn-lt"/>
                <a:cs typeface="+mn-lt"/>
              </a:rPr>
              <a:t>, 252501 (2021)</a:t>
            </a:r>
            <a:endParaRPr lang="en-US" sz="1400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A5E0994-901E-560E-22D7-C55E3B164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Calibri Light"/>
              </a:rPr>
              <a:t>Level Schemes</a:t>
            </a:r>
          </a:p>
        </p:txBody>
      </p:sp>
    </p:spTree>
    <p:extLst>
      <p:ext uri="{BB962C8B-B14F-4D97-AF65-F5344CB8AC3E}">
        <p14:creationId xmlns:p14="http://schemas.microsoft.com/office/powerpoint/2010/main" val="2685202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 descr="Chart&#10;&#10;Description automatically generated">
            <a:extLst>
              <a:ext uri="{FF2B5EF4-FFF2-40B4-BE49-F238E27FC236}">
                <a16:creationId xmlns:a16="http://schemas.microsoft.com/office/drawing/2014/main" id="{AA6972BF-5519-E37A-2A31-C535D9265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799" r="40304" b="63347"/>
          <a:stretch/>
        </p:blipFill>
        <p:spPr>
          <a:xfrm>
            <a:off x="527406" y="2511137"/>
            <a:ext cx="4729979" cy="193984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4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1681E06-3CA6-1826-55D7-5AC7471BEA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8174" y="163661"/>
            <a:ext cx="4509655" cy="310167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F05092F-2A5C-F3E8-86F9-B4BF7D23DAE7}"/>
              </a:ext>
            </a:extLst>
          </p:cNvPr>
          <p:cNvSpPr/>
          <p:nvPr/>
        </p:nvSpPr>
        <p:spPr>
          <a:xfrm>
            <a:off x="3352799" y="3482685"/>
            <a:ext cx="995796" cy="9698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738A88-B24E-1031-3978-EEDC0F7FFEB0}"/>
              </a:ext>
            </a:extLst>
          </p:cNvPr>
          <p:cNvSpPr txBox="1"/>
          <p:nvPr/>
        </p:nvSpPr>
        <p:spPr>
          <a:xfrm>
            <a:off x="4914900" y="1347354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aseline="30000">
                <a:solidFill>
                  <a:schemeClr val="accent1"/>
                </a:solidFill>
                <a:ea typeface="+mn-lt"/>
                <a:cs typeface="+mn-lt"/>
              </a:rPr>
              <a:t>9</a:t>
            </a:r>
            <a:r>
              <a:rPr lang="en-US">
                <a:solidFill>
                  <a:schemeClr val="accent1"/>
                </a:solidFill>
                <a:ea typeface="+mn-lt"/>
                <a:cs typeface="+mn-lt"/>
              </a:rPr>
              <a:t>Be(</a:t>
            </a:r>
            <a:r>
              <a:rPr lang="en-US" baseline="30000">
                <a:solidFill>
                  <a:schemeClr val="accent1"/>
                </a:solidFill>
                <a:ea typeface="+mn-lt"/>
                <a:cs typeface="+mn-lt"/>
              </a:rPr>
              <a:t>55</a:t>
            </a:r>
            <a:r>
              <a:rPr lang="en-US">
                <a:solidFill>
                  <a:schemeClr val="accent1"/>
                </a:solidFill>
                <a:ea typeface="+mn-lt"/>
                <a:cs typeface="+mn-lt"/>
              </a:rPr>
              <a:t>Sc,</a:t>
            </a:r>
            <a:r>
              <a:rPr lang="en-US" baseline="30000">
                <a:solidFill>
                  <a:schemeClr val="accent1"/>
                </a:solidFill>
                <a:ea typeface="+mn-lt"/>
                <a:cs typeface="+mn-lt"/>
              </a:rPr>
              <a:t>53</a:t>
            </a:r>
            <a:r>
              <a:rPr lang="en-US">
                <a:solidFill>
                  <a:schemeClr val="accent1"/>
                </a:solidFill>
                <a:ea typeface="+mn-lt"/>
                <a:cs typeface="+mn-lt"/>
              </a:rPr>
              <a:t>Caγ)</a:t>
            </a:r>
            <a:endParaRPr lang="en-US">
              <a:solidFill>
                <a:schemeClr val="accent1"/>
              </a:solidFill>
            </a:endParaRPr>
          </a:p>
        </p:txBody>
      </p:sp>
      <p:pic>
        <p:nvPicPr>
          <p:cNvPr id="16" name="Picture 16" descr="Chart&#10;&#10;Description automatically generated">
            <a:extLst>
              <a:ext uri="{FF2B5EF4-FFF2-40B4-BE49-F238E27FC236}">
                <a16:creationId xmlns:a16="http://schemas.microsoft.com/office/drawing/2014/main" id="{501529FC-0776-1638-305A-C452DAF83E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5310" y="665743"/>
            <a:ext cx="3946813" cy="2720969"/>
          </a:xfrm>
          <a:prstGeom prst="rect">
            <a:avLst/>
          </a:prstGeom>
        </p:spPr>
      </p:pic>
      <p:pic>
        <p:nvPicPr>
          <p:cNvPr id="17" name="Picture 17" descr="A picture containing chart&#10;&#10;Description automatically generated">
            <a:extLst>
              <a:ext uri="{FF2B5EF4-FFF2-40B4-BE49-F238E27FC236}">
                <a16:creationId xmlns:a16="http://schemas.microsoft.com/office/drawing/2014/main" id="{BD1B4751-46B6-CE3E-8A1E-374AD64D70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34696" y="3522566"/>
            <a:ext cx="3894859" cy="262707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45EB8D7-6A9F-ECE1-0C4F-B46F4B09ED9A}"/>
              </a:ext>
            </a:extLst>
          </p:cNvPr>
          <p:cNvSpPr txBox="1">
            <a:spLocks/>
          </p:cNvSpPr>
          <p:nvPr/>
        </p:nvSpPr>
        <p:spPr>
          <a:xfrm>
            <a:off x="188742" y="374526"/>
            <a:ext cx="2858477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latin typeface="Arial"/>
                <a:cs typeface="Calibri Light"/>
              </a:rPr>
              <a:t>Level Schemes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A3DE04-C58A-C6DA-9F5A-6ADFDC303902}"/>
              </a:ext>
            </a:extLst>
          </p:cNvPr>
          <p:cNvSpPr txBox="1"/>
          <p:nvPr/>
        </p:nvSpPr>
        <p:spPr>
          <a:xfrm>
            <a:off x="7910945" y="966354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54K Beam</a:t>
            </a:r>
          </a:p>
          <a:p>
            <a:r>
              <a:rPr lang="en-US" dirty="0">
                <a:solidFill>
                  <a:schemeClr val="accent1"/>
                </a:solidFill>
                <a:cs typeface="Calibri"/>
              </a:rPr>
              <a:t>1746 keV peak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542BAE-6E49-B7B1-46E4-80751C175678}"/>
              </a:ext>
            </a:extLst>
          </p:cNvPr>
          <p:cNvSpPr txBox="1"/>
          <p:nvPr/>
        </p:nvSpPr>
        <p:spPr>
          <a:xfrm>
            <a:off x="9331035" y="3815195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53K Beam</a:t>
            </a:r>
          </a:p>
          <a:p>
            <a:r>
              <a:rPr lang="en-US" dirty="0">
                <a:solidFill>
                  <a:schemeClr val="accent1"/>
                </a:solidFill>
                <a:cs typeface="Calibri"/>
              </a:rPr>
              <a:t>2220 keV Peak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B63754-F046-2379-0472-B20E96F3CDB8}"/>
              </a:ext>
            </a:extLst>
          </p:cNvPr>
          <p:cNvSpPr txBox="1"/>
          <p:nvPr/>
        </p:nvSpPr>
        <p:spPr>
          <a:xfrm>
            <a:off x="5018809" y="2663537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+mn-lt"/>
                <a:cs typeface="+mn-lt"/>
              </a:rPr>
              <a:t>Source: ENSDF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4666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7" name="Picture 7" descr="Diagram&#10;&#10;Description automatically generated">
            <a:extLst>
              <a:ext uri="{FF2B5EF4-FFF2-40B4-BE49-F238E27FC236}">
                <a16:creationId xmlns:a16="http://schemas.microsoft.com/office/drawing/2014/main" id="{CAC05CAA-2F70-B370-DDD2-4507659506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2759" y="0"/>
            <a:ext cx="4604404" cy="6310766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5F08726-E93F-E026-1C93-90C023F9EF27}"/>
              </a:ext>
            </a:extLst>
          </p:cNvPr>
          <p:cNvCxnSpPr/>
          <p:nvPr/>
        </p:nvCxnSpPr>
        <p:spPr>
          <a:xfrm>
            <a:off x="8472713" y="1158271"/>
            <a:ext cx="7258" cy="171268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82DF12-0CCD-A4FA-1B40-3816C0995ED0}"/>
              </a:ext>
            </a:extLst>
          </p:cNvPr>
          <p:cNvCxnSpPr/>
          <p:nvPr/>
        </p:nvCxnSpPr>
        <p:spPr>
          <a:xfrm>
            <a:off x="8264828" y="1156000"/>
            <a:ext cx="895046" cy="2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B9D0A4E6-BCF5-1D0B-3B2F-7E557CB555BC}"/>
              </a:ext>
            </a:extLst>
          </p:cNvPr>
          <p:cNvCxnSpPr/>
          <p:nvPr/>
        </p:nvCxnSpPr>
        <p:spPr>
          <a:xfrm flipH="1">
            <a:off x="8596389" y="1153734"/>
            <a:ext cx="4837" cy="225697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2A1CEE1-A6DC-0084-D9C1-8553B8DA18E2}"/>
              </a:ext>
            </a:extLst>
          </p:cNvPr>
          <p:cNvCxnSpPr>
            <a:cxnSpLocks/>
          </p:cNvCxnSpPr>
          <p:nvPr/>
        </p:nvCxnSpPr>
        <p:spPr>
          <a:xfrm>
            <a:off x="8397875" y="1954285"/>
            <a:ext cx="895046" cy="2"/>
          </a:xfrm>
          <a:prstGeom prst="straightConnector1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385DE1E-D607-6ADC-E075-F1170B35FA84}"/>
              </a:ext>
            </a:extLst>
          </p:cNvPr>
          <p:cNvCxnSpPr>
            <a:cxnSpLocks/>
          </p:cNvCxnSpPr>
          <p:nvPr/>
        </p:nvCxnSpPr>
        <p:spPr>
          <a:xfrm flipH="1">
            <a:off x="8850388" y="1952019"/>
            <a:ext cx="4837" cy="90230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D68D8DE-5624-1612-5237-B490243B687D}"/>
              </a:ext>
            </a:extLst>
          </p:cNvPr>
          <p:cNvSpPr txBox="1"/>
          <p:nvPr/>
        </p:nvSpPr>
        <p:spPr>
          <a:xfrm>
            <a:off x="8712200" y="3341309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chemeClr val="bg1"/>
                </a:solidFill>
              </a:rPr>
              <a:t>2563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145E30-8AA9-9054-482B-1E57A4F68AB7}"/>
              </a:ext>
            </a:extLst>
          </p:cNvPr>
          <p:cNvSpPr txBox="1"/>
          <p:nvPr/>
        </p:nvSpPr>
        <p:spPr>
          <a:xfrm>
            <a:off x="7810200" y="1796808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FF0000"/>
                </a:solidFill>
              </a:rPr>
              <a:t>4102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0DB56E-5307-9864-6C40-A77370E760DF}"/>
              </a:ext>
            </a:extLst>
          </p:cNvPr>
          <p:cNvSpPr txBox="1"/>
          <p:nvPr/>
        </p:nvSpPr>
        <p:spPr>
          <a:xfrm>
            <a:off x="7814252" y="1012012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solidFill>
                  <a:srgbClr val="FF0000"/>
                </a:solidFill>
                <a:cs typeface="Calibri"/>
              </a:rPr>
              <a:t>5034</a:t>
            </a:r>
            <a:endParaRPr lang="en-US" sz="120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B7BC1BF-2011-D767-DF84-C1379830A365}"/>
              </a:ext>
            </a:extLst>
          </p:cNvPr>
          <p:cNvSpPr txBox="1"/>
          <p:nvPr/>
        </p:nvSpPr>
        <p:spPr>
          <a:xfrm rot="18540000">
            <a:off x="8053053" y="1375100"/>
            <a:ext cx="50101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FFBFBF"/>
                </a:solidFill>
              </a:rPr>
              <a:t>PRELIMINARY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0FE7BA0-18DD-9128-12C2-C26CE6BDBF97}"/>
              </a:ext>
            </a:extLst>
          </p:cNvPr>
          <p:cNvSpPr txBox="1"/>
          <p:nvPr/>
        </p:nvSpPr>
        <p:spPr>
          <a:xfrm>
            <a:off x="7810200" y="2723329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/>
              <a:t>3153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B29A68-F5A7-8A00-FB71-F0758F33B2EF}"/>
              </a:ext>
            </a:extLst>
          </p:cNvPr>
          <p:cNvSpPr txBox="1"/>
          <p:nvPr/>
        </p:nvSpPr>
        <p:spPr>
          <a:xfrm>
            <a:off x="7810200" y="3208240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/>
              <a:t>2563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C3C751-4560-1A70-1E61-95754AF8D16B}"/>
              </a:ext>
            </a:extLst>
          </p:cNvPr>
          <p:cNvSpPr txBox="1"/>
          <p:nvPr/>
        </p:nvSpPr>
        <p:spPr>
          <a:xfrm>
            <a:off x="7810199" y="1995965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/>
              <a:t>3990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C63A22A-D55C-AC3C-0D19-817D302A4C85}"/>
              </a:ext>
            </a:extLst>
          </p:cNvPr>
          <p:cNvSpPr txBox="1"/>
          <p:nvPr/>
        </p:nvSpPr>
        <p:spPr>
          <a:xfrm>
            <a:off x="8935880" y="290124"/>
            <a:ext cx="2743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>
                <a:cs typeface="Calibri"/>
              </a:rPr>
              <a:t>5951</a:t>
            </a:r>
            <a:endParaRPr lang="en-US" sz="1200"/>
          </a:p>
        </p:txBody>
      </p:sp>
      <p:pic>
        <p:nvPicPr>
          <p:cNvPr id="35" name="Picture 6" descr="Chart&#10;&#10;Description automatically generated">
            <a:extLst>
              <a:ext uri="{FF2B5EF4-FFF2-40B4-BE49-F238E27FC236}">
                <a16:creationId xmlns:a16="http://schemas.microsoft.com/office/drawing/2014/main" id="{98D54EBF-53CB-772F-BFEB-50F31F3659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24" t="14799" r="40304" b="63347"/>
          <a:stretch/>
        </p:blipFill>
        <p:spPr>
          <a:xfrm>
            <a:off x="527406" y="2511137"/>
            <a:ext cx="4729979" cy="1939842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3900460-99BE-15A9-4187-27525EFCA886}"/>
              </a:ext>
            </a:extLst>
          </p:cNvPr>
          <p:cNvSpPr/>
          <p:nvPr/>
        </p:nvSpPr>
        <p:spPr>
          <a:xfrm>
            <a:off x="2417617" y="3482685"/>
            <a:ext cx="935182" cy="969817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87F2E83-B1FE-3468-0A1E-BAD9702DD244}"/>
              </a:ext>
            </a:extLst>
          </p:cNvPr>
          <p:cNvSpPr/>
          <p:nvPr/>
        </p:nvSpPr>
        <p:spPr>
          <a:xfrm>
            <a:off x="8323117" y="5768685"/>
            <a:ext cx="1731817" cy="450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3294A-381F-73FD-5737-7F2DE478FD20}"/>
              </a:ext>
            </a:extLst>
          </p:cNvPr>
          <p:cNvSpPr txBox="1"/>
          <p:nvPr/>
        </p:nvSpPr>
        <p:spPr>
          <a:xfrm>
            <a:off x="8322252" y="5741843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baseline="30000" dirty="0"/>
              <a:t>52</a:t>
            </a:r>
            <a:r>
              <a:rPr lang="en-US" dirty="0"/>
              <a:t>Ca</a:t>
            </a: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C0EC148E-7ED2-1657-0362-FEBF4B0547DF}"/>
              </a:ext>
            </a:extLst>
          </p:cNvPr>
          <p:cNvSpPr txBox="1"/>
          <p:nvPr/>
        </p:nvSpPr>
        <p:spPr>
          <a:xfrm>
            <a:off x="7103946" y="3162300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accent3"/>
                </a:solidFill>
              </a:rPr>
              <a:t>5.73(4)</a:t>
            </a:r>
          </a:p>
        </p:txBody>
      </p:sp>
      <p:sp>
        <p:nvSpPr>
          <p:cNvPr id="16" name="TextBox 2">
            <a:extLst>
              <a:ext uri="{FF2B5EF4-FFF2-40B4-BE49-F238E27FC236}">
                <a16:creationId xmlns:a16="http://schemas.microsoft.com/office/drawing/2014/main" id="{3DE9BF59-A50B-B76E-EAF7-996CE2969DBD}"/>
              </a:ext>
            </a:extLst>
          </p:cNvPr>
          <p:cNvSpPr txBox="1"/>
          <p:nvPr/>
        </p:nvSpPr>
        <p:spPr>
          <a:xfrm>
            <a:off x="7103945" y="2667000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3"/>
                </a:solidFill>
              </a:rPr>
              <a:t>7.78(6)</a:t>
            </a:r>
          </a:p>
        </p:txBody>
      </p:sp>
      <p:sp>
        <p:nvSpPr>
          <p:cNvPr id="18" name="TextBox 3">
            <a:extLst>
              <a:ext uri="{FF2B5EF4-FFF2-40B4-BE49-F238E27FC236}">
                <a16:creationId xmlns:a16="http://schemas.microsoft.com/office/drawing/2014/main" id="{0308B5AB-4E13-404D-DD62-D607F88B4F30}"/>
              </a:ext>
            </a:extLst>
          </p:cNvPr>
          <p:cNvSpPr txBox="1"/>
          <p:nvPr/>
        </p:nvSpPr>
        <p:spPr>
          <a:xfrm>
            <a:off x="7103944" y="1946506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3"/>
                </a:solidFill>
              </a:rPr>
              <a:t>6.42(6)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D43559F6-8D42-CE30-A0BB-E739B85857F1}"/>
              </a:ext>
            </a:extLst>
          </p:cNvPr>
          <p:cNvSpPr txBox="1"/>
          <p:nvPr/>
        </p:nvSpPr>
        <p:spPr>
          <a:xfrm>
            <a:off x="7083161" y="241298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dirty="0">
                <a:solidFill>
                  <a:schemeClr val="accent3"/>
                </a:solidFill>
              </a:rPr>
              <a:t>6.16(8)</a:t>
            </a:r>
          </a:p>
        </p:txBody>
      </p:sp>
      <p:sp>
        <p:nvSpPr>
          <p:cNvPr id="6" name="TextBox 1">
            <a:extLst>
              <a:ext uri="{FF2B5EF4-FFF2-40B4-BE49-F238E27FC236}">
                <a16:creationId xmlns:a16="http://schemas.microsoft.com/office/drawing/2014/main" id="{30134882-D700-7500-0CF0-BA9C3E7749BD}"/>
              </a:ext>
            </a:extLst>
          </p:cNvPr>
          <p:cNvSpPr txBox="1"/>
          <p:nvPr/>
        </p:nvSpPr>
        <p:spPr>
          <a:xfrm>
            <a:off x="7289800" y="5647459"/>
            <a:ext cx="2743200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3"/>
                </a:solidFill>
              </a:rPr>
              <a:t>log </a:t>
            </a:r>
            <a:r>
              <a:rPr lang="en-US" b="1" i="1" dirty="0">
                <a:solidFill>
                  <a:schemeClr val="accent3"/>
                </a:solidFill>
              </a:rPr>
              <a:t>ft</a:t>
            </a:r>
            <a:endParaRPr lang="en-US" b="1" i="1" dirty="0">
              <a:solidFill>
                <a:schemeClr val="accent3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905172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6AFF-FE36-4B16-69BD-662F8A26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Angular Correlations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D5B26-2D63-AFA5-EAFF-08B03300C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54393"/>
            <a:ext cx="3070515" cy="4014701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dirty="0">
                <a:cs typeface="Calibri"/>
              </a:rPr>
              <a:t>Angular correlation between coincident gamma rays 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Illustrates spin assignments of the states in the cascades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F4C58-C4CF-AA0D-C6BE-1AEEC4B8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AA1C17C-5194-C240-BD6A-C59EE8808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6741" y="1854620"/>
            <a:ext cx="5709677" cy="42822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873E7-364E-6998-2401-3608581BFE18}"/>
              </a:ext>
            </a:extLst>
          </p:cNvPr>
          <p:cNvSpPr txBox="1"/>
          <p:nvPr/>
        </p:nvSpPr>
        <p:spPr>
          <a:xfrm rot="18540000">
            <a:off x="7550826" y="2180395"/>
            <a:ext cx="50101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FFBFBF"/>
                </a:solidFill>
              </a:rPr>
              <a:t>PRELIMINARY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4C008BB-4F3F-0585-EDFA-7EF719E66DB0}"/>
              </a:ext>
            </a:extLst>
          </p:cNvPr>
          <p:cNvCxnSpPr/>
          <p:nvPr/>
        </p:nvCxnSpPr>
        <p:spPr>
          <a:xfrm>
            <a:off x="4937413" y="3811730"/>
            <a:ext cx="943840" cy="17318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755F859-8C1A-374D-EA53-054365EE1975}"/>
              </a:ext>
            </a:extLst>
          </p:cNvPr>
          <p:cNvCxnSpPr>
            <a:cxnSpLocks/>
          </p:cNvCxnSpPr>
          <p:nvPr/>
        </p:nvCxnSpPr>
        <p:spPr>
          <a:xfrm>
            <a:off x="4937412" y="4842161"/>
            <a:ext cx="943840" cy="17318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0546FEB-3CC2-2FAE-5510-1442CCC0C3E1}"/>
              </a:ext>
            </a:extLst>
          </p:cNvPr>
          <p:cNvCxnSpPr>
            <a:cxnSpLocks/>
          </p:cNvCxnSpPr>
          <p:nvPr/>
        </p:nvCxnSpPr>
        <p:spPr>
          <a:xfrm>
            <a:off x="4937413" y="3058389"/>
            <a:ext cx="943840" cy="17318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4360837-F8DA-08A0-4258-4DBD0F557408}"/>
              </a:ext>
            </a:extLst>
          </p:cNvPr>
          <p:cNvCxnSpPr/>
          <p:nvPr/>
        </p:nvCxnSpPr>
        <p:spPr>
          <a:xfrm>
            <a:off x="5357380" y="3062721"/>
            <a:ext cx="13854" cy="749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CBD2C90-5D69-DD80-1475-0B96DC9D277A}"/>
              </a:ext>
            </a:extLst>
          </p:cNvPr>
          <p:cNvCxnSpPr>
            <a:cxnSpLocks/>
          </p:cNvCxnSpPr>
          <p:nvPr/>
        </p:nvCxnSpPr>
        <p:spPr>
          <a:xfrm>
            <a:off x="5357379" y="3824720"/>
            <a:ext cx="13854" cy="10269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41A749F8-4707-B7CA-2A38-70FA10B364E4}"/>
              </a:ext>
            </a:extLst>
          </p:cNvPr>
          <p:cNvSpPr txBox="1"/>
          <p:nvPr/>
        </p:nvSpPr>
        <p:spPr>
          <a:xfrm>
            <a:off x="5316681" y="4199659"/>
            <a:ext cx="7793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chemeClr val="accent1"/>
                </a:solidFill>
                <a:cs typeface="Calibri"/>
              </a:rPr>
              <a:t>2563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6C2FDEA-DD38-ED44-9165-72D3A304D756}"/>
              </a:ext>
            </a:extLst>
          </p:cNvPr>
          <p:cNvSpPr txBox="1"/>
          <p:nvPr/>
        </p:nvSpPr>
        <p:spPr>
          <a:xfrm>
            <a:off x="5359976" y="3299113"/>
            <a:ext cx="7793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solidFill>
                  <a:schemeClr val="accent1"/>
                </a:solidFill>
                <a:cs typeface="Calibri"/>
              </a:rPr>
              <a:t>1427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A4E803-7FB0-B4B4-C768-3856738A104E}"/>
              </a:ext>
            </a:extLst>
          </p:cNvPr>
          <p:cNvSpPr txBox="1"/>
          <p:nvPr/>
        </p:nvSpPr>
        <p:spPr>
          <a:xfrm>
            <a:off x="5706339" y="4797135"/>
            <a:ext cx="7793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cs typeface="Calibri"/>
              </a:rPr>
              <a:t>0</a:t>
            </a:r>
            <a:endParaRPr lang="en-US" sz="12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31EA93-BA97-B9C7-5C13-4B67F268CBC3}"/>
              </a:ext>
            </a:extLst>
          </p:cNvPr>
          <p:cNvSpPr txBox="1"/>
          <p:nvPr/>
        </p:nvSpPr>
        <p:spPr>
          <a:xfrm>
            <a:off x="5637065" y="3809998"/>
            <a:ext cx="7793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cs typeface="Calibri"/>
              </a:rPr>
              <a:t>2563</a:t>
            </a:r>
            <a:endParaRPr lang="en-US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5D6AEBD-2FEF-797A-E051-BEAE3AFC0C8A}"/>
              </a:ext>
            </a:extLst>
          </p:cNvPr>
          <p:cNvSpPr txBox="1"/>
          <p:nvPr/>
        </p:nvSpPr>
        <p:spPr>
          <a:xfrm>
            <a:off x="5637066" y="3065317"/>
            <a:ext cx="7793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dirty="0">
                <a:cs typeface="Calibri"/>
              </a:rPr>
              <a:t>3990</a:t>
            </a:r>
            <a:endParaRPr lang="en-US" sz="12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E4558CD-8E4D-5C67-6BC0-D6DC8D536C96}"/>
              </a:ext>
            </a:extLst>
          </p:cNvPr>
          <p:cNvSpPr txBox="1"/>
          <p:nvPr/>
        </p:nvSpPr>
        <p:spPr>
          <a:xfrm>
            <a:off x="4632611" y="4710544"/>
            <a:ext cx="7793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>
                <a:cs typeface="Calibri"/>
              </a:rPr>
              <a:t>0+</a:t>
            </a:r>
            <a:endParaRPr lang="en-US" sz="12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6E8D85F-A4AD-49AD-CA34-66AF36BFE6B3}"/>
              </a:ext>
            </a:extLst>
          </p:cNvPr>
          <p:cNvSpPr txBox="1"/>
          <p:nvPr/>
        </p:nvSpPr>
        <p:spPr>
          <a:xfrm>
            <a:off x="4632610" y="3671453"/>
            <a:ext cx="7793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>
                <a:cs typeface="Calibri"/>
              </a:rPr>
              <a:t>2+</a:t>
            </a:r>
            <a:endParaRPr lang="en-US" sz="12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680188-BD76-596D-F875-36AD9EDD2916}"/>
              </a:ext>
            </a:extLst>
          </p:cNvPr>
          <p:cNvSpPr txBox="1"/>
          <p:nvPr/>
        </p:nvSpPr>
        <p:spPr>
          <a:xfrm>
            <a:off x="4632609" y="2926771"/>
            <a:ext cx="779317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1200" b="1" dirty="0">
                <a:cs typeface="Calibri"/>
              </a:rPr>
              <a:t>??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3094202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1FD8C467-8301-1665-88BC-7578187930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2320" y="563327"/>
            <a:ext cx="7392220" cy="51848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2EDFDF0-BDB3-47C7-8E73-DEB1FB4D9D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797878" cy="1450757"/>
          </a:xfrm>
        </p:spPr>
        <p:txBody>
          <a:bodyPr/>
          <a:lstStyle/>
          <a:p>
            <a:r>
              <a:rPr lang="en-US">
                <a:cs typeface="Calibri Light"/>
              </a:rPr>
              <a:t>Summary and Next Steps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7270C-6351-94B9-D496-8E7894A53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DE94496-ED14-42A0-9E93-FFC1BB51CCF3}"/>
              </a:ext>
            </a:extLst>
          </p:cNvPr>
          <p:cNvSpPr txBox="1"/>
          <p:nvPr/>
        </p:nvSpPr>
        <p:spPr>
          <a:xfrm>
            <a:off x="1094198" y="2061681"/>
            <a:ext cx="4104623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Expanded Level Schemes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baseline="30000" dirty="0">
                <a:cs typeface="Calibri"/>
              </a:rPr>
              <a:t>52</a:t>
            </a:r>
            <a:r>
              <a:rPr lang="en-US" sz="2400" dirty="0">
                <a:cs typeface="Calibri"/>
              </a:rPr>
              <a:t>Ca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Calibri"/>
              </a:rPr>
              <a:t>Scandium Isotopes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Beta and Beta-n population of states in </a:t>
            </a:r>
            <a:r>
              <a:rPr lang="en-US" sz="2400" baseline="30000" dirty="0">
                <a:cs typeface="Calibri"/>
              </a:rPr>
              <a:t>53</a:t>
            </a:r>
            <a:r>
              <a:rPr lang="en-US" sz="2400" dirty="0">
                <a:cs typeface="Calibri"/>
              </a:rPr>
              <a:t>Ca and </a:t>
            </a:r>
            <a:r>
              <a:rPr lang="en-US" sz="2400" baseline="30000" dirty="0">
                <a:cs typeface="Calibri"/>
              </a:rPr>
              <a:t>54</a:t>
            </a:r>
            <a:r>
              <a:rPr lang="en-US" sz="2400" dirty="0">
                <a:cs typeface="Calibri"/>
              </a:rPr>
              <a:t>Ca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>
                <a:cs typeface="Calibri"/>
              </a:rPr>
              <a:t>Next Steps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 dirty="0">
                <a:cs typeface="Calibri"/>
              </a:rPr>
              <a:t>Assign Spins where possible through angular correlations</a:t>
            </a:r>
          </a:p>
          <a:p>
            <a:endParaRPr lang="en-US">
              <a:cs typeface="Calibri"/>
            </a:endParaRPr>
          </a:p>
          <a:p>
            <a:endParaRPr lang="en-US"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FAD9970-68F6-4824-DB46-B50CCCD38536}"/>
              </a:ext>
            </a:extLst>
          </p:cNvPr>
          <p:cNvSpPr txBox="1"/>
          <p:nvPr/>
        </p:nvSpPr>
        <p:spPr>
          <a:xfrm>
            <a:off x="9887194" y="43985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>
                <a:solidFill>
                  <a:schemeClr val="bg1"/>
                </a:solidFill>
              </a:rPr>
              <a:t>5951</a:t>
            </a:r>
          </a:p>
          <a:p>
            <a:pPr algn="l"/>
            <a:endParaRPr lang="en-US" sz="1200">
              <a:solidFill>
                <a:schemeClr val="bg1"/>
              </a:solidFill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2DA0DAA-C0FD-089F-BA5C-B1545AF211BA}"/>
              </a:ext>
            </a:extLst>
          </p:cNvPr>
          <p:cNvSpPr txBox="1"/>
          <p:nvPr/>
        </p:nvSpPr>
        <p:spPr>
          <a:xfrm>
            <a:off x="9209375" y="5358252"/>
            <a:ext cx="2708564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>
                <a:cs typeface="Arial"/>
              </a:rPr>
              <a:t>Adapted from J.D. Holt, J. Menéndez, J. Simonis, and A. Schwenk, Physical Review C </a:t>
            </a:r>
            <a:r>
              <a:rPr lang="en-US" sz="1200" b="1" dirty="0">
                <a:cs typeface="Arial"/>
              </a:rPr>
              <a:t>90</a:t>
            </a:r>
            <a:r>
              <a:rPr lang="en-US" sz="1200" dirty="0">
                <a:cs typeface="Arial"/>
              </a:rPr>
              <a:t> (2014).​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CAEA448-7EE6-702C-40BB-667ACA2D25CD}"/>
              </a:ext>
            </a:extLst>
          </p:cNvPr>
          <p:cNvCxnSpPr/>
          <p:nvPr/>
        </p:nvCxnSpPr>
        <p:spPr>
          <a:xfrm>
            <a:off x="7422050" y="2992457"/>
            <a:ext cx="814997" cy="9701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2640F69-2ADC-CD31-F3E0-E13F52510198}"/>
              </a:ext>
            </a:extLst>
          </p:cNvPr>
          <p:cNvCxnSpPr>
            <a:cxnSpLocks/>
          </p:cNvCxnSpPr>
          <p:nvPr/>
        </p:nvCxnSpPr>
        <p:spPr>
          <a:xfrm>
            <a:off x="7376145" y="2358986"/>
            <a:ext cx="824178" cy="9701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AB903550-35AE-A588-BA1E-7FB4C0C7168D}"/>
              </a:ext>
            </a:extLst>
          </p:cNvPr>
          <p:cNvCxnSpPr>
            <a:cxnSpLocks/>
          </p:cNvCxnSpPr>
          <p:nvPr/>
        </p:nvCxnSpPr>
        <p:spPr>
          <a:xfrm>
            <a:off x="7376145" y="1780600"/>
            <a:ext cx="824178" cy="521"/>
          </a:xfrm>
          <a:prstGeom prst="straightConnector1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7677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CC82C-A4E6-4DA0-8B18-170DC7D6D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Calibri Light"/>
              </a:rPr>
              <a:t>Acknowledgements</a:t>
            </a:r>
            <a:endParaRPr lang="en-US">
              <a:latin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73B699C-9729-79EA-443E-DCB3290566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4" name="Picture 3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E0B67001-C52B-46B7-AE90-9C0FC40BE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99" y="1918339"/>
            <a:ext cx="1426483" cy="1426483"/>
          </a:xfrm>
          <a:prstGeom prst="rect">
            <a:avLst/>
          </a:prstGeom>
        </p:spPr>
      </p:pic>
      <p:pic>
        <p:nvPicPr>
          <p:cNvPr id="5" name="Picture 4" descr="A picture containing vector graphics&#10;&#10;Description generated with high confidence">
            <a:extLst>
              <a:ext uri="{FF2B5EF4-FFF2-40B4-BE49-F238E27FC236}">
                <a16:creationId xmlns:a16="http://schemas.microsoft.com/office/drawing/2014/main" id="{F88E0684-0224-447B-A1A5-5F1CF82D1E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4052" y="2057785"/>
            <a:ext cx="2743200" cy="495788"/>
          </a:xfrm>
          <a:prstGeom prst="rect">
            <a:avLst/>
          </a:prstGeom>
        </p:spPr>
      </p:pic>
      <p:pic>
        <p:nvPicPr>
          <p:cNvPr id="6" name="Picture 5" descr="A drawing of a face&#10;&#10;Description generated with high confidence">
            <a:extLst>
              <a:ext uri="{FF2B5EF4-FFF2-40B4-BE49-F238E27FC236}">
                <a16:creationId xmlns:a16="http://schemas.microsoft.com/office/drawing/2014/main" id="{D7F3BA81-DA09-4844-A20B-8E75305913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88676" y="2240974"/>
            <a:ext cx="1754415" cy="872672"/>
          </a:xfrm>
          <a:prstGeom prst="rect">
            <a:avLst/>
          </a:prstGeom>
        </p:spPr>
      </p:pic>
      <p:pic>
        <p:nvPicPr>
          <p:cNvPr id="9" name="Picture 8" descr="A close up of a sign&#10;&#10;Description generated with very high confidence">
            <a:extLst>
              <a:ext uri="{FF2B5EF4-FFF2-40B4-BE49-F238E27FC236}">
                <a16:creationId xmlns:a16="http://schemas.microsoft.com/office/drawing/2014/main" id="{8CA931F3-B740-4329-82BA-DB380E4A95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2670" y="1808282"/>
            <a:ext cx="1471840" cy="147184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2872BE-AC3C-48E0-83CD-8FA8CB091A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28921" y="1808282"/>
            <a:ext cx="1307006" cy="1304156"/>
          </a:xfrm>
          <a:prstGeom prst="rect">
            <a:avLst/>
          </a:prstGeom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CED8DF0D-4D5E-4841-BEA7-C20752A56566}"/>
              </a:ext>
            </a:extLst>
          </p:cNvPr>
          <p:cNvSpPr txBox="1"/>
          <p:nvPr/>
        </p:nvSpPr>
        <p:spPr>
          <a:xfrm>
            <a:off x="704227" y="3351045"/>
            <a:ext cx="2743200" cy="2862322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C.E. Svensson</a:t>
            </a:r>
          </a:p>
          <a:p>
            <a:r>
              <a:rPr lang="en-US">
                <a:cs typeface="Calibri"/>
              </a:rPr>
              <a:t>H. </a:t>
            </a:r>
            <a:r>
              <a:rPr lang="en-US" err="1">
                <a:cs typeface="Calibri"/>
              </a:rPr>
              <a:t>Bidaman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V. Bildstein</a:t>
            </a:r>
          </a:p>
          <a:p>
            <a:r>
              <a:rPr lang="en-US">
                <a:cs typeface="Calibri"/>
              </a:rPr>
              <a:t>S. Buck</a:t>
            </a:r>
          </a:p>
          <a:p>
            <a:r>
              <a:rPr lang="en-US">
                <a:cs typeface="Calibri"/>
              </a:rPr>
              <a:t>P.E. Garret</a:t>
            </a:r>
          </a:p>
          <a:p>
            <a:r>
              <a:rPr lang="en-US">
                <a:cs typeface="Calibri"/>
              </a:rPr>
              <a:t>A.T. </a:t>
            </a:r>
            <a:r>
              <a:rPr lang="en-US" err="1">
                <a:cs typeface="Calibri"/>
              </a:rPr>
              <a:t>Laffoley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A.D. MacLean</a:t>
            </a:r>
          </a:p>
          <a:p>
            <a:r>
              <a:rPr lang="en-US">
                <a:cs typeface="Calibri"/>
              </a:rPr>
              <a:t>A.J. Radich</a:t>
            </a:r>
          </a:p>
          <a:p>
            <a:r>
              <a:rPr lang="en-US">
                <a:cs typeface="Calibri"/>
              </a:rPr>
              <a:t>M. </a:t>
            </a:r>
            <a:r>
              <a:rPr lang="en-US" err="1">
                <a:cs typeface="Calibri"/>
              </a:rPr>
              <a:t>Rocchini</a:t>
            </a:r>
          </a:p>
          <a:p>
            <a:r>
              <a:rPr lang="en-US">
                <a:cs typeface="Calibri"/>
              </a:rPr>
              <a:t>T. Zidar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040DE239-3861-488D-9F88-1629D2EA1471}"/>
              </a:ext>
            </a:extLst>
          </p:cNvPr>
          <p:cNvSpPr txBox="1"/>
          <p:nvPr/>
        </p:nvSpPr>
        <p:spPr>
          <a:xfrm>
            <a:off x="2432786" y="2676358"/>
            <a:ext cx="2743200" cy="3693319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G.C. Ball</a:t>
            </a:r>
          </a:p>
          <a:p>
            <a:r>
              <a:rPr lang="en-US">
                <a:cs typeface="Calibri"/>
              </a:rPr>
              <a:t>S.S. Bhattacharjee</a:t>
            </a:r>
          </a:p>
          <a:p>
            <a:r>
              <a:rPr lang="en-US">
                <a:cs typeface="Calibri"/>
              </a:rPr>
              <a:t>G. Carpenter</a:t>
            </a:r>
          </a:p>
          <a:p>
            <a:r>
              <a:rPr lang="en-US">
                <a:cs typeface="Calibri"/>
              </a:rPr>
              <a:t>A.B. </a:t>
            </a:r>
            <a:r>
              <a:rPr lang="en-US" err="1">
                <a:cs typeface="Calibri"/>
              </a:rPr>
              <a:t>Garnsworthy</a:t>
            </a:r>
          </a:p>
          <a:p>
            <a:r>
              <a:rPr lang="en-US">
                <a:cs typeface="Calibri"/>
              </a:rPr>
              <a:t>C. Griffin</a:t>
            </a:r>
          </a:p>
          <a:p>
            <a:r>
              <a:rPr lang="en-US">
                <a:cs typeface="Calibri"/>
              </a:rPr>
              <a:t>R.S. Lubna</a:t>
            </a:r>
          </a:p>
          <a:p>
            <a:r>
              <a:rPr lang="en-US">
                <a:cs typeface="Calibri"/>
              </a:rPr>
              <a:t>R. Lafleur</a:t>
            </a:r>
          </a:p>
          <a:p>
            <a:r>
              <a:rPr lang="en-US">
                <a:cs typeface="Calibri"/>
              </a:rPr>
              <a:t>B. </a:t>
            </a:r>
            <a:r>
              <a:rPr lang="en-US" err="1">
                <a:cs typeface="Calibri"/>
              </a:rPr>
              <a:t>Olaizola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C. Paxman</a:t>
            </a:r>
          </a:p>
          <a:p>
            <a:r>
              <a:rPr lang="en-US">
                <a:cs typeface="Calibri"/>
              </a:rPr>
              <a:t>C. Porzio</a:t>
            </a:r>
          </a:p>
          <a:p>
            <a:r>
              <a:rPr lang="en-US">
                <a:cs typeface="Calibri"/>
              </a:rPr>
              <a:t>V. Vedia</a:t>
            </a:r>
          </a:p>
          <a:p>
            <a:r>
              <a:rPr lang="en-US">
                <a:cs typeface="Calibri"/>
              </a:rPr>
              <a:t>D. Yates</a:t>
            </a:r>
          </a:p>
          <a:p>
            <a:endParaRPr lang="en-US">
              <a:cs typeface="Calibri"/>
            </a:endParaRPr>
          </a:p>
        </p:txBody>
      </p:sp>
      <p:sp>
        <p:nvSpPr>
          <p:cNvPr id="15" name="TextBox 12">
            <a:extLst>
              <a:ext uri="{FF2B5EF4-FFF2-40B4-BE49-F238E27FC236}">
                <a16:creationId xmlns:a16="http://schemas.microsoft.com/office/drawing/2014/main" id="{15AECA10-5827-4966-B09C-FB91AC0756D8}"/>
              </a:ext>
            </a:extLst>
          </p:cNvPr>
          <p:cNvSpPr txBox="1"/>
          <p:nvPr/>
        </p:nvSpPr>
        <p:spPr>
          <a:xfrm>
            <a:off x="5385390" y="3167953"/>
            <a:ext cx="2743200" cy="1477328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C. </a:t>
            </a:r>
            <a:r>
              <a:rPr lang="en-US" err="1"/>
              <a:t>Andreoiu</a:t>
            </a:r>
            <a:endParaRPr lang="en-US" err="1">
              <a:cs typeface="Calibri"/>
            </a:endParaRPr>
          </a:p>
          <a:p>
            <a:r>
              <a:rPr lang="en-US">
                <a:cs typeface="Calibri"/>
              </a:rPr>
              <a:t>F.H. Garcia</a:t>
            </a:r>
          </a:p>
          <a:p>
            <a:r>
              <a:rPr lang="en-US">
                <a:cs typeface="Calibri"/>
              </a:rPr>
              <a:t>M.S. Martin</a:t>
            </a:r>
          </a:p>
          <a:p>
            <a:r>
              <a:rPr lang="en-US">
                <a:cs typeface="Calibri"/>
              </a:rPr>
              <a:t>K. Whitmore</a:t>
            </a:r>
          </a:p>
          <a:p>
            <a:r>
              <a:rPr lang="en-US">
                <a:cs typeface="Calibri"/>
              </a:rPr>
              <a:t>F. Wu</a:t>
            </a:r>
          </a:p>
        </p:txBody>
      </p:sp>
      <p:sp>
        <p:nvSpPr>
          <p:cNvPr id="16" name="TextBox 13">
            <a:extLst>
              <a:ext uri="{FF2B5EF4-FFF2-40B4-BE49-F238E27FC236}">
                <a16:creationId xmlns:a16="http://schemas.microsoft.com/office/drawing/2014/main" id="{49BDC18A-0EA5-4697-90B2-5A3C1AEAB7D2}"/>
              </a:ext>
            </a:extLst>
          </p:cNvPr>
          <p:cNvSpPr txBox="1"/>
          <p:nvPr/>
        </p:nvSpPr>
        <p:spPr>
          <a:xfrm>
            <a:off x="9366547" y="3103720"/>
            <a:ext cx="2743200" cy="1477328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M. Hanley</a:t>
            </a:r>
            <a:endParaRPr lang="en-US"/>
          </a:p>
          <a:p>
            <a:r>
              <a:rPr lang="en-US"/>
              <a:t>C.R. Natzke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F. Sarazin</a:t>
            </a:r>
          </a:p>
          <a:p>
            <a:r>
              <a:rPr lang="en-US">
                <a:cs typeface="Calibri"/>
              </a:rPr>
              <a:t>S. Shadrick</a:t>
            </a:r>
          </a:p>
          <a:p>
            <a:endParaRPr lang="en-US">
              <a:cs typeface="Calibri"/>
            </a:endParaRPr>
          </a:p>
        </p:txBody>
      </p:sp>
      <p:sp>
        <p:nvSpPr>
          <p:cNvPr id="19" name="TextBox 1">
            <a:extLst>
              <a:ext uri="{FF2B5EF4-FFF2-40B4-BE49-F238E27FC236}">
                <a16:creationId xmlns:a16="http://schemas.microsoft.com/office/drawing/2014/main" id="{BCAA2803-5D33-4B1B-9C4B-80287BBFD918}"/>
              </a:ext>
            </a:extLst>
          </p:cNvPr>
          <p:cNvSpPr txBox="1"/>
          <p:nvPr/>
        </p:nvSpPr>
        <p:spPr>
          <a:xfrm>
            <a:off x="7427583" y="3162177"/>
            <a:ext cx="2743200" cy="923330"/>
          </a:xfrm>
          <a:prstGeom prst="rect">
            <a:avLst/>
          </a:prstGeom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Calibri"/>
              </a:rPr>
              <a:t>G.F. Grinyer</a:t>
            </a:r>
            <a:endParaRPr lang="en-US"/>
          </a:p>
          <a:p>
            <a:r>
              <a:rPr lang="en-US"/>
              <a:t>S. Sharma</a:t>
            </a: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A. </a:t>
            </a:r>
            <a:r>
              <a:rPr lang="en-US" err="1">
                <a:cs typeface="Calibri"/>
              </a:rPr>
              <a:t>Talebitaher</a:t>
            </a:r>
          </a:p>
        </p:txBody>
      </p:sp>
    </p:spTree>
    <p:extLst>
      <p:ext uri="{BB962C8B-B14F-4D97-AF65-F5344CB8AC3E}">
        <p14:creationId xmlns:p14="http://schemas.microsoft.com/office/powerpoint/2010/main" val="38165187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indoor, building, object, large&#10;&#10;Description generated with very high confidence">
            <a:extLst>
              <a:ext uri="{FF2B5EF4-FFF2-40B4-BE49-F238E27FC236}">
                <a16:creationId xmlns:a16="http://schemas.microsoft.com/office/drawing/2014/main" id="{C5C17925-4D8B-4A89-9818-E647C6F9E0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-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0008922-1894-40F0-9363-A9C81DA7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8000">
                <a:solidFill>
                  <a:srgbClr val="FFFFFF"/>
                </a:solidFill>
              </a:rPr>
              <a:t>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3A03D4-2FFE-4733-9AC9-F40F9A4CE2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0051" y="4645152"/>
            <a:ext cx="10058400" cy="114300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r>
              <a:rPr lang="en-US" sz="2400" cap="all" spc="200">
                <a:solidFill>
                  <a:srgbClr val="FFFFFF"/>
                </a:solidFill>
              </a:rPr>
              <a:t>Any Questions?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592BF2-5BC7-1CF9-4592-EFF4D9CC3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147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BD1283-1102-9943-F870-9BEAF9BFB9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48E7D789-4A47-1844-2DD8-055A10AAFC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7899" y="444703"/>
            <a:ext cx="4319155" cy="50160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963CAC0-8F5C-5441-00EF-9C8A262FCE8B}"/>
              </a:ext>
            </a:extLst>
          </p:cNvPr>
          <p:cNvSpPr txBox="1"/>
          <p:nvPr/>
        </p:nvSpPr>
        <p:spPr>
          <a:xfrm>
            <a:off x="7633854" y="5495060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A. T. Gallant et al. Physical Review Letters </a:t>
            </a:r>
            <a:r>
              <a:rPr lang="en-US" sz="1400" b="1">
                <a:cs typeface="Arial"/>
              </a:rPr>
              <a:t>109, </a:t>
            </a:r>
            <a:r>
              <a:rPr lang="en-US" sz="1400">
                <a:cs typeface="Arial"/>
              </a:rPr>
              <a:t>032506 (2012)​</a:t>
            </a:r>
            <a:endParaRPr lang="en-US"/>
          </a:p>
        </p:txBody>
      </p:sp>
      <p:pic>
        <p:nvPicPr>
          <p:cNvPr id="5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0848C9C3-B06B-9622-90F5-8849618A3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10651" y="2148974"/>
            <a:ext cx="4371976" cy="2862696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C2CD216-E38D-D3E8-C540-9439C4F7A0BC}"/>
              </a:ext>
            </a:extLst>
          </p:cNvPr>
          <p:cNvSpPr txBox="1"/>
          <p:nvPr/>
        </p:nvSpPr>
        <p:spPr>
          <a:xfrm>
            <a:off x="1217469" y="5166013"/>
            <a:ext cx="27432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>
                <a:cs typeface="Arial"/>
              </a:rPr>
              <a:t>R.F. Garcia Ruiz et al., Nature </a:t>
            </a:r>
            <a:r>
              <a:rPr lang="en-US" sz="1400" b="1">
                <a:cs typeface="Arial"/>
              </a:rPr>
              <a:t>12</a:t>
            </a:r>
            <a:r>
              <a:rPr lang="en-US" sz="1400">
                <a:cs typeface="Arial"/>
              </a:rPr>
              <a:t>, 594 (2016).​</a:t>
            </a:r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91771E91-2A50-E196-C301-0E231ABF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310" y="331231"/>
            <a:ext cx="3871590" cy="1450757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Calibri Light"/>
              </a:rPr>
              <a:t>Observables</a:t>
            </a:r>
          </a:p>
        </p:txBody>
      </p:sp>
    </p:spTree>
    <p:extLst>
      <p:ext uri="{BB962C8B-B14F-4D97-AF65-F5344CB8AC3E}">
        <p14:creationId xmlns:p14="http://schemas.microsoft.com/office/powerpoint/2010/main" val="21186198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88C7-8250-4D6D-25AC-74A4FA3D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Nuclear Shell 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57EED-3706-BBC1-3AB5-FB1D3E99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28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01AAD4-A790-E399-8D2E-0CF27969F43E}"/>
              </a:ext>
            </a:extLst>
          </p:cNvPr>
          <p:cNvSpPr txBox="1">
            <a:spLocks/>
          </p:cNvSpPr>
          <p:nvPr/>
        </p:nvSpPr>
        <p:spPr>
          <a:xfrm>
            <a:off x="1097280" y="2108201"/>
            <a:ext cx="4268220" cy="3752031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F0502020204030204" pitchFamily="34" charset="0"/>
              <a:buChar char="•"/>
            </a:pPr>
            <a:endParaRPr lang="en-US" sz="2800" dirty="0">
              <a:ea typeface="Calibri"/>
              <a:cs typeface="Calibri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800" dirty="0">
                <a:ea typeface="Calibri"/>
                <a:cs typeface="Calibri"/>
              </a:rPr>
              <a:t>Particle Hole excitations create type II shell evolution which can alter the shell structure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B0C949-4397-2E50-1311-E9865F30873A}"/>
              </a:ext>
            </a:extLst>
          </p:cNvPr>
          <p:cNvCxnSpPr/>
          <p:nvPr/>
        </p:nvCxnSpPr>
        <p:spPr>
          <a:xfrm>
            <a:off x="6573980" y="3785753"/>
            <a:ext cx="1246908" cy="8659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75723E6-A79C-421B-889C-7005481072E2}"/>
              </a:ext>
            </a:extLst>
          </p:cNvPr>
          <p:cNvSpPr/>
          <p:nvPr/>
        </p:nvSpPr>
        <p:spPr>
          <a:xfrm>
            <a:off x="6630266" y="4439515"/>
            <a:ext cx="1134340" cy="1229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F99FDD-1032-449C-1E20-B3D440B9544E}"/>
              </a:ext>
            </a:extLst>
          </p:cNvPr>
          <p:cNvSpPr/>
          <p:nvPr/>
        </p:nvSpPr>
        <p:spPr>
          <a:xfrm>
            <a:off x="8431356" y="3790084"/>
            <a:ext cx="1134340" cy="18790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2E057B-296D-BBE9-A168-D09EBF404D84}"/>
              </a:ext>
            </a:extLst>
          </p:cNvPr>
          <p:cNvCxnSpPr>
            <a:cxnSpLocks/>
          </p:cNvCxnSpPr>
          <p:nvPr/>
        </p:nvCxnSpPr>
        <p:spPr>
          <a:xfrm>
            <a:off x="8375070" y="2720684"/>
            <a:ext cx="1246908" cy="8659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47DA77-81D5-A38B-8AE9-57E6BC1966CB}"/>
              </a:ext>
            </a:extLst>
          </p:cNvPr>
          <p:cNvCxnSpPr>
            <a:cxnSpLocks/>
          </p:cNvCxnSpPr>
          <p:nvPr/>
        </p:nvCxnSpPr>
        <p:spPr>
          <a:xfrm>
            <a:off x="8375071" y="3292185"/>
            <a:ext cx="1246908" cy="8659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195585-31EC-D6BD-39B5-727B20401C5E}"/>
              </a:ext>
            </a:extLst>
          </p:cNvPr>
          <p:cNvSpPr txBox="1"/>
          <p:nvPr/>
        </p:nvSpPr>
        <p:spPr>
          <a:xfrm>
            <a:off x="6249802" y="3511467"/>
            <a:ext cx="4284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cs typeface="Calibri"/>
              </a:rPr>
              <a:t>J</a:t>
            </a:r>
            <a:r>
              <a:rPr lang="en-US" sz="2800" baseline="-25000" dirty="0">
                <a:cs typeface="Calibri"/>
              </a:rPr>
              <a:t>&gt;</a:t>
            </a:r>
            <a:endParaRPr lang="en-US" sz="28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FFF1D-50E2-2C36-8C2B-45E65D28831F}"/>
              </a:ext>
            </a:extLst>
          </p:cNvPr>
          <p:cNvSpPr txBox="1"/>
          <p:nvPr/>
        </p:nvSpPr>
        <p:spPr>
          <a:xfrm>
            <a:off x="9565820" y="3063255"/>
            <a:ext cx="5715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cs typeface="Calibri"/>
              </a:rPr>
              <a:t>J'</a:t>
            </a:r>
            <a:r>
              <a:rPr lang="en-US" sz="2800" baseline="-25000" dirty="0">
                <a:cs typeface="Calibri"/>
              </a:rPr>
              <a:t>&gt;</a:t>
            </a:r>
            <a:endParaRPr lang="en-US" sz="2800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627C7E-7804-4759-744A-A35B35D5A9A7}"/>
              </a:ext>
            </a:extLst>
          </p:cNvPr>
          <p:cNvSpPr txBox="1"/>
          <p:nvPr/>
        </p:nvSpPr>
        <p:spPr>
          <a:xfrm>
            <a:off x="9556750" y="2412174"/>
            <a:ext cx="50222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cs typeface="Calibri"/>
              </a:rPr>
              <a:t>J'</a:t>
            </a:r>
            <a:r>
              <a:rPr lang="en-US" sz="2800" baseline="-25000" dirty="0">
                <a:cs typeface="Calibri"/>
              </a:rPr>
              <a:t>&lt;</a:t>
            </a:r>
            <a:endParaRPr lang="en-US" sz="2800" baseline="-250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C41152-1B87-1ECA-0AE7-6F1C2FBE54A3}"/>
              </a:ext>
            </a:extLst>
          </p:cNvPr>
          <p:cNvSpPr/>
          <p:nvPr/>
        </p:nvSpPr>
        <p:spPr>
          <a:xfrm>
            <a:off x="6630265" y="3712150"/>
            <a:ext cx="190500" cy="164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BD5E706-18E3-90FC-5268-082306B73F94}"/>
              </a:ext>
            </a:extLst>
          </p:cNvPr>
          <p:cNvSpPr/>
          <p:nvPr/>
        </p:nvSpPr>
        <p:spPr>
          <a:xfrm>
            <a:off x="6916014" y="3712150"/>
            <a:ext cx="190500" cy="164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A1DA51-7828-73B4-8E5A-55C14C476105}"/>
              </a:ext>
            </a:extLst>
          </p:cNvPr>
          <p:cNvSpPr/>
          <p:nvPr/>
        </p:nvSpPr>
        <p:spPr>
          <a:xfrm>
            <a:off x="7487515" y="3703491"/>
            <a:ext cx="190500" cy="164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C05BD4-20C0-920A-0330-1D20AFDB8678}"/>
              </a:ext>
            </a:extLst>
          </p:cNvPr>
          <p:cNvSpPr/>
          <p:nvPr/>
        </p:nvSpPr>
        <p:spPr>
          <a:xfrm>
            <a:off x="7201764" y="3712149"/>
            <a:ext cx="190500" cy="164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C06CAF4-31FE-15F3-CB2E-012DA757A5A0}"/>
              </a:ext>
            </a:extLst>
          </p:cNvPr>
          <p:cNvCxnSpPr/>
          <p:nvPr/>
        </p:nvCxnSpPr>
        <p:spPr>
          <a:xfrm flipV="1">
            <a:off x="7768937" y="3288723"/>
            <a:ext cx="654626" cy="505690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51C14487-4F52-DD13-BB54-4A2B46B5B0F4}"/>
              </a:ext>
            </a:extLst>
          </p:cNvPr>
          <p:cNvCxnSpPr>
            <a:cxnSpLocks/>
          </p:cNvCxnSpPr>
          <p:nvPr/>
        </p:nvCxnSpPr>
        <p:spPr>
          <a:xfrm flipV="1">
            <a:off x="7760076" y="2655804"/>
            <a:ext cx="602672" cy="1094508"/>
          </a:xfrm>
          <a:prstGeom prst="curvedConnector3">
            <a:avLst/>
          </a:prstGeom>
          <a:ln w="28575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4D74AA3-5CDF-CD6F-7C95-8702E8FC707D}"/>
              </a:ext>
            </a:extLst>
          </p:cNvPr>
          <p:cNvCxnSpPr/>
          <p:nvPr/>
        </p:nvCxnSpPr>
        <p:spPr>
          <a:xfrm flipV="1">
            <a:off x="8916266" y="3062527"/>
            <a:ext cx="5195" cy="225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2EA27C-4B46-04D9-7DAA-026B999B418F}"/>
              </a:ext>
            </a:extLst>
          </p:cNvPr>
          <p:cNvCxnSpPr>
            <a:cxnSpLocks/>
          </p:cNvCxnSpPr>
          <p:nvPr/>
        </p:nvCxnSpPr>
        <p:spPr>
          <a:xfrm flipH="1">
            <a:off x="9188161" y="2724824"/>
            <a:ext cx="3271" cy="240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BAC4FFE-018E-2B9E-B908-E7F4307431AD}"/>
              </a:ext>
            </a:extLst>
          </p:cNvPr>
          <p:cNvSpPr txBox="1"/>
          <p:nvPr/>
        </p:nvSpPr>
        <p:spPr>
          <a:xfrm>
            <a:off x="6761892" y="5670378"/>
            <a:ext cx="11738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  <a:cs typeface="Calibri"/>
              </a:rPr>
              <a:t>Protons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CD620C-EFE7-18EC-E759-EB9E425B26D8}"/>
              </a:ext>
            </a:extLst>
          </p:cNvPr>
          <p:cNvSpPr txBox="1"/>
          <p:nvPr/>
        </p:nvSpPr>
        <p:spPr>
          <a:xfrm>
            <a:off x="8519297" y="5649783"/>
            <a:ext cx="11738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3"/>
                </a:solidFill>
                <a:cs typeface="Calibri"/>
              </a:rPr>
              <a:t>Neutrons</a:t>
            </a:r>
            <a:endParaRPr lang="en-US" dirty="0">
              <a:solidFill>
                <a:schemeClr val="accent3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042077A-2B65-0AF9-17A6-D8B26344CA73}"/>
              </a:ext>
            </a:extLst>
          </p:cNvPr>
          <p:cNvCxnSpPr>
            <a:cxnSpLocks/>
          </p:cNvCxnSpPr>
          <p:nvPr/>
        </p:nvCxnSpPr>
        <p:spPr>
          <a:xfrm>
            <a:off x="6600561" y="4795846"/>
            <a:ext cx="1246908" cy="8659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1A2007A-C839-0A3F-08CA-7AA51E8DB7E1}"/>
              </a:ext>
            </a:extLst>
          </p:cNvPr>
          <p:cNvSpPr txBox="1"/>
          <p:nvPr/>
        </p:nvSpPr>
        <p:spPr>
          <a:xfrm>
            <a:off x="6125756" y="4521560"/>
            <a:ext cx="596766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cs typeface="Calibri"/>
              </a:rPr>
              <a:t>J''</a:t>
            </a:r>
            <a:r>
              <a:rPr lang="en-US" sz="2800" baseline="-25000" dirty="0">
                <a:cs typeface="Calibri"/>
              </a:rPr>
              <a:t>&gt;</a:t>
            </a:r>
            <a:endParaRPr lang="en-US" sz="2800" baseline="-250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8AE7822-6170-66E7-B7B6-A2312F29C754}"/>
              </a:ext>
            </a:extLst>
          </p:cNvPr>
          <p:cNvSpPr/>
          <p:nvPr/>
        </p:nvSpPr>
        <p:spPr>
          <a:xfrm>
            <a:off x="6656846" y="4722243"/>
            <a:ext cx="190500" cy="1645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69D9AC4-ABE1-5D19-F676-A50132F09EEF}"/>
              </a:ext>
            </a:extLst>
          </p:cNvPr>
          <p:cNvSpPr/>
          <p:nvPr/>
        </p:nvSpPr>
        <p:spPr>
          <a:xfrm>
            <a:off x="6942595" y="4722243"/>
            <a:ext cx="190500" cy="1645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D9DA090-E38F-1F67-6075-A90CAB381B2D}"/>
              </a:ext>
            </a:extLst>
          </p:cNvPr>
          <p:cNvSpPr/>
          <p:nvPr/>
        </p:nvSpPr>
        <p:spPr>
          <a:xfrm>
            <a:off x="7514096" y="4713584"/>
            <a:ext cx="190500" cy="1645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9091416-F588-32FD-A50E-43819DF4F11C}"/>
              </a:ext>
            </a:extLst>
          </p:cNvPr>
          <p:cNvSpPr/>
          <p:nvPr/>
        </p:nvSpPr>
        <p:spPr>
          <a:xfrm>
            <a:off x="7228345" y="4722242"/>
            <a:ext cx="190500" cy="164523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Connector: Curved 22">
            <a:extLst>
              <a:ext uri="{FF2B5EF4-FFF2-40B4-BE49-F238E27FC236}">
                <a16:creationId xmlns:a16="http://schemas.microsoft.com/office/drawing/2014/main" id="{4B25D693-9A6F-DA29-F5E6-340208C6925B}"/>
              </a:ext>
            </a:extLst>
          </p:cNvPr>
          <p:cNvCxnSpPr>
            <a:cxnSpLocks/>
          </p:cNvCxnSpPr>
          <p:nvPr/>
        </p:nvCxnSpPr>
        <p:spPr>
          <a:xfrm flipV="1">
            <a:off x="7822098" y="2673526"/>
            <a:ext cx="576091" cy="2113461"/>
          </a:xfrm>
          <a:prstGeom prst="curvedConnector3">
            <a:avLst/>
          </a:prstGeom>
          <a:ln w="28575">
            <a:prstDash val="dash"/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3A6326B8-D6E5-DB5D-BF64-0D770E928545}"/>
              </a:ext>
            </a:extLst>
          </p:cNvPr>
          <p:cNvCxnSpPr>
            <a:cxnSpLocks/>
          </p:cNvCxnSpPr>
          <p:nvPr/>
        </p:nvCxnSpPr>
        <p:spPr>
          <a:xfrm flipV="1">
            <a:off x="7760076" y="3288723"/>
            <a:ext cx="601464" cy="1515783"/>
          </a:xfrm>
          <a:prstGeom prst="curvedConnector3">
            <a:avLst/>
          </a:prstGeom>
          <a:ln w="28575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5378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C9D5-0FAA-4971-9981-64CC3E8A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Calibri Light"/>
              </a:rPr>
              <a:t>Beta Data</a:t>
            </a:r>
            <a:endParaRPr lang="en-US"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F1FB-D3CB-5BB0-DFD0-7B2DE9C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4C1C6-40EE-440D-8B0F-1182DDD86346}"/>
              </a:ext>
            </a:extLst>
          </p:cNvPr>
          <p:cNvSpPr txBox="1"/>
          <p:nvPr/>
        </p:nvSpPr>
        <p:spPr>
          <a:xfrm>
            <a:off x="1000529" y="1954810"/>
            <a:ext cx="289925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Dependent 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Half lives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β-n probabilities 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Relative efficiencies for nuclei 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73BCCAA-CCAC-6DE0-B16A-7A00A9C4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859" y="595816"/>
            <a:ext cx="8232323" cy="5092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B9D18F-EBD2-8E31-BD5C-1A4B65219D26}"/>
              </a:ext>
            </a:extLst>
          </p:cNvPr>
          <p:cNvSpPr txBox="1"/>
          <p:nvPr/>
        </p:nvSpPr>
        <p:spPr>
          <a:xfrm>
            <a:off x="9893877" y="5503718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/>
              <a:t>Cycle Time (s)</a:t>
            </a:r>
          </a:p>
        </p:txBody>
      </p:sp>
    </p:spTree>
    <p:extLst>
      <p:ext uri="{BB962C8B-B14F-4D97-AF65-F5344CB8AC3E}">
        <p14:creationId xmlns:p14="http://schemas.microsoft.com/office/powerpoint/2010/main" val="9475091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588C7-8250-4D6D-25AC-74A4FA3D1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cs typeface="Calibri"/>
              </a:rPr>
              <a:t>Nuclear Shell Model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657EED-3706-BBC1-3AB5-FB1D3E997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01AAD4-A790-E399-8D2E-0CF27969F43E}"/>
              </a:ext>
            </a:extLst>
          </p:cNvPr>
          <p:cNvSpPr txBox="1">
            <a:spLocks/>
          </p:cNvSpPr>
          <p:nvPr/>
        </p:nvSpPr>
        <p:spPr>
          <a:xfrm>
            <a:off x="1097280" y="2108201"/>
            <a:ext cx="4268220" cy="3752031"/>
          </a:xfrm>
          <a:prstGeom prst="rect">
            <a:avLst/>
          </a:prstGeom>
        </p:spPr>
        <p:txBody>
          <a:bodyPr vert="horz" lIns="0" tIns="45720" rIns="0" bIns="45720" rtlCol="0" anchor="t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800" dirty="0">
                <a:cs typeface="Calibri"/>
              </a:rPr>
              <a:t>Tensor force of occupied proton shells attract/repel corresponding neutron orbital</a:t>
            </a:r>
            <a:endParaRPr lang="en-US" dirty="0">
              <a:ea typeface="Calibri"/>
              <a:cs typeface="Calibri"/>
            </a:endParaRP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800" dirty="0">
                <a:cs typeface="Calibri"/>
              </a:rPr>
              <a:t>Removing protons from orbital causes these shells to drift away from stability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pPr marL="0" indent="0">
              <a:buFont typeface="Calibri" panose="020F0502020204030204" pitchFamily="34" charset="0"/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7CB0C949-4397-2E50-1311-E9865F30873A}"/>
              </a:ext>
            </a:extLst>
          </p:cNvPr>
          <p:cNvCxnSpPr/>
          <p:nvPr/>
        </p:nvCxnSpPr>
        <p:spPr>
          <a:xfrm>
            <a:off x="6573980" y="3785753"/>
            <a:ext cx="1246908" cy="8659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75723E6-A79C-421B-889C-7005481072E2}"/>
              </a:ext>
            </a:extLst>
          </p:cNvPr>
          <p:cNvSpPr/>
          <p:nvPr/>
        </p:nvSpPr>
        <p:spPr>
          <a:xfrm>
            <a:off x="6630266" y="4439515"/>
            <a:ext cx="1134340" cy="12295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AF99FDD-1032-449C-1E20-B3D440B9544E}"/>
              </a:ext>
            </a:extLst>
          </p:cNvPr>
          <p:cNvSpPr/>
          <p:nvPr/>
        </p:nvSpPr>
        <p:spPr>
          <a:xfrm>
            <a:off x="8431356" y="3790084"/>
            <a:ext cx="1134340" cy="1879021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42E057B-296D-BBE9-A168-D09EBF404D84}"/>
              </a:ext>
            </a:extLst>
          </p:cNvPr>
          <p:cNvCxnSpPr>
            <a:cxnSpLocks/>
          </p:cNvCxnSpPr>
          <p:nvPr/>
        </p:nvCxnSpPr>
        <p:spPr>
          <a:xfrm>
            <a:off x="8375070" y="2720684"/>
            <a:ext cx="1246908" cy="8659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347DA77-81D5-A38B-8AE9-57E6BC1966CB}"/>
              </a:ext>
            </a:extLst>
          </p:cNvPr>
          <p:cNvCxnSpPr>
            <a:cxnSpLocks/>
          </p:cNvCxnSpPr>
          <p:nvPr/>
        </p:nvCxnSpPr>
        <p:spPr>
          <a:xfrm>
            <a:off x="8375071" y="3292185"/>
            <a:ext cx="1246908" cy="8659"/>
          </a:xfrm>
          <a:prstGeom prst="straightConnector1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BB195585-31EC-D6BD-39B5-727B20401C5E}"/>
              </a:ext>
            </a:extLst>
          </p:cNvPr>
          <p:cNvSpPr txBox="1"/>
          <p:nvPr/>
        </p:nvSpPr>
        <p:spPr>
          <a:xfrm>
            <a:off x="6249802" y="3511467"/>
            <a:ext cx="42841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cs typeface="Calibri"/>
              </a:rPr>
              <a:t>J</a:t>
            </a:r>
            <a:r>
              <a:rPr lang="en-US" sz="2800" baseline="-25000" dirty="0">
                <a:cs typeface="Calibri"/>
              </a:rPr>
              <a:t>&gt;</a:t>
            </a:r>
            <a:endParaRPr lang="en-US" sz="2800" baseline="-250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CFFF1D-50E2-2C36-8C2B-45E65D28831F}"/>
              </a:ext>
            </a:extLst>
          </p:cNvPr>
          <p:cNvSpPr txBox="1"/>
          <p:nvPr/>
        </p:nvSpPr>
        <p:spPr>
          <a:xfrm>
            <a:off x="9565820" y="3063255"/>
            <a:ext cx="57150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cs typeface="Calibri"/>
              </a:rPr>
              <a:t>J'</a:t>
            </a:r>
            <a:r>
              <a:rPr lang="en-US" sz="2800" baseline="-25000" dirty="0">
                <a:cs typeface="Calibri"/>
              </a:rPr>
              <a:t>&gt;</a:t>
            </a:r>
            <a:endParaRPr lang="en-US" sz="2800" baseline="-25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A627C7E-7804-4759-744A-A35B35D5A9A7}"/>
              </a:ext>
            </a:extLst>
          </p:cNvPr>
          <p:cNvSpPr txBox="1"/>
          <p:nvPr/>
        </p:nvSpPr>
        <p:spPr>
          <a:xfrm>
            <a:off x="9556750" y="2412174"/>
            <a:ext cx="502227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800" dirty="0">
                <a:cs typeface="Calibri"/>
              </a:rPr>
              <a:t>J'</a:t>
            </a:r>
            <a:r>
              <a:rPr lang="en-US" sz="2800" baseline="-25000" dirty="0">
                <a:cs typeface="Calibri"/>
              </a:rPr>
              <a:t>&lt;</a:t>
            </a:r>
            <a:endParaRPr lang="en-US" sz="2800" baseline="-25000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5C41152-1B87-1ECA-0AE7-6F1C2FBE54A3}"/>
              </a:ext>
            </a:extLst>
          </p:cNvPr>
          <p:cNvSpPr/>
          <p:nvPr/>
        </p:nvSpPr>
        <p:spPr>
          <a:xfrm>
            <a:off x="6630265" y="3712150"/>
            <a:ext cx="190500" cy="164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BD5E706-18E3-90FC-5268-082306B73F94}"/>
              </a:ext>
            </a:extLst>
          </p:cNvPr>
          <p:cNvSpPr/>
          <p:nvPr/>
        </p:nvSpPr>
        <p:spPr>
          <a:xfrm>
            <a:off x="6916014" y="3712150"/>
            <a:ext cx="190500" cy="164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6A1DA51-7828-73B4-8E5A-55C14C476105}"/>
              </a:ext>
            </a:extLst>
          </p:cNvPr>
          <p:cNvSpPr/>
          <p:nvPr/>
        </p:nvSpPr>
        <p:spPr>
          <a:xfrm>
            <a:off x="7487515" y="3703491"/>
            <a:ext cx="190500" cy="164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19C05BD4-20C0-920A-0330-1D20AFDB8678}"/>
              </a:ext>
            </a:extLst>
          </p:cNvPr>
          <p:cNvSpPr/>
          <p:nvPr/>
        </p:nvSpPr>
        <p:spPr>
          <a:xfrm>
            <a:off x="7201764" y="3712149"/>
            <a:ext cx="190500" cy="16452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Connector: Curved 24">
            <a:extLst>
              <a:ext uri="{FF2B5EF4-FFF2-40B4-BE49-F238E27FC236}">
                <a16:creationId xmlns:a16="http://schemas.microsoft.com/office/drawing/2014/main" id="{4C06CAF4-31FE-15F3-CB2E-012DA757A5A0}"/>
              </a:ext>
            </a:extLst>
          </p:cNvPr>
          <p:cNvCxnSpPr/>
          <p:nvPr/>
        </p:nvCxnSpPr>
        <p:spPr>
          <a:xfrm flipV="1">
            <a:off x="7768937" y="3288723"/>
            <a:ext cx="654626" cy="505690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or: Curved 25">
            <a:extLst>
              <a:ext uri="{FF2B5EF4-FFF2-40B4-BE49-F238E27FC236}">
                <a16:creationId xmlns:a16="http://schemas.microsoft.com/office/drawing/2014/main" id="{51C14487-4F52-DD13-BB54-4A2B46B5B0F4}"/>
              </a:ext>
            </a:extLst>
          </p:cNvPr>
          <p:cNvCxnSpPr>
            <a:cxnSpLocks/>
          </p:cNvCxnSpPr>
          <p:nvPr/>
        </p:nvCxnSpPr>
        <p:spPr>
          <a:xfrm flipV="1">
            <a:off x="7768936" y="2691246"/>
            <a:ext cx="602672" cy="1094508"/>
          </a:xfrm>
          <a:prstGeom prst="curvedConnector3">
            <a:avLst/>
          </a:prstGeom>
          <a:ln w="28575"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4D74AA3-5CDF-CD6F-7C95-8702E8FC707D}"/>
              </a:ext>
            </a:extLst>
          </p:cNvPr>
          <p:cNvCxnSpPr/>
          <p:nvPr/>
        </p:nvCxnSpPr>
        <p:spPr>
          <a:xfrm flipV="1">
            <a:off x="8916266" y="3062527"/>
            <a:ext cx="5195" cy="2253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62EA27C-4B46-04D9-7DAA-026B999B418F}"/>
              </a:ext>
            </a:extLst>
          </p:cNvPr>
          <p:cNvCxnSpPr>
            <a:cxnSpLocks/>
          </p:cNvCxnSpPr>
          <p:nvPr/>
        </p:nvCxnSpPr>
        <p:spPr>
          <a:xfrm flipH="1">
            <a:off x="9188161" y="2724824"/>
            <a:ext cx="3271" cy="24033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BAC4FFE-018E-2B9E-B908-E7F4307431AD}"/>
              </a:ext>
            </a:extLst>
          </p:cNvPr>
          <p:cNvSpPr txBox="1"/>
          <p:nvPr/>
        </p:nvSpPr>
        <p:spPr>
          <a:xfrm>
            <a:off x="6761892" y="5670378"/>
            <a:ext cx="11738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  <a:cs typeface="Calibri"/>
              </a:rPr>
              <a:t>Protons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CD620C-EFE7-18EC-E759-EB9E425B26D8}"/>
              </a:ext>
            </a:extLst>
          </p:cNvPr>
          <p:cNvSpPr txBox="1"/>
          <p:nvPr/>
        </p:nvSpPr>
        <p:spPr>
          <a:xfrm>
            <a:off x="8519297" y="5649783"/>
            <a:ext cx="1173891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accent3"/>
                </a:solidFill>
                <a:cs typeface="Calibri"/>
              </a:rPr>
              <a:t>Neutrons</a:t>
            </a:r>
            <a:endParaRPr lang="en-US" dirty="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5665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C9D5-0FAA-4971-9981-64CC3E8A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Calibri Light"/>
              </a:rPr>
              <a:t>Beta Data</a:t>
            </a:r>
            <a:endParaRPr lang="en-US"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F1FB-D3CB-5BB0-DFD0-7B2DE9C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4C1C6-40EE-440D-8B0F-1182DDD86346}"/>
              </a:ext>
            </a:extLst>
          </p:cNvPr>
          <p:cNvSpPr txBox="1"/>
          <p:nvPr/>
        </p:nvSpPr>
        <p:spPr>
          <a:xfrm>
            <a:off x="1000529" y="1954810"/>
            <a:ext cx="289925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Dependent 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Half lives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β-n probabilities 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Relative efficiencies for nuclei 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73BCCAA-CCAC-6DE0-B16A-7A00A9C4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859" y="595816"/>
            <a:ext cx="8232323" cy="5092088"/>
          </a:xfrm>
          <a:prstGeom prst="rect">
            <a:avLst/>
          </a:prstGeom>
        </p:spPr>
      </p:pic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D3AE1C93-11F4-19A8-ACE9-7767A5E8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18" y="96059"/>
            <a:ext cx="6475267" cy="351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977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C9D5-0FAA-4971-9981-64CC3E8A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Calibri Light"/>
              </a:rPr>
              <a:t>Beta Data</a:t>
            </a:r>
            <a:endParaRPr lang="en-US"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F1FB-D3CB-5BB0-DFD0-7B2DE9C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4C1C6-40EE-440D-8B0F-1182DDD86346}"/>
              </a:ext>
            </a:extLst>
          </p:cNvPr>
          <p:cNvSpPr txBox="1"/>
          <p:nvPr/>
        </p:nvSpPr>
        <p:spPr>
          <a:xfrm>
            <a:off x="1000529" y="1954810"/>
            <a:ext cx="289925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Dependent 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Half lives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β-n probabilities 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Relative efficiencies for nuclei 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73BCCAA-CCAC-6DE0-B16A-7A00A9C4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859" y="595816"/>
            <a:ext cx="8232323" cy="5092088"/>
          </a:xfrm>
          <a:prstGeom prst="rect">
            <a:avLst/>
          </a:prstGeom>
        </p:spPr>
      </p:pic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D3AE1C93-11F4-19A8-ACE9-7767A5E8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18" y="96059"/>
            <a:ext cx="6475267" cy="3511665"/>
          </a:xfrm>
          <a:prstGeom prst="rect">
            <a:avLst/>
          </a:prstGeom>
        </p:spPr>
      </p:pic>
      <p:pic>
        <p:nvPicPr>
          <p:cNvPr id="6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D22FA37B-1F94-3E67-789F-0436C14F4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311" y="898454"/>
            <a:ext cx="6942858" cy="3782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7297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97C9D5-0FAA-4971-9981-64CC3E8A4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/>
                <a:cs typeface="Calibri Light"/>
              </a:rPr>
              <a:t>Beta Data</a:t>
            </a:r>
            <a:endParaRPr lang="en-US">
              <a:latin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3F1FB-D3CB-5BB0-DFD0-7B2DE9C8B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14C1C6-40EE-440D-8B0F-1182DDD86346}"/>
              </a:ext>
            </a:extLst>
          </p:cNvPr>
          <p:cNvSpPr txBox="1"/>
          <p:nvPr/>
        </p:nvSpPr>
        <p:spPr>
          <a:xfrm>
            <a:off x="1000529" y="1954810"/>
            <a:ext cx="2899257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Dependent on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Half lives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β-n probabilities </a:t>
            </a:r>
          </a:p>
          <a:p>
            <a:pPr marL="742950" lvl="1" indent="-285750">
              <a:buFont typeface="Arial"/>
              <a:buChar char="•"/>
            </a:pPr>
            <a:r>
              <a:rPr lang="en-US" sz="2400">
                <a:latin typeface="Calibri"/>
                <a:cs typeface="Calibri"/>
              </a:rPr>
              <a:t>Relative efficiencies for nuclei </a:t>
            </a:r>
          </a:p>
        </p:txBody>
      </p:sp>
      <p:pic>
        <p:nvPicPr>
          <p:cNvPr id="7" name="Picture 6" descr="Chart&#10;&#10;Description automatically generated">
            <a:extLst>
              <a:ext uri="{FF2B5EF4-FFF2-40B4-BE49-F238E27FC236}">
                <a16:creationId xmlns:a16="http://schemas.microsoft.com/office/drawing/2014/main" id="{573BCCAA-CCAC-6DE0-B16A-7A00A9C4BC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35859" y="595816"/>
            <a:ext cx="8232323" cy="5092088"/>
          </a:xfrm>
          <a:prstGeom prst="rect">
            <a:avLst/>
          </a:prstGeom>
        </p:spPr>
      </p:pic>
      <p:pic>
        <p:nvPicPr>
          <p:cNvPr id="5" name="Picture 5" descr="Chart&#10;&#10;Description automatically generated">
            <a:extLst>
              <a:ext uri="{FF2B5EF4-FFF2-40B4-BE49-F238E27FC236}">
                <a16:creationId xmlns:a16="http://schemas.microsoft.com/office/drawing/2014/main" id="{D3AE1C93-11F4-19A8-ACE9-7767A5E8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3218" y="96059"/>
            <a:ext cx="6475267" cy="3511665"/>
          </a:xfrm>
          <a:prstGeom prst="rect">
            <a:avLst/>
          </a:prstGeom>
        </p:spPr>
      </p:pic>
      <p:pic>
        <p:nvPicPr>
          <p:cNvPr id="6" name="Picture 7" descr="Chart, histogram&#10;&#10;Description automatically generated">
            <a:extLst>
              <a:ext uri="{FF2B5EF4-FFF2-40B4-BE49-F238E27FC236}">
                <a16:creationId xmlns:a16="http://schemas.microsoft.com/office/drawing/2014/main" id="{D22FA37B-1F94-3E67-789F-0436C14F45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19311" y="898454"/>
            <a:ext cx="6942858" cy="3782488"/>
          </a:xfrm>
          <a:prstGeom prst="rect">
            <a:avLst/>
          </a:prstGeom>
        </p:spPr>
      </p:pic>
      <p:pic>
        <p:nvPicPr>
          <p:cNvPr id="8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B9117E7B-A216-E069-7DF1-69EBEB1811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137" y="2036411"/>
            <a:ext cx="7003471" cy="3779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216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6A552F-9817-6DA9-3FF1-3B616FEEC35A}"/>
              </a:ext>
            </a:extLst>
          </p:cNvPr>
          <p:cNvSpPr>
            <a:spLocks noGrp="1"/>
          </p:cNvSpPr>
          <p:nvPr/>
        </p:nvSpPr>
        <p:spPr>
          <a:xfrm>
            <a:off x="1009949" y="699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cs typeface="Calibri Light"/>
              </a:rPr>
              <a:t>DESCANT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CF29971-6F29-2414-4460-8D6EEC853B4F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8200" y="812528"/>
            <a:ext cx="7541109" cy="538650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E7A350-B231-287C-5D03-C12EA04F4314}"/>
              </a:ext>
            </a:extLst>
          </p:cNvPr>
          <p:cNvSpPr txBox="1">
            <a:spLocks/>
          </p:cNvSpPr>
          <p:nvPr/>
        </p:nvSpPr>
        <p:spPr>
          <a:xfrm>
            <a:off x="894609" y="1897791"/>
            <a:ext cx="355820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cs typeface="Calibri"/>
              </a:rPr>
              <a:t>DESCANT PSD vs Energy 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Selects higher energy neutrons than time-of-flight vs. PSD cut</a:t>
            </a:r>
          </a:p>
          <a:p>
            <a:endParaRPr lang="en-US" dirty="0">
              <a:cs typeface="Calibri"/>
            </a:endParaRPr>
          </a:p>
          <a:p>
            <a:r>
              <a:rPr lang="en-US" dirty="0">
                <a:cs typeface="Calibri"/>
              </a:rPr>
              <a:t>Removes any inherent timing selection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A4B83C-49E2-E0A0-8680-821B615D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9F32611-3449-90FE-1830-03FBC06A0C8C}"/>
              </a:ext>
            </a:extLst>
          </p:cNvPr>
          <p:cNvSpPr/>
          <p:nvPr/>
        </p:nvSpPr>
        <p:spPr>
          <a:xfrm>
            <a:off x="10712605" y="6001214"/>
            <a:ext cx="55756" cy="12080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321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F6A552F-9817-6DA9-3FF1-3B616FEEC35A}"/>
              </a:ext>
            </a:extLst>
          </p:cNvPr>
          <p:cNvSpPr>
            <a:spLocks noGrp="1"/>
          </p:cNvSpPr>
          <p:nvPr/>
        </p:nvSpPr>
        <p:spPr>
          <a:xfrm>
            <a:off x="1009949" y="69948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>
                <a:cs typeface="Calibri Light"/>
              </a:rPr>
              <a:t>DESCANT ToF</a:t>
            </a:r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ACE7A350-B231-287C-5D03-C12EA04F4314}"/>
              </a:ext>
            </a:extLst>
          </p:cNvPr>
          <p:cNvSpPr txBox="1">
            <a:spLocks/>
          </p:cNvSpPr>
          <p:nvPr/>
        </p:nvSpPr>
        <p:spPr>
          <a:xfrm>
            <a:off x="894609" y="1897791"/>
            <a:ext cx="3558209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cs typeface="Calibri"/>
              </a:rPr>
              <a:t>53K Data</a:t>
            </a:r>
          </a:p>
          <a:p>
            <a:r>
              <a:rPr lang="en-US" sz="2400" dirty="0">
                <a:cs typeface="Calibri"/>
              </a:rPr>
              <a:t>Target to Detector Distance: 50cm </a:t>
            </a:r>
          </a:p>
          <a:p>
            <a:r>
              <a:rPr lang="en-US" sz="2400" dirty="0">
                <a:cs typeface="Calibri"/>
              </a:rPr>
              <a:t>18 ns ~ 4 MeV</a:t>
            </a:r>
          </a:p>
          <a:p>
            <a:r>
              <a:rPr lang="en-US" sz="2400" dirty="0">
                <a:cs typeface="Calibri"/>
              </a:rPr>
              <a:t>24 ns ~ 2.5 MeV</a:t>
            </a:r>
          </a:p>
          <a:p>
            <a:r>
              <a:rPr lang="en-US" sz="2400" dirty="0">
                <a:cs typeface="Calibri"/>
              </a:rPr>
              <a:t>40 ns ~ 0.8 MeV</a:t>
            </a:r>
          </a:p>
          <a:p>
            <a:r>
              <a:rPr lang="en-US" sz="2400" dirty="0">
                <a:cs typeface="Calibri"/>
              </a:rPr>
              <a:t>Qβ-Sn = 9.1 MeV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DA4B83C-49E2-E0A0-8680-821B615D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34</a:t>
            </a:fld>
            <a:endParaRPr lang="en-US"/>
          </a:p>
        </p:txBody>
      </p:sp>
      <p:pic>
        <p:nvPicPr>
          <p:cNvPr id="3" name="Picture 3" descr="A picture containing chart&#10;&#10;Description automatically generated">
            <a:extLst>
              <a:ext uri="{FF2B5EF4-FFF2-40B4-BE49-F238E27FC236}">
                <a16:creationId xmlns:a16="http://schemas.microsoft.com/office/drawing/2014/main" id="{616C96B5-9863-4861-421A-C8C7427E44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8839" y="1838972"/>
            <a:ext cx="6432395" cy="431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8805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DA6AFF-FE36-4B16-69BD-662F8A26E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Angular Correlations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FD5B26-2D63-AFA5-EAFF-08B03300C5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854393"/>
            <a:ext cx="3901787" cy="4014701"/>
          </a:xfrm>
        </p:spPr>
        <p:txBody>
          <a:bodyPr vert="horz" lIns="0" tIns="45720" rIns="0" bIns="45720" rtlCol="0" anchor="t">
            <a:normAutofit/>
          </a:bodyPr>
          <a:lstStyle/>
          <a:p>
            <a:r>
              <a:rPr lang="en-US" dirty="0">
                <a:cs typeface="Calibri"/>
              </a:rPr>
              <a:t>Angular correlation between coincident gamma rays </a:t>
            </a:r>
          </a:p>
          <a:p>
            <a:endParaRPr lang="en-US" dirty="0">
              <a:ea typeface="Calibri"/>
              <a:cs typeface="Calibri"/>
            </a:endParaRPr>
          </a:p>
          <a:p>
            <a:r>
              <a:rPr lang="en-US" dirty="0">
                <a:ea typeface="Calibri"/>
                <a:cs typeface="Calibri"/>
              </a:rPr>
              <a:t>Illustrates spin assignments of the states in the cascades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AF4C58-C4CF-AA0D-C6BE-1AEEC4B80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35</a:t>
            </a:fld>
            <a:endParaRPr lang="en-US"/>
          </a:p>
        </p:txBody>
      </p:sp>
      <p:pic>
        <p:nvPicPr>
          <p:cNvPr id="5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1AA1C17C-5194-C240-BD6A-C59EE8808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741" y="1994010"/>
            <a:ext cx="4510921" cy="33808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DF873E7-364E-6998-2401-3608581BFE18}"/>
              </a:ext>
            </a:extLst>
          </p:cNvPr>
          <p:cNvSpPr txBox="1"/>
          <p:nvPr/>
        </p:nvSpPr>
        <p:spPr>
          <a:xfrm rot="18540000">
            <a:off x="8136265" y="2003834"/>
            <a:ext cx="501015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3200" dirty="0">
                <a:solidFill>
                  <a:srgbClr val="FFBFBF"/>
                </a:solidFill>
              </a:rPr>
              <a:t>PRELIMINARY</a:t>
            </a:r>
          </a:p>
        </p:txBody>
      </p:sp>
      <p:pic>
        <p:nvPicPr>
          <p:cNvPr id="9" name="Picture 9" descr="Chart&#10;&#10;Description automatically generated">
            <a:extLst>
              <a:ext uri="{FF2B5EF4-FFF2-40B4-BE49-F238E27FC236}">
                <a16:creationId xmlns:a16="http://schemas.microsoft.com/office/drawing/2014/main" id="{1F0FDFA8-6287-E0B9-8C1C-6A5A655045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912" y="1878735"/>
            <a:ext cx="3821151" cy="395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4615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3502581" cy="1450757"/>
          </a:xfrm>
        </p:spPr>
        <p:txBody>
          <a:bodyPr/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0656F4-1F4E-44A8-8C67-D8BA00EA53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2108201"/>
            <a:ext cx="3145819" cy="3760891"/>
          </a:xfrm>
        </p:spPr>
        <p:txBody>
          <a:bodyPr vert="horz" lIns="0" tIns="45720" rIns="0" bIns="45720" rtlCol="0" anchor="t">
            <a:normAutofit/>
          </a:bodyPr>
          <a:lstStyle/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800" dirty="0">
                <a:cs typeface="Calibri"/>
              </a:rPr>
              <a:t>Single particle energies drift away from β-stability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r>
              <a:rPr lang="en-US" sz="2800" dirty="0">
                <a:cs typeface="Calibri"/>
              </a:rPr>
              <a:t>Creates new magic numbers</a:t>
            </a:r>
          </a:p>
          <a:p>
            <a:pPr marL="342900" indent="-342900">
              <a:buFont typeface="Arial" panose="020F0502020204030204" pitchFamily="34" charset="0"/>
              <a:buChar char="•"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  <a:p>
            <a:pPr marL="0" indent="0">
              <a:buNone/>
            </a:pPr>
            <a:endParaRPr lang="en-US">
              <a:cs typeface="Calibri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49E75171-A683-3B32-D746-8578E78665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02667" y="33090"/>
            <a:ext cx="7789333" cy="62672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EF2F850-73B4-F25E-16F8-70D2F9E86263}"/>
              </a:ext>
            </a:extLst>
          </p:cNvPr>
          <p:cNvSpPr/>
          <p:nvPr/>
        </p:nvSpPr>
        <p:spPr>
          <a:xfrm>
            <a:off x="6747976" y="3784600"/>
            <a:ext cx="821224" cy="59266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88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0CE4022D-B228-3DEF-A380-6D2E60C9A8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247" y="0"/>
            <a:ext cx="9196754" cy="6261426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6C83DCE8-E99A-631B-0AD7-7FD423E4C6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333" y="2303089"/>
            <a:ext cx="4872892" cy="3265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BB052E-D77B-9C11-77DF-7AB1DFD23156}"/>
              </a:ext>
            </a:extLst>
          </p:cNvPr>
          <p:cNvSpPr txBox="1"/>
          <p:nvPr/>
        </p:nvSpPr>
        <p:spPr>
          <a:xfrm>
            <a:off x="441047" y="5436406"/>
            <a:ext cx="2743200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cs typeface="Arial"/>
              </a:rPr>
              <a:t>J. D. Holt, J. Menéndez, J. Simonis, and A. Schwenk, Physical Review C </a:t>
            </a:r>
            <a:r>
              <a:rPr lang="en-US" sz="1400" b="1" dirty="0">
                <a:cs typeface="Arial"/>
              </a:rPr>
              <a:t>90</a:t>
            </a:r>
            <a:r>
              <a:rPr lang="en-US" sz="1400" dirty="0">
                <a:cs typeface="Arial"/>
              </a:rPr>
              <a:t> (2014).​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6009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0E08B58B-7DE2-54BE-61BE-80189684B9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247" y="0"/>
            <a:ext cx="9196754" cy="6261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0A0D269-7B5C-5F43-7216-E2FDC7D91A8A}"/>
              </a:ext>
            </a:extLst>
          </p:cNvPr>
          <p:cNvSpPr/>
          <p:nvPr/>
        </p:nvSpPr>
        <p:spPr>
          <a:xfrm>
            <a:off x="6468532" y="320618"/>
            <a:ext cx="702735" cy="61071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10" descr="A picture containing text, person, document&#10;&#10;Description automatically generated">
            <a:extLst>
              <a:ext uri="{FF2B5EF4-FFF2-40B4-BE49-F238E27FC236}">
                <a16:creationId xmlns:a16="http://schemas.microsoft.com/office/drawing/2014/main" id="{E90916E3-9C00-BEFF-C16D-C3B0349D07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1026"/>
            <a:ext cx="6714719" cy="163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ECF009A6-B931-F520-C4D5-B41BD50F86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8605" y="738474"/>
            <a:ext cx="4223904" cy="322493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2D43F0A-8324-A5A4-E9F2-701EE6EAA2BD}"/>
              </a:ext>
            </a:extLst>
          </p:cNvPr>
          <p:cNvSpPr txBox="1"/>
          <p:nvPr/>
        </p:nvSpPr>
        <p:spPr>
          <a:xfrm>
            <a:off x="8291945" y="4966855"/>
            <a:ext cx="60856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E. </a:t>
            </a:r>
            <a:r>
              <a:rPr lang="en-US" sz="1200" dirty="0" err="1"/>
              <a:t>Leistenschneider</a:t>
            </a:r>
            <a:r>
              <a:rPr lang="en-US" sz="1200" dirty="0"/>
              <a:t> et al. </a:t>
            </a:r>
            <a:r>
              <a:rPr lang="en-US" sz="1200" dirty="0">
                <a:ea typeface="+mn-lt"/>
                <a:cs typeface="+mn-lt"/>
              </a:rPr>
              <a:t>Phys. Rev. Lett. </a:t>
            </a:r>
            <a:r>
              <a:rPr lang="en-US" sz="1200" b="1" dirty="0">
                <a:ea typeface="+mn-lt"/>
                <a:cs typeface="+mn-lt"/>
              </a:rPr>
              <a:t>120</a:t>
            </a:r>
            <a:r>
              <a:rPr lang="en-US" sz="1200" dirty="0">
                <a:ea typeface="+mn-lt"/>
                <a:cs typeface="+mn-lt"/>
              </a:rPr>
              <a:t>, 062503 (2018)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4694592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5B816F33-681D-6602-D7F6-59DC3658DD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247" y="0"/>
            <a:ext cx="9196754" cy="6261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F3040B1-8767-DC7B-1EC0-10D51C528FCA}"/>
              </a:ext>
            </a:extLst>
          </p:cNvPr>
          <p:cNvSpPr/>
          <p:nvPr/>
        </p:nvSpPr>
        <p:spPr>
          <a:xfrm>
            <a:off x="7103533" y="2270759"/>
            <a:ext cx="1413934" cy="7228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3F665C-4925-6536-9293-94AA0FBB558A}"/>
              </a:ext>
            </a:extLst>
          </p:cNvPr>
          <p:cNvSpPr/>
          <p:nvPr/>
        </p:nvSpPr>
        <p:spPr>
          <a:xfrm>
            <a:off x="6468532" y="320618"/>
            <a:ext cx="702735" cy="61071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0" descr="A picture containing text, person, document&#10;&#10;Description automatically generated">
            <a:extLst>
              <a:ext uri="{FF2B5EF4-FFF2-40B4-BE49-F238E27FC236}">
                <a16:creationId xmlns:a16="http://schemas.microsoft.com/office/drawing/2014/main" id="{550F673D-EDBE-26F7-8787-3161D8CF22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1026"/>
            <a:ext cx="6714719" cy="163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Picture 5" descr="Text, letter&#10;&#10;Description automatically generated">
            <a:extLst>
              <a:ext uri="{FF2B5EF4-FFF2-40B4-BE49-F238E27FC236}">
                <a16:creationId xmlns:a16="http://schemas.microsoft.com/office/drawing/2014/main" id="{FEB1DCD1-B78E-B18A-B8B5-629EA134C3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3191970"/>
            <a:ext cx="6953738" cy="129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88B8208-47DE-7C81-6316-E0ABC2B9A1C5}"/>
              </a:ext>
            </a:extLst>
          </p:cNvPr>
          <p:cNvSpPr txBox="1"/>
          <p:nvPr/>
        </p:nvSpPr>
        <p:spPr>
          <a:xfrm>
            <a:off x="8291945" y="5200650"/>
            <a:ext cx="578253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ea typeface="+mn-lt"/>
                <a:cs typeface="+mn-lt"/>
              </a:rPr>
              <a:t>M. Rosenbusch et al. Phys. Rev. Lett. </a:t>
            </a:r>
            <a:r>
              <a:rPr lang="en-US" sz="1200" b="1" dirty="0">
                <a:ea typeface="+mn-lt"/>
                <a:cs typeface="+mn-lt"/>
              </a:rPr>
              <a:t>114</a:t>
            </a:r>
            <a:r>
              <a:rPr lang="en-US" sz="1200" dirty="0">
                <a:ea typeface="+mn-lt"/>
                <a:cs typeface="+mn-lt"/>
              </a:rPr>
              <a:t>, 202501 (2015)</a:t>
            </a:r>
            <a:endParaRPr lang="en-US" sz="1200">
              <a:cs typeface="Calibri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3ACA1C2-2870-60CE-1964-56EB7569EC8C}"/>
              </a:ext>
            </a:extLst>
          </p:cNvPr>
          <p:cNvSpPr txBox="1"/>
          <p:nvPr/>
        </p:nvSpPr>
        <p:spPr>
          <a:xfrm>
            <a:off x="8291945" y="4966855"/>
            <a:ext cx="60856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E. </a:t>
            </a:r>
            <a:r>
              <a:rPr lang="en-US" sz="1200" dirty="0" err="1"/>
              <a:t>Leistenschneider</a:t>
            </a:r>
            <a:r>
              <a:rPr lang="en-US" sz="1200" dirty="0"/>
              <a:t> et al. </a:t>
            </a:r>
            <a:r>
              <a:rPr lang="en-US" sz="1200" dirty="0">
                <a:ea typeface="+mn-lt"/>
                <a:cs typeface="+mn-lt"/>
              </a:rPr>
              <a:t>Phys. Rev. Lett. </a:t>
            </a:r>
            <a:r>
              <a:rPr lang="en-US" sz="1200" b="1" dirty="0">
                <a:ea typeface="+mn-lt"/>
                <a:cs typeface="+mn-lt"/>
              </a:rPr>
              <a:t>120</a:t>
            </a:r>
            <a:r>
              <a:rPr lang="en-US" sz="1200" dirty="0">
                <a:ea typeface="+mn-lt"/>
                <a:cs typeface="+mn-lt"/>
              </a:rPr>
              <a:t>, 062503 (2018)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7332456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D873B870-04ED-0126-2A77-A25869FFF2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247" y="0"/>
            <a:ext cx="9196754" cy="62614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DBAAE35-1B46-3D8F-A1C4-B7E3F392E6DE}"/>
              </a:ext>
            </a:extLst>
          </p:cNvPr>
          <p:cNvSpPr/>
          <p:nvPr/>
        </p:nvSpPr>
        <p:spPr>
          <a:xfrm>
            <a:off x="7806267" y="1611630"/>
            <a:ext cx="703385" cy="649293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D91868E-51C4-337A-C334-8B8728AE94A6}"/>
              </a:ext>
            </a:extLst>
          </p:cNvPr>
          <p:cNvSpPr/>
          <p:nvPr/>
        </p:nvSpPr>
        <p:spPr>
          <a:xfrm>
            <a:off x="6468532" y="320618"/>
            <a:ext cx="702735" cy="610715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0" descr="A picture containing text, person, document&#10;&#10;Description automatically generated">
            <a:extLst>
              <a:ext uri="{FF2B5EF4-FFF2-40B4-BE49-F238E27FC236}">
                <a16:creationId xmlns:a16="http://schemas.microsoft.com/office/drawing/2014/main" id="{96B9479A-3549-0C24-D1CF-32A7B6787B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1026"/>
            <a:ext cx="6714719" cy="16367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5" descr="Text, letter&#10;&#10;Description automatically generated">
            <a:extLst>
              <a:ext uri="{FF2B5EF4-FFF2-40B4-BE49-F238E27FC236}">
                <a16:creationId xmlns:a16="http://schemas.microsoft.com/office/drawing/2014/main" id="{59FEC9FD-EA39-5B43-B68A-B7CA910563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3191970"/>
            <a:ext cx="6953738" cy="1298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8" descr="Text&#10;&#10;Description automatically generated">
            <a:extLst>
              <a:ext uri="{FF2B5EF4-FFF2-40B4-BE49-F238E27FC236}">
                <a16:creationId xmlns:a16="http://schemas.microsoft.com/office/drawing/2014/main" id="{755F0F4F-912C-6404-2115-B7D748084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60827" y="4123600"/>
            <a:ext cx="6653778" cy="1488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F7C1775-4530-E95A-7169-E041100953C2}"/>
              </a:ext>
            </a:extLst>
          </p:cNvPr>
          <p:cNvSpPr/>
          <p:nvPr/>
        </p:nvSpPr>
        <p:spPr>
          <a:xfrm>
            <a:off x="7103533" y="2270759"/>
            <a:ext cx="1413934" cy="722851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5D0A2386-4170-F07F-785E-0835DA5C3E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127" y="1341636"/>
            <a:ext cx="6882244" cy="22524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7D36F7-E777-B1D1-892C-4F4A728BECCF}"/>
              </a:ext>
            </a:extLst>
          </p:cNvPr>
          <p:cNvSpPr txBox="1"/>
          <p:nvPr/>
        </p:nvSpPr>
        <p:spPr>
          <a:xfrm>
            <a:off x="8291945" y="5443105"/>
            <a:ext cx="5678630" cy="5355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200" dirty="0">
                <a:ea typeface="+mn-lt"/>
                <a:cs typeface="+mn-lt"/>
              </a:rPr>
              <a:t>D. </a:t>
            </a:r>
            <a:r>
              <a:rPr lang="en-US" sz="1200" dirty="0" err="1">
                <a:ea typeface="+mn-lt"/>
                <a:cs typeface="+mn-lt"/>
              </a:rPr>
              <a:t>Steppenbeck</a:t>
            </a:r>
            <a:r>
              <a:rPr lang="en-US" sz="1200" dirty="0">
                <a:ea typeface="+mn-lt"/>
                <a:cs typeface="+mn-lt"/>
              </a:rPr>
              <a:t> et al., Nature </a:t>
            </a:r>
            <a:r>
              <a:rPr lang="en-US" sz="1200" b="1" dirty="0">
                <a:ea typeface="+mn-lt"/>
                <a:cs typeface="+mn-lt"/>
              </a:rPr>
              <a:t>502</a:t>
            </a:r>
            <a:r>
              <a:rPr lang="en-US" sz="1200" dirty="0">
                <a:ea typeface="+mn-lt"/>
                <a:cs typeface="+mn-lt"/>
              </a:rPr>
              <a:t>, 207 (2013).</a:t>
            </a:r>
            <a:endParaRPr lang="en-US" sz="1200"/>
          </a:p>
          <a:p>
            <a:pPr algn="l"/>
            <a:endParaRPr lang="en-US" dirty="0"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7640A13-C5E2-2E48-0270-5F64656D982F}"/>
              </a:ext>
            </a:extLst>
          </p:cNvPr>
          <p:cNvSpPr txBox="1"/>
          <p:nvPr/>
        </p:nvSpPr>
        <p:spPr>
          <a:xfrm>
            <a:off x="8291945" y="5200650"/>
            <a:ext cx="578253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dirty="0">
                <a:ea typeface="+mn-lt"/>
                <a:cs typeface="+mn-lt"/>
              </a:rPr>
              <a:t>M. Rosenbusch et al. Phys. Rev. Lett. </a:t>
            </a:r>
            <a:r>
              <a:rPr lang="en-US" sz="1200" b="1" dirty="0">
                <a:ea typeface="+mn-lt"/>
                <a:cs typeface="+mn-lt"/>
              </a:rPr>
              <a:t>114</a:t>
            </a:r>
            <a:r>
              <a:rPr lang="en-US" sz="1200" dirty="0">
                <a:ea typeface="+mn-lt"/>
                <a:cs typeface="+mn-lt"/>
              </a:rPr>
              <a:t>, 202501 (2015)</a:t>
            </a:r>
            <a:endParaRPr lang="en-US" sz="1200">
              <a:cs typeface="Calibri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94479-63EB-81D2-42BE-C1F938F4C2B2}"/>
              </a:ext>
            </a:extLst>
          </p:cNvPr>
          <p:cNvSpPr txBox="1"/>
          <p:nvPr/>
        </p:nvSpPr>
        <p:spPr>
          <a:xfrm>
            <a:off x="8291945" y="4966855"/>
            <a:ext cx="60856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E. </a:t>
            </a:r>
            <a:r>
              <a:rPr lang="en-US" sz="1200" dirty="0" err="1"/>
              <a:t>Leistenschneider</a:t>
            </a:r>
            <a:r>
              <a:rPr lang="en-US" sz="1200" dirty="0"/>
              <a:t> et al. </a:t>
            </a:r>
            <a:r>
              <a:rPr lang="en-US" sz="1200" dirty="0">
                <a:ea typeface="+mn-lt"/>
                <a:cs typeface="+mn-lt"/>
              </a:rPr>
              <a:t>Phys. Rev. Lett. </a:t>
            </a:r>
            <a:r>
              <a:rPr lang="en-US" sz="1200" b="1" dirty="0">
                <a:ea typeface="+mn-lt"/>
                <a:cs typeface="+mn-lt"/>
              </a:rPr>
              <a:t>120</a:t>
            </a:r>
            <a:r>
              <a:rPr lang="en-US" sz="1200" dirty="0">
                <a:ea typeface="+mn-lt"/>
                <a:cs typeface="+mn-lt"/>
              </a:rPr>
              <a:t>, 062503 (2018)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36526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01C8F-C6FC-4332-A451-581C55843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42" y="374526"/>
            <a:ext cx="2858477" cy="1450757"/>
          </a:xfrm>
        </p:spPr>
        <p:txBody>
          <a:bodyPr>
            <a:normAutofit fontScale="90000"/>
          </a:bodyPr>
          <a:lstStyle/>
          <a:p>
            <a:r>
              <a:rPr lang="en-US">
                <a:latin typeface="Arial"/>
                <a:cs typeface="Calibri Light"/>
              </a:rPr>
              <a:t>Shell Model Evolution</a:t>
            </a:r>
            <a:endParaRPr lang="en-US"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D920ED-709E-1B27-E745-257025056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209DA96-94A1-3EF9-9E8D-ABD467258F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5247" y="0"/>
            <a:ext cx="9196754" cy="62614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0A0D269-7B5C-5F43-7216-E2FDC7D91A8A}"/>
              </a:ext>
            </a:extLst>
          </p:cNvPr>
          <p:cNvSpPr/>
          <p:nvPr/>
        </p:nvSpPr>
        <p:spPr>
          <a:xfrm>
            <a:off x="6488028" y="345281"/>
            <a:ext cx="670211" cy="538187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6C7557B-7644-D68F-AC15-6F05B3035838}"/>
              </a:ext>
            </a:extLst>
          </p:cNvPr>
          <p:cNvSpPr/>
          <p:nvPr/>
        </p:nvSpPr>
        <p:spPr>
          <a:xfrm>
            <a:off x="7831148" y="345281"/>
            <a:ext cx="670211" cy="400658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82DE46-FFF0-2BD2-DF8D-2DEB05FE1C51}"/>
              </a:ext>
            </a:extLst>
          </p:cNvPr>
          <p:cNvSpPr txBox="1"/>
          <p:nvPr/>
        </p:nvSpPr>
        <p:spPr>
          <a:xfrm>
            <a:off x="191477" y="1979246"/>
            <a:ext cx="2743199" cy="230832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cs typeface="Calibri"/>
              </a:rPr>
              <a:t>Clear evidence for a new shell closure at N=32 and sub-shell closure at N=34</a:t>
            </a:r>
          </a:p>
          <a:p>
            <a:endParaRPr lang="en-US" sz="2400">
              <a:cs typeface="Calibri"/>
            </a:endParaRPr>
          </a:p>
          <a:p>
            <a:endParaRPr lang="en-US" sz="2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6156102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UofG">
      <a:dk1>
        <a:srgbClr val="000000"/>
      </a:dk1>
      <a:lt1>
        <a:srgbClr val="FFFFFF"/>
      </a:lt1>
      <a:dk2>
        <a:srgbClr val="3D3D3D"/>
      </a:dk2>
      <a:lt2>
        <a:srgbClr val="EBEBEB"/>
      </a:lt2>
      <a:accent1>
        <a:srgbClr val="C20430"/>
      </a:accent1>
      <a:accent2>
        <a:srgbClr val="FFC72A"/>
      </a:accent2>
      <a:accent3>
        <a:srgbClr val="69A3B9"/>
      </a:accent3>
      <a:accent4>
        <a:srgbClr val="BDBDBD"/>
      </a:accent4>
      <a:accent5>
        <a:srgbClr val="585759"/>
      </a:accent5>
      <a:accent6>
        <a:srgbClr val="515151"/>
      </a:accent6>
      <a:hlink>
        <a:srgbClr val="828282"/>
      </a:hlink>
      <a:folHlink>
        <a:srgbClr val="A5A5A5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Widescreen</PresentationFormat>
  <Slides>35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Retrospect</vt:lpstr>
      <vt:lpstr>Investigating the Nuclear Shell Evolution in Neutron-Rich Calcium </vt:lpstr>
      <vt:lpstr>Nuclear Shell Model</vt:lpstr>
      <vt:lpstr>Nuclear Shell Model</vt:lpstr>
      <vt:lpstr>Shell Model Evolution</vt:lpstr>
      <vt:lpstr>Shell Model Evolution</vt:lpstr>
      <vt:lpstr>Shell Model Evolution</vt:lpstr>
      <vt:lpstr>Shell Model Evolution</vt:lpstr>
      <vt:lpstr>Shell Model Evolution</vt:lpstr>
      <vt:lpstr>Shell Model Evolution</vt:lpstr>
      <vt:lpstr>Shell Model Evolution</vt:lpstr>
      <vt:lpstr>TRIUMF</vt:lpstr>
      <vt:lpstr>GRIFFIN + DESCANT</vt:lpstr>
      <vt:lpstr>Beta Detectors</vt:lpstr>
      <vt:lpstr>Isotopes Produced</vt:lpstr>
      <vt:lpstr>Neutron Selection</vt:lpstr>
      <vt:lpstr>Neutron Selection</vt:lpstr>
      <vt:lpstr>GRIFFIN Results</vt:lpstr>
      <vt:lpstr>Level Schemes</vt:lpstr>
      <vt:lpstr>Level Schemes</vt:lpstr>
      <vt:lpstr>Level Schemes</vt:lpstr>
      <vt:lpstr>PowerPoint Presentation</vt:lpstr>
      <vt:lpstr>Shell Model Evolution</vt:lpstr>
      <vt:lpstr>Angular Correlations</vt:lpstr>
      <vt:lpstr>Summary and Next Steps</vt:lpstr>
      <vt:lpstr>Acknowledgements</vt:lpstr>
      <vt:lpstr>Thank You</vt:lpstr>
      <vt:lpstr>Observables</vt:lpstr>
      <vt:lpstr>Nuclear Shell Model</vt:lpstr>
      <vt:lpstr>Beta Data</vt:lpstr>
      <vt:lpstr>Beta Data</vt:lpstr>
      <vt:lpstr>Beta Data</vt:lpstr>
      <vt:lpstr>Beta Data</vt:lpstr>
      <vt:lpstr>PowerPoint Presentation</vt:lpstr>
      <vt:lpstr>PowerPoint Presentation</vt:lpstr>
      <vt:lpstr>Angular Correlations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685</cp:revision>
  <dcterms:created xsi:type="dcterms:W3CDTF">2019-12-06T00:02:17Z</dcterms:created>
  <dcterms:modified xsi:type="dcterms:W3CDTF">2023-02-18T15:14:37Z</dcterms:modified>
</cp:coreProperties>
</file>