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3" r:id="rId3"/>
    <p:sldId id="261" r:id="rId4"/>
    <p:sldId id="258" r:id="rId5"/>
    <p:sldId id="260" r:id="rId6"/>
    <p:sldId id="273" r:id="rId7"/>
    <p:sldId id="274" r:id="rId8"/>
    <p:sldId id="264" r:id="rId9"/>
    <p:sldId id="269" r:id="rId10"/>
    <p:sldId id="282" r:id="rId11"/>
    <p:sldId id="271" r:id="rId12"/>
    <p:sldId id="270" r:id="rId13"/>
    <p:sldId id="268" r:id="rId14"/>
    <p:sldId id="280" r:id="rId15"/>
    <p:sldId id="284" r:id="rId16"/>
    <p:sldId id="277" r:id="rId17"/>
    <p:sldId id="278" r:id="rId18"/>
    <p:sldId id="2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9"/>
    <p:restoredTop sz="75975"/>
  </p:normalViewPr>
  <p:slideViewPr>
    <p:cSldViewPr snapToGrid="0">
      <p:cViewPr varScale="1">
        <p:scale>
          <a:sx n="82" d="100"/>
          <a:sy n="82" d="100"/>
        </p:scale>
        <p:origin x="2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2622D-695E-CC49-9CBA-2CDC0FDA1B91}" type="datetimeFigureOut">
              <a:rPr lang="en-US" smtClean="0"/>
              <a:t>2/17/23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26DA2-1829-334A-A0FC-C6F4043C7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43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36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Successful commissioning!</a:t>
            </a:r>
          </a:p>
          <a:p>
            <a:r>
              <a:rPr lang="en-US" dirty="0"/>
              <a:t>Very pleased with the results, best </a:t>
            </a:r>
            <a:r>
              <a:rPr lang="en-US" dirty="0" err="1"/>
              <a:t>ToF</a:t>
            </a:r>
            <a:r>
              <a:rPr lang="en-US" dirty="0"/>
              <a:t> width is 123 ns</a:t>
            </a:r>
          </a:p>
          <a:p>
            <a:r>
              <a:rPr lang="en-US" dirty="0"/>
              <a:t>Stability diagram on the right, see a valley with higher trapping rates</a:t>
            </a:r>
          </a:p>
          <a:p>
            <a:r>
              <a:rPr lang="en-US" dirty="0"/>
              <a:t>Moving away from the valley (and thus a non-optimal q-value) leads to decreased bunched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9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Nuclear shell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Analogous to atomic shell model in many ways, but magic numbers differ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Explains very well most of the nuclide chart, but some anomalies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MIRACLS is looking to help answer some of these anomalies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Focus on Magnesium isotopes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5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want to access isotopes far from the valley of stability</a:t>
            </a:r>
          </a:p>
          <a:p>
            <a:r>
              <a:rPr lang="en-US" dirty="0"/>
              <a:t>Exotic isotopes have short half-lives</a:t>
            </a:r>
          </a:p>
          <a:p>
            <a:r>
              <a:rPr lang="en-US" dirty="0"/>
              <a:t>* Studying them necessitates the use of radioactive ion beam facilities, to give experiments on demand access to these short lived radionuclides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examples of Radioactive Ion Beam facilities – ISOLDE at CERN, and ISAC at TRIUMF</a:t>
            </a:r>
          </a:p>
          <a:p>
            <a:r>
              <a:rPr lang="en-US" dirty="0"/>
              <a:t>Exotic isotopes produced by impinging proton beam onto a target, and then diffusing the radionuclides and ionizing them</a:t>
            </a:r>
          </a:p>
          <a:p>
            <a:r>
              <a:rPr lang="en-US" dirty="0"/>
              <a:t>* Accelerated to 50 keV</a:t>
            </a:r>
          </a:p>
          <a:p>
            <a:r>
              <a:rPr lang="en-US" dirty="0"/>
              <a:t>Beams are typically delivered to a variety of experiments in a continuous beam</a:t>
            </a:r>
          </a:p>
          <a:p>
            <a:r>
              <a:rPr lang="en-US" dirty="0"/>
              <a:t>Note that the yields for the isotopes of interest are quite low, only a few 10s or 100s of ions per second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9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MIRACLS uses CLS as a core technique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Atomic nucleus imprints on its surrounding electron cloud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By probing the electron cloud, we can deduce certain nuclear properties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* certain properties such as spin, charge radii, and nuclear electromagnetic moments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How to probe?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Overlap a continuous beam with a laser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Excite ion for a chosen transition using a laser, ion then emits a fluorescence photon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Detect photons in optical detection region with PMTs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Can form a hyperfine spectra by scanning the  measuring the photon counts as a function of laser frequency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Two ways to improve measurement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/>
                  <a:t>use bunched beams to reduce background contamination (gate signal)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/>
                  <a:t>Fast, well-resolved ion beams to minimize Doppler broadening and maximize sensitivity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Conventional CLS has only one pass in an optical detection region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MIRACLS uses CLS as a core technique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Atomic nucleus has an impression on its surrounding electron cloud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Excite ion using a laser, which then emits a fluorescence photon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Detect photons in optical detection region with PMTs</a:t>
                </a: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r>
                  <a:rPr lang="en-US" dirty="0"/>
                  <a:t>Form a hyperfine spectra by measuring the photon counts as a function of laser frequency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Allows to access certain properties such as spin, charge radii, and nuclear electromagnetic moments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Fast, well-resolved ion beams to minimize Doppler broadening and maximize sensitivity (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𝛿𝑣</a:t>
                </a:r>
                <a:r>
                  <a:rPr lang="en-US" b="0" i="0">
                    <a:latin typeface="Cambria Math" panose="02040503050406030204" pitchFamily="18" charset="0"/>
                  </a:rPr>
                  <a:t>= </a:t>
                </a:r>
                <a:r>
                  <a:rPr lang="en-US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𝛿𝐸/√</a:t>
                </a:r>
                <a:r>
                  <a:rPr lang="en-US" b="0" i="0">
                    <a:latin typeface="Cambria Math" panose="02040503050406030204" pitchFamily="18" charset="0"/>
                  </a:rPr>
                  <a:t>𝐸</a:t>
                </a:r>
                <a:r>
                  <a:rPr lang="en-US" dirty="0"/>
                  <a:t>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Conventional CLS has only one pass in an optical detection region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2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an MR-</a:t>
            </a:r>
            <a:r>
              <a:rPr lang="en-US" dirty="0" err="1"/>
              <a:t>ToF</a:t>
            </a:r>
            <a:r>
              <a:rPr lang="en-US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two electrostatic mirrors separated by a drift tube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MIRACLS puts an optical detection region in </a:t>
            </a:r>
            <a:r>
              <a:rPr lang="en-US"/>
              <a:t>the drift tube</a:t>
            </a:r>
          </a:p>
          <a:p>
            <a:r>
              <a:rPr lang="en-US" dirty="0"/>
              <a:t>Access entire lifetime of isotope of interest, so can excite multiple times!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Trap ions in MR-</a:t>
            </a:r>
            <a:r>
              <a:rPr lang="en-US" dirty="0" err="1"/>
              <a:t>ToF</a:t>
            </a:r>
            <a:r>
              <a:rPr lang="en-US" dirty="0"/>
              <a:t>, and revolve through optical detection region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Probe several thousand times, greatly improved signal to noise</a:t>
            </a:r>
          </a:p>
          <a:p>
            <a:r>
              <a:rPr lang="en-US" dirty="0"/>
              <a:t>Access more exotic radionuclides (short half lives, low yields at RIBs)</a:t>
            </a:r>
          </a:p>
          <a:p>
            <a:r>
              <a:rPr lang="en-US" dirty="0"/>
              <a:t>However, need bunched beam for MR-</a:t>
            </a:r>
            <a:r>
              <a:rPr lang="en-US" dirty="0" err="1"/>
              <a:t>ToF</a:t>
            </a:r>
            <a:r>
              <a:rPr lang="en-US" dirty="0"/>
              <a:t>, but ISOLDE delivers a continuous beam – SOLUTION Paul trap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6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ISOLDE beam comes in from the left</a:t>
            </a:r>
          </a:p>
          <a:p>
            <a:r>
              <a:rPr lang="en-US" dirty="0"/>
              <a:t>Offline ion source is located after the Paul trap due to space constraints</a:t>
            </a:r>
          </a:p>
          <a:p>
            <a:r>
              <a:rPr lang="en-US" dirty="0" err="1"/>
              <a:t>MRToF</a:t>
            </a:r>
            <a:r>
              <a:rPr lang="en-US" dirty="0"/>
              <a:t> device is at the end after a variety of beam optics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07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trap needs to do two things: bunch and cool</a:t>
            </a:r>
          </a:p>
          <a:p>
            <a:r>
              <a:rPr lang="en-US" dirty="0"/>
              <a:t>Confine ions in 3 dimensions</a:t>
            </a:r>
          </a:p>
          <a:p>
            <a:r>
              <a:rPr lang="en-US" dirty="0"/>
              <a:t>Longitudinal well formed by DC electrodes (trapping mode)</a:t>
            </a:r>
          </a:p>
          <a:p>
            <a:r>
              <a:rPr lang="en-US" dirty="0"/>
              <a:t>Axial trapping with a rotating RF field (looks like a Pringle chip)</a:t>
            </a:r>
          </a:p>
          <a:p>
            <a:r>
              <a:rPr lang="en-US" dirty="0"/>
              <a:t>* Picture a ball on a saddle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Too slow it falls down, too fast it flies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Just right! It stays trapped (perpetually falling towards the minimum)</a:t>
            </a:r>
          </a:p>
          <a:p>
            <a:endParaRPr lang="en-US" dirty="0"/>
          </a:p>
          <a:p>
            <a:r>
              <a:rPr lang="en-US" dirty="0"/>
              <a:t>For cooling, we add in a buffer gas for cooling (lowering emittance, which leads to decreased energy spread)</a:t>
            </a:r>
          </a:p>
          <a:p>
            <a:r>
              <a:rPr lang="en-US" dirty="0"/>
              <a:t>Once ions are bunched and cooled, lower end potential and extract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verify that are Paul trap meets the exigent </a:t>
            </a:r>
            <a:r>
              <a:rPr lang="en-US" dirty="0" err="1"/>
              <a:t>MRToF</a:t>
            </a:r>
            <a:r>
              <a:rPr lang="en-US" dirty="0"/>
              <a:t> requirements, need to test it</a:t>
            </a:r>
          </a:p>
          <a:p>
            <a:r>
              <a:rPr lang="en-US" dirty="0"/>
              <a:t>Here is a schematic of our test setup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126DA2-1829-334A-A0FC-C6F4043C77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429" y="1988841"/>
            <a:ext cx="10363200" cy="1470025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7BBA2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1829" y="371703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5027" y="116632"/>
            <a:ext cx="6223635" cy="1016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345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7" y="-8"/>
            <a:ext cx="10190923" cy="9807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904" y="1340769"/>
            <a:ext cx="10204715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71413" y="6428359"/>
            <a:ext cx="2844800" cy="365125"/>
          </a:xfrm>
        </p:spPr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arallelogram 6"/>
          <p:cNvSpPr/>
          <p:nvPr/>
        </p:nvSpPr>
        <p:spPr>
          <a:xfrm>
            <a:off x="48000" y="908720"/>
            <a:ext cx="12096000" cy="54000"/>
          </a:xfrm>
          <a:prstGeom prst="parallelogram">
            <a:avLst>
              <a:gd name="adj" fmla="val 162471"/>
            </a:avLst>
          </a:prstGeom>
          <a:solidFill>
            <a:srgbClr val="7BB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391478" y="6453014"/>
            <a:ext cx="3359149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82120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Outline_mainslide_ISO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Title: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690563" y="85270"/>
            <a:ext cx="10822781" cy="7416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219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Slide Title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307A1555-DE13-4AF2-850C-C4218560A327}"/>
              </a:ext>
            </a:extLst>
          </p:cNvPr>
          <p:cNvSpPr/>
          <p:nvPr/>
        </p:nvSpPr>
        <p:spPr>
          <a:xfrm rot="10800000">
            <a:off x="15379" y="894663"/>
            <a:ext cx="12161243" cy="29839"/>
          </a:xfrm>
          <a:prstGeom prst="rect">
            <a:avLst/>
          </a:prstGeom>
          <a:solidFill>
            <a:srgbClr val="7BC14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6A18B-5E67-43BA-AAF0-5365C0BF94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5969" y="6548512"/>
            <a:ext cx="8108156" cy="309488"/>
          </a:xfrm>
        </p:spPr>
        <p:txBody>
          <a:bodyPr>
            <a:noAutofit/>
          </a:bodyPr>
          <a:lstStyle>
            <a:lvl1pPr marL="0" indent="0" algn="ctr">
              <a:buNone/>
              <a:defRPr sz="1125" b="1" i="1">
                <a:solidFill>
                  <a:schemeClr val="bg1"/>
                </a:solidFill>
              </a:defRPr>
            </a:lvl1pPr>
            <a:lvl2pPr marL="312528" indent="0">
              <a:buNone/>
              <a:defRPr sz="1125" i="1">
                <a:solidFill>
                  <a:schemeClr val="bg1"/>
                </a:solidFill>
              </a:defRPr>
            </a:lvl2pPr>
            <a:lvl3pPr marL="625056" indent="0">
              <a:buNone/>
              <a:defRPr sz="1125" i="1">
                <a:solidFill>
                  <a:schemeClr val="bg1"/>
                </a:solidFill>
              </a:defRPr>
            </a:lvl3pPr>
            <a:lvl4pPr marL="937584" indent="0">
              <a:buNone/>
              <a:defRPr sz="1125" i="1">
                <a:solidFill>
                  <a:schemeClr val="bg1"/>
                </a:solidFill>
              </a:defRPr>
            </a:lvl4pPr>
            <a:lvl5pPr marL="1250112" indent="0">
              <a:buNone/>
              <a:defRPr sz="1125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Footer</a:t>
            </a:r>
            <a:endParaRPr lang="en-C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8CE24-5388-406D-968B-071A3D4D067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90563" y="1080492"/>
            <a:ext cx="5242766" cy="5220519"/>
          </a:xfrm>
        </p:spPr>
        <p:txBody>
          <a:bodyPr/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F10D656-8A9D-4AE2-85A0-4FB65929D3A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52322" y="1080492"/>
            <a:ext cx="5249116" cy="5220519"/>
          </a:xfrm>
        </p:spPr>
        <p:txBody>
          <a:bodyPr/>
          <a:lstStyle>
            <a:lvl1pPr>
              <a:buSzPct val="100000"/>
              <a:defRPr/>
            </a:lvl1pPr>
            <a:lvl2pPr>
              <a:buSzPct val="100000"/>
              <a:defRPr/>
            </a:lvl2pPr>
            <a:lvl3pPr>
              <a:buSzPct val="100000"/>
              <a:defRPr/>
            </a:lvl3pPr>
            <a:lvl4pPr>
              <a:buSzPct val="100000"/>
              <a:defRPr/>
            </a:lvl4pPr>
            <a:lvl5pP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3887424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sz="quarter" idx="13"/>
          </p:nvPr>
        </p:nvSpPr>
        <p:spPr>
          <a:xfrm>
            <a:off x="1391477" y="6493495"/>
            <a:ext cx="3014135" cy="254001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13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EF190-C7EC-8EAC-A89B-BE1D62FD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F4987-5486-200D-F068-73C514BF3F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5FE62-B2CC-5F64-E69B-B192794B5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8663-F72A-B3B0-F591-1064A859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7A63D-18AF-956F-6419-EEB6EBC7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359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1477" y="72000"/>
            <a:ext cx="101909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696" y="1600201"/>
            <a:ext cx="1019092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75403" y="64482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1B3CD-F4C4-7C49-9987-2AAFED7C17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>
            <a:spLocks noChangeAspect="1"/>
          </p:cNvSpPr>
          <p:nvPr/>
        </p:nvSpPr>
        <p:spPr>
          <a:xfrm>
            <a:off x="1" y="1141610"/>
            <a:ext cx="1248000" cy="5743774"/>
          </a:xfrm>
          <a:prstGeom prst="rect">
            <a:avLst/>
          </a:prstGeom>
          <a:solidFill>
            <a:srgbClr val="293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Triangle 6"/>
          <p:cNvSpPr>
            <a:spLocks noChangeAspect="1"/>
          </p:cNvSpPr>
          <p:nvPr/>
        </p:nvSpPr>
        <p:spPr>
          <a:xfrm rot="16200000">
            <a:off x="257844" y="-240349"/>
            <a:ext cx="761107" cy="1248997"/>
          </a:xfrm>
          <a:prstGeom prst="rtTriangle">
            <a:avLst/>
          </a:prstGeom>
          <a:solidFill>
            <a:srgbClr val="293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183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ü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9CDA9-A59E-B2E4-C293-9A678B495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34345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MIRACLS at ISOLDE and Paul trap commissioning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0A66E-2D67-06FF-52D1-8F3CFB5F2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9225"/>
            <a:ext cx="9144000" cy="1655762"/>
          </a:xfrm>
        </p:spPr>
        <p:txBody>
          <a:bodyPr/>
          <a:lstStyle/>
          <a:p>
            <a:r>
              <a:rPr lang="en-US" dirty="0"/>
              <a:t>Louis Croquette</a:t>
            </a:r>
          </a:p>
          <a:p>
            <a:r>
              <a:rPr lang="en-US" dirty="0"/>
              <a:t>McGill University</a:t>
            </a:r>
          </a:p>
          <a:p>
            <a:r>
              <a:rPr lang="en-US" dirty="0"/>
              <a:t>Supervisors: Stephan </a:t>
            </a:r>
            <a:r>
              <a:rPr lang="en-US" dirty="0" err="1"/>
              <a:t>Malbrunot-Ettenauer</a:t>
            </a:r>
            <a:r>
              <a:rPr lang="en-US" dirty="0"/>
              <a:t>, Fritz </a:t>
            </a:r>
            <a:r>
              <a:rPr lang="en-US" dirty="0" err="1"/>
              <a:t>Buchinger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asted-image.png">
            <a:extLst>
              <a:ext uri="{FF2B5EF4-FFF2-40B4-BE49-F238E27FC236}">
                <a16:creationId xmlns:a16="http://schemas.microsoft.com/office/drawing/2014/main" id="{3F159C77-2815-F0A5-89BA-5CDB14E3AD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4092" y="200848"/>
            <a:ext cx="4831908" cy="153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 descr="Natural Sciences and Engineering Research Council - Wikipedia">
            <a:extLst>
              <a:ext uri="{FF2B5EF4-FFF2-40B4-BE49-F238E27FC236}">
                <a16:creationId xmlns:a16="http://schemas.microsoft.com/office/drawing/2014/main" id="{5923C3AF-843C-01A0-6869-A51378733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30" y="5308817"/>
            <a:ext cx="2748900" cy="117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uropean Research Council (ERC) grant – European Academy">
            <a:extLst>
              <a:ext uri="{FF2B5EF4-FFF2-40B4-BE49-F238E27FC236}">
                <a16:creationId xmlns:a16="http://schemas.microsoft.com/office/drawing/2014/main" id="{1E536DB4-BF7D-2B1A-2370-6DB26446A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542" y="5373011"/>
            <a:ext cx="2972196" cy="128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E2F364-E071-91D1-D3ED-1DFE29F1A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16" y="5263203"/>
            <a:ext cx="1329567" cy="132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5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DBDB-EC9A-4305-E8E3-F03B9BBA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trap commissioning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F44DA-6915-04D9-7BE7-75AC220C8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505" y="1469194"/>
            <a:ext cx="4638495" cy="1500187"/>
          </a:xfrm>
        </p:spPr>
        <p:txBody>
          <a:bodyPr>
            <a:normAutofit/>
          </a:bodyPr>
          <a:lstStyle/>
          <a:p>
            <a:r>
              <a:rPr lang="en-US" sz="2800" dirty="0"/>
              <a:t>Successful commissioning</a:t>
            </a:r>
          </a:p>
          <a:p>
            <a:r>
              <a:rPr lang="en-US" sz="2800" dirty="0"/>
              <a:t>Best </a:t>
            </a:r>
            <a:r>
              <a:rPr lang="en-US" sz="2800" dirty="0" err="1"/>
              <a:t>ToF</a:t>
            </a:r>
            <a:r>
              <a:rPr lang="en-US" sz="2800" dirty="0"/>
              <a:t> width – 123 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DECB2-0863-7E83-36E2-1A57E36C9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10</a:t>
            </a:fld>
            <a:endParaRPr lang="en-US"/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7367BB4E-FBB8-65D0-2098-012F8EB7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803" y="1215000"/>
            <a:ext cx="4846768" cy="4525963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E2EE25D2-42EF-6206-85C9-C0C41CAF4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505" y="2507627"/>
            <a:ext cx="5234239" cy="3925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4B8241-685D-A5BF-D3F0-F7FC548B246A}"/>
              </a:ext>
            </a:extLst>
          </p:cNvPr>
          <p:cNvSpPr txBox="1"/>
          <p:nvPr/>
        </p:nvSpPr>
        <p:spPr>
          <a:xfrm>
            <a:off x="7979956" y="5371631"/>
            <a:ext cx="20764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RF Frequency (MHz)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BB7C70-EF14-B36D-DF7C-22517ABB5CDD}"/>
              </a:ext>
            </a:extLst>
          </p:cNvPr>
          <p:cNvSpPr txBox="1"/>
          <p:nvPr/>
        </p:nvSpPr>
        <p:spPr>
          <a:xfrm rot="16200000">
            <a:off x="5795047" y="3293314"/>
            <a:ext cx="17748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RF Amplitude (V)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3ABEC2-D352-102B-BCFE-1DAC44630CB4}"/>
              </a:ext>
            </a:extLst>
          </p:cNvPr>
          <p:cNvSpPr txBox="1"/>
          <p:nvPr/>
        </p:nvSpPr>
        <p:spPr>
          <a:xfrm>
            <a:off x="7780478" y="1022862"/>
            <a:ext cx="24753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Number of ions per shot</a:t>
            </a:r>
          </a:p>
        </p:txBody>
      </p:sp>
    </p:spTree>
    <p:extLst>
      <p:ext uri="{BB962C8B-B14F-4D97-AF65-F5344CB8AC3E}">
        <p14:creationId xmlns:p14="http://schemas.microsoft.com/office/powerpoint/2010/main" val="29142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7193-C2AD-182F-C1FC-E5BBC66C9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pic>
        <p:nvPicPr>
          <p:cNvPr id="4" name="Picture 1" descr="page71image46579344">
            <a:extLst>
              <a:ext uri="{FF2B5EF4-FFF2-40B4-BE49-F238E27FC236}">
                <a16:creationId xmlns:a16="http://schemas.microsoft.com/office/drawing/2014/main" id="{E2CAD84B-7A3B-4653-19C4-0AC99921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909" y="3227808"/>
            <a:ext cx="3836132" cy="288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age71image46615600">
            <a:extLst>
              <a:ext uri="{FF2B5EF4-FFF2-40B4-BE49-F238E27FC236}">
                <a16:creationId xmlns:a16="http://schemas.microsoft.com/office/drawing/2014/main" id="{4B0771AA-61AE-F2CA-B4FA-A8FB2137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26" y="1061780"/>
            <a:ext cx="3841315" cy="216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7215D-9A61-536F-F8DA-A3809425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E28AC2-B978-F514-F43D-185D0FBE48D4}"/>
              </a:ext>
            </a:extLst>
          </p:cNvPr>
          <p:cNvSpPr txBox="1">
            <a:spLocks/>
          </p:cNvSpPr>
          <p:nvPr/>
        </p:nvSpPr>
        <p:spPr>
          <a:xfrm>
            <a:off x="1683577" y="13938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CLS in MR-</a:t>
            </a:r>
            <a:r>
              <a:rPr lang="en-US" sz="2400" dirty="0" err="1"/>
              <a:t>ToF</a:t>
            </a:r>
            <a:r>
              <a:rPr lang="en-US" sz="2400" dirty="0"/>
              <a:t> can significantly increase experimental sensitivity</a:t>
            </a:r>
          </a:p>
          <a:p>
            <a:r>
              <a:rPr lang="en-US" sz="2400" dirty="0"/>
              <a:t>MIRACLS Paul trap satisfies requirements for 50 keV beam</a:t>
            </a:r>
          </a:p>
          <a:p>
            <a:r>
              <a:rPr lang="en-US" sz="2400" dirty="0"/>
              <a:t>Full MIRACLS setup is nearing completion</a:t>
            </a:r>
          </a:p>
          <a:p>
            <a:pPr lvl="1"/>
            <a:r>
              <a:rPr lang="en-US" sz="2000" dirty="0"/>
              <a:t>First radioactive Mg runs planned in Summer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5CDBB-928F-D739-500D-3A8BAFCE9C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60" b="19974"/>
          <a:stretch/>
        </p:blipFill>
        <p:spPr>
          <a:xfrm>
            <a:off x="1981675" y="4482415"/>
            <a:ext cx="4293477" cy="215474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4488DF-18D3-8B48-45D5-7A7C4A70669A}"/>
              </a:ext>
            </a:extLst>
          </p:cNvPr>
          <p:cNvSpPr txBox="1">
            <a:spLocks/>
          </p:cNvSpPr>
          <p:nvPr/>
        </p:nvSpPr>
        <p:spPr>
          <a:xfrm>
            <a:off x="6573250" y="6174535"/>
            <a:ext cx="4107499" cy="390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Pictures, not 3D renders!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0388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8E09-6F77-C29B-27C4-84213090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537" y="44623"/>
            <a:ext cx="10190923" cy="114300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2E8B1-A494-D0D0-252E-234FDC2C6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7" y="4993145"/>
            <a:ext cx="10424725" cy="4351338"/>
          </a:xfrm>
        </p:spPr>
        <p:txBody>
          <a:bodyPr>
            <a:normAutofit/>
          </a:bodyPr>
          <a:lstStyle/>
          <a:p>
            <a:pPr marL="0" indent="0" algn="l" fontAlgn="base">
              <a:buNone/>
            </a:pP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L. Bartels, I.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Belosevic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Buchinger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P. Fischer, F. Hummer, C.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Kanitz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Lagaki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 Lechner, E.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Leistenschneider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 M. Maier, W.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Nortershauser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P. Plattner, A.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Roitman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Schweikhard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S. Sels, R. Simpson, M.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Vilen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Wienholtz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&amp; S. </a:t>
            </a:r>
            <a:r>
              <a:rPr lang="en-US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Malbrunot-Ettenauer</a:t>
            </a:r>
            <a:endParaRPr lang="en-US" sz="2400" dirty="0">
              <a:solidFill>
                <a:srgbClr val="393939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D4D186-D243-011F-FB4E-303353CF4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597" y="1030745"/>
            <a:ext cx="5020805" cy="376560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5E21C-6A0B-3ACB-82F2-A5E79593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00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A25B-60B5-53A3-0CEE-848E68F3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08D51-441E-5394-B581-06C0E3D814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3696" y="1094509"/>
            <a:ext cx="10190923" cy="5250873"/>
          </a:xfrm>
        </p:spPr>
        <p:txBody>
          <a:bodyPr>
            <a:normAutofit lnSpcReduction="10000"/>
          </a:bodyPr>
          <a:lstStyle/>
          <a:p>
            <a:r>
              <a:rPr lang="en-US" sz="1600" b="0" i="0" dirty="0">
                <a:effectLst/>
              </a:rPr>
              <a:t>[</a:t>
            </a:r>
            <a:r>
              <a:rPr lang="en-US" sz="1600" b="0" i="0" dirty="0" err="1">
                <a:effectLst/>
              </a:rPr>
              <a:t>Neugart</a:t>
            </a:r>
            <a:r>
              <a:rPr lang="en-US" sz="1600" b="0" i="0" dirty="0">
                <a:effectLst/>
              </a:rPr>
              <a:t> 2017] R </a:t>
            </a:r>
            <a:r>
              <a:rPr lang="en-US" sz="1600" b="0" i="0" dirty="0" err="1">
                <a:effectLst/>
              </a:rPr>
              <a:t>Neugart</a:t>
            </a:r>
            <a:r>
              <a:rPr lang="en-US" sz="1600" b="0" i="0" dirty="0">
                <a:effectLst/>
              </a:rPr>
              <a:t> </a:t>
            </a:r>
            <a:r>
              <a:rPr lang="en-US" sz="1600" b="0" i="1" dirty="0">
                <a:effectLst/>
              </a:rPr>
              <a:t>et al</a:t>
            </a:r>
            <a:r>
              <a:rPr lang="en-US" sz="1600" b="0" i="0" dirty="0">
                <a:effectLst/>
              </a:rPr>
              <a:t> 2017 </a:t>
            </a:r>
            <a:r>
              <a:rPr lang="en-US" sz="1600" b="0" i="1" dirty="0">
                <a:effectLst/>
              </a:rPr>
              <a:t>J. Phys. G: </a:t>
            </a:r>
            <a:r>
              <a:rPr lang="en-US" sz="1600" b="0" i="1" dirty="0" err="1">
                <a:effectLst/>
              </a:rPr>
              <a:t>Nucl</a:t>
            </a:r>
            <a:r>
              <a:rPr lang="en-US" sz="1600" b="0" i="1" dirty="0">
                <a:effectLst/>
              </a:rPr>
              <a:t>. Part. Phys.</a:t>
            </a:r>
            <a:r>
              <a:rPr lang="en-US" sz="1600" b="0" i="0" dirty="0">
                <a:effectLst/>
              </a:rPr>
              <a:t> </a:t>
            </a:r>
            <a:r>
              <a:rPr lang="en-US" sz="1600" b="1" i="0" dirty="0">
                <a:effectLst/>
              </a:rPr>
              <a:t>44</a:t>
            </a:r>
            <a:r>
              <a:rPr lang="en-US" sz="1600" b="0" i="0" dirty="0">
                <a:effectLst/>
              </a:rPr>
              <a:t> 064002</a:t>
            </a:r>
            <a:endParaRPr lang="en-US" sz="1600" dirty="0"/>
          </a:p>
          <a:p>
            <a:r>
              <a:rPr lang="en-US" sz="1600" dirty="0"/>
              <a:t>[Yordanov 2007] </a:t>
            </a:r>
            <a:r>
              <a:rPr lang="en-US" sz="1600" dirty="0">
                <a:effectLst/>
              </a:rPr>
              <a:t>Yordanov, D. T. </a:t>
            </a:r>
            <a:r>
              <a:rPr lang="en-US" sz="1600" i="1" dirty="0">
                <a:effectLst/>
              </a:rPr>
              <a:t>From </a:t>
            </a:r>
            <a:r>
              <a:rPr lang="en-US" sz="1600" dirty="0">
                <a:effectLst/>
              </a:rPr>
              <a:t>27</a:t>
            </a:r>
            <a:r>
              <a:rPr lang="en-US" sz="1600" i="1" dirty="0">
                <a:effectLst/>
              </a:rPr>
              <a:t>Mg to </a:t>
            </a:r>
            <a:r>
              <a:rPr lang="en-US" sz="1600" dirty="0">
                <a:effectLst/>
              </a:rPr>
              <a:t>33</a:t>
            </a:r>
            <a:r>
              <a:rPr lang="en-US" sz="1600" i="1" dirty="0">
                <a:effectLst/>
              </a:rPr>
              <a:t>Mg: transition to the Island of inversion </a:t>
            </a:r>
            <a:r>
              <a:rPr lang="en-US" sz="1600" dirty="0">
                <a:effectLst/>
              </a:rPr>
              <a:t>PhD thesis (KU Leuven, </a:t>
            </a:r>
            <a:r>
              <a:rPr lang="en-US" sz="1600" dirty="0" err="1">
                <a:effectLst/>
              </a:rPr>
              <a:t>Faculteit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Wetenschappen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Departement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Natuurkunde</a:t>
            </a:r>
            <a:r>
              <a:rPr lang="en-US" sz="1600" dirty="0">
                <a:effectLst/>
              </a:rPr>
              <a:t> an </a:t>
            </a:r>
            <a:r>
              <a:rPr lang="en-US" sz="1600" dirty="0" err="1">
                <a:effectLst/>
              </a:rPr>
              <a:t>Sterrenkunde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Instituut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voor</a:t>
            </a:r>
            <a:r>
              <a:rPr lang="en-US" sz="1600" dirty="0">
                <a:effectLst/>
              </a:rPr>
              <a:t> Kern- </a:t>
            </a:r>
            <a:r>
              <a:rPr lang="en-US" sz="1600" dirty="0" err="1">
                <a:effectLst/>
              </a:rPr>
              <a:t>en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Stralingsfysica</a:t>
            </a:r>
            <a:r>
              <a:rPr lang="en-US" sz="1600" dirty="0">
                <a:effectLst/>
              </a:rPr>
              <a:t>, 2007) </a:t>
            </a:r>
          </a:p>
          <a:p>
            <a:r>
              <a:rPr lang="en-US" sz="1600" dirty="0"/>
              <a:t>[Sels 2020] </a:t>
            </a:r>
            <a:r>
              <a:rPr lang="en-US" sz="1600" b="0" i="0" dirty="0">
                <a:effectLst/>
              </a:rPr>
              <a:t>S. Sels, P. Fischer, </a:t>
            </a:r>
            <a:r>
              <a:rPr lang="en-US" sz="1600" b="0" i="0" dirty="0" err="1">
                <a:effectLst/>
              </a:rPr>
              <a:t>H.Heylen</a:t>
            </a:r>
            <a:r>
              <a:rPr lang="en-US" sz="1600" b="0" i="0" dirty="0">
                <a:effectLst/>
              </a:rPr>
              <a:t>, V. </a:t>
            </a:r>
            <a:r>
              <a:rPr lang="en-US" sz="1600" b="0" i="0" dirty="0" err="1">
                <a:effectLst/>
              </a:rPr>
              <a:t>Lagaki</a:t>
            </a:r>
            <a:r>
              <a:rPr lang="en-US" sz="1600" b="0" i="0" dirty="0">
                <a:effectLst/>
              </a:rPr>
              <a:t>, </a:t>
            </a:r>
            <a:r>
              <a:rPr lang="en-US" sz="1600" b="0" i="0" dirty="0" err="1">
                <a:effectLst/>
              </a:rPr>
              <a:t>S.Lechner</a:t>
            </a:r>
            <a:r>
              <a:rPr lang="en-US" sz="1600" b="0" i="0" dirty="0">
                <a:effectLst/>
              </a:rPr>
              <a:t>, F. M. Maier, P. Plattner, M. </a:t>
            </a:r>
            <a:r>
              <a:rPr lang="en-US" sz="1600" b="0" i="0" dirty="0" err="1">
                <a:effectLst/>
              </a:rPr>
              <a:t>Rosenbusch</a:t>
            </a:r>
            <a:r>
              <a:rPr lang="en-US" sz="1600" b="0" i="0" dirty="0">
                <a:effectLst/>
              </a:rPr>
              <a:t>, F. </a:t>
            </a:r>
            <a:r>
              <a:rPr lang="en-US" sz="1600" b="0" i="0" dirty="0" err="1">
                <a:effectLst/>
              </a:rPr>
              <a:t>Wienholtz</a:t>
            </a:r>
            <a:r>
              <a:rPr lang="en-US" sz="1600" b="0" i="0" dirty="0">
                <a:effectLst/>
              </a:rPr>
              <a:t>, R. N. Wolf, W. </a:t>
            </a:r>
            <a:r>
              <a:rPr lang="en-US" sz="1600" b="0" i="0" dirty="0" err="1">
                <a:effectLst/>
              </a:rPr>
              <a:t>Nörtershäuser</a:t>
            </a:r>
            <a:r>
              <a:rPr lang="en-US" sz="1600" b="0" i="0" dirty="0">
                <a:effectLst/>
              </a:rPr>
              <a:t>, L. </a:t>
            </a:r>
            <a:r>
              <a:rPr lang="en-US" sz="1600" b="0" i="0" dirty="0" err="1">
                <a:effectLst/>
              </a:rPr>
              <a:t>Schweikhard</a:t>
            </a:r>
            <a:r>
              <a:rPr lang="en-US" sz="1600" b="0" i="0" dirty="0">
                <a:effectLst/>
              </a:rPr>
              <a:t>, S. </a:t>
            </a:r>
            <a:r>
              <a:rPr lang="en-US" sz="1600" b="0" i="0" dirty="0" err="1">
                <a:effectLst/>
              </a:rPr>
              <a:t>Malbrunot-Ettenauer</a:t>
            </a:r>
            <a:r>
              <a:rPr lang="en-US" sz="1600" dirty="0"/>
              <a:t>. </a:t>
            </a:r>
            <a:r>
              <a:rPr lang="en-US" sz="1600" b="0" i="0" dirty="0" err="1">
                <a:effectLst/>
              </a:rPr>
              <a:t>Nucl</a:t>
            </a:r>
            <a:r>
              <a:rPr lang="en-US" sz="1600" b="0" i="0" dirty="0">
                <a:effectLst/>
              </a:rPr>
              <a:t>. </a:t>
            </a:r>
            <a:r>
              <a:rPr lang="en-US" sz="1600" b="0" i="0" dirty="0" err="1">
                <a:effectLst/>
              </a:rPr>
              <a:t>Instrum</a:t>
            </a:r>
            <a:r>
              <a:rPr lang="en-US" sz="1600" b="0" i="0" dirty="0">
                <a:effectLst/>
              </a:rPr>
              <a:t>. Meth. B, Vol 463 (2020) 310-314</a:t>
            </a:r>
            <a:endParaRPr lang="en-US" sz="1600" dirty="0"/>
          </a:p>
          <a:p>
            <a:pPr algn="l" fontAlgn="base"/>
            <a:r>
              <a:rPr lang="en-US" sz="1600" dirty="0"/>
              <a:t>[</a:t>
            </a:r>
            <a:r>
              <a:rPr lang="en-US" sz="1600" dirty="0" err="1"/>
              <a:t>Lagaki</a:t>
            </a:r>
            <a:r>
              <a:rPr lang="en-US" sz="1600" dirty="0"/>
              <a:t> 2021] </a:t>
            </a:r>
            <a:r>
              <a:rPr lang="en-US" sz="1600" b="0" i="0" dirty="0">
                <a:effectLst/>
              </a:rPr>
              <a:t>V. </a:t>
            </a:r>
            <a:r>
              <a:rPr lang="en-US" sz="1600" b="0" i="0" dirty="0" err="1">
                <a:effectLst/>
              </a:rPr>
              <a:t>Lagaki</a:t>
            </a:r>
            <a:r>
              <a:rPr lang="en-US" sz="1600" b="0" i="0" dirty="0">
                <a:effectLst/>
              </a:rPr>
              <a:t>, H. </a:t>
            </a:r>
            <a:r>
              <a:rPr lang="en-US" sz="1600" b="0" i="0" dirty="0" err="1">
                <a:effectLst/>
              </a:rPr>
              <a:t>Heylen</a:t>
            </a:r>
            <a:r>
              <a:rPr lang="en-US" sz="1600" b="0" i="0" dirty="0">
                <a:effectLst/>
              </a:rPr>
              <a:t>, I. </a:t>
            </a:r>
            <a:r>
              <a:rPr lang="en-US" sz="1600" b="0" i="0" dirty="0" err="1">
                <a:effectLst/>
              </a:rPr>
              <a:t>Belosevic</a:t>
            </a:r>
            <a:r>
              <a:rPr lang="en-US" sz="1600" b="0" i="0" dirty="0">
                <a:effectLst/>
              </a:rPr>
              <a:t>, P. Fischer, C. </a:t>
            </a:r>
            <a:r>
              <a:rPr lang="en-US" sz="1600" b="0" i="0" dirty="0" err="1">
                <a:effectLst/>
              </a:rPr>
              <a:t>Kanitz</a:t>
            </a:r>
            <a:r>
              <a:rPr lang="en-US" sz="1600" b="0" i="0" dirty="0">
                <a:effectLst/>
              </a:rPr>
              <a:t>, S. Lechner, F.M. Maier, W. </a:t>
            </a:r>
            <a:r>
              <a:rPr lang="en-US" sz="1600" b="0" i="0" dirty="0" err="1">
                <a:effectLst/>
              </a:rPr>
              <a:t>Nörtershäuser</a:t>
            </a:r>
            <a:r>
              <a:rPr lang="en-US" sz="1600" b="0" i="0" dirty="0">
                <a:effectLst/>
              </a:rPr>
              <a:t>, P. Plattner, M. </a:t>
            </a:r>
            <a:r>
              <a:rPr lang="en-US" sz="1600" b="0" i="0" dirty="0" err="1">
                <a:effectLst/>
              </a:rPr>
              <a:t>Rosenbusch</a:t>
            </a:r>
            <a:r>
              <a:rPr lang="en-US" sz="1600" b="0" i="0" dirty="0">
                <a:effectLst/>
              </a:rPr>
              <a:t>, S. Sels, L. </a:t>
            </a:r>
            <a:r>
              <a:rPr lang="en-US" sz="1600" b="0" i="0" dirty="0" err="1">
                <a:effectLst/>
              </a:rPr>
              <a:t>Schweikhard</a:t>
            </a:r>
            <a:r>
              <a:rPr lang="en-US" sz="1600" b="0" i="0" dirty="0">
                <a:effectLst/>
              </a:rPr>
              <a:t>, M. </a:t>
            </a:r>
            <a:r>
              <a:rPr lang="en-US" sz="1600" b="0" i="0" dirty="0" err="1">
                <a:effectLst/>
              </a:rPr>
              <a:t>Vilen</a:t>
            </a:r>
            <a:r>
              <a:rPr lang="en-US" sz="1600" b="0" i="0" dirty="0">
                <a:effectLst/>
              </a:rPr>
              <a:t>, F. </a:t>
            </a:r>
            <a:r>
              <a:rPr lang="en-US" sz="1600" b="0" i="0" dirty="0" err="1">
                <a:effectLst/>
              </a:rPr>
              <a:t>Wienholtz</a:t>
            </a:r>
            <a:r>
              <a:rPr lang="en-US" sz="1600" b="0" i="0" dirty="0">
                <a:effectLst/>
              </a:rPr>
              <a:t>, R.N. Wolf, S. </a:t>
            </a:r>
            <a:r>
              <a:rPr lang="en-US" sz="1600" b="0" i="0" dirty="0" err="1">
                <a:effectLst/>
              </a:rPr>
              <a:t>Malbrunot-Ettenauer</a:t>
            </a:r>
            <a:r>
              <a:rPr lang="en-US" sz="1600" b="0" i="0" dirty="0">
                <a:effectLst/>
              </a:rPr>
              <a:t>. </a:t>
            </a:r>
            <a:r>
              <a:rPr lang="en-US" sz="1600" b="0" i="0" dirty="0" err="1">
                <a:effectLst/>
              </a:rPr>
              <a:t>Nucl</a:t>
            </a:r>
            <a:r>
              <a:rPr lang="en-US" sz="1600" b="0" i="0" dirty="0">
                <a:effectLst/>
              </a:rPr>
              <a:t>. </a:t>
            </a:r>
            <a:r>
              <a:rPr lang="en-US" sz="1600" b="0" i="0" dirty="0" err="1">
                <a:effectLst/>
              </a:rPr>
              <a:t>Instrum</a:t>
            </a:r>
            <a:r>
              <a:rPr lang="en-US" sz="1600" b="0" i="0" dirty="0">
                <a:effectLst/>
              </a:rPr>
              <a:t>. Meth. A, Vol 1014 (2021) 165663</a:t>
            </a:r>
            <a:endParaRPr lang="en-US" sz="1600" dirty="0"/>
          </a:p>
          <a:p>
            <a:r>
              <a:rPr lang="en-US" sz="1600" dirty="0"/>
              <a:t>[Maier 2023] </a:t>
            </a:r>
            <a:r>
              <a:rPr lang="en-US" sz="1600" b="0" i="0" dirty="0">
                <a:effectLst/>
              </a:rPr>
              <a:t>F. M. Maier, M. </a:t>
            </a:r>
            <a:r>
              <a:rPr lang="en-US" sz="1600" b="0" i="0" dirty="0" err="1">
                <a:effectLst/>
              </a:rPr>
              <a:t>Vilen</a:t>
            </a:r>
            <a:r>
              <a:rPr lang="en-US" sz="1600" b="0" i="0" dirty="0">
                <a:effectLst/>
              </a:rPr>
              <a:t>, I. </a:t>
            </a:r>
            <a:r>
              <a:rPr lang="en-US" sz="1600" b="0" i="0" dirty="0" err="1">
                <a:effectLst/>
              </a:rPr>
              <a:t>Belosevic</a:t>
            </a:r>
            <a:r>
              <a:rPr lang="en-US" sz="1600" b="0" i="0" dirty="0">
                <a:effectLst/>
              </a:rPr>
              <a:t>, F. </a:t>
            </a:r>
            <a:r>
              <a:rPr lang="en-US" sz="1600" b="0" i="0" dirty="0" err="1">
                <a:effectLst/>
              </a:rPr>
              <a:t>Buchinger</a:t>
            </a:r>
            <a:r>
              <a:rPr lang="en-US" sz="1600" b="0" i="0" dirty="0">
                <a:effectLst/>
              </a:rPr>
              <a:t>, C. </a:t>
            </a:r>
            <a:r>
              <a:rPr lang="en-US" sz="1600" b="0" i="0" dirty="0" err="1">
                <a:effectLst/>
              </a:rPr>
              <a:t>Kanitz</a:t>
            </a:r>
            <a:r>
              <a:rPr lang="en-US" sz="1600" b="0" i="0" dirty="0">
                <a:effectLst/>
              </a:rPr>
              <a:t>, S. Lechner, E. </a:t>
            </a:r>
            <a:r>
              <a:rPr lang="en-US" sz="1600" b="0" i="0" dirty="0" err="1">
                <a:effectLst/>
              </a:rPr>
              <a:t>Leistenschneider</a:t>
            </a:r>
            <a:r>
              <a:rPr lang="en-US" sz="1600" b="0" i="0" dirty="0">
                <a:effectLst/>
              </a:rPr>
              <a:t>, W. </a:t>
            </a:r>
            <a:r>
              <a:rPr lang="en-US" sz="1600" b="0" i="0" dirty="0" err="1">
                <a:effectLst/>
              </a:rPr>
              <a:t>Nörtershäuser</a:t>
            </a:r>
            <a:r>
              <a:rPr lang="en-US" sz="1600" b="0" i="0" dirty="0">
                <a:effectLst/>
              </a:rPr>
              <a:t>, P. Plattner, L. </a:t>
            </a:r>
            <a:r>
              <a:rPr lang="en-US" sz="1600" b="0" i="0" dirty="0" err="1">
                <a:effectLst/>
              </a:rPr>
              <a:t>Schweikhard</a:t>
            </a:r>
            <a:r>
              <a:rPr lang="en-US" sz="1600" b="0" i="0" dirty="0">
                <a:effectLst/>
              </a:rPr>
              <a:t>, S. Sels, F. </a:t>
            </a:r>
            <a:r>
              <a:rPr lang="en-US" sz="1600" b="0" i="0" dirty="0" err="1">
                <a:effectLst/>
              </a:rPr>
              <a:t>Wienholtz</a:t>
            </a:r>
            <a:r>
              <a:rPr lang="en-US" sz="1600" b="0" i="0" dirty="0">
                <a:effectLst/>
              </a:rPr>
              <a:t>, S. </a:t>
            </a:r>
            <a:r>
              <a:rPr lang="en-US" sz="1600" b="0" i="0" dirty="0" err="1">
                <a:effectLst/>
              </a:rPr>
              <a:t>Malbrunot-Ettenauer</a:t>
            </a:r>
            <a:r>
              <a:rPr lang="en-US" sz="1600" b="0" i="0" dirty="0">
                <a:effectLst/>
              </a:rPr>
              <a:t>. Nuclear </a:t>
            </a:r>
            <a:r>
              <a:rPr lang="en-US" sz="1600" b="0" i="0" dirty="0" err="1">
                <a:effectLst/>
              </a:rPr>
              <a:t>Instrum</a:t>
            </a:r>
            <a:r>
              <a:rPr lang="en-US" sz="1600" b="0" i="0" dirty="0">
                <a:effectLst/>
              </a:rPr>
              <a:t>. Meth. A, Vol 1048 (2023) 167927</a:t>
            </a:r>
          </a:p>
          <a:p>
            <a:r>
              <a:rPr lang="en-US" sz="1600" dirty="0"/>
              <a:t>[Maier 2019] </a:t>
            </a:r>
            <a:r>
              <a:rPr lang="en-US" sz="1600" b="0" i="0" dirty="0">
                <a:effectLst/>
              </a:rPr>
              <a:t>F. M. Maier, “Laser spectroscopy of short-lived- radionuclides in an ion trap: MIRACLS’ proof-of-principle experiment and the simulation of the future 30-kev </a:t>
            </a:r>
            <a:r>
              <a:rPr lang="en-US" sz="1600" b="0" i="0" dirty="0" err="1">
                <a:effectLst/>
              </a:rPr>
              <a:t>mr-tof</a:t>
            </a:r>
            <a:r>
              <a:rPr lang="en-US" sz="1600" b="0" i="0" dirty="0">
                <a:effectLst/>
              </a:rPr>
              <a:t> device,” Master’s thesis, Johannes Kepler University Linz, 2019.</a:t>
            </a:r>
          </a:p>
          <a:p>
            <a:pPr algn="l"/>
            <a:r>
              <a:rPr lang="en-US" sz="1600" dirty="0"/>
              <a:t>[Wolf 2013] R.N. Wolf, F. </a:t>
            </a:r>
            <a:r>
              <a:rPr lang="en-US" sz="1600" dirty="0" err="1"/>
              <a:t>Wienholtz</a:t>
            </a:r>
            <a:r>
              <a:rPr lang="en-US" sz="1600" dirty="0"/>
              <a:t>, D. </a:t>
            </a:r>
            <a:r>
              <a:rPr lang="en-US" sz="1600" dirty="0" err="1"/>
              <a:t>Atanasov</a:t>
            </a:r>
            <a:r>
              <a:rPr lang="en-US" sz="1600" dirty="0"/>
              <a:t>, D. Beck, K. </a:t>
            </a:r>
            <a:r>
              <a:rPr lang="en-US" sz="1600" dirty="0" err="1"/>
              <a:t>Blaum</a:t>
            </a:r>
            <a:r>
              <a:rPr lang="en-US" sz="1600" dirty="0"/>
              <a:t>, Ch. Borgmann, F. </a:t>
            </a:r>
            <a:r>
              <a:rPr lang="en-US" sz="1600" dirty="0" err="1"/>
              <a:t>Herfurth</a:t>
            </a:r>
            <a:r>
              <a:rPr lang="en-US" sz="1600" dirty="0"/>
              <a:t>, M. </a:t>
            </a:r>
            <a:r>
              <a:rPr lang="en-US" sz="1600" dirty="0" err="1"/>
              <a:t>Kowalska</a:t>
            </a:r>
            <a:r>
              <a:rPr lang="en-US" sz="1600" dirty="0"/>
              <a:t>, S. </a:t>
            </a:r>
            <a:r>
              <a:rPr lang="en-US" sz="1600" dirty="0" err="1"/>
              <a:t>Kreim</a:t>
            </a:r>
            <a:r>
              <a:rPr lang="en-US" sz="1600" dirty="0"/>
              <a:t>, Yu. A. Litvinov, D. </a:t>
            </a:r>
            <a:r>
              <a:rPr lang="en-US" sz="1600" dirty="0" err="1"/>
              <a:t>Lunney</a:t>
            </a:r>
            <a:r>
              <a:rPr lang="en-US" sz="1600" dirty="0"/>
              <a:t>, V. </a:t>
            </a:r>
            <a:r>
              <a:rPr lang="en-US" sz="1600" dirty="0" err="1"/>
              <a:t>Manea</a:t>
            </a:r>
            <a:r>
              <a:rPr lang="en-US" sz="1600" dirty="0"/>
              <a:t>, D. </a:t>
            </a:r>
            <a:r>
              <a:rPr lang="en-US" sz="1600" dirty="0" err="1"/>
              <a:t>Neidherr</a:t>
            </a:r>
            <a:r>
              <a:rPr lang="en-US" sz="1600" dirty="0"/>
              <a:t>, M. </a:t>
            </a:r>
            <a:r>
              <a:rPr lang="en-US" sz="1600" dirty="0" err="1"/>
              <a:t>Rosenbusch</a:t>
            </a:r>
            <a:r>
              <a:rPr lang="en-US" sz="1600" dirty="0"/>
              <a:t>, L. </a:t>
            </a:r>
            <a:r>
              <a:rPr lang="en-US" sz="1600" dirty="0" err="1"/>
              <a:t>Schweikhard</a:t>
            </a:r>
            <a:r>
              <a:rPr lang="en-US" sz="1600" dirty="0"/>
              <a:t>, J. </a:t>
            </a:r>
            <a:r>
              <a:rPr lang="en-US" sz="1600" dirty="0" err="1"/>
              <a:t>Stanja</a:t>
            </a:r>
            <a:r>
              <a:rPr lang="en-US" sz="1600" dirty="0"/>
              <a:t>, K. Zuber, “ISOLTRAP's multi-reflection time-of-flight mass separator/spectrometer”, International Journal of Mass Spectrometry, Volumes 349–350, 2013, Pages 123-133, ISSN 1387-3806</a:t>
            </a:r>
          </a:p>
          <a:p>
            <a:pPr algn="l"/>
            <a:r>
              <a:rPr lang="en-US" sz="1600" dirty="0"/>
              <a:t>[Wolf 2012] Wolf, Robert &amp; Marx, Gerrit &amp; </a:t>
            </a:r>
            <a:r>
              <a:rPr lang="en-US" sz="1600" dirty="0" err="1"/>
              <a:t>Rosenbusch</a:t>
            </a:r>
            <a:r>
              <a:rPr lang="en-US" sz="1600" dirty="0"/>
              <a:t>, Marco &amp; </a:t>
            </a:r>
            <a:r>
              <a:rPr lang="en-US" sz="1600" dirty="0" err="1"/>
              <a:t>Schweikhard</a:t>
            </a:r>
            <a:r>
              <a:rPr lang="en-US" sz="1600" dirty="0"/>
              <a:t>, Lutz. (2012). Static-mirror ion capture and time focusing for electrostatic ion-beam traps and multi-reflection time-of-flight mass analyzers by use of an in-trap potential lift. International Journal of Mass Spectrometry. 313. 8-14. 10.1016/j.ijms.2011.12.006.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B65E0-B1C2-E0D1-6527-80BF4202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21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2CAD-0919-6864-8DCD-FBAB3961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MR-</a:t>
            </a:r>
            <a:r>
              <a:rPr lang="en-US" dirty="0" err="1"/>
              <a:t>ToF</a:t>
            </a:r>
            <a:r>
              <a:rPr lang="en-US" dirty="0"/>
              <a:t> devices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7999EC-A756-654F-2823-E8E53206CC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91477" y="887125"/>
                <a:ext cx="3008813" cy="452596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sz="2800" dirty="0"/>
                  <a:t>Two electrostatic mirrors separated by drift tube</a:t>
                </a:r>
              </a:p>
              <a:p>
                <a:r>
                  <a:rPr lang="en-US" sz="2800" dirty="0"/>
                  <a:t>Primarily used for mass measurements and separation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l-G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400" dirty="0"/>
              </a:p>
              <a:p>
                <a:r>
                  <a:rPr lang="en-US" sz="2800" dirty="0"/>
                  <a:t>Require small temporal width</a:t>
                </a: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7999EC-A756-654F-2823-E8E53206CC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91477" y="887125"/>
                <a:ext cx="3008813" cy="4525963"/>
              </a:xfrm>
              <a:blipFill>
                <a:blip r:embed="rId2"/>
                <a:stretch>
                  <a:fillRect t="-1401" r="-2941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2F61E-8D4B-FDE2-4FB6-AAB24737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B0012BF9-0A39-6B86-A7C7-B1D820F3A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510" y="1083697"/>
            <a:ext cx="7513230" cy="2231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117A9-419A-D015-1074-11325BE0B7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8868"/>
          <a:stretch>
            <a:fillRect/>
          </a:stretch>
        </p:blipFill>
        <p:spPr>
          <a:xfrm>
            <a:off x="4189208" y="3845263"/>
            <a:ext cx="3130002" cy="23059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744BAB-9B9D-5188-8BE2-13E4B1189CCC}"/>
              </a:ext>
            </a:extLst>
          </p:cNvPr>
          <p:cNvSpPr txBox="1"/>
          <p:nvPr/>
        </p:nvSpPr>
        <p:spPr>
          <a:xfrm>
            <a:off x="4831930" y="2933650"/>
            <a:ext cx="226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Adapted from [Wolf 2013]</a:t>
            </a:r>
          </a:p>
        </p:txBody>
      </p:sp>
      <p:pic>
        <p:nvPicPr>
          <p:cNvPr id="12" name="Picture 11" descr="Shape, polygon&#10;&#10;Description automatically generated">
            <a:extLst>
              <a:ext uri="{FF2B5EF4-FFF2-40B4-BE49-F238E27FC236}">
                <a16:creationId xmlns:a16="http://schemas.microsoft.com/office/drawing/2014/main" id="{E81DCC17-B1F4-74B9-94F2-09592F6A4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69" y="3474243"/>
            <a:ext cx="2932330" cy="3048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9697A6-8FBD-0972-C515-3DB933BFDCDD}"/>
              </a:ext>
            </a:extLst>
          </p:cNvPr>
          <p:cNvSpPr txBox="1"/>
          <p:nvPr/>
        </p:nvSpPr>
        <p:spPr>
          <a:xfrm>
            <a:off x="10825936" y="4235144"/>
            <a:ext cx="155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</a:p>
          <a:p>
            <a:r>
              <a:rPr lang="en-US" dirty="0"/>
              <a:t>[Wolf 2012]</a:t>
            </a:r>
          </a:p>
        </p:txBody>
      </p:sp>
    </p:spTree>
    <p:extLst>
      <p:ext uri="{BB962C8B-B14F-4D97-AF65-F5344CB8AC3E}">
        <p14:creationId xmlns:p14="http://schemas.microsoft.com/office/powerpoint/2010/main" val="407723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2CAD-0919-6864-8DCD-FBAB39617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trap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62F61E-8D4B-FDE2-4FB6-AAB24737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15</a:t>
            </a:fld>
            <a:endParaRPr lang="en-US"/>
          </a:p>
        </p:txBody>
      </p:sp>
      <p:pic>
        <p:nvPicPr>
          <p:cNvPr id="11" name="Picture 10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0A55AC77-98A9-5BBB-BC6C-9F3FA921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77" y="1580125"/>
            <a:ext cx="10611235" cy="379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82A9CE2-8675-797F-2088-6E93F39BE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46" y="386836"/>
            <a:ext cx="9093184" cy="6084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9FA8E-1519-532D-85F6-5167116E1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EE844-184D-F7F5-264E-922518959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01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4B1D-4845-8B48-3EB7-CA32987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results (cont.)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3F9BD-CE8C-C003-96D4-AB00AA05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07A11B9A-0CB3-46B9-ADE9-E5C504420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706" y="1510787"/>
            <a:ext cx="10230464" cy="38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8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4B1D-4845-8B48-3EB7-CA32987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results (cont. x2)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3F9BD-CE8C-C003-96D4-AB00AA05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B5807B0-45CB-880F-95BF-DF672EBB1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28" y="1418828"/>
            <a:ext cx="10191750" cy="38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4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891D1704-FC71-8EB2-C0D6-799A1E7AD435}"/>
              </a:ext>
            </a:extLst>
          </p:cNvPr>
          <p:cNvGrpSpPr/>
          <p:nvPr/>
        </p:nvGrpSpPr>
        <p:grpSpPr>
          <a:xfrm>
            <a:off x="7021122" y="787118"/>
            <a:ext cx="5030236" cy="3842850"/>
            <a:chOff x="7021122" y="787118"/>
            <a:chExt cx="5030236" cy="3842850"/>
          </a:xfrm>
        </p:grpSpPr>
        <p:pic>
          <p:nvPicPr>
            <p:cNvPr id="6" name="screenshot_01.jpg">
              <a:extLst>
                <a:ext uri="{FF2B5EF4-FFF2-40B4-BE49-F238E27FC236}">
                  <a16:creationId xmlns:a16="http://schemas.microsoft.com/office/drawing/2014/main" id="{D9965376-254D-CD5D-F242-26DC080C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44"/>
            <a:stretch>
              <a:fillRect/>
            </a:stretch>
          </p:blipFill>
          <p:spPr>
            <a:xfrm>
              <a:off x="7614985" y="1412886"/>
              <a:ext cx="4354256" cy="282549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Shape 99">
              <a:extLst>
                <a:ext uri="{FF2B5EF4-FFF2-40B4-BE49-F238E27FC236}">
                  <a16:creationId xmlns:a16="http://schemas.microsoft.com/office/drawing/2014/main" id="{5EF3CDCB-1527-B424-5F55-FB4D91CCDEDD}"/>
                </a:ext>
              </a:extLst>
            </p:cNvPr>
            <p:cNvSpPr/>
            <p:nvPr/>
          </p:nvSpPr>
          <p:spPr>
            <a:xfrm rot="16200000">
              <a:off x="6822207" y="2669824"/>
              <a:ext cx="689931" cy="2921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>
                <a:defRPr sz="1400"/>
              </a:lvl1pPr>
            </a:lstStyle>
            <a:p>
              <a:r>
                <a:rPr dirty="0"/>
                <a:t>protons </a:t>
              </a:r>
            </a:p>
          </p:txBody>
        </p:sp>
        <p:sp>
          <p:nvSpPr>
            <p:cNvPr id="10" name="Shape 111">
              <a:extLst>
                <a:ext uri="{FF2B5EF4-FFF2-40B4-BE49-F238E27FC236}">
                  <a16:creationId xmlns:a16="http://schemas.microsoft.com/office/drawing/2014/main" id="{5BD83657-A916-A08B-9C7B-6E4E644EAAB1}"/>
                </a:ext>
              </a:extLst>
            </p:cNvPr>
            <p:cNvSpPr/>
            <p:nvPr/>
          </p:nvSpPr>
          <p:spPr>
            <a:xfrm>
              <a:off x="7350612" y="2309360"/>
              <a:ext cx="4" cy="1292117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  <a:headEnd type="triangle"/>
            </a:ln>
          </p:spPr>
          <p:txBody>
            <a:bodyPr lIns="0" tIns="0" rIns="0" bIns="0"/>
            <a:lstStyle/>
            <a:p>
              <a:pPr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11" name="Shape 112">
              <a:extLst>
                <a:ext uri="{FF2B5EF4-FFF2-40B4-BE49-F238E27FC236}">
                  <a16:creationId xmlns:a16="http://schemas.microsoft.com/office/drawing/2014/main" id="{35FA621A-6FE8-B5AC-D969-EA2591F9A7E9}"/>
                </a:ext>
              </a:extLst>
            </p:cNvPr>
            <p:cNvSpPr/>
            <p:nvPr/>
          </p:nvSpPr>
          <p:spPr>
            <a:xfrm flipH="1">
              <a:off x="9337243" y="4344362"/>
              <a:ext cx="1292117" cy="4"/>
            </a:xfrm>
            <a:prstGeom prst="line">
              <a:avLst/>
            </a:prstGeom>
            <a:ln w="38100">
              <a:solidFill>
                <a:srgbClr val="000000"/>
              </a:solidFill>
              <a:miter lim="400000"/>
              <a:headEnd type="triangle"/>
            </a:ln>
          </p:spPr>
          <p:txBody>
            <a:bodyPr lIns="0" tIns="0" rIns="0" bIns="0"/>
            <a:lstStyle/>
            <a:p>
              <a:pPr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12" name="Shape 113">
              <a:extLst>
                <a:ext uri="{FF2B5EF4-FFF2-40B4-BE49-F238E27FC236}">
                  <a16:creationId xmlns:a16="http://schemas.microsoft.com/office/drawing/2014/main" id="{9212A8E4-67E0-955F-6F09-789FE83AEC9F}"/>
                </a:ext>
              </a:extLst>
            </p:cNvPr>
            <p:cNvSpPr/>
            <p:nvPr/>
          </p:nvSpPr>
          <p:spPr>
            <a:xfrm>
              <a:off x="8362100" y="2078600"/>
              <a:ext cx="3673441" cy="130073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/>
            <a:lstStyle/>
            <a:p>
              <a:endParaRPr/>
            </a:p>
          </p:txBody>
        </p:sp>
        <p:sp>
          <p:nvSpPr>
            <p:cNvPr id="13" name="Shape 114">
              <a:extLst>
                <a:ext uri="{FF2B5EF4-FFF2-40B4-BE49-F238E27FC236}">
                  <a16:creationId xmlns:a16="http://schemas.microsoft.com/office/drawing/2014/main" id="{096793F5-23DF-CD6F-5FAE-58CD43E86B5C}"/>
                </a:ext>
              </a:extLst>
            </p:cNvPr>
            <p:cNvSpPr/>
            <p:nvPr/>
          </p:nvSpPr>
          <p:spPr>
            <a:xfrm>
              <a:off x="11658600" y="2667517"/>
              <a:ext cx="392758" cy="2921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>
                <a:defRPr sz="1400" b="1"/>
              </a:lvl1pPr>
            </a:lstStyle>
            <a:p>
              <a:r>
                <a:rPr dirty="0"/>
                <a:t>Z=8 </a:t>
              </a:r>
            </a:p>
          </p:txBody>
        </p:sp>
        <p:sp>
          <p:nvSpPr>
            <p:cNvPr id="14" name="Shape 115">
              <a:extLst>
                <a:ext uri="{FF2B5EF4-FFF2-40B4-BE49-F238E27FC236}">
                  <a16:creationId xmlns:a16="http://schemas.microsoft.com/office/drawing/2014/main" id="{71FD15D5-C73B-5E7D-AD04-7476B77BB278}"/>
                </a:ext>
              </a:extLst>
            </p:cNvPr>
            <p:cNvSpPr/>
            <p:nvPr/>
          </p:nvSpPr>
          <p:spPr>
            <a:xfrm>
              <a:off x="8864600" y="4191517"/>
              <a:ext cx="424880" cy="2921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>
                <a:defRPr sz="1400" b="1"/>
              </a:lvl1pPr>
            </a:lstStyle>
            <a:p>
              <a:r>
                <a:t>N=8 </a:t>
              </a:r>
            </a:p>
          </p:txBody>
        </p:sp>
        <p:sp>
          <p:nvSpPr>
            <p:cNvPr id="15" name="Shape 116">
              <a:extLst>
                <a:ext uri="{FF2B5EF4-FFF2-40B4-BE49-F238E27FC236}">
                  <a16:creationId xmlns:a16="http://schemas.microsoft.com/office/drawing/2014/main" id="{0FD355FF-B877-15F5-FE87-D1FB645155D2}"/>
                </a:ext>
              </a:extLst>
            </p:cNvPr>
            <p:cNvSpPr/>
            <p:nvPr/>
          </p:nvSpPr>
          <p:spPr>
            <a:xfrm>
              <a:off x="8978900" y="1422917"/>
              <a:ext cx="152400" cy="28067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/>
            <a:lstStyle/>
            <a:p>
              <a:endParaRPr/>
            </a:p>
          </p:txBody>
        </p:sp>
        <p:sp>
          <p:nvSpPr>
            <p:cNvPr id="22" name="Shape 119">
              <a:extLst>
                <a:ext uri="{FF2B5EF4-FFF2-40B4-BE49-F238E27FC236}">
                  <a16:creationId xmlns:a16="http://schemas.microsoft.com/office/drawing/2014/main" id="{C4BAE07B-6FA0-D6AE-F190-5DCA27100E93}"/>
                </a:ext>
              </a:extLst>
            </p:cNvPr>
            <p:cNvSpPr/>
            <p:nvPr/>
          </p:nvSpPr>
          <p:spPr>
            <a:xfrm>
              <a:off x="10985500" y="2108717"/>
              <a:ext cx="152400" cy="1244600"/>
            </a:xfrm>
            <a:prstGeom prst="rect">
              <a:avLst/>
            </a:prstGeom>
            <a:ln w="50800">
              <a:solidFill>
                <a:srgbClr val="FF4013"/>
              </a:solidFill>
              <a:miter lim="400000"/>
            </a:ln>
          </p:spPr>
          <p:txBody>
            <a:bodyPr lIns="38100" tIns="38100" rIns="38100" bIns="38100"/>
            <a:lstStyle/>
            <a:p>
              <a:pPr>
                <a:defRPr>
                  <a:solidFill>
                    <a:srgbClr val="FF4013"/>
                  </a:solidFill>
                  <a:uFill>
                    <a:solidFill>
                      <a:srgbClr val="FF4013"/>
                    </a:solidFill>
                  </a:uFill>
                </a:defRPr>
              </a:pPr>
              <a:endParaRPr/>
            </a:p>
          </p:txBody>
        </p:sp>
        <p:sp>
          <p:nvSpPr>
            <p:cNvPr id="23" name="Shape 120">
              <a:extLst>
                <a:ext uri="{FF2B5EF4-FFF2-40B4-BE49-F238E27FC236}">
                  <a16:creationId xmlns:a16="http://schemas.microsoft.com/office/drawing/2014/main" id="{F6E09FAC-50E8-2DB5-4427-3FB047AB3DD6}"/>
                </a:ext>
              </a:extLst>
            </p:cNvPr>
            <p:cNvSpPr/>
            <p:nvPr/>
          </p:nvSpPr>
          <p:spPr>
            <a:xfrm>
              <a:off x="10985500" y="1422917"/>
              <a:ext cx="152400" cy="660400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  <p:txBody>
            <a:bodyPr lIns="38100" tIns="38100" rIns="38100" bIns="38100"/>
            <a:lstStyle/>
            <a:p>
              <a:endParaRPr/>
            </a:p>
          </p:txBody>
        </p:sp>
        <p:sp>
          <p:nvSpPr>
            <p:cNvPr id="24" name="Shape 121">
              <a:extLst>
                <a:ext uri="{FF2B5EF4-FFF2-40B4-BE49-F238E27FC236}">
                  <a16:creationId xmlns:a16="http://schemas.microsoft.com/office/drawing/2014/main" id="{DA5AFF9D-9DAC-430B-DF2A-EA4824602C7C}"/>
                </a:ext>
              </a:extLst>
            </p:cNvPr>
            <p:cNvSpPr/>
            <p:nvPr/>
          </p:nvSpPr>
          <p:spPr>
            <a:xfrm>
              <a:off x="10931295" y="3137417"/>
              <a:ext cx="926940" cy="5080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ctr">
                <a:defRPr sz="1400" b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</a:defRPr>
              </a:pPr>
              <a:r>
                <a:rPr sz="1400"/>
                <a:t>N=20</a:t>
              </a:r>
            </a:p>
            <a:p>
              <a:pPr algn="ctr">
                <a:defRPr sz="1400" b="1">
                  <a:solidFill>
                    <a:srgbClr val="E32400"/>
                  </a:solidFill>
                  <a:uFill>
                    <a:solidFill>
                      <a:srgbClr val="E32400"/>
                    </a:solidFill>
                  </a:uFill>
                </a:defRPr>
              </a:pPr>
              <a:r>
                <a:rPr sz="1400"/>
                <a:t>disappears </a:t>
              </a:r>
            </a:p>
          </p:txBody>
        </p:sp>
        <p:sp>
          <p:nvSpPr>
            <p:cNvPr id="28" name="Shape 125">
              <a:extLst>
                <a:ext uri="{FF2B5EF4-FFF2-40B4-BE49-F238E27FC236}">
                  <a16:creationId xmlns:a16="http://schemas.microsoft.com/office/drawing/2014/main" id="{839AA95C-75F6-F4E7-C851-237BA41814AB}"/>
                </a:ext>
              </a:extLst>
            </p:cNvPr>
            <p:cNvSpPr/>
            <p:nvPr/>
          </p:nvSpPr>
          <p:spPr>
            <a:xfrm>
              <a:off x="10795001" y="1130817"/>
              <a:ext cx="514995" cy="2921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>
                <a:defRPr sz="1400" b="1"/>
              </a:lvl1pPr>
            </a:lstStyle>
            <a:p>
              <a:r>
                <a:t>N=20 </a:t>
              </a:r>
            </a:p>
          </p:txBody>
        </p:sp>
        <p:sp>
          <p:nvSpPr>
            <p:cNvPr id="62" name="Shape 114">
              <a:extLst>
                <a:ext uri="{FF2B5EF4-FFF2-40B4-BE49-F238E27FC236}">
                  <a16:creationId xmlns:a16="http://schemas.microsoft.com/office/drawing/2014/main" id="{0396C687-FB3F-02CF-3E9F-000981C83257}"/>
                </a:ext>
              </a:extLst>
            </p:cNvPr>
            <p:cNvSpPr/>
            <p:nvPr/>
          </p:nvSpPr>
          <p:spPr>
            <a:xfrm>
              <a:off x="8174529" y="1813878"/>
              <a:ext cx="436017" cy="292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>
                <a:defRPr sz="1400" b="1"/>
              </a:lvl1pPr>
            </a:lstStyle>
            <a:p>
              <a:r>
                <a:rPr dirty="0"/>
                <a:t>Z=</a:t>
              </a:r>
              <a:r>
                <a:rPr lang="en-US" dirty="0"/>
                <a:t>12</a:t>
              </a:r>
              <a:endParaRPr dirty="0"/>
            </a:p>
          </p:txBody>
        </p:sp>
        <p:sp>
          <p:nvSpPr>
            <p:cNvPr id="63" name="Shape 99">
              <a:extLst>
                <a:ext uri="{FF2B5EF4-FFF2-40B4-BE49-F238E27FC236}">
                  <a16:creationId xmlns:a16="http://schemas.microsoft.com/office/drawing/2014/main" id="{6C05FB75-DA48-F99A-43C3-9449F36ACB27}"/>
                </a:ext>
              </a:extLst>
            </p:cNvPr>
            <p:cNvSpPr/>
            <p:nvPr/>
          </p:nvSpPr>
          <p:spPr>
            <a:xfrm>
              <a:off x="9642503" y="4337580"/>
              <a:ext cx="776175" cy="292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>
              <a:spAutoFit/>
            </a:bodyPr>
            <a:lstStyle>
              <a:lvl1pPr>
                <a:defRPr sz="1400"/>
              </a:lvl1pPr>
            </a:lstStyle>
            <a:p>
              <a:r>
                <a:rPr lang="en-US" dirty="0"/>
                <a:t>neutrons</a:t>
              </a:r>
              <a:r>
                <a:rPr dirty="0"/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CBCF27C-B27A-7D74-5256-42CDE3F0F3A7}"/>
                </a:ext>
              </a:extLst>
            </p:cNvPr>
            <p:cNvSpPr txBox="1"/>
            <p:nvPr/>
          </p:nvSpPr>
          <p:spPr>
            <a:xfrm>
              <a:off x="8887618" y="787118"/>
              <a:ext cx="18429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Nuclear chart:</a:t>
              </a:r>
              <a:endParaRPr lang="en-GB" dirty="0"/>
            </a:p>
          </p:txBody>
        </p:sp>
      </p:grpSp>
      <p:grpSp>
        <p:nvGrpSpPr>
          <p:cNvPr id="25" name="Group 124">
            <a:extLst>
              <a:ext uri="{FF2B5EF4-FFF2-40B4-BE49-F238E27FC236}">
                <a16:creationId xmlns:a16="http://schemas.microsoft.com/office/drawing/2014/main" id="{46559962-3145-8E18-2E4D-7B07C025DA46}"/>
              </a:ext>
            </a:extLst>
          </p:cNvPr>
          <p:cNvGrpSpPr/>
          <p:nvPr/>
        </p:nvGrpSpPr>
        <p:grpSpPr>
          <a:xfrm>
            <a:off x="8763000" y="1067317"/>
            <a:ext cx="3378200" cy="444500"/>
            <a:chOff x="0" y="0"/>
            <a:chExt cx="3378200" cy="444500"/>
          </a:xfrm>
        </p:grpSpPr>
        <p:sp>
          <p:nvSpPr>
            <p:cNvPr id="26" name="Shape 123">
              <a:extLst>
                <a:ext uri="{FF2B5EF4-FFF2-40B4-BE49-F238E27FC236}">
                  <a16:creationId xmlns:a16="http://schemas.microsoft.com/office/drawing/2014/main" id="{7D025EC3-EB25-E6B1-C7E5-954ED524BE2C}"/>
                </a:ext>
              </a:extLst>
            </p:cNvPr>
            <p:cNvSpPr/>
            <p:nvPr/>
          </p:nvSpPr>
          <p:spPr>
            <a:xfrm>
              <a:off x="38100" y="38100"/>
              <a:ext cx="3302000" cy="368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endParaRPr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61A8937-4735-3DB6-90E9-74E42CD386BD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378200" cy="444500"/>
            </a:xfrm>
            <a:prstGeom prst="rect">
              <a:avLst/>
            </a:prstGeom>
            <a:effectLst/>
          </p:spPr>
        </p:pic>
      </p:grpSp>
      <p:grpSp>
        <p:nvGrpSpPr>
          <p:cNvPr id="29" name="Group 128">
            <a:extLst>
              <a:ext uri="{FF2B5EF4-FFF2-40B4-BE49-F238E27FC236}">
                <a16:creationId xmlns:a16="http://schemas.microsoft.com/office/drawing/2014/main" id="{5CA5AB65-430A-E522-7B92-6A4AD2B08467}"/>
              </a:ext>
            </a:extLst>
          </p:cNvPr>
          <p:cNvGrpSpPr/>
          <p:nvPr/>
        </p:nvGrpSpPr>
        <p:grpSpPr>
          <a:xfrm>
            <a:off x="11899900" y="1143517"/>
            <a:ext cx="292100" cy="1397000"/>
            <a:chOff x="0" y="0"/>
            <a:chExt cx="292100" cy="1397000"/>
          </a:xfrm>
        </p:grpSpPr>
        <p:sp>
          <p:nvSpPr>
            <p:cNvPr id="30" name="Shape 127">
              <a:extLst>
                <a:ext uri="{FF2B5EF4-FFF2-40B4-BE49-F238E27FC236}">
                  <a16:creationId xmlns:a16="http://schemas.microsoft.com/office/drawing/2014/main" id="{99164273-C3DC-71BB-BB7B-75A9AD980A0E}"/>
                </a:ext>
              </a:extLst>
            </p:cNvPr>
            <p:cNvSpPr/>
            <p:nvPr/>
          </p:nvSpPr>
          <p:spPr>
            <a:xfrm>
              <a:off x="38100" y="38100"/>
              <a:ext cx="215900" cy="1320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endParaRPr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5418F28-33CB-5DB7-2FA4-5813D1D845A7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92100" cy="1397000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67BFE-E509-87A9-8592-FF8D99FC5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EB7E4-4506-DA00-3A53-F979FADE5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2</a:t>
            </a:fld>
            <a:endParaRPr lang="en-US" dirty="0"/>
          </a:p>
        </p:txBody>
      </p:sp>
      <p:grpSp>
        <p:nvGrpSpPr>
          <p:cNvPr id="55" name="Group 106">
            <a:extLst>
              <a:ext uri="{FF2B5EF4-FFF2-40B4-BE49-F238E27FC236}">
                <a16:creationId xmlns:a16="http://schemas.microsoft.com/office/drawing/2014/main" id="{3607161E-C4B0-D2C6-EBF5-38325F23DED8}"/>
              </a:ext>
            </a:extLst>
          </p:cNvPr>
          <p:cNvGrpSpPr/>
          <p:nvPr/>
        </p:nvGrpSpPr>
        <p:grpSpPr>
          <a:xfrm>
            <a:off x="1264106" y="1105417"/>
            <a:ext cx="1909930" cy="4159595"/>
            <a:chOff x="185570" y="0"/>
            <a:chExt cx="1909929" cy="4159594"/>
          </a:xfrm>
        </p:grpSpPr>
        <p:pic>
          <p:nvPicPr>
            <p:cNvPr id="56" name="E_shell_model_E.png">
              <a:extLst>
                <a:ext uri="{FF2B5EF4-FFF2-40B4-BE49-F238E27FC236}">
                  <a16:creationId xmlns:a16="http://schemas.microsoft.com/office/drawing/2014/main" id="{9E47292D-5B26-97D8-C913-AA0590D1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40625" r="44069"/>
            <a:stretch>
              <a:fillRect/>
            </a:stretch>
          </p:blipFill>
          <p:spPr>
            <a:xfrm>
              <a:off x="202014" y="0"/>
              <a:ext cx="1893486" cy="3491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Shape 104">
              <a:extLst>
                <a:ext uri="{FF2B5EF4-FFF2-40B4-BE49-F238E27FC236}">
                  <a16:creationId xmlns:a16="http://schemas.microsoft.com/office/drawing/2014/main" id="{B7860238-23BB-D363-E18B-A28374F35813}"/>
                </a:ext>
              </a:extLst>
            </p:cNvPr>
            <p:cNvSpPr/>
            <p:nvPr/>
          </p:nvSpPr>
          <p:spPr>
            <a:xfrm>
              <a:off x="210970" y="3207094"/>
              <a:ext cx="1422401" cy="33020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58" name="Shape 105">
              <a:extLst>
                <a:ext uri="{FF2B5EF4-FFF2-40B4-BE49-F238E27FC236}">
                  <a16:creationId xmlns:a16="http://schemas.microsoft.com/office/drawing/2014/main" id="{1E0B6400-B368-48A3-2F01-BEEDF1D2F62B}"/>
                </a:ext>
              </a:extLst>
            </p:cNvPr>
            <p:cNvSpPr/>
            <p:nvPr/>
          </p:nvSpPr>
          <p:spPr>
            <a:xfrm>
              <a:off x="185570" y="3181694"/>
              <a:ext cx="1358901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 defTabSz="406400">
                <a:buClrTx/>
                <a:defRPr sz="2000" b="1">
                  <a:solidFill>
                    <a:srgbClr val="E32400"/>
                  </a:solidFill>
                  <a:uFillTx/>
                </a:defRPr>
              </a:lvl1pPr>
            </a:lstStyle>
            <a:p>
              <a:r>
                <a:t>Shell Model of Nuclei</a:t>
              </a:r>
            </a:p>
          </p:txBody>
        </p:sp>
      </p:grp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D1BE458-4280-0DC8-7469-EDAAD31D4254}"/>
              </a:ext>
            </a:extLst>
          </p:cNvPr>
          <p:cNvSpPr txBox="1">
            <a:spLocks/>
          </p:cNvSpPr>
          <p:nvPr/>
        </p:nvSpPr>
        <p:spPr>
          <a:xfrm>
            <a:off x="3235660" y="3257345"/>
            <a:ext cx="4180860" cy="4490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defTabSz="406400">
              <a:spcBef>
                <a:spcPts val="400"/>
              </a:spcBef>
              <a:defRPr sz="2300">
                <a:uFillTx/>
              </a:defRPr>
            </a:pPr>
            <a:endParaRPr lang="en-US" sz="24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2F2A2C9-A6BA-2A34-09B8-EF55E06825CF}"/>
              </a:ext>
            </a:extLst>
          </p:cNvPr>
          <p:cNvSpPr txBox="1">
            <a:spLocks/>
          </p:cNvSpPr>
          <p:nvPr/>
        </p:nvSpPr>
        <p:spPr>
          <a:xfrm>
            <a:off x="3105506" y="924555"/>
            <a:ext cx="5287031" cy="5353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06400">
              <a:spcBef>
                <a:spcPts val="400"/>
              </a:spcBef>
              <a:defRPr sz="2300">
                <a:uFillTx/>
              </a:defRPr>
            </a:pPr>
            <a:r>
              <a:rPr lang="en-US" sz="2400" dirty="0"/>
              <a:t>Studies at modern radioactive ion beam (RIB) facilities</a:t>
            </a:r>
          </a:p>
          <a:p>
            <a:pPr lvl="1" defTabSz="406400">
              <a:spcBef>
                <a:spcPts val="400"/>
              </a:spcBef>
              <a:defRPr sz="2300">
                <a:uFillTx/>
              </a:defRPr>
            </a:pPr>
            <a:r>
              <a:rPr lang="en-US" sz="2200" dirty="0"/>
              <a:t>disappearance of established shell closures</a:t>
            </a:r>
          </a:p>
          <a:p>
            <a:pPr lvl="1" defTabSz="406400">
              <a:spcBef>
                <a:spcPts val="400"/>
              </a:spcBef>
              <a:defRPr sz="2300">
                <a:uFillTx/>
              </a:defRPr>
            </a:pPr>
            <a:r>
              <a:rPr lang="en-US" sz="2400" dirty="0"/>
              <a:t>emergence of new ones</a:t>
            </a:r>
          </a:p>
          <a:p>
            <a:pPr lvl="1" defTabSz="406400">
              <a:spcBef>
                <a:spcPts val="400"/>
              </a:spcBef>
              <a:defRPr sz="2300">
                <a:uFillTx/>
              </a:defRPr>
            </a:pPr>
            <a:endParaRPr lang="en-US" sz="2400" dirty="0"/>
          </a:p>
          <a:p>
            <a:pPr marL="457200" lvl="1" indent="0" defTabSz="406400">
              <a:spcBef>
                <a:spcPts val="400"/>
              </a:spcBef>
              <a:buNone/>
              <a:defRPr sz="2300">
                <a:uFillTx/>
              </a:defRPr>
            </a:pPr>
            <a:endParaRPr lang="en-US" sz="2400" dirty="0"/>
          </a:p>
          <a:p>
            <a:r>
              <a:rPr lang="en-US" sz="2400" dirty="0"/>
              <a:t>MIRACLS technique</a:t>
            </a:r>
          </a:p>
          <a:p>
            <a:pPr lvl="1"/>
            <a:r>
              <a:rPr lang="en-US" sz="2000" dirty="0"/>
              <a:t>Multiple Ion Reflection Apparatus for Collinear Laser Spectroscopy</a:t>
            </a:r>
            <a:endParaRPr lang="en-US" sz="2400" dirty="0"/>
          </a:p>
          <a:p>
            <a:r>
              <a:rPr lang="en-US" sz="2400" dirty="0"/>
              <a:t>Probe magnesium nuclei</a:t>
            </a:r>
          </a:p>
          <a:p>
            <a:pPr lvl="1"/>
            <a:r>
              <a:rPr lang="en-US" sz="2000" baseline="30000" dirty="0"/>
              <a:t>20</a:t>
            </a:r>
            <a:r>
              <a:rPr lang="en-US" sz="2000" dirty="0"/>
              <a:t>Mg - Shell closure near N = 8</a:t>
            </a:r>
          </a:p>
          <a:p>
            <a:pPr lvl="1"/>
            <a:r>
              <a:rPr lang="en-US" sz="2000" baseline="30000" dirty="0"/>
              <a:t>33-34</a:t>
            </a:r>
            <a:r>
              <a:rPr lang="en-US" sz="2000" dirty="0"/>
              <a:t>Mg - Island of inversion at N = 20</a:t>
            </a:r>
          </a:p>
          <a:p>
            <a:pPr lvl="1" defTabSz="406400">
              <a:spcBef>
                <a:spcPts val="400"/>
              </a:spcBef>
              <a:defRPr sz="2300">
                <a:uFillTx/>
              </a:defRPr>
            </a:pPr>
            <a:endParaRPr lang="en-US" sz="2400" dirty="0"/>
          </a:p>
          <a:p>
            <a:pPr defTabSz="406400">
              <a:spcBef>
                <a:spcPts val="400"/>
              </a:spcBef>
              <a:defRPr sz="2300">
                <a:uFillTx/>
              </a:defRPr>
            </a:pPr>
            <a:endParaRPr lang="en-US" sz="2600" dirty="0"/>
          </a:p>
          <a:p>
            <a:pPr lvl="1" defTabSz="406400">
              <a:spcBef>
                <a:spcPts val="400"/>
              </a:spcBef>
              <a:defRPr sz="2300">
                <a:uFillTx/>
              </a:defRPr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43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5C059-B4B9-0E8B-CDEA-5A907231A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Ion Beams facilities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900573-0D6A-35C5-3C9D-50F5D6945E8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77282" y="1369199"/>
                <a:ext cx="3954707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ISOLDE – 1.7 GeV proton beam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dirty="0"/>
                  <a:t>1300 different isotopes</a:t>
                </a:r>
              </a:p>
              <a:p>
                <a:pPr lvl="1"/>
                <a:r>
                  <a:rPr lang="en-US" sz="2000" dirty="0"/>
                  <a:t>Continuous beam delivered at up to 50 keV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900573-0D6A-35C5-3C9D-50F5D6945E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7282" y="1369199"/>
                <a:ext cx="3954707" cy="4351338"/>
              </a:xfrm>
              <a:blipFill>
                <a:blip r:embed="rId3"/>
                <a:stretch>
                  <a:fillRect t="-1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indoor, building, ceiling, warehouse&#10;&#10;Description automatically generated">
            <a:extLst>
              <a:ext uri="{FF2B5EF4-FFF2-40B4-BE49-F238E27FC236}">
                <a16:creationId xmlns:a16="http://schemas.microsoft.com/office/drawing/2014/main" id="{1ACC30D3-85AE-4B53-7DF0-359333440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2393" y="3704049"/>
            <a:ext cx="3460530" cy="2595398"/>
          </a:xfrm>
          <a:prstGeom prst="rect">
            <a:avLst/>
          </a:prstGeom>
        </p:spPr>
      </p:pic>
      <p:pic>
        <p:nvPicPr>
          <p:cNvPr id="6" name="Picture 5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50F6E100-8EFE-27DF-4A91-983CAA30D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948" y="3573743"/>
            <a:ext cx="3460530" cy="260557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FC626B-4881-B1DA-6AC1-4FF6A85EE427}"/>
              </a:ext>
            </a:extLst>
          </p:cNvPr>
          <p:cNvSpPr txBox="1">
            <a:spLocks/>
          </p:cNvSpPr>
          <p:nvPr/>
        </p:nvSpPr>
        <p:spPr>
          <a:xfrm>
            <a:off x="5855261" y="4924665"/>
            <a:ext cx="2421720" cy="1128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ISAC at TRIUMF – 520 MeV proton beam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15D69F-E326-BE2D-5FF4-EDA9A3E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AB2DD8-8741-A78D-5B7A-1C2881F66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1405" r="64067"/>
          <a:stretch/>
        </p:blipFill>
        <p:spPr bwMode="auto">
          <a:xfrm>
            <a:off x="6665788" y="978345"/>
            <a:ext cx="4959935" cy="259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A4CD04-CE8F-C492-8631-4DDD7907B001}"/>
              </a:ext>
            </a:extLst>
          </p:cNvPr>
          <p:cNvCxnSpPr>
            <a:cxnSpLocks/>
          </p:cNvCxnSpPr>
          <p:nvPr/>
        </p:nvCxnSpPr>
        <p:spPr>
          <a:xfrm>
            <a:off x="6665788" y="1952553"/>
            <a:ext cx="800666" cy="56014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4DDA8D-40F3-DA06-A41C-878E6D2BA861}"/>
              </a:ext>
            </a:extLst>
          </p:cNvPr>
          <p:cNvSpPr txBox="1"/>
          <p:nvPr/>
        </p:nvSpPr>
        <p:spPr>
          <a:xfrm>
            <a:off x="5957160" y="1161777"/>
            <a:ext cx="284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FF0000"/>
                </a:solidFill>
              </a:rPr>
              <a:t>20</a:t>
            </a:r>
            <a:r>
              <a:rPr lang="en-US" sz="2800" dirty="0">
                <a:solidFill>
                  <a:srgbClr val="FF0000"/>
                </a:solidFill>
              </a:rPr>
              <a:t>Mg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17 ion/s, 91 </a:t>
            </a:r>
            <a:r>
              <a:rPr lang="en-US" sz="2000" dirty="0" err="1">
                <a:solidFill>
                  <a:srgbClr val="FF0000"/>
                </a:solidFill>
              </a:rPr>
              <a:t>ms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7114834-2ACC-2C9E-4E92-456FEC0F75AB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8504312" y="2512699"/>
            <a:ext cx="1022820" cy="769859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E5B739C-81F6-D8F9-F2A1-F462D1EF1BE0}"/>
              </a:ext>
            </a:extLst>
          </p:cNvPr>
          <p:cNvSpPr txBox="1"/>
          <p:nvPr/>
        </p:nvSpPr>
        <p:spPr>
          <a:xfrm>
            <a:off x="9527132" y="2651616"/>
            <a:ext cx="27112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rgbClr val="FF0000"/>
                </a:solidFill>
              </a:rPr>
              <a:t>34</a:t>
            </a:r>
            <a:r>
              <a:rPr lang="en-US" sz="2800" dirty="0">
                <a:solidFill>
                  <a:srgbClr val="FF0000"/>
                </a:solidFill>
              </a:rPr>
              <a:t>Mg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140 ion/s, 45 </a:t>
            </a:r>
            <a:r>
              <a:rPr lang="en-US" sz="2000" dirty="0" err="1">
                <a:solidFill>
                  <a:srgbClr val="FF0000"/>
                </a:solidFill>
              </a:rPr>
              <a:t>ms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3DC3D1-50BD-84C6-D5CE-2EF51D8AEAB6}"/>
              </a:ext>
            </a:extLst>
          </p:cNvPr>
          <p:cNvGrpSpPr/>
          <p:nvPr/>
        </p:nvGrpSpPr>
        <p:grpSpPr>
          <a:xfrm>
            <a:off x="2414588" y="3940704"/>
            <a:ext cx="4780977" cy="1548097"/>
            <a:chOff x="2414588" y="3940704"/>
            <a:chExt cx="4780977" cy="1548097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43A242D-CFE4-11BF-9097-33629B97F0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6974" y="4222011"/>
              <a:ext cx="2254376" cy="56014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326749-9CD6-F0F7-CE2C-078ED8A173D5}"/>
                </a:ext>
              </a:extLst>
            </p:cNvPr>
            <p:cNvSpPr txBox="1"/>
            <p:nvPr/>
          </p:nvSpPr>
          <p:spPr>
            <a:xfrm>
              <a:off x="5705477" y="3940704"/>
              <a:ext cx="14900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MIRACLS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42798D-59E2-AAAF-8C35-D8C8AE1674BE}"/>
                </a:ext>
              </a:extLst>
            </p:cNvPr>
            <p:cNvSpPr/>
            <p:nvPr/>
          </p:nvSpPr>
          <p:spPr>
            <a:xfrm>
              <a:off x="2414588" y="4502084"/>
              <a:ext cx="1328737" cy="986717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43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D041F1-C99A-60CE-D29E-E05E0C664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79" y="4283470"/>
            <a:ext cx="6424047" cy="2012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DF8BE-3C70-31DE-C13B-1E3BEF04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Collinear Laser spectroscopy (CLS)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663C3C-C5C8-6A98-86A9-D11A86AF83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19676" y="1367667"/>
                <a:ext cx="5916168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Access nuclear properties by probing atomic hyperfine spectra</a:t>
                </a:r>
              </a:p>
              <a:p>
                <a:pPr lvl="1"/>
                <a:r>
                  <a:rPr lang="en-US" sz="2000" dirty="0"/>
                  <a:t>Atomic nucleus impression on electron cloud</a:t>
                </a:r>
              </a:p>
              <a:p>
                <a:pPr lvl="1"/>
                <a:r>
                  <a:rPr lang="en-US" sz="2000" dirty="0"/>
                  <a:t>Nuclear electromagnetic moments, nuclear charge radii, </a:t>
                </a:r>
                <a:r>
                  <a:rPr lang="en-US" sz="2000" dirty="0" err="1"/>
                  <a:t>etc</a:t>
                </a:r>
                <a:r>
                  <a:rPr lang="en-US" sz="2000" dirty="0"/>
                  <a:t>… </a:t>
                </a:r>
              </a:p>
              <a:p>
                <a:r>
                  <a:rPr lang="en-US" sz="2400" dirty="0"/>
                  <a:t>Measure fluorescence photons as a function of laser frequency</a:t>
                </a:r>
              </a:p>
              <a:p>
                <a:r>
                  <a:rPr lang="en-US" sz="2400" dirty="0"/>
                  <a:t>Doppler broadening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663C3C-C5C8-6A98-86A9-D11A86AF83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19676" y="1367667"/>
                <a:ext cx="5916168" cy="4351338"/>
              </a:xfrm>
              <a:blipFill>
                <a:blip r:embed="rId4"/>
                <a:stretch>
                  <a:fillRect t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09887C3-9522-3F13-DA20-E1A982EB1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786" y="2897113"/>
            <a:ext cx="4419600" cy="3175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EE7D5C-D635-4605-18FD-D5947A8C1BAE}"/>
              </a:ext>
            </a:extLst>
          </p:cNvPr>
          <p:cNvSpPr txBox="1"/>
          <p:nvPr/>
        </p:nvSpPr>
        <p:spPr>
          <a:xfrm>
            <a:off x="8867260" y="5972419"/>
            <a:ext cx="2922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[Yordanov 2007]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C7F780-5E81-6B30-8C0A-8512C586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9788B-EA60-02C0-5FDF-63A2E327ADBD}"/>
              </a:ext>
            </a:extLst>
          </p:cNvPr>
          <p:cNvSpPr txBox="1"/>
          <p:nvPr/>
        </p:nvSpPr>
        <p:spPr>
          <a:xfrm>
            <a:off x="10121039" y="1586935"/>
            <a:ext cx="16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-apple-system"/>
              </a:rPr>
              <a:t>[</a:t>
            </a:r>
            <a:r>
              <a:rPr lang="en-US" dirty="0" err="1"/>
              <a:t>Neugart</a:t>
            </a:r>
            <a:r>
              <a:rPr lang="en-US" dirty="0"/>
              <a:t> 2017]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0E7FFD5-6F08-6342-1228-F68E7641DA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800" r="49519"/>
          <a:stretch/>
        </p:blipFill>
        <p:spPr>
          <a:xfrm>
            <a:off x="7157901" y="988360"/>
            <a:ext cx="3003555" cy="193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4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8A8E11-772D-FCAC-4CA7-AE834148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424739"/>
            <a:ext cx="6553200" cy="3686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B8B497-D822-843C-F7F7-E1A712E0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CLS inside an MR-</a:t>
            </a:r>
            <a:r>
              <a:rPr lang="en-US" dirty="0" err="1"/>
              <a:t>ToF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41B9B-C4D6-DBF1-A2CC-706F69F964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67684" y="1077085"/>
                <a:ext cx="3924336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Multiple-Reflection Time-of-Flight </a:t>
                </a:r>
              </a:p>
              <a:p>
                <a:r>
                  <a:rPr lang="en-US" sz="2400" dirty="0"/>
                  <a:t>Probe ions several thousand times</a:t>
                </a:r>
              </a:p>
              <a:p>
                <a:pPr lvl="1"/>
                <a:r>
                  <a:rPr lang="en-US" sz="2000" dirty="0"/>
                  <a:t>Improvement factor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en-US" sz="2000" dirty="0"/>
                  <a:t>30-700 [Maier 2019]</a:t>
                </a:r>
              </a:p>
              <a:p>
                <a:r>
                  <a:rPr lang="en-US" sz="2400" dirty="0"/>
                  <a:t>Reach more exotic radionuclides</a:t>
                </a:r>
              </a:p>
              <a:p>
                <a:r>
                  <a:rPr lang="en-US" sz="2400" dirty="0"/>
                  <a:t>Concept of CLS in MR-</a:t>
                </a:r>
                <a:r>
                  <a:rPr lang="en-US" sz="2400" dirty="0" err="1"/>
                  <a:t>ToF</a:t>
                </a:r>
                <a:r>
                  <a:rPr lang="en-US" sz="2400" dirty="0"/>
                  <a:t> device demonstrated in 1.5 keV offline lab [Sels 2020, </a:t>
                </a:r>
                <a:r>
                  <a:rPr lang="en-US" sz="2400" dirty="0" err="1"/>
                  <a:t>Lagaki</a:t>
                </a:r>
                <a:r>
                  <a:rPr lang="en-US" sz="2400" dirty="0"/>
                  <a:t> 2021]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C41B9B-C4D6-DBF1-A2CC-706F69F964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67684" y="1077085"/>
                <a:ext cx="3924336" cy="4351338"/>
              </a:xfrm>
              <a:blipFill>
                <a:blip r:embed="rId4"/>
                <a:stretch>
                  <a:fillRect t="-1744" r="-3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ieren 3">
            <a:extLst>
              <a:ext uri="{FF2B5EF4-FFF2-40B4-BE49-F238E27FC236}">
                <a16:creationId xmlns:a16="http://schemas.microsoft.com/office/drawing/2014/main" id="{628A5BAB-857A-E7E3-CD82-C2D6FA8E73B9}"/>
              </a:ext>
            </a:extLst>
          </p:cNvPr>
          <p:cNvGrpSpPr/>
          <p:nvPr/>
        </p:nvGrpSpPr>
        <p:grpSpPr>
          <a:xfrm>
            <a:off x="6890224" y="1077085"/>
            <a:ext cx="4868382" cy="2796358"/>
            <a:chOff x="1547664" y="1815515"/>
            <a:chExt cx="6264696" cy="35983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961C128-293E-A61C-3340-301FF1E2A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941" r="6883" b="198"/>
            <a:stretch/>
          </p:blipFill>
          <p:spPr>
            <a:xfrm>
              <a:off x="1547664" y="2529580"/>
              <a:ext cx="6264696" cy="225619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523D202-6CF0-BC13-956F-CE5B7B8DBCD2}"/>
                </a:ext>
              </a:extLst>
            </p:cNvPr>
            <p:cNvSpPr txBox="1"/>
            <p:nvPr/>
          </p:nvSpPr>
          <p:spPr>
            <a:xfrm>
              <a:off x="2073080" y="1847886"/>
              <a:ext cx="2333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Ejection from Paul trap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46D7ED9-82A7-673A-BB1B-B170F0462A6A}"/>
                </a:ext>
              </a:extLst>
            </p:cNvPr>
            <p:cNvSpPr txBox="1"/>
            <p:nvPr/>
          </p:nvSpPr>
          <p:spPr>
            <a:xfrm>
              <a:off x="5413827" y="1815515"/>
              <a:ext cx="220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Ejection from MR-</a:t>
              </a:r>
              <a:r>
                <a:rPr lang="en-US" dirty="0" err="1"/>
                <a:t>ToF</a:t>
              </a:r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ED8799-48D3-57C6-8AC0-06B2487F9E74}"/>
                </a:ext>
              </a:extLst>
            </p:cNvPr>
            <p:cNvCxnSpPr/>
            <p:nvPr/>
          </p:nvCxnSpPr>
          <p:spPr>
            <a:xfrm>
              <a:off x="2555776" y="2342229"/>
              <a:ext cx="0" cy="1315448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C51F5D2-5AE0-056C-BC56-783F9453F4B6}"/>
                </a:ext>
              </a:extLst>
            </p:cNvPr>
            <p:cNvCxnSpPr/>
            <p:nvPr/>
          </p:nvCxnSpPr>
          <p:spPr>
            <a:xfrm flipH="1">
              <a:off x="6517641" y="2184847"/>
              <a:ext cx="20227" cy="1288970"/>
            </a:xfrm>
            <a:prstGeom prst="straightConnector1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99BF824-0CD7-2938-8A5A-F7EEA898435C}"/>
                </a:ext>
              </a:extLst>
            </p:cNvPr>
            <p:cNvCxnSpPr/>
            <p:nvPr/>
          </p:nvCxnSpPr>
          <p:spPr>
            <a:xfrm>
              <a:off x="3058477" y="2568770"/>
              <a:ext cx="0" cy="2007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C78EE9C-D8FC-FE3B-6327-FDBE3B1FF2A4}"/>
                </a:ext>
              </a:extLst>
            </p:cNvPr>
            <p:cNvCxnSpPr/>
            <p:nvPr/>
          </p:nvCxnSpPr>
          <p:spPr>
            <a:xfrm>
              <a:off x="3534461" y="2568770"/>
              <a:ext cx="0" cy="20078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BA88ACA-10DE-5887-8B21-9884017926BF}"/>
                </a:ext>
              </a:extLst>
            </p:cNvPr>
            <p:cNvCxnSpPr/>
            <p:nvPr/>
          </p:nvCxnSpPr>
          <p:spPr>
            <a:xfrm>
              <a:off x="2267744" y="4576636"/>
              <a:ext cx="790733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68C54E-499D-3180-57F8-91A40D12A3A3}"/>
                </a:ext>
              </a:extLst>
            </p:cNvPr>
            <p:cNvCxnSpPr/>
            <p:nvPr/>
          </p:nvCxnSpPr>
          <p:spPr>
            <a:xfrm flipH="1">
              <a:off x="3562970" y="4576636"/>
              <a:ext cx="7130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D6C8AF-DD07-09CB-F660-56536AB44765}"/>
                </a:ext>
              </a:extLst>
            </p:cNvPr>
            <p:cNvSpPr txBox="1"/>
            <p:nvPr/>
          </p:nvSpPr>
          <p:spPr>
            <a:xfrm>
              <a:off x="2703153" y="4607286"/>
              <a:ext cx="11497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Conventional</a:t>
              </a:r>
              <a:br>
                <a:rPr lang="en-US" sz="1400" dirty="0"/>
              </a:br>
              <a:r>
                <a:rPr lang="en-US" sz="1400" dirty="0"/>
                <a:t>CLS</a:t>
              </a:r>
              <a:endParaRPr lang="en-GB" sz="1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211AD2-EEDF-1C20-4FD9-707149DB62F5}"/>
                </a:ext>
              </a:extLst>
            </p:cNvPr>
            <p:cNvCxnSpPr/>
            <p:nvPr/>
          </p:nvCxnSpPr>
          <p:spPr>
            <a:xfrm>
              <a:off x="6660232" y="2568770"/>
              <a:ext cx="0" cy="254120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2BEE7A2-549B-4FF4-6E7C-3F0DE45A7AFD}"/>
                </a:ext>
              </a:extLst>
            </p:cNvPr>
            <p:cNvCxnSpPr/>
            <p:nvPr/>
          </p:nvCxnSpPr>
          <p:spPr>
            <a:xfrm>
              <a:off x="2245927" y="5229238"/>
              <a:ext cx="790734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6EE1FB-748A-9986-04FA-B7C9329F16F3}"/>
                </a:ext>
              </a:extLst>
            </p:cNvPr>
            <p:cNvCxnSpPr/>
            <p:nvPr/>
          </p:nvCxnSpPr>
          <p:spPr>
            <a:xfrm flipH="1">
              <a:off x="6660232" y="5080692"/>
              <a:ext cx="71305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B98873-8CFB-DFD0-14F4-95A89FC1FBA6}"/>
                </a:ext>
              </a:extLst>
            </p:cNvPr>
            <p:cNvSpPr txBox="1"/>
            <p:nvPr/>
          </p:nvSpPr>
          <p:spPr>
            <a:xfrm>
              <a:off x="3804291" y="5044571"/>
              <a:ext cx="2345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MIRACLS improvement</a:t>
              </a:r>
              <a:endParaRPr lang="en-GB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5D3CE-6F3B-BEBF-34AC-716FEC6ED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3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9731-0DFA-BFB4-E80A-EA96E438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 keV MIRACLS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42C8F-57AD-8A43-E81A-9C43571A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1F6680B3-B958-FA72-902F-8E360B530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220" y="899232"/>
            <a:ext cx="9451165" cy="5370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8A468-78A1-E9FC-2FF8-C8972A44547A}"/>
              </a:ext>
            </a:extLst>
          </p:cNvPr>
          <p:cNvSpPr txBox="1"/>
          <p:nvPr/>
        </p:nvSpPr>
        <p:spPr>
          <a:xfrm>
            <a:off x="10179452" y="62776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[Maier 2023]</a:t>
            </a:r>
          </a:p>
        </p:txBody>
      </p:sp>
    </p:spTree>
    <p:extLst>
      <p:ext uri="{BB962C8B-B14F-4D97-AF65-F5344CB8AC3E}">
        <p14:creationId xmlns:p14="http://schemas.microsoft.com/office/powerpoint/2010/main" val="145521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69731-0DFA-BFB4-E80A-EA96E438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 keV MIRACLS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42C8F-57AD-8A43-E81A-9C43571A2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 descr="A picture containing indoor, shop&#10;&#10;Description automatically generated">
            <a:extLst>
              <a:ext uri="{FF2B5EF4-FFF2-40B4-BE49-F238E27FC236}">
                <a16:creationId xmlns:a16="http://schemas.microsoft.com/office/drawing/2014/main" id="{A9DBD797-266E-ACEB-13FC-EEC3013F5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77" y="1594694"/>
            <a:ext cx="4891483" cy="3668612"/>
          </a:xfrm>
          <a:prstGeom prst="rect">
            <a:avLst/>
          </a:prstGeom>
        </p:spPr>
      </p:pic>
      <p:pic>
        <p:nvPicPr>
          <p:cNvPr id="8" name="Picture 7" descr="A picture containing cluttered&#10;&#10;Description automatically generated">
            <a:extLst>
              <a:ext uri="{FF2B5EF4-FFF2-40B4-BE49-F238E27FC236}">
                <a16:creationId xmlns:a16="http://schemas.microsoft.com/office/drawing/2014/main" id="{2D3D0558-20BD-8B63-1975-9D7AFFD4E4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83" r="-1661" b="34167"/>
          <a:stretch/>
        </p:blipFill>
        <p:spPr>
          <a:xfrm>
            <a:off x="6580632" y="1087203"/>
            <a:ext cx="4219891" cy="468359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9675F8-1CCC-3171-23BE-FA709D7021DA}"/>
              </a:ext>
            </a:extLst>
          </p:cNvPr>
          <p:cNvCxnSpPr>
            <a:cxnSpLocks/>
          </p:cNvCxnSpPr>
          <p:nvPr/>
        </p:nvCxnSpPr>
        <p:spPr>
          <a:xfrm flipV="1">
            <a:off x="8995630" y="1929008"/>
            <a:ext cx="824775" cy="2077813"/>
          </a:xfrm>
          <a:prstGeom prst="straightConnector1">
            <a:avLst/>
          </a:prstGeom>
          <a:ln w="635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C5543B7-7D12-5039-A1CA-275C4363E415}"/>
              </a:ext>
            </a:extLst>
          </p:cNvPr>
          <p:cNvSpPr txBox="1"/>
          <p:nvPr/>
        </p:nvSpPr>
        <p:spPr>
          <a:xfrm>
            <a:off x="9408017" y="2768744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 w="0">
                  <a:noFill/>
                </a:ln>
                <a:solidFill>
                  <a:srgbClr val="FF0000"/>
                </a:solidFill>
              </a:rPr>
              <a:t>2.7 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5CFDB-84BA-7415-2FAC-33765B52271C}"/>
              </a:ext>
            </a:extLst>
          </p:cNvPr>
          <p:cNvSpPr txBox="1"/>
          <p:nvPr/>
        </p:nvSpPr>
        <p:spPr>
          <a:xfrm>
            <a:off x="1966586" y="5480162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Paul trap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8202BB-F91C-EAFC-907E-AF5925644E7F}"/>
              </a:ext>
            </a:extLst>
          </p:cNvPr>
          <p:cNvCxnSpPr>
            <a:cxnSpLocks/>
          </p:cNvCxnSpPr>
          <p:nvPr/>
        </p:nvCxnSpPr>
        <p:spPr>
          <a:xfrm flipH="1" flipV="1">
            <a:off x="1966586" y="3820438"/>
            <a:ext cx="876822" cy="16784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B0D8019-2989-FFE0-DF55-9EE9953240B6}"/>
              </a:ext>
            </a:extLst>
          </p:cNvPr>
          <p:cNvSpPr txBox="1"/>
          <p:nvPr/>
        </p:nvSpPr>
        <p:spPr>
          <a:xfrm>
            <a:off x="10179452" y="6277695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[Maier 2023]</a:t>
            </a:r>
          </a:p>
        </p:txBody>
      </p:sp>
    </p:spTree>
    <p:extLst>
      <p:ext uri="{BB962C8B-B14F-4D97-AF65-F5344CB8AC3E}">
        <p14:creationId xmlns:p14="http://schemas.microsoft.com/office/powerpoint/2010/main" val="1360566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9C2A5363-2146-094A-CF79-56ACDF583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381" y="3287903"/>
            <a:ext cx="4704523" cy="3136349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F9CD07D-9343-382D-375D-0A2114F5C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280" y="943610"/>
            <a:ext cx="3762993" cy="28222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C0A4B-965A-3D1C-3692-3E2A93B3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Paul trap principles and design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F9F159-35C4-794C-1B52-5A788DF40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9B7BCFF-986D-A59F-F56D-7F9E0F85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112" y="1630900"/>
            <a:ext cx="4704523" cy="372712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577656-1AC2-7598-5F72-909CA5DC7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9453" y="4304340"/>
            <a:ext cx="3072249" cy="1534418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Stability parameter – q</a:t>
            </a:r>
          </a:p>
          <a:p>
            <a:pPr lvl="1"/>
            <a:r>
              <a:rPr lang="en-US" sz="2200" dirty="0"/>
              <a:t>RF amplitude</a:t>
            </a:r>
          </a:p>
          <a:p>
            <a:pPr lvl="1"/>
            <a:r>
              <a:rPr lang="en-US" sz="2200" dirty="0"/>
              <a:t>RF frequency</a:t>
            </a:r>
          </a:p>
          <a:p>
            <a:pPr lvl="1"/>
            <a:r>
              <a:rPr lang="en-US" sz="2200" dirty="0"/>
              <a:t>Ion mass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7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9F57-5916-7458-5074-634DA4016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679" y="240611"/>
            <a:ext cx="421424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MIRACLS Paul trap and test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00D02-8554-3F4E-005D-371300061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1914" y="1579720"/>
            <a:ext cx="3663489" cy="4351338"/>
          </a:xfrm>
        </p:spPr>
        <p:txBody>
          <a:bodyPr/>
          <a:lstStyle/>
          <a:p>
            <a:r>
              <a:rPr lang="en-US" sz="2400" dirty="0"/>
              <a:t>Bunch and cool ISOLDE beam</a:t>
            </a:r>
          </a:p>
          <a:p>
            <a:r>
              <a:rPr lang="en-US" sz="2400" dirty="0"/>
              <a:t>Strict requirements for MR-</a:t>
            </a:r>
            <a:r>
              <a:rPr lang="en-US" sz="2400" dirty="0" err="1"/>
              <a:t>ToF</a:t>
            </a:r>
            <a:r>
              <a:rPr lang="en-US" sz="2400" dirty="0"/>
              <a:t> operation</a:t>
            </a:r>
          </a:p>
          <a:p>
            <a:pPr lvl="1"/>
            <a:r>
              <a:rPr lang="en-US" sz="2000" dirty="0"/>
              <a:t>&lt; 500 ns temporal bunch width</a:t>
            </a:r>
          </a:p>
          <a:p>
            <a:pPr lvl="1"/>
            <a:r>
              <a:rPr lang="en-US" sz="2000" dirty="0"/>
              <a:t>&lt; 1eV energy spread</a:t>
            </a:r>
          </a:p>
          <a:p>
            <a:r>
              <a:rPr lang="en-US" sz="2400" dirty="0"/>
              <a:t>Tested with offline source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D024C-C595-1329-8929-573B0487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E1B3CD-F4C4-7C49-9987-2AAFED7C17E0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0B2742E-0C1E-3606-002E-DD6CEC6F4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07" y="1566174"/>
            <a:ext cx="6780528" cy="43297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484C68-9A6F-7D5F-B0BC-F5C32C6715E1}"/>
              </a:ext>
            </a:extLst>
          </p:cNvPr>
          <p:cNvSpPr txBox="1"/>
          <p:nvPr/>
        </p:nvSpPr>
        <p:spPr>
          <a:xfrm>
            <a:off x="5210308" y="2472448"/>
            <a:ext cx="8391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Ion detector</a:t>
            </a:r>
          </a:p>
        </p:txBody>
      </p:sp>
    </p:spTree>
    <p:extLst>
      <p:ext uri="{BB962C8B-B14F-4D97-AF65-F5344CB8AC3E}">
        <p14:creationId xmlns:p14="http://schemas.microsoft.com/office/powerpoint/2010/main" val="19693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ISOLD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OLDE" id="{241966FA-AA79-744E-AE12-CE7463D69039}" vid="{BBD324A3-0EB5-7645-8005-27C4CF38EE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ISOLDE</Template>
  <TotalTime>18096</TotalTime>
  <Words>1643</Words>
  <Application>Microsoft Macintosh PowerPoint</Application>
  <PresentationFormat>Widescreen</PresentationFormat>
  <Paragraphs>190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-apple-system</vt:lpstr>
      <vt:lpstr>Arial</vt:lpstr>
      <vt:lpstr>Calibri</vt:lpstr>
      <vt:lpstr>Cambria Math</vt:lpstr>
      <vt:lpstr>Helvetica</vt:lpstr>
      <vt:lpstr>Wingdings</vt:lpstr>
      <vt:lpstr>ISOLDE</vt:lpstr>
      <vt:lpstr>MIRACLS at ISOLDE and Paul trap commissioning</vt:lpstr>
      <vt:lpstr>Motivation</vt:lpstr>
      <vt:lpstr>Radioactive Ion Beams facilities</vt:lpstr>
      <vt:lpstr>Collinear Laser spectroscopy (CLS)</vt:lpstr>
      <vt:lpstr>Why CLS inside an MR-ToF?</vt:lpstr>
      <vt:lpstr>30 keV MIRACLS setup</vt:lpstr>
      <vt:lpstr>30 keV MIRACLS setup</vt:lpstr>
      <vt:lpstr>Paul trap principles and design</vt:lpstr>
      <vt:lpstr>MIRACLS Paul trap and test setup</vt:lpstr>
      <vt:lpstr>Paul trap commissioning and results</vt:lpstr>
      <vt:lpstr>Summary and Outlook</vt:lpstr>
      <vt:lpstr>Acknowledgements</vt:lpstr>
      <vt:lpstr>References</vt:lpstr>
      <vt:lpstr>MR-ToF devices</vt:lpstr>
      <vt:lpstr>Paul trap design</vt:lpstr>
      <vt:lpstr>More results</vt:lpstr>
      <vt:lpstr>More results (cont.)</vt:lpstr>
      <vt:lpstr>More results (cont. x2)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Commissioning of a Paul trap for Collinear Laser Spectroscopy of Exotic Radionuclides performed in a 30 keV MR-ToF device</dc:title>
  <dc:creator>Louis Croquette</dc:creator>
  <cp:lastModifiedBy>Louis Croquette</cp:lastModifiedBy>
  <cp:revision>163</cp:revision>
  <cp:lastPrinted>2023-02-03T18:12:26Z</cp:lastPrinted>
  <dcterms:created xsi:type="dcterms:W3CDTF">2023-02-01T03:04:04Z</dcterms:created>
  <dcterms:modified xsi:type="dcterms:W3CDTF">2023-02-18T01:09:58Z</dcterms:modified>
</cp:coreProperties>
</file>