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06170c46c_0_9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06170c46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f06170c46c_0_9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f06170c46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06170c46c_0_10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f06170c46c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f158615e16_0_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f158615e1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f158615e16_0_1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f158615e1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f158615e16_0_1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f158615e1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f158615e16_0_27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f158615e1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0834304c6a_0_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0834304c6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f06170c46c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1f06170c4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06170c46c_0_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f06170c46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f158615e16_0_1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f158615e16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f06170c46c_0_1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f06170c46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089839993_0_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f08983999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f06170c46c_0_29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f06170c46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089839993_0_8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f08983999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f06170c46c_0_5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f06170c46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Relationship Id="rId4" Type="http://schemas.openxmlformats.org/officeDocument/2006/relationships/image" Target="../media/image2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jpg"/><Relationship Id="rId4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Relationship Id="rId4" Type="http://schemas.openxmlformats.org/officeDocument/2006/relationships/image" Target="../media/image23.png"/><Relationship Id="rId5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SuperCDMS HVeV Detector Characterization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Musaab Al-Bakry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WNPPC 2023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2" y="4884875"/>
            <a:ext cx="1376214" cy="187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7585" y="5436508"/>
            <a:ext cx="4287565" cy="7746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14800" y="5112980"/>
            <a:ext cx="2363250" cy="142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311700" y="468625"/>
            <a:ext cx="85206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/>
              <a:t>Non-Quantized Heating Model Verification</a:t>
            </a:r>
            <a:endParaRPr sz="2980"/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Fits for peak positions and widths resemble the data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Compute the constants in the formulation (e.g. B, f)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Dark Matter limit (LED intensity =&gt; 0)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Estimation of detector resolution for Dark Matter</a:t>
            </a:r>
            <a:endParaRPr sz="1900"/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3">
            <a:alphaModFix/>
          </a:blip>
          <a:srcRect b="0" l="2579" r="2570" t="0"/>
          <a:stretch/>
        </p:blipFill>
        <p:spPr>
          <a:xfrm>
            <a:off x="5114812" y="1536625"/>
            <a:ext cx="3435075" cy="24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 rotWithShape="1">
          <a:blip r:embed="rId4">
            <a:alphaModFix/>
          </a:blip>
          <a:srcRect b="0" l="3703" r="3703" t="0"/>
          <a:stretch/>
        </p:blipFill>
        <p:spPr>
          <a:xfrm>
            <a:off x="5114800" y="3951025"/>
            <a:ext cx="3435075" cy="247326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2"/>
          <p:cNvSpPr/>
          <p:nvPr/>
        </p:nvSpPr>
        <p:spPr>
          <a:xfrm>
            <a:off x="1014900" y="4739613"/>
            <a:ext cx="3296700" cy="1038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53650" y="4834912"/>
            <a:ext cx="3219200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80"/>
              <a:t>Non-Quantized Heating Sources and Future Testing</a:t>
            </a:r>
            <a:endParaRPr sz="2780"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311700" y="1536624"/>
            <a:ext cx="8520600" cy="491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" sz="1900"/>
              <a:t>Hypothesis 1: Some photons are absorbed in the QET</a:t>
            </a:r>
            <a:endParaRPr b="1"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b="1" lang="en" sz="1900"/>
              <a:t>QET</a:t>
            </a:r>
            <a:r>
              <a:rPr lang="en" sz="1900"/>
              <a:t>: </a:t>
            </a:r>
            <a:r>
              <a:rPr b="1" lang="en" sz="1900"/>
              <a:t>Q</a:t>
            </a:r>
            <a:r>
              <a:rPr lang="en" sz="1900"/>
              <a:t>uasi-particle trap-assisted </a:t>
            </a:r>
            <a:r>
              <a:rPr b="1" lang="en" sz="1900"/>
              <a:t>E</a:t>
            </a:r>
            <a:r>
              <a:rPr lang="en" sz="1900"/>
              <a:t>lectrothermal feedback </a:t>
            </a:r>
            <a:r>
              <a:rPr b="1" lang="en" sz="1900"/>
              <a:t>T</a:t>
            </a:r>
            <a:r>
              <a:rPr lang="en" sz="1900"/>
              <a:t>ransition edge sensor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QET covers 50% of detector surface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QET has higher sensitivity to photons (QET efficiency)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LED was collimated at QET side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" sz="1900"/>
              <a:t>Hypothesis 2: Some e/h pair are trapped on the surface</a:t>
            </a:r>
            <a:endParaRPr b="1"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UV penetration depth on Si is 0.01 um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Simulation suggests trapping of e/h pairs on the near surface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Trapped e/h pairs may be reabsorbed as heat before amplification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" sz="1900"/>
              <a:t>Future testing:</a:t>
            </a:r>
            <a:endParaRPr b="1"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Shining the LED on the backside of detector (no QET)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Using other colors and look for </a:t>
            </a:r>
            <a:r>
              <a:rPr lang="en" sz="1900"/>
              <a:t>correlation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Test different polarities (e.g. +/- 150 V)</a:t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Current runs at TRIUMF aim at answering these questions</a:t>
            </a:r>
            <a:endParaRPr sz="1900"/>
          </a:p>
        </p:txBody>
      </p:sp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80"/>
              <a:t>Thank you!</a:t>
            </a:r>
            <a:endParaRPr sz="278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80"/>
              <a:t>Backup Slides</a:t>
            </a:r>
            <a:endParaRPr sz="278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/>
              <a:t>Appendix </a:t>
            </a:r>
            <a:r>
              <a:rPr lang="en" sz="2980"/>
              <a:t>1</a:t>
            </a:r>
            <a:r>
              <a:rPr lang="en" sz="2980"/>
              <a:t>: HV Detectors</a:t>
            </a:r>
            <a:endParaRPr sz="2980"/>
          </a:p>
        </p:txBody>
      </p:sp>
      <p:pic>
        <p:nvPicPr>
          <p:cNvPr id="170" name="Google Shape;17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9267"/>
            <a:ext cx="8839198" cy="4981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/>
              <a:t>Appendix 2: More HV Detectors</a:t>
            </a:r>
            <a:endParaRPr sz="2980"/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726" y="1514467"/>
            <a:ext cx="3897251" cy="519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4875" y="1514467"/>
            <a:ext cx="3897251" cy="51963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/>
              <a:t>Appendix 3: Even More HV Detectors</a:t>
            </a:r>
            <a:endParaRPr sz="2980"/>
          </a:p>
        </p:txBody>
      </p:sp>
      <p:pic>
        <p:nvPicPr>
          <p:cNvPr id="183" name="Google Shape;18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442579"/>
            <a:ext cx="3897251" cy="5196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7025" y="2486275"/>
            <a:ext cx="4145275" cy="3108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/>
              <a:t>Appendix 4: UV LED and filter</a:t>
            </a:r>
            <a:endParaRPr sz="2980"/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UV LED is 4 eV =&gt; 310 nm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UV LED is </a:t>
            </a:r>
            <a:r>
              <a:rPr lang="en" sz="1900"/>
              <a:t>shining through thin Al film (~20 nm). UV that makes it through the Al film passes through UV transparent glass.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The LED is shining through small hole to centered at the inner channel of the detector.</a:t>
            </a:r>
            <a:endParaRPr sz="1900"/>
          </a:p>
        </p:txBody>
      </p:sp>
      <p:pic>
        <p:nvPicPr>
          <p:cNvPr id="191" name="Google Shape;1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6650" y="1212425"/>
            <a:ext cx="4237350" cy="564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71704"/>
            <a:ext cx="8520600" cy="108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/>
              <a:t>Super </a:t>
            </a:r>
            <a:r>
              <a:rPr lang="en" sz="2980"/>
              <a:t>Cryogenic Dark Matter Search (SuperCDMS) Assumptions and Hopes</a:t>
            </a:r>
            <a:endParaRPr sz="2980"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536625"/>
            <a:ext cx="3999900" cy="52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Dark matter may interact </a:t>
            </a:r>
            <a:r>
              <a:rPr lang="en" sz="1900"/>
              <a:t>with regular matter weakly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Can interact with the bulk of the detector through electron or nuclear recoil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With low/controlled background environment, this interaction can be measured.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In SuperCDMS, one detector type is the </a:t>
            </a:r>
            <a:r>
              <a:rPr b="1" lang="en" sz="1900"/>
              <a:t>HV </a:t>
            </a:r>
            <a:r>
              <a:rPr lang="en" sz="1900"/>
              <a:t>detector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Cryogenic Ge and Si crystals to measure phonons via QETs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Large HV detectors for sufficient exposure and small HVeV with better resolution</a:t>
            </a:r>
            <a:endParaRPr sz="190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9023" y="3951100"/>
            <a:ext cx="3907150" cy="29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0" l="25136" r="19090" t="0"/>
          <a:stretch/>
        </p:blipFill>
        <p:spPr>
          <a:xfrm>
            <a:off x="4405739" y="1299650"/>
            <a:ext cx="2030659" cy="25478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5">
            <a:alphaModFix/>
          </a:blip>
          <a:srcRect b="0" l="50753" r="0" t="0"/>
          <a:stretch/>
        </p:blipFill>
        <p:spPr>
          <a:xfrm>
            <a:off x="6530550" y="1299650"/>
            <a:ext cx="2160276" cy="25478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" name="Google Shape;68;p14"/>
          <p:cNvSpPr txBox="1"/>
          <p:nvPr/>
        </p:nvSpPr>
        <p:spPr>
          <a:xfrm>
            <a:off x="4839825" y="1356800"/>
            <a:ext cx="116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FF"/>
                </a:highlight>
              </a:rPr>
              <a:t>HVeV</a:t>
            </a:r>
            <a:endParaRPr b="1">
              <a:highlight>
                <a:srgbClr val="FFFFFF"/>
              </a:highlight>
            </a:endParaRPr>
          </a:p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468625"/>
            <a:ext cx="85206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/>
              <a:t>HVeV Detectors and NTL Effect</a:t>
            </a:r>
            <a:endParaRPr sz="2980"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525" y="3822775"/>
            <a:ext cx="5182626" cy="27215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536623"/>
            <a:ext cx="3999900" cy="500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" sz="1900"/>
              <a:t>High-purity Si or Ge lattice</a:t>
            </a:r>
            <a:endParaRPr b="1"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" sz="1900"/>
              <a:t>High bias voltage (100-200V)</a:t>
            </a:r>
            <a:endParaRPr b="1"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" sz="1900"/>
              <a:t>NTL amplification</a:t>
            </a:r>
            <a:endParaRPr b="1" sz="1900"/>
          </a:p>
          <a:p>
            <a:pPr indent="-3492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e/h pairs drift across lattice and produce phonons</a:t>
            </a:r>
            <a:endParaRPr sz="1900"/>
          </a:p>
          <a:p>
            <a:pPr indent="-3492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Measured energy quantized by phonon-mediated amplification of charge carriers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" sz="1900"/>
              <a:t>Additional crystal effects</a:t>
            </a:r>
            <a:endParaRPr b="1" sz="1900"/>
          </a:p>
          <a:p>
            <a:pPr indent="-3492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Charge trapping</a:t>
            </a:r>
            <a:endParaRPr sz="1900"/>
          </a:p>
          <a:p>
            <a:pPr indent="-3492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Impact ionization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" sz="1900"/>
              <a:t>Background</a:t>
            </a:r>
            <a:endParaRPr b="1" sz="1900"/>
          </a:p>
          <a:p>
            <a:pPr indent="-34925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Random coincidence from external backgrounds</a:t>
            </a:r>
            <a:endParaRPr sz="1900"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5375" y="1249575"/>
            <a:ext cx="4126924" cy="257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/>
              <a:t>HVeV NF-C Detector at TRIUMF</a:t>
            </a:r>
            <a:endParaRPr sz="2980"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6452" y="1201775"/>
            <a:ext cx="6866323" cy="48046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22" y="2092438"/>
            <a:ext cx="2960675" cy="30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/>
              <a:t>HVeV Calibration Data from TRIUMF</a:t>
            </a:r>
            <a:endParaRPr sz="2980"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412799"/>
            <a:ext cx="4350600" cy="21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Calibration using UV LED (~4 eV) at different intensities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Shone towards center of detector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2 channels (inner and outer)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Model fit on aggregate of both channels for total phonon signal</a:t>
            </a:r>
            <a:endParaRPr sz="1900"/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b="0" l="2134" r="2134" t="0"/>
          <a:stretch/>
        </p:blipFill>
        <p:spPr>
          <a:xfrm>
            <a:off x="5045175" y="1124951"/>
            <a:ext cx="3975975" cy="27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400" y="3854525"/>
            <a:ext cx="4199175" cy="279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5">
            <a:alphaModFix/>
          </a:blip>
          <a:srcRect b="0" l="2198" r="2198" t="0"/>
          <a:stretch/>
        </p:blipFill>
        <p:spPr>
          <a:xfrm>
            <a:off x="5045175" y="3867950"/>
            <a:ext cx="3975975" cy="277260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 rotWithShape="1">
          <a:blip r:embed="rId3">
            <a:alphaModFix/>
          </a:blip>
          <a:srcRect b="0" l="2198" r="2198" t="0"/>
          <a:stretch/>
        </p:blipFill>
        <p:spPr>
          <a:xfrm>
            <a:off x="5045175" y="3867950"/>
            <a:ext cx="3975975" cy="2772606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311700" y="1356874"/>
            <a:ext cx="4350600" cy="23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49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Fit for Poisson lambda (LED intensity), detector resolution (width of peaks), charge trapping and impact ionization, background, etc.</a:t>
            </a:r>
            <a:endParaRPr sz="1900"/>
          </a:p>
          <a:p>
            <a:pPr indent="-2349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" sz="1900"/>
              <a:t>Puzzle: detector resolution</a:t>
            </a:r>
            <a:r>
              <a:rPr lang="en" sz="1900"/>
              <a:t> and </a:t>
            </a:r>
            <a:r>
              <a:rPr b="1" lang="en" sz="1900"/>
              <a:t>peak positions </a:t>
            </a:r>
            <a:r>
              <a:rPr lang="en" sz="1900"/>
              <a:t>change with LED intensity?</a:t>
            </a:r>
            <a:endParaRPr sz="1900"/>
          </a:p>
        </p:txBody>
      </p:sp>
      <p:sp>
        <p:nvSpPr>
          <p:cNvPr id="103" name="Google Shape;103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/>
              <a:t>Fit Results for Different LED Intensities</a:t>
            </a:r>
            <a:endParaRPr sz="2980"/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4">
            <a:alphaModFix/>
          </a:blip>
          <a:srcRect b="0" l="2134" r="2134" t="0"/>
          <a:stretch/>
        </p:blipFill>
        <p:spPr>
          <a:xfrm>
            <a:off x="5045175" y="1124951"/>
            <a:ext cx="3975975" cy="276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7400" y="3854525"/>
            <a:ext cx="4199175" cy="27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type="title"/>
          </p:nvPr>
        </p:nvSpPr>
        <p:spPr>
          <a:xfrm>
            <a:off x="311700" y="573400"/>
            <a:ext cx="85206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/>
              <a:t>Inner Channel vs. Outer Channel Spectra</a:t>
            </a:r>
            <a:endParaRPr sz="2980"/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311700" y="1356875"/>
            <a:ext cx="4350600" cy="534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49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LED is collimated on the center of detector (inner channel).</a:t>
            </a:r>
            <a:endParaRPr sz="1900"/>
          </a:p>
          <a:p>
            <a:pPr indent="-2349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More photons are hitting inner channel vs. outer channel.</a:t>
            </a:r>
            <a:endParaRPr sz="1900"/>
          </a:p>
          <a:p>
            <a:pPr indent="-2349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Peak positions variation is more pronounced for inner channel.</a:t>
            </a:r>
            <a:endParaRPr sz="1900"/>
          </a:p>
          <a:p>
            <a:pPr indent="-2349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Peak width (detector resolution) also varies!</a:t>
            </a:r>
            <a:endParaRPr sz="1900"/>
          </a:p>
          <a:p>
            <a:pPr indent="-2349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Phenomenon is based on # photons hitting detector.</a:t>
            </a:r>
            <a:endParaRPr sz="1900"/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3">
            <a:alphaModFix/>
          </a:blip>
          <a:srcRect b="0" l="2794" r="2794" t="0"/>
          <a:stretch/>
        </p:blipFill>
        <p:spPr>
          <a:xfrm>
            <a:off x="5130801" y="1293425"/>
            <a:ext cx="3701502" cy="2613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 rotWithShape="1">
          <a:blip r:embed="rId4">
            <a:alphaModFix/>
          </a:blip>
          <a:srcRect b="0" l="2462" r="2462" t="0"/>
          <a:stretch/>
        </p:blipFill>
        <p:spPr>
          <a:xfrm>
            <a:off x="5130800" y="4059550"/>
            <a:ext cx="3701502" cy="259556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311700" y="1356874"/>
            <a:ext cx="4350600" cy="23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349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Clear variation in peak widths</a:t>
            </a:r>
            <a:endParaRPr sz="1900"/>
          </a:p>
          <a:p>
            <a:pPr indent="-2349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Worse resolution for higher LED intensities</a:t>
            </a:r>
            <a:endParaRPr sz="1900"/>
          </a:p>
          <a:p>
            <a:pPr indent="-2349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What is going on here?</a:t>
            </a:r>
            <a:endParaRPr sz="1900"/>
          </a:p>
        </p:txBody>
      </p:sp>
      <p:sp>
        <p:nvSpPr>
          <p:cNvPr id="121" name="Google Shape;121;p2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/>
              <a:t>Inner Channel vs. Outer Channel Spectra</a:t>
            </a:r>
            <a:endParaRPr sz="2980"/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3">
            <a:alphaModFix/>
          </a:blip>
          <a:srcRect b="903" l="0" r="0" t="903"/>
          <a:stretch/>
        </p:blipFill>
        <p:spPr>
          <a:xfrm>
            <a:off x="4856325" y="1214326"/>
            <a:ext cx="3975975" cy="260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 rotWithShape="1">
          <a:blip r:embed="rId4">
            <a:alphaModFix/>
          </a:blip>
          <a:srcRect b="1484" l="0" r="0" t="1475"/>
          <a:stretch/>
        </p:blipFill>
        <p:spPr>
          <a:xfrm>
            <a:off x="513075" y="3952825"/>
            <a:ext cx="4149225" cy="268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 rotWithShape="1">
          <a:blip r:embed="rId5">
            <a:alphaModFix/>
          </a:blip>
          <a:srcRect b="1333" l="0" r="0" t="1323"/>
          <a:stretch/>
        </p:blipFill>
        <p:spPr>
          <a:xfrm>
            <a:off x="4838875" y="3952813"/>
            <a:ext cx="4010877" cy="260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311700" y="468625"/>
            <a:ext cx="8520600" cy="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/>
              <a:t>Non-Quantized Heating Model</a:t>
            </a:r>
            <a:endParaRPr sz="2980"/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349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" sz="1900"/>
              <a:t>Hypothesis:</a:t>
            </a:r>
            <a:endParaRPr b="1" sz="1900"/>
          </a:p>
          <a:p>
            <a:pPr indent="-234950" lvl="1" marL="4572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Some photons are absorbed as heat with no e/h pairs (follows Poisson process)</a:t>
            </a:r>
            <a:endParaRPr sz="1900"/>
          </a:p>
          <a:p>
            <a:pPr indent="-234950" lvl="1" marL="4572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High statistics =&gt; Gaussian</a:t>
            </a:r>
            <a:endParaRPr sz="1900"/>
          </a:p>
          <a:p>
            <a:pPr indent="-2349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" sz="1900"/>
              <a:t>Expectation:</a:t>
            </a:r>
            <a:endParaRPr b="1" sz="1900"/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Linear increase for peak position</a:t>
            </a:r>
            <a:endParaRPr sz="1900"/>
          </a:p>
          <a:p>
            <a:pPr indent="-234950" lvl="1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Square-root increase for peak width</a:t>
            </a:r>
            <a:endParaRPr sz="1900"/>
          </a:p>
        </p:txBody>
      </p:sp>
      <p:pic>
        <p:nvPicPr>
          <p:cNvPr id="132" name="Google Shape;13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0963" y="1698551"/>
            <a:ext cx="3162775" cy="150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2750" y="3910975"/>
            <a:ext cx="3219200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/>
          <p:nvPr/>
        </p:nvSpPr>
        <p:spPr>
          <a:xfrm>
            <a:off x="5184000" y="3815688"/>
            <a:ext cx="3296700" cy="1038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462000" y="5335713"/>
            <a:ext cx="8220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N</a:t>
            </a:r>
            <a:r>
              <a:rPr b="1" baseline="-25000" lang="en"/>
              <a:t>NTL</a:t>
            </a:r>
            <a:r>
              <a:rPr lang="en"/>
              <a:t> - # of e/h pairs produced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</a:t>
            </a:r>
            <a:r>
              <a:rPr lang="en"/>
              <a:t> - conversion </a:t>
            </a:r>
            <a:r>
              <a:rPr lang="en"/>
              <a:t>factor from eV to ADC counts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V</a:t>
            </a:r>
            <a:r>
              <a:rPr b="1" baseline="-25000" lang="en"/>
              <a:t>bias</a:t>
            </a:r>
            <a:r>
              <a:rPr lang="en"/>
              <a:t> - bias voltage across the crystal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hv</a:t>
            </a:r>
            <a:r>
              <a:rPr lang="en"/>
              <a:t> - energy of a single calibration photon in eV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</a:t>
            </a:r>
            <a:r>
              <a:rPr lang="en"/>
              <a:t> - conversion factor from Poisson lambda to # of photons</a:t>
            </a:r>
            <a:endParaRPr/>
          </a:p>
        </p:txBody>
      </p:sp>
      <p:sp>
        <p:nvSpPr>
          <p:cNvPr id="136" name="Google Shape;136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