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slideLayouts/slideLayout2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7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6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presentation.xml" ContentType="application/vnd.openxmlformats-officedocument.presentationml.presentation.main+xml"/>
  <Override PartName="/ppt/slides/_rels/slide13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26.xml.rels" ContentType="application/vnd.openxmlformats-package.relationships+xml"/>
  <Override PartName="/ppt/slides/_rels/slide18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16.xml.rels" ContentType="application/vnd.openxmlformats-package.relationships+xml"/>
  <Override PartName="/ppt/slides/_rels/slide8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20.xml.rels" ContentType="application/vnd.openxmlformats-package.relationships+xml"/>
  <Override PartName="/ppt/slides/_rels/slide7.xml.rels" ContentType="application/vnd.openxmlformats-package.relationships+xml"/>
  <Override PartName="/ppt/slides/_rels/slide21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19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_rels/presentation.xml.rels" ContentType="application/vnd.openxmlformats-package.relationships+xml"/>
  <Override PartName="/ppt/media/image46.png" ContentType="image/png"/>
  <Override PartName="/ppt/media/image43.png" ContentType="image/png"/>
  <Override PartName="/ppt/media/image39.jpeg" ContentType="image/jpeg"/>
  <Override PartName="/ppt/media/image4.png" ContentType="image/png"/>
  <Override PartName="/ppt/media/image28.jpeg" ContentType="image/jpeg"/>
  <Override PartName="/ppt/media/image8.gif" ContentType="image/gif"/>
  <Override PartName="/ppt/media/image12.png" ContentType="image/png"/>
  <Override PartName="/ppt/media/image21.png" ContentType="image/png"/>
  <Override PartName="/ppt/media/image7.gif" ContentType="image/gif"/>
  <Override PartName="/ppt/media/image11.png" ContentType="image/png"/>
  <Override PartName="/ppt/media/image41.png" ContentType="image/png"/>
  <Override PartName="/ppt/media/image1.jpeg" ContentType="image/jpeg"/>
  <Override PartName="/ppt/media/image33.jpeg" ContentType="image/jpeg"/>
  <Override PartName="/ppt/media/image14.png" ContentType="image/png"/>
  <Override PartName="/ppt/media/image23.png" ContentType="image/png"/>
  <Override PartName="/ppt/media/image20.png" ContentType="image/png"/>
  <Override PartName="/ppt/media/image19.png" ContentType="image/png"/>
  <Override PartName="/ppt/media/image22.png" ContentType="image/png"/>
  <Override PartName="/ppt/media/image29.jpeg" ContentType="image/jpeg"/>
  <Override PartName="/ppt/media/image16.png" ContentType="image/png"/>
  <Override PartName="/ppt/media/image17.png" ContentType="image/png"/>
  <Override PartName="/ppt/media/image49.png" ContentType="image/png"/>
  <Override PartName="/ppt/media/image15.png" ContentType="image/png"/>
  <Override PartName="/ppt/media/image13.png" ContentType="image/png"/>
  <Override PartName="/ppt/media/image6.jpeg" ContentType="image/jpeg"/>
  <Override PartName="/ppt/media/image9.png" ContentType="image/png"/>
  <Override PartName="/ppt/media/image24.png" ContentType="image/png"/>
  <Override PartName="/ppt/media/image34.jpeg" ContentType="image/jpeg"/>
  <Override PartName="/ppt/media/image18.png" ContentType="image/png"/>
  <Override PartName="/ppt/media/image2.jpeg" ContentType="image/jpeg"/>
  <Override PartName="/ppt/media/image10.png" ContentType="image/png"/>
  <Override PartName="/ppt/media/image25.png" ContentType="image/png"/>
  <Override PartName="/ppt/media/image26.jpeg" ContentType="image/jpeg"/>
  <Override PartName="/ppt/media/image45.png" ContentType="image/png"/>
  <Override PartName="/ppt/media/image3.png" ContentType="image/png"/>
  <Override PartName="/ppt/media/image30.jpeg" ContentType="image/jpeg"/>
  <Override PartName="/ppt/media/image31.jpeg" ContentType="image/jpeg"/>
  <Override PartName="/ppt/media/image47.png" ContentType="image/png"/>
  <Override PartName="/ppt/media/image32.jpeg" ContentType="image/jpeg"/>
  <Override PartName="/ppt/media/image35.jpeg" ContentType="image/jpeg"/>
  <Override PartName="/ppt/media/image36.jpeg" ContentType="image/jpeg"/>
  <Override PartName="/ppt/media/image40.jpeg" ContentType="image/jpeg"/>
  <Override PartName="/ppt/media/image44.png" ContentType="image/png"/>
  <Override PartName="/ppt/media/image27.jpeg" ContentType="image/jpeg"/>
  <Override PartName="/ppt/media/image48.png" ContentType="image/png"/>
  <Override PartName="/ppt/media/image5.jpeg" ContentType="image/jpeg"/>
  <Override PartName="/ppt/media/image37.jpeg" ContentType="image/jpeg"/>
  <Override PartName="/ppt/media/image38.jpeg" ContentType="image/jpeg"/>
  <Override PartName="/ppt/media/image42.png" ContentType="image/pn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12192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62680" y="464040"/>
            <a:ext cx="9723960" cy="1033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62680" y="1773360"/>
            <a:ext cx="97239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62680" y="3922920"/>
            <a:ext cx="97239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62680" y="464040"/>
            <a:ext cx="9723960" cy="1033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62680" y="1773360"/>
            <a:ext cx="47451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545440" y="1773360"/>
            <a:ext cx="47451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62680" y="3922920"/>
            <a:ext cx="47451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545440" y="3922920"/>
            <a:ext cx="47451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62680" y="464040"/>
            <a:ext cx="9723960" cy="1033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62680" y="1773360"/>
            <a:ext cx="313092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850560" y="1773360"/>
            <a:ext cx="313092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7138440" y="1773360"/>
            <a:ext cx="313092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62680" y="3922920"/>
            <a:ext cx="313092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850560" y="3922920"/>
            <a:ext cx="313092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7138440" y="3922920"/>
            <a:ext cx="313092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62680" y="464040"/>
            <a:ext cx="9723960" cy="1033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562680" y="1773360"/>
            <a:ext cx="9723960" cy="411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62680" y="464040"/>
            <a:ext cx="9723960" cy="1033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62680" y="1773360"/>
            <a:ext cx="9723960" cy="411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62680" y="464040"/>
            <a:ext cx="9723960" cy="1033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62680" y="1773360"/>
            <a:ext cx="4745160" cy="411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545440" y="1773360"/>
            <a:ext cx="4745160" cy="411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62680" y="464040"/>
            <a:ext cx="9723960" cy="1033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562680" y="464040"/>
            <a:ext cx="9723960" cy="4790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62680" y="464040"/>
            <a:ext cx="9723960" cy="1033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62680" y="1773360"/>
            <a:ext cx="47451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545440" y="1773360"/>
            <a:ext cx="4745160" cy="411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62680" y="3922920"/>
            <a:ext cx="47451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62680" y="464040"/>
            <a:ext cx="9723960" cy="1033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62680" y="1773360"/>
            <a:ext cx="9723960" cy="411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62680" y="464040"/>
            <a:ext cx="9723960" cy="1033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62680" y="1773360"/>
            <a:ext cx="4745160" cy="411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545440" y="1773360"/>
            <a:ext cx="47451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545440" y="3922920"/>
            <a:ext cx="47451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62680" y="464040"/>
            <a:ext cx="9723960" cy="1033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62680" y="1773360"/>
            <a:ext cx="47451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545440" y="1773360"/>
            <a:ext cx="47451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62680" y="3922920"/>
            <a:ext cx="97239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62680" y="464040"/>
            <a:ext cx="9723960" cy="1033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62680" y="1773360"/>
            <a:ext cx="97239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62680" y="3922920"/>
            <a:ext cx="97239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62680" y="464040"/>
            <a:ext cx="9723960" cy="1033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62680" y="1773360"/>
            <a:ext cx="47451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545440" y="1773360"/>
            <a:ext cx="47451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62680" y="3922920"/>
            <a:ext cx="47451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5545440" y="3922920"/>
            <a:ext cx="47451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62680" y="464040"/>
            <a:ext cx="9723960" cy="1033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62680" y="1773360"/>
            <a:ext cx="313092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850560" y="1773360"/>
            <a:ext cx="313092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7138440" y="1773360"/>
            <a:ext cx="313092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562680" y="3922920"/>
            <a:ext cx="313092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850560" y="3922920"/>
            <a:ext cx="313092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7138440" y="3922920"/>
            <a:ext cx="313092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62680" y="464040"/>
            <a:ext cx="9723960" cy="1033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62680" y="1773360"/>
            <a:ext cx="9723960" cy="411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62680" y="464040"/>
            <a:ext cx="9723960" cy="1033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62680" y="1773360"/>
            <a:ext cx="4745160" cy="411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545440" y="1773360"/>
            <a:ext cx="4745160" cy="411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62680" y="464040"/>
            <a:ext cx="9723960" cy="1033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62680" y="464040"/>
            <a:ext cx="9723960" cy="4790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62680" y="464040"/>
            <a:ext cx="9723960" cy="1033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62680" y="1773360"/>
            <a:ext cx="47451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545440" y="1773360"/>
            <a:ext cx="4745160" cy="411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62680" y="3922920"/>
            <a:ext cx="47451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62680" y="464040"/>
            <a:ext cx="9723960" cy="1033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62680" y="1773360"/>
            <a:ext cx="4745160" cy="411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545440" y="1773360"/>
            <a:ext cx="47451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545440" y="3922920"/>
            <a:ext cx="47451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62680" y="464040"/>
            <a:ext cx="9723960" cy="1033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62680" y="1773360"/>
            <a:ext cx="47451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545440" y="1773360"/>
            <a:ext cx="47451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62680" y="3922920"/>
            <a:ext cx="9723960" cy="196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52600" y="482040"/>
            <a:ext cx="7840800" cy="1883880"/>
          </a:xfrm>
          <a:prstGeom prst="rect">
            <a:avLst/>
          </a:prstGeom>
        </p:spPr>
        <p:txBody>
          <a:bodyPr lIns="90000" rIns="90000" tIns="45000" bIns="45000" anchor="b">
            <a:normAutofit/>
          </a:bodyPr>
          <a:p>
            <a:pPr>
              <a:lnSpc>
                <a:spcPts val="5000"/>
              </a:lnSpc>
            </a:pPr>
            <a:r>
              <a:rPr b="1" lang="en-US" sz="4800" spc="-1" strike="noStrike">
                <a:solidFill>
                  <a:srgbClr val="d6001c"/>
                </a:solidFill>
                <a:latin typeface="Calibri"/>
              </a:rPr>
              <a:t>Click to edit Master title style</a:t>
            </a:r>
            <a:endParaRPr b="0" lang="en-US" sz="4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52600" y="3305520"/>
            <a:ext cx="6366600" cy="1186560"/>
          </a:xfrm>
          <a:prstGeom prst="rect">
            <a:avLst/>
          </a:prstGeom>
        </p:spPr>
        <p:txBody>
          <a:bodyPr lIns="90000" rIns="90000" tIns="45000" bIns="45000" anchor="b">
            <a:noAutofit/>
          </a:bodyPr>
          <a:p>
            <a:pPr marL="432000" indent="-324000">
              <a:lnSpc>
                <a:spcPts val="1599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Presenter’s Name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Presenter’s title / additional designations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Faculty of / Department of / additional designations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552600" y="4492440"/>
            <a:ext cx="3487680" cy="521640"/>
          </a:xfrm>
          <a:prstGeom prst="rect">
            <a:avLst/>
          </a:prstGeom>
        </p:spPr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</a:pPr>
            <a:r>
              <a:rPr b="1" lang="en-US" sz="1000" spc="-1" strike="noStrike">
                <a:solidFill>
                  <a:srgbClr val="ff671f"/>
                </a:solidFill>
                <a:latin typeface="Calibri"/>
              </a:rPr>
              <a:t>Click to add date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62680" y="464040"/>
            <a:ext cx="9723960" cy="1033200"/>
          </a:xfrm>
          <a:prstGeom prst="rect">
            <a:avLst/>
          </a:prstGeom>
        </p:spPr>
        <p:txBody>
          <a:bodyPr lIns="90000" rIns="90000" tIns="45000" bIns="45000" anchor="ctr">
            <a:normAutofit/>
          </a:bodyPr>
          <a:p>
            <a:pPr>
              <a:lnSpc>
                <a:spcPts val="3801"/>
              </a:lnSpc>
            </a:pP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Click to edit Master title style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562680" y="1773360"/>
            <a:ext cx="9723960" cy="41151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Edit Master text styles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9146520" y="6380640"/>
            <a:ext cx="2742840" cy="36468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73D2C812-8B69-4E32-9A8B-848D971648EB}" type="slidenum">
              <a:rPr b="0" lang="en-CA" sz="10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CA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image" Target="../media/image32.jpeg"/><Relationship Id="rId9" Type="http://schemas.openxmlformats.org/officeDocument/2006/relationships/image" Target="../media/image33.jpeg"/><Relationship Id="rId10" Type="http://schemas.openxmlformats.org/officeDocument/2006/relationships/image" Target="../media/image34.jpeg"/><Relationship Id="rId11" Type="http://schemas.openxmlformats.org/officeDocument/2006/relationships/image" Target="../media/image35.jpeg"/><Relationship Id="rId12" Type="http://schemas.openxmlformats.org/officeDocument/2006/relationships/image" Target="../media/image36.jpeg"/><Relationship Id="rId13" Type="http://schemas.openxmlformats.org/officeDocument/2006/relationships/image" Target="../media/image37.jpeg"/><Relationship Id="rId14" Type="http://schemas.openxmlformats.org/officeDocument/2006/relationships/image" Target="../media/image38.jpeg"/><Relationship Id="rId15" Type="http://schemas.openxmlformats.org/officeDocument/2006/relationships/image" Target="../media/image39.jpeg"/><Relationship Id="rId16" Type="http://schemas.openxmlformats.org/officeDocument/2006/relationships/image" Target="../media/image40.jpeg"/><Relationship Id="rId17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14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gif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gif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" descr=""/>
          <p:cNvPicPr/>
          <p:nvPr/>
        </p:nvPicPr>
        <p:blipFill>
          <a:blip r:embed="rId1"/>
          <a:stretch/>
        </p:blipFill>
        <p:spPr>
          <a:xfrm flipH="1" rot="20910600">
            <a:off x="-4287600" y="-2363400"/>
            <a:ext cx="11423160" cy="7219440"/>
          </a:xfrm>
          <a:prstGeom prst="rect">
            <a:avLst/>
          </a:prstGeom>
          <a:ln>
            <a:noFill/>
          </a:ln>
        </p:spPr>
      </p:pic>
      <p:sp>
        <p:nvSpPr>
          <p:cNvPr id="79" name="TextShape 1"/>
          <p:cNvSpPr txBox="1"/>
          <p:nvPr/>
        </p:nvSpPr>
        <p:spPr>
          <a:xfrm>
            <a:off x="552600" y="482040"/>
            <a:ext cx="7840800" cy="188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ts val="5000"/>
              </a:lnSpc>
            </a:pPr>
            <a:r>
              <a:rPr b="1" lang="en-US" sz="4800" spc="-1" strike="noStrike">
                <a:solidFill>
                  <a:srgbClr val="d6001c"/>
                </a:solidFill>
                <a:latin typeface="Calibri"/>
              </a:rPr>
              <a:t>Laser </a:t>
            </a:r>
            <a:r>
              <a:rPr b="1" lang="en-US" sz="4800" spc="-1" strike="noStrike">
                <a:solidFill>
                  <a:srgbClr val="d6001c"/>
                </a:solidFill>
                <a:latin typeface="Calibri"/>
              </a:rPr>
              <a:t>Calibr</a:t>
            </a:r>
            <a:r>
              <a:rPr b="1" lang="en-US" sz="4800" spc="-1" strike="noStrike">
                <a:solidFill>
                  <a:srgbClr val="d6001c"/>
                </a:solidFill>
                <a:latin typeface="Calibri"/>
              </a:rPr>
              <a:t>ation </a:t>
            </a:r>
            <a:r>
              <a:rPr b="1" lang="en-US" sz="4800" spc="-1" strike="noStrike">
                <a:solidFill>
                  <a:srgbClr val="d6001c"/>
                </a:solidFill>
                <a:latin typeface="Calibri"/>
              </a:rPr>
              <a:t>Studie</a:t>
            </a:r>
            <a:r>
              <a:rPr b="1" lang="en-US" sz="4800" spc="-1" strike="noStrike">
                <a:solidFill>
                  <a:srgbClr val="d6001c"/>
                </a:solidFill>
                <a:latin typeface="Calibri"/>
              </a:rPr>
              <a:t>s </a:t>
            </a:r>
            <a:r>
              <a:rPr b="1" lang="en-US" sz="4800" spc="-1" strike="noStrike">
                <a:solidFill>
                  <a:srgbClr val="d6001c"/>
                </a:solidFill>
                <a:latin typeface="Calibri"/>
              </a:rPr>
              <a:t>Using </a:t>
            </a:r>
            <a:r>
              <a:rPr b="1" lang="en-US" sz="4800" spc="-1" strike="noStrike">
                <a:solidFill>
                  <a:srgbClr val="d6001c"/>
                </a:solidFill>
                <a:latin typeface="Calibri"/>
              </a:rPr>
              <a:t>the </a:t>
            </a:r>
            <a:r>
              <a:rPr b="1" lang="en-US" sz="4800" spc="-1" strike="noStrike">
                <a:solidFill>
                  <a:srgbClr val="d6001c"/>
                </a:solidFill>
                <a:latin typeface="Calibri"/>
              </a:rPr>
              <a:t>ALPH</a:t>
            </a:r>
            <a:r>
              <a:rPr b="1" lang="en-US" sz="4800" spc="-1" strike="noStrike">
                <a:solidFill>
                  <a:srgbClr val="d6001c"/>
                </a:solidFill>
                <a:latin typeface="Calibri"/>
              </a:rPr>
              <a:t>A-g </a:t>
            </a:r>
            <a:r>
              <a:rPr b="1" lang="en-US" sz="4800" spc="-1" strike="noStrike">
                <a:solidFill>
                  <a:srgbClr val="d6001c"/>
                </a:solidFill>
                <a:latin typeface="Calibri"/>
              </a:rPr>
              <a:t>Detec</a:t>
            </a:r>
            <a:r>
              <a:rPr b="1" lang="en-US" sz="4800" spc="-1" strike="noStrike">
                <a:solidFill>
                  <a:srgbClr val="d6001c"/>
                </a:solidFill>
                <a:latin typeface="Calibri"/>
              </a:rPr>
              <a:t>tor</a:t>
            </a:r>
            <a:endParaRPr b="0" lang="en-US" sz="4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TextShape 2"/>
          <p:cNvSpPr txBox="1"/>
          <p:nvPr/>
        </p:nvSpPr>
        <p:spPr>
          <a:xfrm>
            <a:off x="552600" y="2366280"/>
            <a:ext cx="7840800" cy="938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ts val="2599"/>
              </a:lnSpc>
            </a:pPr>
            <a:r>
              <a:rPr b="1" lang="en-CA" sz="2400" spc="-1" strike="noStrike">
                <a:solidFill>
                  <a:srgbClr val="000000"/>
                </a:solidFill>
                <a:latin typeface="Arial"/>
              </a:rPr>
              <a:t>Pooja </a:t>
            </a:r>
            <a:r>
              <a:rPr b="1" lang="en-CA" sz="2400" spc="-1" strike="noStrike">
                <a:solidFill>
                  <a:srgbClr val="000000"/>
                </a:solidFill>
                <a:latin typeface="Arial"/>
              </a:rPr>
              <a:t>Woosaree</a:t>
            </a:r>
            <a:endParaRPr b="0" lang="en-CA" sz="2400" spc="-1" strike="noStrike">
              <a:latin typeface="Arial"/>
            </a:endParaRPr>
          </a:p>
        </p:txBody>
      </p:sp>
      <p:sp>
        <p:nvSpPr>
          <p:cNvPr id="81" name="TextShape 3"/>
          <p:cNvSpPr txBox="1"/>
          <p:nvPr/>
        </p:nvSpPr>
        <p:spPr>
          <a:xfrm>
            <a:off x="552600" y="3305520"/>
            <a:ext cx="6366600" cy="1186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Autofit/>
          </a:bodyPr>
          <a:p>
            <a:pPr indent="-324000">
              <a:lnSpc>
                <a:spcPts val="1599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WNPPC 2023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TextShape 4"/>
          <p:cNvSpPr txBox="1"/>
          <p:nvPr/>
        </p:nvSpPr>
        <p:spPr>
          <a:xfrm>
            <a:off x="552600" y="4492440"/>
            <a:ext cx="3487680" cy="521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indent="-324000">
              <a:lnSpc>
                <a:spcPct val="90000"/>
              </a:lnSpc>
            </a:pPr>
            <a:r>
              <a:rPr b="1" lang="en-US" sz="2400" spc="-1" strike="noStrike">
                <a:solidFill>
                  <a:srgbClr val="ff671f"/>
                </a:solidFill>
                <a:latin typeface="Calibri"/>
              </a:rPr>
              <a:t>18.02.2023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3" name="" descr=""/>
          <p:cNvPicPr/>
          <p:nvPr/>
        </p:nvPicPr>
        <p:blipFill>
          <a:blip r:embed="rId2"/>
          <a:stretch/>
        </p:blipFill>
        <p:spPr>
          <a:xfrm>
            <a:off x="9576000" y="1883520"/>
            <a:ext cx="1078200" cy="1068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564480" y="464040"/>
            <a:ext cx="972396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ts val="3801"/>
              </a:lnSpc>
            </a:pP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The radial Time Projection Chamber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TextShape 2"/>
          <p:cNvSpPr txBox="1"/>
          <p:nvPr/>
        </p:nvSpPr>
        <p:spPr>
          <a:xfrm>
            <a:off x="9147240" y="638136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1FF15778-D281-425B-BCD3-47F0D5445562}" type="slidenum">
              <a:rPr b="1" lang="en-CA" sz="11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CA" sz="1100" spc="-1" strike="noStrike">
              <a:latin typeface="Times New Roman"/>
            </a:endParaRPr>
          </a:p>
        </p:txBody>
      </p:sp>
      <p:sp>
        <p:nvSpPr>
          <p:cNvPr id="123" name="TextShape 3"/>
          <p:cNvSpPr txBox="1"/>
          <p:nvPr/>
        </p:nvSpPr>
        <p:spPr>
          <a:xfrm>
            <a:off x="9576000" y="1497240"/>
            <a:ext cx="2232000" cy="780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CA" sz="1800" spc="-1" strike="noStrike">
                <a:latin typeface="Calibri"/>
              </a:rPr>
              <a:t>**Bottom view of ALPHA-g apparatus, not to scale</a:t>
            </a:r>
            <a:endParaRPr b="0" lang="en-CA" sz="1800" spc="-1" strike="noStrike">
              <a:latin typeface="Arial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2376000" y="1303200"/>
            <a:ext cx="7092000" cy="7456320"/>
          </a:xfrm>
          <a:prstGeom prst="rect">
            <a:avLst/>
          </a:prstGeom>
          <a:ln>
            <a:noFill/>
          </a:ln>
        </p:spPr>
      </p:pic>
      <p:sp>
        <p:nvSpPr>
          <p:cNvPr id="125" name="Freeform 4"/>
          <p:cNvSpPr/>
          <p:nvPr/>
        </p:nvSpPr>
        <p:spPr>
          <a:xfrm>
            <a:off x="6480000" y="2592000"/>
            <a:ext cx="576360" cy="1368360"/>
          </a:xfrm>
          <a:custGeom>
            <a:avLst/>
            <a:gdLst/>
            <a:ahLst/>
            <a:rect l="0" t="0" r="r" b="b"/>
            <a:pathLst>
              <a:path w="1601" h="3801">
                <a:moveTo>
                  <a:pt x="1600" y="0"/>
                </a:moveTo>
                <a:cubicBezTo>
                  <a:pt x="320" y="877"/>
                  <a:pt x="0" y="3800"/>
                  <a:pt x="0" y="3800"/>
                </a:cubicBezTo>
              </a:path>
            </a:pathLst>
          </a:custGeom>
          <a:ln w="36000">
            <a:solidFill>
              <a:srgbClr val="fe7f00"/>
            </a:solidFill>
            <a:round/>
          </a:ln>
        </p:spPr>
      </p:sp>
      <p:sp>
        <p:nvSpPr>
          <p:cNvPr id="126" name="Freeform 5"/>
          <p:cNvSpPr/>
          <p:nvPr/>
        </p:nvSpPr>
        <p:spPr>
          <a:xfrm>
            <a:off x="5976000" y="2880000"/>
            <a:ext cx="144360" cy="360360"/>
          </a:xfrm>
          <a:custGeom>
            <a:avLst/>
            <a:gdLst/>
            <a:ahLst/>
            <a:rect l="0" t="0" r="r" b="b"/>
            <a:pathLst>
              <a:path w="401" h="1001">
                <a:moveTo>
                  <a:pt x="400" y="0"/>
                </a:moveTo>
                <a:cubicBezTo>
                  <a:pt x="80" y="231"/>
                  <a:pt x="0" y="1000"/>
                  <a:pt x="0" y="1000"/>
                </a:cubicBezTo>
              </a:path>
            </a:pathLst>
          </a:custGeom>
          <a:ln w="36000">
            <a:solidFill>
              <a:srgbClr val="fe7f00"/>
            </a:solidFill>
            <a:round/>
          </a:ln>
        </p:spPr>
      </p:sp>
      <p:sp>
        <p:nvSpPr>
          <p:cNvPr id="127" name="Freeform 6"/>
          <p:cNvSpPr/>
          <p:nvPr/>
        </p:nvSpPr>
        <p:spPr>
          <a:xfrm>
            <a:off x="6120000" y="2808000"/>
            <a:ext cx="216360" cy="576360"/>
          </a:xfrm>
          <a:custGeom>
            <a:avLst/>
            <a:gdLst/>
            <a:ahLst/>
            <a:rect l="0" t="0" r="r" b="b"/>
            <a:pathLst>
              <a:path w="601" h="1601">
                <a:moveTo>
                  <a:pt x="600" y="0"/>
                </a:moveTo>
                <a:cubicBezTo>
                  <a:pt x="119" y="369"/>
                  <a:pt x="0" y="1600"/>
                  <a:pt x="0" y="1600"/>
                </a:cubicBezTo>
              </a:path>
            </a:pathLst>
          </a:custGeom>
          <a:ln w="36000">
            <a:solidFill>
              <a:srgbClr val="fe7f00"/>
            </a:solidFill>
            <a:round/>
          </a:ln>
        </p:spPr>
      </p:sp>
      <p:sp>
        <p:nvSpPr>
          <p:cNvPr id="128" name="Freeform 7"/>
          <p:cNvSpPr/>
          <p:nvPr/>
        </p:nvSpPr>
        <p:spPr>
          <a:xfrm>
            <a:off x="6264000" y="2736000"/>
            <a:ext cx="360360" cy="936360"/>
          </a:xfrm>
          <a:custGeom>
            <a:avLst/>
            <a:gdLst/>
            <a:ahLst/>
            <a:rect l="0" t="0" r="r" b="b"/>
            <a:pathLst>
              <a:path w="1001" h="2601">
                <a:moveTo>
                  <a:pt x="1000" y="0"/>
                </a:moveTo>
                <a:cubicBezTo>
                  <a:pt x="200" y="600"/>
                  <a:pt x="0" y="2600"/>
                  <a:pt x="0" y="2600"/>
                </a:cubicBezTo>
              </a:path>
            </a:pathLst>
          </a:custGeom>
          <a:ln w="36000">
            <a:solidFill>
              <a:srgbClr val="fe7f00"/>
            </a:solidFill>
            <a:round/>
          </a:ln>
        </p:spPr>
      </p:sp>
      <p:sp>
        <p:nvSpPr>
          <p:cNvPr id="129" name="Freeform 8"/>
          <p:cNvSpPr/>
          <p:nvPr/>
        </p:nvSpPr>
        <p:spPr>
          <a:xfrm>
            <a:off x="6408000" y="2664000"/>
            <a:ext cx="504360" cy="1224360"/>
          </a:xfrm>
          <a:custGeom>
            <a:avLst/>
            <a:gdLst/>
            <a:ahLst/>
            <a:rect l="0" t="0" r="r" b="b"/>
            <a:pathLst>
              <a:path w="1401" h="3401">
                <a:moveTo>
                  <a:pt x="1400" y="0"/>
                </a:moveTo>
                <a:cubicBezTo>
                  <a:pt x="280" y="785"/>
                  <a:pt x="0" y="3400"/>
                  <a:pt x="0" y="3400"/>
                </a:cubicBezTo>
              </a:path>
            </a:pathLst>
          </a:custGeom>
          <a:ln w="36000">
            <a:solidFill>
              <a:srgbClr val="fe7f00"/>
            </a:solidFill>
            <a:round/>
          </a:ln>
        </p:spPr>
      </p:sp>
      <p:sp>
        <p:nvSpPr>
          <p:cNvPr id="130" name="Freeform 9"/>
          <p:cNvSpPr/>
          <p:nvPr/>
        </p:nvSpPr>
        <p:spPr>
          <a:xfrm>
            <a:off x="6552000" y="2592000"/>
            <a:ext cx="576360" cy="1512360"/>
          </a:xfrm>
          <a:custGeom>
            <a:avLst/>
            <a:gdLst/>
            <a:ahLst/>
            <a:rect l="0" t="0" r="r" b="b"/>
            <a:pathLst>
              <a:path w="1601" h="4201">
                <a:moveTo>
                  <a:pt x="1600" y="0"/>
                </a:moveTo>
                <a:cubicBezTo>
                  <a:pt x="319" y="969"/>
                  <a:pt x="0" y="4200"/>
                  <a:pt x="0" y="4200"/>
                </a:cubicBezTo>
              </a:path>
            </a:pathLst>
          </a:custGeom>
          <a:ln w="36000">
            <a:solidFill>
              <a:srgbClr val="fe7f00"/>
            </a:solidFill>
            <a:round/>
          </a:ln>
        </p:spPr>
      </p:sp>
      <p:sp>
        <p:nvSpPr>
          <p:cNvPr id="131" name="Freeform 10"/>
          <p:cNvSpPr/>
          <p:nvPr/>
        </p:nvSpPr>
        <p:spPr>
          <a:xfrm>
            <a:off x="6336000" y="2700000"/>
            <a:ext cx="432720" cy="1044360"/>
          </a:xfrm>
          <a:custGeom>
            <a:avLst/>
            <a:gdLst/>
            <a:ahLst/>
            <a:rect l="0" t="0" r="r" b="b"/>
            <a:pathLst>
              <a:path w="1202" h="2901">
                <a:moveTo>
                  <a:pt x="1201" y="0"/>
                </a:moveTo>
                <a:cubicBezTo>
                  <a:pt x="240" y="669"/>
                  <a:pt x="0" y="2900"/>
                  <a:pt x="0" y="2900"/>
                </a:cubicBezTo>
              </a:path>
            </a:pathLst>
          </a:custGeom>
          <a:ln w="36000">
            <a:solidFill>
              <a:srgbClr val="fe7f00"/>
            </a:solidFill>
            <a:round/>
          </a:ln>
        </p:spPr>
      </p:sp>
      <p:sp>
        <p:nvSpPr>
          <p:cNvPr id="132" name="Freeform 11"/>
          <p:cNvSpPr/>
          <p:nvPr/>
        </p:nvSpPr>
        <p:spPr>
          <a:xfrm>
            <a:off x="6192000" y="2772000"/>
            <a:ext cx="288720" cy="756360"/>
          </a:xfrm>
          <a:custGeom>
            <a:avLst/>
            <a:gdLst/>
            <a:ahLst/>
            <a:rect l="0" t="0" r="r" b="b"/>
            <a:pathLst>
              <a:path w="802" h="2101">
                <a:moveTo>
                  <a:pt x="801" y="0"/>
                </a:moveTo>
                <a:cubicBezTo>
                  <a:pt x="160" y="484"/>
                  <a:pt x="0" y="2100"/>
                  <a:pt x="0" y="2100"/>
                </a:cubicBezTo>
              </a:path>
            </a:pathLst>
          </a:custGeom>
          <a:ln w="36000">
            <a:solidFill>
              <a:srgbClr val="fe7f00"/>
            </a:solidFill>
            <a:round/>
          </a:ln>
        </p:spPr>
      </p:sp>
      <p:sp>
        <p:nvSpPr>
          <p:cNvPr id="133" name="Freeform 12"/>
          <p:cNvSpPr/>
          <p:nvPr/>
        </p:nvSpPr>
        <p:spPr>
          <a:xfrm>
            <a:off x="6048000" y="2844000"/>
            <a:ext cx="181080" cy="468360"/>
          </a:xfrm>
          <a:custGeom>
            <a:avLst/>
            <a:gdLst/>
            <a:ahLst/>
            <a:rect l="0" t="0" r="r" b="b"/>
            <a:pathLst>
              <a:path w="503" h="1301">
                <a:moveTo>
                  <a:pt x="502" y="0"/>
                </a:moveTo>
                <a:cubicBezTo>
                  <a:pt x="101" y="300"/>
                  <a:pt x="0" y="1300"/>
                  <a:pt x="0" y="1300"/>
                </a:cubicBezTo>
              </a:path>
            </a:pathLst>
          </a:custGeom>
          <a:ln w="36000">
            <a:solidFill>
              <a:srgbClr val="fe7f00"/>
            </a:solidFill>
            <a:round/>
          </a:ln>
        </p:spPr>
      </p:sp>
      <p:sp>
        <p:nvSpPr>
          <p:cNvPr id="134" name="TextShape 13"/>
          <p:cNvSpPr txBox="1"/>
          <p:nvPr/>
        </p:nvSpPr>
        <p:spPr>
          <a:xfrm>
            <a:off x="6516000" y="3708000"/>
            <a:ext cx="1656000" cy="360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CA" sz="1800" spc="-1" strike="noStrike">
                <a:latin typeface="Calibri"/>
              </a:rPr>
              <a:t>Electron tracks</a:t>
            </a:r>
            <a:endParaRPr b="0" lang="en-CA" sz="1800" spc="-1" strike="noStrike">
              <a:latin typeface="Arial"/>
            </a:endParaRPr>
          </a:p>
        </p:txBody>
      </p:sp>
      <p:sp>
        <p:nvSpPr>
          <p:cNvPr id="135" name="TextShape 14"/>
          <p:cNvSpPr txBox="1"/>
          <p:nvPr/>
        </p:nvSpPr>
        <p:spPr>
          <a:xfrm>
            <a:off x="3168000" y="2844000"/>
            <a:ext cx="1656000" cy="360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CA" sz="1800" spc="-1" strike="noStrike">
                <a:latin typeface="Calibri"/>
              </a:rPr>
              <a:t>pion track</a:t>
            </a:r>
            <a:endParaRPr b="0" lang="en-CA" sz="1800" spc="-1" strike="noStrike">
              <a:latin typeface="Arial"/>
            </a:endParaRPr>
          </a:p>
        </p:txBody>
      </p:sp>
      <p:sp>
        <p:nvSpPr>
          <p:cNvPr id="136" name="TextShape 15"/>
          <p:cNvSpPr txBox="1"/>
          <p:nvPr/>
        </p:nvSpPr>
        <p:spPr>
          <a:xfrm rot="1268400">
            <a:off x="7862760" y="5407920"/>
            <a:ext cx="1656000" cy="360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CA" sz="1800" spc="-1" strike="noStrike">
                <a:latin typeface="Calibri"/>
              </a:rPr>
              <a:t>Anode wires</a:t>
            </a:r>
            <a:endParaRPr b="0" lang="en-CA" sz="1800" spc="-1" strike="noStrike">
              <a:latin typeface="Arial"/>
            </a:endParaRPr>
          </a:p>
        </p:txBody>
      </p:sp>
      <p:sp>
        <p:nvSpPr>
          <p:cNvPr id="137" name="TextShape 16"/>
          <p:cNvSpPr txBox="1"/>
          <p:nvPr/>
        </p:nvSpPr>
        <p:spPr>
          <a:xfrm rot="1096800">
            <a:off x="7719120" y="5948280"/>
            <a:ext cx="1656000" cy="360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CA" sz="1800" spc="-1" strike="noStrike">
                <a:latin typeface="Calibri"/>
              </a:rPr>
              <a:t>Cathode pads</a:t>
            </a:r>
            <a:endParaRPr b="0" lang="en-CA" sz="1800" spc="-1" strike="noStrike">
              <a:latin typeface="Arial"/>
            </a:endParaRPr>
          </a:p>
        </p:txBody>
      </p:sp>
      <p:sp>
        <p:nvSpPr>
          <p:cNvPr id="138" name="TextShape 17"/>
          <p:cNvSpPr txBox="1"/>
          <p:nvPr/>
        </p:nvSpPr>
        <p:spPr>
          <a:xfrm>
            <a:off x="216000" y="4536000"/>
            <a:ext cx="3168000" cy="1656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CA" sz="2800" spc="-1" strike="noStrike">
                <a:latin typeface="Calibri"/>
              </a:rPr>
              <a:t>Electron drift time is necessary to reconstruct the pion track</a:t>
            </a:r>
            <a:endParaRPr b="0" lang="en-CA" sz="2800" spc="-1" strike="noStrike"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564480" y="464040"/>
            <a:ext cx="972396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ts val="3801"/>
              </a:lnSpc>
            </a:pP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The radial Time Projection Chamber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TextShape 2"/>
          <p:cNvSpPr txBox="1"/>
          <p:nvPr/>
        </p:nvSpPr>
        <p:spPr>
          <a:xfrm>
            <a:off x="9147240" y="638136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34FE3EA3-EF60-412E-984D-5581100AA735}" type="slidenum">
              <a:rPr b="1" lang="en-CA" sz="11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CA" sz="1100" spc="-1" strike="noStrike">
              <a:latin typeface="Times New Roman"/>
            </a:endParaRPr>
          </a:p>
        </p:txBody>
      </p:sp>
      <p:sp>
        <p:nvSpPr>
          <p:cNvPr id="141" name="TextShape 3"/>
          <p:cNvSpPr txBox="1"/>
          <p:nvPr/>
        </p:nvSpPr>
        <p:spPr>
          <a:xfrm>
            <a:off x="10152000" y="3515760"/>
            <a:ext cx="2232000" cy="1452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CA" sz="1800" spc="-1" strike="noStrike">
                <a:latin typeface="Calibri"/>
              </a:rPr>
              <a:t>**side cross section of ALPHA-g apparatus, not to scale</a:t>
            </a:r>
            <a:endParaRPr b="0" lang="en-CA" sz="1800" spc="-1" strike="noStrike">
              <a:latin typeface="Arial"/>
            </a:endParaRPr>
          </a:p>
        </p:txBody>
      </p:sp>
      <p:sp>
        <p:nvSpPr>
          <p:cNvPr id="142" name="TextShape 4"/>
          <p:cNvSpPr txBox="1"/>
          <p:nvPr/>
        </p:nvSpPr>
        <p:spPr>
          <a:xfrm rot="45600">
            <a:off x="8149680" y="5758560"/>
            <a:ext cx="2001600" cy="124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CA" sz="1800" spc="-1" strike="noStrike">
                <a:latin typeface="Calibri"/>
              </a:rPr>
              <a:t>Anode wires – </a:t>
            </a:r>
            <a:r>
              <a:rPr b="1" lang="en-CA" sz="1800" spc="-1" strike="noStrike">
                <a:highlight>
                  <a:srgbClr val="ffff00"/>
                </a:highlight>
                <a:latin typeface="Calibri"/>
              </a:rPr>
              <a:t>timing information</a:t>
            </a:r>
            <a:endParaRPr b="0" lang="en-CA" sz="1800" spc="-1" strike="noStrike">
              <a:latin typeface="Arial"/>
            </a:endParaRPr>
          </a:p>
        </p:txBody>
      </p:sp>
      <p:sp>
        <p:nvSpPr>
          <p:cNvPr id="143" name="TextShape 5"/>
          <p:cNvSpPr txBox="1"/>
          <p:nvPr/>
        </p:nvSpPr>
        <p:spPr>
          <a:xfrm rot="40200">
            <a:off x="8110800" y="4904280"/>
            <a:ext cx="3336840" cy="1010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CA" sz="1800" spc="-1" strike="noStrike">
                <a:latin typeface="Calibri"/>
              </a:rPr>
              <a:t>Cathode pads –</a:t>
            </a:r>
            <a:r>
              <a:rPr b="1" lang="en-CA" sz="1800" spc="-1" strike="noStrike">
                <a:highlight>
                  <a:srgbClr val="ffff00"/>
                </a:highlight>
                <a:latin typeface="Calibri"/>
              </a:rPr>
              <a:t> z information</a:t>
            </a:r>
            <a:r>
              <a:rPr b="1" lang="en-CA" sz="1800" spc="-1" strike="noStrike">
                <a:latin typeface="Calibri"/>
              </a:rPr>
              <a:t> and timing information</a:t>
            </a:r>
            <a:endParaRPr b="0" lang="en-CA" sz="1800" spc="-1" strike="noStrike">
              <a:latin typeface="Arial"/>
            </a:endParaRPr>
          </a:p>
        </p:txBody>
      </p:sp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3665160" y="1242360"/>
            <a:ext cx="5298840" cy="6857640"/>
          </a:xfrm>
          <a:prstGeom prst="rect">
            <a:avLst/>
          </a:prstGeom>
          <a:ln>
            <a:noFill/>
          </a:ln>
        </p:spPr>
      </p:pic>
      <p:sp>
        <p:nvSpPr>
          <p:cNvPr id="145" name="CustomShape 6"/>
          <p:cNvSpPr/>
          <p:nvPr/>
        </p:nvSpPr>
        <p:spPr>
          <a:xfrm>
            <a:off x="5904000" y="3240000"/>
            <a:ext cx="216000" cy="216000"/>
          </a:xfrm>
          <a:custGeom>
            <a:avLst/>
            <a:gdLst/>
            <a:ahLst/>
            <a:rect l="0" t="0" r="r" b="b"/>
            <a:pathLst>
              <a:path w="602" h="602">
                <a:moveTo>
                  <a:pt x="0" y="300"/>
                </a:moveTo>
                <a:lnTo>
                  <a:pt x="71" y="328"/>
                </a:lnTo>
                <a:lnTo>
                  <a:pt x="10" y="378"/>
                </a:lnTo>
                <a:lnTo>
                  <a:pt x="86" y="387"/>
                </a:lnTo>
                <a:lnTo>
                  <a:pt x="40" y="450"/>
                </a:lnTo>
                <a:lnTo>
                  <a:pt x="116" y="439"/>
                </a:lnTo>
                <a:lnTo>
                  <a:pt x="88" y="512"/>
                </a:lnTo>
                <a:lnTo>
                  <a:pt x="158" y="482"/>
                </a:lnTo>
                <a:lnTo>
                  <a:pt x="150" y="560"/>
                </a:lnTo>
                <a:lnTo>
                  <a:pt x="210" y="513"/>
                </a:lnTo>
                <a:lnTo>
                  <a:pt x="222" y="590"/>
                </a:lnTo>
                <a:lnTo>
                  <a:pt x="268" y="529"/>
                </a:lnTo>
                <a:lnTo>
                  <a:pt x="300" y="601"/>
                </a:lnTo>
                <a:lnTo>
                  <a:pt x="328" y="529"/>
                </a:lnTo>
                <a:lnTo>
                  <a:pt x="378" y="590"/>
                </a:lnTo>
                <a:lnTo>
                  <a:pt x="387" y="514"/>
                </a:lnTo>
                <a:lnTo>
                  <a:pt x="450" y="560"/>
                </a:lnTo>
                <a:lnTo>
                  <a:pt x="439" y="484"/>
                </a:lnTo>
                <a:lnTo>
                  <a:pt x="512" y="512"/>
                </a:lnTo>
                <a:lnTo>
                  <a:pt x="482" y="442"/>
                </a:lnTo>
                <a:lnTo>
                  <a:pt x="560" y="450"/>
                </a:lnTo>
                <a:lnTo>
                  <a:pt x="513" y="390"/>
                </a:lnTo>
                <a:lnTo>
                  <a:pt x="590" y="378"/>
                </a:lnTo>
                <a:lnTo>
                  <a:pt x="529" y="332"/>
                </a:lnTo>
                <a:lnTo>
                  <a:pt x="601" y="300"/>
                </a:lnTo>
                <a:lnTo>
                  <a:pt x="529" y="272"/>
                </a:lnTo>
                <a:lnTo>
                  <a:pt x="590" y="222"/>
                </a:lnTo>
                <a:lnTo>
                  <a:pt x="514" y="213"/>
                </a:lnTo>
                <a:lnTo>
                  <a:pt x="560" y="150"/>
                </a:lnTo>
                <a:lnTo>
                  <a:pt x="484" y="161"/>
                </a:lnTo>
                <a:lnTo>
                  <a:pt x="512" y="88"/>
                </a:lnTo>
                <a:lnTo>
                  <a:pt x="442" y="118"/>
                </a:lnTo>
                <a:lnTo>
                  <a:pt x="450" y="40"/>
                </a:lnTo>
                <a:lnTo>
                  <a:pt x="390" y="87"/>
                </a:lnTo>
                <a:lnTo>
                  <a:pt x="378" y="10"/>
                </a:lnTo>
                <a:lnTo>
                  <a:pt x="332" y="71"/>
                </a:lnTo>
                <a:lnTo>
                  <a:pt x="300" y="0"/>
                </a:lnTo>
                <a:lnTo>
                  <a:pt x="272" y="71"/>
                </a:lnTo>
                <a:lnTo>
                  <a:pt x="222" y="10"/>
                </a:lnTo>
                <a:lnTo>
                  <a:pt x="213" y="86"/>
                </a:lnTo>
                <a:lnTo>
                  <a:pt x="150" y="40"/>
                </a:lnTo>
                <a:lnTo>
                  <a:pt x="161" y="116"/>
                </a:lnTo>
                <a:lnTo>
                  <a:pt x="88" y="88"/>
                </a:lnTo>
                <a:lnTo>
                  <a:pt x="118" y="158"/>
                </a:lnTo>
                <a:lnTo>
                  <a:pt x="40" y="150"/>
                </a:lnTo>
                <a:lnTo>
                  <a:pt x="87" y="210"/>
                </a:lnTo>
                <a:lnTo>
                  <a:pt x="10" y="222"/>
                </a:lnTo>
                <a:lnTo>
                  <a:pt x="71" y="268"/>
                </a:lnTo>
                <a:lnTo>
                  <a:pt x="0" y="300"/>
                </a:lnTo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Line 7"/>
          <p:cNvSpPr/>
          <p:nvPr/>
        </p:nvSpPr>
        <p:spPr>
          <a:xfrm flipH="1">
            <a:off x="4032000" y="3312000"/>
            <a:ext cx="2016000" cy="576000"/>
          </a:xfrm>
          <a:prstGeom prst="line">
            <a:avLst/>
          </a:prstGeom>
          <a:ln w="72000">
            <a:solidFill>
              <a:srgbClr val="ffff0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TextShape 8"/>
          <p:cNvSpPr txBox="1"/>
          <p:nvPr/>
        </p:nvSpPr>
        <p:spPr>
          <a:xfrm>
            <a:off x="2952000" y="3672000"/>
            <a:ext cx="1656000" cy="360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CA" sz="1800" spc="-1" strike="noStrike">
                <a:latin typeface="Calibri"/>
              </a:rPr>
              <a:t>pion track</a:t>
            </a:r>
            <a:endParaRPr b="0" lang="en-CA" sz="1800" spc="-1" strike="noStrike">
              <a:latin typeface="Arial"/>
            </a:endParaRPr>
          </a:p>
        </p:txBody>
      </p:sp>
      <p:sp>
        <p:nvSpPr>
          <p:cNvPr id="148" name="TextShape 9"/>
          <p:cNvSpPr txBox="1"/>
          <p:nvPr/>
        </p:nvSpPr>
        <p:spPr>
          <a:xfrm>
            <a:off x="5904000" y="2761560"/>
            <a:ext cx="1800000" cy="550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CA" sz="1800" spc="-1" strike="noStrike">
                <a:latin typeface="Calibri"/>
              </a:rPr>
              <a:t>Antihydrogen annihilation</a:t>
            </a:r>
            <a:endParaRPr b="0" lang="en-CA" sz="1800" spc="-1" strike="noStrike">
              <a:latin typeface="Arial"/>
            </a:endParaRPr>
          </a:p>
        </p:txBody>
      </p:sp>
      <p:sp>
        <p:nvSpPr>
          <p:cNvPr id="149" name="Freeform 10"/>
          <p:cNvSpPr/>
          <p:nvPr/>
        </p:nvSpPr>
        <p:spPr>
          <a:xfrm>
            <a:off x="5256000" y="3456000"/>
            <a:ext cx="360720" cy="360360"/>
          </a:xfrm>
          <a:custGeom>
            <a:avLst/>
            <a:gdLst/>
            <a:ahLst/>
            <a:rect l="0" t="0" r="r" b="b"/>
            <a:pathLst>
              <a:path w="1002" h="1001">
                <a:moveTo>
                  <a:pt x="1001" y="0"/>
                </a:moveTo>
                <a:cubicBezTo>
                  <a:pt x="200" y="231"/>
                  <a:pt x="0" y="1000"/>
                  <a:pt x="0" y="1000"/>
                </a:cubicBezTo>
              </a:path>
            </a:pathLst>
          </a:custGeom>
          <a:ln w="36000">
            <a:solidFill>
              <a:srgbClr val="fe7f00"/>
            </a:solidFill>
            <a:round/>
          </a:ln>
        </p:spPr>
      </p:sp>
      <p:sp>
        <p:nvSpPr>
          <p:cNvPr id="150" name="TextShape 11"/>
          <p:cNvSpPr txBox="1"/>
          <p:nvPr/>
        </p:nvSpPr>
        <p:spPr>
          <a:xfrm>
            <a:off x="5364000" y="3744000"/>
            <a:ext cx="1656000" cy="32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CA" sz="1800" spc="-1" strike="noStrike">
                <a:latin typeface="Calibri"/>
              </a:rPr>
              <a:t>Electron tracks</a:t>
            </a:r>
            <a:endParaRPr b="0" lang="en-CA" sz="1800" spc="-1" strike="noStrike">
              <a:latin typeface="Arial"/>
            </a:endParaRPr>
          </a:p>
        </p:txBody>
      </p:sp>
      <p:sp>
        <p:nvSpPr>
          <p:cNvPr id="151" name="Freeform 12"/>
          <p:cNvSpPr/>
          <p:nvPr/>
        </p:nvSpPr>
        <p:spPr>
          <a:xfrm>
            <a:off x="5147280" y="3564000"/>
            <a:ext cx="181080" cy="216360"/>
          </a:xfrm>
          <a:custGeom>
            <a:avLst/>
            <a:gdLst/>
            <a:ahLst/>
            <a:rect l="0" t="0" r="r" b="b"/>
            <a:pathLst>
              <a:path w="503" h="601">
                <a:moveTo>
                  <a:pt x="502" y="0"/>
                </a:moveTo>
                <a:cubicBezTo>
                  <a:pt x="101" y="139"/>
                  <a:pt x="0" y="600"/>
                  <a:pt x="0" y="600"/>
                </a:cubicBezTo>
              </a:path>
            </a:pathLst>
          </a:custGeom>
          <a:ln w="36000">
            <a:solidFill>
              <a:srgbClr val="fe7f00"/>
            </a:solidFill>
            <a:round/>
          </a:ln>
        </p:spPr>
      </p:sp>
      <p:sp>
        <p:nvSpPr>
          <p:cNvPr id="152" name="Line 13"/>
          <p:cNvSpPr/>
          <p:nvPr/>
        </p:nvSpPr>
        <p:spPr>
          <a:xfrm>
            <a:off x="7416000" y="5832000"/>
            <a:ext cx="792000" cy="216000"/>
          </a:xfrm>
          <a:prstGeom prst="line">
            <a:avLst/>
          </a:prstGeom>
          <a:ln w="19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Line 14"/>
          <p:cNvSpPr/>
          <p:nvPr/>
        </p:nvSpPr>
        <p:spPr>
          <a:xfrm>
            <a:off x="7560000" y="4753440"/>
            <a:ext cx="643320" cy="216000"/>
          </a:xfrm>
          <a:prstGeom prst="line">
            <a:avLst/>
          </a:prstGeom>
          <a:ln w="19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TextShape 15"/>
          <p:cNvSpPr txBox="1"/>
          <p:nvPr/>
        </p:nvSpPr>
        <p:spPr>
          <a:xfrm>
            <a:off x="360000" y="1584000"/>
            <a:ext cx="3168000" cy="1656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CA" sz="2800" spc="-1" strike="noStrike">
                <a:latin typeface="Calibri"/>
              </a:rPr>
              <a:t>Timing and position information are critical to the gravity measurement</a:t>
            </a:r>
            <a:endParaRPr b="0" lang="en-CA" sz="2800" spc="-1" strike="noStrike"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938520" y="1744560"/>
            <a:ext cx="9936000" cy="847440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</p:spPr>
        <p:txBody>
          <a:bodyPr lIns="108720" rIns="108720" tIns="63720" bIns="63720">
            <a:noAutofit/>
          </a:bodyPr>
          <a:p>
            <a:r>
              <a:rPr b="0" lang="en-CA" sz="2800" spc="-1" strike="noStrike">
                <a:latin typeface="Calibri"/>
              </a:rPr>
              <a:t>To understand the detector response in tracking particles in a non-uniform magnetic field</a:t>
            </a:r>
            <a:endParaRPr b="0" lang="en-CA" sz="2800" spc="-1" strike="noStrike">
              <a:latin typeface="Arial"/>
            </a:endParaRPr>
          </a:p>
        </p:txBody>
      </p:sp>
      <p:sp>
        <p:nvSpPr>
          <p:cNvPr id="156" name="TextShape 2"/>
          <p:cNvSpPr txBox="1"/>
          <p:nvPr/>
        </p:nvSpPr>
        <p:spPr>
          <a:xfrm>
            <a:off x="564120" y="464040"/>
            <a:ext cx="972396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ts val="3801"/>
              </a:lnSpc>
            </a:pP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Laser Calibration</a:t>
            </a:r>
            <a:br/>
            <a:r>
              <a:rPr b="1" lang="en-US" sz="2800" spc="-1" strike="noStrike">
                <a:solidFill>
                  <a:srgbClr val="d6001c"/>
                </a:solidFill>
                <a:latin typeface="Calibri"/>
              </a:rPr>
              <a:t>Purpose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TextShape 3"/>
          <p:cNvSpPr txBox="1"/>
          <p:nvPr/>
        </p:nvSpPr>
        <p:spPr>
          <a:xfrm>
            <a:off x="938520" y="2644560"/>
            <a:ext cx="9936000" cy="847440"/>
          </a:xfrm>
          <a:prstGeom prst="rect">
            <a:avLst/>
          </a:prstGeom>
          <a:noFill/>
          <a:ln w="38160">
            <a:noFill/>
          </a:ln>
        </p:spPr>
        <p:txBody>
          <a:bodyPr lIns="108720" rIns="108720" tIns="63720" bIns="63720">
            <a:noAutofit/>
          </a:bodyPr>
          <a:p>
            <a:r>
              <a:rPr b="0" lang="en-CA" sz="2800" spc="-1" strike="noStrike">
                <a:latin typeface="Calibri"/>
              </a:rPr>
              <a:t>Key observable: </a:t>
            </a:r>
            <a:r>
              <a:rPr b="1" lang="en-CA" sz="2800" spc="-1" strike="noStrike">
                <a:latin typeface="Calibri"/>
              </a:rPr>
              <a:t>drift time</a:t>
            </a:r>
            <a:endParaRPr b="0" lang="en-CA" sz="2800" spc="-1" strike="noStrike">
              <a:latin typeface="Arial"/>
            </a:endParaRPr>
          </a:p>
        </p:txBody>
      </p:sp>
      <p:sp>
        <p:nvSpPr>
          <p:cNvPr id="158" name="TextShape 4"/>
          <p:cNvSpPr txBox="1"/>
          <p:nvPr/>
        </p:nvSpPr>
        <p:spPr>
          <a:xfrm>
            <a:off x="938520" y="3544560"/>
            <a:ext cx="9936000" cy="1904400"/>
          </a:xfrm>
          <a:prstGeom prst="rect">
            <a:avLst/>
          </a:prstGeom>
          <a:noFill/>
          <a:ln w="38160">
            <a:noFill/>
          </a:ln>
        </p:spPr>
        <p:txBody>
          <a:bodyPr lIns="108720" rIns="108720" tIns="63720" bIns="63720">
            <a:noAutofit/>
          </a:bodyPr>
          <a:p>
            <a:r>
              <a:rPr b="0" lang="en-CA" sz="2800" spc="-1" strike="noStrike">
                <a:latin typeface="Calibri"/>
              </a:rPr>
              <a:t>Factors that affect particle drift:</a:t>
            </a:r>
            <a:endParaRPr b="0" lang="en-CA" sz="2800" spc="-1" strike="noStrike">
              <a:latin typeface="Arial"/>
            </a:endParaRPr>
          </a:p>
          <a:p>
            <a:pPr lvl="1" marL="432000" indent="-216000">
              <a:buClr>
                <a:srgbClr val="ff0000"/>
              </a:buClr>
              <a:buSzPct val="45000"/>
              <a:buFont typeface="Wingdings" charset="2"/>
              <a:buChar char=""/>
            </a:pPr>
            <a:r>
              <a:rPr b="0" lang="en-CA" sz="2800" spc="-1" strike="noStrike">
                <a:latin typeface="Calibri"/>
              </a:rPr>
              <a:t>Pressure</a:t>
            </a:r>
            <a:endParaRPr b="0" lang="en-CA" sz="2800" spc="-1" strike="noStrike">
              <a:latin typeface="Arial"/>
            </a:endParaRPr>
          </a:p>
          <a:p>
            <a:pPr lvl="1" marL="432000" indent="-216000">
              <a:buClr>
                <a:srgbClr val="ff0000"/>
              </a:buClr>
              <a:buSzPct val="45000"/>
              <a:buFont typeface="Wingdings" charset="2"/>
              <a:buChar char=""/>
            </a:pPr>
            <a:r>
              <a:rPr b="0" lang="en-CA" sz="2800" spc="-1" strike="noStrike">
                <a:latin typeface="Calibri"/>
              </a:rPr>
              <a:t>Temperature</a:t>
            </a:r>
            <a:endParaRPr b="0" lang="en-CA" sz="2800" spc="-1" strike="noStrike">
              <a:latin typeface="Arial"/>
            </a:endParaRPr>
          </a:p>
          <a:p>
            <a:pPr lvl="1" marL="432000" indent="-216000">
              <a:buClr>
                <a:srgbClr val="ff0000"/>
              </a:buClr>
              <a:buSzPct val="45000"/>
              <a:buFont typeface="Wingdings" charset="2"/>
              <a:buChar char=""/>
            </a:pPr>
            <a:r>
              <a:rPr b="0" lang="en-CA" sz="2800" spc="-1" strike="noStrike">
                <a:latin typeface="Calibri"/>
              </a:rPr>
              <a:t>Gas mixture</a:t>
            </a:r>
            <a:endParaRPr b="0" lang="en-CA" sz="2800" spc="-1" strike="noStrike">
              <a:latin typeface="Arial"/>
            </a:endParaRPr>
          </a:p>
          <a:p>
            <a:pPr lvl="1" marL="432000" indent="-216000">
              <a:buClr>
                <a:srgbClr val="ff0000"/>
              </a:buClr>
              <a:buSzPct val="45000"/>
              <a:buFont typeface="Wingdings" charset="2"/>
              <a:buChar char=""/>
            </a:pPr>
            <a:r>
              <a:rPr b="0" lang="en-CA" sz="2800" spc="-1" strike="noStrike">
                <a:latin typeface="Calibri"/>
              </a:rPr>
              <a:t>Magnetic field</a:t>
            </a:r>
            <a:endParaRPr b="0" lang="en-CA" sz="2800" spc="-1" strike="noStrike">
              <a:latin typeface="Arial"/>
            </a:endParaRPr>
          </a:p>
        </p:txBody>
      </p:sp>
      <p:sp>
        <p:nvSpPr>
          <p:cNvPr id="159" name="TextShape 5"/>
          <p:cNvSpPr txBox="1"/>
          <p:nvPr/>
        </p:nvSpPr>
        <p:spPr>
          <a:xfrm>
            <a:off x="9146880" y="63810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A4233FB2-11E9-4CF2-AF57-CC3FE894F24D}" type="slidenum">
              <a:rPr b="1" lang="en-CA" sz="11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CA" sz="11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564480" y="464040"/>
            <a:ext cx="972396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ts val="3801"/>
              </a:lnSpc>
            </a:pP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Laser Calibration</a:t>
            </a:r>
            <a:br/>
            <a:r>
              <a:rPr b="1" lang="en-US" sz="2800" spc="-1" strike="noStrike">
                <a:solidFill>
                  <a:srgbClr val="d6001c"/>
                </a:solidFill>
                <a:latin typeface="Calibri"/>
              </a:rPr>
              <a:t>Technique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1" name="" descr=""/>
          <p:cNvPicPr/>
          <p:nvPr/>
        </p:nvPicPr>
        <p:blipFill>
          <a:blip r:embed="rId1"/>
          <a:stretch/>
        </p:blipFill>
        <p:spPr>
          <a:xfrm>
            <a:off x="4763520" y="32760"/>
            <a:ext cx="5298840" cy="6857640"/>
          </a:xfrm>
          <a:prstGeom prst="rect">
            <a:avLst/>
          </a:prstGeom>
          <a:ln>
            <a:noFill/>
          </a:ln>
        </p:spPr>
      </p:pic>
      <p:sp>
        <p:nvSpPr>
          <p:cNvPr id="162" name="Freeform 2"/>
          <p:cNvSpPr/>
          <p:nvPr/>
        </p:nvSpPr>
        <p:spPr>
          <a:xfrm>
            <a:off x="6336000" y="5832000"/>
            <a:ext cx="288360" cy="1058760"/>
          </a:xfrm>
          <a:custGeom>
            <a:avLst/>
            <a:gdLst/>
            <a:ahLst/>
            <a:rect l="0" t="0" r="r" b="b"/>
            <a:pathLst>
              <a:path w="801" h="2941">
                <a:moveTo>
                  <a:pt x="0" y="2940"/>
                </a:moveTo>
                <a:lnTo>
                  <a:pt x="800" y="0"/>
                </a:lnTo>
              </a:path>
            </a:pathLst>
          </a:custGeom>
          <a:ln w="38160">
            <a:solidFill>
              <a:srgbClr val="00ffff"/>
            </a:solidFill>
            <a:round/>
            <a:tailEnd len="med" type="triangle" w="med"/>
          </a:ln>
        </p:spPr>
      </p:sp>
      <p:sp>
        <p:nvSpPr>
          <p:cNvPr id="163" name="Freeform 3"/>
          <p:cNvSpPr/>
          <p:nvPr/>
        </p:nvSpPr>
        <p:spPr>
          <a:xfrm>
            <a:off x="6352920" y="4176000"/>
            <a:ext cx="271440" cy="2724480"/>
          </a:xfrm>
          <a:custGeom>
            <a:avLst/>
            <a:gdLst/>
            <a:ahLst/>
            <a:rect l="0" t="0" r="r" b="b"/>
            <a:pathLst>
              <a:path w="754" h="7568">
                <a:moveTo>
                  <a:pt x="0" y="7567"/>
                </a:moveTo>
                <a:lnTo>
                  <a:pt x="753" y="0"/>
                </a:lnTo>
              </a:path>
            </a:pathLst>
          </a:custGeom>
          <a:ln w="38160">
            <a:solidFill>
              <a:srgbClr val="00ffff"/>
            </a:solidFill>
            <a:round/>
            <a:tailEnd len="med" type="triangle" w="med"/>
          </a:ln>
        </p:spPr>
      </p:sp>
      <p:sp>
        <p:nvSpPr>
          <p:cNvPr id="164" name="Freeform 4"/>
          <p:cNvSpPr/>
          <p:nvPr/>
        </p:nvSpPr>
        <p:spPr>
          <a:xfrm>
            <a:off x="6352920" y="2520000"/>
            <a:ext cx="199440" cy="4380480"/>
          </a:xfrm>
          <a:custGeom>
            <a:avLst/>
            <a:gdLst/>
            <a:ahLst/>
            <a:rect l="0" t="0" r="r" b="b"/>
            <a:pathLst>
              <a:path w="554" h="12168">
                <a:moveTo>
                  <a:pt x="0" y="12167"/>
                </a:moveTo>
                <a:lnTo>
                  <a:pt x="553" y="0"/>
                </a:lnTo>
              </a:path>
            </a:pathLst>
          </a:custGeom>
          <a:ln w="38160">
            <a:solidFill>
              <a:srgbClr val="00ffff"/>
            </a:solidFill>
            <a:round/>
            <a:tailEnd len="med" type="triangle" w="med"/>
          </a:ln>
        </p:spPr>
      </p:sp>
      <p:sp>
        <p:nvSpPr>
          <p:cNvPr id="165" name="Freeform 5"/>
          <p:cNvSpPr/>
          <p:nvPr/>
        </p:nvSpPr>
        <p:spPr>
          <a:xfrm>
            <a:off x="6379200" y="720000"/>
            <a:ext cx="29160" cy="6190200"/>
          </a:xfrm>
          <a:custGeom>
            <a:avLst/>
            <a:gdLst/>
            <a:ahLst/>
            <a:rect l="0" t="0" r="r" b="b"/>
            <a:pathLst>
              <a:path w="81" h="17195">
                <a:moveTo>
                  <a:pt x="0" y="17194"/>
                </a:moveTo>
                <a:lnTo>
                  <a:pt x="80" y="0"/>
                </a:lnTo>
              </a:path>
            </a:pathLst>
          </a:custGeom>
          <a:ln w="38160">
            <a:solidFill>
              <a:srgbClr val="00ffff"/>
            </a:solidFill>
            <a:round/>
            <a:tailEnd len="med" type="triangle" w="med"/>
          </a:ln>
        </p:spPr>
      </p:sp>
      <p:sp>
        <p:nvSpPr>
          <p:cNvPr id="166" name="CustomShape 6"/>
          <p:cNvSpPr/>
          <p:nvPr/>
        </p:nvSpPr>
        <p:spPr>
          <a:xfrm>
            <a:off x="6480000" y="2448000"/>
            <a:ext cx="144000" cy="144000"/>
          </a:xfrm>
          <a:prstGeom prst="ellipse">
            <a:avLst/>
          </a:prstGeom>
          <a:solidFill>
            <a:srgbClr val="fe7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CustomShape 7"/>
          <p:cNvSpPr/>
          <p:nvPr/>
        </p:nvSpPr>
        <p:spPr>
          <a:xfrm>
            <a:off x="6480360" y="4032000"/>
            <a:ext cx="144000" cy="144000"/>
          </a:xfrm>
          <a:prstGeom prst="ellipse">
            <a:avLst/>
          </a:prstGeom>
          <a:solidFill>
            <a:srgbClr val="fe7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CustomShape 8"/>
          <p:cNvSpPr/>
          <p:nvPr/>
        </p:nvSpPr>
        <p:spPr>
          <a:xfrm>
            <a:off x="6480360" y="864000"/>
            <a:ext cx="144000" cy="144000"/>
          </a:xfrm>
          <a:prstGeom prst="ellipse">
            <a:avLst/>
          </a:prstGeom>
          <a:solidFill>
            <a:srgbClr val="fe7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CustomShape 9"/>
          <p:cNvSpPr/>
          <p:nvPr/>
        </p:nvSpPr>
        <p:spPr>
          <a:xfrm>
            <a:off x="6480360" y="5688000"/>
            <a:ext cx="144000" cy="144000"/>
          </a:xfrm>
          <a:prstGeom prst="ellipse">
            <a:avLst/>
          </a:prstGeom>
          <a:solidFill>
            <a:srgbClr val="fe7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TextShape 10"/>
          <p:cNvSpPr txBox="1"/>
          <p:nvPr/>
        </p:nvSpPr>
        <p:spPr>
          <a:xfrm>
            <a:off x="432000" y="2644560"/>
            <a:ext cx="3960000" cy="1904400"/>
          </a:xfrm>
          <a:prstGeom prst="rect">
            <a:avLst/>
          </a:prstGeom>
          <a:noFill/>
          <a:ln w="38160">
            <a:noFill/>
          </a:ln>
        </p:spPr>
        <p:txBody>
          <a:bodyPr lIns="108720" rIns="108720" tIns="63720" bIns="63720">
            <a:noAutofit/>
          </a:bodyPr>
          <a:p>
            <a:r>
              <a:rPr b="0" lang="en-CA" sz="2800" spc="-1" strike="noStrike">
                <a:latin typeface="Calibri"/>
              </a:rPr>
              <a:t>Laser type: Nd:YAG</a:t>
            </a:r>
            <a:endParaRPr b="0" lang="en-CA" sz="2800" spc="-1" strike="noStrike">
              <a:latin typeface="Arial"/>
            </a:endParaRPr>
          </a:p>
          <a:p>
            <a:r>
              <a:rPr b="0" lang="en-CA" sz="2800" spc="-1" strike="noStrike">
                <a:latin typeface="Calibri"/>
              </a:rPr>
              <a:t>Laser pulsed beam: 50 Hz</a:t>
            </a:r>
            <a:endParaRPr b="0" lang="en-CA" sz="2800" spc="-1" strike="noStrike">
              <a:latin typeface="Arial"/>
            </a:endParaRPr>
          </a:p>
          <a:p>
            <a:r>
              <a:rPr b="0" lang="en-CA" sz="2800" spc="-1" strike="noStrike">
                <a:latin typeface="Calibri"/>
              </a:rPr>
              <a:t>Wavelength: </a:t>
            </a:r>
            <a:r>
              <a:rPr b="1" lang="en-CA" sz="2800" spc="-1" strike="noStrike">
                <a:latin typeface="Calibri"/>
              </a:rPr>
              <a:t>266 nm</a:t>
            </a:r>
            <a:endParaRPr b="0" lang="en-CA" sz="2800" spc="-1" strike="noStrike">
              <a:latin typeface="Arial"/>
            </a:endParaRPr>
          </a:p>
          <a:p>
            <a:r>
              <a:rPr b="0" lang="en-CA" sz="2800" spc="-1" strike="noStrike">
                <a:latin typeface="Calibri"/>
              </a:rPr>
              <a:t>Energy operated: &lt; 0.1mJ</a:t>
            </a:r>
            <a:endParaRPr b="0" lang="en-CA" sz="2800" spc="-1" strike="noStrike">
              <a:latin typeface="Arial"/>
            </a:endParaRPr>
          </a:p>
          <a:p>
            <a:r>
              <a:rPr b="0" lang="en-CA" sz="2800" spc="-1" strike="noStrike">
                <a:latin typeface="Calibri"/>
              </a:rPr>
              <a:t>Al strip width: 6 mm</a:t>
            </a:r>
            <a:endParaRPr b="0" lang="en-CA" sz="2800" spc="-1" strike="noStrike">
              <a:latin typeface="Arial"/>
            </a:endParaRPr>
          </a:p>
        </p:txBody>
      </p:sp>
      <p:sp>
        <p:nvSpPr>
          <p:cNvPr id="171" name="TextShape 11"/>
          <p:cNvSpPr txBox="1"/>
          <p:nvPr/>
        </p:nvSpPr>
        <p:spPr>
          <a:xfrm>
            <a:off x="9146880" y="63810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DD7C6872-4F09-43D9-9105-F6F050517A8E}" type="slidenum">
              <a:rPr b="1" lang="en-CA" sz="11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CA" sz="1100" spc="-1" strike="noStrike">
              <a:latin typeface="Times New Roman"/>
            </a:endParaRPr>
          </a:p>
        </p:txBody>
      </p:sp>
      <p:sp>
        <p:nvSpPr>
          <p:cNvPr id="172" name="TextShape 12"/>
          <p:cNvSpPr txBox="1"/>
          <p:nvPr/>
        </p:nvSpPr>
        <p:spPr>
          <a:xfrm>
            <a:off x="9288000" y="4176000"/>
            <a:ext cx="2592000" cy="124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CA" sz="1800" spc="-1" strike="noStrike">
                <a:latin typeface="Calibri"/>
              </a:rPr>
              <a:t>**Images are not to scale. Parts of the apparatus have been greatly exaggerated for clarity.</a:t>
            </a:r>
            <a:endParaRPr b="0" lang="en-CA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3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9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nodeType="afterEffect" fill="hold" presetClass="entr" presetID="3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9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nodeType="afterEffect" fill="hold" presetClass="entr" presetID="3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9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nodeType="afterEffect" fill="hold" presetClass="entr" presetID="3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5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9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path" presetID="35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9614448547293 0 L -0.0134104177732675 0 E">
                                      <p:cBhvr>
                                        <p:cTn id="61" dur="2000" fill="hold"/>
                                        <p:tgtEl>
                                          <p:spTgt spid="16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nodeType="withEffect" fill="hold" presetClass="path" presetID="35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2384875819825 0 L -0.0155230796635509 0 E">
                                      <p:cBhvr>
                                        <p:cTn id="63" dur="2000" fill="hold"/>
                                        <p:tgtEl>
                                          <p:spTgt spid="167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nodeType="withEffect" fill="hold" presetClass="path" presetID="35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9516751618545 0 L -0.0134389672582714 0 E">
                                      <p:cBhvr>
                                        <p:cTn id="65" dur="2000" fill="hold"/>
                                        <p:tgtEl>
                                          <p:spTgt spid="168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nodeType="withEffect" fill="hold" presetClass="path" presetID="35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78253734418698 0 L -0.0225748024594967 0 E">
                                      <p:cBhvr>
                                        <p:cTn id="67" dur="2000" fill="hold"/>
                                        <p:tgtEl>
                                          <p:spTgt spid="169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564840" y="464040"/>
            <a:ext cx="972396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ts val="3801"/>
              </a:lnSpc>
            </a:pP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Laser Calibration</a:t>
            </a:r>
            <a:br/>
            <a:r>
              <a:rPr b="1" lang="en-US" sz="2800" spc="-1" strike="noStrike">
                <a:solidFill>
                  <a:srgbClr val="d6001c"/>
                </a:solidFill>
                <a:latin typeface="Calibri"/>
              </a:rPr>
              <a:t>Proof of Concept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4" name="" descr=""/>
          <p:cNvPicPr/>
          <p:nvPr/>
        </p:nvPicPr>
        <p:blipFill>
          <a:blip r:embed="rId1"/>
          <a:stretch/>
        </p:blipFill>
        <p:spPr>
          <a:xfrm>
            <a:off x="576000" y="1598760"/>
            <a:ext cx="11616120" cy="5281200"/>
          </a:xfrm>
          <a:prstGeom prst="rect">
            <a:avLst/>
          </a:prstGeom>
          <a:ln>
            <a:noFill/>
          </a:ln>
        </p:spPr>
      </p:pic>
      <p:sp>
        <p:nvSpPr>
          <p:cNvPr id="175" name="TextShape 2"/>
          <p:cNvSpPr txBox="1"/>
          <p:nvPr/>
        </p:nvSpPr>
        <p:spPr>
          <a:xfrm>
            <a:off x="9146880" y="63810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75E17AB9-3CE6-402A-A375-759F9E4BD059}" type="slidenum">
              <a:rPr b="1" lang="en-CA" sz="10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CA" sz="1000" spc="-1" strike="noStrike">
              <a:latin typeface="Times New Roman"/>
            </a:endParaRPr>
          </a:p>
        </p:txBody>
      </p:sp>
      <p:sp>
        <p:nvSpPr>
          <p:cNvPr id="176" name="TextShape 3"/>
          <p:cNvSpPr txBox="1"/>
          <p:nvPr/>
        </p:nvSpPr>
        <p:spPr>
          <a:xfrm>
            <a:off x="144000" y="6588000"/>
            <a:ext cx="3312000" cy="124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CA" sz="1800" spc="-1" strike="noStrike">
                <a:latin typeface="Calibri"/>
              </a:rPr>
              <a:t>**Images are not to scale.</a:t>
            </a:r>
            <a:endParaRPr b="0" lang="en-CA" sz="1800" spc="-1" strike="noStrike">
              <a:latin typeface="Arial"/>
            </a:endParaRPr>
          </a:p>
        </p:txBody>
      </p:sp>
      <p:sp>
        <p:nvSpPr>
          <p:cNvPr id="177" name="Line 4"/>
          <p:cNvSpPr/>
          <p:nvPr/>
        </p:nvSpPr>
        <p:spPr>
          <a:xfrm flipH="1">
            <a:off x="6480000" y="1440000"/>
            <a:ext cx="1296000" cy="2160000"/>
          </a:xfrm>
          <a:prstGeom prst="line">
            <a:avLst/>
          </a:prstGeom>
          <a:ln w="38160">
            <a:solidFill>
              <a:srgbClr val="1f001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78" name="" descr=""/>
          <p:cNvPicPr/>
          <p:nvPr/>
        </p:nvPicPr>
        <p:blipFill>
          <a:blip r:embed="rId2"/>
          <a:stretch/>
        </p:blipFill>
        <p:spPr>
          <a:xfrm>
            <a:off x="7776000" y="216000"/>
            <a:ext cx="1895760" cy="1255680"/>
          </a:xfrm>
          <a:prstGeom prst="rect">
            <a:avLst/>
          </a:prstGeom>
          <a:ln w="10080">
            <a:solidFill>
              <a:srgbClr val="0000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8" dur="indefinite" restart="never" nodeType="tmRoot">
          <p:childTnLst>
            <p:seq>
              <p:cTn id="69" dur="indefinite" nodeType="mainSeq">
                <p:childTnLst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6552000" y="5976000"/>
            <a:ext cx="5904000" cy="129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TextShape 2"/>
          <p:cNvSpPr txBox="1"/>
          <p:nvPr/>
        </p:nvSpPr>
        <p:spPr>
          <a:xfrm>
            <a:off x="564840" y="464040"/>
            <a:ext cx="972396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ts val="3801"/>
              </a:lnSpc>
            </a:pP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Laser Calibration</a:t>
            </a:r>
            <a:br/>
            <a:r>
              <a:rPr b="1" lang="en-US" sz="2800" spc="-1" strike="noStrike">
                <a:solidFill>
                  <a:srgbClr val="d6001c"/>
                </a:solidFill>
                <a:latin typeface="Calibri"/>
              </a:rPr>
              <a:t>Proof of Concept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1" name="" descr=""/>
          <p:cNvPicPr/>
          <p:nvPr/>
        </p:nvPicPr>
        <p:blipFill>
          <a:blip r:embed="rId1"/>
          <a:stretch/>
        </p:blipFill>
        <p:spPr>
          <a:xfrm>
            <a:off x="9720" y="1425240"/>
            <a:ext cx="12191760" cy="5024520"/>
          </a:xfrm>
          <a:prstGeom prst="rect">
            <a:avLst/>
          </a:prstGeom>
          <a:ln>
            <a:noFill/>
          </a:ln>
        </p:spPr>
      </p:pic>
      <p:sp>
        <p:nvSpPr>
          <p:cNvPr id="182" name="TextShape 3"/>
          <p:cNvSpPr txBox="1"/>
          <p:nvPr/>
        </p:nvSpPr>
        <p:spPr>
          <a:xfrm>
            <a:off x="9146880" y="63810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A4A3CB1C-3246-4C76-AF65-1776138ACF0B}" type="slidenum">
              <a:rPr b="1" lang="en-CA" sz="10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CA" sz="1000" spc="-1" strike="noStrike">
              <a:latin typeface="Times New Roman"/>
            </a:endParaRPr>
          </a:p>
        </p:txBody>
      </p:sp>
      <p:sp>
        <p:nvSpPr>
          <p:cNvPr id="183" name="TextShape 4"/>
          <p:cNvSpPr txBox="1"/>
          <p:nvPr/>
        </p:nvSpPr>
        <p:spPr>
          <a:xfrm rot="16224600">
            <a:off x="-1770840" y="2863440"/>
            <a:ext cx="3888000" cy="32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CA" sz="1800" spc="-1" strike="noStrike">
                <a:latin typeface="Calibri"/>
              </a:rPr>
              <a:t>Number of Events</a:t>
            </a:r>
            <a:endParaRPr b="0" lang="en-CA" sz="1800" spc="-1" strike="noStrike">
              <a:latin typeface="Calibri"/>
            </a:endParaRPr>
          </a:p>
        </p:txBody>
      </p:sp>
      <p:sp>
        <p:nvSpPr>
          <p:cNvPr id="184" name="TextShape 5"/>
          <p:cNvSpPr txBox="1"/>
          <p:nvPr/>
        </p:nvSpPr>
        <p:spPr>
          <a:xfrm>
            <a:off x="432000" y="6408000"/>
            <a:ext cx="3168000" cy="320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CA" sz="1800" spc="-1" strike="noStrike">
                <a:latin typeface="Calibri"/>
              </a:rPr>
              <a:t>Time [ns]</a:t>
            </a:r>
            <a:endParaRPr b="0" lang="en-CA" sz="1800" spc="-1" strike="noStrike"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0" y="59760"/>
            <a:ext cx="12191760" cy="6825240"/>
          </a:xfrm>
          <a:prstGeom prst="rect">
            <a:avLst/>
          </a:prstGeom>
          <a:ln>
            <a:noFill/>
          </a:ln>
        </p:spPr>
      </p:pic>
      <p:sp>
        <p:nvSpPr>
          <p:cNvPr id="186" name="TextShape 1"/>
          <p:cNvSpPr txBox="1"/>
          <p:nvPr/>
        </p:nvSpPr>
        <p:spPr>
          <a:xfrm>
            <a:off x="11520000" y="6381000"/>
            <a:ext cx="369720" cy="36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6B563062-4572-4ACC-8890-753666BC84E5}" type="slidenum">
              <a:rPr b="1" lang="en-CA" sz="11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CA" sz="11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7128000" y="1368000"/>
            <a:ext cx="5328000" cy="56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8" name="" descr=""/>
          <p:cNvPicPr/>
          <p:nvPr/>
        </p:nvPicPr>
        <p:blipFill>
          <a:blip r:embed="rId1"/>
          <a:stretch/>
        </p:blipFill>
        <p:spPr>
          <a:xfrm>
            <a:off x="245160" y="-52920"/>
            <a:ext cx="11778840" cy="6706080"/>
          </a:xfrm>
          <a:prstGeom prst="rect">
            <a:avLst/>
          </a:prstGeom>
          <a:ln>
            <a:noFill/>
          </a:ln>
        </p:spPr>
      </p:pic>
      <p:sp>
        <p:nvSpPr>
          <p:cNvPr id="189" name="TextShape 2"/>
          <p:cNvSpPr txBox="1"/>
          <p:nvPr/>
        </p:nvSpPr>
        <p:spPr>
          <a:xfrm>
            <a:off x="11520000" y="6381000"/>
            <a:ext cx="369720" cy="36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AC2599F7-A8D9-47FF-90B3-1DBC53C33514}" type="slidenum">
              <a:rPr b="1" lang="en-CA" sz="11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CA" sz="1100" spc="-1" strike="noStrike">
              <a:latin typeface="Times New Roman"/>
            </a:endParaRPr>
          </a:p>
        </p:txBody>
      </p:sp>
      <p:sp>
        <p:nvSpPr>
          <p:cNvPr id="190" name="TextShape 3"/>
          <p:cNvSpPr txBox="1"/>
          <p:nvPr/>
        </p:nvSpPr>
        <p:spPr>
          <a:xfrm rot="16187400">
            <a:off x="-1368000" y="2519640"/>
            <a:ext cx="3168000" cy="32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CA" sz="1800" spc="-1" strike="noStrike">
                <a:latin typeface="Calibri"/>
              </a:rPr>
              <a:t>Magnetic field B [T]</a:t>
            </a:r>
            <a:endParaRPr b="0" lang="en-CA" sz="1800" spc="-1" strike="noStrike">
              <a:latin typeface="Calibri"/>
            </a:endParaRPr>
          </a:p>
        </p:txBody>
      </p:sp>
      <p:sp>
        <p:nvSpPr>
          <p:cNvPr id="191" name="TextShape 4"/>
          <p:cNvSpPr txBox="1"/>
          <p:nvPr/>
        </p:nvSpPr>
        <p:spPr>
          <a:xfrm rot="16800">
            <a:off x="5543640" y="6515280"/>
            <a:ext cx="3168000" cy="32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CA" sz="1800" spc="-1" strike="noStrike">
                <a:latin typeface="Calibri"/>
              </a:rPr>
              <a:t>Z position [mm]</a:t>
            </a:r>
            <a:endParaRPr b="0" lang="en-CA" sz="1800" spc="-1" strike="noStrike"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7128000" y="1368000"/>
            <a:ext cx="5328000" cy="56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3" name="" descr=""/>
          <p:cNvPicPr/>
          <p:nvPr/>
        </p:nvPicPr>
        <p:blipFill>
          <a:blip r:embed="rId1"/>
          <a:stretch/>
        </p:blipFill>
        <p:spPr>
          <a:xfrm>
            <a:off x="252000" y="-73080"/>
            <a:ext cx="11745720" cy="6714720"/>
          </a:xfrm>
          <a:prstGeom prst="rect">
            <a:avLst/>
          </a:prstGeom>
          <a:ln>
            <a:noFill/>
          </a:ln>
        </p:spPr>
      </p:pic>
      <p:sp>
        <p:nvSpPr>
          <p:cNvPr id="194" name="TextShape 2"/>
          <p:cNvSpPr txBox="1"/>
          <p:nvPr/>
        </p:nvSpPr>
        <p:spPr>
          <a:xfrm rot="16187400">
            <a:off x="-1332000" y="2519640"/>
            <a:ext cx="3168000" cy="32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CA" sz="1800" spc="-1" strike="noStrike">
                <a:latin typeface="Calibri"/>
              </a:rPr>
              <a:t>Magnetic field B [T]</a:t>
            </a:r>
            <a:endParaRPr b="0" lang="en-CA" sz="1800" spc="-1" strike="noStrike">
              <a:latin typeface="Calibri"/>
            </a:endParaRPr>
          </a:p>
        </p:txBody>
      </p:sp>
      <p:sp>
        <p:nvSpPr>
          <p:cNvPr id="195" name="TextShape 3"/>
          <p:cNvSpPr txBox="1"/>
          <p:nvPr/>
        </p:nvSpPr>
        <p:spPr>
          <a:xfrm rot="16800">
            <a:off x="5543640" y="6479640"/>
            <a:ext cx="3168000" cy="32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CA" sz="1800" spc="-1" strike="noStrike">
                <a:latin typeface="Calibri"/>
              </a:rPr>
              <a:t>Z position [mm]</a:t>
            </a:r>
            <a:endParaRPr b="0" lang="en-CA" sz="1800" spc="-1" strike="noStrike">
              <a:latin typeface="Calibri"/>
            </a:endParaRPr>
          </a:p>
        </p:txBody>
      </p:sp>
      <p:sp>
        <p:nvSpPr>
          <p:cNvPr id="196" name="TextShape 4"/>
          <p:cNvSpPr txBox="1"/>
          <p:nvPr/>
        </p:nvSpPr>
        <p:spPr>
          <a:xfrm>
            <a:off x="9254880" y="6453000"/>
            <a:ext cx="2742840" cy="36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A18496AB-FDF5-4CDF-8150-BB4B7828BB28}" type="slidenum">
              <a:rPr b="1" lang="en-CA" sz="11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CA" sz="11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" descr=""/>
          <p:cNvPicPr/>
          <p:nvPr/>
        </p:nvPicPr>
        <p:blipFill>
          <a:blip r:embed="rId1"/>
          <a:stretch/>
        </p:blipFill>
        <p:spPr>
          <a:xfrm>
            <a:off x="48240" y="108000"/>
            <a:ext cx="12191760" cy="6748560"/>
          </a:xfrm>
          <a:prstGeom prst="rect">
            <a:avLst/>
          </a:prstGeom>
          <a:ln>
            <a:noFill/>
          </a:ln>
        </p:spPr>
      </p:pic>
      <p:sp>
        <p:nvSpPr>
          <p:cNvPr id="198" name="TextShape 1"/>
          <p:cNvSpPr txBox="1"/>
          <p:nvPr/>
        </p:nvSpPr>
        <p:spPr>
          <a:xfrm>
            <a:off x="11520000" y="6381000"/>
            <a:ext cx="369720" cy="36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412B6534-9A33-4828-A253-38AC1473AB4E}" type="slidenum">
              <a:rPr b="1" lang="en-CA" sz="11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CA" sz="11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562680" y="464040"/>
            <a:ext cx="972396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ts val="3801"/>
              </a:lnSpc>
            </a:pP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Outl</a:t>
            </a: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ine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2185200" y="-72000"/>
            <a:ext cx="10486800" cy="6984000"/>
          </a:xfrm>
          <a:prstGeom prst="rect">
            <a:avLst/>
          </a:prstGeom>
          <a:ln>
            <a:noFill/>
          </a:ln>
        </p:spPr>
      </p:pic>
      <p:sp>
        <p:nvSpPr>
          <p:cNvPr id="86" name="TextShape 2"/>
          <p:cNvSpPr txBox="1"/>
          <p:nvPr/>
        </p:nvSpPr>
        <p:spPr>
          <a:xfrm>
            <a:off x="720000" y="2088000"/>
            <a:ext cx="5400000" cy="3643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216000" indent="-216000">
              <a:buClr>
                <a:srgbClr val="ff0000"/>
              </a:buClr>
              <a:buSzPct val="45000"/>
              <a:buFont typeface="Symbol" charset="2"/>
              <a:buChar char=""/>
            </a:pPr>
            <a:endParaRPr b="0" lang="en-CA" sz="1800" spc="-1" strike="noStrike">
              <a:latin typeface="Arial"/>
            </a:endParaRPr>
          </a:p>
          <a:p>
            <a:pPr marL="216000" indent="-216000">
              <a:buClr>
                <a:srgbClr val="ff0000"/>
              </a:buClr>
              <a:buSzPct val="45000"/>
              <a:buFont typeface="Symbol" charset="2"/>
              <a:buChar char=""/>
            </a:pPr>
            <a:r>
              <a:rPr b="0" lang="en-CA" sz="2800" spc="-1" strike="noStrike">
                <a:latin typeface="Calibri"/>
              </a:rPr>
              <a:t>We</a:t>
            </a:r>
            <a:r>
              <a:rPr b="0" lang="en-CA" sz="2800" spc="-1" strike="noStrike">
                <a:latin typeface="Calibri"/>
              </a:rPr>
              <a:t>ak </a:t>
            </a:r>
            <a:r>
              <a:rPr b="0" lang="en-CA" sz="2800" spc="-1" strike="noStrike">
                <a:latin typeface="Calibri"/>
              </a:rPr>
              <a:t>Equi</a:t>
            </a:r>
            <a:r>
              <a:rPr b="0" lang="en-CA" sz="2800" spc="-1" strike="noStrike">
                <a:latin typeface="Calibri"/>
              </a:rPr>
              <a:t>vale</a:t>
            </a:r>
            <a:r>
              <a:rPr b="0" lang="en-CA" sz="2800" spc="-1" strike="noStrike">
                <a:latin typeface="Calibri"/>
              </a:rPr>
              <a:t>nce </a:t>
            </a:r>
            <a:r>
              <a:rPr b="0" lang="en-CA" sz="2800" spc="-1" strike="noStrike">
                <a:latin typeface="Calibri"/>
              </a:rPr>
              <a:t>Prin</a:t>
            </a:r>
            <a:r>
              <a:rPr b="0" lang="en-CA" sz="2800" spc="-1" strike="noStrike">
                <a:latin typeface="Calibri"/>
              </a:rPr>
              <a:t>cipl</a:t>
            </a:r>
            <a:r>
              <a:rPr b="0" lang="en-CA" sz="2800" spc="-1" strike="noStrike">
                <a:latin typeface="Calibri"/>
              </a:rPr>
              <a:t>e</a:t>
            </a:r>
            <a:endParaRPr b="0" lang="en-CA" sz="2800" spc="-1" strike="noStrike">
              <a:latin typeface="Arial"/>
            </a:endParaRPr>
          </a:p>
          <a:p>
            <a:pPr marL="216000" indent="-216000">
              <a:buClr>
                <a:srgbClr val="ff0000"/>
              </a:buClr>
              <a:buSzPct val="45000"/>
              <a:buFont typeface="Symbol" charset="2"/>
              <a:buChar char=""/>
            </a:pPr>
            <a:endParaRPr b="0" lang="en-CA" sz="2800" spc="-1" strike="noStrike">
              <a:latin typeface="Arial"/>
            </a:endParaRPr>
          </a:p>
          <a:p>
            <a:pPr marL="216000" indent="-216000">
              <a:buClr>
                <a:srgbClr val="ff0000"/>
              </a:buClr>
              <a:buSzPct val="45000"/>
              <a:buFont typeface="Symbol" charset="2"/>
              <a:buChar char=""/>
            </a:pPr>
            <a:r>
              <a:rPr b="0" lang="en-CA" sz="2800" spc="-1" strike="noStrike">
                <a:latin typeface="Calibri"/>
              </a:rPr>
              <a:t>The </a:t>
            </a:r>
            <a:r>
              <a:rPr b="0" lang="en-CA" sz="2800" spc="-1" strike="noStrike">
                <a:latin typeface="Calibri"/>
              </a:rPr>
              <a:t>ALP</a:t>
            </a:r>
            <a:r>
              <a:rPr b="0" lang="en-CA" sz="2800" spc="-1" strike="noStrike">
                <a:latin typeface="Calibri"/>
              </a:rPr>
              <a:t>HA-</a:t>
            </a:r>
            <a:r>
              <a:rPr b="0" lang="en-CA" sz="2800" spc="-1" strike="noStrike">
                <a:latin typeface="Calibri"/>
              </a:rPr>
              <a:t>g </a:t>
            </a:r>
            <a:r>
              <a:rPr b="0" lang="en-CA" sz="2800" spc="-1" strike="noStrike">
                <a:latin typeface="Calibri"/>
              </a:rPr>
              <a:t>App</a:t>
            </a:r>
            <a:r>
              <a:rPr b="0" lang="en-CA" sz="2800" spc="-1" strike="noStrike">
                <a:latin typeface="Calibri"/>
              </a:rPr>
              <a:t>arat</a:t>
            </a:r>
            <a:r>
              <a:rPr b="0" lang="en-CA" sz="2800" spc="-1" strike="noStrike">
                <a:latin typeface="Calibri"/>
              </a:rPr>
              <a:t>us</a:t>
            </a:r>
            <a:endParaRPr b="0" lang="en-CA" sz="2800" spc="-1" strike="noStrike">
              <a:latin typeface="Arial"/>
            </a:endParaRPr>
          </a:p>
          <a:p>
            <a:pPr lvl="2" marL="648000" indent="-216000">
              <a:buClr>
                <a:srgbClr val="ff0000"/>
              </a:buClr>
              <a:buSzPct val="45000"/>
              <a:buFont typeface="Wingdings" charset="2"/>
              <a:buChar char=""/>
            </a:pPr>
            <a:r>
              <a:rPr b="0" lang="en-CA" sz="2800" spc="-1" strike="noStrike">
                <a:latin typeface="Calibri"/>
              </a:rPr>
              <a:t>r</a:t>
            </a:r>
            <a:r>
              <a:rPr b="0" lang="en-CA" sz="2800" spc="-1" strike="noStrike">
                <a:latin typeface="Calibri"/>
              </a:rPr>
              <a:t>a</a:t>
            </a:r>
            <a:r>
              <a:rPr b="0" lang="en-CA" sz="2800" spc="-1" strike="noStrike">
                <a:latin typeface="Calibri"/>
              </a:rPr>
              <a:t>d</a:t>
            </a:r>
            <a:r>
              <a:rPr b="0" lang="en-CA" sz="2800" spc="-1" strike="noStrike">
                <a:latin typeface="Calibri"/>
              </a:rPr>
              <a:t>i</a:t>
            </a:r>
            <a:r>
              <a:rPr b="0" lang="en-CA" sz="2800" spc="-1" strike="noStrike">
                <a:latin typeface="Calibri"/>
              </a:rPr>
              <a:t>a</a:t>
            </a:r>
            <a:r>
              <a:rPr b="0" lang="en-CA" sz="2800" spc="-1" strike="noStrike">
                <a:latin typeface="Calibri"/>
              </a:rPr>
              <a:t>l </a:t>
            </a:r>
            <a:r>
              <a:rPr b="0" lang="en-CA" sz="2800" spc="-1" strike="noStrike">
                <a:latin typeface="Calibri"/>
              </a:rPr>
              <a:t>T</a:t>
            </a:r>
            <a:r>
              <a:rPr b="0" lang="en-CA" sz="2800" spc="-1" strike="noStrike">
                <a:latin typeface="Calibri"/>
              </a:rPr>
              <a:t>i</a:t>
            </a:r>
            <a:r>
              <a:rPr b="0" lang="en-CA" sz="2800" spc="-1" strike="noStrike">
                <a:latin typeface="Calibri"/>
              </a:rPr>
              <a:t>m</a:t>
            </a:r>
            <a:r>
              <a:rPr b="0" lang="en-CA" sz="2800" spc="-1" strike="noStrike">
                <a:latin typeface="Calibri"/>
              </a:rPr>
              <a:t>e </a:t>
            </a:r>
            <a:r>
              <a:rPr b="0" lang="en-CA" sz="2800" spc="-1" strike="noStrike">
                <a:latin typeface="Calibri"/>
              </a:rPr>
              <a:t>P</a:t>
            </a:r>
            <a:r>
              <a:rPr b="0" lang="en-CA" sz="2800" spc="-1" strike="noStrike">
                <a:latin typeface="Calibri"/>
              </a:rPr>
              <a:t>r</a:t>
            </a:r>
            <a:r>
              <a:rPr b="0" lang="en-CA" sz="2800" spc="-1" strike="noStrike">
                <a:latin typeface="Calibri"/>
              </a:rPr>
              <a:t>o</a:t>
            </a:r>
            <a:r>
              <a:rPr b="0" lang="en-CA" sz="2800" spc="-1" strike="noStrike">
                <a:latin typeface="Calibri"/>
              </a:rPr>
              <a:t>j</a:t>
            </a:r>
            <a:r>
              <a:rPr b="0" lang="en-CA" sz="2800" spc="-1" strike="noStrike">
                <a:latin typeface="Calibri"/>
              </a:rPr>
              <a:t>e</a:t>
            </a:r>
            <a:r>
              <a:rPr b="0" lang="en-CA" sz="2800" spc="-1" strike="noStrike">
                <a:latin typeface="Calibri"/>
              </a:rPr>
              <a:t>c</a:t>
            </a:r>
            <a:r>
              <a:rPr b="0" lang="en-CA" sz="2800" spc="-1" strike="noStrike">
                <a:latin typeface="Calibri"/>
              </a:rPr>
              <a:t>ti</a:t>
            </a:r>
            <a:r>
              <a:rPr b="0" lang="en-CA" sz="2800" spc="-1" strike="noStrike">
                <a:latin typeface="Calibri"/>
              </a:rPr>
              <a:t>o</a:t>
            </a:r>
            <a:r>
              <a:rPr b="0" lang="en-CA" sz="2800" spc="-1" strike="noStrike">
                <a:latin typeface="Calibri"/>
              </a:rPr>
              <a:t>n </a:t>
            </a:r>
            <a:r>
              <a:rPr b="0" lang="en-CA" sz="2800" spc="-1" strike="noStrike">
                <a:latin typeface="Calibri"/>
              </a:rPr>
              <a:t>C</a:t>
            </a:r>
            <a:r>
              <a:rPr b="0" lang="en-CA" sz="2800" spc="-1" strike="noStrike">
                <a:latin typeface="Calibri"/>
              </a:rPr>
              <a:t>h</a:t>
            </a:r>
            <a:r>
              <a:rPr b="0" lang="en-CA" sz="2800" spc="-1" strike="noStrike">
                <a:latin typeface="Calibri"/>
              </a:rPr>
              <a:t>a</a:t>
            </a:r>
            <a:r>
              <a:rPr b="0" lang="en-CA" sz="2800" spc="-1" strike="noStrike">
                <a:latin typeface="Calibri"/>
              </a:rPr>
              <a:t>m</a:t>
            </a:r>
            <a:r>
              <a:rPr b="0" lang="en-CA" sz="2800" spc="-1" strike="noStrike">
                <a:latin typeface="Calibri"/>
              </a:rPr>
              <a:t>b</a:t>
            </a:r>
            <a:r>
              <a:rPr b="0" lang="en-CA" sz="2800" spc="-1" strike="noStrike">
                <a:latin typeface="Calibri"/>
              </a:rPr>
              <a:t>e</a:t>
            </a:r>
            <a:r>
              <a:rPr b="0" lang="en-CA" sz="2800" spc="-1" strike="noStrike">
                <a:latin typeface="Calibri"/>
              </a:rPr>
              <a:t>r</a:t>
            </a:r>
            <a:endParaRPr b="0" lang="en-CA" sz="2800" spc="-1" strike="noStrike">
              <a:latin typeface="Arial"/>
            </a:endParaRPr>
          </a:p>
          <a:p>
            <a:pPr marL="216000" indent="-216000">
              <a:buClr>
                <a:srgbClr val="ff0000"/>
              </a:buClr>
              <a:buSzPct val="45000"/>
              <a:buFont typeface="Symbol" charset="2"/>
              <a:buChar char=""/>
            </a:pPr>
            <a:endParaRPr b="0" lang="en-CA" sz="2800" spc="-1" strike="noStrike">
              <a:latin typeface="Arial"/>
            </a:endParaRPr>
          </a:p>
          <a:p>
            <a:pPr marL="216000" indent="-216000">
              <a:buClr>
                <a:srgbClr val="ff0000"/>
              </a:buClr>
              <a:buSzPct val="45000"/>
              <a:buFont typeface="Symbol" charset="2"/>
              <a:buChar char=""/>
            </a:pPr>
            <a:r>
              <a:rPr b="0" lang="en-CA" sz="2800" spc="-1" strike="noStrike">
                <a:latin typeface="Calibri"/>
              </a:rPr>
              <a:t>Lase</a:t>
            </a:r>
            <a:r>
              <a:rPr b="0" lang="en-CA" sz="2800" spc="-1" strike="noStrike">
                <a:latin typeface="Calibri"/>
              </a:rPr>
              <a:t>r </a:t>
            </a:r>
            <a:r>
              <a:rPr b="0" lang="en-CA" sz="2800" spc="-1" strike="noStrike">
                <a:latin typeface="Calibri"/>
              </a:rPr>
              <a:t>Cali</a:t>
            </a:r>
            <a:r>
              <a:rPr b="0" lang="en-CA" sz="2800" spc="-1" strike="noStrike">
                <a:latin typeface="Calibri"/>
              </a:rPr>
              <a:t>bra</a:t>
            </a:r>
            <a:r>
              <a:rPr b="0" lang="en-CA" sz="2800" spc="-1" strike="noStrike">
                <a:latin typeface="Calibri"/>
              </a:rPr>
              <a:t>tion</a:t>
            </a:r>
            <a:endParaRPr b="0" lang="en-CA" sz="2800" spc="-1" strike="noStrike">
              <a:latin typeface="Arial"/>
            </a:endParaRPr>
          </a:p>
          <a:p>
            <a:pPr lvl="2" marL="648000" indent="-216000">
              <a:buClr>
                <a:srgbClr val="ff0000"/>
              </a:buClr>
              <a:buSzPct val="45000"/>
              <a:buFont typeface="Wingdings" charset="2"/>
              <a:buChar char=""/>
            </a:pPr>
            <a:r>
              <a:rPr b="0" lang="en-CA" sz="2800" spc="-1" strike="noStrike">
                <a:latin typeface="Calibri"/>
              </a:rPr>
              <a:t>S</a:t>
            </a:r>
            <a:r>
              <a:rPr b="0" lang="en-CA" sz="2800" spc="-1" strike="noStrike">
                <a:latin typeface="Calibri"/>
              </a:rPr>
              <a:t>y</a:t>
            </a:r>
            <a:r>
              <a:rPr b="0" lang="en-CA" sz="2800" spc="-1" strike="noStrike">
                <a:latin typeface="Calibri"/>
              </a:rPr>
              <a:t>s</a:t>
            </a:r>
            <a:r>
              <a:rPr b="0" lang="en-CA" sz="2800" spc="-1" strike="noStrike">
                <a:latin typeface="Calibri"/>
              </a:rPr>
              <a:t>t</a:t>
            </a:r>
            <a:r>
              <a:rPr b="0" lang="en-CA" sz="2800" spc="-1" strike="noStrike">
                <a:latin typeface="Calibri"/>
              </a:rPr>
              <a:t>e</a:t>
            </a:r>
            <a:r>
              <a:rPr b="0" lang="en-CA" sz="2800" spc="-1" strike="noStrike">
                <a:latin typeface="Calibri"/>
              </a:rPr>
              <a:t>m</a:t>
            </a:r>
            <a:endParaRPr b="0" lang="en-CA" sz="2800" spc="-1" strike="noStrike">
              <a:latin typeface="Arial"/>
            </a:endParaRPr>
          </a:p>
          <a:p>
            <a:pPr lvl="2" marL="648000" indent="-216000">
              <a:buClr>
                <a:srgbClr val="ff0000"/>
              </a:buClr>
              <a:buSzPct val="45000"/>
              <a:buFont typeface="Wingdings" charset="2"/>
              <a:buChar char=""/>
            </a:pPr>
            <a:r>
              <a:rPr b="0" lang="en-CA" sz="2800" spc="-1" strike="noStrike">
                <a:latin typeface="Calibri"/>
              </a:rPr>
              <a:t>R</a:t>
            </a:r>
            <a:r>
              <a:rPr b="0" lang="en-CA" sz="2800" spc="-1" strike="noStrike">
                <a:latin typeface="Calibri"/>
              </a:rPr>
              <a:t>e</a:t>
            </a:r>
            <a:r>
              <a:rPr b="0" lang="en-CA" sz="2800" spc="-1" strike="noStrike">
                <a:latin typeface="Calibri"/>
              </a:rPr>
              <a:t>s</a:t>
            </a:r>
            <a:r>
              <a:rPr b="0" lang="en-CA" sz="2800" spc="-1" strike="noStrike">
                <a:latin typeface="Calibri"/>
              </a:rPr>
              <a:t>u</a:t>
            </a:r>
            <a:r>
              <a:rPr b="0" lang="en-CA" sz="2800" spc="-1" strike="noStrike">
                <a:latin typeface="Calibri"/>
              </a:rPr>
              <a:t>lt</a:t>
            </a:r>
            <a:r>
              <a:rPr b="0" lang="en-CA" sz="2800" spc="-1" strike="noStrike">
                <a:latin typeface="Calibri"/>
              </a:rPr>
              <a:t>s</a:t>
            </a:r>
            <a:endParaRPr b="0" lang="en-CA" sz="2800" spc="-1" strike="noStrike">
              <a:latin typeface="Arial"/>
            </a:endParaRPr>
          </a:p>
          <a:p>
            <a:pPr lvl="2" marL="648000" indent="-216000">
              <a:buClr>
                <a:srgbClr val="ff0000"/>
              </a:buClr>
              <a:buSzPct val="45000"/>
              <a:buFont typeface="Wingdings" charset="2"/>
              <a:buChar char=""/>
            </a:pPr>
            <a:r>
              <a:rPr b="0" lang="en-CA" sz="2800" spc="-1" strike="noStrike">
                <a:latin typeface="Calibri"/>
              </a:rPr>
              <a:t>O</a:t>
            </a:r>
            <a:r>
              <a:rPr b="0" lang="en-CA" sz="2800" spc="-1" strike="noStrike">
                <a:latin typeface="Calibri"/>
              </a:rPr>
              <a:t>u</a:t>
            </a:r>
            <a:r>
              <a:rPr b="0" lang="en-CA" sz="2800" spc="-1" strike="noStrike">
                <a:latin typeface="Calibri"/>
              </a:rPr>
              <a:t>tl</a:t>
            </a:r>
            <a:r>
              <a:rPr b="0" lang="en-CA" sz="2800" spc="-1" strike="noStrike">
                <a:latin typeface="Calibri"/>
              </a:rPr>
              <a:t>o</a:t>
            </a:r>
            <a:r>
              <a:rPr b="0" lang="en-CA" sz="2800" spc="-1" strike="noStrike">
                <a:latin typeface="Calibri"/>
              </a:rPr>
              <a:t>o</a:t>
            </a:r>
            <a:r>
              <a:rPr b="0" lang="en-CA" sz="2800" spc="-1" strike="noStrike">
                <a:latin typeface="Calibri"/>
              </a:rPr>
              <a:t>k</a:t>
            </a:r>
            <a:endParaRPr b="0" lang="en-CA" sz="2800" spc="-1" strike="noStrike">
              <a:latin typeface="Arial"/>
            </a:endParaRPr>
          </a:p>
        </p:txBody>
      </p:sp>
      <p:sp>
        <p:nvSpPr>
          <p:cNvPr id="87" name="TextShape 3"/>
          <p:cNvSpPr txBox="1"/>
          <p:nvPr/>
        </p:nvSpPr>
        <p:spPr>
          <a:xfrm>
            <a:off x="9146520" y="638064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7566F1AE-6E26-4A6B-90B3-25610CCDF3DA}" type="slidenum">
              <a:rPr b="1" lang="en-CA" sz="11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1" lang="en-CA" sz="11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" descr=""/>
          <p:cNvPicPr/>
          <p:nvPr/>
        </p:nvPicPr>
        <p:blipFill>
          <a:blip r:embed="rId1"/>
          <a:stretch/>
        </p:blipFill>
        <p:spPr>
          <a:xfrm>
            <a:off x="72000" y="135360"/>
            <a:ext cx="12151080" cy="6722640"/>
          </a:xfrm>
          <a:prstGeom prst="rect">
            <a:avLst/>
          </a:prstGeom>
          <a:ln>
            <a:noFill/>
          </a:ln>
        </p:spPr>
      </p:pic>
      <p:sp>
        <p:nvSpPr>
          <p:cNvPr id="200" name="TextShape 1"/>
          <p:cNvSpPr txBox="1"/>
          <p:nvPr/>
        </p:nvSpPr>
        <p:spPr>
          <a:xfrm>
            <a:off x="11520000" y="6381000"/>
            <a:ext cx="369720" cy="36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9F074F9F-B5DB-4BBC-B65A-897F97658C7F}" type="slidenum">
              <a:rPr b="1" lang="en-CA" sz="11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CA" sz="11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" descr=""/>
          <p:cNvPicPr/>
          <p:nvPr/>
        </p:nvPicPr>
        <p:blipFill>
          <a:blip r:embed="rId1"/>
          <a:stretch/>
        </p:blipFill>
        <p:spPr>
          <a:xfrm>
            <a:off x="648000" y="1584360"/>
            <a:ext cx="7343280" cy="5019480"/>
          </a:xfrm>
          <a:prstGeom prst="rect">
            <a:avLst/>
          </a:prstGeom>
          <a:ln>
            <a:noFill/>
          </a:ln>
        </p:spPr>
      </p:pic>
      <p:sp>
        <p:nvSpPr>
          <p:cNvPr id="202" name="TextShape 1"/>
          <p:cNvSpPr txBox="1"/>
          <p:nvPr/>
        </p:nvSpPr>
        <p:spPr>
          <a:xfrm>
            <a:off x="7991280" y="2637720"/>
            <a:ext cx="3888720" cy="1368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32726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Upper limit on drift time was found to be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165.9 ns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(or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4.2%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difference)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32726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During the time period of November 2 and December 15, 2022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TextShape 2"/>
          <p:cNvSpPr txBox="1"/>
          <p:nvPr/>
        </p:nvSpPr>
        <p:spPr>
          <a:xfrm>
            <a:off x="563040" y="464040"/>
            <a:ext cx="972396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ts val="3801"/>
              </a:lnSpc>
            </a:pP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Laser Data Drift Times</a:t>
            </a:r>
            <a:br/>
            <a:r>
              <a:rPr b="1" lang="en-US" sz="2400" spc="-1" strike="noStrike">
                <a:solidFill>
                  <a:srgbClr val="d6001c"/>
                </a:solidFill>
                <a:latin typeface="Calibri"/>
              </a:rPr>
              <a:t>drift time max change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6552720" y="2088360"/>
            <a:ext cx="432000" cy="1800000"/>
          </a:xfrm>
          <a:prstGeom prst="ellipse">
            <a:avLst/>
          </a:prstGeom>
          <a:noFill/>
          <a:ln w="72000">
            <a:solidFill>
              <a:srgbClr val="ff0000"/>
            </a:solidFill>
            <a:custDash>
              <a:ds d="125000" sp="65000"/>
              <a:ds d="125000" sp="65000"/>
              <a:ds d="125000" sp="65000"/>
              <a:ds d="25000" sp="65000"/>
              <a:ds d="25000" sp="65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CustomShape 4"/>
          <p:cNvSpPr/>
          <p:nvPr/>
        </p:nvSpPr>
        <p:spPr>
          <a:xfrm>
            <a:off x="3312000" y="1656000"/>
            <a:ext cx="2664000" cy="28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en-CA" sz="1800" spc="-1" strike="noStrike">
                <a:latin typeface="Calibri"/>
              </a:rPr>
              <a:t>Drift time runs during data-taking period</a:t>
            </a:r>
            <a:endParaRPr b="0" lang="en-CA" sz="1800" spc="-1" strike="noStrike">
              <a:latin typeface="Calibri"/>
            </a:endParaRPr>
          </a:p>
        </p:txBody>
      </p:sp>
      <p:sp>
        <p:nvSpPr>
          <p:cNvPr id="206" name="TextShape 5"/>
          <p:cNvSpPr txBox="1"/>
          <p:nvPr/>
        </p:nvSpPr>
        <p:spPr>
          <a:xfrm>
            <a:off x="3168000" y="4777560"/>
            <a:ext cx="3168000" cy="550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CA" sz="1800" spc="-1" strike="noStrike">
                <a:latin typeface="Calibri"/>
              </a:rPr>
              <a:t>Each colour is a different day – a different run</a:t>
            </a:r>
            <a:endParaRPr b="0" lang="en-CA" sz="1800" spc="-1" strike="noStrike">
              <a:latin typeface="Calibri"/>
            </a:endParaRPr>
          </a:p>
        </p:txBody>
      </p:sp>
      <p:sp>
        <p:nvSpPr>
          <p:cNvPr id="207" name="TextShape 6"/>
          <p:cNvSpPr txBox="1"/>
          <p:nvPr/>
        </p:nvSpPr>
        <p:spPr>
          <a:xfrm>
            <a:off x="11520360" y="6381360"/>
            <a:ext cx="3697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28B10C90-5553-4B56-BF4C-BD554F882E22}" type="slidenum">
              <a:rPr b="1" lang="en-CA" sz="11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CA" sz="11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6" dur="indefinite" restart="never" nodeType="tmRoot">
          <p:childTnLst>
            <p:seq>
              <p:cTn id="77" dur="indefinite" nodeType="mainSeq"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 txBox="1"/>
          <p:nvPr/>
        </p:nvSpPr>
        <p:spPr>
          <a:xfrm>
            <a:off x="287280" y="2412360"/>
            <a:ext cx="3888720" cy="1368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32726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Nice linear correlation with pressure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32726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Over the same period, the pressure difference was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31.9 mbar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" name="TextShape 2"/>
          <p:cNvSpPr txBox="1"/>
          <p:nvPr/>
        </p:nvSpPr>
        <p:spPr>
          <a:xfrm>
            <a:off x="563040" y="464040"/>
            <a:ext cx="972396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ts val="3801"/>
              </a:lnSpc>
            </a:pP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Laser Data</a:t>
            </a:r>
            <a:br/>
            <a:r>
              <a:rPr b="1" lang="en-US" sz="2400" spc="-1" strike="noStrike">
                <a:solidFill>
                  <a:srgbClr val="d6001c"/>
                </a:solidFill>
                <a:latin typeface="Calibri"/>
              </a:rPr>
              <a:t>drift time vs pressure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0" name="" descr=""/>
          <p:cNvPicPr/>
          <p:nvPr/>
        </p:nvPicPr>
        <p:blipFill>
          <a:blip r:embed="rId1"/>
          <a:stretch/>
        </p:blipFill>
        <p:spPr>
          <a:xfrm>
            <a:off x="4453920" y="40680"/>
            <a:ext cx="7767720" cy="6223320"/>
          </a:xfrm>
          <a:prstGeom prst="rect">
            <a:avLst/>
          </a:prstGeom>
          <a:ln>
            <a:noFill/>
          </a:ln>
        </p:spPr>
      </p:pic>
      <p:sp>
        <p:nvSpPr>
          <p:cNvPr id="211" name="TextShape 3"/>
          <p:cNvSpPr txBox="1"/>
          <p:nvPr/>
        </p:nvSpPr>
        <p:spPr>
          <a:xfrm>
            <a:off x="11520000" y="6381000"/>
            <a:ext cx="3697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1B353F10-B3CD-43ED-96B7-8FEF362D07C0}" type="slidenum">
              <a:rPr b="1" lang="en-CA" sz="11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CA" sz="11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Shape 1"/>
          <p:cNvSpPr txBox="1"/>
          <p:nvPr/>
        </p:nvSpPr>
        <p:spPr>
          <a:xfrm>
            <a:off x="9146880" y="63810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BA1E1B75-99D7-4F7D-A54E-4F2D0570FA62}" type="slidenum">
              <a:rPr b="1" lang="en-CA" sz="11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CA" sz="1100" spc="-1" strike="noStrike">
              <a:latin typeface="Times New Roman"/>
            </a:endParaRPr>
          </a:p>
        </p:txBody>
      </p:sp>
      <p:pic>
        <p:nvPicPr>
          <p:cNvPr id="213" name="" descr=""/>
          <p:cNvPicPr/>
          <p:nvPr/>
        </p:nvPicPr>
        <p:blipFill>
          <a:blip r:embed="rId1"/>
          <a:stretch/>
        </p:blipFill>
        <p:spPr>
          <a:xfrm>
            <a:off x="517680" y="1697040"/>
            <a:ext cx="5530680" cy="4854960"/>
          </a:xfrm>
          <a:prstGeom prst="rect">
            <a:avLst/>
          </a:prstGeom>
          <a:ln>
            <a:noFill/>
          </a:ln>
        </p:spPr>
      </p:pic>
      <p:sp>
        <p:nvSpPr>
          <p:cNvPr id="214" name="TextShape 2"/>
          <p:cNvSpPr txBox="1"/>
          <p:nvPr/>
        </p:nvSpPr>
        <p:spPr>
          <a:xfrm>
            <a:off x="563400" y="464040"/>
            <a:ext cx="972396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ts val="3801"/>
              </a:lnSpc>
            </a:pP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Laser Data</a:t>
            </a:r>
            <a:br/>
            <a:r>
              <a:rPr b="1" lang="en-US" sz="2400" spc="-1" strike="noStrike">
                <a:solidFill>
                  <a:srgbClr val="d6001c"/>
                </a:solidFill>
                <a:latin typeface="Calibri"/>
              </a:rPr>
              <a:t>drift time and z position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" name="CustomShape 3"/>
          <p:cNvSpPr/>
          <p:nvPr/>
        </p:nvSpPr>
        <p:spPr>
          <a:xfrm>
            <a:off x="1512000" y="1497240"/>
            <a:ext cx="3672000" cy="518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CustomShape 4"/>
          <p:cNvSpPr/>
          <p:nvPr/>
        </p:nvSpPr>
        <p:spPr>
          <a:xfrm>
            <a:off x="3888000" y="2001240"/>
            <a:ext cx="2520000" cy="2678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CustomShape 5"/>
          <p:cNvSpPr/>
          <p:nvPr/>
        </p:nvSpPr>
        <p:spPr>
          <a:xfrm>
            <a:off x="1080000" y="2160000"/>
            <a:ext cx="4392000" cy="3888000"/>
          </a:xfrm>
          <a:prstGeom prst="rect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TextShape 6"/>
          <p:cNvSpPr txBox="1"/>
          <p:nvPr/>
        </p:nvSpPr>
        <p:spPr>
          <a:xfrm>
            <a:off x="6048000" y="1296000"/>
            <a:ext cx="5616000" cy="1368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32726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Controlled antiproton for annihilation calibrations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32726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Adjust z position reconstructions to account for max drift of 4.2%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19" name="Table 7"/>
          <p:cNvGraphicFramePr/>
          <p:nvPr/>
        </p:nvGraphicFramePr>
        <p:xfrm>
          <a:off x="5904000" y="3209760"/>
          <a:ext cx="6091920" cy="2370240"/>
        </p:xfrm>
        <a:graphic>
          <a:graphicData uri="http://schemas.openxmlformats.org/drawingml/2006/table">
            <a:tbl>
              <a:tblPr/>
              <a:tblGrid>
                <a:gridCol w="1265760"/>
                <a:gridCol w="1265760"/>
                <a:gridCol w="1265760"/>
                <a:gridCol w="1265760"/>
                <a:gridCol w="1028880"/>
              </a:tblGrid>
              <a:tr h="835560"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/>
                      <a:r>
                        <a:rPr b="1" lang="en-CA" sz="1800" spc="-1" strike="noStrike">
                          <a:latin typeface="Calibri"/>
                        </a:rPr>
                        <a:t>D</a:t>
                      </a:r>
                      <a:r>
                        <a:rPr b="1" lang="en-CA" sz="1800" spc="-1" strike="noStrike">
                          <a:latin typeface="Calibri"/>
                        </a:rPr>
                        <a:t>r</a:t>
                      </a:r>
                      <a:r>
                        <a:rPr b="1" lang="en-CA" sz="1800" spc="-1" strike="noStrike">
                          <a:latin typeface="Calibri"/>
                        </a:rPr>
                        <a:t>i</a:t>
                      </a:r>
                      <a:r>
                        <a:rPr b="1" lang="en-CA" sz="1800" spc="-1" strike="noStrike">
                          <a:latin typeface="Calibri"/>
                        </a:rPr>
                        <a:t>f</a:t>
                      </a:r>
                      <a:r>
                        <a:rPr b="1" lang="en-CA" sz="1800" spc="-1" strike="noStrike">
                          <a:latin typeface="Calibri"/>
                        </a:rPr>
                        <a:t>t</a:t>
                      </a:r>
                      <a:r>
                        <a:rPr b="1" lang="en-CA" sz="1800" spc="-1" strike="noStrike">
                          <a:latin typeface="Calibri"/>
                        </a:rPr>
                        <a:t> </a:t>
                      </a:r>
                      <a:r>
                        <a:rPr b="1" lang="en-CA" sz="1800" spc="-1" strike="noStrike">
                          <a:latin typeface="Calibri"/>
                        </a:rPr>
                        <a:t>t</a:t>
                      </a:r>
                      <a:r>
                        <a:rPr b="1" lang="en-CA" sz="1800" spc="-1" strike="noStrike">
                          <a:latin typeface="Calibri"/>
                        </a:rPr>
                        <a:t>i</a:t>
                      </a:r>
                      <a:r>
                        <a:rPr b="1" lang="en-CA" sz="1800" spc="-1" strike="noStrike">
                          <a:latin typeface="Calibri"/>
                        </a:rPr>
                        <a:t>m</a:t>
                      </a:r>
                      <a:r>
                        <a:rPr b="1" lang="en-CA" sz="1800" spc="-1" strike="noStrike">
                          <a:latin typeface="Calibri"/>
                        </a:rPr>
                        <a:t>e</a:t>
                      </a:r>
                      <a:r>
                        <a:rPr b="1" lang="en-CA" sz="1800" spc="-1" strike="noStrike">
                          <a:latin typeface="Calibri"/>
                        </a:rPr>
                        <a:t> </a:t>
                      </a:r>
                      <a:r>
                        <a:rPr b="1" lang="en-CA" sz="1800" spc="-1" strike="noStrike">
                          <a:latin typeface="Calibri"/>
                        </a:rPr>
                        <a:t>a</a:t>
                      </a:r>
                      <a:r>
                        <a:rPr b="1" lang="en-CA" sz="1800" spc="-1" strike="noStrike">
                          <a:latin typeface="Calibri"/>
                        </a:rPr>
                        <a:t>d</a:t>
                      </a:r>
                      <a:r>
                        <a:rPr b="1" lang="en-CA" sz="1800" spc="-1" strike="noStrike">
                          <a:latin typeface="Calibri"/>
                        </a:rPr>
                        <a:t>j</a:t>
                      </a:r>
                      <a:r>
                        <a:rPr b="1" lang="en-CA" sz="1800" spc="-1" strike="noStrike">
                          <a:latin typeface="Calibri"/>
                        </a:rPr>
                        <a:t>u</a:t>
                      </a:r>
                      <a:r>
                        <a:rPr b="1" lang="en-CA" sz="1800" spc="-1" strike="noStrike">
                          <a:latin typeface="Calibri"/>
                        </a:rPr>
                        <a:t>s</a:t>
                      </a:r>
                      <a:r>
                        <a:rPr b="1" lang="en-CA" sz="1800" spc="-1" strike="noStrike">
                          <a:latin typeface="Calibri"/>
                        </a:rPr>
                        <a:t>t</a:t>
                      </a:r>
                      <a:r>
                        <a:rPr b="1" lang="en-CA" sz="1800" spc="-1" strike="noStrike">
                          <a:latin typeface="Calibri"/>
                        </a:rPr>
                        <a:t>m</a:t>
                      </a:r>
                      <a:r>
                        <a:rPr b="1" lang="en-CA" sz="1800" spc="-1" strike="noStrike">
                          <a:latin typeface="Calibri"/>
                        </a:rPr>
                        <a:t>e</a:t>
                      </a:r>
                      <a:r>
                        <a:rPr b="1" lang="en-CA" sz="1800" spc="-1" strike="noStrike">
                          <a:latin typeface="Calibri"/>
                        </a:rPr>
                        <a:t>n</a:t>
                      </a:r>
                      <a:r>
                        <a:rPr b="1" lang="en-CA" sz="1800" spc="-1" strike="noStrike">
                          <a:latin typeface="Calibri"/>
                        </a:rPr>
                        <a:t>t</a:t>
                      </a:r>
                      <a:endParaRPr b="0" lang="en-CA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blipFill rotWithShape="0">
                      <a:blip r:embed="rId2"/>
                      <a:tile/>
                    </a:blipFill>
                  </a:tcPr>
                </a:tc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/>
                      <a:r>
                        <a:rPr b="1" lang="en-CA" sz="1800" spc="-1" strike="noStrike">
                          <a:latin typeface="Calibri"/>
                        </a:rPr>
                        <a:t>z (mm)</a:t>
                      </a:r>
                      <a:endParaRPr b="1" lang="en-CA" sz="1800" spc="-1" strike="noStrike">
                        <a:latin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blipFill rotWithShape="0">
                      <a:blip r:embed="rId3"/>
                      <a:tile/>
                    </a:blipFill>
                  </a:tcPr>
                </a:tc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/>
                      <a:r>
                        <a:rPr b="1" lang="en-CA" sz="1800" spc="-1" strike="noStrike">
                          <a:latin typeface="Calibri"/>
                        </a:rPr>
                        <a:t>z error (mm)</a:t>
                      </a:r>
                      <a:endParaRPr b="1" lang="en-CA" sz="1800" spc="-1" strike="noStrike">
                        <a:latin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blipFill rotWithShape="0">
                      <a:blip r:embed="rId4"/>
                      <a:tile/>
                    </a:blipFill>
                  </a:tcPr>
                </a:tc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/>
                      <a:r>
                        <a:rPr b="1" lang="en-CA" sz="1800" spc="-1" strike="noStrike">
                          <a:latin typeface="Calibri"/>
                        </a:rPr>
                        <a:t>Sigma z (mm)</a:t>
                      </a:r>
                      <a:endParaRPr b="1" lang="en-CA" sz="1800" spc="-1" strike="noStrike">
                        <a:latin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blipFill rotWithShape="0">
                      <a:blip r:embed="rId5"/>
                      <a:tile/>
                    </a:blipFill>
                  </a:tcPr>
                </a:tc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/>
                      <a:r>
                        <a:rPr b="1" lang="en-CA" sz="1800" spc="-1" strike="noStrike">
                          <a:latin typeface="Calibri"/>
                        </a:rPr>
                        <a:t>Sigma error (mm)</a:t>
                      </a:r>
                      <a:endParaRPr b="1" lang="en-CA" sz="1800" spc="-1" strike="noStrike">
                        <a:latin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blipFill rotWithShape="0">
                      <a:blip r:embed="rId6"/>
                      <a:tile/>
                    </a:blipFill>
                  </a:tcPr>
                </a:tc>
              </a:tr>
              <a:tr h="766800"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/>
                      <a:r>
                        <a:rPr b="0" lang="en-CA" sz="1800" spc="-1" strike="noStrike">
                          <a:latin typeface="Calibri"/>
                        </a:rPr>
                        <a:t>0%</a:t>
                      </a:r>
                      <a:endParaRPr b="0" lang="en-CA" sz="1800" spc="-1" strike="noStrike">
                        <a:latin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blipFill rotWithShape="0">
                      <a:blip r:embed="rId7"/>
                      <a:tile/>
                    </a:blipFill>
                  </a:tcPr>
                </a:tc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/>
                      <a:r>
                        <a:rPr b="0" lang="en-CA" sz="1800" spc="-1" strike="noStrike">
                          <a:latin typeface="Calibri"/>
                        </a:rPr>
                        <a:t>-658.214 </a:t>
                      </a:r>
                      <a:endParaRPr b="0" lang="en-CA" sz="1800" spc="-1" strike="noStrike">
                        <a:latin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blipFill rotWithShape="0">
                      <a:blip r:embed="rId8"/>
                      <a:tile/>
                    </a:blipFill>
                  </a:tcPr>
                </a:tc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/>
                      <a:r>
                        <a:rPr b="0" lang="en-CA" sz="1800" spc="-1" strike="noStrike">
                          <a:latin typeface="Calibri"/>
                        </a:rPr>
                        <a:t>0.563535</a:t>
                      </a:r>
                      <a:endParaRPr b="0" lang="en-CA" sz="1800" spc="-1" strike="noStrike">
                        <a:latin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blipFill rotWithShape="0">
                      <a:blip r:embed="rId9"/>
                      <a:tile/>
                    </a:blipFill>
                  </a:tcPr>
                </a:tc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/>
                      <a:r>
                        <a:rPr b="0" lang="en-CA" sz="1800" spc="-1" strike="noStrike">
                          <a:latin typeface="Calibri"/>
                        </a:rPr>
                        <a:t>31.1112</a:t>
                      </a:r>
                      <a:endParaRPr b="0" lang="en-CA" sz="1800" spc="-1" strike="noStrike">
                        <a:latin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blipFill rotWithShape="0">
                      <a:blip r:embed="rId10"/>
                      <a:tile/>
                    </a:blipFill>
                  </a:tcPr>
                </a:tc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/>
                      <a:r>
                        <a:rPr b="0" lang="en-CA" sz="1800" spc="-1" strike="noStrike">
                          <a:latin typeface="Calibri"/>
                        </a:rPr>
                        <a:t>0.6065  </a:t>
                      </a:r>
                      <a:endParaRPr b="0" lang="en-CA" sz="1800" spc="-1" strike="noStrike">
                        <a:latin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blipFill rotWithShape="0">
                      <a:blip r:embed="rId11"/>
                      <a:tile/>
                    </a:blipFill>
                  </a:tcPr>
                </a:tc>
              </a:tr>
              <a:tr h="767880"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/>
                      <a:r>
                        <a:rPr b="0" lang="en-CA" sz="1800" spc="-1" strike="noStrike">
                          <a:latin typeface="Calibri"/>
                        </a:rPr>
                        <a:t>4.2%</a:t>
                      </a:r>
                      <a:endParaRPr b="0" lang="en-CA" sz="1800" spc="-1" strike="noStrike">
                        <a:latin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blipFill rotWithShape="0">
                      <a:blip r:embed="rId12"/>
                      <a:tile/>
                    </a:blipFill>
                  </a:tcPr>
                </a:tc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/>
                      <a:r>
                        <a:rPr b="0" lang="en-CA" sz="1800" spc="-1" strike="noStrike">
                          <a:latin typeface="Calibri"/>
                        </a:rPr>
                        <a:t>-657.672</a:t>
                      </a:r>
                      <a:endParaRPr b="0" lang="en-CA" sz="1800" spc="-1" strike="noStrike">
                        <a:latin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blipFill rotWithShape="0">
                      <a:blip r:embed="rId13"/>
                      <a:tile/>
                    </a:blipFill>
                  </a:tcPr>
                </a:tc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/>
                      <a:r>
                        <a:rPr b="0" lang="en-CA" sz="1800" spc="-1" strike="noStrike">
                          <a:latin typeface="Calibri"/>
                        </a:rPr>
                        <a:t>0.556122</a:t>
                      </a:r>
                      <a:endParaRPr b="0" lang="en-CA" sz="1800" spc="-1" strike="noStrike">
                        <a:latin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blipFill rotWithShape="0">
                      <a:blip r:embed="rId14"/>
                      <a:tile/>
                    </a:blipFill>
                  </a:tcPr>
                </a:tc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/>
                      <a:r>
                        <a:rPr b="0" lang="en-CA" sz="1800" spc="-1" strike="noStrike">
                          <a:latin typeface="Calibri"/>
                        </a:rPr>
                        <a:t>30.4971 </a:t>
                      </a:r>
                      <a:endParaRPr b="0" lang="en-CA" sz="1800" spc="-1" strike="noStrike">
                        <a:latin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blipFill rotWithShape="0">
                      <a:blip r:embed="rId15"/>
                      <a:tile/>
                    </a:blipFill>
                  </a:tcPr>
                </a:tc>
                <a:tc>
                  <a:txBody>
                    <a:bodyPr lIns="90000" rIns="90000" tIns="46800" bIns="46800" anchor="ctr">
                      <a:noAutofit/>
                    </a:bodyPr>
                    <a:p>
                      <a:pPr algn="ctr"/>
                      <a:r>
                        <a:rPr b="0" lang="en-CA" sz="1800" spc="-1" strike="noStrike">
                          <a:latin typeface="Calibri"/>
                        </a:rPr>
                        <a:t>0.5830</a:t>
                      </a:r>
                      <a:endParaRPr b="0" lang="en-CA" sz="1800" spc="-1" strike="noStrike">
                        <a:latin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blipFill rotWithShape="0">
                      <a:blip r:embed="rId16"/>
                      <a:tile/>
                    </a:blipFill>
                  </a:tcPr>
                </a:tc>
              </a:tr>
            </a:tbl>
          </a:graphicData>
        </a:graphic>
      </p:graphicFrame>
      <p:sp>
        <p:nvSpPr>
          <p:cNvPr id="220" name="CustomShape 8"/>
          <p:cNvSpPr/>
          <p:nvPr/>
        </p:nvSpPr>
        <p:spPr>
          <a:xfrm>
            <a:off x="7128000" y="3132000"/>
            <a:ext cx="1368000" cy="2664000"/>
          </a:xfrm>
          <a:prstGeom prst="ellipse">
            <a:avLst/>
          </a:prstGeom>
          <a:noFill/>
          <a:ln w="72000">
            <a:solidFill>
              <a:srgbClr val="ff0000"/>
            </a:solidFill>
            <a:custDash>
              <a:ds d="125000" sp="65000"/>
              <a:ds d="125000" sp="65000"/>
              <a:ds d="125000" sp="65000"/>
              <a:ds d="25000" sp="65000"/>
              <a:ds d="25000" sp="65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TextShape 9"/>
          <p:cNvSpPr txBox="1"/>
          <p:nvPr/>
        </p:nvSpPr>
        <p:spPr>
          <a:xfrm>
            <a:off x="6912000" y="5976000"/>
            <a:ext cx="2304000" cy="445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CA" sz="2800" spc="-1" strike="noStrike">
                <a:latin typeface="Calibri"/>
                <a:ea typeface="Arial"/>
              </a:rPr>
              <a:t>Δz &lt; 1 mm</a:t>
            </a:r>
            <a:endParaRPr b="0" lang="en-CA" sz="2800" spc="-1" strike="noStrike"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2" dur="indefinite" restart="never" nodeType="tmRoot">
          <p:childTnLst>
            <p:seq>
              <p:cTn id="83" dur="indefinite" nodeType="mainSeq">
                <p:childTnLst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Shape 1"/>
          <p:cNvSpPr txBox="1"/>
          <p:nvPr/>
        </p:nvSpPr>
        <p:spPr>
          <a:xfrm>
            <a:off x="563400" y="464040"/>
            <a:ext cx="972396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ts val="3801"/>
              </a:lnSpc>
            </a:pP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Conclusion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" name="TextShape 2"/>
          <p:cNvSpPr txBox="1"/>
          <p:nvPr/>
        </p:nvSpPr>
        <p:spPr>
          <a:xfrm>
            <a:off x="647280" y="1728000"/>
            <a:ext cx="10224720" cy="3960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32726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ALPHA-g has successfully commissioned the detector to move forward with the experiment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32726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Laser calibration is crucial to determining key drift information in the rTPC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32726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Future laser calibration work includes analysis to determine observables such as the Lorentz angle to futher improve reconstructions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32726"/>
              </a:buClr>
              <a:buFont typeface="Arial"/>
              <a:buChar char="•"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" name="TextShape 3"/>
          <p:cNvSpPr txBox="1"/>
          <p:nvPr/>
        </p:nvSpPr>
        <p:spPr>
          <a:xfrm>
            <a:off x="9147240" y="638136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5747CD76-51D9-4A33-838D-210954505395}" type="slidenum">
              <a:rPr b="1" lang="en-CA" sz="11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CA" sz="11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563760" y="464040"/>
            <a:ext cx="972396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ts val="3801"/>
              </a:lnSpc>
            </a:pP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Thank you!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6" name="" descr=""/>
          <p:cNvPicPr/>
          <p:nvPr/>
        </p:nvPicPr>
        <p:blipFill>
          <a:blip r:embed="rId1"/>
          <a:stretch/>
        </p:blipFill>
        <p:spPr>
          <a:xfrm>
            <a:off x="2961360" y="900000"/>
            <a:ext cx="7766640" cy="4249800"/>
          </a:xfrm>
          <a:prstGeom prst="rect">
            <a:avLst/>
          </a:prstGeom>
          <a:ln>
            <a:noFill/>
          </a:ln>
        </p:spPr>
      </p:pic>
      <p:pic>
        <p:nvPicPr>
          <p:cNvPr id="227" name="" descr=""/>
          <p:cNvPicPr/>
          <p:nvPr/>
        </p:nvPicPr>
        <p:blipFill>
          <a:blip r:embed="rId2"/>
          <a:stretch/>
        </p:blipFill>
        <p:spPr>
          <a:xfrm>
            <a:off x="168480" y="5662800"/>
            <a:ext cx="2711520" cy="673200"/>
          </a:xfrm>
          <a:prstGeom prst="rect">
            <a:avLst/>
          </a:prstGeom>
          <a:ln>
            <a:noFill/>
          </a:ln>
        </p:spPr>
      </p:pic>
      <p:pic>
        <p:nvPicPr>
          <p:cNvPr id="228" name="" descr=""/>
          <p:cNvPicPr/>
          <p:nvPr/>
        </p:nvPicPr>
        <p:blipFill>
          <a:blip r:embed="rId3"/>
          <a:stretch/>
        </p:blipFill>
        <p:spPr>
          <a:xfrm>
            <a:off x="144000" y="4045320"/>
            <a:ext cx="2736000" cy="1498680"/>
          </a:xfrm>
          <a:prstGeom prst="rect">
            <a:avLst/>
          </a:prstGeom>
          <a:ln>
            <a:noFill/>
          </a:ln>
        </p:spPr>
      </p:pic>
      <p:pic>
        <p:nvPicPr>
          <p:cNvPr id="229" name="" descr=""/>
          <p:cNvPicPr/>
          <p:nvPr/>
        </p:nvPicPr>
        <p:blipFill>
          <a:blip r:embed="rId4"/>
          <a:stretch/>
        </p:blipFill>
        <p:spPr>
          <a:xfrm>
            <a:off x="840600" y="2430000"/>
            <a:ext cx="1571400" cy="1533240"/>
          </a:xfrm>
          <a:prstGeom prst="rect">
            <a:avLst/>
          </a:prstGeom>
          <a:ln>
            <a:noFill/>
          </a:ln>
        </p:spPr>
      </p:pic>
      <p:pic>
        <p:nvPicPr>
          <p:cNvPr id="230" name="" descr=""/>
          <p:cNvPicPr/>
          <p:nvPr/>
        </p:nvPicPr>
        <p:blipFill>
          <a:blip r:embed="rId5"/>
          <a:stretch/>
        </p:blipFill>
        <p:spPr>
          <a:xfrm>
            <a:off x="3708000" y="5580000"/>
            <a:ext cx="4281480" cy="773640"/>
          </a:xfrm>
          <a:prstGeom prst="rect">
            <a:avLst/>
          </a:prstGeom>
          <a:ln>
            <a:noFill/>
          </a:ln>
        </p:spPr>
      </p:pic>
      <p:pic>
        <p:nvPicPr>
          <p:cNvPr id="231" name="" descr=""/>
          <p:cNvPicPr/>
          <p:nvPr/>
        </p:nvPicPr>
        <p:blipFill>
          <a:blip r:embed="rId6"/>
          <a:stretch/>
        </p:blipFill>
        <p:spPr>
          <a:xfrm>
            <a:off x="8460000" y="5365800"/>
            <a:ext cx="1368000" cy="1356480"/>
          </a:xfrm>
          <a:prstGeom prst="rect">
            <a:avLst/>
          </a:prstGeom>
          <a:ln>
            <a:noFill/>
          </a:ln>
        </p:spPr>
      </p:pic>
      <p:sp>
        <p:nvSpPr>
          <p:cNvPr id="232" name="TextShape 2"/>
          <p:cNvSpPr txBox="1"/>
          <p:nvPr/>
        </p:nvSpPr>
        <p:spPr>
          <a:xfrm>
            <a:off x="9147600" y="63817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DD1A504A-CADB-46F7-AD46-01D82A99A022}" type="slidenum">
              <a:rPr b="1" lang="en-CA" sz="11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CA" sz="1100" spc="-1" strike="noStrike">
              <a:latin typeface="Times New Roman"/>
            </a:endParaRPr>
          </a:p>
        </p:txBody>
      </p:sp>
      <p:pic>
        <p:nvPicPr>
          <p:cNvPr id="233" name="" descr=""/>
          <p:cNvPicPr/>
          <p:nvPr/>
        </p:nvPicPr>
        <p:blipFill>
          <a:blip r:embed="rId7"/>
          <a:stretch/>
        </p:blipFill>
        <p:spPr>
          <a:xfrm>
            <a:off x="10800000" y="1235520"/>
            <a:ext cx="1078200" cy="1068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 txBox="1"/>
          <p:nvPr/>
        </p:nvSpPr>
        <p:spPr>
          <a:xfrm>
            <a:off x="563760" y="464040"/>
            <a:ext cx="972396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ts val="3801"/>
              </a:lnSpc>
            </a:pP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rTPC gas mixture 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TextShape 2"/>
          <p:cNvSpPr txBox="1"/>
          <p:nvPr/>
        </p:nvSpPr>
        <p:spPr>
          <a:xfrm>
            <a:off x="647280" y="1728000"/>
            <a:ext cx="10224720" cy="3960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32726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70% Argon, 30% CO2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32726"/>
              </a:buClr>
              <a:buFont typeface="Arial"/>
              <a:buChar char="•"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TextShape 3"/>
          <p:cNvSpPr txBox="1"/>
          <p:nvPr/>
        </p:nvSpPr>
        <p:spPr>
          <a:xfrm>
            <a:off x="9147240" y="638136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948F96FF-9EDA-47E2-9658-84F480F426A1}" type="slidenum">
              <a:rPr b="1" lang="en-CA" sz="11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CA" sz="11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563760" y="464040"/>
            <a:ext cx="972396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ts val="3801"/>
              </a:lnSpc>
            </a:pP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Particle Multiplicity 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8" name="" descr=""/>
          <p:cNvPicPr/>
          <p:nvPr/>
        </p:nvPicPr>
        <p:blipFill>
          <a:blip r:embed="rId1"/>
          <a:stretch/>
        </p:blipFill>
        <p:spPr>
          <a:xfrm>
            <a:off x="1582920" y="1232640"/>
            <a:ext cx="7993080" cy="5625360"/>
          </a:xfrm>
          <a:prstGeom prst="rect">
            <a:avLst/>
          </a:prstGeom>
          <a:ln>
            <a:noFill/>
          </a:ln>
        </p:spPr>
      </p:pic>
      <p:sp>
        <p:nvSpPr>
          <p:cNvPr id="239" name="TextShape 2"/>
          <p:cNvSpPr txBox="1"/>
          <p:nvPr/>
        </p:nvSpPr>
        <p:spPr>
          <a:xfrm>
            <a:off x="9147240" y="638136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D4570F53-AD1B-4BC7-A174-D16600BCDFEE}" type="slidenum">
              <a:rPr b="1" lang="en-CA" sz="11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CA" sz="11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564120" y="464040"/>
            <a:ext cx="972396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ts val="3801"/>
              </a:lnSpc>
            </a:pP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Work Functions 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1" name="" descr=""/>
          <p:cNvPicPr/>
          <p:nvPr/>
        </p:nvPicPr>
        <p:blipFill>
          <a:blip r:embed="rId1"/>
          <a:stretch/>
        </p:blipFill>
        <p:spPr>
          <a:xfrm>
            <a:off x="4520520" y="72000"/>
            <a:ext cx="5532840" cy="6786000"/>
          </a:xfrm>
          <a:prstGeom prst="rect">
            <a:avLst/>
          </a:prstGeom>
          <a:ln>
            <a:noFill/>
          </a:ln>
        </p:spPr>
      </p:pic>
      <p:sp>
        <p:nvSpPr>
          <p:cNvPr id="242" name="TextShape 2"/>
          <p:cNvSpPr txBox="1"/>
          <p:nvPr/>
        </p:nvSpPr>
        <p:spPr>
          <a:xfrm>
            <a:off x="9147240" y="638136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C7307ADE-7997-457F-B774-746FC073A565}" type="slidenum">
              <a:rPr b="1" lang="en-CA" sz="11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CA" sz="11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2448000" y="0"/>
            <a:ext cx="9761760" cy="6845760"/>
          </a:xfrm>
          <a:prstGeom prst="rect">
            <a:avLst/>
          </a:prstGeom>
          <a:ln>
            <a:noFill/>
          </a:ln>
        </p:spPr>
      </p:pic>
      <p:sp>
        <p:nvSpPr>
          <p:cNvPr id="89" name="TextShape 1"/>
          <p:cNvSpPr txBox="1"/>
          <p:nvPr/>
        </p:nvSpPr>
        <p:spPr>
          <a:xfrm>
            <a:off x="9146880" y="63810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EC607A64-C1F4-46CF-A20E-C89068C56A58}" type="slidenum">
              <a:rPr b="1" lang="en-CA" sz="11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1" lang="en-CA" sz="1100" spc="-1" strike="noStrike">
              <a:latin typeface="Times New Roman"/>
            </a:endParaRPr>
          </a:p>
        </p:txBody>
      </p:sp>
      <p:sp>
        <p:nvSpPr>
          <p:cNvPr id="90" name="TextShape 2"/>
          <p:cNvSpPr txBox="1"/>
          <p:nvPr/>
        </p:nvSpPr>
        <p:spPr>
          <a:xfrm>
            <a:off x="576000" y="1512000"/>
            <a:ext cx="8280000" cy="12794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CA" sz="2800" spc="-1" strike="noStrike">
                <a:latin typeface="Arial"/>
              </a:rPr>
              <a:t>The </a:t>
            </a:r>
            <a:r>
              <a:rPr b="0" lang="en-CA" sz="2800" spc="-1" strike="noStrike">
                <a:latin typeface="Arial"/>
              </a:rPr>
              <a:t>accel</a:t>
            </a:r>
            <a:r>
              <a:rPr b="0" lang="en-CA" sz="2800" spc="-1" strike="noStrike">
                <a:latin typeface="Arial"/>
              </a:rPr>
              <a:t>erati</a:t>
            </a:r>
            <a:r>
              <a:rPr b="0" lang="en-CA" sz="2800" spc="-1" strike="noStrike">
                <a:latin typeface="Arial"/>
              </a:rPr>
              <a:t>on </a:t>
            </a:r>
            <a:r>
              <a:rPr b="0" lang="en-CA" sz="2800" spc="-1" strike="noStrike">
                <a:latin typeface="Arial"/>
              </a:rPr>
              <a:t>due </a:t>
            </a:r>
            <a:r>
              <a:rPr b="0" lang="en-CA" sz="2800" spc="-1" strike="noStrike">
                <a:latin typeface="Arial"/>
              </a:rPr>
              <a:t>to </a:t>
            </a:r>
            <a:r>
              <a:rPr b="0" lang="en-CA" sz="2800" spc="-1" strike="noStrike">
                <a:latin typeface="Arial"/>
              </a:rPr>
              <a:t>gravi</a:t>
            </a:r>
            <a:r>
              <a:rPr b="0" lang="en-CA" sz="2800" spc="-1" strike="noStrike">
                <a:latin typeface="Arial"/>
              </a:rPr>
              <a:t>ty </a:t>
            </a:r>
            <a:r>
              <a:rPr b="0" lang="en-CA" sz="2800" spc="-1" strike="noStrike">
                <a:latin typeface="Arial"/>
              </a:rPr>
              <a:t>that </a:t>
            </a:r>
            <a:r>
              <a:rPr b="0" lang="en-CA" sz="2800" spc="-1" strike="noStrike">
                <a:latin typeface="Arial"/>
              </a:rPr>
              <a:t>a </a:t>
            </a:r>
            <a:r>
              <a:rPr b="0" lang="en-CA" sz="2800" spc="-1" strike="noStrike">
                <a:latin typeface="Arial"/>
              </a:rPr>
              <a:t>body </a:t>
            </a:r>
            <a:r>
              <a:rPr b="0" lang="en-CA" sz="2800" spc="-1" strike="noStrike">
                <a:latin typeface="Arial"/>
              </a:rPr>
              <a:t>expe</a:t>
            </a:r>
            <a:r>
              <a:rPr b="0" lang="en-CA" sz="2800" spc="-1" strike="noStrike">
                <a:latin typeface="Arial"/>
              </a:rPr>
              <a:t>rienc</a:t>
            </a:r>
            <a:r>
              <a:rPr b="0" lang="en-CA" sz="2800" spc="-1" strike="noStrike">
                <a:latin typeface="Arial"/>
              </a:rPr>
              <a:t>es is </a:t>
            </a:r>
            <a:r>
              <a:rPr b="1" lang="en-CA" sz="2800" spc="-1" strike="noStrike">
                <a:latin typeface="Arial"/>
              </a:rPr>
              <a:t>inde</a:t>
            </a:r>
            <a:r>
              <a:rPr b="1" lang="en-CA" sz="2800" spc="-1" strike="noStrike">
                <a:latin typeface="Arial"/>
              </a:rPr>
              <a:t>pen</a:t>
            </a:r>
            <a:r>
              <a:rPr b="1" lang="en-CA" sz="2800" spc="-1" strike="noStrike">
                <a:latin typeface="Arial"/>
              </a:rPr>
              <a:t>dent</a:t>
            </a:r>
            <a:r>
              <a:rPr b="0" lang="en-CA" sz="2800" spc="-1" strike="noStrike">
                <a:latin typeface="Arial"/>
              </a:rPr>
              <a:t> </a:t>
            </a:r>
            <a:r>
              <a:rPr b="0" lang="en-CA" sz="2800" spc="-1" strike="noStrike">
                <a:latin typeface="Arial"/>
              </a:rPr>
              <a:t>of its </a:t>
            </a:r>
            <a:r>
              <a:rPr b="0" lang="en-CA" sz="2800" spc="-1" strike="noStrike">
                <a:latin typeface="Arial"/>
              </a:rPr>
              <a:t>struc</a:t>
            </a:r>
            <a:r>
              <a:rPr b="0" lang="en-CA" sz="2800" spc="-1" strike="noStrike">
                <a:latin typeface="Arial"/>
              </a:rPr>
              <a:t>ture </a:t>
            </a:r>
            <a:r>
              <a:rPr b="0" lang="en-CA" sz="2800" spc="-1" strike="noStrike">
                <a:latin typeface="Arial"/>
              </a:rPr>
              <a:t>or </a:t>
            </a:r>
            <a:r>
              <a:rPr b="0" lang="en-CA" sz="2800" spc="-1" strike="noStrike">
                <a:latin typeface="Arial"/>
              </a:rPr>
              <a:t>com</a:t>
            </a:r>
            <a:r>
              <a:rPr b="0" lang="en-CA" sz="2800" spc="-1" strike="noStrike">
                <a:latin typeface="Arial"/>
              </a:rPr>
              <a:t>positi</a:t>
            </a:r>
            <a:r>
              <a:rPr b="0" lang="en-CA" sz="2800" spc="-1" strike="noStrike">
                <a:latin typeface="Arial"/>
              </a:rPr>
              <a:t>on</a:t>
            </a:r>
            <a:r>
              <a:rPr b="0" lang="en-CA" sz="1800" spc="-1" strike="noStrike">
                <a:latin typeface="Arial"/>
              </a:rPr>
              <a:t> </a:t>
            </a:r>
            <a:endParaRPr b="0" lang="en-CA" sz="1800" spc="-1" strike="noStrike">
              <a:latin typeface="Arial"/>
            </a:endParaRPr>
          </a:p>
        </p:txBody>
      </p:sp>
      <p:sp>
        <p:nvSpPr>
          <p:cNvPr id="91" name="TextShape 3"/>
          <p:cNvSpPr txBox="1"/>
          <p:nvPr/>
        </p:nvSpPr>
        <p:spPr>
          <a:xfrm>
            <a:off x="563400" y="464040"/>
            <a:ext cx="972396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ts val="3801"/>
              </a:lnSpc>
            </a:pP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Einstein’s Weak Equivalence Principle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563760" y="464040"/>
            <a:ext cx="972396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ts val="3801"/>
              </a:lnSpc>
            </a:pP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Let’s skip the </a:t>
            </a: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part where I </a:t>
            </a: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explain how </a:t>
            </a: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we make </a:t>
            </a: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antihydrogen</a:t>
            </a: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…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TextShape 2"/>
          <p:cNvSpPr txBox="1"/>
          <p:nvPr/>
        </p:nvSpPr>
        <p:spPr>
          <a:xfrm>
            <a:off x="9146880" y="63810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E26212E4-0F48-4A7B-ABDF-3351A1136A26}" type="slidenum">
              <a:rPr b="1" lang="en-CA" sz="11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1" lang="en-CA" sz="11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" descr=""/>
          <p:cNvPicPr/>
          <p:nvPr/>
        </p:nvPicPr>
        <p:blipFill>
          <a:blip r:embed="rId1"/>
          <a:stretch/>
        </p:blipFill>
        <p:spPr>
          <a:xfrm>
            <a:off x="1728000" y="-963720"/>
            <a:ext cx="8928000" cy="8928000"/>
          </a:xfrm>
          <a:prstGeom prst="rect">
            <a:avLst/>
          </a:prstGeom>
          <a:ln>
            <a:noFill/>
          </a:ln>
        </p:spPr>
      </p:pic>
      <p:sp>
        <p:nvSpPr>
          <p:cNvPr id="95" name="TextShape 1"/>
          <p:cNvSpPr txBox="1"/>
          <p:nvPr/>
        </p:nvSpPr>
        <p:spPr>
          <a:xfrm>
            <a:off x="9146880" y="63810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2B995642-4AE3-49BB-AA97-B862633D741C}" type="slidenum">
              <a:rPr b="1" lang="en-CA" sz="11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1" lang="en-CA" sz="11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6" name="TextShape 2"/>
          <p:cNvSpPr txBox="1"/>
          <p:nvPr/>
        </p:nvSpPr>
        <p:spPr>
          <a:xfrm>
            <a:off x="288000" y="4320000"/>
            <a:ext cx="2592000" cy="124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CA" sz="1800" spc="-1" strike="noStrike">
                <a:latin typeface="Calibri"/>
              </a:rPr>
              <a:t>**Images are </a:t>
            </a:r>
            <a:r>
              <a:rPr b="0" lang="en-CA" sz="1800" spc="-1" strike="noStrike">
                <a:latin typeface="Calibri"/>
              </a:rPr>
              <a:t>not to scale. </a:t>
            </a:r>
            <a:r>
              <a:rPr b="0" lang="en-CA" sz="1800" spc="-1" strike="noStrike">
                <a:latin typeface="Calibri"/>
              </a:rPr>
              <a:t>Parts of the </a:t>
            </a:r>
            <a:r>
              <a:rPr b="0" lang="en-CA" sz="1800" spc="-1" strike="noStrike">
                <a:latin typeface="Calibri"/>
              </a:rPr>
              <a:t>apparatus have </a:t>
            </a:r>
            <a:r>
              <a:rPr b="0" lang="en-CA" sz="1800" spc="-1" strike="noStrike">
                <a:latin typeface="Calibri"/>
              </a:rPr>
              <a:t>been greatly </a:t>
            </a:r>
            <a:r>
              <a:rPr b="0" lang="en-CA" sz="1800" spc="-1" strike="noStrike">
                <a:latin typeface="Calibri"/>
              </a:rPr>
              <a:t>exaggerated for </a:t>
            </a:r>
            <a:r>
              <a:rPr b="0" lang="en-CA" sz="1800" spc="-1" strike="noStrike">
                <a:latin typeface="Calibri"/>
              </a:rPr>
              <a:t>clarity.</a:t>
            </a:r>
            <a:endParaRPr b="0" lang="en-CA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-1548000" y="-1116000"/>
            <a:ext cx="15333120" cy="8624520"/>
          </a:xfrm>
          <a:prstGeom prst="rect">
            <a:avLst/>
          </a:prstGeom>
          <a:ln>
            <a:noFill/>
          </a:ln>
        </p:spPr>
      </p:pic>
      <p:sp>
        <p:nvSpPr>
          <p:cNvPr id="98" name="TextShape 1"/>
          <p:cNvSpPr txBox="1"/>
          <p:nvPr/>
        </p:nvSpPr>
        <p:spPr>
          <a:xfrm>
            <a:off x="288000" y="4320000"/>
            <a:ext cx="2592000" cy="124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CA" sz="1800" spc="-1" strike="noStrike">
                <a:latin typeface="Calibri"/>
              </a:rPr>
              <a:t>*</a:t>
            </a:r>
            <a:r>
              <a:rPr b="0" lang="en-CA" sz="1800" spc="-1" strike="noStrike">
                <a:latin typeface="Calibri"/>
              </a:rPr>
              <a:t>*I</a:t>
            </a:r>
            <a:r>
              <a:rPr b="0" lang="en-CA" sz="1800" spc="-1" strike="noStrike">
                <a:latin typeface="Calibri"/>
              </a:rPr>
              <a:t>m</a:t>
            </a:r>
            <a:r>
              <a:rPr b="0" lang="en-CA" sz="1800" spc="-1" strike="noStrike">
                <a:latin typeface="Calibri"/>
              </a:rPr>
              <a:t>a</a:t>
            </a:r>
            <a:r>
              <a:rPr b="0" lang="en-CA" sz="1800" spc="-1" strike="noStrike">
                <a:latin typeface="Calibri"/>
              </a:rPr>
              <a:t>g</a:t>
            </a:r>
            <a:r>
              <a:rPr b="0" lang="en-CA" sz="1800" spc="-1" strike="noStrike">
                <a:latin typeface="Calibri"/>
              </a:rPr>
              <a:t>es </a:t>
            </a:r>
            <a:r>
              <a:rPr b="0" lang="en-CA" sz="1800" spc="-1" strike="noStrike">
                <a:latin typeface="Calibri"/>
              </a:rPr>
              <a:t>ar</a:t>
            </a:r>
            <a:r>
              <a:rPr b="0" lang="en-CA" sz="1800" spc="-1" strike="noStrike">
                <a:latin typeface="Calibri"/>
              </a:rPr>
              <a:t>e </a:t>
            </a:r>
            <a:r>
              <a:rPr b="0" lang="en-CA" sz="1800" spc="-1" strike="noStrike">
                <a:latin typeface="Calibri"/>
              </a:rPr>
              <a:t>n</a:t>
            </a:r>
            <a:r>
              <a:rPr b="0" lang="en-CA" sz="1800" spc="-1" strike="noStrike">
                <a:latin typeface="Calibri"/>
              </a:rPr>
              <a:t>ot </a:t>
            </a:r>
            <a:r>
              <a:rPr b="0" lang="en-CA" sz="1800" spc="-1" strike="noStrike">
                <a:latin typeface="Calibri"/>
              </a:rPr>
              <a:t>to </a:t>
            </a:r>
            <a:r>
              <a:rPr b="0" lang="en-CA" sz="1800" spc="-1" strike="noStrike">
                <a:latin typeface="Calibri"/>
              </a:rPr>
              <a:t>sc</a:t>
            </a:r>
            <a:r>
              <a:rPr b="0" lang="en-CA" sz="1800" spc="-1" strike="noStrike">
                <a:latin typeface="Calibri"/>
              </a:rPr>
              <a:t>al</a:t>
            </a:r>
            <a:r>
              <a:rPr b="0" lang="en-CA" sz="1800" spc="-1" strike="noStrike">
                <a:latin typeface="Calibri"/>
              </a:rPr>
              <a:t>e. </a:t>
            </a:r>
            <a:r>
              <a:rPr b="0" lang="en-CA" sz="1800" spc="-1" strike="noStrike">
                <a:latin typeface="Calibri"/>
              </a:rPr>
              <a:t>P</a:t>
            </a:r>
            <a:r>
              <a:rPr b="0" lang="en-CA" sz="1800" spc="-1" strike="noStrike">
                <a:latin typeface="Calibri"/>
              </a:rPr>
              <a:t>ar</a:t>
            </a:r>
            <a:r>
              <a:rPr b="0" lang="en-CA" sz="1800" spc="-1" strike="noStrike">
                <a:latin typeface="Calibri"/>
              </a:rPr>
              <a:t>ts </a:t>
            </a:r>
            <a:r>
              <a:rPr b="0" lang="en-CA" sz="1800" spc="-1" strike="noStrike">
                <a:latin typeface="Calibri"/>
              </a:rPr>
              <a:t>of </a:t>
            </a:r>
            <a:r>
              <a:rPr b="0" lang="en-CA" sz="1800" spc="-1" strike="noStrike">
                <a:latin typeface="Calibri"/>
              </a:rPr>
              <a:t>th</a:t>
            </a:r>
            <a:r>
              <a:rPr b="0" lang="en-CA" sz="1800" spc="-1" strike="noStrike">
                <a:latin typeface="Calibri"/>
              </a:rPr>
              <a:t>e </a:t>
            </a:r>
            <a:r>
              <a:rPr b="0" lang="en-CA" sz="1800" spc="-1" strike="noStrike">
                <a:latin typeface="Calibri"/>
              </a:rPr>
              <a:t>a</a:t>
            </a:r>
            <a:r>
              <a:rPr b="0" lang="en-CA" sz="1800" spc="-1" strike="noStrike">
                <a:latin typeface="Calibri"/>
              </a:rPr>
              <a:t>p</a:t>
            </a:r>
            <a:r>
              <a:rPr b="0" lang="en-CA" sz="1800" spc="-1" strike="noStrike">
                <a:latin typeface="Calibri"/>
              </a:rPr>
              <a:t>p</a:t>
            </a:r>
            <a:r>
              <a:rPr b="0" lang="en-CA" sz="1800" spc="-1" strike="noStrike">
                <a:latin typeface="Calibri"/>
              </a:rPr>
              <a:t>ar</a:t>
            </a:r>
            <a:r>
              <a:rPr b="0" lang="en-CA" sz="1800" spc="-1" strike="noStrike">
                <a:latin typeface="Calibri"/>
              </a:rPr>
              <a:t>at</a:t>
            </a:r>
            <a:r>
              <a:rPr b="0" lang="en-CA" sz="1800" spc="-1" strike="noStrike">
                <a:latin typeface="Calibri"/>
              </a:rPr>
              <a:t>u</a:t>
            </a:r>
            <a:r>
              <a:rPr b="0" lang="en-CA" sz="1800" spc="-1" strike="noStrike">
                <a:latin typeface="Calibri"/>
              </a:rPr>
              <a:t>s </a:t>
            </a:r>
            <a:r>
              <a:rPr b="0" lang="en-CA" sz="1800" spc="-1" strike="noStrike">
                <a:latin typeface="Calibri"/>
              </a:rPr>
              <a:t>h</a:t>
            </a:r>
            <a:r>
              <a:rPr b="0" lang="en-CA" sz="1800" spc="-1" strike="noStrike">
                <a:latin typeface="Calibri"/>
              </a:rPr>
              <a:t>a</a:t>
            </a:r>
            <a:r>
              <a:rPr b="0" lang="en-CA" sz="1800" spc="-1" strike="noStrike">
                <a:latin typeface="Calibri"/>
              </a:rPr>
              <a:t>v</a:t>
            </a:r>
            <a:r>
              <a:rPr b="0" lang="en-CA" sz="1800" spc="-1" strike="noStrike">
                <a:latin typeface="Calibri"/>
              </a:rPr>
              <a:t>e </a:t>
            </a:r>
            <a:r>
              <a:rPr b="0" lang="en-CA" sz="1800" spc="-1" strike="noStrike">
                <a:latin typeface="Calibri"/>
              </a:rPr>
              <a:t>b</a:t>
            </a:r>
            <a:r>
              <a:rPr b="0" lang="en-CA" sz="1800" spc="-1" strike="noStrike">
                <a:latin typeface="Calibri"/>
              </a:rPr>
              <a:t>e</a:t>
            </a:r>
            <a:r>
              <a:rPr b="0" lang="en-CA" sz="1800" spc="-1" strike="noStrike">
                <a:latin typeface="Calibri"/>
              </a:rPr>
              <a:t>e</a:t>
            </a:r>
            <a:r>
              <a:rPr b="0" lang="en-CA" sz="1800" spc="-1" strike="noStrike">
                <a:latin typeface="Calibri"/>
              </a:rPr>
              <a:t>n </a:t>
            </a:r>
            <a:r>
              <a:rPr b="0" lang="en-CA" sz="1800" spc="-1" strike="noStrike">
                <a:latin typeface="Calibri"/>
              </a:rPr>
              <a:t>gr</a:t>
            </a:r>
            <a:r>
              <a:rPr b="0" lang="en-CA" sz="1800" spc="-1" strike="noStrike">
                <a:latin typeface="Calibri"/>
              </a:rPr>
              <a:t>e</a:t>
            </a:r>
            <a:r>
              <a:rPr b="0" lang="en-CA" sz="1800" spc="-1" strike="noStrike">
                <a:latin typeface="Calibri"/>
              </a:rPr>
              <a:t>at</a:t>
            </a:r>
            <a:r>
              <a:rPr b="0" lang="en-CA" sz="1800" spc="-1" strike="noStrike">
                <a:latin typeface="Calibri"/>
              </a:rPr>
              <a:t>ly </a:t>
            </a:r>
            <a:r>
              <a:rPr b="0" lang="en-CA" sz="1800" spc="-1" strike="noStrike">
                <a:latin typeface="Calibri"/>
              </a:rPr>
              <a:t>e</a:t>
            </a:r>
            <a:r>
              <a:rPr b="0" lang="en-CA" sz="1800" spc="-1" strike="noStrike">
                <a:latin typeface="Calibri"/>
              </a:rPr>
              <a:t>xa</a:t>
            </a:r>
            <a:r>
              <a:rPr b="0" lang="en-CA" sz="1800" spc="-1" strike="noStrike">
                <a:latin typeface="Calibri"/>
              </a:rPr>
              <a:t>g</a:t>
            </a:r>
            <a:r>
              <a:rPr b="0" lang="en-CA" sz="1800" spc="-1" strike="noStrike">
                <a:latin typeface="Calibri"/>
              </a:rPr>
              <a:t>g</a:t>
            </a:r>
            <a:r>
              <a:rPr b="0" lang="en-CA" sz="1800" spc="-1" strike="noStrike">
                <a:latin typeface="Calibri"/>
              </a:rPr>
              <a:t>er</a:t>
            </a:r>
            <a:r>
              <a:rPr b="0" lang="en-CA" sz="1800" spc="-1" strike="noStrike">
                <a:latin typeface="Calibri"/>
              </a:rPr>
              <a:t>at</a:t>
            </a:r>
            <a:r>
              <a:rPr b="0" lang="en-CA" sz="1800" spc="-1" strike="noStrike">
                <a:latin typeface="Calibri"/>
              </a:rPr>
              <a:t>e</a:t>
            </a:r>
            <a:r>
              <a:rPr b="0" lang="en-CA" sz="1800" spc="-1" strike="noStrike">
                <a:latin typeface="Calibri"/>
              </a:rPr>
              <a:t>d </a:t>
            </a:r>
            <a:r>
              <a:rPr b="0" lang="en-CA" sz="1800" spc="-1" strike="noStrike">
                <a:latin typeface="Calibri"/>
              </a:rPr>
              <a:t>fo</a:t>
            </a:r>
            <a:r>
              <a:rPr b="0" lang="en-CA" sz="1800" spc="-1" strike="noStrike">
                <a:latin typeface="Calibri"/>
              </a:rPr>
              <a:t>r </a:t>
            </a:r>
            <a:r>
              <a:rPr b="0" lang="en-CA" sz="1800" spc="-1" strike="noStrike">
                <a:latin typeface="Calibri"/>
              </a:rPr>
              <a:t>cl</a:t>
            </a:r>
            <a:r>
              <a:rPr b="0" lang="en-CA" sz="1800" spc="-1" strike="noStrike">
                <a:latin typeface="Calibri"/>
              </a:rPr>
              <a:t>ar</a:t>
            </a:r>
            <a:r>
              <a:rPr b="0" lang="en-CA" sz="1800" spc="-1" strike="noStrike">
                <a:latin typeface="Calibri"/>
              </a:rPr>
              <a:t>it</a:t>
            </a:r>
            <a:r>
              <a:rPr b="0" lang="en-CA" sz="1800" spc="-1" strike="noStrike">
                <a:latin typeface="Calibri"/>
              </a:rPr>
              <a:t>y.</a:t>
            </a:r>
            <a:endParaRPr b="0" lang="en-CA" sz="1800" spc="-1" strike="noStrike">
              <a:latin typeface="Arial"/>
            </a:endParaRPr>
          </a:p>
        </p:txBody>
      </p:sp>
      <p:sp>
        <p:nvSpPr>
          <p:cNvPr id="99" name="TextShape 2"/>
          <p:cNvSpPr txBox="1"/>
          <p:nvPr/>
        </p:nvSpPr>
        <p:spPr>
          <a:xfrm>
            <a:off x="9146880" y="63810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CE40883C-ABCF-4D81-8126-F34D3A18C171}" type="slidenum">
              <a:rPr b="1" lang="en-CA" sz="11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1" lang="en-CA" sz="11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1168920" y="0"/>
            <a:ext cx="4424400" cy="6857640"/>
          </a:xfrm>
          <a:prstGeom prst="rect">
            <a:avLst/>
          </a:prstGeom>
          <a:ln>
            <a:noFill/>
          </a:ln>
        </p:spPr>
      </p:pic>
      <p:sp>
        <p:nvSpPr>
          <p:cNvPr id="101" name="TextShape 1"/>
          <p:cNvSpPr txBox="1"/>
          <p:nvPr/>
        </p:nvSpPr>
        <p:spPr>
          <a:xfrm>
            <a:off x="5904000" y="1749240"/>
            <a:ext cx="5400000" cy="1778760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</p:spPr>
        <p:txBody>
          <a:bodyPr lIns="108720" rIns="108720" tIns="63720" bIns="63720">
            <a:noAutofit/>
          </a:bodyPr>
          <a:p>
            <a:r>
              <a:rPr b="0" lang="en-CA" sz="2800" spc="-1" strike="noStrike">
                <a:latin typeface="Arial"/>
              </a:rPr>
              <a:t>“</a:t>
            </a:r>
            <a:r>
              <a:rPr b="0" lang="en-CA" sz="2800" spc="-1" strike="noStrike">
                <a:latin typeface="Arial"/>
              </a:rPr>
              <a:t>Magn</a:t>
            </a:r>
            <a:r>
              <a:rPr b="0" lang="en-CA" sz="2800" spc="-1" strike="noStrike">
                <a:latin typeface="Arial"/>
              </a:rPr>
              <a:t>etic </a:t>
            </a:r>
            <a:r>
              <a:rPr b="0" lang="en-CA" sz="2800" spc="-1" strike="noStrike">
                <a:latin typeface="Arial"/>
              </a:rPr>
              <a:t>Fields </a:t>
            </a:r>
            <a:r>
              <a:rPr b="0" lang="en-CA" sz="2800" spc="-1" strike="noStrike">
                <a:latin typeface="Arial"/>
              </a:rPr>
              <a:t>During </a:t>
            </a:r>
            <a:r>
              <a:rPr b="0" lang="en-CA" sz="2800" spc="-1" strike="noStrike">
                <a:latin typeface="Arial"/>
              </a:rPr>
              <a:t>Gravita</a:t>
            </a:r>
            <a:r>
              <a:rPr b="0" lang="en-CA" sz="2800" spc="-1" strike="noStrike">
                <a:latin typeface="Arial"/>
              </a:rPr>
              <a:t>tional </a:t>
            </a:r>
            <a:r>
              <a:rPr b="0" lang="en-CA" sz="2800" spc="-1" strike="noStrike">
                <a:latin typeface="Arial"/>
              </a:rPr>
              <a:t>Experi</a:t>
            </a:r>
            <a:r>
              <a:rPr b="0" lang="en-CA" sz="2800" spc="-1" strike="noStrike">
                <a:latin typeface="Arial"/>
              </a:rPr>
              <a:t>ments </a:t>
            </a:r>
            <a:r>
              <a:rPr b="0" lang="en-CA" sz="2800" spc="-1" strike="noStrike">
                <a:latin typeface="Arial"/>
              </a:rPr>
              <a:t>with </a:t>
            </a:r>
            <a:r>
              <a:rPr b="0" lang="en-CA" sz="2800" spc="-1" strike="noStrike">
                <a:latin typeface="Arial"/>
              </a:rPr>
              <a:t>Antihy</a:t>
            </a:r>
            <a:r>
              <a:rPr b="0" lang="en-CA" sz="2800" spc="-1" strike="noStrike">
                <a:latin typeface="Arial"/>
              </a:rPr>
              <a:t>drogen</a:t>
            </a:r>
            <a:r>
              <a:rPr b="0" lang="en-CA" sz="2800" spc="-1" strike="noStrike">
                <a:latin typeface="Arial"/>
              </a:rPr>
              <a:t>”</a:t>
            </a:r>
            <a:endParaRPr b="0" lang="en-CA" sz="2800" spc="-1" strike="noStrike">
              <a:latin typeface="Arial"/>
            </a:endParaRPr>
          </a:p>
          <a:p>
            <a:r>
              <a:rPr b="1" lang="en-CA" sz="2800" spc="-1" strike="noStrike">
                <a:latin typeface="Arial"/>
              </a:rPr>
              <a:t>Adam </a:t>
            </a:r>
            <a:r>
              <a:rPr b="1" lang="en-CA" sz="2800" spc="-1" strike="noStrike">
                <a:latin typeface="Arial"/>
              </a:rPr>
              <a:t>Powell </a:t>
            </a:r>
            <a:r>
              <a:rPr b="0" lang="en-CA" sz="2800" spc="-1" strike="noStrike">
                <a:latin typeface="Arial"/>
              </a:rPr>
              <a:t>at</a:t>
            </a:r>
            <a:r>
              <a:rPr b="0" lang="en-CA" sz="2800" spc="-1" strike="noStrike">
                <a:latin typeface="Arial"/>
              </a:rPr>
              <a:t> </a:t>
            </a:r>
            <a:r>
              <a:rPr b="0" lang="en-CA" sz="2800" spc="-1" strike="noStrike">
                <a:latin typeface="Arial"/>
              </a:rPr>
              <a:t>9:45A</a:t>
            </a:r>
            <a:r>
              <a:rPr b="0" lang="en-CA" sz="2800" spc="-1" strike="noStrike">
                <a:latin typeface="Arial"/>
              </a:rPr>
              <a:t>M</a:t>
            </a:r>
            <a:endParaRPr b="0" lang="en-CA" sz="2800" spc="-1" strike="noStrike">
              <a:latin typeface="Arial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9146880" y="63810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2BDDEF49-026E-4F1D-9FDD-2A11F2A5C1EB}" type="slidenum">
              <a:rPr b="1" lang="en-CA" sz="11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1" lang="en-CA" sz="11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" name="TextShape 3"/>
          <p:cNvSpPr txBox="1"/>
          <p:nvPr/>
        </p:nvSpPr>
        <p:spPr>
          <a:xfrm>
            <a:off x="7344000" y="5544000"/>
            <a:ext cx="2592000" cy="124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CA" sz="1800" spc="-1" strike="noStrike">
                <a:latin typeface="Calibri"/>
              </a:rPr>
              <a:t>**Ima</a:t>
            </a:r>
            <a:r>
              <a:rPr b="0" lang="en-CA" sz="1800" spc="-1" strike="noStrike">
                <a:latin typeface="Calibri"/>
              </a:rPr>
              <a:t>ges </a:t>
            </a:r>
            <a:r>
              <a:rPr b="0" lang="en-CA" sz="1800" spc="-1" strike="noStrike">
                <a:latin typeface="Calibri"/>
              </a:rPr>
              <a:t>are </a:t>
            </a:r>
            <a:r>
              <a:rPr b="0" lang="en-CA" sz="1800" spc="-1" strike="noStrike">
                <a:latin typeface="Calibri"/>
              </a:rPr>
              <a:t>not to </a:t>
            </a:r>
            <a:r>
              <a:rPr b="0" lang="en-CA" sz="1800" spc="-1" strike="noStrike">
                <a:latin typeface="Calibri"/>
              </a:rPr>
              <a:t>scale. </a:t>
            </a:r>
            <a:r>
              <a:rPr b="0" lang="en-CA" sz="1800" spc="-1" strike="noStrike">
                <a:latin typeface="Calibri"/>
              </a:rPr>
              <a:t>Parts </a:t>
            </a:r>
            <a:r>
              <a:rPr b="0" lang="en-CA" sz="1800" spc="-1" strike="noStrike">
                <a:latin typeface="Calibri"/>
              </a:rPr>
              <a:t>of the </a:t>
            </a:r>
            <a:r>
              <a:rPr b="0" lang="en-CA" sz="1800" spc="-1" strike="noStrike">
                <a:latin typeface="Calibri"/>
              </a:rPr>
              <a:t>appar</a:t>
            </a:r>
            <a:r>
              <a:rPr b="0" lang="en-CA" sz="1800" spc="-1" strike="noStrike">
                <a:latin typeface="Calibri"/>
              </a:rPr>
              <a:t>atus </a:t>
            </a:r>
            <a:r>
              <a:rPr b="0" lang="en-CA" sz="1800" spc="-1" strike="noStrike">
                <a:latin typeface="Calibri"/>
              </a:rPr>
              <a:t>have </a:t>
            </a:r>
            <a:r>
              <a:rPr b="0" lang="en-CA" sz="1800" spc="-1" strike="noStrike">
                <a:latin typeface="Calibri"/>
              </a:rPr>
              <a:t>been </a:t>
            </a:r>
            <a:r>
              <a:rPr b="0" lang="en-CA" sz="1800" spc="-1" strike="noStrike">
                <a:latin typeface="Calibri"/>
              </a:rPr>
              <a:t>greatl</a:t>
            </a:r>
            <a:r>
              <a:rPr b="0" lang="en-CA" sz="1800" spc="-1" strike="noStrike">
                <a:latin typeface="Calibri"/>
              </a:rPr>
              <a:t>y </a:t>
            </a:r>
            <a:r>
              <a:rPr b="0" lang="en-CA" sz="1800" spc="-1" strike="noStrike">
                <a:latin typeface="Calibri"/>
              </a:rPr>
              <a:t>exagg</a:t>
            </a:r>
            <a:r>
              <a:rPr b="0" lang="en-CA" sz="1800" spc="-1" strike="noStrike">
                <a:latin typeface="Calibri"/>
              </a:rPr>
              <a:t>erated </a:t>
            </a:r>
            <a:r>
              <a:rPr b="0" lang="en-CA" sz="1800" spc="-1" strike="noStrike">
                <a:latin typeface="Calibri"/>
              </a:rPr>
              <a:t>for </a:t>
            </a:r>
            <a:r>
              <a:rPr b="0" lang="en-CA" sz="1800" spc="-1" strike="noStrike">
                <a:latin typeface="Calibri"/>
              </a:rPr>
              <a:t>clarity.</a:t>
            </a:r>
            <a:endParaRPr b="0" lang="en-CA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" descr=""/>
          <p:cNvPicPr/>
          <p:nvPr/>
        </p:nvPicPr>
        <p:blipFill>
          <a:blip r:embed="rId1"/>
          <a:stretch/>
        </p:blipFill>
        <p:spPr>
          <a:xfrm>
            <a:off x="1476000" y="360"/>
            <a:ext cx="2557800" cy="6857640"/>
          </a:xfrm>
          <a:prstGeom prst="rect">
            <a:avLst/>
          </a:prstGeom>
          <a:ln>
            <a:noFill/>
          </a:ln>
        </p:spPr>
      </p:pic>
      <p:sp>
        <p:nvSpPr>
          <p:cNvPr id="105" name="TextShape 1"/>
          <p:cNvSpPr txBox="1"/>
          <p:nvPr/>
        </p:nvSpPr>
        <p:spPr>
          <a:xfrm>
            <a:off x="5904000" y="1749600"/>
            <a:ext cx="5400000" cy="1778760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</p:spPr>
        <p:txBody>
          <a:bodyPr lIns="108720" rIns="108720" tIns="63720" bIns="63720">
            <a:noAutofit/>
          </a:bodyPr>
          <a:p>
            <a:r>
              <a:rPr b="0" lang="en-CA" sz="2800" spc="-1" strike="noStrike">
                <a:latin typeface="Arial"/>
              </a:rPr>
              <a:t>“</a:t>
            </a:r>
            <a:r>
              <a:rPr b="0" lang="en-CA" sz="2800" spc="-1" strike="noStrike">
                <a:latin typeface="Arial"/>
              </a:rPr>
              <a:t>A</a:t>
            </a:r>
            <a:r>
              <a:rPr b="0" lang="en-CA" sz="2800" spc="-1" strike="noStrike">
                <a:latin typeface="Arial"/>
              </a:rPr>
              <a:t>n</a:t>
            </a:r>
            <a:r>
              <a:rPr b="0" lang="en-CA" sz="2800" spc="-1" strike="noStrike">
                <a:latin typeface="Arial"/>
              </a:rPr>
              <a:t>t</a:t>
            </a:r>
            <a:r>
              <a:rPr b="0" lang="en-CA" sz="2800" spc="-1" strike="noStrike">
                <a:latin typeface="Arial"/>
              </a:rPr>
              <a:t>i</a:t>
            </a:r>
            <a:r>
              <a:rPr b="0" lang="en-CA" sz="2800" spc="-1" strike="noStrike">
                <a:latin typeface="Arial"/>
              </a:rPr>
              <a:t>-</a:t>
            </a:r>
            <a:r>
              <a:rPr b="0" lang="en-CA" sz="2800" spc="-1" strike="noStrike">
                <a:latin typeface="Arial"/>
              </a:rPr>
              <a:t>h</a:t>
            </a:r>
            <a:r>
              <a:rPr b="0" lang="en-CA" sz="2800" spc="-1" strike="noStrike">
                <a:latin typeface="Arial"/>
              </a:rPr>
              <a:t>y</a:t>
            </a:r>
            <a:r>
              <a:rPr b="0" lang="en-CA" sz="2800" spc="-1" strike="noStrike">
                <a:latin typeface="Arial"/>
              </a:rPr>
              <a:t>d</a:t>
            </a:r>
            <a:r>
              <a:rPr b="0" lang="en-CA" sz="2800" spc="-1" strike="noStrike">
                <a:latin typeface="Arial"/>
              </a:rPr>
              <a:t>r</a:t>
            </a:r>
            <a:r>
              <a:rPr b="0" lang="en-CA" sz="2800" spc="-1" strike="noStrike">
                <a:latin typeface="Arial"/>
              </a:rPr>
              <a:t>o</a:t>
            </a:r>
            <a:r>
              <a:rPr b="0" lang="en-CA" sz="2800" spc="-1" strike="noStrike">
                <a:latin typeface="Arial"/>
              </a:rPr>
              <a:t>g</a:t>
            </a:r>
            <a:r>
              <a:rPr b="0" lang="en-CA" sz="2800" spc="-1" strike="noStrike">
                <a:latin typeface="Arial"/>
              </a:rPr>
              <a:t>e</a:t>
            </a:r>
            <a:r>
              <a:rPr b="0" lang="en-CA" sz="2800" spc="-1" strike="noStrike">
                <a:latin typeface="Arial"/>
              </a:rPr>
              <a:t>n</a:t>
            </a:r>
            <a:r>
              <a:rPr b="0" lang="en-CA" sz="2800" spc="-1" strike="noStrike">
                <a:latin typeface="Arial"/>
              </a:rPr>
              <a:t> </a:t>
            </a:r>
            <a:r>
              <a:rPr b="0" lang="en-CA" sz="2800" spc="-1" strike="noStrike">
                <a:latin typeface="Arial"/>
              </a:rPr>
              <a:t>D</a:t>
            </a:r>
            <a:r>
              <a:rPr b="0" lang="en-CA" sz="2800" spc="-1" strike="noStrike">
                <a:latin typeface="Arial"/>
              </a:rPr>
              <a:t>e</a:t>
            </a:r>
            <a:r>
              <a:rPr b="0" lang="en-CA" sz="2800" spc="-1" strike="noStrike">
                <a:latin typeface="Arial"/>
              </a:rPr>
              <a:t>t</a:t>
            </a:r>
            <a:r>
              <a:rPr b="0" lang="en-CA" sz="2800" spc="-1" strike="noStrike">
                <a:latin typeface="Arial"/>
              </a:rPr>
              <a:t>e</a:t>
            </a:r>
            <a:r>
              <a:rPr b="0" lang="en-CA" sz="2800" spc="-1" strike="noStrike">
                <a:latin typeface="Arial"/>
              </a:rPr>
              <a:t>c</a:t>
            </a:r>
            <a:r>
              <a:rPr b="0" lang="en-CA" sz="2800" spc="-1" strike="noStrike">
                <a:latin typeface="Arial"/>
              </a:rPr>
              <a:t>t</a:t>
            </a:r>
            <a:r>
              <a:rPr b="0" lang="en-CA" sz="2800" spc="-1" strike="noStrike">
                <a:latin typeface="Arial"/>
              </a:rPr>
              <a:t>i</a:t>
            </a:r>
            <a:r>
              <a:rPr b="0" lang="en-CA" sz="2800" spc="-1" strike="noStrike">
                <a:latin typeface="Arial"/>
              </a:rPr>
              <a:t>o</a:t>
            </a:r>
            <a:r>
              <a:rPr b="0" lang="en-CA" sz="2800" spc="-1" strike="noStrike">
                <a:latin typeface="Arial"/>
              </a:rPr>
              <a:t>n</a:t>
            </a:r>
            <a:r>
              <a:rPr b="0" lang="en-CA" sz="2800" spc="-1" strike="noStrike">
                <a:latin typeface="Arial"/>
              </a:rPr>
              <a:t> </a:t>
            </a:r>
            <a:r>
              <a:rPr b="0" lang="en-CA" sz="2800" spc="-1" strike="noStrike">
                <a:latin typeface="Arial"/>
              </a:rPr>
              <a:t>a</a:t>
            </a:r>
            <a:r>
              <a:rPr b="0" lang="en-CA" sz="2800" spc="-1" strike="noStrike">
                <a:latin typeface="Arial"/>
              </a:rPr>
              <a:t>n</a:t>
            </a:r>
            <a:r>
              <a:rPr b="0" lang="en-CA" sz="2800" spc="-1" strike="noStrike">
                <a:latin typeface="Arial"/>
              </a:rPr>
              <a:t>d</a:t>
            </a:r>
            <a:r>
              <a:rPr b="0" lang="en-CA" sz="2800" spc="-1" strike="noStrike">
                <a:latin typeface="Arial"/>
              </a:rPr>
              <a:t> </a:t>
            </a:r>
            <a:r>
              <a:rPr b="0" lang="en-CA" sz="2800" spc="-1" strike="noStrike">
                <a:latin typeface="Arial"/>
              </a:rPr>
              <a:t>B</a:t>
            </a:r>
            <a:r>
              <a:rPr b="0" lang="en-CA" sz="2800" spc="-1" strike="noStrike">
                <a:latin typeface="Arial"/>
              </a:rPr>
              <a:t>a</a:t>
            </a:r>
            <a:r>
              <a:rPr b="0" lang="en-CA" sz="2800" spc="-1" strike="noStrike">
                <a:latin typeface="Arial"/>
              </a:rPr>
              <a:t>c</a:t>
            </a:r>
            <a:r>
              <a:rPr b="0" lang="en-CA" sz="2800" spc="-1" strike="noStrike">
                <a:latin typeface="Arial"/>
              </a:rPr>
              <a:t>k</a:t>
            </a:r>
            <a:r>
              <a:rPr b="0" lang="en-CA" sz="2800" spc="-1" strike="noStrike">
                <a:latin typeface="Arial"/>
              </a:rPr>
              <a:t>g</a:t>
            </a:r>
            <a:r>
              <a:rPr b="0" lang="en-CA" sz="2800" spc="-1" strike="noStrike">
                <a:latin typeface="Arial"/>
              </a:rPr>
              <a:t>r</a:t>
            </a:r>
            <a:r>
              <a:rPr b="0" lang="en-CA" sz="2800" spc="-1" strike="noStrike">
                <a:latin typeface="Arial"/>
              </a:rPr>
              <a:t>o</a:t>
            </a:r>
            <a:r>
              <a:rPr b="0" lang="en-CA" sz="2800" spc="-1" strike="noStrike">
                <a:latin typeface="Arial"/>
              </a:rPr>
              <a:t>u</a:t>
            </a:r>
            <a:r>
              <a:rPr b="0" lang="en-CA" sz="2800" spc="-1" strike="noStrike">
                <a:latin typeface="Arial"/>
              </a:rPr>
              <a:t>n</a:t>
            </a:r>
            <a:r>
              <a:rPr b="0" lang="en-CA" sz="2800" spc="-1" strike="noStrike">
                <a:latin typeface="Arial"/>
              </a:rPr>
              <a:t>d</a:t>
            </a:r>
            <a:r>
              <a:rPr b="0" lang="en-CA" sz="2800" spc="-1" strike="noStrike">
                <a:latin typeface="Arial"/>
              </a:rPr>
              <a:t> </a:t>
            </a:r>
            <a:r>
              <a:rPr b="0" lang="en-CA" sz="2800" spc="-1" strike="noStrike">
                <a:latin typeface="Arial"/>
              </a:rPr>
              <a:t>R</a:t>
            </a:r>
            <a:r>
              <a:rPr b="0" lang="en-CA" sz="2800" spc="-1" strike="noStrike">
                <a:latin typeface="Arial"/>
              </a:rPr>
              <a:t>e</a:t>
            </a:r>
            <a:r>
              <a:rPr b="0" lang="en-CA" sz="2800" spc="-1" strike="noStrike">
                <a:latin typeface="Arial"/>
              </a:rPr>
              <a:t>j</a:t>
            </a:r>
            <a:r>
              <a:rPr b="0" lang="en-CA" sz="2800" spc="-1" strike="noStrike">
                <a:latin typeface="Arial"/>
              </a:rPr>
              <a:t>e</a:t>
            </a:r>
            <a:r>
              <a:rPr b="0" lang="en-CA" sz="2800" spc="-1" strike="noStrike">
                <a:latin typeface="Arial"/>
              </a:rPr>
              <a:t>c</a:t>
            </a:r>
            <a:r>
              <a:rPr b="0" lang="en-CA" sz="2800" spc="-1" strike="noStrike">
                <a:latin typeface="Arial"/>
              </a:rPr>
              <a:t>t</a:t>
            </a:r>
            <a:r>
              <a:rPr b="0" lang="en-CA" sz="2800" spc="-1" strike="noStrike">
                <a:latin typeface="Arial"/>
              </a:rPr>
              <a:t>i</a:t>
            </a:r>
            <a:r>
              <a:rPr b="0" lang="en-CA" sz="2800" spc="-1" strike="noStrike">
                <a:latin typeface="Arial"/>
              </a:rPr>
              <a:t>o</a:t>
            </a:r>
            <a:r>
              <a:rPr b="0" lang="en-CA" sz="2800" spc="-1" strike="noStrike">
                <a:latin typeface="Arial"/>
              </a:rPr>
              <a:t>n</a:t>
            </a:r>
            <a:r>
              <a:rPr b="0" lang="en-CA" sz="2800" spc="-1" strike="noStrike">
                <a:latin typeface="Arial"/>
              </a:rPr>
              <a:t> </a:t>
            </a:r>
            <a:r>
              <a:rPr b="0" lang="en-CA" sz="2800" spc="-1" strike="noStrike">
                <a:latin typeface="Arial"/>
              </a:rPr>
              <a:t>f</a:t>
            </a:r>
            <a:r>
              <a:rPr b="0" lang="en-CA" sz="2800" spc="-1" strike="noStrike">
                <a:latin typeface="Arial"/>
              </a:rPr>
              <a:t>o</a:t>
            </a:r>
            <a:r>
              <a:rPr b="0" lang="en-CA" sz="2800" spc="-1" strike="noStrike">
                <a:latin typeface="Arial"/>
              </a:rPr>
              <a:t>r</a:t>
            </a:r>
            <a:r>
              <a:rPr b="0" lang="en-CA" sz="2800" spc="-1" strike="noStrike">
                <a:latin typeface="Arial"/>
              </a:rPr>
              <a:t> </a:t>
            </a:r>
            <a:r>
              <a:rPr b="0" lang="en-CA" sz="2800" spc="-1" strike="noStrike">
                <a:latin typeface="Arial"/>
              </a:rPr>
              <a:t>A</a:t>
            </a:r>
            <a:r>
              <a:rPr b="0" lang="en-CA" sz="2800" spc="-1" strike="noStrike">
                <a:latin typeface="Arial"/>
              </a:rPr>
              <a:t>L</a:t>
            </a:r>
            <a:r>
              <a:rPr b="0" lang="en-CA" sz="2800" spc="-1" strike="noStrike">
                <a:latin typeface="Arial"/>
              </a:rPr>
              <a:t>P</a:t>
            </a:r>
            <a:r>
              <a:rPr b="0" lang="en-CA" sz="2800" spc="-1" strike="noStrike">
                <a:latin typeface="Arial"/>
              </a:rPr>
              <a:t>H</a:t>
            </a:r>
            <a:r>
              <a:rPr b="0" lang="en-CA" sz="2800" spc="-1" strike="noStrike">
                <a:latin typeface="Arial"/>
              </a:rPr>
              <a:t>A</a:t>
            </a:r>
            <a:r>
              <a:rPr b="0" lang="en-CA" sz="2800" spc="-1" strike="noStrike">
                <a:latin typeface="Arial"/>
              </a:rPr>
              <a:t>-</a:t>
            </a:r>
            <a:r>
              <a:rPr b="0" lang="en-CA" sz="2800" spc="-1" strike="noStrike">
                <a:latin typeface="Arial"/>
              </a:rPr>
              <a:t>g</a:t>
            </a:r>
            <a:r>
              <a:rPr b="0" lang="en-CA" sz="2800" spc="-1" strike="noStrike">
                <a:latin typeface="Arial"/>
              </a:rPr>
              <a:t>”</a:t>
            </a:r>
            <a:endParaRPr b="0" lang="en-CA" sz="2800" spc="-1" strike="noStrike">
              <a:latin typeface="Arial"/>
            </a:endParaRPr>
          </a:p>
          <a:p>
            <a:r>
              <a:rPr b="1" lang="en-CA" sz="2800" spc="-1" strike="noStrike">
                <a:latin typeface="Arial"/>
              </a:rPr>
              <a:t>G</a:t>
            </a:r>
            <a:r>
              <a:rPr b="1" lang="en-CA" sz="2800" spc="-1" strike="noStrike">
                <a:latin typeface="Arial"/>
              </a:rPr>
              <a:t>a</a:t>
            </a:r>
            <a:r>
              <a:rPr b="1" lang="en-CA" sz="2800" spc="-1" strike="noStrike">
                <a:latin typeface="Arial"/>
              </a:rPr>
              <a:t>r</a:t>
            </a:r>
            <a:r>
              <a:rPr b="1" lang="en-CA" sz="2800" spc="-1" strike="noStrike">
                <a:latin typeface="Arial"/>
              </a:rPr>
              <a:t>e</a:t>
            </a:r>
            <a:r>
              <a:rPr b="1" lang="en-CA" sz="2800" spc="-1" strike="noStrike">
                <a:latin typeface="Arial"/>
              </a:rPr>
              <a:t>t</a:t>
            </a:r>
            <a:r>
              <a:rPr b="1" lang="en-CA" sz="2800" spc="-1" strike="noStrike">
                <a:latin typeface="Arial"/>
              </a:rPr>
              <a:t>h</a:t>
            </a:r>
            <a:r>
              <a:rPr b="1" lang="en-CA" sz="2800" spc="-1" strike="noStrike">
                <a:latin typeface="Arial"/>
              </a:rPr>
              <a:t> </a:t>
            </a:r>
            <a:r>
              <a:rPr b="1" lang="en-CA" sz="2800" spc="-1" strike="noStrike">
                <a:latin typeface="Arial"/>
              </a:rPr>
              <a:t>S</a:t>
            </a:r>
            <a:r>
              <a:rPr b="1" lang="en-CA" sz="2800" spc="-1" strike="noStrike">
                <a:latin typeface="Arial"/>
              </a:rPr>
              <a:t>m</a:t>
            </a:r>
            <a:r>
              <a:rPr b="1" lang="en-CA" sz="2800" spc="-1" strike="noStrike">
                <a:latin typeface="Arial"/>
              </a:rPr>
              <a:t>i</a:t>
            </a:r>
            <a:r>
              <a:rPr b="1" lang="en-CA" sz="2800" spc="-1" strike="noStrike">
                <a:latin typeface="Arial"/>
              </a:rPr>
              <a:t>t</a:t>
            </a:r>
            <a:r>
              <a:rPr b="1" lang="en-CA" sz="2800" spc="-1" strike="noStrike">
                <a:latin typeface="Arial"/>
              </a:rPr>
              <a:t>h</a:t>
            </a:r>
            <a:r>
              <a:rPr b="1" lang="en-CA" sz="2800" spc="-1" strike="noStrike">
                <a:latin typeface="Arial"/>
              </a:rPr>
              <a:t> </a:t>
            </a:r>
            <a:r>
              <a:rPr b="0" lang="en-CA" sz="2800" spc="-1" strike="noStrike">
                <a:latin typeface="Arial"/>
              </a:rPr>
              <a:t>a</a:t>
            </a:r>
            <a:r>
              <a:rPr b="0" lang="en-CA" sz="2800" spc="-1" strike="noStrike">
                <a:latin typeface="Arial"/>
              </a:rPr>
              <a:t>t</a:t>
            </a:r>
            <a:r>
              <a:rPr b="0" lang="en-CA" sz="2800" spc="-1" strike="noStrike">
                <a:latin typeface="Arial"/>
              </a:rPr>
              <a:t> </a:t>
            </a:r>
            <a:r>
              <a:rPr b="0" lang="en-CA" sz="2800" spc="-1" strike="noStrike">
                <a:latin typeface="Arial"/>
              </a:rPr>
              <a:t>9</a:t>
            </a:r>
            <a:r>
              <a:rPr b="0" lang="en-CA" sz="2800" spc="-1" strike="noStrike">
                <a:latin typeface="Arial"/>
              </a:rPr>
              <a:t>:</a:t>
            </a:r>
            <a:r>
              <a:rPr b="0" lang="en-CA" sz="2800" spc="-1" strike="noStrike">
                <a:latin typeface="Arial"/>
              </a:rPr>
              <a:t>3</a:t>
            </a:r>
            <a:r>
              <a:rPr b="0" lang="en-CA" sz="2800" spc="-1" strike="noStrike">
                <a:latin typeface="Arial"/>
              </a:rPr>
              <a:t>0</a:t>
            </a:r>
            <a:r>
              <a:rPr b="0" lang="en-CA" sz="2800" spc="-1" strike="noStrike">
                <a:latin typeface="Arial"/>
              </a:rPr>
              <a:t>A</a:t>
            </a:r>
            <a:r>
              <a:rPr b="0" lang="en-CA" sz="2800" spc="-1" strike="noStrike">
                <a:latin typeface="Arial"/>
              </a:rPr>
              <a:t>M</a:t>
            </a:r>
            <a:endParaRPr b="0" lang="en-CA" sz="2800" spc="-1" strike="noStrike">
              <a:latin typeface="Arial"/>
            </a:endParaRPr>
          </a:p>
        </p:txBody>
      </p:sp>
      <p:sp>
        <p:nvSpPr>
          <p:cNvPr id="106" name="TextShape 2"/>
          <p:cNvSpPr txBox="1"/>
          <p:nvPr/>
        </p:nvSpPr>
        <p:spPr>
          <a:xfrm>
            <a:off x="9146880" y="63810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991F2539-DA61-4D21-ABDD-66C3847EF9A9}" type="slidenum">
              <a:rPr b="1" lang="en-CA" sz="11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1" lang="en-CA" sz="11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" name="TextShape 3"/>
          <p:cNvSpPr txBox="1"/>
          <p:nvPr/>
        </p:nvSpPr>
        <p:spPr>
          <a:xfrm>
            <a:off x="7344000" y="5544000"/>
            <a:ext cx="2592000" cy="124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CA" sz="1800" spc="-1" strike="noStrike">
                <a:latin typeface="Calibri"/>
              </a:rPr>
              <a:t>*</a:t>
            </a:r>
            <a:r>
              <a:rPr b="0" lang="en-CA" sz="1800" spc="-1" strike="noStrike">
                <a:latin typeface="Calibri"/>
              </a:rPr>
              <a:t>*</a:t>
            </a:r>
            <a:r>
              <a:rPr b="0" lang="en-CA" sz="1800" spc="-1" strike="noStrike">
                <a:latin typeface="Calibri"/>
              </a:rPr>
              <a:t>I</a:t>
            </a:r>
            <a:r>
              <a:rPr b="0" lang="en-CA" sz="1800" spc="-1" strike="noStrike">
                <a:latin typeface="Calibri"/>
              </a:rPr>
              <a:t>m</a:t>
            </a:r>
            <a:r>
              <a:rPr b="0" lang="en-CA" sz="1800" spc="-1" strike="noStrike">
                <a:latin typeface="Calibri"/>
              </a:rPr>
              <a:t>a</a:t>
            </a:r>
            <a:r>
              <a:rPr b="0" lang="en-CA" sz="1800" spc="-1" strike="noStrike">
                <a:latin typeface="Calibri"/>
              </a:rPr>
              <a:t>g</a:t>
            </a:r>
            <a:r>
              <a:rPr b="0" lang="en-CA" sz="1800" spc="-1" strike="noStrike">
                <a:latin typeface="Calibri"/>
              </a:rPr>
              <a:t>e</a:t>
            </a:r>
            <a:r>
              <a:rPr b="0" lang="en-CA" sz="1800" spc="-1" strike="noStrike">
                <a:latin typeface="Calibri"/>
              </a:rPr>
              <a:t>s</a:t>
            </a:r>
            <a:r>
              <a:rPr b="0" lang="en-CA" sz="1800" spc="-1" strike="noStrike">
                <a:latin typeface="Calibri"/>
              </a:rPr>
              <a:t> </a:t>
            </a:r>
            <a:r>
              <a:rPr b="0" lang="en-CA" sz="1800" spc="-1" strike="noStrike">
                <a:latin typeface="Calibri"/>
              </a:rPr>
              <a:t>a</a:t>
            </a:r>
            <a:r>
              <a:rPr b="0" lang="en-CA" sz="1800" spc="-1" strike="noStrike">
                <a:latin typeface="Calibri"/>
              </a:rPr>
              <a:t>r</a:t>
            </a:r>
            <a:r>
              <a:rPr b="0" lang="en-CA" sz="1800" spc="-1" strike="noStrike">
                <a:latin typeface="Calibri"/>
              </a:rPr>
              <a:t>e</a:t>
            </a:r>
            <a:r>
              <a:rPr b="0" lang="en-CA" sz="1800" spc="-1" strike="noStrike">
                <a:latin typeface="Calibri"/>
              </a:rPr>
              <a:t> </a:t>
            </a:r>
            <a:r>
              <a:rPr b="0" lang="en-CA" sz="1800" spc="-1" strike="noStrike">
                <a:latin typeface="Calibri"/>
              </a:rPr>
              <a:t>n</a:t>
            </a:r>
            <a:r>
              <a:rPr b="0" lang="en-CA" sz="1800" spc="-1" strike="noStrike">
                <a:latin typeface="Calibri"/>
              </a:rPr>
              <a:t>o</a:t>
            </a:r>
            <a:r>
              <a:rPr b="0" lang="en-CA" sz="1800" spc="-1" strike="noStrike">
                <a:latin typeface="Calibri"/>
              </a:rPr>
              <a:t>t</a:t>
            </a:r>
            <a:r>
              <a:rPr b="0" lang="en-CA" sz="1800" spc="-1" strike="noStrike">
                <a:latin typeface="Calibri"/>
              </a:rPr>
              <a:t> </a:t>
            </a:r>
            <a:r>
              <a:rPr b="0" lang="en-CA" sz="1800" spc="-1" strike="noStrike">
                <a:latin typeface="Calibri"/>
              </a:rPr>
              <a:t>t</a:t>
            </a:r>
            <a:r>
              <a:rPr b="0" lang="en-CA" sz="1800" spc="-1" strike="noStrike">
                <a:latin typeface="Calibri"/>
              </a:rPr>
              <a:t>o</a:t>
            </a:r>
            <a:r>
              <a:rPr b="0" lang="en-CA" sz="1800" spc="-1" strike="noStrike">
                <a:latin typeface="Calibri"/>
              </a:rPr>
              <a:t> </a:t>
            </a:r>
            <a:r>
              <a:rPr b="0" lang="en-CA" sz="1800" spc="-1" strike="noStrike">
                <a:latin typeface="Calibri"/>
              </a:rPr>
              <a:t>s</a:t>
            </a:r>
            <a:r>
              <a:rPr b="0" lang="en-CA" sz="1800" spc="-1" strike="noStrike">
                <a:latin typeface="Calibri"/>
              </a:rPr>
              <a:t>c</a:t>
            </a:r>
            <a:r>
              <a:rPr b="0" lang="en-CA" sz="1800" spc="-1" strike="noStrike">
                <a:latin typeface="Calibri"/>
              </a:rPr>
              <a:t>a</a:t>
            </a:r>
            <a:r>
              <a:rPr b="0" lang="en-CA" sz="1800" spc="-1" strike="noStrike">
                <a:latin typeface="Calibri"/>
              </a:rPr>
              <a:t>l</a:t>
            </a:r>
            <a:r>
              <a:rPr b="0" lang="en-CA" sz="1800" spc="-1" strike="noStrike">
                <a:latin typeface="Calibri"/>
              </a:rPr>
              <a:t>e</a:t>
            </a:r>
            <a:r>
              <a:rPr b="0" lang="en-CA" sz="1800" spc="-1" strike="noStrike">
                <a:latin typeface="Calibri"/>
              </a:rPr>
              <a:t>.</a:t>
            </a:r>
            <a:r>
              <a:rPr b="0" lang="en-CA" sz="1800" spc="-1" strike="noStrike">
                <a:latin typeface="Calibri"/>
              </a:rPr>
              <a:t> </a:t>
            </a:r>
            <a:r>
              <a:rPr b="0" lang="en-CA" sz="1800" spc="-1" strike="noStrike">
                <a:latin typeface="Calibri"/>
              </a:rPr>
              <a:t>P</a:t>
            </a:r>
            <a:r>
              <a:rPr b="0" lang="en-CA" sz="1800" spc="-1" strike="noStrike">
                <a:latin typeface="Calibri"/>
              </a:rPr>
              <a:t>a</a:t>
            </a:r>
            <a:r>
              <a:rPr b="0" lang="en-CA" sz="1800" spc="-1" strike="noStrike">
                <a:latin typeface="Calibri"/>
              </a:rPr>
              <a:t>r</a:t>
            </a:r>
            <a:r>
              <a:rPr b="0" lang="en-CA" sz="1800" spc="-1" strike="noStrike">
                <a:latin typeface="Calibri"/>
              </a:rPr>
              <a:t>t</a:t>
            </a:r>
            <a:r>
              <a:rPr b="0" lang="en-CA" sz="1800" spc="-1" strike="noStrike">
                <a:latin typeface="Calibri"/>
              </a:rPr>
              <a:t>s</a:t>
            </a:r>
            <a:r>
              <a:rPr b="0" lang="en-CA" sz="1800" spc="-1" strike="noStrike">
                <a:latin typeface="Calibri"/>
              </a:rPr>
              <a:t> </a:t>
            </a:r>
            <a:r>
              <a:rPr b="0" lang="en-CA" sz="1800" spc="-1" strike="noStrike">
                <a:latin typeface="Calibri"/>
              </a:rPr>
              <a:t>o</a:t>
            </a:r>
            <a:r>
              <a:rPr b="0" lang="en-CA" sz="1800" spc="-1" strike="noStrike">
                <a:latin typeface="Calibri"/>
              </a:rPr>
              <a:t>f</a:t>
            </a:r>
            <a:r>
              <a:rPr b="0" lang="en-CA" sz="1800" spc="-1" strike="noStrike">
                <a:latin typeface="Calibri"/>
              </a:rPr>
              <a:t> </a:t>
            </a:r>
            <a:r>
              <a:rPr b="0" lang="en-CA" sz="1800" spc="-1" strike="noStrike">
                <a:latin typeface="Calibri"/>
              </a:rPr>
              <a:t>t</a:t>
            </a:r>
            <a:r>
              <a:rPr b="0" lang="en-CA" sz="1800" spc="-1" strike="noStrike">
                <a:latin typeface="Calibri"/>
              </a:rPr>
              <a:t>h</a:t>
            </a:r>
            <a:r>
              <a:rPr b="0" lang="en-CA" sz="1800" spc="-1" strike="noStrike">
                <a:latin typeface="Calibri"/>
              </a:rPr>
              <a:t>e</a:t>
            </a:r>
            <a:r>
              <a:rPr b="0" lang="en-CA" sz="1800" spc="-1" strike="noStrike">
                <a:latin typeface="Calibri"/>
              </a:rPr>
              <a:t> </a:t>
            </a:r>
            <a:r>
              <a:rPr b="0" lang="en-CA" sz="1800" spc="-1" strike="noStrike">
                <a:latin typeface="Calibri"/>
              </a:rPr>
              <a:t>a</a:t>
            </a:r>
            <a:r>
              <a:rPr b="0" lang="en-CA" sz="1800" spc="-1" strike="noStrike">
                <a:latin typeface="Calibri"/>
              </a:rPr>
              <a:t>p</a:t>
            </a:r>
            <a:r>
              <a:rPr b="0" lang="en-CA" sz="1800" spc="-1" strike="noStrike">
                <a:latin typeface="Calibri"/>
              </a:rPr>
              <a:t>p</a:t>
            </a:r>
            <a:r>
              <a:rPr b="0" lang="en-CA" sz="1800" spc="-1" strike="noStrike">
                <a:latin typeface="Calibri"/>
              </a:rPr>
              <a:t>a</a:t>
            </a:r>
            <a:r>
              <a:rPr b="0" lang="en-CA" sz="1800" spc="-1" strike="noStrike">
                <a:latin typeface="Calibri"/>
              </a:rPr>
              <a:t>r</a:t>
            </a:r>
            <a:r>
              <a:rPr b="0" lang="en-CA" sz="1800" spc="-1" strike="noStrike">
                <a:latin typeface="Calibri"/>
              </a:rPr>
              <a:t>a</a:t>
            </a:r>
            <a:r>
              <a:rPr b="0" lang="en-CA" sz="1800" spc="-1" strike="noStrike">
                <a:latin typeface="Calibri"/>
              </a:rPr>
              <a:t>t</a:t>
            </a:r>
            <a:r>
              <a:rPr b="0" lang="en-CA" sz="1800" spc="-1" strike="noStrike">
                <a:latin typeface="Calibri"/>
              </a:rPr>
              <a:t>u</a:t>
            </a:r>
            <a:r>
              <a:rPr b="0" lang="en-CA" sz="1800" spc="-1" strike="noStrike">
                <a:latin typeface="Calibri"/>
              </a:rPr>
              <a:t>s</a:t>
            </a:r>
            <a:r>
              <a:rPr b="0" lang="en-CA" sz="1800" spc="-1" strike="noStrike">
                <a:latin typeface="Calibri"/>
              </a:rPr>
              <a:t> </a:t>
            </a:r>
            <a:r>
              <a:rPr b="0" lang="en-CA" sz="1800" spc="-1" strike="noStrike">
                <a:latin typeface="Calibri"/>
              </a:rPr>
              <a:t>h</a:t>
            </a:r>
            <a:r>
              <a:rPr b="0" lang="en-CA" sz="1800" spc="-1" strike="noStrike">
                <a:latin typeface="Calibri"/>
              </a:rPr>
              <a:t>a</a:t>
            </a:r>
            <a:r>
              <a:rPr b="0" lang="en-CA" sz="1800" spc="-1" strike="noStrike">
                <a:latin typeface="Calibri"/>
              </a:rPr>
              <a:t>v</a:t>
            </a:r>
            <a:r>
              <a:rPr b="0" lang="en-CA" sz="1800" spc="-1" strike="noStrike">
                <a:latin typeface="Calibri"/>
              </a:rPr>
              <a:t>e</a:t>
            </a:r>
            <a:r>
              <a:rPr b="0" lang="en-CA" sz="1800" spc="-1" strike="noStrike">
                <a:latin typeface="Calibri"/>
              </a:rPr>
              <a:t> </a:t>
            </a:r>
            <a:r>
              <a:rPr b="0" lang="en-CA" sz="1800" spc="-1" strike="noStrike">
                <a:latin typeface="Calibri"/>
              </a:rPr>
              <a:t>b</a:t>
            </a:r>
            <a:r>
              <a:rPr b="0" lang="en-CA" sz="1800" spc="-1" strike="noStrike">
                <a:latin typeface="Calibri"/>
              </a:rPr>
              <a:t>e</a:t>
            </a:r>
            <a:r>
              <a:rPr b="0" lang="en-CA" sz="1800" spc="-1" strike="noStrike">
                <a:latin typeface="Calibri"/>
              </a:rPr>
              <a:t>e</a:t>
            </a:r>
            <a:r>
              <a:rPr b="0" lang="en-CA" sz="1800" spc="-1" strike="noStrike">
                <a:latin typeface="Calibri"/>
              </a:rPr>
              <a:t>n</a:t>
            </a:r>
            <a:r>
              <a:rPr b="0" lang="en-CA" sz="1800" spc="-1" strike="noStrike">
                <a:latin typeface="Calibri"/>
              </a:rPr>
              <a:t> </a:t>
            </a:r>
            <a:r>
              <a:rPr b="0" lang="en-CA" sz="1800" spc="-1" strike="noStrike">
                <a:latin typeface="Calibri"/>
              </a:rPr>
              <a:t>g</a:t>
            </a:r>
            <a:r>
              <a:rPr b="0" lang="en-CA" sz="1800" spc="-1" strike="noStrike">
                <a:latin typeface="Calibri"/>
              </a:rPr>
              <a:t>r</a:t>
            </a:r>
            <a:r>
              <a:rPr b="0" lang="en-CA" sz="1800" spc="-1" strike="noStrike">
                <a:latin typeface="Calibri"/>
              </a:rPr>
              <a:t>e</a:t>
            </a:r>
            <a:r>
              <a:rPr b="0" lang="en-CA" sz="1800" spc="-1" strike="noStrike">
                <a:latin typeface="Calibri"/>
              </a:rPr>
              <a:t>a</a:t>
            </a:r>
            <a:r>
              <a:rPr b="0" lang="en-CA" sz="1800" spc="-1" strike="noStrike">
                <a:latin typeface="Calibri"/>
              </a:rPr>
              <a:t>t</a:t>
            </a:r>
            <a:r>
              <a:rPr b="0" lang="en-CA" sz="1800" spc="-1" strike="noStrike">
                <a:latin typeface="Calibri"/>
              </a:rPr>
              <a:t>l</a:t>
            </a:r>
            <a:r>
              <a:rPr b="0" lang="en-CA" sz="1800" spc="-1" strike="noStrike">
                <a:latin typeface="Calibri"/>
              </a:rPr>
              <a:t>y</a:t>
            </a:r>
            <a:r>
              <a:rPr b="0" lang="en-CA" sz="1800" spc="-1" strike="noStrike">
                <a:latin typeface="Calibri"/>
              </a:rPr>
              <a:t> </a:t>
            </a:r>
            <a:r>
              <a:rPr b="0" lang="en-CA" sz="1800" spc="-1" strike="noStrike">
                <a:latin typeface="Calibri"/>
              </a:rPr>
              <a:t>e</a:t>
            </a:r>
            <a:r>
              <a:rPr b="0" lang="en-CA" sz="1800" spc="-1" strike="noStrike">
                <a:latin typeface="Calibri"/>
              </a:rPr>
              <a:t>x</a:t>
            </a:r>
            <a:r>
              <a:rPr b="0" lang="en-CA" sz="1800" spc="-1" strike="noStrike">
                <a:latin typeface="Calibri"/>
              </a:rPr>
              <a:t>a</a:t>
            </a:r>
            <a:r>
              <a:rPr b="0" lang="en-CA" sz="1800" spc="-1" strike="noStrike">
                <a:latin typeface="Calibri"/>
              </a:rPr>
              <a:t>g</a:t>
            </a:r>
            <a:r>
              <a:rPr b="0" lang="en-CA" sz="1800" spc="-1" strike="noStrike">
                <a:latin typeface="Calibri"/>
              </a:rPr>
              <a:t>g</a:t>
            </a:r>
            <a:r>
              <a:rPr b="0" lang="en-CA" sz="1800" spc="-1" strike="noStrike">
                <a:latin typeface="Calibri"/>
              </a:rPr>
              <a:t>e</a:t>
            </a:r>
            <a:r>
              <a:rPr b="0" lang="en-CA" sz="1800" spc="-1" strike="noStrike">
                <a:latin typeface="Calibri"/>
              </a:rPr>
              <a:t>r</a:t>
            </a:r>
            <a:r>
              <a:rPr b="0" lang="en-CA" sz="1800" spc="-1" strike="noStrike">
                <a:latin typeface="Calibri"/>
              </a:rPr>
              <a:t>a</a:t>
            </a:r>
            <a:r>
              <a:rPr b="0" lang="en-CA" sz="1800" spc="-1" strike="noStrike">
                <a:latin typeface="Calibri"/>
              </a:rPr>
              <a:t>t</a:t>
            </a:r>
            <a:r>
              <a:rPr b="0" lang="en-CA" sz="1800" spc="-1" strike="noStrike">
                <a:latin typeface="Calibri"/>
              </a:rPr>
              <a:t>e</a:t>
            </a:r>
            <a:r>
              <a:rPr b="0" lang="en-CA" sz="1800" spc="-1" strike="noStrike">
                <a:latin typeface="Calibri"/>
              </a:rPr>
              <a:t>d</a:t>
            </a:r>
            <a:r>
              <a:rPr b="0" lang="en-CA" sz="1800" spc="-1" strike="noStrike">
                <a:latin typeface="Calibri"/>
              </a:rPr>
              <a:t> </a:t>
            </a:r>
            <a:r>
              <a:rPr b="0" lang="en-CA" sz="1800" spc="-1" strike="noStrike">
                <a:latin typeface="Calibri"/>
              </a:rPr>
              <a:t>f</a:t>
            </a:r>
            <a:r>
              <a:rPr b="0" lang="en-CA" sz="1800" spc="-1" strike="noStrike">
                <a:latin typeface="Calibri"/>
              </a:rPr>
              <a:t>o</a:t>
            </a:r>
            <a:r>
              <a:rPr b="0" lang="en-CA" sz="1800" spc="-1" strike="noStrike">
                <a:latin typeface="Calibri"/>
              </a:rPr>
              <a:t>r</a:t>
            </a:r>
            <a:r>
              <a:rPr b="0" lang="en-CA" sz="1800" spc="-1" strike="noStrike">
                <a:latin typeface="Calibri"/>
              </a:rPr>
              <a:t> </a:t>
            </a:r>
            <a:r>
              <a:rPr b="0" lang="en-CA" sz="1800" spc="-1" strike="noStrike">
                <a:latin typeface="Calibri"/>
              </a:rPr>
              <a:t>c</a:t>
            </a:r>
            <a:r>
              <a:rPr b="0" lang="en-CA" sz="1800" spc="-1" strike="noStrike">
                <a:latin typeface="Calibri"/>
              </a:rPr>
              <a:t>l</a:t>
            </a:r>
            <a:r>
              <a:rPr b="0" lang="en-CA" sz="1800" spc="-1" strike="noStrike">
                <a:latin typeface="Calibri"/>
              </a:rPr>
              <a:t>a</a:t>
            </a:r>
            <a:r>
              <a:rPr b="0" lang="en-CA" sz="1800" spc="-1" strike="noStrike">
                <a:latin typeface="Calibri"/>
              </a:rPr>
              <a:t>r</a:t>
            </a:r>
            <a:r>
              <a:rPr b="0" lang="en-CA" sz="1800" spc="-1" strike="noStrike">
                <a:latin typeface="Calibri"/>
              </a:rPr>
              <a:t>i</a:t>
            </a:r>
            <a:r>
              <a:rPr b="0" lang="en-CA" sz="1800" spc="-1" strike="noStrike">
                <a:latin typeface="Calibri"/>
              </a:rPr>
              <a:t>t</a:t>
            </a:r>
            <a:r>
              <a:rPr b="0" lang="en-CA" sz="1800" spc="-1" strike="noStrike">
                <a:latin typeface="Calibri"/>
              </a:rPr>
              <a:t>y</a:t>
            </a:r>
            <a:r>
              <a:rPr b="0" lang="en-CA" sz="1800" spc="-1" strike="noStrike">
                <a:latin typeface="Calibri"/>
              </a:rPr>
              <a:t>.</a:t>
            </a:r>
            <a:endParaRPr b="0" lang="en-CA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564480" y="464040"/>
            <a:ext cx="972396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ts val="3801"/>
              </a:lnSpc>
            </a:pP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The radial </a:t>
            </a: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Time </a:t>
            </a: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Projection </a:t>
            </a:r>
            <a:r>
              <a:rPr b="1" lang="en-US" sz="3600" spc="-1" strike="noStrike">
                <a:solidFill>
                  <a:srgbClr val="d6001c"/>
                </a:solidFill>
                <a:latin typeface="Calibri"/>
              </a:rPr>
              <a:t>Chamber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9" name="" descr=""/>
          <p:cNvPicPr/>
          <p:nvPr/>
        </p:nvPicPr>
        <p:blipFill>
          <a:blip r:embed="rId1"/>
          <a:stretch/>
        </p:blipFill>
        <p:spPr>
          <a:xfrm>
            <a:off x="2775600" y="212040"/>
            <a:ext cx="6494760" cy="8405640"/>
          </a:xfrm>
          <a:prstGeom prst="rect">
            <a:avLst/>
          </a:prstGeom>
          <a:ln>
            <a:noFill/>
          </a:ln>
        </p:spPr>
      </p:pic>
      <p:sp>
        <p:nvSpPr>
          <p:cNvPr id="110" name="TextShape 2"/>
          <p:cNvSpPr txBox="1"/>
          <p:nvPr/>
        </p:nvSpPr>
        <p:spPr>
          <a:xfrm>
            <a:off x="9147240" y="638136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0CDB7E7B-C495-4B92-BC5B-0F1224760842}" type="slidenum">
              <a:rPr b="1" lang="en-CA" sz="11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1" lang="en-CA" sz="11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" name="TextShape 3"/>
          <p:cNvSpPr txBox="1"/>
          <p:nvPr/>
        </p:nvSpPr>
        <p:spPr>
          <a:xfrm>
            <a:off x="9576000" y="1497240"/>
            <a:ext cx="2232000" cy="780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CA" sz="1800" spc="-1" strike="noStrike">
                <a:latin typeface="Calibri"/>
              </a:rPr>
              <a:t>**Bottom view of ALPHA-g apparatus, not to scale</a:t>
            </a:r>
            <a:endParaRPr b="0" lang="en-CA" sz="1800" spc="-1" strike="noStrike">
              <a:latin typeface="Arial"/>
            </a:endParaRPr>
          </a:p>
        </p:txBody>
      </p:sp>
      <p:sp>
        <p:nvSpPr>
          <p:cNvPr id="112" name="Line 4"/>
          <p:cNvSpPr/>
          <p:nvPr/>
        </p:nvSpPr>
        <p:spPr>
          <a:xfrm flipH="1">
            <a:off x="3384000" y="4392000"/>
            <a:ext cx="2016000" cy="576000"/>
          </a:xfrm>
          <a:prstGeom prst="line">
            <a:avLst/>
          </a:prstGeom>
          <a:ln w="72000">
            <a:solidFill>
              <a:srgbClr val="ffff0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3" name="Line 5"/>
          <p:cNvSpPr/>
          <p:nvPr/>
        </p:nvSpPr>
        <p:spPr>
          <a:xfrm flipV="1">
            <a:off x="5418000" y="4176000"/>
            <a:ext cx="3366000" cy="207000"/>
          </a:xfrm>
          <a:prstGeom prst="line">
            <a:avLst/>
          </a:prstGeom>
          <a:ln w="72000">
            <a:solidFill>
              <a:srgbClr val="ffff0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4" name="Line 6"/>
          <p:cNvSpPr/>
          <p:nvPr/>
        </p:nvSpPr>
        <p:spPr>
          <a:xfrm flipV="1">
            <a:off x="5400000" y="2088000"/>
            <a:ext cx="2520000" cy="2275920"/>
          </a:xfrm>
          <a:prstGeom prst="line">
            <a:avLst/>
          </a:prstGeom>
          <a:ln w="72000">
            <a:solidFill>
              <a:srgbClr val="ffff0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5" name="CustomShape 7"/>
          <p:cNvSpPr/>
          <p:nvPr/>
        </p:nvSpPr>
        <p:spPr>
          <a:xfrm>
            <a:off x="5364000" y="4248000"/>
            <a:ext cx="216000" cy="216000"/>
          </a:xfrm>
          <a:custGeom>
            <a:avLst/>
            <a:gdLst/>
            <a:ahLst/>
            <a:rect l="0" t="0" r="r" b="b"/>
            <a:pathLst>
              <a:path w="602" h="602">
                <a:moveTo>
                  <a:pt x="0" y="300"/>
                </a:moveTo>
                <a:lnTo>
                  <a:pt x="71" y="328"/>
                </a:lnTo>
                <a:lnTo>
                  <a:pt x="10" y="378"/>
                </a:lnTo>
                <a:lnTo>
                  <a:pt x="86" y="387"/>
                </a:lnTo>
                <a:lnTo>
                  <a:pt x="40" y="450"/>
                </a:lnTo>
                <a:lnTo>
                  <a:pt x="116" y="439"/>
                </a:lnTo>
                <a:lnTo>
                  <a:pt x="88" y="512"/>
                </a:lnTo>
                <a:lnTo>
                  <a:pt x="158" y="482"/>
                </a:lnTo>
                <a:lnTo>
                  <a:pt x="150" y="560"/>
                </a:lnTo>
                <a:lnTo>
                  <a:pt x="210" y="513"/>
                </a:lnTo>
                <a:lnTo>
                  <a:pt x="222" y="590"/>
                </a:lnTo>
                <a:lnTo>
                  <a:pt x="268" y="529"/>
                </a:lnTo>
                <a:lnTo>
                  <a:pt x="300" y="601"/>
                </a:lnTo>
                <a:lnTo>
                  <a:pt x="328" y="529"/>
                </a:lnTo>
                <a:lnTo>
                  <a:pt x="378" y="590"/>
                </a:lnTo>
                <a:lnTo>
                  <a:pt x="387" y="514"/>
                </a:lnTo>
                <a:lnTo>
                  <a:pt x="450" y="560"/>
                </a:lnTo>
                <a:lnTo>
                  <a:pt x="439" y="484"/>
                </a:lnTo>
                <a:lnTo>
                  <a:pt x="512" y="512"/>
                </a:lnTo>
                <a:lnTo>
                  <a:pt x="482" y="442"/>
                </a:lnTo>
                <a:lnTo>
                  <a:pt x="560" y="450"/>
                </a:lnTo>
                <a:lnTo>
                  <a:pt x="513" y="390"/>
                </a:lnTo>
                <a:lnTo>
                  <a:pt x="590" y="378"/>
                </a:lnTo>
                <a:lnTo>
                  <a:pt x="529" y="332"/>
                </a:lnTo>
                <a:lnTo>
                  <a:pt x="601" y="300"/>
                </a:lnTo>
                <a:lnTo>
                  <a:pt x="529" y="272"/>
                </a:lnTo>
                <a:lnTo>
                  <a:pt x="590" y="222"/>
                </a:lnTo>
                <a:lnTo>
                  <a:pt x="514" y="213"/>
                </a:lnTo>
                <a:lnTo>
                  <a:pt x="560" y="150"/>
                </a:lnTo>
                <a:lnTo>
                  <a:pt x="484" y="161"/>
                </a:lnTo>
                <a:lnTo>
                  <a:pt x="512" y="88"/>
                </a:lnTo>
                <a:lnTo>
                  <a:pt x="442" y="118"/>
                </a:lnTo>
                <a:lnTo>
                  <a:pt x="450" y="40"/>
                </a:lnTo>
                <a:lnTo>
                  <a:pt x="390" y="87"/>
                </a:lnTo>
                <a:lnTo>
                  <a:pt x="378" y="10"/>
                </a:lnTo>
                <a:lnTo>
                  <a:pt x="332" y="71"/>
                </a:lnTo>
                <a:lnTo>
                  <a:pt x="300" y="0"/>
                </a:lnTo>
                <a:lnTo>
                  <a:pt x="272" y="71"/>
                </a:lnTo>
                <a:lnTo>
                  <a:pt x="222" y="10"/>
                </a:lnTo>
                <a:lnTo>
                  <a:pt x="213" y="86"/>
                </a:lnTo>
                <a:lnTo>
                  <a:pt x="150" y="40"/>
                </a:lnTo>
                <a:lnTo>
                  <a:pt x="161" y="116"/>
                </a:lnTo>
                <a:lnTo>
                  <a:pt x="88" y="88"/>
                </a:lnTo>
                <a:lnTo>
                  <a:pt x="118" y="158"/>
                </a:lnTo>
                <a:lnTo>
                  <a:pt x="40" y="150"/>
                </a:lnTo>
                <a:lnTo>
                  <a:pt x="87" y="210"/>
                </a:lnTo>
                <a:lnTo>
                  <a:pt x="10" y="222"/>
                </a:lnTo>
                <a:lnTo>
                  <a:pt x="71" y="268"/>
                </a:lnTo>
                <a:lnTo>
                  <a:pt x="0" y="300"/>
                </a:lnTo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6" name="TextShape 8"/>
          <p:cNvSpPr txBox="1"/>
          <p:nvPr/>
        </p:nvSpPr>
        <p:spPr>
          <a:xfrm>
            <a:off x="5508000" y="4021560"/>
            <a:ext cx="1800000" cy="550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CA" sz="1800" spc="-1" strike="noStrike">
                <a:latin typeface="Calibri"/>
              </a:rPr>
              <a:t>Antihydrogen annihilation</a:t>
            </a:r>
            <a:endParaRPr b="0" lang="en-CA" sz="1800" spc="-1" strike="noStrike">
              <a:latin typeface="Arial"/>
            </a:endParaRPr>
          </a:p>
        </p:txBody>
      </p:sp>
      <p:sp>
        <p:nvSpPr>
          <p:cNvPr id="117" name="TextShape 9"/>
          <p:cNvSpPr txBox="1"/>
          <p:nvPr/>
        </p:nvSpPr>
        <p:spPr>
          <a:xfrm>
            <a:off x="6984000" y="1728000"/>
            <a:ext cx="1800000" cy="351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CA" sz="1800" spc="-1" strike="noStrike">
                <a:latin typeface="Calibri"/>
              </a:rPr>
              <a:t>Pion track</a:t>
            </a:r>
            <a:endParaRPr b="0" lang="en-CA" sz="1800" spc="-1" strike="noStrike">
              <a:latin typeface="Arial"/>
            </a:endParaRPr>
          </a:p>
        </p:txBody>
      </p:sp>
      <p:sp>
        <p:nvSpPr>
          <p:cNvPr id="118" name="TextShape 10"/>
          <p:cNvSpPr txBox="1"/>
          <p:nvPr/>
        </p:nvSpPr>
        <p:spPr>
          <a:xfrm>
            <a:off x="8208000" y="4248000"/>
            <a:ext cx="1800000" cy="351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CA" sz="1800" spc="-1" strike="noStrike">
                <a:latin typeface="Calibri"/>
              </a:rPr>
              <a:t>Pion track</a:t>
            </a:r>
            <a:endParaRPr b="0" lang="en-CA" sz="1800" spc="-1" strike="noStrike">
              <a:latin typeface="Arial"/>
            </a:endParaRPr>
          </a:p>
        </p:txBody>
      </p:sp>
      <p:sp>
        <p:nvSpPr>
          <p:cNvPr id="119" name="TextShape 11"/>
          <p:cNvSpPr txBox="1"/>
          <p:nvPr/>
        </p:nvSpPr>
        <p:spPr>
          <a:xfrm>
            <a:off x="2808000" y="4572000"/>
            <a:ext cx="1800000" cy="351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CA" sz="1800" spc="-1" strike="noStrike">
                <a:latin typeface="Calibri"/>
              </a:rPr>
              <a:t>Pion track</a:t>
            </a:r>
            <a:endParaRPr b="0" lang="en-CA" sz="1800" spc="-1" strike="noStrike">
              <a:latin typeface="Arial"/>
            </a:endParaRPr>
          </a:p>
        </p:txBody>
      </p:sp>
      <p:sp>
        <p:nvSpPr>
          <p:cNvPr id="120" name="CustomShape 12"/>
          <p:cNvSpPr/>
          <p:nvPr/>
        </p:nvSpPr>
        <p:spPr>
          <a:xfrm>
            <a:off x="2592000" y="4032000"/>
            <a:ext cx="3096000" cy="2826000"/>
          </a:xfrm>
          <a:prstGeom prst="rect">
            <a:avLst/>
          </a:prstGeom>
          <a:solidFill>
            <a:srgbClr val="00e3e3">
              <a:alpha val="2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1862</TotalTime>
  <Application>LibreOffice/6.3.6.2$Linux_X86_64 LibreOffice_project/30$Build-2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2023-02-11T14:59:46Z</dcterms:created>
  <dc:creator/>
  <dc:description/>
  <dc:language>en-CA</dc:language>
  <cp:lastModifiedBy/>
  <dcterms:modified xsi:type="dcterms:W3CDTF">2023-02-17T23:12:37Z</dcterms:modified>
  <cp:revision>164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16.0016</vt:lpwstr>
  </property>
  <property fmtid="{D5CDD505-2E9C-101B-9397-08002B2CF9AE}" pid="3" name="ContentTypeId">
    <vt:lpwstr>0x010100A14D9A0FA515564792FEACC70AB1043E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Order">
    <vt:i4>20800</vt:i4>
  </property>
  <property fmtid="{D5CDD505-2E9C-101B-9397-08002B2CF9AE}" pid="10" name="PresentationFormat">
    <vt:lpwstr>Widescreen</vt:lpwstr>
  </property>
  <property fmtid="{D5CDD505-2E9C-101B-9397-08002B2CF9AE}" pid="11" name="ScaleCrop">
    <vt:bool>0</vt:bool>
  </property>
  <property fmtid="{D5CDD505-2E9C-101B-9397-08002B2CF9AE}" pid="12" name="ShareDoc">
    <vt:bool>0</vt:bool>
  </property>
  <property fmtid="{D5CDD505-2E9C-101B-9397-08002B2CF9AE}" pid="13" name="Slides">
    <vt:i4>2</vt:i4>
  </property>
</Properties>
</file>