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93" r:id="rId21"/>
    <p:sldId id="258" r:id="rId22"/>
    <p:sldId id="290" r:id="rId23"/>
    <p:sldId id="285" r:id="rId24"/>
    <p:sldId id="282" r:id="rId25"/>
    <p:sldId id="283" r:id="rId26"/>
    <p:sldId id="288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Helvetica Neue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9" autoAdjust="0"/>
    <p:restoredTop sz="82048" autoAdjust="0"/>
  </p:normalViewPr>
  <p:slideViewPr>
    <p:cSldViewPr snapToGrid="0">
      <p:cViewPr varScale="1">
        <p:scale>
          <a:sx n="88" d="100"/>
          <a:sy n="88" d="100"/>
        </p:scale>
        <p:origin x="5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eedb1da2be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eedb1da2be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9856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07c0d680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07c0d680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Ground-state 3+ of Sb populates the states of interest well as a result of beta-selection rules. (3+,2+,4+)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Clockwise from top-left: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ZDS</a:t>
            </a:r>
            <a:r>
              <a:rPr lang="en" dirty="0"/>
              <a:t> x1 = Zero-degree-scintillator for Beta-particle detection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PACES</a:t>
            </a:r>
            <a:r>
              <a:rPr lang="en" dirty="0"/>
              <a:t> = 5x SiLi detectors for Conversion electrons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LaBr </a:t>
            </a:r>
            <a:r>
              <a:rPr lang="en" dirty="0"/>
              <a:t>= 8x LaBr3 detectors for measurements of lifetimes between  ~10ps – 10ns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GRIFFIN</a:t>
            </a:r>
            <a:r>
              <a:rPr lang="en" b="1" dirty="0"/>
              <a:t> HPGe</a:t>
            </a:r>
            <a:r>
              <a:rPr lang="en" dirty="0"/>
              <a:t> = 15x GRIFFIN Hyper-pure Germanium detectors used for their superior energy resolution 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ee106cf50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ee106cf50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~37 billion gamma events recorded over ~48hrs of experiment</a:t>
            </a:r>
            <a:endParaRPr sz="1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Beam intensity = 5.0E5 pps , Proposed 1E6</a:t>
            </a:r>
            <a:endParaRPr sz="1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Tape cycle was adjusted to have equal 114Sn events in Beam Off and Beam On, in order to identify shorter/longer lived contaminants.</a:t>
            </a:r>
            <a:endParaRPr sz="1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Real Implant = 390s  vs. proposed ~2100s</a:t>
            </a:r>
            <a:endParaRPr sz="1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Real Decay = 390s  vs. proposed 210s</a:t>
            </a:r>
            <a:endParaRPr sz="1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~10x less statistics </a:t>
            </a:r>
            <a:endParaRPr sz="1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Contamination present from 95Sr-&gt;95Y(685.6keV) &amp; 114In-&gt;114In(311.7keV)</a:t>
            </a:r>
            <a:endParaRPr sz="1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 t-1/2 from indium and strontium and Antimony(Sb)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 implantation /intensity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896e9f06e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896e9f06e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-Proposal was based on simulated efficiency 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-Measured efficiency was ~9% less at peak efficiency than the GEANT4 simulation</a:t>
            </a:r>
            <a:endParaRPr sz="1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066abe621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066abe6212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~3.7 billion coincident transitions.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~200ns coincidence window. 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060e4d2e5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060e4d2e5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060e4d2e5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060e4d2e5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f0936916ac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f0936916ac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066abe621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066abe621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-Populated the second 2+ associated w/ the 2p-2h band, did not observe the transition of interest 2.2+-&gt;0.3+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-Will look at paces to look at ICE associated with weak transition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-From looking at gamma </a:t>
            </a:r>
            <a:r>
              <a:rPr lang="en-US" dirty="0" err="1"/>
              <a:t>gamma</a:t>
            </a:r>
            <a:r>
              <a:rPr lang="en-US" dirty="0"/>
              <a:t> matrix, we should be able to extend level scheme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-YY angular correlation to assign spin to observed states or one's with no current assigned spin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-Fast-timing measurements to determine better limits of second 2+ state and perhaps others.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B(E2;2</a:t>
            </a:r>
            <a:r>
              <a:rPr lang="en" sz="1100" baseline="30000" dirty="0"/>
              <a:t>+</a:t>
            </a:r>
            <a:r>
              <a:rPr lang="en" sz="1100" baseline="-25000" dirty="0"/>
              <a:t>2</a:t>
            </a:r>
            <a:r>
              <a:rPr lang="en" sz="1100" dirty="0"/>
              <a:t>→0</a:t>
            </a:r>
            <a:r>
              <a:rPr lang="en" sz="1100" baseline="30000" dirty="0"/>
              <a:t>+</a:t>
            </a:r>
            <a:r>
              <a:rPr lang="en" sz="1100" baseline="-25000" dirty="0"/>
              <a:t>3</a:t>
            </a:r>
            <a:r>
              <a:rPr lang="en" sz="1100" dirty="0"/>
              <a:t>) / B(E2;2</a:t>
            </a:r>
            <a:r>
              <a:rPr lang="en" sz="1100" baseline="30000" dirty="0"/>
              <a:t>+</a:t>
            </a:r>
            <a:r>
              <a:rPr lang="en" sz="1100" baseline="-25000" dirty="0"/>
              <a:t>2</a:t>
            </a:r>
            <a:r>
              <a:rPr lang="en" sz="1100" dirty="0"/>
              <a:t>→0</a:t>
            </a:r>
            <a:r>
              <a:rPr lang="en" sz="1100" baseline="30000" dirty="0"/>
              <a:t>+</a:t>
            </a:r>
            <a:r>
              <a:rPr lang="en" sz="1100" baseline="-25000" dirty="0"/>
              <a:t>2</a:t>
            </a:r>
            <a:r>
              <a:rPr lang="en" sz="1100" dirty="0"/>
              <a:t>) ≤ 10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CA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E0 transitions, </a:t>
            </a:r>
            <a:r>
              <a:rPr lang="en" sz="1100" dirty="0"/>
              <a:t>γ-γ</a:t>
            </a:r>
            <a:r>
              <a:rPr kumimoji="0" lang="en-CA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-</a:t>
            </a:r>
            <a:r>
              <a:rPr lang="en" sz="1100" dirty="0"/>
              <a:t>γ coincidences, and feeding ratios</a:t>
            </a:r>
            <a:r>
              <a:rPr kumimoji="0" lang="en-CA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still to be investigated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060e4d2e5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060e4d2e5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cc235fcc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ecc235fcc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To introduce nuclear structure first we must briefly aknowledge the shell model and magic nuclei.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-Analogous to atomic electron configuration, nucleons are arranged in respective shells.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-Filled valence shells = increased stability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-Sn is magic with Z=50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-Magic nuclei including Tin are characteristically spherical in 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0936916a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0936916a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Multipole expansion in the spherical harmonics Eqn.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First multipole order where a change of shape is observed is quadrupole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4509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ee106cf50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1ee106cf50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900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eedb1da2be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eedb1da2be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f0936916ac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f0936916ac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Clockwise from top-left: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ZDS</a:t>
            </a:r>
            <a:r>
              <a:rPr lang="en"/>
              <a:t> x1 = Zero-degree-scintillator for Beta-particle detection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PACES</a:t>
            </a:r>
            <a:r>
              <a:rPr lang="en"/>
              <a:t> = 5x SiLi detectors for Conversion electrons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LaBr </a:t>
            </a:r>
            <a:r>
              <a:rPr lang="en"/>
              <a:t>= 8x LaBr3 detectors for measurements of lifetimes between  ~10ps – 10ns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GRIFFIN</a:t>
            </a:r>
            <a:r>
              <a:rPr lang="en" b="1"/>
              <a:t> HPGe</a:t>
            </a:r>
            <a:r>
              <a:rPr lang="en"/>
              <a:t> = 15x GRIFFIN Hyper-pure Germanium detectors used for their superior energy resolution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f0936916ac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f0936916ac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896e9f06e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896e9f06e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~37 billion gamma events recorded over ~48hrs of beam-time</a:t>
            </a:r>
            <a:endParaRPr sz="1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Contamination present</a:t>
            </a:r>
            <a:endParaRPr sz="1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8999b54796_1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8999b54796_1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dirty="0">
                <a:solidFill>
                  <a:schemeClr val="dk1"/>
                </a:solidFill>
              </a:rPr>
              <a:t>-Nuclidic chart (Z,N) colour representing excitation energies of the first excited 2+ states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dirty="0">
                <a:solidFill>
                  <a:schemeClr val="dk1"/>
                </a:solidFill>
              </a:rPr>
              <a:t>-Magic numbers / closed shells boxed in blue -&gt; Spherical GS, + higher excitation energy of first excited 2+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dirty="0">
                <a:solidFill>
                  <a:schemeClr val="dk1"/>
                </a:solidFill>
              </a:rPr>
              <a:t>-Most nuclei are deformed, (</a:t>
            </a:r>
            <a:r>
              <a:rPr lang="en-CA" dirty="0" err="1">
                <a:solidFill>
                  <a:schemeClr val="dk1"/>
                </a:solidFill>
              </a:rPr>
              <a:t>ie</a:t>
            </a:r>
            <a:r>
              <a:rPr lang="en-CA" dirty="0">
                <a:solidFill>
                  <a:schemeClr val="dk1"/>
                </a:solidFill>
              </a:rPr>
              <a:t>. not spherical in GS) ((don’t have magic numbers))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dirty="0">
                <a:solidFill>
                  <a:schemeClr val="dk1"/>
                </a:solidFill>
              </a:rPr>
              <a:t>-Quadrupole deformation is most prevalent deformation across the chart of nuclides.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dirty="0">
                <a:solidFill>
                  <a:schemeClr val="dk1"/>
                </a:solidFill>
              </a:rPr>
              <a:t>-Q-pole manifests as Oblate (Earth shaped) or prolate (rugby ball)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dirty="0">
                <a:solidFill>
                  <a:schemeClr val="dk1"/>
                </a:solidFill>
              </a:rPr>
              <a:t>-FROM interactions between protons and neutrons in the nuclear valence space.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dirty="0">
                <a:solidFill>
                  <a:schemeClr val="dk1"/>
                </a:solidFill>
              </a:rPr>
              <a:t>-This is seen further away from the closed shells where the nuclei become more deformed from the collective interactions in the valence space.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07c0d680a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07c0d680a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-Signature of shape comes from reduced transition probability or B(E2) value measured in </a:t>
            </a:r>
            <a:r>
              <a:rPr lang="en-US" dirty="0" err="1"/>
              <a:t>W.u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-With higher B(E2) inferring highly collective excitations from deformation of nuclear shape.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-We measure quadrupole deformation by extracting these BE2 values via the intensity of these transitions and the lifetimes of the states.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-In 130-Barium large B(E2) values indicate that excitations are highly collective, as a result of the deformed shape.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-In semi-magic 134-Tellurium has a closed neutron shell with n=82 and just above z=50 shell @ z=52,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-Tellurium Level scheme is very different from the barium excitation corresponds to the breaking of a pair of protons. Excitations w/ small Be2 values non-collective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066abe621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066abe621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Curious case of186-Pb ( singly magic nucleus) Z=82 closed proton shell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dirty="0"/>
              <a:t>Would therefore expect 186-Pb to be spherical in it’s ground state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dirty="0"/>
              <a:t>Level scheme shows two rotational band structures, uncharacteristic of spherical shapes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dirty="0"/>
              <a:t>These bands correspond to a difference in nuclear shape vs GS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dirty="0"/>
              <a:t>These structures arise from Particle-hole excitations across the shell gap, introducing the proton-neutron interaction in the nuclear valence space, leading to the deformed shapes.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ee106cf50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ee106cf50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Closed proton shell @ z=50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Near spherical GS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First excited 2+ corresponds to breaking of neutron pair (excitation energy &gt;1 MeV)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Low BE2 -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Mid-shell rotational band, built upon an intruder configuration (2p2h??)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Current hypothesis is that this band is built upon the 2nd 0+ state (BLue)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also see the 3rd 0+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ee106cf50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ee106cf50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-Performed with GRIFFIN predecessor 8pi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-level scheme (Showing very weak 85-keV transition)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-Show BE2 values from 2+ to the different 0+s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-Provoking a reevaluation of the band-head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~2.2 ratio of BE2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ee106cf50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ee106cf50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Calc lower limit for lifetime of BE2s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 lifetime of actual state - lower limit of 2.1 ps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Can therefore only get upper limit on B(E2)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-missing key transition (2.2+-&gt;0.3+) (~82keV transition)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Last Beta-decay study of 114sb-&gt;114sn was in 1976 (M.E.J. wigmans et al. PRC14)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896e9f06e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896e9f06e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latin typeface="Helvetica Neue"/>
                <a:ea typeface="Helvetica Neue"/>
                <a:cs typeface="Helvetica Neue"/>
                <a:sym typeface="Helvetica Neue"/>
              </a:rPr>
              <a:t>-Due to energetic favourability, the larger 2239-keV transition depopulating the 2-2-+ state is predicted to occur 1.52 x 10^7 times for each 82-keV transition.</a:t>
            </a:r>
            <a:endParaRPr sz="19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-If BE2 found to translate from 116Sn, relative intensity could in fact be 1000x greater than predicted solely based off the single particle estimate from Eqn.1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-82-keV is also favourable for Internal C</a:t>
            </a:r>
            <a:r>
              <a:rPr lang="en-CA" sz="19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" sz="19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nversion Electron decay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CA" sz="19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CA" sz="19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 preferRelativeResize="0"/>
          <p:nvPr/>
        </p:nvPicPr>
        <p:blipFill rotWithShape="1">
          <a:blip r:embed="rId2">
            <a:alphaModFix amt="21000"/>
          </a:blip>
          <a:srcRect b="32973"/>
          <a:stretch/>
        </p:blipFill>
        <p:spPr>
          <a:xfrm>
            <a:off x="0" y="0"/>
            <a:ext cx="9144000" cy="45962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685800" y="607352"/>
            <a:ext cx="8458200" cy="148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685800" y="607352"/>
            <a:ext cx="7772400" cy="14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elvetica Neue"/>
              <a:buNone/>
              <a:defRPr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371600" y="2184625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 rot="5400000">
            <a:off x="6012600" y="771581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 rot="5400000">
            <a:off x="1821600" y="-1209619"/>
            <a:ext cx="3291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Helvetica Neue"/>
              <a:buNone/>
              <a:defRPr sz="4400" b="1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822959"/>
            <a:ext cx="82296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6pPr>
            <a:lvl7pPr marL="320040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7pPr>
            <a:lvl8pPr marL="365760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8pPr>
            <a:lvl9pPr marL="4114800" lvl="8" indent="-3302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•"/>
              <a:defRPr sz="17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Helvetica Neue"/>
              <a:buNone/>
              <a:defRPr sz="4400" b="1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Helvetica Neue"/>
              <a:buNone/>
              <a:defRPr sz="4400" b="1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5"/>
          <p:cNvSpPr>
            <a:spLocks noGrp="1"/>
          </p:cNvSpPr>
          <p:nvPr>
            <p:ph type="pic" idx="2"/>
          </p:nvPr>
        </p:nvSpPr>
        <p:spPr>
          <a:xfrm>
            <a:off x="920250" y="913750"/>
            <a:ext cx="7303500" cy="2533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Helvetica Neue"/>
              <a:buNone/>
              <a:defRPr sz="4400" b="1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822959"/>
            <a:ext cx="40386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648200" y="822960"/>
            <a:ext cx="40386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  <a:defRPr sz="4000" b="1" cap="none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Helvetica Neue"/>
              <a:buNone/>
              <a:defRPr sz="4400" b="1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57200" y="1234440"/>
            <a:ext cx="40401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645027" y="1234440"/>
            <a:ext cx="40419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2"/>
          </p:nvPr>
        </p:nvSpPr>
        <p:spPr>
          <a:xfrm>
            <a:off x="457202" y="1076327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–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»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Helvetica Neue"/>
              <a:buChar char="•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2599350" y="4767275"/>
            <a:ext cx="394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Dominic Annen &amp; Elliot Wadge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10;p1"/>
          <p:cNvGrpSpPr/>
          <p:nvPr/>
        </p:nvGrpSpPr>
        <p:grpSpPr>
          <a:xfrm>
            <a:off x="0" y="4599432"/>
            <a:ext cx="9144000" cy="566933"/>
            <a:chOff x="0" y="4606464"/>
            <a:chExt cx="9144000" cy="549300"/>
          </a:xfrm>
        </p:grpSpPr>
        <p:sp>
          <p:nvSpPr>
            <p:cNvPr id="11" name="Google Shape;11;p1"/>
            <p:cNvSpPr/>
            <p:nvPr/>
          </p:nvSpPr>
          <p:spPr>
            <a:xfrm>
              <a:off x="0" y="4606464"/>
              <a:ext cx="9144000" cy="549300"/>
            </a:xfrm>
            <a:prstGeom prst="rect">
              <a:avLst/>
            </a:prstGeom>
            <a:solidFill>
              <a:srgbClr val="A61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Google Shape;12;p1" descr="TESTLOGO_white.png"/>
            <p:cNvPicPr preferRelativeResize="0"/>
            <p:nvPr/>
          </p:nvPicPr>
          <p:blipFill rotWithShape="1">
            <a:blip r:embed="rId14">
              <a:alphaModFix/>
            </a:blip>
            <a:srcRect r="68032"/>
            <a:stretch/>
          </p:blipFill>
          <p:spPr>
            <a:xfrm>
              <a:off x="130075" y="4638526"/>
              <a:ext cx="745925" cy="485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1"/>
          <p:cNvSpPr txBox="1">
            <a:spLocks noGrp="1"/>
          </p:cNvSpPr>
          <p:nvPr>
            <p:ph type="sldNum" idx="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2599350" y="4690872"/>
            <a:ext cx="394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Dominic Annen</a:t>
            </a: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5">
            <a:alphaModFix/>
          </a:blip>
          <a:srcRect l="-7520" t="-4941" r="-6424" b="-12427"/>
          <a:stretch/>
        </p:blipFill>
        <p:spPr>
          <a:xfrm>
            <a:off x="991525" y="4617508"/>
            <a:ext cx="749401" cy="57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828775" y="4791350"/>
            <a:ext cx="1007400" cy="22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206013" y="4691936"/>
            <a:ext cx="827974" cy="400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41.jpg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28.jpg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1371600" y="2184625"/>
            <a:ext cx="6400800" cy="23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750" b="1"/>
              <a:t>Dominic W.B. Annen </a:t>
            </a:r>
            <a:endParaRPr sz="175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625"/>
              <a:t>The Andreoiu Group</a:t>
            </a:r>
            <a:endParaRPr sz="1625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625"/>
              <a:t>Simon Fraser University, Burnaby BC</a:t>
            </a:r>
            <a:endParaRPr sz="1625"/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750" b="1"/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750" b="1"/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750" b="1"/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75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625" b="1"/>
              <a:t>WNPPC 2023</a:t>
            </a:r>
            <a:r>
              <a:rPr lang="en" sz="1625"/>
              <a:t> - Banff, Alberta</a:t>
            </a:r>
            <a:endParaRPr sz="1625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625"/>
              <a:t>February 18</a:t>
            </a:r>
            <a:r>
              <a:rPr lang="en" sz="1625" baseline="30000"/>
              <a:t>th</a:t>
            </a:r>
            <a:r>
              <a:rPr lang="en" sz="1625"/>
              <a:t> 2023</a:t>
            </a:r>
            <a:endParaRPr sz="1625"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ctrTitle"/>
          </p:nvPr>
        </p:nvSpPr>
        <p:spPr>
          <a:xfrm>
            <a:off x="685800" y="607350"/>
            <a:ext cx="7760400" cy="14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/>
              <a:t>The Experimental Study of Shape Coexistence in </a:t>
            </a:r>
            <a:r>
              <a:rPr lang="en" sz="3600" baseline="30000"/>
              <a:t>114</a:t>
            </a:r>
            <a:r>
              <a:rPr lang="en" sz="3600"/>
              <a:t>Sn via GRIFFIN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ISAC @ TRIUMF</a:t>
            </a:r>
            <a:endParaRPr dirty="0"/>
          </a:p>
        </p:txBody>
      </p:sp>
      <p:sp>
        <p:nvSpPr>
          <p:cNvPr id="233" name="Google Shape;233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10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4" name="Google Shape;23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7973" y="2685946"/>
            <a:ext cx="1857101" cy="134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525" y="2685950"/>
            <a:ext cx="3004876" cy="16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39D633-0079-5FCC-9C51-9C3F478CB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759" y="786511"/>
            <a:ext cx="5135907" cy="3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6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GRIFFIN Spectrometer</a:t>
            </a:r>
            <a:endParaRPr/>
          </a:p>
        </p:txBody>
      </p:sp>
      <p:sp>
        <p:nvSpPr>
          <p:cNvPr id="243" name="Google Shape;243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11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4" name="Google Shape;24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3607" y="2880204"/>
            <a:ext cx="1874260" cy="1405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6"/>
          <p:cNvPicPr preferRelativeResize="0"/>
          <p:nvPr/>
        </p:nvPicPr>
        <p:blipFill rotWithShape="1">
          <a:blip r:embed="rId4">
            <a:alphaModFix/>
          </a:blip>
          <a:srcRect b="-3766"/>
          <a:stretch/>
        </p:blipFill>
        <p:spPr>
          <a:xfrm>
            <a:off x="578029" y="1115451"/>
            <a:ext cx="1713315" cy="1333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13606" y="1115459"/>
            <a:ext cx="1884390" cy="161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03850" y="820925"/>
            <a:ext cx="4136301" cy="3719725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8" name="Google Shape;248;p26"/>
          <p:cNvPicPr preferRelativeResize="0"/>
          <p:nvPr/>
        </p:nvPicPr>
        <p:blipFill rotWithShape="1">
          <a:blip r:embed="rId7">
            <a:alphaModFix/>
          </a:blip>
          <a:srcRect l="28529" t="5659" r="28283" b="24209"/>
          <a:stretch/>
        </p:blipFill>
        <p:spPr>
          <a:xfrm>
            <a:off x="548463" y="2523400"/>
            <a:ext cx="1772440" cy="1918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7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50">
                <a:solidFill>
                  <a:schemeClr val="accent1"/>
                </a:solidFill>
              </a:rPr>
              <a:t>𝛾-Events</a:t>
            </a:r>
            <a:endParaRPr sz="3950"/>
          </a:p>
        </p:txBody>
      </p:sp>
      <p:sp>
        <p:nvSpPr>
          <p:cNvPr id="254" name="Google Shape;254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DA8E54-3816-BEE2-2A01-FA60F3316568}"/>
              </a:ext>
            </a:extLst>
          </p:cNvPr>
          <p:cNvGrpSpPr/>
          <p:nvPr/>
        </p:nvGrpSpPr>
        <p:grpSpPr>
          <a:xfrm>
            <a:off x="94333" y="861929"/>
            <a:ext cx="5995062" cy="3649111"/>
            <a:chOff x="3072671" y="861929"/>
            <a:chExt cx="5995062" cy="3649111"/>
          </a:xfrm>
        </p:grpSpPr>
        <p:pic>
          <p:nvPicPr>
            <p:cNvPr id="255" name="Google Shape;255;p27"/>
            <p:cNvPicPr preferRelativeResize="0">
              <a:picLocks noChangeAspect="1"/>
            </p:cNvPicPr>
            <p:nvPr/>
          </p:nvPicPr>
          <p:blipFill rotWithShape="1">
            <a:blip r:embed="rId3">
              <a:alphaModFix/>
            </a:blip>
            <a:srcRect t="8214" r="6803"/>
            <a:stretch/>
          </p:blipFill>
          <p:spPr>
            <a:xfrm>
              <a:off x="3072671" y="861929"/>
              <a:ext cx="5995062" cy="36491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6" name="Google Shape;256;p27"/>
            <p:cNvCxnSpPr>
              <a:cxnSpLocks noChangeAspect="1"/>
            </p:cNvCxnSpPr>
            <p:nvPr/>
          </p:nvCxnSpPr>
          <p:spPr>
            <a:xfrm flipH="1">
              <a:off x="4218302" y="1192700"/>
              <a:ext cx="549268" cy="966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57" name="Google Shape;257;p27"/>
            <p:cNvSpPr txBox="1">
              <a:spLocks noChangeAspect="1"/>
            </p:cNvSpPr>
            <p:nvPr/>
          </p:nvSpPr>
          <p:spPr>
            <a:xfrm>
              <a:off x="4759950" y="977420"/>
              <a:ext cx="680519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baseline="30000" dirty="0">
                  <a:latin typeface="Helvetica Neue"/>
                  <a:ea typeface="Helvetica Neue"/>
                  <a:cs typeface="Helvetica Neue"/>
                  <a:sym typeface="Helvetica Neue"/>
                </a:rPr>
                <a:t>114</a:t>
              </a:r>
              <a:r>
                <a:rPr lang="en" b="1" dirty="0">
                  <a:latin typeface="Helvetica Neue"/>
                  <a:ea typeface="Helvetica Neue"/>
                  <a:cs typeface="Helvetica Neue"/>
                  <a:sym typeface="Helvetica Neue"/>
                </a:rPr>
                <a:t>In</a:t>
              </a:r>
              <a:endParaRPr b="1" dirty="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8" name="Google Shape;258;p27"/>
            <p:cNvSpPr txBox="1">
              <a:spLocks noChangeAspect="1"/>
            </p:cNvSpPr>
            <p:nvPr/>
          </p:nvSpPr>
          <p:spPr>
            <a:xfrm>
              <a:off x="4583158" y="1383620"/>
              <a:ext cx="510461" cy="3077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baseline="30000" dirty="0">
                  <a:latin typeface="Helvetica Neue"/>
                  <a:ea typeface="Helvetica Neue"/>
                  <a:cs typeface="Helvetica Neue"/>
                  <a:sym typeface="Helvetica Neue"/>
                </a:rPr>
                <a:t>95</a:t>
              </a:r>
              <a:r>
                <a:rPr lang="en" b="1" dirty="0">
                  <a:latin typeface="Helvetica Neue"/>
                  <a:ea typeface="Helvetica Neue"/>
                  <a:cs typeface="Helvetica Neue"/>
                  <a:sym typeface="Helvetica Neue"/>
                </a:rPr>
                <a:t>Sr</a:t>
              </a:r>
              <a:endParaRPr b="1" dirty="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59" name="Google Shape;259;p27"/>
            <p:cNvCxnSpPr>
              <a:cxnSpLocks noChangeAspect="1"/>
            </p:cNvCxnSpPr>
            <p:nvPr/>
          </p:nvCxnSpPr>
          <p:spPr>
            <a:xfrm>
              <a:off x="4811719" y="1691381"/>
              <a:ext cx="20851" cy="583189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331898E-268C-2920-FAEC-EB794AB93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315809"/>
              </p:ext>
            </p:extLst>
          </p:nvPr>
        </p:nvGraphicFramePr>
        <p:xfrm>
          <a:off x="6292040" y="2100551"/>
          <a:ext cx="2712653" cy="1785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234">
                  <a:extLst>
                    <a:ext uri="{9D8B030D-6E8A-4147-A177-3AD203B41FA5}">
                      <a16:colId xmlns:a16="http://schemas.microsoft.com/office/drawing/2014/main" val="20438932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840626745"/>
                    </a:ext>
                  </a:extLst>
                </a:gridCol>
                <a:gridCol w="960119">
                  <a:extLst>
                    <a:ext uri="{9D8B030D-6E8A-4147-A177-3AD203B41FA5}">
                      <a16:colId xmlns:a16="http://schemas.microsoft.com/office/drawing/2014/main" val="3323078045"/>
                    </a:ext>
                  </a:extLst>
                </a:gridCol>
              </a:tblGrid>
              <a:tr h="496729"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Helvetica Neue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50" dirty="0">
                          <a:latin typeface="Helvetica Neue" panose="020B0604020202020204" charset="0"/>
                        </a:rPr>
                        <a:t>Proposal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50" dirty="0">
                          <a:latin typeface="Helvetica Neue" panose="020B0604020202020204" charset="0"/>
                        </a:rPr>
                        <a:t>Experiment</a:t>
                      </a: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1661091583"/>
                  </a:ext>
                </a:extLst>
              </a:tr>
              <a:tr h="496729">
                <a:tc>
                  <a:txBody>
                    <a:bodyPr/>
                    <a:lstStyle/>
                    <a:p>
                      <a:pPr algn="ctr"/>
                      <a:r>
                        <a:rPr lang="en-CA" sz="1250" b="1" dirty="0">
                          <a:latin typeface="Helvetica Neue" panose="020B0604020202020204" charset="0"/>
                        </a:rPr>
                        <a:t>Beam Intensity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Helvetica Neue" panose="020B0604020202020204" charset="0"/>
                        </a:rPr>
                        <a:t>1.0E6 </a:t>
                      </a:r>
                      <a:r>
                        <a:rPr lang="en-CA" sz="1200" dirty="0" err="1">
                          <a:latin typeface="Helvetica Neue" panose="020B0604020202020204" charset="0"/>
                        </a:rPr>
                        <a:t>pps</a:t>
                      </a:r>
                      <a:endParaRPr lang="en-CA" sz="1200" dirty="0">
                        <a:latin typeface="Helvetica Neue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Helvetica Neue" panose="020B0604020202020204" charset="0"/>
                        </a:rPr>
                        <a:t>5.0E5 </a:t>
                      </a:r>
                      <a:r>
                        <a:rPr lang="en-CA" sz="1200" dirty="0" err="1">
                          <a:latin typeface="Helvetica Neue" panose="020B0604020202020204" charset="0"/>
                        </a:rPr>
                        <a:t>pps</a:t>
                      </a:r>
                      <a:endParaRPr lang="en-CA" sz="1200" dirty="0">
                        <a:latin typeface="Helvetica Neue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2531760"/>
                  </a:ext>
                </a:extLst>
              </a:tr>
              <a:tr h="396094">
                <a:tc>
                  <a:txBody>
                    <a:bodyPr/>
                    <a:lstStyle/>
                    <a:p>
                      <a:pPr algn="ctr"/>
                      <a:r>
                        <a:rPr lang="en-CA" sz="1250" b="1" dirty="0" err="1">
                          <a:latin typeface="Helvetica Neue" panose="020B0604020202020204" charset="0"/>
                        </a:rPr>
                        <a:t>t</a:t>
                      </a:r>
                      <a:r>
                        <a:rPr lang="en-CA" sz="1250" b="1" baseline="-25000" dirty="0" err="1">
                          <a:latin typeface="Helvetica Neue" panose="020B0604020202020204" charset="0"/>
                        </a:rPr>
                        <a:t>implantation</a:t>
                      </a:r>
                      <a:endParaRPr lang="en-CA" sz="1250" b="1" dirty="0">
                        <a:latin typeface="Helvetica Neue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Helvetica Neue" panose="020B0604020202020204" charset="0"/>
                        </a:rPr>
                        <a:t>2100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Helvetica Neue" panose="020B0604020202020204" charset="0"/>
                        </a:rPr>
                        <a:t>390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053721"/>
                  </a:ext>
                </a:extLst>
              </a:tr>
              <a:tr h="396094">
                <a:tc>
                  <a:txBody>
                    <a:bodyPr/>
                    <a:lstStyle/>
                    <a:p>
                      <a:pPr algn="ctr"/>
                      <a:r>
                        <a:rPr lang="en-CA" sz="1250" b="1" baseline="0" dirty="0" err="1">
                          <a:latin typeface="Helvetica Neue" panose="020B0604020202020204" charset="0"/>
                        </a:rPr>
                        <a:t>t</a:t>
                      </a:r>
                      <a:r>
                        <a:rPr lang="en-CA" sz="1250" b="1" baseline="-25000" dirty="0" err="1">
                          <a:latin typeface="Helvetica Neue" panose="020B0604020202020204" charset="0"/>
                        </a:rPr>
                        <a:t>decay</a:t>
                      </a:r>
                      <a:endParaRPr lang="en-CA" sz="1250" b="1" baseline="0" dirty="0">
                        <a:latin typeface="Helvetica Neue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Helvetica Neue" panose="020B0604020202020204" charset="0"/>
                        </a:rPr>
                        <a:t>210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Helvetica Neue" panose="020B0604020202020204" charset="0"/>
                        </a:rPr>
                        <a:t>390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353230"/>
                  </a:ext>
                </a:extLst>
              </a:tr>
            </a:tbl>
          </a:graphicData>
        </a:graphic>
      </p:graphicFrame>
      <p:sp>
        <p:nvSpPr>
          <p:cNvPr id="5" name="Google Shape;303;p33">
            <a:extLst>
              <a:ext uri="{FF2B5EF4-FFF2-40B4-BE49-F238E27FC236}">
                <a16:creationId xmlns:a16="http://schemas.microsoft.com/office/drawing/2014/main" id="{51978663-11A7-481A-3EBA-5CA1216BA5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46027" y="1088018"/>
            <a:ext cx="3307013" cy="6171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000" indent="-180000">
              <a:spcBef>
                <a:spcPts val="0"/>
              </a:spcBef>
              <a:buSzPct val="100000"/>
            </a:pPr>
            <a:r>
              <a:rPr lang="en" sz="1600" dirty="0"/>
              <a:t>High intensity of </a:t>
            </a:r>
            <a:r>
              <a:rPr lang="en" sz="1600" baseline="30000" dirty="0"/>
              <a:t>114</a:t>
            </a:r>
            <a:r>
              <a:rPr lang="en" sz="1600" dirty="0"/>
              <a:t>In imposed significant limitations on DAQ</a:t>
            </a:r>
            <a:endParaRPr lang="en-CA" sz="10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50">
                <a:solidFill>
                  <a:schemeClr val="accent1"/>
                </a:solidFill>
              </a:rPr>
              <a:t>𝛾-Efficiency</a:t>
            </a:r>
            <a:endParaRPr sz="3950"/>
          </a:p>
        </p:txBody>
      </p:sp>
      <p:sp>
        <p:nvSpPr>
          <p:cNvPr id="265" name="Google Shape;265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66" name="Google Shape;2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788" y="825975"/>
            <a:ext cx="6328426" cy="368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50">
                <a:solidFill>
                  <a:schemeClr val="accent1"/>
                </a:solidFill>
              </a:rPr>
              <a:t>𝛾-𝛾 Coincidence</a:t>
            </a:r>
            <a:endParaRPr sz="3950"/>
          </a:p>
        </p:txBody>
      </p:sp>
      <p:sp>
        <p:nvSpPr>
          <p:cNvPr id="272" name="Google Shape;272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73" name="Google Shape;273;p2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b="1806"/>
          <a:stretch/>
        </p:blipFill>
        <p:spPr>
          <a:xfrm>
            <a:off x="2750820" y="857776"/>
            <a:ext cx="6113040" cy="372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9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6777" b="5953"/>
          <a:stretch/>
        </p:blipFill>
        <p:spPr>
          <a:xfrm>
            <a:off x="405384" y="895876"/>
            <a:ext cx="1759377" cy="133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Partial Level Scheme of </a:t>
            </a:r>
            <a:r>
              <a:rPr lang="en" baseline="30000"/>
              <a:t>114</a:t>
            </a:r>
            <a:r>
              <a:rPr lang="en"/>
              <a:t>Sn</a:t>
            </a:r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81" name="Google Shape;281;p30"/>
          <p:cNvPicPr preferRelativeResize="0"/>
          <p:nvPr/>
        </p:nvPicPr>
        <p:blipFill rotWithShape="1">
          <a:blip r:embed="rId3">
            <a:alphaModFix/>
          </a:blip>
          <a:srcRect t="-789" b="2121"/>
          <a:stretch/>
        </p:blipFill>
        <p:spPr>
          <a:xfrm>
            <a:off x="1745850" y="868550"/>
            <a:ext cx="5652300" cy="360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1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856-keV Gate</a:t>
            </a:r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body" idx="1"/>
          </p:nvPr>
        </p:nvSpPr>
        <p:spPr>
          <a:xfrm>
            <a:off x="457200" y="822959"/>
            <a:ext cx="8229600" cy="370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 </a:t>
            </a:r>
            <a:endParaRPr sz="2000">
              <a:solidFill>
                <a:srgbClr val="000000"/>
              </a:solidFill>
            </a:endParaRPr>
          </a:p>
          <a:p>
            <a:pPr marL="257175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 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288" name="Google Shape;288;p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89" name="Google Shape;28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0700" y="822950"/>
            <a:ext cx="5982600" cy="358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2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856-keV Gate (zoom)</a:t>
            </a:r>
            <a:endParaRPr/>
          </a:p>
        </p:txBody>
      </p:sp>
      <p:sp>
        <p:nvSpPr>
          <p:cNvPr id="295" name="Google Shape;295;p32"/>
          <p:cNvSpPr txBox="1">
            <a:spLocks noGrp="1"/>
          </p:cNvSpPr>
          <p:nvPr>
            <p:ph type="body" idx="1"/>
          </p:nvPr>
        </p:nvSpPr>
        <p:spPr>
          <a:xfrm>
            <a:off x="457200" y="822959"/>
            <a:ext cx="8229600" cy="370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 </a:t>
            </a:r>
            <a:endParaRPr sz="2000">
              <a:solidFill>
                <a:srgbClr val="000000"/>
              </a:solidFill>
            </a:endParaRPr>
          </a:p>
          <a:p>
            <a:pPr marL="257175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 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296" name="Google Shape;296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97" name="Google Shape;29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6227" y="823740"/>
            <a:ext cx="5431536" cy="3701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Conclusions and Outlook</a:t>
            </a:r>
            <a:endParaRPr dirty="0"/>
          </a:p>
        </p:txBody>
      </p:sp>
      <p:sp>
        <p:nvSpPr>
          <p:cNvPr id="310" name="Google Shape;310;p34"/>
          <p:cNvSpPr txBox="1">
            <a:spLocks noGrp="1"/>
          </p:cNvSpPr>
          <p:nvPr>
            <p:ph type="body" idx="1"/>
          </p:nvPr>
        </p:nvSpPr>
        <p:spPr>
          <a:xfrm>
            <a:off x="174150" y="780375"/>
            <a:ext cx="8830200" cy="3673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228600" lvl="0" indent="-238759" algn="l" rtl="0">
              <a:lnSpc>
                <a:spcPct val="87000"/>
              </a:lnSpc>
              <a:spcBef>
                <a:spcPts val="480"/>
              </a:spcBef>
              <a:spcAft>
                <a:spcPts val="0"/>
              </a:spcAft>
              <a:buSzPts val="1600"/>
              <a:buChar char="•"/>
            </a:pPr>
            <a:r>
              <a:rPr lang="en" sz="1600" baseline="30000" dirty="0"/>
              <a:t>114</a:t>
            </a:r>
            <a:r>
              <a:rPr lang="en" sz="1600" dirty="0"/>
              <a:t>Sn</a:t>
            </a:r>
            <a:r>
              <a:rPr lang="en" sz="1600" baseline="30000" dirty="0"/>
              <a:t>*</a:t>
            </a:r>
            <a:r>
              <a:rPr lang="en" sz="1600" dirty="0"/>
              <a:t> populated via </a:t>
            </a:r>
            <a:r>
              <a:rPr lang="en" sz="1600" baseline="30000" dirty="0"/>
              <a:t>114</a:t>
            </a:r>
            <a:r>
              <a:rPr lang="en" sz="1600" dirty="0"/>
              <a:t>Sb decay to GRIFFIN w/ intensity of 5E5 pps over ~48 hour experiment</a:t>
            </a:r>
            <a:endParaRPr sz="1600" dirty="0"/>
          </a:p>
          <a:p>
            <a:pPr marL="228600" lvl="0" indent="-238759" algn="l" rtl="0">
              <a:lnSpc>
                <a:spcPct val="87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5.7 TB of data collected over ~48 hours of beam-time</a:t>
            </a:r>
            <a:endParaRPr sz="1600" dirty="0"/>
          </a:p>
          <a:p>
            <a:pPr marL="228600" lvl="0" indent="-238759" algn="l" rtl="0">
              <a:lnSpc>
                <a:spcPct val="87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Preliminary analysis of γ-γ coincidences did not observe the weak 2</a:t>
            </a:r>
            <a:r>
              <a:rPr lang="en" sz="1600" baseline="30000" dirty="0"/>
              <a:t>+</a:t>
            </a:r>
            <a:r>
              <a:rPr lang="en" sz="1600" baseline="-25000" dirty="0"/>
              <a:t>2</a:t>
            </a:r>
            <a:r>
              <a:rPr lang="en" sz="1600" dirty="0"/>
              <a:t>→0</a:t>
            </a:r>
            <a:r>
              <a:rPr lang="en" sz="1600" baseline="30000" dirty="0"/>
              <a:t>+</a:t>
            </a:r>
            <a:r>
              <a:rPr lang="en" sz="1600" baseline="-25000" dirty="0"/>
              <a:t>3</a:t>
            </a:r>
            <a:r>
              <a:rPr lang="en" sz="1600" dirty="0"/>
              <a:t> transition</a:t>
            </a:r>
            <a:endParaRPr kumimoji="0" lang="en-CA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914400" marR="0" lvl="1" indent="-330200" algn="l" defTabSz="914400" rtl="0" eaLnBrk="1" fontAlgn="auto" latinLnBrk="0" hangingPunct="1">
              <a:lnSpc>
                <a:spcPct val="87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–"/>
              <a:tabLst/>
              <a:defRPr/>
            </a:pPr>
            <a:r>
              <a:rPr lang="en-CA" sz="1600" dirty="0">
                <a:solidFill>
                  <a:srgbClr val="000000"/>
                </a:solidFill>
              </a:rPr>
              <a:t>Established the </a:t>
            </a:r>
            <a:r>
              <a:rPr lang="en-CA" sz="1600" b="1" dirty="0">
                <a:solidFill>
                  <a:schemeClr val="accent1"/>
                </a:solidFill>
              </a:rPr>
              <a:t>upper limit </a:t>
            </a:r>
            <a:r>
              <a:rPr lang="en" sz="1600" b="1" dirty="0">
                <a:solidFill>
                  <a:schemeClr val="accent1"/>
                </a:solidFill>
              </a:rPr>
              <a:t>B(E2;2</a:t>
            </a:r>
            <a:r>
              <a:rPr lang="en" sz="1600" b="1" baseline="30000" dirty="0">
                <a:solidFill>
                  <a:schemeClr val="accent1"/>
                </a:solidFill>
              </a:rPr>
              <a:t>+</a:t>
            </a:r>
            <a:r>
              <a:rPr lang="en" sz="1600" b="1" baseline="-25000" dirty="0">
                <a:solidFill>
                  <a:schemeClr val="accent1"/>
                </a:solidFill>
              </a:rPr>
              <a:t>2</a:t>
            </a:r>
            <a:r>
              <a:rPr lang="en" sz="1600" b="1" dirty="0">
                <a:solidFill>
                  <a:schemeClr val="accent1"/>
                </a:solidFill>
              </a:rPr>
              <a:t>→0</a:t>
            </a:r>
            <a:r>
              <a:rPr lang="en" sz="1600" b="1" baseline="30000" dirty="0">
                <a:solidFill>
                  <a:schemeClr val="accent1"/>
                </a:solidFill>
              </a:rPr>
              <a:t>+</a:t>
            </a:r>
            <a:r>
              <a:rPr lang="en" sz="1600" b="1" baseline="-25000" dirty="0">
                <a:solidFill>
                  <a:schemeClr val="accent1"/>
                </a:solidFill>
              </a:rPr>
              <a:t>3</a:t>
            </a:r>
            <a:r>
              <a:rPr lang="en" sz="1600" b="1" dirty="0">
                <a:solidFill>
                  <a:schemeClr val="accent1"/>
                </a:solidFill>
              </a:rPr>
              <a:t>) / B(E2;2</a:t>
            </a:r>
            <a:r>
              <a:rPr lang="en" sz="1600" b="1" baseline="30000" dirty="0">
                <a:solidFill>
                  <a:schemeClr val="accent1"/>
                </a:solidFill>
              </a:rPr>
              <a:t>+</a:t>
            </a:r>
            <a:r>
              <a:rPr lang="en" sz="1600" b="1" baseline="-25000" dirty="0">
                <a:solidFill>
                  <a:schemeClr val="accent1"/>
                </a:solidFill>
              </a:rPr>
              <a:t>2</a:t>
            </a:r>
            <a:r>
              <a:rPr lang="en" sz="1600" b="1" dirty="0">
                <a:solidFill>
                  <a:schemeClr val="accent1"/>
                </a:solidFill>
              </a:rPr>
              <a:t>→0</a:t>
            </a:r>
            <a:r>
              <a:rPr lang="en" sz="1600" b="1" baseline="30000" dirty="0">
                <a:solidFill>
                  <a:schemeClr val="accent1"/>
                </a:solidFill>
              </a:rPr>
              <a:t>+</a:t>
            </a:r>
            <a:r>
              <a:rPr lang="en" sz="1600" b="1" baseline="-25000" dirty="0">
                <a:solidFill>
                  <a:schemeClr val="accent1"/>
                </a:solidFill>
              </a:rPr>
              <a:t>2</a:t>
            </a:r>
            <a:r>
              <a:rPr lang="en" sz="1600" b="1" dirty="0">
                <a:solidFill>
                  <a:schemeClr val="accent1"/>
                </a:solidFill>
              </a:rPr>
              <a:t>) ≤ 10 </a:t>
            </a:r>
          </a:p>
          <a:p>
            <a:pPr lvl="1" indent="-330200">
              <a:lnSpc>
                <a:spcPct val="87000"/>
              </a:lnSpc>
              <a:buClr>
                <a:srgbClr val="000000"/>
              </a:buClr>
              <a:buSzPts val="1600"/>
              <a:defRPr/>
            </a:pPr>
            <a:r>
              <a:rPr lang="en-US" sz="1600" dirty="0"/>
              <a:t>Established </a:t>
            </a:r>
            <a:r>
              <a:rPr lang="en-US" sz="1600" b="1" dirty="0">
                <a:solidFill>
                  <a:schemeClr val="accent1"/>
                </a:solidFill>
              </a:rPr>
              <a:t>upper limit on Branching ratio (2</a:t>
            </a:r>
            <a:r>
              <a:rPr lang="en-US" sz="1600" b="1" baseline="30000" dirty="0">
                <a:solidFill>
                  <a:schemeClr val="accent1"/>
                </a:solidFill>
              </a:rPr>
              <a:t>+</a:t>
            </a:r>
            <a:r>
              <a:rPr lang="en-US" sz="1600" b="1" baseline="-25000" dirty="0">
                <a:solidFill>
                  <a:schemeClr val="accent1"/>
                </a:solidFill>
              </a:rPr>
              <a:t>2</a:t>
            </a:r>
            <a:r>
              <a:rPr lang="en-US" sz="1600" b="1" dirty="0">
                <a:solidFill>
                  <a:schemeClr val="accent1"/>
                </a:solidFill>
              </a:rPr>
              <a:t>→0</a:t>
            </a:r>
            <a:r>
              <a:rPr lang="en-US" sz="1600" b="1" baseline="30000" dirty="0">
                <a:solidFill>
                  <a:schemeClr val="accent1"/>
                </a:solidFill>
              </a:rPr>
              <a:t>+</a:t>
            </a:r>
            <a:r>
              <a:rPr lang="en-US" sz="1600" b="1" baseline="-25000" dirty="0">
                <a:solidFill>
                  <a:schemeClr val="accent1"/>
                </a:solidFill>
              </a:rPr>
              <a:t>3</a:t>
            </a:r>
            <a:r>
              <a:rPr lang="en-US" sz="1600" b="1" dirty="0">
                <a:solidFill>
                  <a:schemeClr val="accent1"/>
                </a:solidFill>
              </a:rPr>
              <a:t>) / (2</a:t>
            </a:r>
            <a:r>
              <a:rPr lang="en-US" sz="1600" b="1" baseline="30000" dirty="0">
                <a:solidFill>
                  <a:schemeClr val="accent1"/>
                </a:solidFill>
              </a:rPr>
              <a:t>+</a:t>
            </a:r>
            <a:r>
              <a:rPr lang="en-US" sz="1600" b="1" baseline="-25000" dirty="0">
                <a:solidFill>
                  <a:schemeClr val="accent1"/>
                </a:solidFill>
              </a:rPr>
              <a:t>2</a:t>
            </a:r>
            <a:r>
              <a:rPr lang="en-US" sz="1600" b="1" dirty="0">
                <a:solidFill>
                  <a:schemeClr val="accent1"/>
                </a:solidFill>
              </a:rPr>
              <a:t>→0</a:t>
            </a:r>
            <a:r>
              <a:rPr lang="en-US" sz="1600" b="1" baseline="30000" dirty="0">
                <a:solidFill>
                  <a:schemeClr val="accent1"/>
                </a:solidFill>
              </a:rPr>
              <a:t>+</a:t>
            </a:r>
            <a:r>
              <a:rPr lang="en-US" sz="1600" b="1" baseline="-25000" dirty="0">
                <a:solidFill>
                  <a:schemeClr val="accent1"/>
                </a:solidFill>
              </a:rPr>
              <a:t>2</a:t>
            </a:r>
            <a:r>
              <a:rPr lang="en-US" sz="1600" b="1" dirty="0">
                <a:solidFill>
                  <a:schemeClr val="accent1"/>
                </a:solidFill>
              </a:rPr>
              <a:t>) ≤ 0.0207</a:t>
            </a:r>
            <a:endParaRPr lang="en" sz="1600" b="1" dirty="0">
              <a:solidFill>
                <a:schemeClr val="accent1"/>
              </a:solidFill>
            </a:endParaRPr>
          </a:p>
          <a:p>
            <a:pPr marL="914400" marR="0" lvl="1" indent="-330200" algn="l" defTabSz="914400" rtl="0" eaLnBrk="1" fontAlgn="auto" latinLnBrk="0" hangingPunct="1">
              <a:lnSpc>
                <a:spcPct val="87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–"/>
              <a:tabLst/>
              <a:defRPr/>
            </a:pPr>
            <a:r>
              <a:rPr kumimoji="0" lang="en-C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E0 transitions, </a:t>
            </a:r>
            <a:r>
              <a:rPr lang="en" sz="1600" dirty="0"/>
              <a:t>γ-γ</a:t>
            </a:r>
            <a:r>
              <a:rPr kumimoji="0" lang="en-C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-</a:t>
            </a:r>
            <a:r>
              <a:rPr lang="en" sz="1600" dirty="0"/>
              <a:t>γ coincidences, and feeding ratios</a:t>
            </a:r>
            <a:r>
              <a:rPr kumimoji="0" lang="en-C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still to be investigated</a:t>
            </a:r>
            <a:endParaRPr lang="en-CA" sz="1200" dirty="0"/>
          </a:p>
          <a:p>
            <a:pPr marL="228600" lvl="0" indent="-238759" algn="l" rtl="0">
              <a:lnSpc>
                <a:spcPct val="87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A large number of γ-γ coincidences have been collected</a:t>
            </a:r>
            <a:endParaRPr sz="1600" dirty="0"/>
          </a:p>
          <a:p>
            <a:pPr marL="914400" lvl="1" indent="-330200" algn="l" rtl="0">
              <a:lnSpc>
                <a:spcPct val="87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en" sz="1600" dirty="0"/>
              <a:t>Extend level scheme of </a:t>
            </a:r>
            <a:r>
              <a:rPr lang="en" sz="1600" baseline="30000" dirty="0"/>
              <a:t>114</a:t>
            </a:r>
            <a:r>
              <a:rPr lang="en" sz="1600" dirty="0"/>
              <a:t>Sn</a:t>
            </a:r>
            <a:endParaRPr sz="1600" dirty="0"/>
          </a:p>
          <a:p>
            <a:pPr marL="914400" lvl="1" indent="-330200" algn="l" rtl="0">
              <a:lnSpc>
                <a:spcPct val="87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en" sz="1600" dirty="0"/>
              <a:t>γ-γ angular correlation measurements</a:t>
            </a:r>
            <a:endParaRPr sz="1600" dirty="0"/>
          </a:p>
          <a:p>
            <a:pPr marL="914400" lvl="1" indent="-330200" algn="l" rtl="0">
              <a:lnSpc>
                <a:spcPct val="87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en" sz="1600" dirty="0"/>
              <a:t>Fast-timing measurements with LaBr</a:t>
            </a:r>
            <a:r>
              <a:rPr lang="en" sz="1600" baseline="-25000" dirty="0"/>
              <a:t>3</a:t>
            </a:r>
            <a:r>
              <a:rPr lang="en" sz="1600" dirty="0"/>
              <a:t> (Ce) detectors</a:t>
            </a:r>
            <a:endParaRPr sz="1600" dirty="0"/>
          </a:p>
          <a:p>
            <a:pPr marL="228600" lvl="0" indent="-238759" algn="l" rtl="0">
              <a:lnSpc>
                <a:spcPct val="87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•"/>
            </a:pPr>
            <a:r>
              <a:rPr lang="en" sz="1600" dirty="0"/>
              <a:t>Significant amount of analysis ahead</a:t>
            </a:r>
            <a:endParaRPr sz="1600" dirty="0"/>
          </a:p>
        </p:txBody>
      </p:sp>
      <p:sp>
        <p:nvSpPr>
          <p:cNvPr id="311" name="Google Shape;311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5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317" name="Google Shape;317;p35"/>
          <p:cNvSpPr txBox="1">
            <a:spLocks noGrp="1"/>
          </p:cNvSpPr>
          <p:nvPr>
            <p:ph type="body" idx="1"/>
          </p:nvPr>
        </p:nvSpPr>
        <p:spPr>
          <a:xfrm>
            <a:off x="457200" y="822950"/>
            <a:ext cx="4448700" cy="37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1"/>
                </a:solidFill>
              </a:rPr>
              <a:t>The Andreoiu Group - SFU Dept. of Chemistry:</a:t>
            </a:r>
            <a:endParaRPr sz="1500" b="1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b="1" dirty="0"/>
              <a:t>Dr. Corina Andreoiu</a:t>
            </a:r>
            <a:endParaRPr sz="1400" b="1" dirty="0"/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b="1" dirty="0"/>
              <a:t>Dr. Pietro Spagnoletti</a:t>
            </a:r>
            <a:endParaRPr sz="1400" b="1" dirty="0"/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b="1" dirty="0"/>
              <a:t>Kevin Ortner</a:t>
            </a:r>
            <a:endParaRPr sz="1400" b="1" dirty="0"/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b="1" dirty="0"/>
              <a:t>Frank Wu</a:t>
            </a:r>
            <a:endParaRPr sz="14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1"/>
                </a:solidFill>
              </a:rPr>
              <a:t>Further Contributions from:</a:t>
            </a:r>
            <a:endParaRPr sz="1500" b="1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b="1" dirty="0"/>
              <a:t>Heinz Asch (SFU Dept. of Physics)</a:t>
            </a:r>
            <a:endParaRPr sz="1300" b="1" dirty="0"/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b="1" dirty="0"/>
              <a:t>Nicole Chieshlivi (CSM Dept. of Engineering)</a:t>
            </a:r>
            <a:endParaRPr sz="1300" b="1" dirty="0"/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b="1" dirty="0"/>
              <a:t>Madison Daignault (SFU Dept. of Chemistry)</a:t>
            </a:r>
            <a:endParaRPr sz="1300" b="1" dirty="0"/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b="1" dirty="0"/>
              <a:t>Isaiah Djianto (SFU Dept. of Chemistry)</a:t>
            </a:r>
            <a:endParaRPr sz="1300" b="1" dirty="0"/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b="1" dirty="0"/>
              <a:t>Matthew Martin (SFU Dept. of Physics)</a:t>
            </a:r>
            <a:endParaRPr sz="1300" b="1" dirty="0"/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b="1" dirty="0"/>
              <a:t>Dr. Krzysztof Starosta (SFU Dept. of Chemistry)</a:t>
            </a:r>
            <a:endParaRPr sz="1300" b="1" dirty="0"/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300" b="1" dirty="0"/>
              <a:t>Elliot Wadge (SFU Dept. of Physics)</a:t>
            </a:r>
            <a:endParaRPr sz="1400" b="1" dirty="0"/>
          </a:p>
        </p:txBody>
      </p:sp>
      <p:sp>
        <p:nvSpPr>
          <p:cNvPr id="318" name="Google Shape;318;p3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319" name="Google Shape;31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188" y="2218875"/>
            <a:ext cx="2744776" cy="4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5612" y="2952113"/>
            <a:ext cx="1925901" cy="14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5629" y="967050"/>
            <a:ext cx="1925925" cy="93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Model and “Magic” Nuclei</a:t>
            </a: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2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369950" y="990700"/>
            <a:ext cx="40881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402336" lvl="0" indent="-22961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•"/>
            </a:pPr>
            <a:r>
              <a:rPr lang="en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Nucleons</a:t>
            </a:r>
            <a:r>
              <a:rPr lang="en" sz="16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arranged in respective </a:t>
            </a:r>
            <a:r>
              <a:rPr lang="en" sz="16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shells</a:t>
            </a:r>
            <a:r>
              <a:rPr lang="en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02336" lvl="0" indent="-12801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02336" lvl="0" indent="-22961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•"/>
            </a:pPr>
            <a:r>
              <a:rPr lang="en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Filled valence shells are associated with increased stability</a:t>
            </a:r>
            <a:endParaRPr sz="16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57212" lvl="1" indent="-20161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–"/>
            </a:pPr>
            <a:r>
              <a:rPr lang="en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" sz="1600" b="1" dirty="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Doubly- / Singly-Magic</a:t>
            </a:r>
            <a:r>
              <a:rPr lang="en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 </a:t>
            </a:r>
            <a:endParaRPr sz="16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02336" lvl="0" indent="-12801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02336" lvl="0" indent="-22961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•"/>
            </a:pPr>
            <a:r>
              <a:rPr lang="en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" sz="1600" b="1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Magic</a:t>
            </a:r>
            <a:r>
              <a:rPr lang="en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 nuclei characteristically spherical in </a:t>
            </a:r>
            <a:r>
              <a:rPr lang="en" sz="1600" dirty="0"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lang="en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round state</a:t>
            </a:r>
            <a:br>
              <a:rPr lang="en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br>
              <a:rPr lang="en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6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5" name="Google Shape;95;p16"/>
          <p:cNvGrpSpPr/>
          <p:nvPr/>
        </p:nvGrpSpPr>
        <p:grpSpPr>
          <a:xfrm>
            <a:off x="4668470" y="754325"/>
            <a:ext cx="4053482" cy="2710621"/>
            <a:chOff x="3495989" y="2061001"/>
            <a:chExt cx="5671586" cy="4072447"/>
          </a:xfrm>
        </p:grpSpPr>
        <p:sp>
          <p:nvSpPr>
            <p:cNvPr id="96" name="Google Shape;96;p16"/>
            <p:cNvSpPr txBox="1"/>
            <p:nvPr/>
          </p:nvSpPr>
          <p:spPr>
            <a:xfrm>
              <a:off x="3495997" y="2061001"/>
              <a:ext cx="2829600" cy="43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rgbClr val="59595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ELECTRONS</a:t>
              </a:r>
              <a:endParaRPr sz="700" b="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7" name="Google Shape;97;p16"/>
            <p:cNvSpPr txBox="1"/>
            <p:nvPr/>
          </p:nvSpPr>
          <p:spPr>
            <a:xfrm>
              <a:off x="6290770" y="2061001"/>
              <a:ext cx="2237400" cy="43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rgbClr val="59595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NUCLEONS</a:t>
              </a:r>
              <a:endParaRPr sz="1300" b="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98" name="Google Shape;98;p16"/>
            <p:cNvGrpSpPr/>
            <p:nvPr/>
          </p:nvGrpSpPr>
          <p:grpSpPr>
            <a:xfrm>
              <a:off x="3495989" y="2425051"/>
              <a:ext cx="5671586" cy="3708397"/>
              <a:chOff x="3495989" y="2425051"/>
              <a:chExt cx="5671586" cy="3708397"/>
            </a:xfrm>
          </p:grpSpPr>
          <p:pic>
            <p:nvPicPr>
              <p:cNvPr id="99" name="Google Shape;99;p1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495989" y="2425051"/>
                <a:ext cx="5671586" cy="3708397"/>
              </a:xfrm>
              <a:prstGeom prst="rect">
                <a:avLst/>
              </a:prstGeom>
              <a:noFill/>
              <a:ln w="19050" cap="flat" cmpd="sng">
                <a:solidFill>
                  <a:srgbClr val="A6192E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grpSp>
            <p:nvGrpSpPr>
              <p:cNvPr id="100" name="Google Shape;100;p16"/>
              <p:cNvGrpSpPr/>
              <p:nvPr/>
            </p:nvGrpSpPr>
            <p:grpSpPr>
              <a:xfrm>
                <a:off x="4490727" y="4724456"/>
                <a:ext cx="1200767" cy="1117735"/>
                <a:chOff x="232086" y="1380761"/>
                <a:chExt cx="3956400" cy="3807000"/>
              </a:xfrm>
            </p:grpSpPr>
            <p:grpSp>
              <p:nvGrpSpPr>
                <p:cNvPr id="101" name="Google Shape;101;p16"/>
                <p:cNvGrpSpPr/>
                <p:nvPr/>
              </p:nvGrpSpPr>
              <p:grpSpPr>
                <a:xfrm>
                  <a:off x="1118028" y="2202825"/>
                  <a:ext cx="2114175" cy="2048692"/>
                  <a:chOff x="5866468" y="2354071"/>
                  <a:chExt cx="2114175" cy="2048692"/>
                </a:xfrm>
              </p:grpSpPr>
              <p:grpSp>
                <p:nvGrpSpPr>
                  <p:cNvPr id="102" name="Google Shape;102;p16"/>
                  <p:cNvGrpSpPr/>
                  <p:nvPr/>
                </p:nvGrpSpPr>
                <p:grpSpPr>
                  <a:xfrm>
                    <a:off x="7102833" y="3536787"/>
                    <a:ext cx="643800" cy="644100"/>
                    <a:chOff x="1591815" y="2236061"/>
                    <a:chExt cx="643800" cy="644100"/>
                  </a:xfrm>
                </p:grpSpPr>
                <p:sp>
                  <p:nvSpPr>
                    <p:cNvPr id="103" name="Google Shape;103;p16"/>
                    <p:cNvSpPr/>
                    <p:nvPr/>
                  </p:nvSpPr>
                  <p:spPr>
                    <a:xfrm>
                      <a:off x="1591815" y="2236061"/>
                      <a:ext cx="643800" cy="64410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3E7FCD"/>
                        </a:gs>
                        <a:gs pos="100000">
                          <a:srgbClr val="96C0FF"/>
                        </a:gs>
                      </a:gsLst>
                      <a:lin ang="16200038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4900"/>
                        </a:srgbClr>
                      </a:outerShdw>
                    </a:effectLst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4" name="Google Shape;104;p16"/>
                    <p:cNvSpPr/>
                    <p:nvPr/>
                  </p:nvSpPr>
                  <p:spPr>
                    <a:xfrm>
                      <a:off x="1699131" y="2325501"/>
                      <a:ext cx="429300" cy="465000"/>
                    </a:xfrm>
                    <a:prstGeom prst="mathPlus">
                      <a:avLst>
                        <a:gd name="adj1" fmla="val 23520"/>
                      </a:avLst>
                    </a:prstGeom>
                    <a:solidFill>
                      <a:srgbClr val="000000"/>
                    </a:soli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4900"/>
                        </a:srgbClr>
                      </a:outerShdw>
                    </a:effectLst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05" name="Google Shape;105;p16"/>
                  <p:cNvSpPr/>
                  <p:nvPr/>
                </p:nvSpPr>
                <p:spPr>
                  <a:xfrm>
                    <a:off x="6675076" y="3677815"/>
                    <a:ext cx="643800" cy="644100"/>
                  </a:xfrm>
                  <a:prstGeom prst="ellipse">
                    <a:avLst/>
                  </a:prstGeom>
                  <a:solidFill>
                    <a:srgbClr val="953734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06" name="Google Shape;106;p16"/>
                  <p:cNvGrpSpPr/>
                  <p:nvPr/>
                </p:nvGrpSpPr>
                <p:grpSpPr>
                  <a:xfrm>
                    <a:off x="5866468" y="3105386"/>
                    <a:ext cx="643800" cy="644100"/>
                    <a:chOff x="1591815" y="2236061"/>
                    <a:chExt cx="643800" cy="644100"/>
                  </a:xfrm>
                </p:grpSpPr>
                <p:sp>
                  <p:nvSpPr>
                    <p:cNvPr id="107" name="Google Shape;107;p16"/>
                    <p:cNvSpPr/>
                    <p:nvPr/>
                  </p:nvSpPr>
                  <p:spPr>
                    <a:xfrm>
                      <a:off x="1591815" y="2236061"/>
                      <a:ext cx="643800" cy="64410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3E7FCD"/>
                        </a:gs>
                        <a:gs pos="100000">
                          <a:srgbClr val="96C0FF"/>
                        </a:gs>
                      </a:gsLst>
                      <a:lin ang="16200038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4900"/>
                        </a:srgbClr>
                      </a:outerShdw>
                    </a:effectLst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8" name="Google Shape;108;p16"/>
                    <p:cNvSpPr/>
                    <p:nvPr/>
                  </p:nvSpPr>
                  <p:spPr>
                    <a:xfrm>
                      <a:off x="1699131" y="2325501"/>
                      <a:ext cx="429300" cy="465000"/>
                    </a:xfrm>
                    <a:prstGeom prst="mathPlus">
                      <a:avLst>
                        <a:gd name="adj1" fmla="val 23520"/>
                      </a:avLst>
                    </a:prstGeom>
                    <a:solidFill>
                      <a:srgbClr val="000000"/>
                    </a:soli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4900"/>
                        </a:srgbClr>
                      </a:outerShdw>
                    </a:effectLst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09" name="Google Shape;109;p16"/>
                  <p:cNvGrpSpPr/>
                  <p:nvPr/>
                </p:nvGrpSpPr>
                <p:grpSpPr>
                  <a:xfrm>
                    <a:off x="6296467" y="3758663"/>
                    <a:ext cx="643800" cy="644100"/>
                    <a:chOff x="1591815" y="2236061"/>
                    <a:chExt cx="643800" cy="644100"/>
                  </a:xfrm>
                </p:grpSpPr>
                <p:sp>
                  <p:nvSpPr>
                    <p:cNvPr id="110" name="Google Shape;110;p16"/>
                    <p:cNvSpPr/>
                    <p:nvPr/>
                  </p:nvSpPr>
                  <p:spPr>
                    <a:xfrm>
                      <a:off x="1591815" y="2236061"/>
                      <a:ext cx="643800" cy="64410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3E7FCD"/>
                        </a:gs>
                        <a:gs pos="100000">
                          <a:srgbClr val="96C0FF"/>
                        </a:gs>
                      </a:gsLst>
                      <a:lin ang="16200038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4900"/>
                        </a:srgbClr>
                      </a:outerShdw>
                    </a:effectLst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1" name="Google Shape;111;p16"/>
                    <p:cNvSpPr/>
                    <p:nvPr/>
                  </p:nvSpPr>
                  <p:spPr>
                    <a:xfrm>
                      <a:off x="1699131" y="2325501"/>
                      <a:ext cx="429300" cy="465000"/>
                    </a:xfrm>
                    <a:prstGeom prst="mathPlus">
                      <a:avLst>
                        <a:gd name="adj1" fmla="val 23520"/>
                      </a:avLst>
                    </a:prstGeom>
                    <a:solidFill>
                      <a:srgbClr val="000000"/>
                    </a:soli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4900"/>
                        </a:srgbClr>
                      </a:outerShdw>
                    </a:effectLst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12" name="Google Shape;112;p16"/>
                  <p:cNvGrpSpPr/>
                  <p:nvPr/>
                </p:nvGrpSpPr>
                <p:grpSpPr>
                  <a:xfrm>
                    <a:off x="6566261" y="2474855"/>
                    <a:ext cx="643800" cy="644100"/>
                    <a:chOff x="1591815" y="2236061"/>
                    <a:chExt cx="643800" cy="644100"/>
                  </a:xfrm>
                </p:grpSpPr>
                <p:sp>
                  <p:nvSpPr>
                    <p:cNvPr id="113" name="Google Shape;113;p16"/>
                    <p:cNvSpPr/>
                    <p:nvPr/>
                  </p:nvSpPr>
                  <p:spPr>
                    <a:xfrm>
                      <a:off x="1591815" y="2236061"/>
                      <a:ext cx="643800" cy="64410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3E7FCD"/>
                        </a:gs>
                        <a:gs pos="100000">
                          <a:srgbClr val="96C0FF"/>
                        </a:gs>
                      </a:gsLst>
                      <a:lin ang="16200038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4900"/>
                        </a:srgbClr>
                      </a:outerShdw>
                    </a:effectLst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4" name="Google Shape;114;p16"/>
                    <p:cNvSpPr/>
                    <p:nvPr/>
                  </p:nvSpPr>
                  <p:spPr>
                    <a:xfrm>
                      <a:off x="1699131" y="2325501"/>
                      <a:ext cx="429300" cy="465000"/>
                    </a:xfrm>
                    <a:prstGeom prst="mathPlus">
                      <a:avLst>
                        <a:gd name="adj1" fmla="val 23520"/>
                      </a:avLst>
                    </a:prstGeom>
                    <a:solidFill>
                      <a:srgbClr val="000000"/>
                    </a:soli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4900"/>
                        </a:srgbClr>
                      </a:outerShdw>
                    </a:effectLst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5" name="Google Shape;115;p16"/>
                  <p:cNvSpPr/>
                  <p:nvPr/>
                </p:nvSpPr>
                <p:spPr>
                  <a:xfrm>
                    <a:off x="6137753" y="3337934"/>
                    <a:ext cx="643800" cy="644100"/>
                  </a:xfrm>
                  <a:prstGeom prst="ellipse">
                    <a:avLst/>
                  </a:prstGeom>
                  <a:solidFill>
                    <a:srgbClr val="953734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16"/>
                  <p:cNvSpPr/>
                  <p:nvPr/>
                </p:nvSpPr>
                <p:spPr>
                  <a:xfrm>
                    <a:off x="6815906" y="2354071"/>
                    <a:ext cx="643800" cy="644100"/>
                  </a:xfrm>
                  <a:prstGeom prst="ellipse">
                    <a:avLst/>
                  </a:prstGeom>
                  <a:solidFill>
                    <a:srgbClr val="953734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16"/>
                  <p:cNvSpPr/>
                  <p:nvPr/>
                </p:nvSpPr>
                <p:spPr>
                  <a:xfrm>
                    <a:off x="7336843" y="3232682"/>
                    <a:ext cx="643800" cy="644100"/>
                  </a:xfrm>
                  <a:prstGeom prst="ellipse">
                    <a:avLst/>
                  </a:prstGeom>
                  <a:solidFill>
                    <a:srgbClr val="953734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16"/>
                  <p:cNvSpPr/>
                  <p:nvPr/>
                </p:nvSpPr>
                <p:spPr>
                  <a:xfrm>
                    <a:off x="6084095" y="2682317"/>
                    <a:ext cx="643800" cy="644100"/>
                  </a:xfrm>
                  <a:prstGeom prst="ellipse">
                    <a:avLst/>
                  </a:prstGeom>
                  <a:solidFill>
                    <a:srgbClr val="953734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" name="Google Shape;119;p16"/>
                  <p:cNvSpPr/>
                  <p:nvPr/>
                </p:nvSpPr>
                <p:spPr>
                  <a:xfrm>
                    <a:off x="6833039" y="3051717"/>
                    <a:ext cx="643800" cy="644100"/>
                  </a:xfrm>
                  <a:prstGeom prst="ellipse">
                    <a:avLst/>
                  </a:prstGeom>
                  <a:solidFill>
                    <a:srgbClr val="953734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20" name="Google Shape;120;p16"/>
                  <p:cNvGrpSpPr/>
                  <p:nvPr/>
                </p:nvGrpSpPr>
                <p:grpSpPr>
                  <a:xfrm>
                    <a:off x="7137846" y="2668859"/>
                    <a:ext cx="643800" cy="644100"/>
                    <a:chOff x="1591815" y="2236061"/>
                    <a:chExt cx="643800" cy="644100"/>
                  </a:xfrm>
                </p:grpSpPr>
                <p:sp>
                  <p:nvSpPr>
                    <p:cNvPr id="121" name="Google Shape;121;p16"/>
                    <p:cNvSpPr/>
                    <p:nvPr/>
                  </p:nvSpPr>
                  <p:spPr>
                    <a:xfrm>
                      <a:off x="1591815" y="2236061"/>
                      <a:ext cx="643800" cy="64410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3E7FCD"/>
                        </a:gs>
                        <a:gs pos="100000">
                          <a:srgbClr val="96C0FF"/>
                        </a:gs>
                      </a:gsLst>
                      <a:lin ang="16200038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4900"/>
                        </a:srgbClr>
                      </a:outerShdw>
                    </a:effectLst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22" name="Google Shape;122;p16"/>
                    <p:cNvSpPr/>
                    <p:nvPr/>
                  </p:nvSpPr>
                  <p:spPr>
                    <a:xfrm>
                      <a:off x="1699131" y="2325501"/>
                      <a:ext cx="429300" cy="465000"/>
                    </a:xfrm>
                    <a:prstGeom prst="mathPlus">
                      <a:avLst>
                        <a:gd name="adj1" fmla="val 23520"/>
                      </a:avLst>
                    </a:prstGeom>
                    <a:solidFill>
                      <a:srgbClr val="000000"/>
                    </a:soli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4900"/>
                        </a:srgbClr>
                      </a:outerShdw>
                    </a:effectLst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23" name="Google Shape;123;p16"/>
                  <p:cNvGrpSpPr/>
                  <p:nvPr/>
                </p:nvGrpSpPr>
                <p:grpSpPr>
                  <a:xfrm>
                    <a:off x="6458945" y="3105386"/>
                    <a:ext cx="643800" cy="644100"/>
                    <a:chOff x="1591815" y="2236061"/>
                    <a:chExt cx="643800" cy="644100"/>
                  </a:xfrm>
                </p:grpSpPr>
                <p:sp>
                  <p:nvSpPr>
                    <p:cNvPr id="124" name="Google Shape;124;p16"/>
                    <p:cNvSpPr/>
                    <p:nvPr/>
                  </p:nvSpPr>
                  <p:spPr>
                    <a:xfrm>
                      <a:off x="1591815" y="2236061"/>
                      <a:ext cx="643800" cy="64410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3E7FCD"/>
                        </a:gs>
                        <a:gs pos="100000">
                          <a:srgbClr val="96C0FF"/>
                        </a:gs>
                      </a:gsLst>
                      <a:lin ang="16200038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4900"/>
                        </a:srgbClr>
                      </a:outerShdw>
                    </a:effectLst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25" name="Google Shape;125;p16"/>
                    <p:cNvSpPr/>
                    <p:nvPr/>
                  </p:nvSpPr>
                  <p:spPr>
                    <a:xfrm>
                      <a:off x="1699131" y="2325501"/>
                      <a:ext cx="429300" cy="465000"/>
                    </a:xfrm>
                    <a:prstGeom prst="mathPlus">
                      <a:avLst>
                        <a:gd name="adj1" fmla="val 23520"/>
                      </a:avLst>
                    </a:prstGeom>
                    <a:solidFill>
                      <a:srgbClr val="000000"/>
                    </a:soli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4900"/>
                        </a:srgbClr>
                      </a:outerShdw>
                    </a:effectLst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126" name="Google Shape;126;p16"/>
                <p:cNvSpPr/>
                <p:nvPr/>
              </p:nvSpPr>
              <p:spPr>
                <a:xfrm>
                  <a:off x="494892" y="1635133"/>
                  <a:ext cx="3393900" cy="3268500"/>
                </a:xfrm>
                <a:prstGeom prst="donut">
                  <a:avLst>
                    <a:gd name="adj" fmla="val 1393"/>
                  </a:avLst>
                </a:prstGeom>
                <a:gradFill>
                  <a:gsLst>
                    <a:gs pos="0">
                      <a:srgbClr val="3E7FCD"/>
                    </a:gs>
                    <a:gs pos="100000">
                      <a:srgbClr val="96C0FF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16"/>
                <p:cNvSpPr/>
                <p:nvPr/>
              </p:nvSpPr>
              <p:spPr>
                <a:xfrm>
                  <a:off x="899412" y="2011437"/>
                  <a:ext cx="2585100" cy="2455800"/>
                </a:xfrm>
                <a:prstGeom prst="donut">
                  <a:avLst>
                    <a:gd name="adj" fmla="val 1809"/>
                  </a:avLst>
                </a:prstGeom>
                <a:gradFill>
                  <a:gsLst>
                    <a:gs pos="0">
                      <a:srgbClr val="3E7FCD"/>
                    </a:gs>
                    <a:gs pos="100000">
                      <a:srgbClr val="96C0FF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16"/>
                <p:cNvSpPr/>
                <p:nvPr/>
              </p:nvSpPr>
              <p:spPr>
                <a:xfrm>
                  <a:off x="3191748" y="1955848"/>
                  <a:ext cx="216300" cy="191400"/>
                </a:xfrm>
                <a:prstGeom prst="ellipse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rgbClr val="BABABA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16"/>
                <p:cNvSpPr/>
                <p:nvPr/>
              </p:nvSpPr>
              <p:spPr>
                <a:xfrm>
                  <a:off x="3306615" y="2995999"/>
                  <a:ext cx="216300" cy="191400"/>
                </a:xfrm>
                <a:prstGeom prst="ellipse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rgbClr val="BABABA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16"/>
                <p:cNvSpPr/>
                <p:nvPr/>
              </p:nvSpPr>
              <p:spPr>
                <a:xfrm>
                  <a:off x="791319" y="3120051"/>
                  <a:ext cx="216300" cy="191400"/>
                </a:xfrm>
                <a:prstGeom prst="ellipse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rgbClr val="BABABA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16"/>
                <p:cNvSpPr/>
                <p:nvPr/>
              </p:nvSpPr>
              <p:spPr>
                <a:xfrm>
                  <a:off x="791319" y="4189675"/>
                  <a:ext cx="216300" cy="191400"/>
                </a:xfrm>
                <a:prstGeom prst="ellipse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rgbClr val="BABABA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16"/>
                <p:cNvSpPr/>
                <p:nvPr/>
              </p:nvSpPr>
              <p:spPr>
                <a:xfrm>
                  <a:off x="232086" y="1380761"/>
                  <a:ext cx="3956400" cy="3807000"/>
                </a:xfrm>
                <a:prstGeom prst="donut">
                  <a:avLst>
                    <a:gd name="adj" fmla="val 1393"/>
                  </a:avLst>
                </a:prstGeom>
                <a:gradFill>
                  <a:gsLst>
                    <a:gs pos="0">
                      <a:srgbClr val="3E7FCD"/>
                    </a:gs>
                    <a:gs pos="100000">
                      <a:srgbClr val="96C0FF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16"/>
                <p:cNvSpPr/>
                <p:nvPr/>
              </p:nvSpPr>
              <p:spPr>
                <a:xfrm>
                  <a:off x="1596817" y="1389651"/>
                  <a:ext cx="216300" cy="191400"/>
                </a:xfrm>
                <a:prstGeom prst="ellipse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rgbClr val="BABABA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134;p16"/>
                <p:cNvSpPr/>
                <p:nvPr/>
              </p:nvSpPr>
              <p:spPr>
                <a:xfrm>
                  <a:off x="3201525" y="4712365"/>
                  <a:ext cx="216300" cy="191400"/>
                </a:xfrm>
                <a:prstGeom prst="ellipse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rgbClr val="BABABA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35" name="Google Shape;135;p16"/>
          <p:cNvSpPr txBox="1"/>
          <p:nvPr/>
        </p:nvSpPr>
        <p:spPr>
          <a:xfrm>
            <a:off x="4668475" y="3527300"/>
            <a:ext cx="1900200" cy="738900"/>
          </a:xfrm>
          <a:prstGeom prst="rect">
            <a:avLst/>
          </a:prstGeom>
          <a:noFill/>
          <a:ln w="9525" cap="flat" cmpd="sng">
            <a:solidFill>
              <a:srgbClr val="A619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Atomic</a:t>
            </a:r>
            <a:r>
              <a:rPr lang="en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properties attributed to valence </a:t>
            </a:r>
            <a:r>
              <a:rPr lang="en" b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electrons</a:t>
            </a:r>
            <a:endParaRPr b="1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6622775" y="3527300"/>
            <a:ext cx="2099400" cy="954300"/>
          </a:xfrm>
          <a:prstGeom prst="rect">
            <a:avLst/>
          </a:prstGeom>
          <a:noFill/>
          <a:ln w="9525" cap="flat" cmpd="sng">
            <a:solidFill>
              <a:srgbClr val="A619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Nuclear</a:t>
            </a:r>
            <a:r>
              <a:rPr lang="en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properties attributed to interactions between valence </a:t>
            </a:r>
            <a:r>
              <a:rPr lang="en" b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nucleons</a:t>
            </a:r>
            <a:endParaRPr b="1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B91AF-07AE-0D43-28B9-E91565F2E7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4994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Nuclear Shapes*</a:t>
            </a:r>
            <a:endParaRPr dirty="0"/>
          </a:p>
        </p:txBody>
      </p:sp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body" idx="1"/>
          </p:nvPr>
        </p:nvSpPr>
        <p:spPr>
          <a:xfrm>
            <a:off x="390050" y="903225"/>
            <a:ext cx="6010500" cy="226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Described by a multipole expansion in 𝜆: 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en" sz="1600"/>
              <a:t> </a:t>
            </a:r>
            <a:endParaRPr sz="1600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700"/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Multipole order: 2</a:t>
            </a:r>
            <a:r>
              <a:rPr lang="en" sz="1600" baseline="30000"/>
              <a:t>𝜆</a:t>
            </a:r>
            <a:r>
              <a:rPr lang="en" sz="1600"/>
              <a:t> 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 sz="1600"/>
              <a:t>2</a:t>
            </a:r>
            <a:r>
              <a:rPr lang="en" sz="1600" baseline="30000"/>
              <a:t>0</a:t>
            </a:r>
            <a:r>
              <a:rPr lang="en" sz="1600"/>
              <a:t> = monopole - breathing mode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 sz="1600"/>
              <a:t>2</a:t>
            </a:r>
            <a:r>
              <a:rPr lang="en" sz="1600" baseline="30000"/>
              <a:t>1</a:t>
            </a:r>
            <a:r>
              <a:rPr lang="en" sz="1600"/>
              <a:t> = dipole - center of mass shift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 sz="1600"/>
              <a:t>2</a:t>
            </a:r>
            <a:r>
              <a:rPr lang="en" sz="1600" baseline="30000"/>
              <a:t>2</a:t>
            </a:r>
            <a:r>
              <a:rPr lang="en" sz="1600"/>
              <a:t> = quadrupole - reflection symmetric deformation </a:t>
            </a:r>
            <a:endParaRPr sz="1600"/>
          </a:p>
        </p:txBody>
      </p:sp>
      <p:pic>
        <p:nvPicPr>
          <p:cNvPr id="144" name="Google Shape;14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4969" y="1343925"/>
            <a:ext cx="3606571" cy="6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>
            <a:off x="390050" y="3308300"/>
            <a:ext cx="6010500" cy="100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Deformed nuclear shape arises from long-range multipole-multipole interactions between protons and neutrons in the nuclear valence space</a:t>
            </a:r>
            <a:endParaRPr sz="1600"/>
          </a:p>
        </p:txBody>
      </p:sp>
      <p:pic>
        <p:nvPicPr>
          <p:cNvPr id="146" name="Google Shape;146;p17"/>
          <p:cNvPicPr preferRelativeResize="0"/>
          <p:nvPr/>
        </p:nvPicPr>
        <p:blipFill rotWithShape="1">
          <a:blip r:embed="rId4">
            <a:alphaModFix/>
          </a:blip>
          <a:srcRect l="2674" t="57881" r="16038" b="7464"/>
          <a:stretch/>
        </p:blipFill>
        <p:spPr>
          <a:xfrm>
            <a:off x="6934125" y="2828150"/>
            <a:ext cx="1654675" cy="1127325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17"/>
          <p:cNvPicPr preferRelativeResize="0"/>
          <p:nvPr/>
        </p:nvPicPr>
        <p:blipFill rotWithShape="1">
          <a:blip r:embed="rId4">
            <a:alphaModFix/>
          </a:blip>
          <a:srcRect t="8434" r="18719" b="56911"/>
          <a:stretch/>
        </p:blipFill>
        <p:spPr>
          <a:xfrm>
            <a:off x="6934125" y="1227538"/>
            <a:ext cx="1654675" cy="1127325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8" name="Google Shape;148;p17"/>
          <p:cNvSpPr txBox="1"/>
          <p:nvPr/>
        </p:nvSpPr>
        <p:spPr>
          <a:xfrm>
            <a:off x="6929100" y="831800"/>
            <a:ext cx="165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Oblate (earth)</a:t>
            </a:r>
            <a:endParaRPr b="1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6929100" y="2427950"/>
            <a:ext cx="165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Prolate (rugby ball)</a:t>
            </a:r>
            <a:endParaRPr b="1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20059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9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aseline="30000"/>
              <a:t>186</a:t>
            </a:r>
            <a:r>
              <a:rPr lang="en"/>
              <a:t>Pb Shape Coexistence*</a:t>
            </a:r>
            <a:endParaRPr/>
          </a:p>
        </p:txBody>
      </p:sp>
      <p:sp>
        <p:nvSpPr>
          <p:cNvPr id="451" name="Google Shape;451;p49"/>
          <p:cNvSpPr txBox="1">
            <a:spLocks noGrp="1"/>
          </p:cNvSpPr>
          <p:nvPr>
            <p:ph type="body" idx="1"/>
          </p:nvPr>
        </p:nvSpPr>
        <p:spPr>
          <a:xfrm>
            <a:off x="447850" y="822950"/>
            <a:ext cx="4023900" cy="370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Two or more states having distinct properties and different intrinsic shapes within a narrow energy range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600"/>
              <a:buChar char="–"/>
            </a:pPr>
            <a:r>
              <a:rPr lang="en" sz="1600"/>
              <a:t>Characterized by </a:t>
            </a:r>
            <a:r>
              <a:rPr lang="en" sz="1600" b="1">
                <a:solidFill>
                  <a:schemeClr val="accent6"/>
                </a:solidFill>
              </a:rPr>
              <a:t>rotational bands</a:t>
            </a:r>
            <a:r>
              <a:rPr lang="en" sz="1600"/>
              <a:t> of excited states allowed by deformed shapes (prolate &amp; oblate, etc.)</a:t>
            </a:r>
            <a:endParaRPr sz="1600"/>
          </a:p>
        </p:txBody>
      </p:sp>
      <p:sp>
        <p:nvSpPr>
          <p:cNvPr id="452" name="Google Shape;452;p4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22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3" name="Google Shape;45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7065" y="864100"/>
            <a:ext cx="3648336" cy="3472000"/>
          </a:xfrm>
          <a:prstGeom prst="rect">
            <a:avLst/>
          </a:prstGeom>
          <a:noFill/>
          <a:ln w="19050" cap="flat" cmpd="sng">
            <a:solidFill>
              <a:srgbClr val="A6192E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779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4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Decay of </a:t>
            </a:r>
            <a:r>
              <a:rPr lang="en" baseline="30000"/>
              <a:t>114</a:t>
            </a:r>
            <a:r>
              <a:rPr lang="en"/>
              <a:t>Sb to </a:t>
            </a:r>
            <a:r>
              <a:rPr lang="en" baseline="30000"/>
              <a:t>114</a:t>
            </a:r>
            <a:r>
              <a:rPr lang="en"/>
              <a:t>Sn**</a:t>
            </a:r>
            <a:endParaRPr/>
          </a:p>
        </p:txBody>
      </p:sp>
      <p:sp>
        <p:nvSpPr>
          <p:cNvPr id="403" name="Google Shape;403;p4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04" name="Google Shape;404;p44"/>
          <p:cNvSpPr txBox="1"/>
          <p:nvPr/>
        </p:nvSpPr>
        <p:spPr>
          <a:xfrm>
            <a:off x="602175" y="1079787"/>
            <a:ext cx="38397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β</a:t>
            </a:r>
            <a:r>
              <a:rPr lang="en" sz="2000" b="1" baseline="30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r>
              <a:rPr lang="en" sz="2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-decay</a:t>
            </a:r>
            <a:endParaRPr sz="20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5" name="Google Shape;405;p44"/>
          <p:cNvSpPr txBox="1"/>
          <p:nvPr/>
        </p:nvSpPr>
        <p:spPr>
          <a:xfrm>
            <a:off x="542250" y="1437325"/>
            <a:ext cx="3858000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164592" lvl="0" indent="-22961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•"/>
            </a:pPr>
            <a:r>
              <a:rPr lang="en"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Protons are spontaneously converted to neutrons, releasing a positron and an electron neutrino</a:t>
            </a:r>
            <a:endParaRPr sz="16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6" name="Google Shape;406;p44"/>
          <p:cNvSpPr txBox="1"/>
          <p:nvPr/>
        </p:nvSpPr>
        <p:spPr>
          <a:xfrm>
            <a:off x="602314" y="2835615"/>
            <a:ext cx="38580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Electron Capture (EC)</a:t>
            </a:r>
            <a:endParaRPr sz="20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7" name="Google Shape;40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0500" y="820925"/>
            <a:ext cx="4136301" cy="3719725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8" name="Google Shape;408;p44"/>
          <p:cNvSpPr txBox="1"/>
          <p:nvPr/>
        </p:nvSpPr>
        <p:spPr>
          <a:xfrm>
            <a:off x="551550" y="3211125"/>
            <a:ext cx="3839700" cy="9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45700" anchor="t" anchorCtr="0">
            <a:noAutofit/>
          </a:bodyPr>
          <a:lstStyle/>
          <a:p>
            <a:pPr marL="164592" lvl="0" indent="-229616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•"/>
            </a:pPr>
            <a:r>
              <a:rPr lang="en"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Proton spontaneously captures an atomic electron, converting it to a neutron and neutrino </a:t>
            </a:r>
            <a:endParaRPr sz="16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1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GRIFFIN Spectrometer*</a:t>
            </a:r>
            <a:endParaRPr/>
          </a:p>
        </p:txBody>
      </p:sp>
      <p:sp>
        <p:nvSpPr>
          <p:cNvPr id="368" name="Google Shape;368;p4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24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9" name="Google Shape;36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3607" y="2880204"/>
            <a:ext cx="1874260" cy="1405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1"/>
          <p:cNvPicPr preferRelativeResize="0"/>
          <p:nvPr/>
        </p:nvPicPr>
        <p:blipFill rotWithShape="1">
          <a:blip r:embed="rId4">
            <a:alphaModFix/>
          </a:blip>
          <a:srcRect b="-3766"/>
          <a:stretch/>
        </p:blipFill>
        <p:spPr>
          <a:xfrm>
            <a:off x="578029" y="1115451"/>
            <a:ext cx="1713315" cy="1333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1"/>
          <p:cNvPicPr preferRelativeResize="0"/>
          <p:nvPr/>
        </p:nvPicPr>
        <p:blipFill rotWithShape="1">
          <a:blip r:embed="rId5">
            <a:alphaModFix/>
          </a:blip>
          <a:srcRect l="10733" t="15504" r="13681" b="4329"/>
          <a:stretch/>
        </p:blipFill>
        <p:spPr>
          <a:xfrm>
            <a:off x="578025" y="2589700"/>
            <a:ext cx="1713326" cy="169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3606" y="1115459"/>
            <a:ext cx="1884390" cy="161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03850" y="820925"/>
            <a:ext cx="4136301" cy="3719725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74" name="Google Shape;374;p41"/>
          <p:cNvCxnSpPr/>
          <p:nvPr/>
        </p:nvCxnSpPr>
        <p:spPr>
          <a:xfrm rot="10800000" flipH="1">
            <a:off x="6290900" y="2211925"/>
            <a:ext cx="1134300" cy="725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5" name="Google Shape;375;p41"/>
          <p:cNvCxnSpPr/>
          <p:nvPr/>
        </p:nvCxnSpPr>
        <p:spPr>
          <a:xfrm rot="10800000" flipH="1">
            <a:off x="5938675" y="3050250"/>
            <a:ext cx="2092200" cy="725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6" name="Google Shape;376;p41"/>
          <p:cNvCxnSpPr/>
          <p:nvPr/>
        </p:nvCxnSpPr>
        <p:spPr>
          <a:xfrm rot="10800000">
            <a:off x="1486375" y="1725825"/>
            <a:ext cx="2655900" cy="563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7" name="Google Shape;377;p41"/>
          <p:cNvCxnSpPr/>
          <p:nvPr/>
        </p:nvCxnSpPr>
        <p:spPr>
          <a:xfrm rot="10800000">
            <a:off x="1718800" y="3564500"/>
            <a:ext cx="3909900" cy="1551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2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GRIFFIN Spectrometer*</a:t>
            </a:r>
            <a:endParaRPr/>
          </a:p>
        </p:txBody>
      </p:sp>
      <p:sp>
        <p:nvSpPr>
          <p:cNvPr id="383" name="Google Shape;383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25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84" name="Google Shape;384;p42"/>
          <p:cNvGrpSpPr/>
          <p:nvPr/>
        </p:nvGrpSpPr>
        <p:grpSpPr>
          <a:xfrm>
            <a:off x="578025" y="960478"/>
            <a:ext cx="8019971" cy="3325422"/>
            <a:chOff x="578025" y="960478"/>
            <a:chExt cx="8019971" cy="3325422"/>
          </a:xfrm>
        </p:grpSpPr>
        <p:pic>
          <p:nvPicPr>
            <p:cNvPr id="385" name="Google Shape;385;p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13607" y="2880204"/>
              <a:ext cx="1874259" cy="14056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42"/>
            <p:cNvPicPr preferRelativeResize="0"/>
            <p:nvPr/>
          </p:nvPicPr>
          <p:blipFill rotWithShape="1">
            <a:blip r:embed="rId4">
              <a:alphaModFix/>
            </a:blip>
            <a:srcRect b="-3766"/>
            <a:stretch/>
          </p:blipFill>
          <p:spPr>
            <a:xfrm>
              <a:off x="578029" y="1115451"/>
              <a:ext cx="1713315" cy="1333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4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450431" y="960478"/>
              <a:ext cx="4104092" cy="2735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42"/>
            <p:cNvPicPr preferRelativeResize="0"/>
            <p:nvPr/>
          </p:nvPicPr>
          <p:blipFill rotWithShape="1">
            <a:blip r:embed="rId6">
              <a:alphaModFix/>
            </a:blip>
            <a:srcRect l="10733" t="15504" r="13681" b="4329"/>
            <a:stretch/>
          </p:blipFill>
          <p:spPr>
            <a:xfrm>
              <a:off x="578025" y="2589700"/>
              <a:ext cx="1713326" cy="1696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4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713606" y="1115459"/>
              <a:ext cx="1884390" cy="16129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7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50">
                <a:solidFill>
                  <a:schemeClr val="accent1"/>
                </a:solidFill>
              </a:rPr>
              <a:t>𝛾-Events*</a:t>
            </a:r>
            <a:endParaRPr sz="3950"/>
          </a:p>
        </p:txBody>
      </p:sp>
      <p:sp>
        <p:nvSpPr>
          <p:cNvPr id="433" name="Google Shape;433;p4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434" name="Google Shape;434;p47"/>
          <p:cNvPicPr preferRelativeResize="0"/>
          <p:nvPr/>
        </p:nvPicPr>
        <p:blipFill rotWithShape="1">
          <a:blip r:embed="rId3">
            <a:alphaModFix/>
          </a:blip>
          <a:srcRect t="5922" b="1826"/>
          <a:stretch/>
        </p:blipFill>
        <p:spPr>
          <a:xfrm>
            <a:off x="1344900" y="822950"/>
            <a:ext cx="6454200" cy="3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Quadrupole Deformation</a:t>
            </a:r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56" name="Google Shape;156;p18"/>
          <p:cNvPicPr preferRelativeResize="0"/>
          <p:nvPr/>
        </p:nvPicPr>
        <p:blipFill rotWithShape="1">
          <a:blip r:embed="rId3">
            <a:alphaModFix/>
          </a:blip>
          <a:srcRect t="2353" b="2344"/>
          <a:stretch/>
        </p:blipFill>
        <p:spPr>
          <a:xfrm>
            <a:off x="451925" y="754250"/>
            <a:ext cx="5243380" cy="33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4">
            <a:alphaModFix/>
          </a:blip>
          <a:srcRect l="2674" t="57881" r="16038" b="7464"/>
          <a:stretch/>
        </p:blipFill>
        <p:spPr>
          <a:xfrm>
            <a:off x="6934125" y="2828150"/>
            <a:ext cx="1654675" cy="1127325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8" name="Google Shape;158;p18"/>
          <p:cNvSpPr txBox="1">
            <a:spLocks noGrp="1"/>
          </p:cNvSpPr>
          <p:nvPr>
            <p:ph type="body" idx="1"/>
          </p:nvPr>
        </p:nvSpPr>
        <p:spPr>
          <a:xfrm>
            <a:off x="1103200" y="3989864"/>
            <a:ext cx="3860400" cy="47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500"/>
              </a:spcAft>
              <a:buNone/>
            </a:pPr>
            <a:r>
              <a:rPr lang="en" sz="1000" i="1" dirty="0">
                <a:solidFill>
                  <a:schemeClr val="lt2"/>
                </a:solidFill>
              </a:rPr>
              <a:t>Excitation energy of the 2</a:t>
            </a:r>
            <a:r>
              <a:rPr lang="en" sz="1000" i="1" baseline="-25000" dirty="0">
                <a:solidFill>
                  <a:schemeClr val="lt2"/>
                </a:solidFill>
              </a:rPr>
              <a:t>1</a:t>
            </a:r>
            <a:r>
              <a:rPr lang="en" sz="1000" i="1" baseline="30000" dirty="0">
                <a:solidFill>
                  <a:schemeClr val="lt2"/>
                </a:solidFill>
              </a:rPr>
              <a:t>+</a:t>
            </a:r>
            <a:r>
              <a:rPr lang="en" sz="1000" i="1" dirty="0">
                <a:solidFill>
                  <a:schemeClr val="lt2"/>
                </a:solidFill>
              </a:rPr>
              <a:t> state in even-even nuclei              from NNDC NuDat</a:t>
            </a:r>
            <a:endParaRPr sz="1000" i="1" dirty="0">
              <a:solidFill>
                <a:schemeClr val="lt2"/>
              </a:solidFill>
            </a:endParaRPr>
          </a:p>
        </p:txBody>
      </p:sp>
      <p:pic>
        <p:nvPicPr>
          <p:cNvPr id="159" name="Google Shape;159;p18"/>
          <p:cNvPicPr preferRelativeResize="0"/>
          <p:nvPr/>
        </p:nvPicPr>
        <p:blipFill rotWithShape="1">
          <a:blip r:embed="rId5">
            <a:alphaModFix/>
          </a:blip>
          <a:srcRect l="16297" t="8634" r="62014"/>
          <a:stretch/>
        </p:blipFill>
        <p:spPr>
          <a:xfrm>
            <a:off x="4145975" y="2071650"/>
            <a:ext cx="967774" cy="10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 rotWithShape="1">
          <a:blip r:embed="rId4">
            <a:alphaModFix/>
          </a:blip>
          <a:srcRect t="8434" r="18719" b="56911"/>
          <a:stretch/>
        </p:blipFill>
        <p:spPr>
          <a:xfrm>
            <a:off x="6934125" y="1227538"/>
            <a:ext cx="1654675" cy="1127325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1" name="Google Shape;161;p18"/>
          <p:cNvSpPr txBox="1"/>
          <p:nvPr/>
        </p:nvSpPr>
        <p:spPr>
          <a:xfrm>
            <a:off x="6929100" y="831800"/>
            <a:ext cx="165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Oblate (earth)</a:t>
            </a:r>
            <a:endParaRPr b="1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6929100" y="2427950"/>
            <a:ext cx="165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Prolate (rugby ball)</a:t>
            </a:r>
            <a:endParaRPr b="1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63" name="Google Shape;163;p18"/>
          <p:cNvCxnSpPr>
            <a:stCxn id="159" idx="0"/>
          </p:cNvCxnSpPr>
          <p:nvPr/>
        </p:nvCxnSpPr>
        <p:spPr>
          <a:xfrm rot="10800000">
            <a:off x="4613062" y="1645950"/>
            <a:ext cx="16800" cy="425700"/>
          </a:xfrm>
          <a:prstGeom prst="straightConnector1">
            <a:avLst/>
          </a:prstGeom>
          <a:noFill/>
          <a:ln w="9525" cap="flat" cmpd="sng">
            <a:solidFill>
              <a:srgbClr val="3E7FC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" name="Google Shape;164;p18"/>
          <p:cNvCxnSpPr>
            <a:stCxn id="159" idx="1"/>
          </p:cNvCxnSpPr>
          <p:nvPr/>
        </p:nvCxnSpPr>
        <p:spPr>
          <a:xfrm rot="10800000">
            <a:off x="3586175" y="2358450"/>
            <a:ext cx="559800" cy="213300"/>
          </a:xfrm>
          <a:prstGeom prst="straightConnector1">
            <a:avLst/>
          </a:prstGeom>
          <a:noFill/>
          <a:ln w="9525" cap="flat" cmpd="sng">
            <a:solidFill>
              <a:srgbClr val="3E7FC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5" name="Google Shape;165;p18"/>
          <p:cNvSpPr txBox="1"/>
          <p:nvPr/>
        </p:nvSpPr>
        <p:spPr>
          <a:xfrm>
            <a:off x="3856050" y="3009225"/>
            <a:ext cx="165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Spherical</a:t>
            </a:r>
            <a:endParaRPr b="1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Signatures of Nuclear Shape: B(E2)</a:t>
            </a:r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72" name="Google Shape;172;p19"/>
          <p:cNvPicPr preferRelativeResize="0"/>
          <p:nvPr/>
        </p:nvPicPr>
        <p:blipFill rotWithShape="1">
          <a:blip r:embed="rId3">
            <a:alphaModFix/>
          </a:blip>
          <a:srcRect l="8754" t="16974" r="1551" b="3185"/>
          <a:stretch/>
        </p:blipFill>
        <p:spPr>
          <a:xfrm>
            <a:off x="4637450" y="1176812"/>
            <a:ext cx="4277951" cy="2597051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>
            <a:off x="228600" y="996200"/>
            <a:ext cx="4097100" cy="345388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 fontScale="92500" lnSpcReduction="20000"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Non-magic </a:t>
            </a:r>
            <a:r>
              <a:rPr lang="en" sz="1600" baseline="30000" dirty="0"/>
              <a:t>130</a:t>
            </a:r>
            <a:r>
              <a:rPr lang="en" sz="1600" dirty="0"/>
              <a:t>Ba shows highly collective excitations </a:t>
            </a:r>
            <a:endParaRPr sz="1600" dirty="0"/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en" sz="1600" b="1" dirty="0">
                <a:solidFill>
                  <a:schemeClr val="accent1"/>
                </a:solidFill>
              </a:rPr>
              <a:t>High B(E2)</a:t>
            </a:r>
            <a:r>
              <a:rPr lang="en" sz="1600" dirty="0"/>
              <a:t> values</a:t>
            </a:r>
            <a:endParaRPr sz="1600" dirty="0"/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en" sz="1600" dirty="0"/>
              <a:t>Indicative of the </a:t>
            </a:r>
            <a:r>
              <a:rPr lang="en" sz="1600" b="1" dirty="0">
                <a:solidFill>
                  <a:schemeClr val="accent1"/>
                </a:solidFill>
              </a:rPr>
              <a:t>rotational band</a:t>
            </a:r>
            <a:r>
              <a:rPr lang="en" sz="1600" dirty="0"/>
              <a:t> and deformed nuclear shape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Singly-magic </a:t>
            </a:r>
            <a:r>
              <a:rPr lang="en" sz="1600" baseline="30000" dirty="0"/>
              <a:t>134</a:t>
            </a:r>
            <a:r>
              <a:rPr lang="en" sz="1600" dirty="0"/>
              <a:t>Te shows non-collective excitations</a:t>
            </a:r>
            <a:endParaRPr sz="1600" dirty="0"/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en" sz="1600" dirty="0"/>
              <a:t>Low B(E2) values</a:t>
            </a:r>
            <a:endParaRPr sz="1600" dirty="0"/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–"/>
            </a:pPr>
            <a:r>
              <a:rPr lang="en" sz="1600" dirty="0"/>
              <a:t>Seniority scheme implies sphericity</a:t>
            </a:r>
            <a:endParaRPr sz="1600" dirty="0"/>
          </a:p>
        </p:txBody>
      </p:sp>
      <p:sp>
        <p:nvSpPr>
          <p:cNvPr id="174" name="Google Shape;174;p19"/>
          <p:cNvSpPr txBox="1"/>
          <p:nvPr/>
        </p:nvSpPr>
        <p:spPr>
          <a:xfrm>
            <a:off x="4693725" y="3807750"/>
            <a:ext cx="165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Rotational Band</a:t>
            </a:r>
            <a:endParaRPr b="1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6860200" y="3807750"/>
            <a:ext cx="167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Seniority Scheme</a:t>
            </a:r>
            <a:endParaRPr b="1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aseline="30000" dirty="0"/>
              <a:t>186</a:t>
            </a:r>
            <a:r>
              <a:rPr lang="en" dirty="0"/>
              <a:t>Pb and Shape Coexistence</a:t>
            </a:r>
            <a:endParaRPr dirty="0"/>
          </a:p>
        </p:txBody>
      </p:sp>
      <p:sp>
        <p:nvSpPr>
          <p:cNvPr id="181" name="Google Shape;181;p20"/>
          <p:cNvSpPr txBox="1">
            <a:spLocks noGrp="1"/>
          </p:cNvSpPr>
          <p:nvPr>
            <p:ph type="body" idx="1"/>
          </p:nvPr>
        </p:nvSpPr>
        <p:spPr>
          <a:xfrm>
            <a:off x="447850" y="822950"/>
            <a:ext cx="4815300" cy="370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Z=82 closed proton shell implying spherical shape in g.s.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Char char="•"/>
            </a:pPr>
            <a:r>
              <a:rPr lang="en" sz="1600" b="1" dirty="0">
                <a:solidFill>
                  <a:schemeClr val="accent1"/>
                </a:solidFill>
              </a:rPr>
              <a:t>Shape coexistence</a:t>
            </a:r>
            <a:r>
              <a:rPr lang="en" sz="1600" b="1" dirty="0"/>
              <a:t> </a:t>
            </a:r>
            <a:r>
              <a:rPr lang="en" sz="1600" dirty="0"/>
              <a:t>is</a:t>
            </a:r>
            <a:r>
              <a:rPr lang="en" sz="1600" b="1" dirty="0"/>
              <a:t> </a:t>
            </a:r>
            <a:r>
              <a:rPr lang="en" sz="1600" dirty="0"/>
              <a:t>Two or more states having distinct properties and different intrinsic shapes within a narrow energy range</a:t>
            </a:r>
            <a:endParaRPr sz="1600" dirty="0"/>
          </a:p>
          <a:p>
            <a:pPr marL="914400" lvl="1" indent="-33020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600"/>
              <a:buChar char="–"/>
            </a:pPr>
            <a:r>
              <a:rPr lang="en" sz="1600" dirty="0"/>
              <a:t>Characterized by </a:t>
            </a:r>
            <a:r>
              <a:rPr lang="en" sz="1600" b="1" dirty="0">
                <a:solidFill>
                  <a:schemeClr val="accent6"/>
                </a:solidFill>
              </a:rPr>
              <a:t>rotational bands</a:t>
            </a:r>
            <a:r>
              <a:rPr lang="en" sz="1600" dirty="0"/>
              <a:t> of excited states allowed by deformed shapes (prolate &amp; oblate, etc.)</a:t>
            </a:r>
            <a:endParaRPr sz="1600" dirty="0"/>
          </a:p>
        </p:txBody>
      </p:sp>
      <p:sp>
        <p:nvSpPr>
          <p:cNvPr id="182" name="Google Shape;182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5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3" name="Google Shape;183;p20"/>
          <p:cNvPicPr preferRelativeResize="0"/>
          <p:nvPr/>
        </p:nvPicPr>
        <p:blipFill rotWithShape="1">
          <a:blip r:embed="rId3">
            <a:alphaModFix/>
          </a:blip>
          <a:srcRect b="14266"/>
          <a:stretch/>
        </p:blipFill>
        <p:spPr>
          <a:xfrm>
            <a:off x="5916600" y="744488"/>
            <a:ext cx="2770200" cy="355532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4" name="Google Shape;184;p20"/>
          <p:cNvSpPr txBox="1"/>
          <p:nvPr/>
        </p:nvSpPr>
        <p:spPr>
          <a:xfrm>
            <a:off x="3650375" y="4330625"/>
            <a:ext cx="5500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Ojala, J. </a:t>
            </a:r>
            <a:r>
              <a:rPr lang="en" sz="900" i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al.</a:t>
            </a:r>
            <a:r>
              <a:rPr lang="en" sz="90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Reassigning the shapes of the 0</a:t>
            </a:r>
            <a:r>
              <a:rPr lang="en" sz="900" baseline="3000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r>
              <a:rPr lang="en" sz="90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states in the </a:t>
            </a:r>
            <a:r>
              <a:rPr lang="en" sz="900" baseline="3000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186</a:t>
            </a:r>
            <a:r>
              <a:rPr lang="en" sz="90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Pb nucleus. </a:t>
            </a:r>
            <a:r>
              <a:rPr lang="en" sz="900" i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 Phys</a:t>
            </a:r>
            <a:r>
              <a:rPr lang="en" sz="90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5, 213 (2022)</a:t>
            </a:r>
            <a:endParaRPr sz="90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Shape Coexistence in Sn Isotopes</a:t>
            </a:r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body" idx="1"/>
          </p:nvPr>
        </p:nvSpPr>
        <p:spPr>
          <a:xfrm>
            <a:off x="119150" y="746750"/>
            <a:ext cx="4084200" cy="3767700"/>
          </a:xfrm>
          <a:prstGeom prst="rect">
            <a:avLst/>
          </a:prstGeom>
        </p:spPr>
        <p:txBody>
          <a:bodyPr spcFirstLastPara="1" wrap="square" lIns="0" tIns="0" rIns="91425" bIns="91425" anchor="ctr" anchorCtr="0">
            <a:normAutofit/>
          </a:bodyPr>
          <a:lstStyle/>
          <a:p>
            <a:pPr marL="457200" lvl="0" indent="-330200" algn="l" rtl="0">
              <a:spcBef>
                <a:spcPts val="48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Closed proton shell @ Z=50</a:t>
            </a:r>
            <a:endParaRPr sz="1600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Near spherical g.s.</a:t>
            </a:r>
            <a:endParaRPr sz="1600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First excited 2</a:t>
            </a:r>
            <a:r>
              <a:rPr lang="en" sz="1600" baseline="30000" dirty="0"/>
              <a:t>+</a:t>
            </a:r>
            <a:r>
              <a:rPr lang="en" sz="1600" dirty="0"/>
              <a:t> corresponds to a non-collective breaking of neutron-pair</a:t>
            </a:r>
            <a:endParaRPr sz="1600" dirty="0"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en" sz="1600" dirty="0"/>
              <a:t>Excitation E ≈ 1.3 MeV</a:t>
            </a:r>
            <a:endParaRPr sz="1600" dirty="0"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en" sz="1600" dirty="0"/>
              <a:t>Low B(E2;2</a:t>
            </a:r>
            <a:r>
              <a:rPr lang="en" sz="1600" baseline="-25000" dirty="0"/>
              <a:t>1</a:t>
            </a:r>
            <a:r>
              <a:rPr lang="en" sz="1600" baseline="30000" dirty="0"/>
              <a:t>+</a:t>
            </a:r>
            <a:r>
              <a:rPr lang="en" sz="1600" dirty="0"/>
              <a:t>→0</a:t>
            </a:r>
            <a:r>
              <a:rPr lang="en" sz="1600" baseline="-25000" dirty="0"/>
              <a:t>1</a:t>
            </a:r>
            <a:r>
              <a:rPr lang="en" sz="1600" baseline="30000" dirty="0"/>
              <a:t>+</a:t>
            </a:r>
            <a:r>
              <a:rPr lang="en" sz="1600" dirty="0"/>
              <a:t>)  </a:t>
            </a:r>
            <a:endParaRPr sz="1600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Mid-shell rotational band built upon 2p-2h configuration</a:t>
            </a:r>
            <a:endParaRPr sz="1600" dirty="0"/>
          </a:p>
          <a:p>
            <a:pPr marL="914400" lvl="1" indent="-330200" algn="l" rtl="0">
              <a:spcBef>
                <a:spcPts val="1000"/>
              </a:spcBef>
              <a:spcAft>
                <a:spcPts val="1000"/>
              </a:spcAft>
              <a:buSzPts val="1600"/>
              <a:buChar char="–"/>
            </a:pPr>
            <a:r>
              <a:rPr lang="en" sz="1600" dirty="0"/>
              <a:t>Hypothesised to be built upon 0</a:t>
            </a:r>
            <a:r>
              <a:rPr lang="en" sz="1600" baseline="-25000" dirty="0"/>
              <a:t>2</a:t>
            </a:r>
            <a:r>
              <a:rPr lang="en" sz="1600" baseline="30000" dirty="0"/>
              <a:t>+</a:t>
            </a:r>
            <a:r>
              <a:rPr lang="en" sz="1600" dirty="0"/>
              <a:t> state (blue)</a:t>
            </a:r>
            <a:endParaRPr sz="1600" dirty="0"/>
          </a:p>
        </p:txBody>
      </p:sp>
      <p:sp>
        <p:nvSpPr>
          <p:cNvPr id="191" name="Google Shape;191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92" name="Google Shape;19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4657" y="1108375"/>
            <a:ext cx="4600743" cy="2926750"/>
          </a:xfrm>
          <a:prstGeom prst="rect">
            <a:avLst/>
          </a:prstGeom>
          <a:noFill/>
          <a:ln w="19050" cap="flat" cmpd="sng">
            <a:solidFill>
              <a:srgbClr val="A6192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3" name="Google Shape;193;p21"/>
          <p:cNvSpPr txBox="1"/>
          <p:nvPr/>
        </p:nvSpPr>
        <p:spPr>
          <a:xfrm>
            <a:off x="2191775" y="4352544"/>
            <a:ext cx="6952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Garrett P. E. </a:t>
            </a:r>
            <a:r>
              <a:rPr lang="en" sz="900" i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al.</a:t>
            </a:r>
            <a:r>
              <a:rPr lang="en" sz="90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 experimental view on shape coexistence in nuclei.</a:t>
            </a:r>
            <a:r>
              <a:rPr lang="en" sz="900" i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Progress in Particle and Nuclear Physics</a:t>
            </a:r>
            <a:r>
              <a:rPr lang="en" sz="90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124</a:t>
            </a:r>
            <a:r>
              <a:rPr lang="en" sz="900" b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" sz="90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(2022), 103931</a:t>
            </a:r>
            <a:endParaRPr sz="90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aseline="30000"/>
              <a:t>116</a:t>
            </a:r>
            <a:r>
              <a:rPr lang="en"/>
              <a:t>Sn Shape Coexistence</a:t>
            </a:r>
            <a:endParaRPr/>
          </a:p>
        </p:txBody>
      </p:sp>
      <p:sp>
        <p:nvSpPr>
          <p:cNvPr id="199" name="Google Shape;199;p22"/>
          <p:cNvSpPr txBox="1">
            <a:spLocks noGrp="1"/>
          </p:cNvSpPr>
          <p:nvPr>
            <p:ph type="body" idx="1"/>
          </p:nvPr>
        </p:nvSpPr>
        <p:spPr>
          <a:xfrm>
            <a:off x="304800" y="937613"/>
            <a:ext cx="5216100" cy="245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spcBef>
                <a:spcPts val="48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Findings from Pore et. al (2016) regarding </a:t>
            </a:r>
            <a:r>
              <a:rPr lang="en" sz="1600" baseline="30000" dirty="0"/>
              <a:t>116</a:t>
            </a:r>
            <a:r>
              <a:rPr lang="en" sz="1600" dirty="0"/>
              <a:t>Sn suggest a reevaluation of the head of the 2p-2h band within this nucleus</a:t>
            </a:r>
            <a:endParaRPr sz="1600" dirty="0"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en" sz="1600" dirty="0"/>
              <a:t>B(E2;2</a:t>
            </a:r>
            <a:r>
              <a:rPr lang="en" sz="1600" baseline="30000" dirty="0"/>
              <a:t>+</a:t>
            </a:r>
            <a:r>
              <a:rPr lang="en" sz="1600" baseline="-25000" dirty="0"/>
              <a:t>2</a:t>
            </a:r>
            <a:r>
              <a:rPr lang="en" sz="1600" dirty="0"/>
              <a:t>→0</a:t>
            </a:r>
            <a:r>
              <a:rPr lang="en" sz="1600" baseline="30000" dirty="0"/>
              <a:t>+</a:t>
            </a:r>
            <a:r>
              <a:rPr lang="en" sz="1600" baseline="-25000" dirty="0"/>
              <a:t>3</a:t>
            </a:r>
            <a:r>
              <a:rPr lang="en" sz="1600" dirty="0"/>
              <a:t>) / B(E2;2</a:t>
            </a:r>
            <a:r>
              <a:rPr lang="en" sz="1600" baseline="30000" dirty="0"/>
              <a:t>+</a:t>
            </a:r>
            <a:r>
              <a:rPr lang="en" sz="1600" baseline="-25000" dirty="0"/>
              <a:t>2</a:t>
            </a:r>
            <a:r>
              <a:rPr lang="en" sz="1600" dirty="0"/>
              <a:t>→0</a:t>
            </a:r>
            <a:r>
              <a:rPr lang="en" sz="1600" baseline="30000" dirty="0"/>
              <a:t>+</a:t>
            </a:r>
            <a:r>
              <a:rPr lang="en" sz="1600" baseline="-25000" dirty="0"/>
              <a:t>2</a:t>
            </a:r>
            <a:r>
              <a:rPr lang="en" sz="1600" dirty="0"/>
              <a:t>) ≈ 2.2 </a:t>
            </a:r>
            <a:endParaRPr sz="1600" dirty="0"/>
          </a:p>
          <a:p>
            <a:pPr marL="914400" lvl="1" indent="-330200" algn="l" rtl="0">
              <a:spcBef>
                <a:spcPts val="1000"/>
              </a:spcBef>
              <a:spcAft>
                <a:spcPts val="1000"/>
              </a:spcAft>
              <a:buSzPts val="1600"/>
              <a:buChar char="–"/>
            </a:pPr>
            <a:r>
              <a:rPr lang="en" sz="1600" dirty="0"/>
              <a:t>Based upon intensity measurement of very weak 85-keV transition</a:t>
            </a:r>
            <a:endParaRPr sz="1600" dirty="0"/>
          </a:p>
        </p:txBody>
      </p:sp>
      <p:sp>
        <p:nvSpPr>
          <p:cNvPr id="200" name="Google Shape;200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7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1" name="Google Shape;2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3574" y="830450"/>
            <a:ext cx="2911826" cy="282677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02" name="Google Shape;202;p22"/>
          <p:cNvGrpSpPr/>
          <p:nvPr/>
        </p:nvGrpSpPr>
        <p:grpSpPr>
          <a:xfrm>
            <a:off x="2007163" y="3764588"/>
            <a:ext cx="6908231" cy="812772"/>
            <a:chOff x="152400" y="906650"/>
            <a:chExt cx="6772775" cy="799500"/>
          </a:xfrm>
        </p:grpSpPr>
        <p:pic>
          <p:nvPicPr>
            <p:cNvPr id="203" name="Google Shape;203;p22"/>
            <p:cNvPicPr preferRelativeResize="0"/>
            <p:nvPr/>
          </p:nvPicPr>
          <p:blipFill rotWithShape="1">
            <a:blip r:embed="rId4">
              <a:alphaModFix/>
            </a:blip>
            <a:srcRect t="73460" r="23377"/>
            <a:stretch/>
          </p:blipFill>
          <p:spPr>
            <a:xfrm>
              <a:off x="152400" y="1343700"/>
              <a:ext cx="6772775" cy="36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22"/>
            <p:cNvPicPr preferRelativeResize="0"/>
            <p:nvPr/>
          </p:nvPicPr>
          <p:blipFill rotWithShape="1">
            <a:blip r:embed="rId4">
              <a:alphaModFix/>
            </a:blip>
            <a:srcRect r="23377" b="67996"/>
            <a:stretch/>
          </p:blipFill>
          <p:spPr>
            <a:xfrm>
              <a:off x="152400" y="906650"/>
              <a:ext cx="6772775" cy="437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Case for </a:t>
            </a:r>
            <a:r>
              <a:rPr lang="en" baseline="30000"/>
              <a:t>114</a:t>
            </a:r>
            <a:r>
              <a:rPr lang="en"/>
              <a:t>Sn Inquiry</a:t>
            </a:r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body" idx="1"/>
          </p:nvPr>
        </p:nvSpPr>
        <p:spPr>
          <a:xfrm>
            <a:off x="228600" y="952490"/>
            <a:ext cx="6133500" cy="311659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baseline="30000" dirty="0"/>
              <a:t>114</a:t>
            </a:r>
            <a:r>
              <a:rPr lang="en" sz="1600" dirty="0"/>
              <a:t>Sn level scheme is highly similar to that of </a:t>
            </a:r>
            <a:r>
              <a:rPr lang="en" sz="1600" baseline="30000" dirty="0"/>
              <a:t>116</a:t>
            </a:r>
            <a:r>
              <a:rPr lang="en" sz="1600" dirty="0"/>
              <a:t>Sn and other mid-shell Tin isotopes</a:t>
            </a:r>
            <a:endParaRPr sz="1600" dirty="0"/>
          </a:p>
          <a:p>
            <a:pPr marL="914400" lvl="1" indent="-3302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en" sz="1600" dirty="0"/>
              <a:t>Missing observation of key 2</a:t>
            </a:r>
            <a:r>
              <a:rPr lang="en" sz="1600" baseline="-25000" dirty="0"/>
              <a:t>2</a:t>
            </a:r>
            <a:r>
              <a:rPr lang="en" sz="1600" baseline="30000" dirty="0"/>
              <a:t>+</a:t>
            </a:r>
            <a:r>
              <a:rPr lang="en" sz="1600" dirty="0"/>
              <a:t>→0</a:t>
            </a:r>
            <a:r>
              <a:rPr lang="en" sz="1600" baseline="-25000" dirty="0"/>
              <a:t>3</a:t>
            </a:r>
            <a:r>
              <a:rPr lang="en" sz="1600" baseline="30000" dirty="0"/>
              <a:t>+</a:t>
            </a:r>
            <a:r>
              <a:rPr lang="en" sz="1600" dirty="0"/>
              <a:t> transition </a:t>
            </a:r>
            <a:endParaRPr sz="1600" dirty="0"/>
          </a:p>
          <a:p>
            <a:pPr marL="457200" lvl="0" indent="-3302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No established lifetime or branching ratios from 2</a:t>
            </a:r>
            <a:r>
              <a:rPr lang="en" sz="1600" baseline="-25000" dirty="0"/>
              <a:t>2</a:t>
            </a:r>
            <a:r>
              <a:rPr lang="en" sz="1600" baseline="30000" dirty="0"/>
              <a:t>+</a:t>
            </a:r>
            <a:r>
              <a:rPr lang="en" sz="1600" dirty="0"/>
              <a:t> state of interest</a:t>
            </a:r>
            <a:endParaRPr sz="1600" dirty="0"/>
          </a:p>
          <a:p>
            <a:pPr marL="914400" lvl="1" indent="-3302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en" sz="1600" dirty="0"/>
              <a:t>Existing lifetime lower limit of 𝜏  &gt; 2.1 ps</a:t>
            </a:r>
            <a:endParaRPr sz="1600" dirty="0"/>
          </a:p>
          <a:p>
            <a:pPr marL="457200" lvl="0" indent="-330200" algn="l" rtl="0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•"/>
            </a:pPr>
            <a:r>
              <a:rPr lang="en" sz="1600" dirty="0"/>
              <a:t>Most recent 𝛽-decay study of </a:t>
            </a:r>
            <a:r>
              <a:rPr lang="en" sz="1600" baseline="30000" dirty="0"/>
              <a:t>114</a:t>
            </a:r>
            <a:r>
              <a:rPr lang="en" sz="1600" dirty="0"/>
              <a:t>Sb→</a:t>
            </a:r>
            <a:r>
              <a:rPr lang="en" sz="1600" baseline="30000" dirty="0"/>
              <a:t>114</a:t>
            </a:r>
            <a:r>
              <a:rPr lang="en" sz="1600" dirty="0"/>
              <a:t>Sn was M. E. J. Wigmans et. Al, Phys. Rev. C </a:t>
            </a:r>
            <a:r>
              <a:rPr lang="en" sz="1600" b="1" dirty="0"/>
              <a:t>14</a:t>
            </a:r>
            <a:r>
              <a:rPr lang="en" sz="1600" dirty="0"/>
              <a:t>, 229 (1976)</a:t>
            </a:r>
            <a:endParaRPr sz="1600" dirty="0"/>
          </a:p>
        </p:txBody>
      </p:sp>
      <p:pic>
        <p:nvPicPr>
          <p:cNvPr id="212" name="Google Shape;2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4300" y="1021050"/>
            <a:ext cx="1792875" cy="264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/>
          <p:cNvPicPr preferRelativeResize="0"/>
          <p:nvPr/>
        </p:nvPicPr>
        <p:blipFill rotWithShape="1">
          <a:blip r:embed="rId4">
            <a:alphaModFix/>
          </a:blip>
          <a:srcRect l="12625" r="3150"/>
          <a:stretch/>
        </p:blipFill>
        <p:spPr>
          <a:xfrm>
            <a:off x="6397975" y="1296800"/>
            <a:ext cx="2654273" cy="21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>
            <a:spLocks noGrp="1"/>
          </p:cNvSpPr>
          <p:nvPr>
            <p:ph type="title"/>
          </p:nvPr>
        </p:nvSpPr>
        <p:spPr>
          <a:xfrm>
            <a:off x="228600" y="137160"/>
            <a:ext cx="8686800" cy="61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of the 82-keV Transition</a:t>
            </a:r>
            <a:endParaRPr/>
          </a:p>
        </p:txBody>
      </p:sp>
      <p:sp>
        <p:nvSpPr>
          <p:cNvPr id="219" name="Google Shape;219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20" name="Google Shape;220;p24"/>
          <p:cNvSpPr txBox="1">
            <a:spLocks noGrp="1"/>
          </p:cNvSpPr>
          <p:nvPr>
            <p:ph type="body" idx="1"/>
          </p:nvPr>
        </p:nvSpPr>
        <p:spPr>
          <a:xfrm>
            <a:off x="228600" y="2236625"/>
            <a:ext cx="6510300" cy="231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For E2 transitions, transition rate is proportional to</a:t>
            </a:r>
            <a:r>
              <a:rPr lang="en" sz="1600" b="1" dirty="0"/>
              <a:t> </a:t>
            </a:r>
            <a:endParaRPr sz="1600" b="1" dirty="0"/>
          </a:p>
          <a:p>
            <a:pPr marL="457200" lvl="0" indent="-3302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Energetic favourability of 2239-keV transition depopulating the 2</a:t>
            </a:r>
            <a:r>
              <a:rPr lang="en" sz="1600" baseline="-25000" dirty="0"/>
              <a:t>2</a:t>
            </a:r>
            <a:r>
              <a:rPr lang="en" sz="1600" baseline="30000" dirty="0"/>
              <a:t>+</a:t>
            </a:r>
            <a:r>
              <a:rPr lang="en" sz="1600" dirty="0"/>
              <a:t> state is predicted to occur 1.52 x10</a:t>
            </a:r>
            <a:r>
              <a:rPr lang="en" sz="1600" baseline="30000" dirty="0"/>
              <a:t>7</a:t>
            </a:r>
            <a:r>
              <a:rPr lang="en" sz="1600" dirty="0"/>
              <a:t> times for each 82-keV transition</a:t>
            </a:r>
            <a:endParaRPr sz="1600" dirty="0"/>
          </a:p>
          <a:p>
            <a:pPr marL="457200" lvl="0" indent="-330200" algn="l" rtl="0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•"/>
            </a:pPr>
            <a:r>
              <a:rPr lang="en" sz="1600" dirty="0"/>
              <a:t>If consistent with Pore et. al’s measurements the relative intensity of the 82-keV transition is predicted to be increased by a factor of 10</a:t>
            </a:r>
            <a:r>
              <a:rPr lang="en" sz="1600" baseline="30000" dirty="0"/>
              <a:t>3</a:t>
            </a:r>
            <a:endParaRPr sz="1600" dirty="0"/>
          </a:p>
        </p:txBody>
      </p:sp>
      <p:sp>
        <p:nvSpPr>
          <p:cNvPr id="221" name="Google Shape;221;p24"/>
          <p:cNvSpPr txBox="1"/>
          <p:nvPr/>
        </p:nvSpPr>
        <p:spPr>
          <a:xfrm>
            <a:off x="755300" y="1012700"/>
            <a:ext cx="75381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2" name="Google Shape;222;p24" title="[0,0,0,&quot;https://www.codecogs.com/eqnedit.php?latex=%5Cfrac%7B%5Clambda(2%5E%7B%2B%7D_%7B2%7D%20%5Crightarrow%200%5E%7B%2B%7D_%7B3%7D)%7D%7B%5Clambda(2%5E%7B%2B%7D_%7B2%7D%20%5Crightarrow%200%5E%7B%2B%7D_%7B1%7D)%7D%20%3D%20%5Cleft%5B%20%5Cfrac%7BE_%7B%5Cgamma%7D(2%5E%7B%2B%7D_%7B2%7D%20%5Crightarrow%200%5E%7B%2B%7D_%7B3%7D)%7D%7BE_%7B%5Cgamma%7D2%5E%7B%2B%7D_%7B2%7D%20%5Crightarrow%200%5E%7B%2B%7D_%7B1%7D)%7D%20%5Cright%5D%5E%7B5%7D%20%3D%20%5Cleft%5B%20%5Cfrac%7B82keV%7D%7B2239keV%7D%20%5Cright%5D%5E%7B5%7D%20%3D%206.6%20%5Ctimes%2010%5E%7B-8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042" y="874900"/>
            <a:ext cx="6029913" cy="6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 txBox="1">
            <a:spLocks noGrp="1"/>
          </p:cNvSpPr>
          <p:nvPr>
            <p:ph type="body" idx="1"/>
          </p:nvPr>
        </p:nvSpPr>
        <p:spPr>
          <a:xfrm>
            <a:off x="1520850" y="1623125"/>
            <a:ext cx="6102300" cy="53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 i="1">
                <a:solidFill>
                  <a:schemeClr val="lt2"/>
                </a:solidFill>
              </a:rPr>
              <a:t>Eqn. 1 – Decay rate ratio of competing 2</a:t>
            </a:r>
            <a:r>
              <a:rPr lang="en" sz="1200" i="1" baseline="-25000">
                <a:solidFill>
                  <a:schemeClr val="lt2"/>
                </a:solidFill>
              </a:rPr>
              <a:t>2</a:t>
            </a:r>
            <a:r>
              <a:rPr lang="en" sz="1200" i="1" baseline="30000">
                <a:solidFill>
                  <a:schemeClr val="lt2"/>
                </a:solidFill>
              </a:rPr>
              <a:t>+</a:t>
            </a:r>
            <a:r>
              <a:rPr lang="en" sz="1200" i="1">
                <a:solidFill>
                  <a:schemeClr val="lt2"/>
                </a:solidFill>
              </a:rPr>
              <a:t>→0</a:t>
            </a:r>
            <a:r>
              <a:rPr lang="en" sz="1200" i="1" baseline="-25000">
                <a:solidFill>
                  <a:schemeClr val="lt2"/>
                </a:solidFill>
              </a:rPr>
              <a:t>3</a:t>
            </a:r>
            <a:r>
              <a:rPr lang="en" sz="1200" i="1" baseline="30000">
                <a:solidFill>
                  <a:schemeClr val="lt2"/>
                </a:solidFill>
              </a:rPr>
              <a:t>+</a:t>
            </a:r>
            <a:r>
              <a:rPr lang="en" sz="1200" i="1">
                <a:solidFill>
                  <a:schemeClr val="lt2"/>
                </a:solidFill>
              </a:rPr>
              <a:t>(82keV) to 2</a:t>
            </a:r>
            <a:r>
              <a:rPr lang="en" sz="1200" i="1" baseline="-25000">
                <a:solidFill>
                  <a:schemeClr val="lt2"/>
                </a:solidFill>
              </a:rPr>
              <a:t>2</a:t>
            </a:r>
            <a:r>
              <a:rPr lang="en" sz="1200" i="1" baseline="30000">
                <a:solidFill>
                  <a:schemeClr val="lt2"/>
                </a:solidFill>
              </a:rPr>
              <a:t>+</a:t>
            </a:r>
            <a:r>
              <a:rPr lang="en" sz="1200" i="1">
                <a:solidFill>
                  <a:schemeClr val="lt2"/>
                </a:solidFill>
              </a:rPr>
              <a:t>→0</a:t>
            </a:r>
            <a:r>
              <a:rPr lang="en" sz="1200" i="1" baseline="-25000">
                <a:solidFill>
                  <a:schemeClr val="lt2"/>
                </a:solidFill>
              </a:rPr>
              <a:t>1</a:t>
            </a:r>
            <a:r>
              <a:rPr lang="en" sz="1200" i="1" baseline="30000">
                <a:solidFill>
                  <a:schemeClr val="lt2"/>
                </a:solidFill>
              </a:rPr>
              <a:t>+</a:t>
            </a:r>
            <a:r>
              <a:rPr lang="en" sz="1200" i="1">
                <a:solidFill>
                  <a:schemeClr val="lt2"/>
                </a:solidFill>
              </a:rPr>
              <a:t>(2239keV) transitions via single particle estimate</a:t>
            </a:r>
            <a:endParaRPr sz="1200" i="1">
              <a:solidFill>
                <a:schemeClr val="lt2"/>
              </a:solidFill>
            </a:endParaRPr>
          </a:p>
        </p:txBody>
      </p:sp>
      <p:pic>
        <p:nvPicPr>
          <p:cNvPr id="224" name="Google Shape;224;p24"/>
          <p:cNvPicPr preferRelativeResize="0"/>
          <p:nvPr/>
        </p:nvPicPr>
        <p:blipFill rotWithShape="1">
          <a:blip r:embed="rId4">
            <a:alphaModFix/>
          </a:blip>
          <a:srcRect l="12797" t="32079" r="47656"/>
          <a:stretch/>
        </p:blipFill>
        <p:spPr>
          <a:xfrm>
            <a:off x="7019900" y="2085500"/>
            <a:ext cx="1947671" cy="235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4" title="[0,0,0,&quot;https://www.codecogs.com/eqnedit.php?latex=E_%7B%5Cgamma%7D%5E%7B5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4350" y="2258568"/>
            <a:ext cx="283750" cy="33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4" title="[0,0,0,&quot;https://www.codecogs.com/eqnedit.php?latex=%7B%7D%5E%7B114%7D_%7B50%7DSn_%7B64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2762" y="4399850"/>
            <a:ext cx="400638" cy="14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4"/>
          <p:cNvSpPr/>
          <p:nvPr/>
        </p:nvSpPr>
        <p:spPr>
          <a:xfrm>
            <a:off x="8621925" y="2085500"/>
            <a:ext cx="219600" cy="2231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FUGRIFFINTRIUMF">
  <a:themeElements>
    <a:clrScheme name="Office">
      <a:dk1>
        <a:srgbClr val="000000"/>
      </a:dk1>
      <a:lt1>
        <a:srgbClr val="FFFFFF"/>
      </a:lt1>
      <a:dk2>
        <a:srgbClr val="CC0633"/>
      </a:dk2>
      <a:lt2>
        <a:srgbClr val="54585A"/>
      </a:lt2>
      <a:accent1>
        <a:srgbClr val="A6192E"/>
      </a:accent1>
      <a:accent2>
        <a:srgbClr val="CC0633"/>
      </a:accent2>
      <a:accent3>
        <a:srgbClr val="54585A"/>
      </a:accent3>
      <a:accent4>
        <a:srgbClr val="000000"/>
      </a:accent4>
      <a:accent5>
        <a:srgbClr val="888888"/>
      </a:accent5>
      <a:accent6>
        <a:srgbClr val="A6192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2060</Words>
  <Application>Microsoft Office PowerPoint</Application>
  <PresentationFormat>On-screen Show (16:9)</PresentationFormat>
  <Paragraphs>255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Helvetica Neue</vt:lpstr>
      <vt:lpstr>Calibri</vt:lpstr>
      <vt:lpstr>Arial</vt:lpstr>
      <vt:lpstr>SFUGRIFFINTRIUMF</vt:lpstr>
      <vt:lpstr>The Experimental Study of Shape Coexistence in 114Sn via GRIFFIN</vt:lpstr>
      <vt:lpstr>Shell Model and “Magic” Nuclei</vt:lpstr>
      <vt:lpstr>Quadrupole Deformation</vt:lpstr>
      <vt:lpstr>Signatures of Nuclear Shape: B(E2)</vt:lpstr>
      <vt:lpstr>186Pb and Shape Coexistence</vt:lpstr>
      <vt:lpstr>Shape Coexistence in Sn Isotopes</vt:lpstr>
      <vt:lpstr>116Sn Shape Coexistence</vt:lpstr>
      <vt:lpstr>A Case for 114Sn Inquiry</vt:lpstr>
      <vt:lpstr>Challenge of the 82-keV Transition</vt:lpstr>
      <vt:lpstr>ISAC @ TRIUMF</vt:lpstr>
      <vt:lpstr>GRIFFIN Spectrometer</vt:lpstr>
      <vt:lpstr>𝛾-Events</vt:lpstr>
      <vt:lpstr>𝛾-Efficiency</vt:lpstr>
      <vt:lpstr>𝛾-𝛾 Coincidence</vt:lpstr>
      <vt:lpstr>Partial Level Scheme of 114Sn</vt:lpstr>
      <vt:lpstr>856-keV Gate</vt:lpstr>
      <vt:lpstr>856-keV Gate (zoom)</vt:lpstr>
      <vt:lpstr>Conclusions and Outlook</vt:lpstr>
      <vt:lpstr>Acknowledgements</vt:lpstr>
      <vt:lpstr>PowerPoint Presentation</vt:lpstr>
      <vt:lpstr>Nuclear Shapes*</vt:lpstr>
      <vt:lpstr>186Pb Shape Coexistence*</vt:lpstr>
      <vt:lpstr>Decay of 114Sb to 114Sn**</vt:lpstr>
      <vt:lpstr>GRIFFIN Spectrometer*</vt:lpstr>
      <vt:lpstr>GRIFFIN Spectrometer*</vt:lpstr>
      <vt:lpstr>𝛾-Events*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Experimental Study of Shape Coexistence in 114Sn via GRIFFIN</dc:title>
  <dc:creator>Dominic Annen</dc:creator>
  <cp:lastModifiedBy>Dominic Annen</cp:lastModifiedBy>
  <cp:revision>26</cp:revision>
  <dcterms:modified xsi:type="dcterms:W3CDTF">2023-02-18T09:12:24Z</dcterms:modified>
</cp:coreProperties>
</file>