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89" r:id="rId4"/>
  </p:sldMasterIdLst>
  <p:notesMasterIdLst>
    <p:notesMasterId r:id="rId13"/>
  </p:notesMasterIdLst>
  <p:handoutMasterIdLst>
    <p:handoutMasterId r:id="rId14"/>
  </p:handoutMasterIdLst>
  <p:sldIdLst>
    <p:sldId id="270" r:id="rId5"/>
    <p:sldId id="497" r:id="rId6"/>
    <p:sldId id="498" r:id="rId7"/>
    <p:sldId id="499" r:id="rId8"/>
    <p:sldId id="500" r:id="rId9"/>
    <p:sldId id="501" r:id="rId10"/>
    <p:sldId id="502" r:id="rId11"/>
    <p:sldId id="503" r:id="rId12"/>
  </p:sldIdLst>
  <p:sldSz cx="9144000" cy="6858000" type="screen4x3"/>
  <p:notesSz cx="6997700" cy="9271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9" userDrawn="1">
          <p15:clr>
            <a:srgbClr val="A4A3A4"/>
          </p15:clr>
        </p15:guide>
        <p15:guide id="2" pos="22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4308"/>
    <a:srgbClr val="0F0C8F"/>
    <a:srgbClr val="CC0000"/>
    <a:srgbClr val="FFAE1A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44" autoAdjust="0"/>
    <p:restoredTop sz="94660"/>
  </p:normalViewPr>
  <p:slideViewPr>
    <p:cSldViewPr snapToObjects="1">
      <p:cViewPr varScale="1">
        <p:scale>
          <a:sx n="115" d="100"/>
          <a:sy n="115" d="100"/>
        </p:scale>
        <p:origin x="129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83" d="100"/>
          <a:sy n="83" d="100"/>
        </p:scale>
        <p:origin x="-2916" y="-96"/>
      </p:cViewPr>
      <p:guideLst>
        <p:guide orient="horz" pos="2919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5710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3471"/>
          </a:xfrm>
          <a:prstGeom prst="rect">
            <a:avLst/>
          </a:prstGeom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3471"/>
          </a:xfrm>
          <a:prstGeom prst="rect">
            <a:avLst/>
          </a:prstGeom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58165478-8271-4537-9DBA-6DB278E2C8C0}" type="datetime1">
              <a:rPr lang="en-US"/>
              <a:pPr>
                <a:defRPr/>
              </a:pPr>
              <a:t>3/2/23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400" tIns="46200" rIns="92400" bIns="462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3765"/>
            <a:ext cx="5598160" cy="4171233"/>
          </a:xfrm>
          <a:prstGeom prst="rect">
            <a:avLst/>
          </a:prstGeom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937"/>
            <a:ext cx="3032337" cy="463470"/>
          </a:xfrm>
          <a:prstGeom prst="rect">
            <a:avLst/>
          </a:prstGeom>
        </p:spPr>
        <p:txBody>
          <a:bodyPr vert="horz" wrap="square" lIns="92400" tIns="46200" rIns="92400" bIns="4620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05937"/>
            <a:ext cx="3032337" cy="463470"/>
          </a:xfrm>
          <a:prstGeom prst="rect">
            <a:avLst/>
          </a:prstGeom>
        </p:spPr>
        <p:txBody>
          <a:bodyPr vert="horz" wrap="square" lIns="92400" tIns="46200" rIns="92400" bIns="4620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74EB2CD8-9047-43A5-BEAD-229CAC8CF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316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65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pitchFamily="-65" charset="-128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50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2051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64087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_bkg1.png"/>
          <p:cNvPicPr>
            <a:picLocks noChangeAspect="1"/>
          </p:cNvPicPr>
          <p:nvPr/>
        </p:nvPicPr>
        <p:blipFill>
          <a:blip r:embed="rId2" cstate="print"/>
          <a:srcRect t="2948"/>
          <a:stretch>
            <a:fillRect/>
          </a:stretch>
        </p:blipFill>
        <p:spPr bwMode="auto">
          <a:xfrm>
            <a:off x="71062" y="0"/>
            <a:ext cx="9001881" cy="665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38024" y="1238250"/>
            <a:ext cx="7489976" cy="4539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86447" tIns="43223" rIns="86447" bIns="43223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sz="2600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71938"/>
            <a:ext cx="6096000" cy="1143000"/>
          </a:xfrm>
        </p:spPr>
        <p:txBody>
          <a:bodyPr/>
          <a:lstStyle>
            <a:lvl1pPr marL="0" indent="0" algn="ctr">
              <a:buNone/>
              <a:defRPr/>
            </a:lvl1pPr>
            <a:lvl2pPr marL="432235" indent="0" algn="ctr">
              <a:buNone/>
              <a:defRPr/>
            </a:lvl2pPr>
            <a:lvl3pPr marL="864469" indent="0" algn="ctr">
              <a:buNone/>
              <a:defRPr/>
            </a:lvl3pPr>
            <a:lvl4pPr marL="1296702" indent="0" algn="ctr">
              <a:buNone/>
              <a:defRPr/>
            </a:lvl4pPr>
            <a:lvl5pPr marL="1728938" indent="0" algn="ctr">
              <a:buNone/>
              <a:defRPr/>
            </a:lvl5pPr>
            <a:lvl6pPr marL="2161172" indent="0" algn="ctr">
              <a:buNone/>
              <a:defRPr/>
            </a:lvl6pPr>
            <a:lvl7pPr marL="2593406" indent="0" algn="ctr">
              <a:buNone/>
              <a:defRPr/>
            </a:lvl7pPr>
            <a:lvl8pPr marL="3025640" indent="0" algn="ctr">
              <a:buNone/>
              <a:defRPr/>
            </a:lvl8pPr>
            <a:lvl9pPr marL="345787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3143254"/>
            <a:ext cx="9001124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6061" tIns="22425" rIns="56061" bIns="22425"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152400" y="6387148"/>
            <a:ext cx="9448800" cy="348941"/>
          </a:xfrm>
          <a:prstGeom prst="rect">
            <a:avLst/>
          </a:prstGeom>
          <a:noFill/>
        </p:spPr>
        <p:txBody>
          <a:bodyPr wrap="square" lIns="86486" tIns="43243" rIns="86486" bIns="43243" rtlCol="0">
            <a:spAutoFit/>
          </a:bodyPr>
          <a:lstStyle/>
          <a:p>
            <a:pPr algn="ctr"/>
            <a:r>
              <a:rPr lang="en-US" sz="850" kern="1200" dirty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This material is based upon work supported by the U.S. Department of Energy, Office of Science, Office of Nuclear Physics and used resources </a:t>
            </a:r>
          </a:p>
          <a:p>
            <a:pPr algn="ctr"/>
            <a:r>
              <a:rPr lang="en-US" sz="850" kern="1200" dirty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of the Facility for Rare Isotope Beams (FRIB), which is a DOE Office of Science User Facility, under Award Number DE-SC0000661. 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011412" y="415238"/>
            <a:ext cx="2743200" cy="20999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471295"/>
            <a:ext cx="1600200" cy="20438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5"/>
            <a:ext cx="8991600" cy="485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A. Presenter, June 2013 Lehman Review - 05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4266900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5"/>
            <a:ext cx="8991600" cy="485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A. Presenter, June 2013 Lehman Review - 05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0" y="5447409"/>
            <a:ext cx="914400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399" tIns="45700" rIns="91399" bIns="45700" anchor="ctr"/>
          <a:lstStyle/>
          <a:p>
            <a:endParaRPr lang="en-US" dirty="0"/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0" y="6057009"/>
            <a:ext cx="9144000" cy="76200"/>
          </a:xfrm>
          <a:prstGeom prst="rect">
            <a:avLst/>
          </a:prstGeom>
          <a:solidFill>
            <a:srgbClr val="0066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99" tIns="45700" rIns="91399" bIns="45700" anchor="ctr"/>
          <a:lstStyle/>
          <a:p>
            <a:endParaRPr lang="en-US" dirty="0"/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5460114"/>
            <a:ext cx="9067122" cy="584200"/>
          </a:xfrm>
        </p:spPr>
        <p:txBody>
          <a:bodyPr anchor="ctr"/>
          <a:lstStyle>
            <a:lvl1pPr marL="137099" indent="0">
              <a:spcBef>
                <a:spcPts val="0"/>
              </a:spcBef>
              <a:buNone/>
              <a:defRPr b="1" baseline="0"/>
            </a:lvl1pPr>
          </a:lstStyle>
          <a:p>
            <a:pPr lvl="0"/>
            <a:r>
              <a:rPr lang="en-US" dirty="0"/>
              <a:t>Add takeaway message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81882"/>
            <a:ext cx="8991598" cy="4863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100"/>
            <a:ext cx="4423230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44573" y="1071569"/>
            <a:ext cx="4423227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A. Presenter, June 2013 Lehman Review - 05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4F88C639-55E7-4D97-AC8D-4B42A6736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099"/>
            <a:ext cx="8991604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76200" y="3581400"/>
            <a:ext cx="8991604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A. Presenter, June 2013 Lehman Review - 05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BCDB990A-6268-4898-A641-7F04AAB15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r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81882"/>
            <a:ext cx="8991598" cy="4863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099"/>
            <a:ext cx="4419600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625530" y="1067099"/>
            <a:ext cx="4442275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76206" y="3581400"/>
            <a:ext cx="4419599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625530" y="3581400"/>
            <a:ext cx="4442275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A. Presenter, June 2013 Lehman Review - 05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74887700-F8AD-4E75-9DA6-99EB4D276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A. Presenter, June 2013 Lehman Review - 05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CF988859-7953-4624-98C4-717249B46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clea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A. Presenter, June 2013 Lehman Review - 05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888FC917-2F4D-45AC-AA7A-EF80FFB23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96" y="75904"/>
            <a:ext cx="8992810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6076" tIns="22431" rIns="56076" bIns="22431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96" y="1067100"/>
            <a:ext cx="8992810" cy="50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40680" y="6356450"/>
            <a:ext cx="4241321" cy="364628"/>
          </a:xfrm>
          <a:prstGeom prst="rect">
            <a:avLst/>
          </a:prstGeom>
        </p:spPr>
        <p:txBody>
          <a:bodyPr lIns="0" tIns="45712" rIns="0" bIns="45712" anchor="b"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A. Presenter, June 2013 Lehman Review - 05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356450"/>
            <a:ext cx="762000" cy="364628"/>
          </a:xfrm>
          <a:prstGeom prst="rect">
            <a:avLst/>
          </a:prstGeom>
        </p:spPr>
        <p:txBody>
          <a:bodyPr vert="horz" wrap="square" lIns="0" tIns="45712" rIns="0" bIns="45712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1000">
                <a:solidFill>
                  <a:srgbClr val="064308"/>
                </a:solidFill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, Slide </a:t>
            </a:r>
            <a:fld id="{D30A2C6D-39BC-4576-856C-8743CF76C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4007" r:id="rId3"/>
    <p:sldLayoutId id="2147483992" r:id="rId4"/>
    <p:sldLayoutId id="2147483993" r:id="rId5"/>
    <p:sldLayoutId id="2147483994" r:id="rId6"/>
    <p:sldLayoutId id="2147483995" r:id="rId7"/>
    <p:sldLayoutId id="2147483996" r:id="rId8"/>
  </p:sldLayoutIdLst>
  <p:hf hdr="0" dt="0"/>
  <p:txStyles>
    <p:titleStyle>
      <a:lvl1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036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14074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371109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828148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80178" indent="-180178" algn="l" defTabSz="803293" rtl="0" eaLnBrk="1" fontAlgn="base" hangingPunct="1">
        <a:lnSpc>
          <a:spcPct val="90000"/>
        </a:lnSpc>
        <a:spcBef>
          <a:spcPts val="1206"/>
        </a:spcBef>
        <a:spcAft>
          <a:spcPct val="0"/>
        </a:spcAft>
        <a:buSzPct val="100000"/>
        <a:buFont typeface="Wingdings" pitchFamily="2" charset="2"/>
        <a:buChar char="§"/>
        <a:defRPr sz="2200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363359" indent="-151650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2pPr>
      <a:lvl3pPr marL="591584" indent="-160658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Lucida Grande" charset="0"/>
        <a:buChar char="»"/>
        <a:defRPr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728219" indent="-133632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Arial" pitchFamily="34" charset="0"/>
        <a:buChar char="•"/>
        <a:defRPr sz="16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4pPr>
      <a:lvl5pPr marL="1002991" indent="-180178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Lucida Grande" charset="0"/>
        <a:buChar char="»"/>
        <a:defRPr sz="14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5pPr>
      <a:lvl6pPr marL="2223294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6pPr>
      <a:lvl7pPr marL="2680333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137372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8pPr>
      <a:lvl9pPr marL="3594407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9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8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6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ubtitle 6"/>
          <p:cNvSpPr>
            <a:spLocks noGrp="1"/>
          </p:cNvSpPr>
          <p:nvPr>
            <p:ph type="subTitle" idx="1"/>
          </p:nvPr>
        </p:nvSpPr>
        <p:spPr>
          <a:xfrm>
            <a:off x="1524000" y="4071937"/>
            <a:ext cx="6096000" cy="423863"/>
          </a:xfrm>
        </p:spPr>
        <p:txBody>
          <a:bodyPr/>
          <a:lstStyle/>
          <a:p>
            <a:r>
              <a:rPr lang="en-US" sz="2000" dirty="0">
                <a:latin typeface="Arial" pitchFamily="34" charset="0"/>
                <a:ea typeface="ＭＳ Ｐゴシック"/>
                <a:cs typeface="ＭＳ Ｐゴシック"/>
              </a:rPr>
              <a:t>B. </a:t>
            </a:r>
            <a:r>
              <a:rPr lang="en-US" sz="2000" dirty="0" err="1">
                <a:latin typeface="Arial" pitchFamily="34" charset="0"/>
                <a:ea typeface="ＭＳ Ｐゴシック"/>
                <a:cs typeface="ＭＳ Ｐゴシック"/>
              </a:rPr>
              <a:t>Zhu</a:t>
            </a:r>
            <a:r>
              <a:rPr lang="en-US" sz="2000" baseline="30000" dirty="0" err="1">
                <a:latin typeface="Arial" pitchFamily="34" charset="0"/>
                <a:ea typeface="ＭＳ Ｐゴシック"/>
                <a:cs typeface="ＭＳ Ｐゴシック"/>
              </a:rPr>
              <a:t>a,b</a:t>
            </a:r>
            <a:r>
              <a:rPr lang="en-US" sz="2000" dirty="0">
                <a:latin typeface="Arial" pitchFamily="34" charset="0"/>
                <a:ea typeface="ＭＳ Ｐゴシック"/>
                <a:cs typeface="ＭＳ Ｐゴシック"/>
              </a:rPr>
              <a:t>, H. </a:t>
            </a:r>
            <a:r>
              <a:rPr lang="en-US" sz="2000" dirty="0" err="1">
                <a:latin typeface="Arial" pitchFamily="34" charset="0"/>
                <a:ea typeface="ＭＳ Ｐゴシック"/>
                <a:cs typeface="ＭＳ Ｐゴシック"/>
              </a:rPr>
              <a:t>Hergert</a:t>
            </a:r>
            <a:r>
              <a:rPr lang="en-US" sz="2000" baseline="30000" dirty="0" err="1">
                <a:latin typeface="Arial" pitchFamily="34" charset="0"/>
                <a:ea typeface="ＭＳ Ｐゴシック"/>
                <a:cs typeface="ＭＳ Ｐゴシック"/>
              </a:rPr>
              <a:t>a,b</a:t>
            </a:r>
            <a:r>
              <a:rPr lang="en-US" sz="2000" dirty="0">
                <a:latin typeface="Arial" pitchFamily="34" charset="0"/>
                <a:ea typeface="ＭＳ Ｐゴシック"/>
                <a:cs typeface="ＭＳ Ｐゴシック"/>
              </a:rPr>
              <a:t>, Y. </a:t>
            </a:r>
            <a:r>
              <a:rPr lang="en-US" sz="2000" dirty="0" err="1">
                <a:latin typeface="Arial" pitchFamily="34" charset="0"/>
                <a:ea typeface="ＭＳ Ｐゴシック"/>
                <a:cs typeface="ＭＳ Ｐゴシック"/>
              </a:rPr>
              <a:t>Udiani</a:t>
            </a:r>
            <a:r>
              <a:rPr lang="en-US" sz="2000" baseline="30000" dirty="0" err="1">
                <a:latin typeface="Arial" pitchFamily="34" charset="0"/>
                <a:ea typeface="ＭＳ Ｐゴシック"/>
                <a:cs typeface="ＭＳ Ｐゴシック"/>
              </a:rPr>
              <a:t>a,b</a:t>
            </a:r>
            <a:r>
              <a:rPr lang="en-US" sz="2000" dirty="0">
                <a:latin typeface="Arial" pitchFamily="34" charset="0"/>
                <a:ea typeface="ＭＳ Ｐゴシック"/>
                <a:cs typeface="ＭＳ Ｐゴシック"/>
              </a:rPr>
              <a:t>, K. </a:t>
            </a:r>
            <a:r>
              <a:rPr lang="en-US" sz="2000" dirty="0" err="1">
                <a:latin typeface="Arial" pitchFamily="34" charset="0"/>
                <a:ea typeface="ＭＳ Ｐゴシック"/>
                <a:cs typeface="ＭＳ Ｐゴシック"/>
              </a:rPr>
              <a:t>Yu</a:t>
            </a:r>
            <a:r>
              <a:rPr lang="en-US" sz="2000" baseline="30000" dirty="0" err="1">
                <a:latin typeface="Arial" pitchFamily="34" charset="0"/>
                <a:ea typeface="ＭＳ Ｐゴシック"/>
                <a:cs typeface="ＭＳ Ｐゴシック"/>
              </a:rPr>
              <a:t>a,b</a:t>
            </a:r>
            <a:r>
              <a:rPr lang="en-US" sz="2000" dirty="0">
                <a:latin typeface="Arial" pitchFamily="34" charset="0"/>
                <a:ea typeface="ＭＳ Ｐゴシック"/>
                <a:cs typeface="ＭＳ Ｐゴシック"/>
              </a:rPr>
              <a:t>, R. </a:t>
            </a:r>
            <a:r>
              <a:rPr lang="en-US" sz="2000" dirty="0" err="1">
                <a:latin typeface="Arial" pitchFamily="34" charset="0"/>
                <a:ea typeface="ＭＳ Ｐゴシック"/>
                <a:cs typeface="ＭＳ Ｐゴシック"/>
              </a:rPr>
              <a:t>Wirth</a:t>
            </a:r>
            <a:r>
              <a:rPr lang="en-US" sz="2000" baseline="30000" dirty="0" err="1">
                <a:latin typeface="Arial" pitchFamily="34" charset="0"/>
                <a:ea typeface="ＭＳ Ｐゴシック"/>
                <a:cs typeface="ＭＳ Ｐゴシック"/>
              </a:rPr>
              <a:t>a</a:t>
            </a:r>
            <a:endParaRPr lang="en-US" sz="2000" baseline="30000" dirty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71438" y="2930621"/>
            <a:ext cx="9001124" cy="911935"/>
          </a:xfrm>
        </p:spPr>
        <p:txBody>
          <a:bodyPr/>
          <a:lstStyle/>
          <a:p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Exploring Low-Rank Structures in the IMSRG Framework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B90885-B780-1CA0-1AC2-11F900377E72}"/>
              </a:ext>
            </a:extLst>
          </p:cNvPr>
          <p:cNvSpPr txBox="1"/>
          <p:nvPr/>
        </p:nvSpPr>
        <p:spPr>
          <a:xfrm>
            <a:off x="876300" y="6405154"/>
            <a:ext cx="7391400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7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work is supported in part by the U.S. Department of Energy, Office of Science, Office of Nuclear Physics under Awards No. </a:t>
            </a:r>
            <a:r>
              <a:rPr lang="en-US" sz="700" b="0" i="0" dirty="0">
                <a:solidFill>
                  <a:srgbClr val="1D1C1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DE-SC0017887, DE-SC0023516, as well as DE-SC0018083, DE-SC0023175 (</a:t>
            </a:r>
            <a:r>
              <a:rPr lang="en-US" sz="700" b="0" i="0" dirty="0" err="1">
                <a:solidFill>
                  <a:srgbClr val="1D1C1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SciDAC</a:t>
            </a:r>
            <a:r>
              <a:rPr lang="en-US" sz="700" b="0" i="0" dirty="0">
                <a:solidFill>
                  <a:srgbClr val="1D1C1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NUCLEI Collaboration). </a:t>
            </a:r>
            <a:r>
              <a:rPr lang="en-US" sz="7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Computing resources were provided by the Institute for Cyber-Enabled Research at Michigan State University.</a:t>
            </a:r>
            <a:endParaRPr lang="en-US" sz="700" dirty="0">
              <a:solidFill>
                <a:schemeClr val="dk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7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715AFA8F-FC14-55BC-7CB4-2C9113E800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813353"/>
            <a:ext cx="960275" cy="960275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1FE2A323-DB6A-D9AA-7ED8-36E77E9E77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33" y="5167296"/>
            <a:ext cx="1219200" cy="4879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C4C306-A0F3-0910-6C59-3563877B3596}"/>
              </a:ext>
            </a:extLst>
          </p:cNvPr>
          <p:cNvSpPr txBox="1"/>
          <p:nvPr/>
        </p:nvSpPr>
        <p:spPr>
          <a:xfrm>
            <a:off x="1470188" y="4459410"/>
            <a:ext cx="61237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100" baseline="30000" dirty="0">
                <a:latin typeface="Arial" pitchFamily="34" charset="0"/>
                <a:ea typeface="ＭＳ Ｐゴシック"/>
                <a:cs typeface="ＭＳ Ｐゴシック"/>
              </a:rPr>
              <a:t>a </a:t>
            </a:r>
            <a:r>
              <a:rPr lang="en-US" sz="1100" dirty="0">
                <a:latin typeface="Arial" pitchFamily="34" charset="0"/>
                <a:ea typeface="ＭＳ Ｐゴシック"/>
                <a:cs typeface="ＭＳ Ｐゴシック"/>
              </a:rPr>
              <a:t>Facility for Rare Isotope Beams, Michigan State University, East Lansing, MI 48824-1321</a:t>
            </a:r>
          </a:p>
          <a:p>
            <a:pPr algn="l">
              <a:lnSpc>
                <a:spcPct val="100000"/>
              </a:lnSpc>
            </a:pPr>
            <a:r>
              <a:rPr lang="en-US" sz="1100" baseline="30000" dirty="0">
                <a:latin typeface="Arial" pitchFamily="34" charset="0"/>
                <a:ea typeface="ＭＳ Ｐゴシック"/>
                <a:cs typeface="ＭＳ Ｐゴシック"/>
              </a:rPr>
              <a:t>b</a:t>
            </a:r>
            <a:r>
              <a:rPr lang="en-US" sz="1100" dirty="0">
                <a:latin typeface="Arial" pitchFamily="34" charset="0"/>
                <a:ea typeface="ＭＳ Ｐゴシック"/>
                <a:cs typeface="ＭＳ Ｐゴシック"/>
              </a:rPr>
              <a:t> Department of Physics &amp; Astronomy, Michigan State </a:t>
            </a:r>
            <a:r>
              <a:rPr lang="en-US" sz="1100" dirty="0" err="1">
                <a:latin typeface="Arial" pitchFamily="34" charset="0"/>
                <a:ea typeface="ＭＳ Ｐゴシック"/>
                <a:cs typeface="ＭＳ Ｐゴシック"/>
              </a:rPr>
              <a:t>Univeristy</a:t>
            </a:r>
            <a:r>
              <a:rPr lang="en-US" sz="1100" dirty="0">
                <a:latin typeface="Arial" pitchFamily="34" charset="0"/>
                <a:ea typeface="ＭＳ Ｐゴシック"/>
                <a:cs typeface="ＭＳ Ｐゴシック"/>
              </a:rPr>
              <a:t>, East Lansing, MI 48824-1321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2659A6E-027E-5013-A58C-BD9AC59DAA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(free-space) SRG is a continuous unitary transformation. To implement the continuous unitary transformation, we take the derivative </a:t>
                </a:r>
                <a:r>
                  <a:rPr lang="en-US" dirty="0" err="1"/>
                  <a:t>w.r.t.</a:t>
                </a:r>
                <a:r>
                  <a:rPr lang="en-US" dirty="0"/>
                  <a:t> </a:t>
                </a:r>
                <a:r>
                  <a:rPr lang="en-US" b="1" i="1" dirty="0"/>
                  <a:t>s </a:t>
                </a:r>
                <a:r>
                  <a:rPr lang="en-US" dirty="0"/>
                  <a:t>to obtain SRG flow equation.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𝑑𝑠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𝜂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𝜂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1" i="1" dirty="0"/>
              </a:p>
              <a:p>
                <a:r>
                  <a:rPr lang="en-US" dirty="0"/>
                  <a:t>Given the low-rank structure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𝑁𝑁</m:t>
                        </m:r>
                      </m:sub>
                    </m:sSub>
                  </m:oMath>
                </a14:m>
                <a:r>
                  <a:rPr lang="en-US" dirty="0"/>
                  <a:t>, it could be </a:t>
                </a:r>
                <a:r>
                  <a:rPr lang="en-US" b="1" dirty="0"/>
                  <a:t>SVD </a:t>
                </a:r>
                <a:r>
                  <a:rPr lang="en-US" dirty="0"/>
                  <a:t>decomposed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br>
                  <a:rPr lang="en-US" dirty="0"/>
                </a:br>
                <a:r>
                  <a:rPr lang="en-US" dirty="0"/>
                  <a:t>   and the flow equations can be derived. [1]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2659A6E-027E-5013-A58C-BD9AC59DAA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36" t="-2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372254DB-DEE7-C80F-5EFC-E66358DC6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SRG</a:t>
            </a:r>
            <a:r>
              <a:rPr lang="zh-CN" altLang="en-US" dirty="0"/>
              <a:t> </a:t>
            </a:r>
            <a:r>
              <a:rPr lang="en-US" altLang="zh-CN" dirty="0"/>
              <a:t>Factorization of Flow Equations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F492B5-BFD1-569A-629A-F771E688D8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Boyao</a:t>
            </a:r>
            <a:r>
              <a:rPr lang="en-US" dirty="0"/>
              <a:t> Zhu, Progress in </a:t>
            </a:r>
            <a:r>
              <a:rPr lang="en-US" i="1" dirty="0"/>
              <a:t>ab initio </a:t>
            </a:r>
            <a:r>
              <a:rPr lang="en-US" dirty="0"/>
              <a:t>Nuclear Theory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A7B9ED-D30D-FDFD-4684-67E7F81408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90F978-BA46-7A82-4ED5-5BE34DF10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34" y="3830444"/>
            <a:ext cx="3061152" cy="22975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47B8C2A-97C1-97F5-7368-C2671CB4A430}"/>
                  </a:ext>
                </a:extLst>
              </p:cNvPr>
              <p:cNvSpPr txBox="1"/>
              <p:nvPr/>
            </p:nvSpPr>
            <p:spPr>
              <a:xfrm>
                <a:off x="3581401" y="3783980"/>
                <a:ext cx="4320798" cy="1089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𝑑𝑠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𝜂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zh-CN" altLang="en-US" sz="1600" b="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𝑑𝑠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𝜂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m:rPr>
                          <m:sty m:val="p"/>
                        </m:rPr>
                        <a:rPr lang="el-G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47B8C2A-97C1-97F5-7368-C2671CB4A4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1" y="3783980"/>
                <a:ext cx="4320798" cy="10895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ED8FF489-8906-7B5C-C198-CEDA2D4E44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1" y="4648200"/>
            <a:ext cx="4439851" cy="14463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E1DD77-BD5B-3BC4-DAC3-49D33681DDB5}"/>
              </a:ext>
            </a:extLst>
          </p:cNvPr>
          <p:cNvSpPr txBox="1"/>
          <p:nvPr/>
        </p:nvSpPr>
        <p:spPr>
          <a:xfrm>
            <a:off x="6598110" y="5963709"/>
            <a:ext cx="25458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[1]. B. Zhu et al., PRC 104(4), 044002</a:t>
            </a:r>
          </a:p>
        </p:txBody>
      </p:sp>
    </p:spTree>
    <p:extLst>
      <p:ext uri="{BB962C8B-B14F-4D97-AF65-F5344CB8AC3E}">
        <p14:creationId xmlns:p14="http://schemas.microsoft.com/office/powerpoint/2010/main" val="2454358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1108A37-E2AA-E90B-E59C-5F720D49E1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Hamiltonian in terms of normal-ordered operators with a reference state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d>
                            <m:dPr>
                              <m:begChr m:val="{"/>
                              <m:endChr m:val="}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𝑗𝑘𝑙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𝑖𝑗𝑘𝑙</m:t>
                              </m:r>
                            </m:sub>
                          </m:sSub>
                          <m:d>
                            <m:dPr>
                              <m:begChr m:val="{"/>
                              <m:endChr m:val="}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1600" dirty="0"/>
              </a:p>
              <a:p>
                <a:r>
                  <a:rPr lang="en-US" dirty="0"/>
                  <a:t>The IMSRG(2) flow equations: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1108A37-E2AA-E90B-E59C-5F720D49E1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36" t="-7053" r="-2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8819616E-F5CF-851A-4F76-1DA03BFE1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IMSRG(2) flow equations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D035AE-6D87-02F9-94C2-C4401DDF1E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Boyao</a:t>
            </a:r>
            <a:r>
              <a:rPr lang="en-US" dirty="0"/>
              <a:t> Zhu, Progress in </a:t>
            </a:r>
            <a:r>
              <a:rPr lang="en-US" i="1" dirty="0"/>
              <a:t>ab initio </a:t>
            </a:r>
            <a:r>
              <a:rPr lang="en-US" dirty="0"/>
              <a:t>Nuclear Theory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DA0F2A-249F-4704-5671-A994F7DB9E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1" name="Picture 10" descr="Text, letter&#10;&#10;Description automatically generated">
            <a:extLst>
              <a:ext uri="{FF2B5EF4-FFF2-40B4-BE49-F238E27FC236}">
                <a16:creationId xmlns:a16="http://schemas.microsoft.com/office/drawing/2014/main" id="{09BB51C1-C9AF-DA99-76D7-864CD4061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480" y="2876288"/>
            <a:ext cx="7772400" cy="29387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603EC2-92C0-DCC3-B06C-7B099EB6603E}"/>
              </a:ext>
            </a:extLst>
          </p:cNvPr>
          <p:cNvSpPr txBox="1"/>
          <p:nvPr/>
        </p:nvSpPr>
        <p:spPr>
          <a:xfrm>
            <a:off x="6968058" y="5545102"/>
            <a:ext cx="1795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scales as </a:t>
            </a:r>
            <a:r>
              <a:rPr lang="en-US" i="1" dirty="0">
                <a:solidFill>
                  <a:srgbClr val="FFC000"/>
                </a:solidFill>
              </a:rPr>
              <a:t>O(N</a:t>
            </a:r>
            <a:r>
              <a:rPr lang="en-US" i="1" baseline="30000" dirty="0">
                <a:solidFill>
                  <a:srgbClr val="FFC000"/>
                </a:solidFill>
              </a:rPr>
              <a:t>6</a:t>
            </a:r>
            <a:r>
              <a:rPr lang="en-US" i="1" dirty="0">
                <a:solidFill>
                  <a:srgbClr val="FFC000"/>
                </a:solidFill>
              </a:rPr>
              <a:t>)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E929594-CAC3-AD6F-D624-4938D1BFD0AB}"/>
              </a:ext>
            </a:extLst>
          </p:cNvPr>
          <p:cNvCxnSpPr/>
          <p:nvPr/>
        </p:nvCxnSpPr>
        <p:spPr>
          <a:xfrm>
            <a:off x="2667000" y="5334000"/>
            <a:ext cx="4953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7016EA5-D414-D8BF-66FF-F76FC5290C0E}"/>
              </a:ext>
            </a:extLst>
          </p:cNvPr>
          <p:cNvCxnSpPr/>
          <p:nvPr/>
        </p:nvCxnSpPr>
        <p:spPr>
          <a:xfrm>
            <a:off x="1295400" y="5729768"/>
            <a:ext cx="4724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201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56A8DAC-6041-F83E-F5BB-674765562C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Assum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dirty="0"/>
                  <a:t> can be projected in low-rank subspace: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𝑝𝑞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𝜇𝜈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𝑝𝑞𝑟𝑠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𝑝𝑞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𝜌𝜎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𝑟𝑠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Similarly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𝑝𝑞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𝜇𝜈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𝑝𝑞𝑟𝑠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𝑝𝑞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𝜌𝜎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𝑟𝑠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56A8DAC-6041-F83E-F5BB-674765562C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36" t="-19647" b="-9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8B77F938-78CF-4589-99B1-BF77B3EB2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IMSRG(2) and SVD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AA94F-F417-40F7-45E3-E9118340E0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Boyao</a:t>
            </a:r>
            <a:r>
              <a:rPr lang="en-US" dirty="0"/>
              <a:t> Zhu, Progress in </a:t>
            </a:r>
            <a:r>
              <a:rPr lang="en-US" i="1" dirty="0"/>
              <a:t>ab initio </a:t>
            </a:r>
            <a:r>
              <a:rPr lang="en-US" dirty="0"/>
              <a:t>Nuclear Theory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2430D4-79FA-9380-5C1B-AE7BB200B1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685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Text, letter&#10;&#10;Description automatically generated">
            <a:extLst>
              <a:ext uri="{FF2B5EF4-FFF2-40B4-BE49-F238E27FC236}">
                <a16:creationId xmlns:a16="http://schemas.microsoft.com/office/drawing/2014/main" id="{8073C9E8-1844-9B05-EE9D-1F84541C3D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034212"/>
            <a:ext cx="7848600" cy="50038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BD6B966-28FA-8579-0C2A-64F37923C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SVD-IMSRG(2)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20F819-D0D8-416E-7E60-3E27B7837F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Boyao</a:t>
            </a:r>
            <a:r>
              <a:rPr lang="en-US" dirty="0"/>
              <a:t> Zhu, Progress in </a:t>
            </a:r>
            <a:r>
              <a:rPr lang="en-US" i="1" dirty="0"/>
              <a:t>ab initio </a:t>
            </a:r>
            <a:r>
              <a:rPr lang="en-US" dirty="0"/>
              <a:t>Nuclear Theory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E9504E-A060-9E88-D1BB-5FD2A1C963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371184-E003-361C-001C-DA9F0C703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800" y="5669712"/>
            <a:ext cx="37592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120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84B7762-FBCE-08AE-B3AD-E0187E9D6D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117" y="1929161"/>
            <a:ext cx="4343400" cy="224658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31EFB45-426E-2890-190C-3BD4ABE7D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in Pairing Model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6B5627-18F9-269D-DD3C-78012D6D56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Boyao</a:t>
            </a:r>
            <a:r>
              <a:rPr lang="en-US" dirty="0"/>
              <a:t> Zhu, Progress in </a:t>
            </a:r>
            <a:r>
              <a:rPr lang="en-US" i="1" dirty="0"/>
              <a:t>ab initio </a:t>
            </a:r>
            <a:r>
              <a:rPr lang="en-US" dirty="0"/>
              <a:t>Nuclear Theory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EEA43D-589B-26C2-86C1-46475D9EE3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5E64BA-68F4-5C8C-5C66-CAF55A01D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484" y="1905000"/>
            <a:ext cx="4523937" cy="40703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D7ED4EE-FE9B-3725-5B80-18E47543F8EA}"/>
                  </a:ext>
                </a:extLst>
              </p:cNvPr>
              <p:cNvSpPr txBox="1"/>
              <p:nvPr/>
            </p:nvSpPr>
            <p:spPr>
              <a:xfrm>
                <a:off x="533400" y="1421663"/>
                <a:ext cx="3749744" cy="4833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sub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sub>
                          </m:sSub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D7ED4EE-FE9B-3725-5B80-18E47543F8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421663"/>
                <a:ext cx="3749744" cy="483337"/>
              </a:xfrm>
              <a:prstGeom prst="rect">
                <a:avLst/>
              </a:prstGeom>
              <a:blipFill>
                <a:blip r:embed="rId4"/>
                <a:stretch>
                  <a:fillRect t="-122500" b="-18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971F31F-54C9-E15B-B096-447350E78293}"/>
                  </a:ext>
                </a:extLst>
              </p:cNvPr>
              <p:cNvSpPr txBox="1"/>
              <p:nvPr/>
            </p:nvSpPr>
            <p:spPr>
              <a:xfrm>
                <a:off x="1676400" y="4712100"/>
                <a:ext cx="17935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=1.0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971F31F-54C9-E15B-B096-447350E78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4712100"/>
                <a:ext cx="1793504" cy="369332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9340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FB6E30-9E85-E3BC-2826-50C4233CF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in Pairing + Particle-Hole Model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08E13-5F61-0ABF-2A7B-05B0F5B86B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Boyao</a:t>
            </a:r>
            <a:r>
              <a:rPr lang="en-US" dirty="0"/>
              <a:t> Zhu, Progress in </a:t>
            </a:r>
            <a:r>
              <a:rPr lang="en-US" i="1" dirty="0"/>
              <a:t>ab initio </a:t>
            </a:r>
            <a:r>
              <a:rPr lang="en-US" dirty="0"/>
              <a:t>Nuclear Theory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090559-44D0-EEEB-F341-3FE5CBC4F3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942A50A-401D-8063-845F-CF54502BC0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438400"/>
            <a:ext cx="4272280" cy="2209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7CF9A3-EFE4-1BE3-7283-490DEFC054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75" r="-571"/>
          <a:stretch/>
        </p:blipFill>
        <p:spPr>
          <a:xfrm>
            <a:off x="4038600" y="2124158"/>
            <a:ext cx="6019800" cy="410090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2C9884B-ABD0-E34B-B9AF-A82F9881FCAC}"/>
              </a:ext>
            </a:extLst>
          </p:cNvPr>
          <p:cNvSpPr txBox="1"/>
          <p:nvPr/>
        </p:nvSpPr>
        <p:spPr>
          <a:xfrm>
            <a:off x="5110309" y="1860026"/>
            <a:ext cx="38763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Ground-state energy as a function of pair-breaking strength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6117D4F-9CAB-0138-CDEA-EC717DE39D6C}"/>
                  </a:ext>
                </a:extLst>
              </p:cNvPr>
              <p:cNvSpPr txBox="1"/>
              <p:nvPr/>
            </p:nvSpPr>
            <p:spPr>
              <a:xfrm>
                <a:off x="109654" y="1097788"/>
                <a:ext cx="6327566" cy="507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sub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sub>
                          </m:sSub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en-US" sz="1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25"/>
                                    </m:rP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m:rPr>
                                  <m:brk m:alnAt="25"/>
                                </m:r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6117D4F-9CAB-0138-CDEA-EC717DE39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54" y="1097788"/>
                <a:ext cx="6327566" cy="507318"/>
              </a:xfrm>
              <a:prstGeom prst="rect">
                <a:avLst/>
              </a:prstGeom>
              <a:blipFill>
                <a:blip r:embed="rId4"/>
                <a:stretch>
                  <a:fillRect t="-119512" b="-178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C0CF3C7C-C3A7-A9A8-5BA7-AB32F24FB623}"/>
              </a:ext>
            </a:extLst>
          </p:cNvPr>
          <p:cNvSpPr txBox="1"/>
          <p:nvPr/>
        </p:nvSpPr>
        <p:spPr>
          <a:xfrm>
            <a:off x="390481" y="4984744"/>
            <a:ext cx="3948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truncate </a:t>
            </a:r>
            <a:r>
              <a:rPr lang="en-US" b="1" i="1" dirty="0" err="1"/>
              <a:t>ph</a:t>
            </a:r>
            <a:r>
              <a:rPr lang="en-US" dirty="0"/>
              <a:t> </a:t>
            </a:r>
            <a:r>
              <a:rPr lang="en-US" i="1" dirty="0"/>
              <a:t>term</a:t>
            </a:r>
            <a:r>
              <a:rPr lang="en-US" dirty="0"/>
              <a:t> and perform</a:t>
            </a:r>
            <a:br>
              <a:rPr lang="en-US" dirty="0"/>
            </a:br>
            <a:r>
              <a:rPr lang="en-US" dirty="0"/>
              <a:t>SVD-IMSRG(2)</a:t>
            </a:r>
          </a:p>
        </p:txBody>
      </p:sp>
    </p:spTree>
    <p:extLst>
      <p:ext uri="{BB962C8B-B14F-4D97-AF65-F5344CB8AC3E}">
        <p14:creationId xmlns:p14="http://schemas.microsoft.com/office/powerpoint/2010/main" val="447443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69B7D53-908D-F898-86BC-60FCC6FB1B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057285"/>
            <a:ext cx="2914641" cy="295042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3AB0AA6-D645-44FA-2F94-9923D250C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Infinite matter in m-scheme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B47754-CF6C-3565-8AD0-A7A4BCC9C9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Boyao</a:t>
            </a:r>
            <a:r>
              <a:rPr lang="en-US" dirty="0"/>
              <a:t> Zhu, Progress in </a:t>
            </a:r>
            <a:r>
              <a:rPr lang="en-US" i="1" dirty="0"/>
              <a:t>ab initio </a:t>
            </a:r>
            <a:r>
              <a:rPr lang="en-US" dirty="0"/>
              <a:t>Nuclear Theory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1D977C-0B7A-C606-5EE8-50B53B1652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A0A436-8369-2575-098D-FDAC5DB71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1" y="1057285"/>
            <a:ext cx="2914641" cy="29504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A30C78-AB08-DEB9-3195-6C318544C7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2997" y="4007706"/>
            <a:ext cx="2795127" cy="20815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CF59568-D7B7-C411-087A-A7281F59AD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355" y="4007705"/>
            <a:ext cx="2795128" cy="20815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F574230-07F0-5A63-B059-480CA9485735}"/>
                  </a:ext>
                </a:extLst>
              </p:cNvPr>
              <p:cNvSpPr txBox="1"/>
              <p:nvPr/>
            </p:nvSpPr>
            <p:spPr>
              <a:xfrm>
                <a:off x="5970176" y="2552939"/>
                <a:ext cx="3221075" cy="18211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Magnus-IMSRG [2,3]: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Chiral </a:t>
                </a:r>
                <a:r>
                  <a:rPr lang="en-US" b="1" i="1" dirty="0"/>
                  <a:t>N</a:t>
                </a:r>
                <a:r>
                  <a:rPr lang="en-US" b="1" i="1" baseline="30000" dirty="0"/>
                  <a:t>2</a:t>
                </a:r>
                <a:r>
                  <a:rPr lang="en-US" b="1" i="1" dirty="0"/>
                  <a:t>LO</a:t>
                </a:r>
                <a:r>
                  <a:rPr lang="en-US" dirty="0"/>
                  <a:t> Potential</a:t>
                </a:r>
                <a:br>
                  <a:rPr lang="en-US" dirty="0"/>
                </a:br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=38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=2.</m:t>
                    </m:r>
                  </m:oMath>
                </a14:m>
                <a:endParaRPr lang="en-US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have similar</a:t>
                </a:r>
                <a:br>
                  <a:rPr lang="en-US" dirty="0"/>
                </a:br>
                <a:r>
                  <a:rPr lang="en-US" dirty="0"/>
                  <a:t>structures.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F574230-07F0-5A63-B059-480CA9485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176" y="2552939"/>
                <a:ext cx="3221075" cy="1821140"/>
              </a:xfrm>
              <a:prstGeom prst="rect">
                <a:avLst/>
              </a:prstGeom>
              <a:blipFill>
                <a:blip r:embed="rId6"/>
                <a:stretch>
                  <a:fillRect l="-784" t="-2083" b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0C71D368-E735-C5EA-FCB1-B50EB4EAB15A}"/>
              </a:ext>
            </a:extLst>
          </p:cNvPr>
          <p:cNvSpPr txBox="1"/>
          <p:nvPr/>
        </p:nvSpPr>
        <p:spPr>
          <a:xfrm>
            <a:off x="6480487" y="5759913"/>
            <a:ext cx="27174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[2]. H. </a:t>
            </a:r>
            <a:r>
              <a:rPr lang="en-US" sz="1100" dirty="0" err="1"/>
              <a:t>Hergert</a:t>
            </a:r>
            <a:r>
              <a:rPr lang="en-US" sz="1100" dirty="0"/>
              <a:t> et al., Phys. Rept. 621</a:t>
            </a:r>
            <a:br>
              <a:rPr lang="en-US" sz="1100" dirty="0"/>
            </a:br>
            <a:r>
              <a:rPr lang="en-US" sz="1100" dirty="0"/>
              <a:t>[3]. H. </a:t>
            </a:r>
            <a:r>
              <a:rPr lang="en-US" sz="1100" dirty="0" err="1"/>
              <a:t>Hergert</a:t>
            </a:r>
            <a:r>
              <a:rPr lang="en-US" sz="1100" dirty="0"/>
              <a:t>, Phys. Scripta 92, 023007</a:t>
            </a:r>
          </a:p>
        </p:txBody>
      </p:sp>
    </p:spTree>
    <p:extLst>
      <p:ext uri="{BB962C8B-B14F-4D97-AF65-F5344CB8AC3E}">
        <p14:creationId xmlns:p14="http://schemas.microsoft.com/office/powerpoint/2010/main" val="4291908501"/>
      </p:ext>
    </p:extLst>
  </p:cSld>
  <p:clrMapOvr>
    <a:masterClrMapping/>
  </p:clrMapOvr>
</p:sld>
</file>

<file path=ppt/theme/theme1.xml><?xml version="1.0" encoding="utf-8"?>
<a:theme xmlns:a="http://schemas.openxmlformats.org/drawingml/2006/main" name="FRIB3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RIB PowerPoint Template [Read-Only]" id="{03FFC5F5-3327-41BE-8C2B-33D4C224AF62}" vid="{24721956-9638-4CFA-91A6-A481187933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EB42146D531947AD9E88747AD7444E" ma:contentTypeVersion="3" ma:contentTypeDescription="Create a new document." ma:contentTypeScope="" ma:versionID="ffe972ebfb5d91f3516d4b6985d48bfc">
  <xsd:schema xmlns:xsd="http://www.w3.org/2001/XMLSchema" xmlns:xs="http://www.w3.org/2001/XMLSchema" xmlns:p="http://schemas.microsoft.com/office/2006/metadata/properties" xmlns:ns2="31ac3772-10db-466f-87b2-5ca6a813de61" targetNamespace="http://schemas.microsoft.com/office/2006/metadata/properties" ma:root="true" ma:fieldsID="a3f47d6a8f647c50dbc583107dd4f175" ns2:_="">
    <xsd:import namespace="31ac3772-10db-466f-87b2-5ca6a813de61"/>
    <xsd:element name="properties">
      <xsd:complexType>
        <xsd:sequence>
          <xsd:element name="documentManagement">
            <xsd:complexType>
              <xsd:all>
                <xsd:element ref="ns2:Archive_x0020_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ac3772-10db-466f-87b2-5ca6a813de61" elementFormDefault="qualified">
    <xsd:import namespace="http://schemas.microsoft.com/office/2006/documentManagement/types"/>
    <xsd:import namespace="http://schemas.microsoft.com/office/infopath/2007/PartnerControls"/>
    <xsd:element name="Archive_x0020_Date" ma:index="8" nillable="true" ma:displayName="Archive Date" ma:format="DateOnly" ma:internalName="Archive_x0020_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Archive_x0020_Date xmlns="31ac3772-10db-466f-87b2-5ca6a813de6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F4DC3C-936E-4B4D-A2CB-35E439E631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ac3772-10db-466f-87b2-5ca6a813de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4BA702D-F6E6-4314-8945-369A109C75F9}">
  <ds:schemaRefs>
    <ds:schemaRef ds:uri="http://purl.org/dc/terms/"/>
    <ds:schemaRef ds:uri="http://purl.org/dc/dcmitype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31ac3772-10db-466f-87b2-5ca6a813de61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B76CD61-6042-403B-B3F6-04E51A8FF7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371</TotalTime>
  <Words>515</Words>
  <Application>Microsoft Macintosh PowerPoint</Application>
  <PresentationFormat>On-screen Show (4:3)</PresentationFormat>
  <Paragraphs>54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Cambria Math</vt:lpstr>
      <vt:lpstr>Helvetica</vt:lpstr>
      <vt:lpstr>Lucida Grande</vt:lpstr>
      <vt:lpstr>Times New Roman</vt:lpstr>
      <vt:lpstr>Wingdings</vt:lpstr>
      <vt:lpstr>FRIB3</vt:lpstr>
      <vt:lpstr>Exploring Low-Rank Structures in the IMSRG Framework</vt:lpstr>
      <vt:lpstr>SRG Factorization of Flow Equations</vt:lpstr>
      <vt:lpstr>IMSRG(2) flow equations</vt:lpstr>
      <vt:lpstr>IMSRG(2) and SVD</vt:lpstr>
      <vt:lpstr>SVD-IMSRG(2)</vt:lpstr>
      <vt:lpstr>Application in Pairing Model</vt:lpstr>
      <vt:lpstr>Application in Pairing + Particle-Hole Model</vt:lpstr>
      <vt:lpstr>Infinite matter in m-scheme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 of Presentation]</dc:title>
  <dc:creator>Davison, Jacob</dc:creator>
  <cp:lastModifiedBy>Zhu, Boyao</cp:lastModifiedBy>
  <cp:revision>4</cp:revision>
  <cp:lastPrinted>2013-06-17T20:20:32Z</cp:lastPrinted>
  <dcterms:created xsi:type="dcterms:W3CDTF">2023-03-01T23:43:24Z</dcterms:created>
  <dcterms:modified xsi:type="dcterms:W3CDTF">2023-03-02T18:15:18Z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0x010100CAEB42146D531947AD9E88747AD7444E</vt:lpwstr>
  </property>
  <property fmtid="{D5CDD505-2E9C-101B-9397-08002B2CF9AE}" pid="3" name="TemplateUrl">
    <vt:lpwstr/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Order">
    <vt:r8>4700</vt:r8>
  </property>
</Properties>
</file>