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467" r:id="rId3"/>
    <p:sldId id="468" r:id="rId4"/>
    <p:sldId id="474" r:id="rId5"/>
    <p:sldId id="267" r:id="rId6"/>
    <p:sldId id="270" r:id="rId7"/>
    <p:sldId id="436" r:id="rId8"/>
    <p:sldId id="419" r:id="rId9"/>
    <p:sldId id="316" r:id="rId10"/>
    <p:sldId id="341" r:id="rId11"/>
    <p:sldId id="458" r:id="rId12"/>
    <p:sldId id="460" r:id="rId13"/>
    <p:sldId id="449" r:id="rId14"/>
    <p:sldId id="442" r:id="rId15"/>
    <p:sldId id="418" r:id="rId16"/>
    <p:sldId id="429" r:id="rId17"/>
    <p:sldId id="432" r:id="rId18"/>
    <p:sldId id="470" r:id="rId19"/>
    <p:sldId id="471" r:id="rId20"/>
    <p:sldId id="472" r:id="rId21"/>
    <p:sldId id="433" r:id="rId22"/>
    <p:sldId id="434" r:id="rId23"/>
    <p:sldId id="258" r:id="rId24"/>
    <p:sldId id="475" r:id="rId25"/>
    <p:sldId id="476" r:id="rId26"/>
    <p:sldId id="477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44"/>
    <a:srgbClr val="0E88F6"/>
    <a:srgbClr val="0000FF"/>
    <a:srgbClr val="350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8A9ADB-A7B3-45E9-A190-A4B045CFFEDC}" v="192" dt="2021-09-14T18:51:51.4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851" autoAdjust="0"/>
  </p:normalViewPr>
  <p:slideViewPr>
    <p:cSldViewPr>
      <p:cViewPr>
        <p:scale>
          <a:sx n="110" d="100"/>
          <a:sy n="110" d="100"/>
        </p:scale>
        <p:origin x="-164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56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A0EA5-2364-48C9-84F1-A4587489DF06}" type="datetimeFigureOut">
              <a:rPr lang="en-US" smtClean="0"/>
              <a:t>30-Jul-23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98509-D83F-4E00-9A7B-CA8227F6B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00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08EE0-F671-5A48-AE26-ED94D7DF6D5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2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Very </a:t>
            </a:r>
            <a:r>
              <a:rPr lang="en-US" dirty="0" err="1" smtClean="0"/>
              <a:t>quic</a:t>
            </a:r>
            <a:r>
              <a:rPr lang="en-US" dirty="0" smtClean="0"/>
              <a:t> 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98509-D83F-4E00-9A7B-CA8227F6BD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71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A=146 took 13000 CPU hours for </a:t>
            </a:r>
            <a:r>
              <a:rPr lang="en-US" smtClean="0"/>
              <a:t>ab-initio calculation. </a:t>
            </a:r>
            <a:r>
              <a:rPr lang="en-US" dirty="0" smtClean="0"/>
              <a:t>Cannot go beyond as dimensions exceed 10^10.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98509-D83F-4E00-9A7B-CA8227F6BDA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313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A=146 took 13000 CPU hours for </a:t>
            </a:r>
            <a:r>
              <a:rPr lang="en-US" smtClean="0"/>
              <a:t>ab-initio calculation. </a:t>
            </a:r>
            <a:r>
              <a:rPr lang="en-US" dirty="0" smtClean="0"/>
              <a:t>Cannot go beyond as dimensions exceed 10^10.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98509-D83F-4E00-9A7B-CA8227F6BDA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313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A=146 took 13000 CPU hours for </a:t>
            </a:r>
            <a:r>
              <a:rPr lang="en-US" smtClean="0"/>
              <a:t>ab-initio calculation. </a:t>
            </a:r>
            <a:r>
              <a:rPr lang="en-US" dirty="0" smtClean="0"/>
              <a:t>Cannot go beyond as dimensions exceed 10^10.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98509-D83F-4E00-9A7B-CA8227F6BDA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313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A=146 took 13000 CPU hours for </a:t>
            </a:r>
            <a:r>
              <a:rPr lang="en-US" smtClean="0"/>
              <a:t>ab-initio calculation. </a:t>
            </a:r>
            <a:r>
              <a:rPr lang="en-US" dirty="0" smtClean="0"/>
              <a:t>Cannot go beyond as dimensions exceed 10^10.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98509-D83F-4E00-9A7B-CA8227F6BDA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313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BC219-1F65-491C-9CEE-48CD4ED6E946}" type="datetime1">
              <a:rPr lang="en-US" smtClean="0"/>
              <a:t>30-Jul-23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65214-681E-45D8-A7D9-B9DAB9BA01EC}" type="datetime1">
              <a:rPr lang="en-US" smtClean="0"/>
              <a:t>30-Jul-23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4642E-3D2F-40A5-BF94-81CA574389EF}" type="datetime1">
              <a:rPr lang="en-US" smtClean="0"/>
              <a:t>30-Jul-23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BC741-F478-4AA4-BE93-2F14910B74EE}" type="datetime1">
              <a:rPr lang="en-US" smtClean="0"/>
              <a:t>30-Jul-23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24840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9984" y="6603579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72913-FC18-4134-AFFF-778F2425C614}" type="datetime1">
              <a:rPr lang="en-US" smtClean="0"/>
              <a:t>30-Jul-23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CBF-10B4-4C7B-AF7B-9B611BD8DC68}" type="datetime1">
              <a:rPr lang="en-US" smtClean="0"/>
              <a:t>30-Jul-23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F6621-CA98-407B-8B27-213A3C22A508}" type="datetime1">
              <a:rPr lang="en-US" smtClean="0"/>
              <a:t>30-Jul-23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939F-EE4E-4A5C-AEB8-3679F642744C}" type="datetime1">
              <a:rPr lang="en-US" smtClean="0"/>
              <a:t>30-Jul-23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9541D-8B37-42F2-BEF6-9F5B5C590816}" type="datetime1">
              <a:rPr lang="en-US" smtClean="0"/>
              <a:t>30-Jul-23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CAA8E-8F98-4F56-BEDF-5A179167919F}" type="datetime1">
              <a:rPr lang="en-US" smtClean="0"/>
              <a:t>30-Jul-23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7F89-EFD0-4935-9EC3-ECB638A0061C}" type="datetime1">
              <a:rPr lang="en-US" smtClean="0"/>
              <a:t>30-Jul-23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4BD64-0F8E-4465-934E-0C563D79621A}" type="datetime1">
              <a:rPr lang="en-US" smtClean="0"/>
              <a:t>30-Jul-23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" y="6742302"/>
            <a:ext cx="9144000" cy="10058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Ali Mollaebrahimi         </a:t>
            </a:r>
            <a:r>
              <a:rPr lang="nl-NL" sz="1000" dirty="0" smtClean="0">
                <a:solidFill>
                  <a:schemeClr val="bg1"/>
                </a:solidFill>
              </a:rPr>
              <a:t>TRIUMF Science Week         2023-07-31</a:t>
            </a:r>
            <a:endParaRPr lang="nl-NL" sz="10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61214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NUL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0.png"/><Relationship Id="rId4" Type="http://schemas.openxmlformats.org/officeDocument/2006/relationships/image" Target="../media/image6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30.png"/><Relationship Id="rId18" Type="http://schemas.microsoft.com/office/2007/relationships/hdphoto" Target="../media/hdphoto1.wdp"/><Relationship Id="rId3" Type="http://schemas.openxmlformats.org/officeDocument/2006/relationships/image" Target="../media/image62.jpeg"/><Relationship Id="rId21" Type="http://schemas.openxmlformats.org/officeDocument/2006/relationships/image" Target="../media/image74.jpeg"/><Relationship Id="rId7" Type="http://schemas.openxmlformats.org/officeDocument/2006/relationships/image" Target="../media/image64.png"/><Relationship Id="rId12" Type="http://schemas.openxmlformats.org/officeDocument/2006/relationships/image" Target="../media/image69.jpeg"/><Relationship Id="rId17" Type="http://schemas.openxmlformats.org/officeDocument/2006/relationships/image" Target="../media/image72.jpeg"/><Relationship Id="rId25" Type="http://schemas.openxmlformats.org/officeDocument/2006/relationships/image" Target="../media/image78.png"/><Relationship Id="rId2" Type="http://schemas.openxmlformats.org/officeDocument/2006/relationships/image" Target="../media/image61.png"/><Relationship Id="rId16" Type="http://schemas.openxmlformats.org/officeDocument/2006/relationships/image" Target="../media/image71.jpeg"/><Relationship Id="rId20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jpeg"/><Relationship Id="rId24" Type="http://schemas.openxmlformats.org/officeDocument/2006/relationships/image" Target="../media/image77.jpeg"/><Relationship Id="rId5" Type="http://schemas.openxmlformats.org/officeDocument/2006/relationships/image" Target="../media/image21.png"/><Relationship Id="rId15" Type="http://schemas.openxmlformats.org/officeDocument/2006/relationships/image" Target="../media/image32.gif"/><Relationship Id="rId23" Type="http://schemas.openxmlformats.org/officeDocument/2006/relationships/image" Target="../media/image76.jpeg"/><Relationship Id="rId10" Type="http://schemas.openxmlformats.org/officeDocument/2006/relationships/image" Target="../media/image67.jpeg"/><Relationship Id="rId19" Type="http://schemas.openxmlformats.org/officeDocument/2006/relationships/image" Target="../media/image73.jpeg"/><Relationship Id="rId4" Type="http://schemas.openxmlformats.org/officeDocument/2006/relationships/image" Target="../media/image35.png"/><Relationship Id="rId9" Type="http://schemas.openxmlformats.org/officeDocument/2006/relationships/image" Target="../media/image66.png"/><Relationship Id="rId14" Type="http://schemas.openxmlformats.org/officeDocument/2006/relationships/image" Target="../media/image70.jpeg"/><Relationship Id="rId22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NUL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jpeg"/><Relationship Id="rId18" Type="http://schemas.openxmlformats.org/officeDocument/2006/relationships/image" Target="../media/image300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6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5" Type="http://schemas.openxmlformats.org/officeDocument/2006/relationships/image" Target="../media/image33.jpeg"/><Relationship Id="rId10" Type="http://schemas.openxmlformats.org/officeDocument/2006/relationships/image" Target="../media/image28.jpeg"/><Relationship Id="rId19" Type="http://schemas.openxmlformats.org/officeDocument/2006/relationships/image" Target="../media/image35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Relationship Id="rId14" Type="http://schemas.openxmlformats.org/officeDocument/2006/relationships/image" Target="../media/image3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41.pn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ales of TRIUMF – CERN Cour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428101"/>
            <a:ext cx="5638800" cy="331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tangle 3"/>
          <p:cNvSpPr/>
          <p:nvPr/>
        </p:nvSpPr>
        <p:spPr>
          <a:xfrm>
            <a:off x="0" y="1219200"/>
            <a:ext cx="9144000" cy="22098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201" y="1475232"/>
            <a:ext cx="8991600" cy="202996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MR-TOF-MS for yield and mass measurements during the p2n target </a:t>
            </a:r>
            <a:r>
              <a:rPr lang="en-US" sz="3200" b="1" dirty="0" smtClean="0"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commissioning</a:t>
            </a:r>
            <a:endParaRPr lang="en-US" sz="3200" b="1" dirty="0">
              <a:solidFill>
                <a:schemeClr val="bg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9477" y="5029200"/>
            <a:ext cx="32004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Justus-Liebig-</a:t>
            </a:r>
            <a:r>
              <a:rPr lang="en-US" sz="11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Universität</a:t>
            </a:r>
            <a:r>
              <a:rPr lang="en-US" sz="11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1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Gießen</a:t>
            </a:r>
            <a:r>
              <a:rPr lang="en-US" sz="11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Germany</a:t>
            </a:r>
          </a:p>
          <a:p>
            <a:r>
              <a:rPr lang="en-US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TRIUMF accelerator Centre, </a:t>
            </a:r>
            <a:r>
              <a:rPr lang="en-US" sz="11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Canada</a:t>
            </a:r>
          </a:p>
          <a:p>
            <a:endParaRPr lang="en-US" sz="11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sz="11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sz="11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sz="11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2023, July</a:t>
            </a:r>
            <a:endParaRPr lang="en-US" sz="11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426720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Ali Mollaebrahimi</a:t>
            </a:r>
          </a:p>
        </p:txBody>
      </p:sp>
      <p:pic>
        <p:nvPicPr>
          <p:cNvPr id="11" name="Picture 2" descr="Link to the home p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849" y="165831"/>
            <a:ext cx="1521952" cy="5793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limo\Desktop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77" y="165831"/>
            <a:ext cx="2209799" cy="4951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74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EFD9426-6F5F-4118-ACBC-34C5DFA4946E}"/>
              </a:ext>
            </a:extLst>
          </p:cNvPr>
          <p:cNvGrpSpPr/>
          <p:nvPr/>
        </p:nvGrpSpPr>
        <p:grpSpPr>
          <a:xfrm>
            <a:off x="76200" y="638752"/>
            <a:ext cx="3048000" cy="5914448"/>
            <a:chOff x="0" y="538157"/>
            <a:chExt cx="3083823" cy="632727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EE2CBDD0-B2BA-4186-BD03-1F927D51D0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74" t="1" r="30077" b="48509"/>
            <a:stretch/>
          </p:blipFill>
          <p:spPr bwMode="auto">
            <a:xfrm>
              <a:off x="0" y="962234"/>
              <a:ext cx="3083823" cy="5903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Shape 10">
              <a:extLst>
                <a:ext uri="{FF2B5EF4-FFF2-40B4-BE49-F238E27FC236}">
                  <a16:creationId xmlns:a16="http://schemas.microsoft.com/office/drawing/2014/main" xmlns="" id="{B15F9CD3-173E-4D2D-8571-FF9E8C231C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4088" y="538157"/>
              <a:ext cx="1024920" cy="457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5000" rIns="90000" bIns="45000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altLang="en-US" sz="1800" dirty="0">
                  <a:solidFill>
                    <a:srgbClr val="4F4946"/>
                  </a:solidFill>
                </a:rPr>
                <a:t>MagneTOF</a:t>
              </a:r>
              <a:endParaRPr lang="en-US" altLang="en-US" sz="1800" dirty="0">
                <a:solidFill>
                  <a:srgbClr val="4F4946"/>
                </a:solidFill>
              </a:endParaRPr>
            </a:p>
          </p:txBody>
        </p:sp>
        <p:sp>
          <p:nvSpPr>
            <p:cNvPr id="14" name="Line 13">
              <a:extLst>
                <a:ext uri="{FF2B5EF4-FFF2-40B4-BE49-F238E27FC236}">
                  <a16:creationId xmlns:a16="http://schemas.microsoft.com/office/drawing/2014/main" xmlns="" id="{DCA9F543-6831-4CBC-9609-0186583C19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1629" y="911209"/>
              <a:ext cx="738750" cy="3924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TextShape 11">
              <a:extLst>
                <a:ext uri="{FF2B5EF4-FFF2-40B4-BE49-F238E27FC236}">
                  <a16:creationId xmlns:a16="http://schemas.microsoft.com/office/drawing/2014/main" xmlns="" id="{E4DC0786-823A-46CD-BED7-DCE6C12C6A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255" y="1788531"/>
              <a:ext cx="1023846" cy="1082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5000" rIns="90000" bIns="45000" anchor="t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altLang="en-US" sz="1800">
                <a:solidFill>
                  <a:srgbClr val="4F4946"/>
                </a:solidFill>
                <a:cs typeface="Arial"/>
              </a:endParaRPr>
            </a:p>
          </p:txBody>
        </p:sp>
        <p:sp>
          <p:nvSpPr>
            <p:cNvPr id="16" name="Line 13">
              <a:extLst>
                <a:ext uri="{FF2B5EF4-FFF2-40B4-BE49-F238E27FC236}">
                  <a16:creationId xmlns:a16="http://schemas.microsoft.com/office/drawing/2014/main" xmlns="" id="{4512B670-3DE4-4D09-ABE7-BC36D30C95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8596" y="2422663"/>
              <a:ext cx="797721" cy="85050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TextShape 11">
              <a:extLst>
                <a:ext uri="{FF2B5EF4-FFF2-40B4-BE49-F238E27FC236}">
                  <a16:creationId xmlns:a16="http://schemas.microsoft.com/office/drawing/2014/main" xmlns="" id="{94449D57-D216-4657-9366-4816F63660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215" y="2952531"/>
              <a:ext cx="1350782" cy="806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5000" rIns="90000" bIns="45000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altLang="en-US" sz="1800" dirty="0">
                  <a:solidFill>
                    <a:srgbClr val="4F4946"/>
                  </a:solidFill>
                </a:rPr>
                <a:t>RF </a:t>
              </a:r>
            </a:p>
            <a:p>
              <a:pPr algn="ctr"/>
              <a:r>
                <a:rPr lang="de-DE" altLang="en-US" sz="1800" dirty="0">
                  <a:solidFill>
                    <a:srgbClr val="4F4946"/>
                  </a:solidFill>
                </a:rPr>
                <a:t>Accum. Trap</a:t>
              </a:r>
              <a:endParaRPr lang="en-US" altLang="en-US" sz="1800" dirty="0">
                <a:solidFill>
                  <a:srgbClr val="4F4946"/>
                </a:solidFill>
              </a:endParaRPr>
            </a:p>
          </p:txBody>
        </p:sp>
        <p:sp>
          <p:nvSpPr>
            <p:cNvPr id="18" name="Line 13">
              <a:extLst>
                <a:ext uri="{FF2B5EF4-FFF2-40B4-BE49-F238E27FC236}">
                  <a16:creationId xmlns:a16="http://schemas.microsoft.com/office/drawing/2014/main" xmlns="" id="{1960E55B-C891-4790-9CE2-E5EC8F8E30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8596" y="3273170"/>
              <a:ext cx="771784" cy="16731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F177088-77DB-4832-9DE8-0FC3E2035B56}"/>
              </a:ext>
            </a:extLst>
          </p:cNvPr>
          <p:cNvSpPr/>
          <p:nvPr/>
        </p:nvSpPr>
        <p:spPr>
          <a:xfrm>
            <a:off x="2940844" y="5983069"/>
            <a:ext cx="353615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1200" dirty="0">
                <a:solidFill>
                  <a:schemeClr val="bg1">
                    <a:lumMod val="50000"/>
                  </a:schemeClr>
                </a:solidFill>
              </a:rPr>
              <a:t>C. </a:t>
            </a:r>
            <a:r>
              <a:rPr lang="en-GB" altLang="en-US" sz="1200" dirty="0" err="1">
                <a:solidFill>
                  <a:schemeClr val="bg1">
                    <a:lumMod val="50000"/>
                  </a:schemeClr>
                </a:solidFill>
              </a:rPr>
              <a:t>Jesch</a:t>
            </a:r>
            <a:r>
              <a:rPr lang="en-GB" altLang="en-US" sz="1200" dirty="0">
                <a:solidFill>
                  <a:schemeClr val="bg1">
                    <a:lumMod val="50000"/>
                  </a:schemeClr>
                </a:solidFill>
              </a:rPr>
              <a:t> et al., Hyperfine Interact. 235 (2015) 97</a:t>
            </a:r>
            <a:br>
              <a:rPr lang="en-GB" altLang="en-US" sz="1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altLang="en-US" sz="1200" dirty="0">
                <a:solidFill>
                  <a:schemeClr val="bg1">
                    <a:lumMod val="50000"/>
                  </a:schemeClr>
                </a:solidFill>
              </a:rPr>
              <a:t>M. </a:t>
            </a:r>
            <a:r>
              <a:rPr lang="en-GB" altLang="en-US" sz="1200" dirty="0" err="1">
                <a:solidFill>
                  <a:schemeClr val="bg1">
                    <a:lumMod val="50000"/>
                  </a:schemeClr>
                </a:solidFill>
              </a:rPr>
              <a:t>Yavor</a:t>
            </a:r>
            <a:r>
              <a:rPr lang="en-GB" altLang="en-US" sz="1200" dirty="0">
                <a:solidFill>
                  <a:schemeClr val="bg1">
                    <a:lumMod val="50000"/>
                  </a:schemeClr>
                </a:solidFill>
              </a:rPr>
              <a:t> et al., Int. J. Mass Spec. 381 (2015) 1-9 </a:t>
            </a:r>
            <a:br>
              <a:rPr lang="en-GB" altLang="en-US" sz="1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altLang="en-US" sz="1200" dirty="0">
                <a:solidFill>
                  <a:schemeClr val="bg1">
                    <a:lumMod val="50000"/>
                  </a:schemeClr>
                </a:solidFill>
              </a:rPr>
              <a:t>T. </a:t>
            </a:r>
            <a:r>
              <a:rPr lang="en-GB" altLang="en-US" sz="1200" dirty="0" err="1">
                <a:solidFill>
                  <a:schemeClr val="bg1">
                    <a:lumMod val="50000"/>
                  </a:schemeClr>
                </a:solidFill>
              </a:rPr>
              <a:t>Dickel</a:t>
            </a:r>
            <a:r>
              <a:rPr lang="en-GB" altLang="en-US" sz="1200" dirty="0">
                <a:solidFill>
                  <a:schemeClr val="bg1">
                    <a:lumMod val="50000"/>
                  </a:schemeClr>
                </a:solidFill>
              </a:rPr>
              <a:t> et al., J. ASMS 28 (2017) 1079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BC3A786-FB69-445B-90AB-2F04B6000602}"/>
              </a:ext>
            </a:extLst>
          </p:cNvPr>
          <p:cNvSpPr txBox="1"/>
          <p:nvPr/>
        </p:nvSpPr>
        <p:spPr>
          <a:xfrm>
            <a:off x="457200" y="2020669"/>
            <a:ext cx="136625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4F4946"/>
                </a:solidFill>
                <a:ea typeface="+mn-lt"/>
                <a:cs typeface="+mn-lt"/>
              </a:rPr>
              <a:t>RF Injection Trap</a:t>
            </a:r>
            <a:endParaRPr lang="en-US" dirty="0">
              <a:solidFill>
                <a:schemeClr val="bg1">
                  <a:lumMod val="50000"/>
                </a:schemeClr>
              </a:solidFill>
              <a:cs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Rectangle 25"/>
          <p:cNvSpPr/>
          <p:nvPr/>
        </p:nvSpPr>
        <p:spPr>
          <a:xfrm>
            <a:off x="-1" y="117747"/>
            <a:ext cx="9144001" cy="46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TextShape 11">
            <a:extLst>
              <a:ext uri="{FF2B5EF4-FFF2-40B4-BE49-F238E27FC236}">
                <a16:creationId xmlns:a16="http://schemas.microsoft.com/office/drawing/2014/main" xmlns="" id="{94449D57-D216-4657-9366-4816F6366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4800" y="5715000"/>
            <a:ext cx="1905000" cy="753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5000" rIns="90000" bIns="4500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altLang="en-US" sz="1400" dirty="0">
                <a:solidFill>
                  <a:srgbClr val="4F4946"/>
                </a:solidFill>
              </a:rPr>
              <a:t>Beam from </a:t>
            </a:r>
          </a:p>
          <a:p>
            <a:pPr algn="ctr"/>
            <a:r>
              <a:rPr lang="de-DE" altLang="en-US" sz="1400" dirty="0">
                <a:solidFill>
                  <a:srgbClr val="4F4946"/>
                </a:solidFill>
              </a:rPr>
              <a:t>TITAN RFQ </a:t>
            </a:r>
          </a:p>
          <a:p>
            <a:pPr algn="ctr"/>
            <a:r>
              <a:rPr lang="de-DE" altLang="en-US" sz="1400" dirty="0">
                <a:solidFill>
                  <a:srgbClr val="4F4946"/>
                </a:solidFill>
              </a:rPr>
              <a:t>Cooler Buncher</a:t>
            </a:r>
            <a:endParaRPr lang="en-US" altLang="en-US" sz="1400" dirty="0">
              <a:solidFill>
                <a:srgbClr val="4F4946"/>
              </a:solidFill>
            </a:endParaRPr>
          </a:p>
        </p:txBody>
      </p:sp>
      <p:sp>
        <p:nvSpPr>
          <p:cNvPr id="29" name="Line 13">
            <a:extLst>
              <a:ext uri="{FF2B5EF4-FFF2-40B4-BE49-F238E27FC236}">
                <a16:creationId xmlns:a16="http://schemas.microsoft.com/office/drawing/2014/main" xmlns="" id="{1960E55B-C891-4790-9CE2-E5EC8F8E303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3111" y="6099350"/>
            <a:ext cx="781889" cy="1563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0" name="Content Placeholder 1">
            <a:extLst>
              <a:ext uri="{FF2B5EF4-FFF2-40B4-BE49-F238E27FC236}">
                <a16:creationId xmlns:a16="http://schemas.microsoft.com/office/drawing/2014/main" xmlns="" id="{6E7BC573-4FA7-4079-B277-DFFFBA0A30C3}"/>
              </a:ext>
            </a:extLst>
          </p:cNvPr>
          <p:cNvSpPr txBox="1">
            <a:spLocks/>
          </p:cNvSpPr>
          <p:nvPr/>
        </p:nvSpPr>
        <p:spPr>
          <a:xfrm>
            <a:off x="5257800" y="1066800"/>
            <a:ext cx="3284937" cy="7087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Ø"/>
            </a:pPr>
            <a:r>
              <a:rPr lang="en-CA" dirty="0"/>
              <a:t>Measurement of </a:t>
            </a:r>
            <a:r>
              <a:rPr lang="en-CA" b="1" dirty="0"/>
              <a:t>mass-to-charge ratio </a:t>
            </a:r>
            <a:r>
              <a:rPr lang="en-CA" dirty="0"/>
              <a:t>by measurement of time-of-flight: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13A62013-7C99-4781-918A-E24AF86BF637}"/>
              </a:ext>
            </a:extLst>
          </p:cNvPr>
          <p:cNvSpPr txBox="1"/>
          <p:nvPr/>
        </p:nvSpPr>
        <p:spPr>
          <a:xfrm>
            <a:off x="5321439" y="4029670"/>
            <a:ext cx="3281082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CA" b="1" dirty="0" smtClean="0">
                <a:cs typeface="Arial"/>
              </a:rPr>
              <a:t>Yield Measurements</a:t>
            </a:r>
          </a:p>
          <a:p>
            <a:pPr marL="342900" indent="-342900">
              <a:buFont typeface="Wingdings" pitchFamily="2" charset="2"/>
              <a:buChar char="Ø"/>
            </a:pPr>
            <a:endParaRPr lang="en-CA" dirty="0">
              <a:cs typeface="Arial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CA" dirty="0" smtClean="0">
                <a:cs typeface="Arial"/>
              </a:rPr>
              <a:t>Isobaric </a:t>
            </a:r>
            <a:r>
              <a:rPr lang="en-CA" dirty="0">
                <a:cs typeface="Arial"/>
              </a:rPr>
              <a:t>separator and beam </a:t>
            </a:r>
            <a:r>
              <a:rPr lang="en-CA" dirty="0" smtClean="0">
                <a:cs typeface="Arial"/>
              </a:rPr>
              <a:t>purification for </a:t>
            </a:r>
            <a:r>
              <a:rPr lang="en-CA" b="1" dirty="0" smtClean="0">
                <a:cs typeface="Arial"/>
              </a:rPr>
              <a:t>itself</a:t>
            </a:r>
            <a:r>
              <a:rPr lang="en-CA" dirty="0" smtClean="0">
                <a:cs typeface="Arial"/>
              </a:rPr>
              <a:t> and </a:t>
            </a:r>
            <a:r>
              <a:rPr lang="en-CA" b="1" dirty="0" smtClean="0">
                <a:cs typeface="Arial"/>
              </a:rPr>
              <a:t>other traps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5907716" y="2005801"/>
                <a:ext cx="2004523" cy="16517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/>
                        </a:rPr>
                        <m:t>𝐸</m:t>
                      </m:r>
                      <m:r>
                        <a:rPr lang="en-CA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CA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CA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CA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CA" b="0" i="1" smtClean="0"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en-CA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/>
                            </a:rPr>
                            <m:t>𝑣</m:t>
                          </m:r>
                        </m:e>
                        <m:sup>
                          <m:r>
                            <a:rPr lang="en-CA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CA" b="0" i="1" smtClean="0">
                          <a:latin typeface="Cambria Math"/>
                        </a:rPr>
                        <m:t>=</m:t>
                      </m:r>
                      <m:r>
                        <a:rPr lang="en-CA" b="0" i="1" smtClean="0">
                          <a:latin typeface="Cambria Math"/>
                        </a:rPr>
                        <m:t>𝑞𝑒𝑈</m:t>
                      </m:r>
                    </m:oMath>
                  </m:oMathPara>
                </a14:m>
                <a:endParaRPr lang="en-CA" b="0" i="1" dirty="0">
                  <a:latin typeface="Cambria Math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⇒"/>
                          <m:pos m:val="top"/>
                          <m:ctrlPr>
                            <a:rPr lang="en-CA" b="0" i="1" smtClean="0">
                              <a:latin typeface="Cambria Math"/>
                              <a:ea typeface="Cambria Math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en-CA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CA" b="0" i="1" smtClean="0">
                              <a:latin typeface="Cambria Math"/>
                              <a:ea typeface="Cambria Math"/>
                            </a:rPr>
                            <m:t>    </m:t>
                          </m:r>
                        </m:e>
                      </m:groupChr>
                      <m:r>
                        <a:rPr lang="en-CA" b="0" i="1" smtClean="0">
                          <a:latin typeface="Cambria Math"/>
                          <a:ea typeface="Cambria Math"/>
                        </a:rPr>
                        <m:t>  </m:t>
                      </m:r>
                      <m:f>
                        <m:fPr>
                          <m:ctrlPr>
                            <a:rPr lang="en-CA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CA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num>
                        <m:den>
                          <m:r>
                            <a:rPr lang="en-CA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  <m:r>
                        <a:rPr lang="en-CA" b="0" i="1" smtClean="0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CA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𝑇𝑂𝐹</m:t>
                          </m:r>
                        </m:e>
                        <m:sup>
                          <m:r>
                            <a:rPr lang="en-CA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7716" y="2005801"/>
                <a:ext cx="2004523" cy="165179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CC427483-0B8D-4907-9923-7413E5E3AD87}"/>
              </a:ext>
            </a:extLst>
          </p:cNvPr>
          <p:cNvGrpSpPr/>
          <p:nvPr/>
        </p:nvGrpSpPr>
        <p:grpSpPr>
          <a:xfrm>
            <a:off x="3216316" y="685800"/>
            <a:ext cx="1144337" cy="4267200"/>
            <a:chOff x="3189011" y="610260"/>
            <a:chExt cx="1525782" cy="4267200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xmlns="" id="{7EE292A0-C0CF-4159-8975-00CAD9875FD2}"/>
                </a:ext>
              </a:extLst>
            </p:cNvPr>
            <p:cNvGrpSpPr/>
            <p:nvPr/>
          </p:nvGrpSpPr>
          <p:grpSpPr>
            <a:xfrm>
              <a:off x="3236789" y="906434"/>
              <a:ext cx="1460501" cy="3971026"/>
              <a:chOff x="3225960" y="956716"/>
              <a:chExt cx="1825628" cy="4963783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xmlns="" id="{E747728C-BB88-4879-A324-F5EC226323A8}"/>
                  </a:ext>
                </a:extLst>
              </p:cNvPr>
              <p:cNvSpPr/>
              <p:nvPr/>
            </p:nvSpPr>
            <p:spPr>
              <a:xfrm>
                <a:off x="3225960" y="967499"/>
                <a:ext cx="1825628" cy="49530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CA"/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xmlns="" id="{7C8AFF5E-2ACB-4BD5-9E5C-93F4F1C9AFAE}"/>
                  </a:ext>
                </a:extLst>
              </p:cNvPr>
              <p:cNvGrpSpPr/>
              <p:nvPr/>
            </p:nvGrpSpPr>
            <p:grpSpPr>
              <a:xfrm>
                <a:off x="3278698" y="956716"/>
                <a:ext cx="1626923" cy="4830188"/>
                <a:chOff x="3335346" y="978879"/>
                <a:chExt cx="1425221" cy="4231347"/>
              </a:xfrm>
            </p:grpSpPr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xmlns="" id="{3811F3D4-A9EC-4276-8A25-36AA47F00B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3826827" y="5089516"/>
                  <a:ext cx="34086" cy="20733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CA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xmlns="" id="{934640E8-DD6E-435F-A9D0-9A6EFB062C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4137826" y="5089516"/>
                  <a:ext cx="34086" cy="20733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CA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xmlns="" id="{93E7E3B5-A083-443E-9796-340CFA3601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3724723" y="5022045"/>
                  <a:ext cx="136347" cy="103666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CA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xmlns="" id="{BF4DB8DF-2B5A-4176-8ED8-93E36B9AC8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4138529" y="5022045"/>
                  <a:ext cx="136347" cy="103666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CA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xmlns="" id="{642988CF-D1FA-4175-AC58-50348B0ADA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3826827" y="4850908"/>
                  <a:ext cx="34086" cy="20733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CA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xmlns="" id="{6F22DBDF-77C2-4E48-9070-CDEA3B132D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4137826" y="4850908"/>
                  <a:ext cx="34086" cy="20733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CA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xmlns="" id="{BCF3A2DF-3A66-445E-B488-6E581D2859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3301368" y="4110578"/>
                  <a:ext cx="920340" cy="51834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CA"/>
                </a:p>
              </p:txBody>
            </p:sp>
            <p:sp>
              <p:nvSpPr>
                <p:cNvPr id="81" name="Line 43">
                  <a:extLst>
                    <a:ext uri="{FF2B5EF4-FFF2-40B4-BE49-F238E27FC236}">
                      <a16:creationId xmlns:a16="http://schemas.microsoft.com/office/drawing/2014/main" xmlns="" id="{E4DD0D2C-52D0-4A42-B960-4A4FE6EFD6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>
                  <a:off x="2801498" y="3203034"/>
                  <a:ext cx="2325744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CA"/>
                </a:p>
              </p:txBody>
            </p:sp>
            <p:sp>
              <p:nvSpPr>
                <p:cNvPr id="82" name="AutoShape 42">
                  <a:extLst>
                    <a:ext uri="{FF2B5EF4-FFF2-40B4-BE49-F238E27FC236}">
                      <a16:creationId xmlns:a16="http://schemas.microsoft.com/office/drawing/2014/main" xmlns="" id="{CA704B25-30DC-4DA0-8010-420697D18F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64445" y="1971990"/>
                  <a:ext cx="103666" cy="136347"/>
                </a:xfrm>
                <a:custGeom>
                  <a:avLst/>
                  <a:gdLst>
                    <a:gd name="G0" fmla="+- -32912 0 0"/>
                    <a:gd name="G1" fmla="+- 11759064 0 0"/>
                    <a:gd name="G2" fmla="+- -32912 0 11759064"/>
                    <a:gd name="G3" fmla="+- 10800 0 0"/>
                    <a:gd name="G4" fmla="+- 0 0 -32912"/>
                    <a:gd name="T0" fmla="*/ 360 256 1"/>
                    <a:gd name="T1" fmla="*/ 0 256 1"/>
                    <a:gd name="G5" fmla="+- G2 T0 T1"/>
                    <a:gd name="G6" fmla="?: G2 G2 G5"/>
                    <a:gd name="G7" fmla="+- 0 0 G6"/>
                    <a:gd name="G8" fmla="+- 10382 0 0"/>
                    <a:gd name="G9" fmla="+- 0 0 11759064"/>
                    <a:gd name="G10" fmla="+- 10382 0 2700"/>
                    <a:gd name="G11" fmla="cos G10 -32912"/>
                    <a:gd name="G12" fmla="sin G10 -32912"/>
                    <a:gd name="G13" fmla="cos 13500 -32912"/>
                    <a:gd name="G14" fmla="sin 13500 -32912"/>
                    <a:gd name="G15" fmla="+- G11 10800 0"/>
                    <a:gd name="G16" fmla="+- G12 10800 0"/>
                    <a:gd name="G17" fmla="+- G13 10800 0"/>
                    <a:gd name="G18" fmla="+- G14 10800 0"/>
                    <a:gd name="G19" fmla="*/ 10382 1 2"/>
                    <a:gd name="G20" fmla="+- G19 5400 0"/>
                    <a:gd name="G21" fmla="cos G20 -32912"/>
                    <a:gd name="G22" fmla="sin G20 -32912"/>
                    <a:gd name="G23" fmla="+- G21 10800 0"/>
                    <a:gd name="G24" fmla="+- G12 G23 G22"/>
                    <a:gd name="G25" fmla="+- G22 G23 G11"/>
                    <a:gd name="G26" fmla="cos 10800 -32912"/>
                    <a:gd name="G27" fmla="sin 10800 -32912"/>
                    <a:gd name="G28" fmla="cos 10382 -32912"/>
                    <a:gd name="G29" fmla="sin 10382 -32912"/>
                    <a:gd name="G30" fmla="+- G26 10800 0"/>
                    <a:gd name="G31" fmla="+- G27 10800 0"/>
                    <a:gd name="G32" fmla="+- G28 10800 0"/>
                    <a:gd name="G33" fmla="+- G29 10800 0"/>
                    <a:gd name="G34" fmla="+- G19 5400 0"/>
                    <a:gd name="G35" fmla="cos G34 11759064"/>
                    <a:gd name="G36" fmla="sin G34 11759064"/>
                    <a:gd name="G37" fmla="+/ 11759064 -32912 2"/>
                    <a:gd name="T2" fmla="*/ 180 256 1"/>
                    <a:gd name="T3" fmla="*/ 0 256 1"/>
                    <a:gd name="G38" fmla="+- G37 T2 T3"/>
                    <a:gd name="G39" fmla="?: G2 G37 G38"/>
                    <a:gd name="G40" fmla="cos 10800 G39"/>
                    <a:gd name="G41" fmla="sin 10800 G39"/>
                    <a:gd name="G42" fmla="cos 10382 G39"/>
                    <a:gd name="G43" fmla="sin 10382 G39"/>
                    <a:gd name="G44" fmla="+- G40 10800 0"/>
                    <a:gd name="G45" fmla="+- G41 10800 0"/>
                    <a:gd name="G46" fmla="+- G42 10800 0"/>
                    <a:gd name="G47" fmla="+- G43 10800 0"/>
                    <a:gd name="G48" fmla="+- G35 10800 0"/>
                    <a:gd name="G49" fmla="+- G36 10800 0"/>
                    <a:gd name="T4" fmla="*/ 10698 w 21600"/>
                    <a:gd name="T5" fmla="*/ 0 h 21600"/>
                    <a:gd name="T6" fmla="*/ 209 w 21600"/>
                    <a:gd name="T7" fmla="*/ 10905 h 21600"/>
                    <a:gd name="T8" fmla="*/ 10702 w 21600"/>
                    <a:gd name="T9" fmla="*/ 418 h 21600"/>
                    <a:gd name="T10" fmla="*/ 24299 w 21600"/>
                    <a:gd name="T11" fmla="*/ 10681 h 21600"/>
                    <a:gd name="T12" fmla="*/ 21415 w 21600"/>
                    <a:gd name="T13" fmla="*/ 13616 h 21600"/>
                    <a:gd name="T14" fmla="*/ 18481 w 21600"/>
                    <a:gd name="T15" fmla="*/ 10732 h 21600"/>
                    <a:gd name="T16" fmla="*/ 3163 w 21600"/>
                    <a:gd name="T17" fmla="*/ 3163 h 21600"/>
                    <a:gd name="T18" fmla="*/ 18437 w 21600"/>
                    <a:gd name="T19" fmla="*/ 18437 h 21600"/>
                  </a:gdLst>
                  <a:ahLst/>
                  <a:cxnLst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T16" t="T17" r="T18" b="T19"/>
                  <a:pathLst>
                    <a:path w="21600" h="21600">
                      <a:moveTo>
                        <a:pt x="21181" y="10709"/>
                      </a:moveTo>
                      <a:cubicBezTo>
                        <a:pt x="21131" y="5010"/>
                        <a:pt x="16498" y="418"/>
                        <a:pt x="10800" y="418"/>
                      </a:cubicBezTo>
                      <a:cubicBezTo>
                        <a:pt x="5066" y="418"/>
                        <a:pt x="418" y="5066"/>
                        <a:pt x="418" y="10800"/>
                      </a:cubicBezTo>
                      <a:cubicBezTo>
                        <a:pt x="417" y="10834"/>
                        <a:pt x="418" y="10868"/>
                        <a:pt x="418" y="10903"/>
                      </a:cubicBezTo>
                      <a:lnTo>
                        <a:pt x="0" y="10907"/>
                      </a:lnTo>
                      <a:cubicBezTo>
                        <a:pt x="0" y="10871"/>
                        <a:pt x="0" y="1083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27" y="-1"/>
                        <a:pt x="21547" y="4777"/>
                        <a:pt x="21599" y="10705"/>
                      </a:cubicBezTo>
                      <a:lnTo>
                        <a:pt x="24299" y="10681"/>
                      </a:lnTo>
                      <a:lnTo>
                        <a:pt x="21415" y="13616"/>
                      </a:lnTo>
                      <a:lnTo>
                        <a:pt x="18481" y="10732"/>
                      </a:lnTo>
                      <a:lnTo>
                        <a:pt x="21181" y="1070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CA"/>
                </a:p>
              </p:txBody>
            </p:sp>
            <p:sp>
              <p:nvSpPr>
                <p:cNvPr id="83" name="AutoShape 41">
                  <a:extLst>
                    <a:ext uri="{FF2B5EF4-FFF2-40B4-BE49-F238E27FC236}">
                      <a16:creationId xmlns:a16="http://schemas.microsoft.com/office/drawing/2014/main" xmlns="" id="{143D48B8-320A-4CCA-8CEC-6BEA722AAB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>
                  <a:off x="3965196" y="4289884"/>
                  <a:ext cx="98317" cy="136347"/>
                </a:xfrm>
                <a:custGeom>
                  <a:avLst/>
                  <a:gdLst>
                    <a:gd name="G0" fmla="+- -32912 0 0"/>
                    <a:gd name="G1" fmla="+- 11759064 0 0"/>
                    <a:gd name="G2" fmla="+- -32912 0 11759064"/>
                    <a:gd name="G3" fmla="+- 10800 0 0"/>
                    <a:gd name="G4" fmla="+- 0 0 -32912"/>
                    <a:gd name="T0" fmla="*/ 360 256 1"/>
                    <a:gd name="T1" fmla="*/ 0 256 1"/>
                    <a:gd name="G5" fmla="+- G2 T0 T1"/>
                    <a:gd name="G6" fmla="?: G2 G2 G5"/>
                    <a:gd name="G7" fmla="+- 0 0 G6"/>
                    <a:gd name="G8" fmla="+- 10382 0 0"/>
                    <a:gd name="G9" fmla="+- 0 0 11759064"/>
                    <a:gd name="G10" fmla="+- 10382 0 2700"/>
                    <a:gd name="G11" fmla="cos G10 -32912"/>
                    <a:gd name="G12" fmla="sin G10 -32912"/>
                    <a:gd name="G13" fmla="cos 13500 -32912"/>
                    <a:gd name="G14" fmla="sin 13500 -32912"/>
                    <a:gd name="G15" fmla="+- G11 10800 0"/>
                    <a:gd name="G16" fmla="+- G12 10800 0"/>
                    <a:gd name="G17" fmla="+- G13 10800 0"/>
                    <a:gd name="G18" fmla="+- G14 10800 0"/>
                    <a:gd name="G19" fmla="*/ 10382 1 2"/>
                    <a:gd name="G20" fmla="+- G19 5400 0"/>
                    <a:gd name="G21" fmla="cos G20 -32912"/>
                    <a:gd name="G22" fmla="sin G20 -32912"/>
                    <a:gd name="G23" fmla="+- G21 10800 0"/>
                    <a:gd name="G24" fmla="+- G12 G23 G22"/>
                    <a:gd name="G25" fmla="+- G22 G23 G11"/>
                    <a:gd name="G26" fmla="cos 10800 -32912"/>
                    <a:gd name="G27" fmla="sin 10800 -32912"/>
                    <a:gd name="G28" fmla="cos 10382 -32912"/>
                    <a:gd name="G29" fmla="sin 10382 -32912"/>
                    <a:gd name="G30" fmla="+- G26 10800 0"/>
                    <a:gd name="G31" fmla="+- G27 10800 0"/>
                    <a:gd name="G32" fmla="+- G28 10800 0"/>
                    <a:gd name="G33" fmla="+- G29 10800 0"/>
                    <a:gd name="G34" fmla="+- G19 5400 0"/>
                    <a:gd name="G35" fmla="cos G34 11759064"/>
                    <a:gd name="G36" fmla="sin G34 11759064"/>
                    <a:gd name="G37" fmla="+/ 11759064 -32912 2"/>
                    <a:gd name="T2" fmla="*/ 180 256 1"/>
                    <a:gd name="T3" fmla="*/ 0 256 1"/>
                    <a:gd name="G38" fmla="+- G37 T2 T3"/>
                    <a:gd name="G39" fmla="?: G2 G37 G38"/>
                    <a:gd name="G40" fmla="cos 10800 G39"/>
                    <a:gd name="G41" fmla="sin 10800 G39"/>
                    <a:gd name="G42" fmla="cos 10382 G39"/>
                    <a:gd name="G43" fmla="sin 10382 G39"/>
                    <a:gd name="G44" fmla="+- G40 10800 0"/>
                    <a:gd name="G45" fmla="+- G41 10800 0"/>
                    <a:gd name="G46" fmla="+- G42 10800 0"/>
                    <a:gd name="G47" fmla="+- G43 10800 0"/>
                    <a:gd name="G48" fmla="+- G35 10800 0"/>
                    <a:gd name="G49" fmla="+- G36 10800 0"/>
                    <a:gd name="T4" fmla="*/ 10698 w 21600"/>
                    <a:gd name="T5" fmla="*/ 0 h 21600"/>
                    <a:gd name="T6" fmla="*/ 209 w 21600"/>
                    <a:gd name="T7" fmla="*/ 10905 h 21600"/>
                    <a:gd name="T8" fmla="*/ 10702 w 21600"/>
                    <a:gd name="T9" fmla="*/ 418 h 21600"/>
                    <a:gd name="T10" fmla="*/ 24299 w 21600"/>
                    <a:gd name="T11" fmla="*/ 10681 h 21600"/>
                    <a:gd name="T12" fmla="*/ 21415 w 21600"/>
                    <a:gd name="T13" fmla="*/ 13616 h 21600"/>
                    <a:gd name="T14" fmla="*/ 18481 w 21600"/>
                    <a:gd name="T15" fmla="*/ 10732 h 21600"/>
                    <a:gd name="T16" fmla="*/ 3163 w 21600"/>
                    <a:gd name="T17" fmla="*/ 3163 h 21600"/>
                    <a:gd name="T18" fmla="*/ 18437 w 21600"/>
                    <a:gd name="T19" fmla="*/ 18437 h 21600"/>
                  </a:gdLst>
                  <a:ahLst/>
                  <a:cxnLst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T16" t="T17" r="T18" b="T19"/>
                  <a:pathLst>
                    <a:path w="21600" h="21600">
                      <a:moveTo>
                        <a:pt x="21181" y="10709"/>
                      </a:moveTo>
                      <a:cubicBezTo>
                        <a:pt x="21131" y="5010"/>
                        <a:pt x="16498" y="418"/>
                        <a:pt x="10800" y="418"/>
                      </a:cubicBezTo>
                      <a:cubicBezTo>
                        <a:pt x="5066" y="418"/>
                        <a:pt x="418" y="5066"/>
                        <a:pt x="418" y="10800"/>
                      </a:cubicBezTo>
                      <a:cubicBezTo>
                        <a:pt x="417" y="10834"/>
                        <a:pt x="418" y="10868"/>
                        <a:pt x="418" y="10903"/>
                      </a:cubicBezTo>
                      <a:lnTo>
                        <a:pt x="0" y="10907"/>
                      </a:lnTo>
                      <a:cubicBezTo>
                        <a:pt x="0" y="10871"/>
                        <a:pt x="0" y="1083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27" y="-1"/>
                        <a:pt x="21547" y="4777"/>
                        <a:pt x="21599" y="10705"/>
                      </a:cubicBezTo>
                      <a:lnTo>
                        <a:pt x="24299" y="10681"/>
                      </a:lnTo>
                      <a:lnTo>
                        <a:pt x="21415" y="13616"/>
                      </a:lnTo>
                      <a:lnTo>
                        <a:pt x="18481" y="10732"/>
                      </a:lnTo>
                      <a:lnTo>
                        <a:pt x="21181" y="1070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CA"/>
                </a:p>
              </p:txBody>
            </p:sp>
            <p:sp>
              <p:nvSpPr>
                <p:cNvPr id="84" name="Line 40">
                  <a:extLst>
                    <a:ext uri="{FF2B5EF4-FFF2-40B4-BE49-F238E27FC236}">
                      <a16:creationId xmlns:a16="http://schemas.microsoft.com/office/drawing/2014/main" xmlns="" id="{BF55D5FB-5081-409A-AEF6-073FFC8A21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 flipH="1">
                  <a:off x="2905990" y="3199110"/>
                  <a:ext cx="2317894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CA"/>
                </a:p>
              </p:txBody>
            </p:sp>
            <p:sp>
              <p:nvSpPr>
                <p:cNvPr id="85" name="Line 27">
                  <a:extLst>
                    <a:ext uri="{FF2B5EF4-FFF2-40B4-BE49-F238E27FC236}">
                      <a16:creationId xmlns:a16="http://schemas.microsoft.com/office/drawing/2014/main" xmlns="" id="{A7C39562-9BD5-4956-B72B-D43838A598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>
                  <a:off x="3673967" y="4750055"/>
                  <a:ext cx="647646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CA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xmlns="" id="{B59DF6F0-7944-4214-BB4E-03D039F8D2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3965208" y="1219974"/>
                  <a:ext cx="68173" cy="310999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CA"/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xmlns="" id="{07A2D008-752D-4FB0-9F4D-6F232CE030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3288775" y="2235810"/>
                  <a:ext cx="920340" cy="51834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CA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xmlns="" id="{9E0A3505-438F-4E54-95F1-C5A43264CE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3780137" y="4110578"/>
                  <a:ext cx="920340" cy="51834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CA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xmlns="" id="{3D80CA84-F402-4830-B34C-B3B8A7CCB2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3780118" y="2235810"/>
                  <a:ext cx="920340" cy="51834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CA"/>
                </a:p>
              </p:txBody>
            </p:sp>
            <p:sp>
              <p:nvSpPr>
                <p:cNvPr id="90" name="Line 15">
                  <a:extLst>
                    <a:ext uri="{FF2B5EF4-FFF2-40B4-BE49-F238E27FC236}">
                      <a16:creationId xmlns:a16="http://schemas.microsoft.com/office/drawing/2014/main" xmlns="" id="{5FC8B5FF-4428-402A-BD23-31A3709D41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>
                  <a:off x="4003214" y="3413315"/>
                  <a:ext cx="0" cy="5260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CA"/>
                </a:p>
              </p:txBody>
            </p:sp>
            <p:sp>
              <p:nvSpPr>
                <p:cNvPr id="91" name="Line 14">
                  <a:extLst>
                    <a:ext uri="{FF2B5EF4-FFF2-40B4-BE49-F238E27FC236}">
                      <a16:creationId xmlns:a16="http://schemas.microsoft.com/office/drawing/2014/main" xmlns="" id="{9C408F7C-E8D4-4371-AF5D-D0D8A82947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>
                  <a:off x="4003204" y="2458897"/>
                  <a:ext cx="0" cy="52600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CA"/>
                </a:p>
              </p:txBody>
            </p:sp>
            <p:sp>
              <p:nvSpPr>
                <p:cNvPr id="92" name="Text Box 10">
                  <a:extLst>
                    <a:ext uri="{FF2B5EF4-FFF2-40B4-BE49-F238E27FC236}">
                      <a16:creationId xmlns:a16="http://schemas.microsoft.com/office/drawing/2014/main" xmlns="" id="{D5EAE696-161F-47E0-833C-BD5499DEDC9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35346" y="978879"/>
                  <a:ext cx="1382638" cy="4333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900" b="1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MagneTOF</a:t>
                  </a:r>
                  <a:endParaRPr kumimoji="0" lang="en-US" altLang="en-US" sz="9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endParaRP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altLang="en-US" sz="900" b="1" dirty="0"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Detector</a:t>
                  </a:r>
                  <a:endParaRPr kumimoji="0" lang="en-US" altLang="en-US" sz="9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endParaRPr>
                </a:p>
              </p:txBody>
            </p:sp>
            <p:sp>
              <p:nvSpPr>
                <p:cNvPr id="93" name="Text Box 9">
                  <a:extLst>
                    <a:ext uri="{FF2B5EF4-FFF2-40B4-BE49-F238E27FC236}">
                      <a16:creationId xmlns:a16="http://schemas.microsoft.com/office/drawing/2014/main" xmlns="" id="{B2F76972-61BD-4793-97D5-4A438DC2373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3949714" y="3990415"/>
                  <a:ext cx="1105015" cy="423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1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Ion mirror 1</a:t>
                  </a:r>
                  <a:endPara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4" name="Text Box 8">
                  <a:extLst>
                    <a:ext uri="{FF2B5EF4-FFF2-40B4-BE49-F238E27FC236}">
                      <a16:creationId xmlns:a16="http://schemas.microsoft.com/office/drawing/2014/main" xmlns="" id="{4BF2238E-E817-43E0-B51A-57BFFC5FEF4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3962415" y="1962717"/>
                  <a:ext cx="1105015" cy="4912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1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Ion mirror 2</a:t>
                  </a:r>
                  <a:endParaRPr kumimoji="0" lang="en-US" altLang="en-US" sz="11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xmlns="" id="{08A6D860-8460-44BA-A1CB-C13CA34289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4145494" y="1680847"/>
                  <a:ext cx="34086" cy="20733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CA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xmlns="" id="{61203E6B-73F4-45CA-A79B-6A7EC0CA3D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3814446" y="1680847"/>
                  <a:ext cx="34086" cy="20733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CA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xmlns="" id="{A933F230-8C98-41F1-B778-C96534198C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4145494" y="4510042"/>
                  <a:ext cx="34086" cy="20733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CA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xmlns="" id="{893840EB-321B-4E39-BDDE-C0D1AD5515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3822245" y="4510042"/>
                  <a:ext cx="34086" cy="20733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CA"/>
                </a:p>
              </p:txBody>
            </p:sp>
          </p:grpSp>
        </p:grpSp>
        <p:sp>
          <p:nvSpPr>
            <p:cNvPr id="68" name="Line 27">
              <a:extLst>
                <a:ext uri="{FF2B5EF4-FFF2-40B4-BE49-F238E27FC236}">
                  <a16:creationId xmlns:a16="http://schemas.microsoft.com/office/drawing/2014/main" xmlns="" id="{01F3A006-162D-4DA5-BA9F-E7BF228A5ED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3647292" y="1551511"/>
              <a:ext cx="503543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CA"/>
            </a:p>
          </p:txBody>
        </p:sp>
        <p:sp>
          <p:nvSpPr>
            <p:cNvPr id="70" name="TextShape 10">
              <a:extLst>
                <a:ext uri="{FF2B5EF4-FFF2-40B4-BE49-F238E27FC236}">
                  <a16:creationId xmlns:a16="http://schemas.microsoft.com/office/drawing/2014/main" xmlns="" id="{6DEA820A-C8C8-4F83-B3E4-3CDF3A0D14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9011" y="610260"/>
              <a:ext cx="1525782" cy="410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5000" rIns="90000" bIns="45000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altLang="en-US" sz="1400" dirty="0">
                  <a:solidFill>
                    <a:srgbClr val="4F4946"/>
                  </a:solidFill>
                </a:rPr>
                <a:t>TOF analyzer</a:t>
              </a:r>
              <a:endParaRPr lang="en-US" altLang="en-US" sz="1400" dirty="0">
                <a:solidFill>
                  <a:srgbClr val="4F4946"/>
                </a:solidFill>
              </a:endParaRPr>
            </a:p>
          </p:txBody>
        </p:sp>
      </p:grpSp>
      <p:sp>
        <p:nvSpPr>
          <p:cNvPr id="99" name="Right Brace 98">
            <a:extLst>
              <a:ext uri="{FF2B5EF4-FFF2-40B4-BE49-F238E27FC236}">
                <a16:creationId xmlns:a16="http://schemas.microsoft.com/office/drawing/2014/main" xmlns="" id="{A55AD728-0AF4-41E5-9F7F-30E4CA11EA83}"/>
              </a:ext>
            </a:extLst>
          </p:cNvPr>
          <p:cNvSpPr/>
          <p:nvPr/>
        </p:nvSpPr>
        <p:spPr>
          <a:xfrm>
            <a:off x="2590800" y="1377728"/>
            <a:ext cx="152400" cy="1674045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Line 13">
            <a:extLst>
              <a:ext uri="{FF2B5EF4-FFF2-40B4-BE49-F238E27FC236}">
                <a16:creationId xmlns:a16="http://schemas.microsoft.com/office/drawing/2014/main" xmlns="" id="{DB3DA791-6379-46DE-A4BF-55F02BDB887B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221529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3692104" y="3014930"/>
            <a:ext cx="54864" cy="548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3700730" y="2912852"/>
            <a:ext cx="27432" cy="2743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709356" y="2819400"/>
            <a:ext cx="9144" cy="91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0" y="12237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Multiple-Reflection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Time of Flight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Mass Spectrometer</a:t>
            </a:r>
          </a:p>
        </p:txBody>
      </p:sp>
    </p:spTree>
    <p:extLst>
      <p:ext uri="{BB962C8B-B14F-4D97-AF65-F5344CB8AC3E}">
        <p14:creationId xmlns:p14="http://schemas.microsoft.com/office/powerpoint/2010/main" val="294848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EFD9426-6F5F-4118-ACBC-34C5DFA4946E}"/>
              </a:ext>
            </a:extLst>
          </p:cNvPr>
          <p:cNvGrpSpPr/>
          <p:nvPr/>
        </p:nvGrpSpPr>
        <p:grpSpPr>
          <a:xfrm>
            <a:off x="76200" y="638752"/>
            <a:ext cx="3048000" cy="5914448"/>
            <a:chOff x="0" y="538157"/>
            <a:chExt cx="3083823" cy="632727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EE2CBDD0-B2BA-4186-BD03-1F927D51D0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74" t="1" r="30077" b="48509"/>
            <a:stretch/>
          </p:blipFill>
          <p:spPr bwMode="auto">
            <a:xfrm>
              <a:off x="0" y="962234"/>
              <a:ext cx="3083823" cy="5903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Shape 10">
              <a:extLst>
                <a:ext uri="{FF2B5EF4-FFF2-40B4-BE49-F238E27FC236}">
                  <a16:creationId xmlns:a16="http://schemas.microsoft.com/office/drawing/2014/main" xmlns="" id="{B15F9CD3-173E-4D2D-8571-FF9E8C231C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4088" y="538157"/>
              <a:ext cx="1024920" cy="457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5000" rIns="90000" bIns="45000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altLang="en-US" sz="1800" dirty="0">
                  <a:solidFill>
                    <a:srgbClr val="4F4946"/>
                  </a:solidFill>
                </a:rPr>
                <a:t>MagneTOF</a:t>
              </a:r>
              <a:endParaRPr lang="en-US" altLang="en-US" sz="1800" dirty="0">
                <a:solidFill>
                  <a:srgbClr val="4F4946"/>
                </a:solidFill>
              </a:endParaRPr>
            </a:p>
          </p:txBody>
        </p:sp>
        <p:sp>
          <p:nvSpPr>
            <p:cNvPr id="14" name="Line 13">
              <a:extLst>
                <a:ext uri="{FF2B5EF4-FFF2-40B4-BE49-F238E27FC236}">
                  <a16:creationId xmlns:a16="http://schemas.microsoft.com/office/drawing/2014/main" xmlns="" id="{DCA9F543-6831-4CBC-9609-0186583C19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1629" y="911209"/>
              <a:ext cx="738750" cy="3924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TextShape 11">
              <a:extLst>
                <a:ext uri="{FF2B5EF4-FFF2-40B4-BE49-F238E27FC236}">
                  <a16:creationId xmlns:a16="http://schemas.microsoft.com/office/drawing/2014/main" xmlns="" id="{E4DC0786-823A-46CD-BED7-DCE6C12C6A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255" y="1788531"/>
              <a:ext cx="1023846" cy="1082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5000" rIns="90000" bIns="45000" anchor="t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altLang="en-US" sz="1800">
                <a:solidFill>
                  <a:srgbClr val="4F4946"/>
                </a:solidFill>
                <a:cs typeface="Arial"/>
              </a:endParaRPr>
            </a:p>
          </p:txBody>
        </p:sp>
        <p:sp>
          <p:nvSpPr>
            <p:cNvPr id="16" name="Line 13">
              <a:extLst>
                <a:ext uri="{FF2B5EF4-FFF2-40B4-BE49-F238E27FC236}">
                  <a16:creationId xmlns:a16="http://schemas.microsoft.com/office/drawing/2014/main" xmlns="" id="{4512B670-3DE4-4D09-ABE7-BC36D30C95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8596" y="2422663"/>
              <a:ext cx="797721" cy="85050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TextShape 11">
              <a:extLst>
                <a:ext uri="{FF2B5EF4-FFF2-40B4-BE49-F238E27FC236}">
                  <a16:creationId xmlns:a16="http://schemas.microsoft.com/office/drawing/2014/main" xmlns="" id="{94449D57-D216-4657-9366-4816F63660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215" y="2952531"/>
              <a:ext cx="1350782" cy="806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5000" rIns="90000" bIns="45000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altLang="en-US" sz="1800" dirty="0">
                  <a:solidFill>
                    <a:srgbClr val="4F4946"/>
                  </a:solidFill>
                </a:rPr>
                <a:t>RF </a:t>
              </a:r>
            </a:p>
            <a:p>
              <a:pPr algn="ctr"/>
              <a:r>
                <a:rPr lang="de-DE" altLang="en-US" sz="1800" dirty="0">
                  <a:solidFill>
                    <a:srgbClr val="4F4946"/>
                  </a:solidFill>
                </a:rPr>
                <a:t>Accum. Trap</a:t>
              </a:r>
              <a:endParaRPr lang="en-US" altLang="en-US" sz="1800" dirty="0">
                <a:solidFill>
                  <a:srgbClr val="4F4946"/>
                </a:solidFill>
              </a:endParaRPr>
            </a:p>
          </p:txBody>
        </p:sp>
        <p:sp>
          <p:nvSpPr>
            <p:cNvPr id="18" name="Line 13">
              <a:extLst>
                <a:ext uri="{FF2B5EF4-FFF2-40B4-BE49-F238E27FC236}">
                  <a16:creationId xmlns:a16="http://schemas.microsoft.com/office/drawing/2014/main" xmlns="" id="{1960E55B-C891-4790-9CE2-E5EC8F8E30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8596" y="3273170"/>
              <a:ext cx="771784" cy="16731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F177088-77DB-4832-9DE8-0FC3E2035B56}"/>
              </a:ext>
            </a:extLst>
          </p:cNvPr>
          <p:cNvSpPr/>
          <p:nvPr/>
        </p:nvSpPr>
        <p:spPr>
          <a:xfrm>
            <a:off x="2940844" y="5983069"/>
            <a:ext cx="353615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1200" dirty="0">
                <a:solidFill>
                  <a:schemeClr val="bg1">
                    <a:lumMod val="50000"/>
                  </a:schemeClr>
                </a:solidFill>
              </a:rPr>
              <a:t>C. </a:t>
            </a:r>
            <a:r>
              <a:rPr lang="en-GB" altLang="en-US" sz="1200" dirty="0" err="1">
                <a:solidFill>
                  <a:schemeClr val="bg1">
                    <a:lumMod val="50000"/>
                  </a:schemeClr>
                </a:solidFill>
              </a:rPr>
              <a:t>Jesch</a:t>
            </a:r>
            <a:r>
              <a:rPr lang="en-GB" altLang="en-US" sz="1200" dirty="0">
                <a:solidFill>
                  <a:schemeClr val="bg1">
                    <a:lumMod val="50000"/>
                  </a:schemeClr>
                </a:solidFill>
              </a:rPr>
              <a:t> et al., Hyperfine Interact. 235 (2015) 97</a:t>
            </a:r>
            <a:br>
              <a:rPr lang="en-GB" altLang="en-US" sz="1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altLang="en-US" sz="1200" dirty="0">
                <a:solidFill>
                  <a:schemeClr val="bg1">
                    <a:lumMod val="50000"/>
                  </a:schemeClr>
                </a:solidFill>
              </a:rPr>
              <a:t>M. </a:t>
            </a:r>
            <a:r>
              <a:rPr lang="en-GB" altLang="en-US" sz="1200" dirty="0" err="1">
                <a:solidFill>
                  <a:schemeClr val="bg1">
                    <a:lumMod val="50000"/>
                  </a:schemeClr>
                </a:solidFill>
              </a:rPr>
              <a:t>Yavor</a:t>
            </a:r>
            <a:r>
              <a:rPr lang="en-GB" altLang="en-US" sz="1200" dirty="0">
                <a:solidFill>
                  <a:schemeClr val="bg1">
                    <a:lumMod val="50000"/>
                  </a:schemeClr>
                </a:solidFill>
              </a:rPr>
              <a:t> et al., Int. J. Mass Spec. 381 (2015) 1-9 </a:t>
            </a:r>
            <a:br>
              <a:rPr lang="en-GB" altLang="en-US" sz="1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altLang="en-US" sz="1200" dirty="0">
                <a:solidFill>
                  <a:schemeClr val="bg1">
                    <a:lumMod val="50000"/>
                  </a:schemeClr>
                </a:solidFill>
              </a:rPr>
              <a:t>T. </a:t>
            </a:r>
            <a:r>
              <a:rPr lang="en-GB" altLang="en-US" sz="1200" dirty="0" err="1">
                <a:solidFill>
                  <a:schemeClr val="bg1">
                    <a:lumMod val="50000"/>
                  </a:schemeClr>
                </a:solidFill>
              </a:rPr>
              <a:t>Dickel</a:t>
            </a:r>
            <a:r>
              <a:rPr lang="en-GB" altLang="en-US" sz="1200" dirty="0">
                <a:solidFill>
                  <a:schemeClr val="bg1">
                    <a:lumMod val="50000"/>
                  </a:schemeClr>
                </a:solidFill>
              </a:rPr>
              <a:t> et al., J. ASMS 28 (2017) 1079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BC3A786-FB69-445B-90AB-2F04B6000602}"/>
              </a:ext>
            </a:extLst>
          </p:cNvPr>
          <p:cNvSpPr txBox="1"/>
          <p:nvPr/>
        </p:nvSpPr>
        <p:spPr>
          <a:xfrm>
            <a:off x="457200" y="2020669"/>
            <a:ext cx="136625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4F4946"/>
                </a:solidFill>
                <a:ea typeface="+mn-lt"/>
                <a:cs typeface="+mn-lt"/>
              </a:rPr>
              <a:t>RF Injection Trap</a:t>
            </a:r>
            <a:endParaRPr lang="en-US" dirty="0">
              <a:solidFill>
                <a:schemeClr val="bg1">
                  <a:lumMod val="50000"/>
                </a:schemeClr>
              </a:solidFill>
              <a:cs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Rectangle 25"/>
          <p:cNvSpPr/>
          <p:nvPr/>
        </p:nvSpPr>
        <p:spPr>
          <a:xfrm>
            <a:off x="-1" y="117747"/>
            <a:ext cx="9144001" cy="46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TextShape 11">
            <a:extLst>
              <a:ext uri="{FF2B5EF4-FFF2-40B4-BE49-F238E27FC236}">
                <a16:creationId xmlns:a16="http://schemas.microsoft.com/office/drawing/2014/main" xmlns="" id="{94449D57-D216-4657-9366-4816F6366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4800" y="5715000"/>
            <a:ext cx="1905000" cy="753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5000" rIns="90000" bIns="4500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altLang="en-US" sz="1400" dirty="0">
                <a:solidFill>
                  <a:srgbClr val="4F4946"/>
                </a:solidFill>
              </a:rPr>
              <a:t>Beam from </a:t>
            </a:r>
          </a:p>
          <a:p>
            <a:pPr algn="ctr"/>
            <a:r>
              <a:rPr lang="de-DE" altLang="en-US" sz="1400" dirty="0">
                <a:solidFill>
                  <a:srgbClr val="4F4946"/>
                </a:solidFill>
              </a:rPr>
              <a:t>TITAN RFQ </a:t>
            </a:r>
          </a:p>
          <a:p>
            <a:pPr algn="ctr"/>
            <a:r>
              <a:rPr lang="de-DE" altLang="en-US" sz="1400" dirty="0">
                <a:solidFill>
                  <a:srgbClr val="4F4946"/>
                </a:solidFill>
              </a:rPr>
              <a:t>Cooler Buncher</a:t>
            </a:r>
            <a:endParaRPr lang="en-US" altLang="en-US" sz="1400" dirty="0">
              <a:solidFill>
                <a:srgbClr val="4F4946"/>
              </a:solidFill>
            </a:endParaRPr>
          </a:p>
        </p:txBody>
      </p:sp>
      <p:sp>
        <p:nvSpPr>
          <p:cNvPr id="29" name="Line 13">
            <a:extLst>
              <a:ext uri="{FF2B5EF4-FFF2-40B4-BE49-F238E27FC236}">
                <a16:creationId xmlns:a16="http://schemas.microsoft.com/office/drawing/2014/main" xmlns="" id="{1960E55B-C891-4790-9CE2-E5EC8F8E303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3111" y="6099350"/>
            <a:ext cx="781889" cy="1563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0" name="Content Placeholder 1">
            <a:extLst>
              <a:ext uri="{FF2B5EF4-FFF2-40B4-BE49-F238E27FC236}">
                <a16:creationId xmlns:a16="http://schemas.microsoft.com/office/drawing/2014/main" xmlns="" id="{6E7BC573-4FA7-4079-B277-DFFFBA0A30C3}"/>
              </a:ext>
            </a:extLst>
          </p:cNvPr>
          <p:cNvSpPr txBox="1">
            <a:spLocks/>
          </p:cNvSpPr>
          <p:nvPr/>
        </p:nvSpPr>
        <p:spPr>
          <a:xfrm>
            <a:off x="5257800" y="1066800"/>
            <a:ext cx="3284937" cy="7087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Ø"/>
            </a:pPr>
            <a:r>
              <a:rPr lang="en-CA" dirty="0"/>
              <a:t>Measurement of mass-to-charge ratio by measurement of time-of-flight: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13A62013-7C99-4781-918A-E24AF86BF637}"/>
              </a:ext>
            </a:extLst>
          </p:cNvPr>
          <p:cNvSpPr txBox="1"/>
          <p:nvPr/>
        </p:nvSpPr>
        <p:spPr>
          <a:xfrm>
            <a:off x="5321439" y="4029670"/>
            <a:ext cx="328108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CA" dirty="0">
                <a:cs typeface="Arial"/>
              </a:rPr>
              <a:t>Isobaric separator and beam </a:t>
            </a:r>
            <a:r>
              <a:rPr lang="en-CA" dirty="0" smtClean="0">
                <a:cs typeface="Arial"/>
              </a:rPr>
              <a:t>purification for </a:t>
            </a:r>
            <a:r>
              <a:rPr lang="en-CA" b="1" dirty="0" smtClean="0">
                <a:cs typeface="Arial"/>
              </a:rPr>
              <a:t>itself</a:t>
            </a:r>
            <a:r>
              <a:rPr lang="en-CA" dirty="0" smtClean="0">
                <a:cs typeface="Arial"/>
              </a:rPr>
              <a:t> and </a:t>
            </a:r>
            <a:r>
              <a:rPr lang="en-CA" b="1" dirty="0" smtClean="0">
                <a:cs typeface="Arial"/>
              </a:rPr>
              <a:t>other traps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5907716" y="2005801"/>
                <a:ext cx="2004523" cy="16517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/>
                        </a:rPr>
                        <m:t>𝐸</m:t>
                      </m:r>
                      <m:r>
                        <a:rPr lang="en-CA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CA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CA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CA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CA" b="0" i="1" smtClean="0"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en-CA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/>
                            </a:rPr>
                            <m:t>𝑣</m:t>
                          </m:r>
                        </m:e>
                        <m:sup>
                          <m:r>
                            <a:rPr lang="en-CA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CA" b="0" i="1" smtClean="0">
                          <a:latin typeface="Cambria Math"/>
                        </a:rPr>
                        <m:t>=</m:t>
                      </m:r>
                      <m:r>
                        <a:rPr lang="en-CA" b="0" i="1" smtClean="0">
                          <a:latin typeface="Cambria Math"/>
                        </a:rPr>
                        <m:t>𝑞𝑒𝑈</m:t>
                      </m:r>
                    </m:oMath>
                  </m:oMathPara>
                </a14:m>
                <a:endParaRPr lang="en-CA" b="0" i="1" dirty="0">
                  <a:latin typeface="Cambria Math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⇒"/>
                          <m:pos m:val="top"/>
                          <m:ctrlPr>
                            <a:rPr lang="en-CA" b="0" i="1" smtClean="0">
                              <a:latin typeface="Cambria Math"/>
                              <a:ea typeface="Cambria Math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en-CA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CA" b="0" i="1" smtClean="0">
                              <a:latin typeface="Cambria Math"/>
                              <a:ea typeface="Cambria Math"/>
                            </a:rPr>
                            <m:t>    </m:t>
                          </m:r>
                        </m:e>
                      </m:groupChr>
                      <m:r>
                        <a:rPr lang="en-CA" b="0" i="1" smtClean="0">
                          <a:latin typeface="Cambria Math"/>
                          <a:ea typeface="Cambria Math"/>
                        </a:rPr>
                        <m:t>  </m:t>
                      </m:r>
                      <m:f>
                        <m:fPr>
                          <m:ctrlPr>
                            <a:rPr lang="en-CA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CA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num>
                        <m:den>
                          <m:r>
                            <a:rPr lang="en-CA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  <m:r>
                        <a:rPr lang="en-CA" b="0" i="1" smtClean="0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CA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𝑇𝑂𝐹</m:t>
                          </m:r>
                        </m:e>
                        <m:sup>
                          <m:r>
                            <a:rPr lang="en-CA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7716" y="2005801"/>
                <a:ext cx="2004523" cy="165179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CC427483-0B8D-4907-9923-7413E5E3AD87}"/>
              </a:ext>
            </a:extLst>
          </p:cNvPr>
          <p:cNvGrpSpPr/>
          <p:nvPr/>
        </p:nvGrpSpPr>
        <p:grpSpPr>
          <a:xfrm>
            <a:off x="3216316" y="685800"/>
            <a:ext cx="1144337" cy="4267200"/>
            <a:chOff x="3189011" y="610260"/>
            <a:chExt cx="1525782" cy="4267200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xmlns="" id="{7EE292A0-C0CF-4159-8975-00CAD9875FD2}"/>
                </a:ext>
              </a:extLst>
            </p:cNvPr>
            <p:cNvGrpSpPr/>
            <p:nvPr/>
          </p:nvGrpSpPr>
          <p:grpSpPr>
            <a:xfrm>
              <a:off x="3236789" y="906434"/>
              <a:ext cx="1460501" cy="3971026"/>
              <a:chOff x="3225960" y="956716"/>
              <a:chExt cx="1825628" cy="4963783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xmlns="" id="{E747728C-BB88-4879-A324-F5EC226323A8}"/>
                  </a:ext>
                </a:extLst>
              </p:cNvPr>
              <p:cNvSpPr/>
              <p:nvPr/>
            </p:nvSpPr>
            <p:spPr>
              <a:xfrm>
                <a:off x="3225960" y="967499"/>
                <a:ext cx="1825628" cy="49530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CA"/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xmlns="" id="{7C8AFF5E-2ACB-4BD5-9E5C-93F4F1C9AFAE}"/>
                  </a:ext>
                </a:extLst>
              </p:cNvPr>
              <p:cNvGrpSpPr/>
              <p:nvPr/>
            </p:nvGrpSpPr>
            <p:grpSpPr>
              <a:xfrm>
                <a:off x="3278698" y="956716"/>
                <a:ext cx="1626923" cy="4830188"/>
                <a:chOff x="3335346" y="978879"/>
                <a:chExt cx="1425221" cy="4231347"/>
              </a:xfrm>
            </p:grpSpPr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xmlns="" id="{3811F3D4-A9EC-4276-8A25-36AA47F00B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3826827" y="5089516"/>
                  <a:ext cx="34086" cy="20733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CA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xmlns="" id="{934640E8-DD6E-435F-A9D0-9A6EFB062C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4137826" y="5089516"/>
                  <a:ext cx="34086" cy="20733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CA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xmlns="" id="{93E7E3B5-A083-443E-9796-340CFA3601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3724723" y="5022045"/>
                  <a:ext cx="136347" cy="103666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CA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xmlns="" id="{BF4DB8DF-2B5A-4176-8ED8-93E36B9AC8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4138529" y="5022045"/>
                  <a:ext cx="136347" cy="103666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CA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xmlns="" id="{642988CF-D1FA-4175-AC58-50348B0ADA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3826827" y="4850908"/>
                  <a:ext cx="34086" cy="20733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CA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xmlns="" id="{6F22DBDF-77C2-4E48-9070-CDEA3B132D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4137826" y="4850908"/>
                  <a:ext cx="34086" cy="20733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CA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xmlns="" id="{BCF3A2DF-3A66-445E-B488-6E581D2859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3301368" y="4110578"/>
                  <a:ext cx="920340" cy="51834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CA"/>
                </a:p>
              </p:txBody>
            </p:sp>
            <p:sp>
              <p:nvSpPr>
                <p:cNvPr id="81" name="Line 43">
                  <a:extLst>
                    <a:ext uri="{FF2B5EF4-FFF2-40B4-BE49-F238E27FC236}">
                      <a16:creationId xmlns:a16="http://schemas.microsoft.com/office/drawing/2014/main" xmlns="" id="{E4DD0D2C-52D0-4A42-B960-4A4FE6EFD6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>
                  <a:off x="2801498" y="3203034"/>
                  <a:ext cx="2325744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CA"/>
                </a:p>
              </p:txBody>
            </p:sp>
            <p:sp>
              <p:nvSpPr>
                <p:cNvPr id="82" name="AutoShape 42">
                  <a:extLst>
                    <a:ext uri="{FF2B5EF4-FFF2-40B4-BE49-F238E27FC236}">
                      <a16:creationId xmlns:a16="http://schemas.microsoft.com/office/drawing/2014/main" xmlns="" id="{CA704B25-30DC-4DA0-8010-420697D18F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64445" y="1971990"/>
                  <a:ext cx="103666" cy="136347"/>
                </a:xfrm>
                <a:custGeom>
                  <a:avLst/>
                  <a:gdLst>
                    <a:gd name="G0" fmla="+- -32912 0 0"/>
                    <a:gd name="G1" fmla="+- 11759064 0 0"/>
                    <a:gd name="G2" fmla="+- -32912 0 11759064"/>
                    <a:gd name="G3" fmla="+- 10800 0 0"/>
                    <a:gd name="G4" fmla="+- 0 0 -32912"/>
                    <a:gd name="T0" fmla="*/ 360 256 1"/>
                    <a:gd name="T1" fmla="*/ 0 256 1"/>
                    <a:gd name="G5" fmla="+- G2 T0 T1"/>
                    <a:gd name="G6" fmla="?: G2 G2 G5"/>
                    <a:gd name="G7" fmla="+- 0 0 G6"/>
                    <a:gd name="G8" fmla="+- 10382 0 0"/>
                    <a:gd name="G9" fmla="+- 0 0 11759064"/>
                    <a:gd name="G10" fmla="+- 10382 0 2700"/>
                    <a:gd name="G11" fmla="cos G10 -32912"/>
                    <a:gd name="G12" fmla="sin G10 -32912"/>
                    <a:gd name="G13" fmla="cos 13500 -32912"/>
                    <a:gd name="G14" fmla="sin 13500 -32912"/>
                    <a:gd name="G15" fmla="+- G11 10800 0"/>
                    <a:gd name="G16" fmla="+- G12 10800 0"/>
                    <a:gd name="G17" fmla="+- G13 10800 0"/>
                    <a:gd name="G18" fmla="+- G14 10800 0"/>
                    <a:gd name="G19" fmla="*/ 10382 1 2"/>
                    <a:gd name="G20" fmla="+- G19 5400 0"/>
                    <a:gd name="G21" fmla="cos G20 -32912"/>
                    <a:gd name="G22" fmla="sin G20 -32912"/>
                    <a:gd name="G23" fmla="+- G21 10800 0"/>
                    <a:gd name="G24" fmla="+- G12 G23 G22"/>
                    <a:gd name="G25" fmla="+- G22 G23 G11"/>
                    <a:gd name="G26" fmla="cos 10800 -32912"/>
                    <a:gd name="G27" fmla="sin 10800 -32912"/>
                    <a:gd name="G28" fmla="cos 10382 -32912"/>
                    <a:gd name="G29" fmla="sin 10382 -32912"/>
                    <a:gd name="G30" fmla="+- G26 10800 0"/>
                    <a:gd name="G31" fmla="+- G27 10800 0"/>
                    <a:gd name="G32" fmla="+- G28 10800 0"/>
                    <a:gd name="G33" fmla="+- G29 10800 0"/>
                    <a:gd name="G34" fmla="+- G19 5400 0"/>
                    <a:gd name="G35" fmla="cos G34 11759064"/>
                    <a:gd name="G36" fmla="sin G34 11759064"/>
                    <a:gd name="G37" fmla="+/ 11759064 -32912 2"/>
                    <a:gd name="T2" fmla="*/ 180 256 1"/>
                    <a:gd name="T3" fmla="*/ 0 256 1"/>
                    <a:gd name="G38" fmla="+- G37 T2 T3"/>
                    <a:gd name="G39" fmla="?: G2 G37 G38"/>
                    <a:gd name="G40" fmla="cos 10800 G39"/>
                    <a:gd name="G41" fmla="sin 10800 G39"/>
                    <a:gd name="G42" fmla="cos 10382 G39"/>
                    <a:gd name="G43" fmla="sin 10382 G39"/>
                    <a:gd name="G44" fmla="+- G40 10800 0"/>
                    <a:gd name="G45" fmla="+- G41 10800 0"/>
                    <a:gd name="G46" fmla="+- G42 10800 0"/>
                    <a:gd name="G47" fmla="+- G43 10800 0"/>
                    <a:gd name="G48" fmla="+- G35 10800 0"/>
                    <a:gd name="G49" fmla="+- G36 10800 0"/>
                    <a:gd name="T4" fmla="*/ 10698 w 21600"/>
                    <a:gd name="T5" fmla="*/ 0 h 21600"/>
                    <a:gd name="T6" fmla="*/ 209 w 21600"/>
                    <a:gd name="T7" fmla="*/ 10905 h 21600"/>
                    <a:gd name="T8" fmla="*/ 10702 w 21600"/>
                    <a:gd name="T9" fmla="*/ 418 h 21600"/>
                    <a:gd name="T10" fmla="*/ 24299 w 21600"/>
                    <a:gd name="T11" fmla="*/ 10681 h 21600"/>
                    <a:gd name="T12" fmla="*/ 21415 w 21600"/>
                    <a:gd name="T13" fmla="*/ 13616 h 21600"/>
                    <a:gd name="T14" fmla="*/ 18481 w 21600"/>
                    <a:gd name="T15" fmla="*/ 10732 h 21600"/>
                    <a:gd name="T16" fmla="*/ 3163 w 21600"/>
                    <a:gd name="T17" fmla="*/ 3163 h 21600"/>
                    <a:gd name="T18" fmla="*/ 18437 w 21600"/>
                    <a:gd name="T19" fmla="*/ 18437 h 21600"/>
                  </a:gdLst>
                  <a:ahLst/>
                  <a:cxnLst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T16" t="T17" r="T18" b="T19"/>
                  <a:pathLst>
                    <a:path w="21600" h="21600">
                      <a:moveTo>
                        <a:pt x="21181" y="10709"/>
                      </a:moveTo>
                      <a:cubicBezTo>
                        <a:pt x="21131" y="5010"/>
                        <a:pt x="16498" y="418"/>
                        <a:pt x="10800" y="418"/>
                      </a:cubicBezTo>
                      <a:cubicBezTo>
                        <a:pt x="5066" y="418"/>
                        <a:pt x="418" y="5066"/>
                        <a:pt x="418" y="10800"/>
                      </a:cubicBezTo>
                      <a:cubicBezTo>
                        <a:pt x="417" y="10834"/>
                        <a:pt x="418" y="10868"/>
                        <a:pt x="418" y="10903"/>
                      </a:cubicBezTo>
                      <a:lnTo>
                        <a:pt x="0" y="10907"/>
                      </a:lnTo>
                      <a:cubicBezTo>
                        <a:pt x="0" y="10871"/>
                        <a:pt x="0" y="1083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27" y="-1"/>
                        <a:pt x="21547" y="4777"/>
                        <a:pt x="21599" y="10705"/>
                      </a:cubicBezTo>
                      <a:lnTo>
                        <a:pt x="24299" y="10681"/>
                      </a:lnTo>
                      <a:lnTo>
                        <a:pt x="21415" y="13616"/>
                      </a:lnTo>
                      <a:lnTo>
                        <a:pt x="18481" y="10732"/>
                      </a:lnTo>
                      <a:lnTo>
                        <a:pt x="21181" y="1070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CA"/>
                </a:p>
              </p:txBody>
            </p:sp>
            <p:sp>
              <p:nvSpPr>
                <p:cNvPr id="83" name="AutoShape 41">
                  <a:extLst>
                    <a:ext uri="{FF2B5EF4-FFF2-40B4-BE49-F238E27FC236}">
                      <a16:creationId xmlns:a16="http://schemas.microsoft.com/office/drawing/2014/main" xmlns="" id="{143D48B8-320A-4CCA-8CEC-6BEA722AAB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>
                  <a:off x="3965196" y="4289884"/>
                  <a:ext cx="98317" cy="136347"/>
                </a:xfrm>
                <a:custGeom>
                  <a:avLst/>
                  <a:gdLst>
                    <a:gd name="G0" fmla="+- -32912 0 0"/>
                    <a:gd name="G1" fmla="+- 11759064 0 0"/>
                    <a:gd name="G2" fmla="+- -32912 0 11759064"/>
                    <a:gd name="G3" fmla="+- 10800 0 0"/>
                    <a:gd name="G4" fmla="+- 0 0 -32912"/>
                    <a:gd name="T0" fmla="*/ 360 256 1"/>
                    <a:gd name="T1" fmla="*/ 0 256 1"/>
                    <a:gd name="G5" fmla="+- G2 T0 T1"/>
                    <a:gd name="G6" fmla="?: G2 G2 G5"/>
                    <a:gd name="G7" fmla="+- 0 0 G6"/>
                    <a:gd name="G8" fmla="+- 10382 0 0"/>
                    <a:gd name="G9" fmla="+- 0 0 11759064"/>
                    <a:gd name="G10" fmla="+- 10382 0 2700"/>
                    <a:gd name="G11" fmla="cos G10 -32912"/>
                    <a:gd name="G12" fmla="sin G10 -32912"/>
                    <a:gd name="G13" fmla="cos 13500 -32912"/>
                    <a:gd name="G14" fmla="sin 13500 -32912"/>
                    <a:gd name="G15" fmla="+- G11 10800 0"/>
                    <a:gd name="G16" fmla="+- G12 10800 0"/>
                    <a:gd name="G17" fmla="+- G13 10800 0"/>
                    <a:gd name="G18" fmla="+- G14 10800 0"/>
                    <a:gd name="G19" fmla="*/ 10382 1 2"/>
                    <a:gd name="G20" fmla="+- G19 5400 0"/>
                    <a:gd name="G21" fmla="cos G20 -32912"/>
                    <a:gd name="G22" fmla="sin G20 -32912"/>
                    <a:gd name="G23" fmla="+- G21 10800 0"/>
                    <a:gd name="G24" fmla="+- G12 G23 G22"/>
                    <a:gd name="G25" fmla="+- G22 G23 G11"/>
                    <a:gd name="G26" fmla="cos 10800 -32912"/>
                    <a:gd name="G27" fmla="sin 10800 -32912"/>
                    <a:gd name="G28" fmla="cos 10382 -32912"/>
                    <a:gd name="G29" fmla="sin 10382 -32912"/>
                    <a:gd name="G30" fmla="+- G26 10800 0"/>
                    <a:gd name="G31" fmla="+- G27 10800 0"/>
                    <a:gd name="G32" fmla="+- G28 10800 0"/>
                    <a:gd name="G33" fmla="+- G29 10800 0"/>
                    <a:gd name="G34" fmla="+- G19 5400 0"/>
                    <a:gd name="G35" fmla="cos G34 11759064"/>
                    <a:gd name="G36" fmla="sin G34 11759064"/>
                    <a:gd name="G37" fmla="+/ 11759064 -32912 2"/>
                    <a:gd name="T2" fmla="*/ 180 256 1"/>
                    <a:gd name="T3" fmla="*/ 0 256 1"/>
                    <a:gd name="G38" fmla="+- G37 T2 T3"/>
                    <a:gd name="G39" fmla="?: G2 G37 G38"/>
                    <a:gd name="G40" fmla="cos 10800 G39"/>
                    <a:gd name="G41" fmla="sin 10800 G39"/>
                    <a:gd name="G42" fmla="cos 10382 G39"/>
                    <a:gd name="G43" fmla="sin 10382 G39"/>
                    <a:gd name="G44" fmla="+- G40 10800 0"/>
                    <a:gd name="G45" fmla="+- G41 10800 0"/>
                    <a:gd name="G46" fmla="+- G42 10800 0"/>
                    <a:gd name="G47" fmla="+- G43 10800 0"/>
                    <a:gd name="G48" fmla="+- G35 10800 0"/>
                    <a:gd name="G49" fmla="+- G36 10800 0"/>
                    <a:gd name="T4" fmla="*/ 10698 w 21600"/>
                    <a:gd name="T5" fmla="*/ 0 h 21600"/>
                    <a:gd name="T6" fmla="*/ 209 w 21600"/>
                    <a:gd name="T7" fmla="*/ 10905 h 21600"/>
                    <a:gd name="T8" fmla="*/ 10702 w 21600"/>
                    <a:gd name="T9" fmla="*/ 418 h 21600"/>
                    <a:gd name="T10" fmla="*/ 24299 w 21600"/>
                    <a:gd name="T11" fmla="*/ 10681 h 21600"/>
                    <a:gd name="T12" fmla="*/ 21415 w 21600"/>
                    <a:gd name="T13" fmla="*/ 13616 h 21600"/>
                    <a:gd name="T14" fmla="*/ 18481 w 21600"/>
                    <a:gd name="T15" fmla="*/ 10732 h 21600"/>
                    <a:gd name="T16" fmla="*/ 3163 w 21600"/>
                    <a:gd name="T17" fmla="*/ 3163 h 21600"/>
                    <a:gd name="T18" fmla="*/ 18437 w 21600"/>
                    <a:gd name="T19" fmla="*/ 18437 h 21600"/>
                  </a:gdLst>
                  <a:ahLst/>
                  <a:cxnLst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T16" t="T17" r="T18" b="T19"/>
                  <a:pathLst>
                    <a:path w="21600" h="21600">
                      <a:moveTo>
                        <a:pt x="21181" y="10709"/>
                      </a:moveTo>
                      <a:cubicBezTo>
                        <a:pt x="21131" y="5010"/>
                        <a:pt x="16498" y="418"/>
                        <a:pt x="10800" y="418"/>
                      </a:cubicBezTo>
                      <a:cubicBezTo>
                        <a:pt x="5066" y="418"/>
                        <a:pt x="418" y="5066"/>
                        <a:pt x="418" y="10800"/>
                      </a:cubicBezTo>
                      <a:cubicBezTo>
                        <a:pt x="417" y="10834"/>
                        <a:pt x="418" y="10868"/>
                        <a:pt x="418" y="10903"/>
                      </a:cubicBezTo>
                      <a:lnTo>
                        <a:pt x="0" y="10907"/>
                      </a:lnTo>
                      <a:cubicBezTo>
                        <a:pt x="0" y="10871"/>
                        <a:pt x="0" y="1083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27" y="-1"/>
                        <a:pt x="21547" y="4777"/>
                        <a:pt x="21599" y="10705"/>
                      </a:cubicBezTo>
                      <a:lnTo>
                        <a:pt x="24299" y="10681"/>
                      </a:lnTo>
                      <a:lnTo>
                        <a:pt x="21415" y="13616"/>
                      </a:lnTo>
                      <a:lnTo>
                        <a:pt x="18481" y="10732"/>
                      </a:lnTo>
                      <a:lnTo>
                        <a:pt x="21181" y="1070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CA"/>
                </a:p>
              </p:txBody>
            </p:sp>
            <p:sp>
              <p:nvSpPr>
                <p:cNvPr id="84" name="Line 40">
                  <a:extLst>
                    <a:ext uri="{FF2B5EF4-FFF2-40B4-BE49-F238E27FC236}">
                      <a16:creationId xmlns:a16="http://schemas.microsoft.com/office/drawing/2014/main" xmlns="" id="{BF55D5FB-5081-409A-AEF6-073FFC8A21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 flipH="1">
                  <a:off x="2905990" y="3199110"/>
                  <a:ext cx="2317894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CA"/>
                </a:p>
              </p:txBody>
            </p:sp>
            <p:sp>
              <p:nvSpPr>
                <p:cNvPr id="85" name="Line 27">
                  <a:extLst>
                    <a:ext uri="{FF2B5EF4-FFF2-40B4-BE49-F238E27FC236}">
                      <a16:creationId xmlns:a16="http://schemas.microsoft.com/office/drawing/2014/main" xmlns="" id="{A7C39562-9BD5-4956-B72B-D43838A598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>
                  <a:off x="3673967" y="4750055"/>
                  <a:ext cx="647646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CA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xmlns="" id="{B59DF6F0-7944-4214-BB4E-03D039F8D2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3965208" y="1219974"/>
                  <a:ext cx="68173" cy="310999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CA"/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xmlns="" id="{07A2D008-752D-4FB0-9F4D-6F232CE030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3288775" y="2235810"/>
                  <a:ext cx="920340" cy="51834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CA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xmlns="" id="{9E0A3505-438F-4E54-95F1-C5A43264CE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3780137" y="4110578"/>
                  <a:ext cx="920340" cy="51834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CA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xmlns="" id="{3D80CA84-F402-4830-B34C-B3B8A7CCB2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3780118" y="2235810"/>
                  <a:ext cx="920340" cy="51834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CA"/>
                </a:p>
              </p:txBody>
            </p:sp>
            <p:sp>
              <p:nvSpPr>
                <p:cNvPr id="90" name="Line 15">
                  <a:extLst>
                    <a:ext uri="{FF2B5EF4-FFF2-40B4-BE49-F238E27FC236}">
                      <a16:creationId xmlns:a16="http://schemas.microsoft.com/office/drawing/2014/main" xmlns="" id="{5FC8B5FF-4428-402A-BD23-31A3709D41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>
                  <a:off x="4003214" y="3413315"/>
                  <a:ext cx="0" cy="5260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CA"/>
                </a:p>
              </p:txBody>
            </p:sp>
            <p:sp>
              <p:nvSpPr>
                <p:cNvPr id="91" name="Line 14">
                  <a:extLst>
                    <a:ext uri="{FF2B5EF4-FFF2-40B4-BE49-F238E27FC236}">
                      <a16:creationId xmlns:a16="http://schemas.microsoft.com/office/drawing/2014/main" xmlns="" id="{9C408F7C-E8D4-4371-AF5D-D0D8A82947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>
                  <a:off x="4003204" y="2458897"/>
                  <a:ext cx="0" cy="52600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CA"/>
                </a:p>
              </p:txBody>
            </p:sp>
            <p:sp>
              <p:nvSpPr>
                <p:cNvPr id="92" name="Text Box 10">
                  <a:extLst>
                    <a:ext uri="{FF2B5EF4-FFF2-40B4-BE49-F238E27FC236}">
                      <a16:creationId xmlns:a16="http://schemas.microsoft.com/office/drawing/2014/main" xmlns="" id="{D5EAE696-161F-47E0-833C-BD5499DEDC9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35346" y="978879"/>
                  <a:ext cx="1382638" cy="4333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900" b="1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MagneTOF</a:t>
                  </a:r>
                  <a:endParaRPr kumimoji="0" lang="en-US" altLang="en-US" sz="9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endParaRP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altLang="en-US" sz="900" b="1" dirty="0"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Detector</a:t>
                  </a:r>
                  <a:endParaRPr kumimoji="0" lang="en-US" altLang="en-US" sz="9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endParaRPr>
                </a:p>
              </p:txBody>
            </p:sp>
            <p:sp>
              <p:nvSpPr>
                <p:cNvPr id="93" name="Text Box 9">
                  <a:extLst>
                    <a:ext uri="{FF2B5EF4-FFF2-40B4-BE49-F238E27FC236}">
                      <a16:creationId xmlns:a16="http://schemas.microsoft.com/office/drawing/2014/main" xmlns="" id="{B2F76972-61BD-4793-97D5-4A438DC2373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3949714" y="3990415"/>
                  <a:ext cx="1105015" cy="423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1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Ion mirror 1</a:t>
                  </a:r>
                  <a:endParaRPr kumimoji="0" lang="en-US" altLang="en-US" sz="11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4" name="Text Box 8">
                  <a:extLst>
                    <a:ext uri="{FF2B5EF4-FFF2-40B4-BE49-F238E27FC236}">
                      <a16:creationId xmlns:a16="http://schemas.microsoft.com/office/drawing/2014/main" xmlns="" id="{4BF2238E-E817-43E0-B51A-57BFFC5FEF4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3962415" y="1962717"/>
                  <a:ext cx="1105015" cy="4912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1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Ion mirror 2</a:t>
                  </a:r>
                  <a:endParaRPr kumimoji="0" lang="en-US" altLang="en-US" sz="11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xmlns="" id="{08A6D860-8460-44BA-A1CB-C13CA34289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4145494" y="1680847"/>
                  <a:ext cx="34086" cy="20733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CA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xmlns="" id="{61203E6B-73F4-45CA-A79B-6A7EC0CA3D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3814446" y="1680847"/>
                  <a:ext cx="34086" cy="20733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CA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xmlns="" id="{A933F230-8C98-41F1-B778-C96534198C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4145494" y="4510042"/>
                  <a:ext cx="34086" cy="20733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CA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xmlns="" id="{893840EB-321B-4E39-BDDE-C0D1AD5515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3822245" y="4510042"/>
                  <a:ext cx="34086" cy="20733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CA"/>
                </a:p>
              </p:txBody>
            </p:sp>
          </p:grpSp>
        </p:grpSp>
        <p:sp>
          <p:nvSpPr>
            <p:cNvPr id="68" name="Line 27">
              <a:extLst>
                <a:ext uri="{FF2B5EF4-FFF2-40B4-BE49-F238E27FC236}">
                  <a16:creationId xmlns:a16="http://schemas.microsoft.com/office/drawing/2014/main" xmlns="" id="{01F3A006-162D-4DA5-BA9F-E7BF228A5ED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3647292" y="1551511"/>
              <a:ext cx="503543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CA"/>
            </a:p>
          </p:txBody>
        </p:sp>
        <p:sp>
          <p:nvSpPr>
            <p:cNvPr id="70" name="TextShape 10">
              <a:extLst>
                <a:ext uri="{FF2B5EF4-FFF2-40B4-BE49-F238E27FC236}">
                  <a16:creationId xmlns:a16="http://schemas.microsoft.com/office/drawing/2014/main" xmlns="" id="{6DEA820A-C8C8-4F83-B3E4-3CDF3A0D14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9011" y="610260"/>
              <a:ext cx="1525782" cy="410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5000" rIns="90000" bIns="45000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altLang="en-US" sz="1400" dirty="0">
                  <a:solidFill>
                    <a:srgbClr val="4F4946"/>
                  </a:solidFill>
                </a:rPr>
                <a:t>TOF analyzer</a:t>
              </a:r>
              <a:endParaRPr lang="en-US" altLang="en-US" sz="1400" dirty="0">
                <a:solidFill>
                  <a:srgbClr val="4F4946"/>
                </a:solidFill>
              </a:endParaRPr>
            </a:p>
          </p:txBody>
        </p:sp>
      </p:grpSp>
      <p:sp>
        <p:nvSpPr>
          <p:cNvPr id="99" name="Right Brace 98">
            <a:extLst>
              <a:ext uri="{FF2B5EF4-FFF2-40B4-BE49-F238E27FC236}">
                <a16:creationId xmlns:a16="http://schemas.microsoft.com/office/drawing/2014/main" xmlns="" id="{A55AD728-0AF4-41E5-9F7F-30E4CA11EA83}"/>
              </a:ext>
            </a:extLst>
          </p:cNvPr>
          <p:cNvSpPr/>
          <p:nvPr/>
        </p:nvSpPr>
        <p:spPr>
          <a:xfrm>
            <a:off x="2590800" y="1377728"/>
            <a:ext cx="152400" cy="1674045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Line 13">
            <a:extLst>
              <a:ext uri="{FF2B5EF4-FFF2-40B4-BE49-F238E27FC236}">
                <a16:creationId xmlns:a16="http://schemas.microsoft.com/office/drawing/2014/main" xmlns="" id="{DB3DA791-6379-46DE-A4BF-55F02BDB887B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221529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3692104" y="3014930"/>
            <a:ext cx="54864" cy="548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3700730" y="2912852"/>
            <a:ext cx="27432" cy="2743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709356" y="2819400"/>
            <a:ext cx="9144" cy="91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0" y="12237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Multiple-Reflection Time-of-Flight Mass Spectrometer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04106"/>
            <a:ext cx="8806964" cy="4310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11274" y="2020669"/>
            <a:ext cx="18181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C000"/>
                </a:solidFill>
              </a:rPr>
              <a:t>Typical</a:t>
            </a:r>
          </a:p>
          <a:p>
            <a:pPr algn="ctr"/>
            <a:r>
              <a:rPr lang="en-US" sz="3200" b="1" dirty="0" smtClean="0">
                <a:solidFill>
                  <a:srgbClr val="FFC000"/>
                </a:solidFill>
              </a:rPr>
              <a:t>Spectrum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4121" y="4104382"/>
            <a:ext cx="7953383" cy="107721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Powerful tool for yield measurements with </a:t>
            </a:r>
            <a:r>
              <a:rPr lang="en-US" sz="3200" b="1" dirty="0" err="1" smtClean="0">
                <a:solidFill>
                  <a:srgbClr val="FF0000"/>
                </a:solidFill>
              </a:rPr>
              <a:t>isobarically</a:t>
            </a:r>
            <a:r>
              <a:rPr lang="en-US" sz="3200" b="1" dirty="0">
                <a:solidFill>
                  <a:srgbClr val="FF0000"/>
                </a:solidFill>
              </a:rPr>
              <a:t>-</a:t>
            </a:r>
            <a:r>
              <a:rPr lang="en-US" sz="3200" b="1" dirty="0" smtClean="0">
                <a:solidFill>
                  <a:srgbClr val="FF0000"/>
                </a:solidFill>
              </a:rPr>
              <a:t>resolved peaks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58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Rectangle 25"/>
          <p:cNvSpPr/>
          <p:nvPr/>
        </p:nvSpPr>
        <p:spPr>
          <a:xfrm>
            <a:off x="-1" y="117747"/>
            <a:ext cx="9144001" cy="46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TextBox 26"/>
          <p:cNvSpPr txBox="1"/>
          <p:nvPr/>
        </p:nvSpPr>
        <p:spPr>
          <a:xfrm>
            <a:off x="0" y="9380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MR-TOF-MS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complementary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to the yield station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xmlns="" id="{1A32FAD1-6C95-41CC-A686-FDAC62A7F71B}"/>
                  </a:ext>
                </a:extLst>
              </p:cNvPr>
              <p:cNvSpPr txBox="1"/>
              <p:nvPr/>
            </p:nvSpPr>
            <p:spPr>
              <a:xfrm>
                <a:off x="186659" y="762000"/>
                <a:ext cx="6899941" cy="4154984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lnSpc>
                    <a:spcPct val="150000"/>
                  </a:lnSpc>
                  <a:buFont typeface="Arial"/>
                  <a:buChar char="•"/>
                </a:pPr>
                <a:r>
                  <a:rPr lang="en-US" sz="1600" dirty="0" smtClean="0">
                    <a:cs typeface="Arial"/>
                  </a:rPr>
                  <a:t>Non-scanning and Broadband (RIB beam profile)</a:t>
                </a:r>
              </a:p>
              <a:p>
                <a:pPr marL="285750" indent="-285750">
                  <a:lnSpc>
                    <a:spcPct val="150000"/>
                  </a:lnSpc>
                  <a:buFont typeface="Arial"/>
                  <a:buChar char="•"/>
                </a:pPr>
                <a:r>
                  <a:rPr lang="en-US" sz="1600" dirty="0" smtClean="0">
                    <a:cs typeface="Arial"/>
                  </a:rPr>
                  <a:t>Fast measurement cycles (</a:t>
                </a:r>
                <a:r>
                  <a:rPr lang="en-US" sz="1600" baseline="-5000" dirty="0" smtClean="0">
                    <a:cs typeface="Arial"/>
                  </a:rPr>
                  <a:t>~</a:t>
                </a:r>
                <a:r>
                  <a:rPr lang="en-US" sz="1600" dirty="0" smtClean="0">
                    <a:cs typeface="Arial"/>
                  </a:rPr>
                  <a:t>10s </a:t>
                </a:r>
                <a:r>
                  <a:rPr lang="en-US" sz="1600" dirty="0" err="1" smtClean="0">
                    <a:cs typeface="Arial"/>
                  </a:rPr>
                  <a:t>ms</a:t>
                </a:r>
                <a:r>
                  <a:rPr lang="en-US" sz="1600" dirty="0">
                    <a:cs typeface="Arial"/>
                  </a:rPr>
                  <a:t>)</a:t>
                </a:r>
              </a:p>
              <a:p>
                <a:pPr marL="285750" indent="-285750">
                  <a:lnSpc>
                    <a:spcPct val="150000"/>
                  </a:lnSpc>
                  <a:buFont typeface="Arial"/>
                  <a:buChar char="•"/>
                </a:pPr>
                <a:r>
                  <a:rPr lang="en-US" sz="1600" dirty="0" smtClean="0">
                    <a:cs typeface="Arial"/>
                  </a:rPr>
                  <a:t>Background handling </a:t>
                </a:r>
                <a:r>
                  <a:rPr lang="en-US" sz="1600" baseline="-5000" dirty="0" smtClean="0">
                    <a:cs typeface="Arial"/>
                  </a:rPr>
                  <a:t>~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/>
                        <a:cs typeface="Arial"/>
                      </a:rPr>
                      <m:t>1:10</m:t>
                    </m:r>
                    <m:r>
                      <a:rPr lang="en-US" sz="1600" b="0" i="1" baseline="30000" dirty="0" smtClean="0">
                        <a:latin typeface="Cambria Math"/>
                        <a:cs typeface="Arial"/>
                      </a:rPr>
                      <m:t>8</m:t>
                    </m:r>
                  </m:oMath>
                </a14:m>
                <a:endParaRPr lang="en-US" sz="1600" baseline="30000" dirty="0">
                  <a:cs typeface="Arial"/>
                </a:endParaRPr>
              </a:p>
              <a:p>
                <a:pPr marL="285750" indent="-285750">
                  <a:lnSpc>
                    <a:spcPct val="150000"/>
                  </a:lnSpc>
                  <a:buFont typeface="Arial"/>
                  <a:buChar char="•"/>
                </a:pPr>
                <a:r>
                  <a:rPr lang="en-US" sz="1600" dirty="0" smtClean="0">
                    <a:cs typeface="Arial"/>
                  </a:rPr>
                  <a:t>3-4 orders of magnitude </a:t>
                </a:r>
                <a:r>
                  <a:rPr lang="en-US" sz="1600" b="1" dirty="0" smtClean="0">
                    <a:cs typeface="Arial"/>
                  </a:rPr>
                  <a:t>more sensitive </a:t>
                </a:r>
                <a:r>
                  <a:rPr lang="en-US" sz="1600" dirty="0" smtClean="0">
                    <a:cs typeface="Arial"/>
                  </a:rPr>
                  <a:t>than yields station</a:t>
                </a:r>
              </a:p>
              <a:p>
                <a:pPr marL="285750" indent="-285750">
                  <a:lnSpc>
                    <a:spcPct val="150000"/>
                  </a:lnSpc>
                  <a:buFont typeface="Arial"/>
                  <a:buChar char="•"/>
                </a:pPr>
                <a:r>
                  <a:rPr lang="en-US" sz="1600" dirty="0" smtClean="0">
                    <a:cs typeface="Arial"/>
                  </a:rPr>
                  <a:t>Monitoring </a:t>
                </a:r>
                <a:r>
                  <a:rPr lang="en-US" sz="1600" b="1" dirty="0" smtClean="0">
                    <a:cs typeface="Arial"/>
                  </a:rPr>
                  <a:t>stable species </a:t>
                </a:r>
                <a:r>
                  <a:rPr lang="en-US" sz="1600" dirty="0" smtClean="0">
                    <a:cs typeface="Arial"/>
                  </a:rPr>
                  <a:t>as well as RIB isotopes (resolved peaks) and radioactive </a:t>
                </a:r>
                <a:r>
                  <a:rPr lang="en-US" sz="1600" b="1" dirty="0" smtClean="0">
                    <a:cs typeface="Arial"/>
                  </a:rPr>
                  <a:t>molecules</a:t>
                </a:r>
              </a:p>
              <a:p>
                <a:pPr marL="285750" indent="-285750">
                  <a:lnSpc>
                    <a:spcPct val="150000"/>
                  </a:lnSpc>
                  <a:buFont typeface="Arial"/>
                  <a:buChar char="•"/>
                </a:pPr>
                <a:r>
                  <a:rPr lang="en-US" sz="1600" dirty="0" smtClean="0">
                    <a:cs typeface="Arial"/>
                  </a:rPr>
                  <a:t>Yields determination without relying on decay scheme for radioactivity</a:t>
                </a:r>
              </a:p>
              <a:p>
                <a:pPr marL="285750" indent="-285750">
                  <a:lnSpc>
                    <a:spcPct val="150000"/>
                  </a:lnSpc>
                  <a:buFont typeface="Arial"/>
                  <a:buChar char="•"/>
                </a:pPr>
                <a:r>
                  <a:rPr lang="en-US" sz="1600" b="1" dirty="0" smtClean="0">
                    <a:cs typeface="Arial"/>
                  </a:rPr>
                  <a:t>Optimize RIB delivery through magnet separator</a:t>
                </a:r>
                <a:r>
                  <a:rPr lang="en-US" sz="1600" dirty="0" smtClean="0">
                    <a:cs typeface="Arial"/>
                  </a:rPr>
                  <a:t> for species-of-interest or its ratio to contamination (isobar sensitivity, low-intensity species)</a:t>
                </a:r>
              </a:p>
              <a:p>
                <a:pPr marL="285750" indent="-285750">
                  <a:lnSpc>
                    <a:spcPct val="150000"/>
                  </a:lnSpc>
                  <a:buFont typeface="Arial"/>
                  <a:buChar char="•"/>
                </a:pPr>
                <a:r>
                  <a:rPr lang="en-US" sz="1600" dirty="0" smtClean="0">
                    <a:cs typeface="Arial"/>
                  </a:rPr>
                  <a:t>Live laser tuning and monitoring only the isotope of interest (not </a:t>
                </a:r>
                <a:r>
                  <a:rPr lang="en-US" sz="1600" dirty="0" err="1" smtClean="0">
                    <a:cs typeface="Arial"/>
                  </a:rPr>
                  <a:t>channeltron</a:t>
                </a:r>
                <a:r>
                  <a:rPr lang="en-US" sz="1600" dirty="0" smtClean="0">
                    <a:cs typeface="Arial"/>
                  </a:rPr>
                  <a:t>/FC) </a:t>
                </a: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A32FAD1-6C95-41CC-A686-FDAC62A7F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59" y="762000"/>
                <a:ext cx="6899941" cy="4154984"/>
              </a:xfrm>
              <a:prstGeom prst="rect">
                <a:avLst/>
              </a:prstGeom>
              <a:blipFill rotWithShape="1">
                <a:blip r:embed="rId2"/>
                <a:stretch>
                  <a:fillRect l="-353" r="-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7391400" y="914400"/>
            <a:ext cx="1693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7493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MR-TOF-MS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7493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1524000"/>
            <a:ext cx="1643062" cy="324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5334000"/>
            <a:ext cx="88320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FF0000"/>
                </a:solidFill>
                <a:cs typeface="Arial"/>
              </a:rPr>
              <a:t>Complements the present capabilities at ISAC for yields determination and beam delivery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FF0000"/>
                </a:solidFill>
                <a:cs typeface="Arial"/>
              </a:rPr>
              <a:t>Yield station is well suited for high-intensity species through their radioactivity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6659" y="5257800"/>
            <a:ext cx="8728741" cy="12192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2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-1" y="117747"/>
            <a:ext cx="9144001" cy="46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xtBox 6"/>
          <p:cNvSpPr txBox="1"/>
          <p:nvPr/>
        </p:nvSpPr>
        <p:spPr>
          <a:xfrm>
            <a:off x="0" y="1332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P2n target commissioning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467" y="674761"/>
            <a:ext cx="2676017" cy="2337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248400" y="3016915"/>
            <a:ext cx="3593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L.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Egoriti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al., J. Phys.: Conf. Ser. </a:t>
            </a:r>
            <a:r>
              <a:rPr lang="en-US" sz="1100" b="1" dirty="0">
                <a:solidFill>
                  <a:schemeClr val="bg1">
                    <a:lumMod val="50000"/>
                  </a:schemeClr>
                </a:solidFill>
              </a:rPr>
              <a:t>1067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(2018)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67400" y="4343400"/>
            <a:ext cx="3234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Plots from Luca </a:t>
            </a:r>
            <a:r>
              <a:rPr lang="en-US" b="1" dirty="0" err="1" smtClean="0">
                <a:solidFill>
                  <a:srgbClr val="FFC000"/>
                </a:solidFill>
              </a:rPr>
              <a:t>Egoriti</a:t>
            </a:r>
            <a:r>
              <a:rPr lang="en-US" b="1" dirty="0" smtClean="0">
                <a:solidFill>
                  <a:srgbClr val="FFC000"/>
                </a:solidFill>
              </a:rPr>
              <a:t> </a:t>
            </a:r>
          </a:p>
          <a:p>
            <a:r>
              <a:rPr lang="en-US" b="1" dirty="0" smtClean="0">
                <a:solidFill>
                  <a:srgbClr val="FFC000"/>
                </a:solidFill>
              </a:rPr>
              <a:t>(recently presented in “All Hands Meeting”)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812265"/>
            <a:ext cx="6084943" cy="246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9" y="3384883"/>
            <a:ext cx="5049775" cy="3136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589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11932"/>
            <a:ext cx="4952767" cy="344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-1" y="117747"/>
            <a:ext cx="9144001" cy="46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xtBox 6"/>
          <p:cNvSpPr txBox="1"/>
          <p:nvPr/>
        </p:nvSpPr>
        <p:spPr>
          <a:xfrm>
            <a:off x="0" y="1332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Win-win game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(Yield and mass measurements)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467" y="674761"/>
            <a:ext cx="2676017" cy="2337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248400" y="3016915"/>
            <a:ext cx="3593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L.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Egoriti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al., J. Phys.: Conf. Ser. </a:t>
            </a:r>
            <a:r>
              <a:rPr lang="en-US" sz="1100" b="1" dirty="0">
                <a:solidFill>
                  <a:schemeClr val="bg1">
                    <a:lumMod val="50000"/>
                  </a:schemeClr>
                </a:solidFill>
              </a:rPr>
              <a:t>1067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(2018)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685128"/>
            <a:ext cx="355475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b="1" dirty="0" smtClean="0"/>
              <a:t>2021 (take 1): </a:t>
            </a:r>
          </a:p>
          <a:p>
            <a:r>
              <a:rPr lang="en-US" dirty="0" smtClean="0"/>
              <a:t>Cs, </a:t>
            </a:r>
            <a:r>
              <a:rPr lang="en-US" dirty="0" err="1" smtClean="0"/>
              <a:t>Rb</a:t>
            </a:r>
            <a:r>
              <a:rPr lang="en-US" dirty="0" smtClean="0"/>
              <a:t> (yields)</a:t>
            </a:r>
          </a:p>
          <a:p>
            <a:r>
              <a:rPr lang="en-US" dirty="0" smtClean="0"/>
              <a:t>Zn</a:t>
            </a:r>
            <a:r>
              <a:rPr lang="en-US" dirty="0"/>
              <a:t>, </a:t>
            </a:r>
            <a:r>
              <a:rPr lang="en-US" dirty="0" smtClean="0"/>
              <a:t>Cs </a:t>
            </a:r>
            <a:r>
              <a:rPr lang="en-US" dirty="0"/>
              <a:t>(masses)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2022 (take 2): </a:t>
            </a:r>
            <a:endParaRPr lang="en-US" baseline="30000" dirty="0" smtClean="0"/>
          </a:p>
          <a:p>
            <a:r>
              <a:rPr lang="en-US" dirty="0"/>
              <a:t>Sn, </a:t>
            </a:r>
            <a:r>
              <a:rPr lang="en-US" dirty="0" err="1"/>
              <a:t>Rb</a:t>
            </a:r>
            <a:r>
              <a:rPr lang="en-US" dirty="0"/>
              <a:t>, Cs (yields)</a:t>
            </a:r>
          </a:p>
          <a:p>
            <a:r>
              <a:rPr lang="en-US" dirty="0" err="1" smtClean="0"/>
              <a:t>Sn</a:t>
            </a:r>
            <a:r>
              <a:rPr lang="en-US" dirty="0" smtClean="0"/>
              <a:t>, Cs, Ba, </a:t>
            </a:r>
            <a:r>
              <a:rPr lang="en-US" dirty="0" err="1" smtClean="0"/>
              <a:t>Ga</a:t>
            </a:r>
            <a:r>
              <a:rPr lang="en-US" dirty="0" smtClean="0"/>
              <a:t> (masses)</a:t>
            </a:r>
          </a:p>
          <a:p>
            <a:r>
              <a:rPr lang="en-US" baseline="30000" dirty="0" err="1" smtClean="0"/>
              <a:t>g,m</a:t>
            </a:r>
            <a:r>
              <a:rPr lang="en-US" dirty="0" err="1" smtClean="0"/>
              <a:t>In</a:t>
            </a:r>
            <a:r>
              <a:rPr lang="en-US" dirty="0" smtClean="0"/>
              <a:t> isomers-to-ground- state ratios</a:t>
            </a:r>
          </a:p>
          <a:p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3086040" y="4798056"/>
            <a:ext cx="609483" cy="1477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200400" y="4648200"/>
            <a:ext cx="609483" cy="1477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286117" y="5257800"/>
            <a:ext cx="609483" cy="1477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438517" y="5133975"/>
            <a:ext cx="609483" cy="1477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585586" y="4366779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Cs, Ba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76600" y="4888468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Sn, In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21272" y="5193268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Rb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62275" y="5331672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Zn, Ga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81600" y="4362271"/>
            <a:ext cx="2455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10 new mass measurements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73810" y="3881735"/>
            <a:ext cx="1693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7493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MR-TOF-MS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7493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510093"/>
            <a:ext cx="1113049" cy="219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66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  <p:bldP spid="13" grpId="0"/>
      <p:bldP spid="18" grpId="0"/>
      <p:bldP spid="19" grpId="0"/>
      <p:bldP spid="20" grpId="0"/>
      <p:bldP spid="2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-1" y="117747"/>
            <a:ext cx="9144001" cy="46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xtBox 6"/>
          <p:cNvSpPr txBox="1"/>
          <p:nvPr/>
        </p:nvSpPr>
        <p:spPr>
          <a:xfrm>
            <a:off x="0" y="1332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First mass measurement of neutron-rich Sn isotopes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70745" y="3205405"/>
            <a:ext cx="457200" cy="355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4" y="939921"/>
            <a:ext cx="9145864" cy="576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403405" y="3333479"/>
            <a:ext cx="3856383" cy="4395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941735" y="2161796"/>
            <a:ext cx="20592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TITAN MR-TOF-MS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454719" y="2531128"/>
            <a:ext cx="487016" cy="80235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936266" y="3346733"/>
            <a:ext cx="2872410" cy="43958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30481" y="2225787"/>
            <a:ext cx="29831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</a:rPr>
              <a:t>Penning trap (CPT, JYFLTRAP)</a:t>
            </a:r>
            <a:endParaRPr lang="en-US" b="1" dirty="0">
              <a:solidFill>
                <a:srgbClr val="00B0F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339919" y="2658591"/>
            <a:ext cx="596347" cy="688142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284137" y="3354492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Z</a:t>
            </a:r>
            <a:r>
              <a:rPr lang="en-US" dirty="0" smtClean="0"/>
              <a:t>=50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771151" y="570589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</a:t>
            </a:r>
            <a:r>
              <a:rPr lang="en-US" dirty="0" smtClean="0"/>
              <a:t>=82</a:t>
            </a:r>
            <a:endParaRPr lang="en-US" dirty="0"/>
          </a:p>
        </p:txBody>
      </p:sp>
      <p:sp>
        <p:nvSpPr>
          <p:cNvPr id="22" name="5-Point Star 21"/>
          <p:cNvSpPr/>
          <p:nvPr/>
        </p:nvSpPr>
        <p:spPr>
          <a:xfrm>
            <a:off x="5126741" y="3331371"/>
            <a:ext cx="149087" cy="146304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5607128" y="3334686"/>
            <a:ext cx="149087" cy="146304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6074261" y="3334686"/>
            <a:ext cx="149087" cy="146304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543800" y="4800600"/>
            <a:ext cx="1066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7EC57C7-0CD8-415E-98F7-8B00DEA60964}"/>
              </a:ext>
            </a:extLst>
          </p:cNvPr>
          <p:cNvSpPr txBox="1"/>
          <p:nvPr/>
        </p:nvSpPr>
        <p:spPr>
          <a:xfrm>
            <a:off x="3859434" y="6172200"/>
            <a:ext cx="319057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dirty="0" smtClean="0">
                <a:solidFill>
                  <a:srgbClr val="7F7F7F"/>
                </a:solidFill>
              </a:rPr>
              <a:t>J. </a:t>
            </a:r>
            <a:r>
              <a:rPr lang="en-GB" sz="1200" dirty="0" err="1" smtClean="0">
                <a:solidFill>
                  <a:srgbClr val="7F7F7F"/>
                </a:solidFill>
              </a:rPr>
              <a:t>Hakala</a:t>
            </a:r>
            <a:r>
              <a:rPr lang="en-GB" sz="1200" dirty="0" smtClean="0">
                <a:solidFill>
                  <a:srgbClr val="7F7F7F"/>
                </a:solidFill>
              </a:rPr>
              <a:t> </a:t>
            </a:r>
            <a:r>
              <a:rPr lang="en-GB" sz="1200" dirty="0">
                <a:solidFill>
                  <a:srgbClr val="7F7F7F"/>
                </a:solidFill>
              </a:rPr>
              <a:t>et. al, </a:t>
            </a:r>
            <a:r>
              <a:rPr lang="en-GB" sz="1200" dirty="0" smtClean="0">
                <a:solidFill>
                  <a:srgbClr val="7F7F7F"/>
                </a:solidFill>
              </a:rPr>
              <a:t>Phys. Rev. Lett. </a:t>
            </a:r>
            <a:r>
              <a:rPr lang="en-GB" sz="1200" b="1" dirty="0" smtClean="0">
                <a:solidFill>
                  <a:srgbClr val="7F7F7F"/>
                </a:solidFill>
              </a:rPr>
              <a:t>109 </a:t>
            </a:r>
            <a:r>
              <a:rPr lang="en-GB" sz="1200" dirty="0" smtClean="0">
                <a:solidFill>
                  <a:srgbClr val="7F7F7F"/>
                </a:solidFill>
              </a:rPr>
              <a:t>(2012)</a:t>
            </a:r>
          </a:p>
          <a:p>
            <a:r>
              <a:rPr lang="en-GB" sz="1200" dirty="0" smtClean="0">
                <a:solidFill>
                  <a:srgbClr val="7F7F7F"/>
                </a:solidFill>
                <a:cs typeface="Arial"/>
              </a:rPr>
              <a:t>J. Van </a:t>
            </a:r>
            <a:r>
              <a:rPr lang="en-GB" sz="1200" dirty="0" err="1" smtClean="0">
                <a:solidFill>
                  <a:srgbClr val="7F7F7F"/>
                </a:solidFill>
                <a:cs typeface="Arial"/>
              </a:rPr>
              <a:t>Schelt</a:t>
            </a:r>
            <a:r>
              <a:rPr lang="en-GB" sz="1200" dirty="0" smtClean="0">
                <a:solidFill>
                  <a:srgbClr val="7F7F7F"/>
                </a:solidFill>
                <a:cs typeface="Arial"/>
              </a:rPr>
              <a:t> et al., </a:t>
            </a:r>
            <a:r>
              <a:rPr lang="en-GB" sz="1200" dirty="0">
                <a:solidFill>
                  <a:srgbClr val="7F7F7F"/>
                </a:solidFill>
              </a:rPr>
              <a:t>Phys. Rev. Lett. </a:t>
            </a:r>
            <a:r>
              <a:rPr lang="en-GB" sz="1200" b="1" dirty="0" smtClean="0">
                <a:solidFill>
                  <a:srgbClr val="7F7F7F"/>
                </a:solidFill>
              </a:rPr>
              <a:t>111 </a:t>
            </a:r>
            <a:r>
              <a:rPr lang="en-GB" sz="1200" dirty="0">
                <a:solidFill>
                  <a:srgbClr val="7F7F7F"/>
                </a:solidFill>
              </a:rPr>
              <a:t>(</a:t>
            </a:r>
            <a:r>
              <a:rPr lang="en-GB" sz="1200" dirty="0" smtClean="0">
                <a:solidFill>
                  <a:srgbClr val="7F7F7F"/>
                </a:solidFill>
              </a:rPr>
              <a:t>2013)</a:t>
            </a:r>
            <a:endParaRPr lang="en-GB" sz="12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45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mollaebrahimi\OneDrive\TRIUMF\EXPERIMENTS @ TITAN\2022-06-01 p2n takes3 (plus Sn, In, Cs, Ba, Ga)\Sn mass measurements\screenshots\Graph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1115"/>
            <a:ext cx="4876800" cy="376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-1" y="117747"/>
            <a:ext cx="9144001" cy="46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xtBox 6"/>
          <p:cNvSpPr txBox="1"/>
          <p:nvPr/>
        </p:nvSpPr>
        <p:spPr>
          <a:xfrm>
            <a:off x="0" y="1332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Neutron-rich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Sn isotopes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4019550"/>
            <a:ext cx="6453300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1" y="990600"/>
            <a:ext cx="457199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/>
              <a:t>TRILIS Laser ions source (ionization of Sn isotopes)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/>
              <a:t>Laser Block/unblock for identification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/>
              <a:t>Cs and Ba as mass </a:t>
            </a:r>
            <a:r>
              <a:rPr lang="en-US" sz="2000" dirty="0" err="1" smtClean="0"/>
              <a:t>calibrants</a:t>
            </a:r>
            <a:r>
              <a:rPr lang="en-US" sz="2000" dirty="0" smtClean="0"/>
              <a:t> (surface ionization)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5867400" y="4216878"/>
            <a:ext cx="54854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baseline="30000" dirty="0" smtClean="0">
                <a:solidFill>
                  <a:srgbClr val="FF0000"/>
                </a:solidFill>
              </a:rPr>
              <a:t>138</a:t>
            </a:r>
            <a:r>
              <a:rPr lang="en-US" sz="1400" b="1" dirty="0" smtClean="0">
                <a:solidFill>
                  <a:srgbClr val="FF0000"/>
                </a:solidFill>
              </a:rPr>
              <a:t>Sn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98322" y="4216878"/>
            <a:ext cx="53412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baseline="30000" dirty="0" smtClean="0">
                <a:solidFill>
                  <a:srgbClr val="FF0000"/>
                </a:solidFill>
              </a:rPr>
              <a:t>133</a:t>
            </a:r>
            <a:r>
              <a:rPr lang="en-US" sz="1400" b="1" dirty="0" smtClean="0">
                <a:solidFill>
                  <a:srgbClr val="FF0000"/>
                </a:solidFill>
              </a:rPr>
              <a:t>Cs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87343" y="4226625"/>
            <a:ext cx="50045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baseline="30000" dirty="0" smtClean="0">
                <a:solidFill>
                  <a:srgbClr val="FF0000"/>
                </a:solidFill>
              </a:rPr>
              <a:t>138</a:t>
            </a:r>
            <a:r>
              <a:rPr lang="en-US" sz="1200" b="1" dirty="0" smtClean="0">
                <a:solidFill>
                  <a:srgbClr val="FF0000"/>
                </a:solidFill>
              </a:rPr>
              <a:t>Ba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43400" y="4225504"/>
            <a:ext cx="53412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baseline="30000" dirty="0" smtClean="0">
                <a:solidFill>
                  <a:srgbClr val="FF0000"/>
                </a:solidFill>
              </a:rPr>
              <a:t>138</a:t>
            </a:r>
            <a:r>
              <a:rPr lang="en-US" sz="1400" b="1" dirty="0" smtClean="0">
                <a:solidFill>
                  <a:srgbClr val="FF0000"/>
                </a:solidFill>
              </a:rPr>
              <a:t>Cs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49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amollaebrahimi\OneDrive - TRIUMF\Desktop\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285" y="2041953"/>
            <a:ext cx="4654296" cy="423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2407764"/>
            <a:ext cx="44196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-1" y="117747"/>
            <a:ext cx="9144001" cy="46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xtBox 6"/>
          <p:cNvSpPr txBox="1"/>
          <p:nvPr/>
        </p:nvSpPr>
        <p:spPr>
          <a:xfrm>
            <a:off x="0" y="1332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Nuclear structure beyond 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=82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425" y="650995"/>
            <a:ext cx="3109879" cy="110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27214" y="5314890"/>
            <a:ext cx="269421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Preliminary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8200" y="1779130"/>
            <a:ext cx="3377848" cy="369332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One neutron separation energy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99218" y="5992342"/>
            <a:ext cx="167738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Neutron number (</a:t>
            </a:r>
            <a:r>
              <a:rPr lang="en-US" sz="1400" i="1" dirty="0" smtClean="0"/>
              <a:t>N</a:t>
            </a:r>
            <a:r>
              <a:rPr lang="en-US" sz="1400" dirty="0" smtClean="0"/>
              <a:t>)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219200" y="1199884"/>
                <a:ext cx="24823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sz="1200" b="0" i="1" smtClean="0">
                          <a:latin typeface="Cambria Math"/>
                        </a:rPr>
                        <m:t>=</m:t>
                      </m:r>
                      <m:r>
                        <a:rPr lang="en-US" sz="1200" b="0" i="1" smtClean="0">
                          <a:latin typeface="Cambria Math"/>
                        </a:rPr>
                        <m:t>𝑀</m:t>
                      </m:r>
                      <m:d>
                        <m:dPr>
                          <m:ctrlPr>
                            <a:rPr lang="en-US" sz="1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latin typeface="Cambria Math"/>
                            </a:rPr>
                            <m:t>𝑁</m:t>
                          </m:r>
                          <m:r>
                            <a:rPr lang="en-US" sz="1200" b="0" i="1" smtClean="0">
                              <a:latin typeface="Cambria Math"/>
                            </a:rPr>
                            <m:t>−1,</m:t>
                          </m:r>
                          <m:r>
                            <a:rPr lang="en-US" sz="1200" b="0" i="1" smtClean="0">
                              <a:latin typeface="Cambria Math"/>
                            </a:rPr>
                            <m:t>𝑍</m:t>
                          </m:r>
                        </m:e>
                      </m:d>
                      <m:r>
                        <a:rPr lang="en-US" sz="1200" b="0" i="1" smtClean="0">
                          <a:latin typeface="Cambria Math"/>
                        </a:rPr>
                        <m:t>−</m:t>
                      </m:r>
                      <m:r>
                        <a:rPr lang="en-US" sz="1200" b="0" i="1" smtClean="0">
                          <a:latin typeface="Cambria Math"/>
                        </a:rPr>
                        <m:t>𝑀</m:t>
                      </m:r>
                      <m:d>
                        <m:dPr>
                          <m:ctrlPr>
                            <a:rPr lang="en-US" sz="1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latin typeface="Cambria Math"/>
                            </a:rPr>
                            <m:t>𝑁</m:t>
                          </m:r>
                          <m:r>
                            <a:rPr lang="en-US" sz="12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1200" b="0" i="1" smtClean="0">
                              <a:latin typeface="Cambria Math"/>
                            </a:rPr>
                            <m:t>𝑍</m:t>
                          </m:r>
                        </m:e>
                      </m:d>
                      <m:r>
                        <a:rPr lang="en-US" sz="12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199884"/>
                <a:ext cx="2482346" cy="27699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6115349" y="1752600"/>
            <a:ext cx="2159566" cy="369332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Neutron paring gap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61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amollaebrahimi\OneDrive - TRIUMF\Desktop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2046794"/>
            <a:ext cx="4654296" cy="425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2407764"/>
            <a:ext cx="44196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-1" y="117747"/>
            <a:ext cx="9144001" cy="46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xtBox 6"/>
          <p:cNvSpPr txBox="1"/>
          <p:nvPr/>
        </p:nvSpPr>
        <p:spPr>
          <a:xfrm>
            <a:off x="0" y="1332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Nuclear structure beyond 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=82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425" y="650995"/>
            <a:ext cx="3109879" cy="110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27214" y="5314890"/>
            <a:ext cx="269421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Preliminary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8200" y="1779130"/>
            <a:ext cx="3377848" cy="369332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One neutron separation energy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99218" y="5992342"/>
            <a:ext cx="167738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Neutron number (</a:t>
            </a:r>
            <a:r>
              <a:rPr lang="en-US" sz="1400" i="1" dirty="0" smtClean="0"/>
              <a:t>N</a:t>
            </a:r>
            <a:r>
              <a:rPr lang="en-US" sz="1400" dirty="0" smtClean="0"/>
              <a:t>)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219200" y="1199884"/>
                <a:ext cx="24823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sz="1200" b="0" i="1" smtClean="0">
                          <a:latin typeface="Cambria Math"/>
                        </a:rPr>
                        <m:t>=</m:t>
                      </m:r>
                      <m:r>
                        <a:rPr lang="en-US" sz="1200" b="0" i="1" smtClean="0">
                          <a:latin typeface="Cambria Math"/>
                        </a:rPr>
                        <m:t>𝑀</m:t>
                      </m:r>
                      <m:d>
                        <m:dPr>
                          <m:ctrlPr>
                            <a:rPr lang="en-US" sz="1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latin typeface="Cambria Math"/>
                            </a:rPr>
                            <m:t>𝑁</m:t>
                          </m:r>
                          <m:r>
                            <a:rPr lang="en-US" sz="1200" b="0" i="1" smtClean="0">
                              <a:latin typeface="Cambria Math"/>
                            </a:rPr>
                            <m:t>−1,</m:t>
                          </m:r>
                          <m:r>
                            <a:rPr lang="en-US" sz="1200" b="0" i="1" smtClean="0">
                              <a:latin typeface="Cambria Math"/>
                            </a:rPr>
                            <m:t>𝑍</m:t>
                          </m:r>
                        </m:e>
                      </m:d>
                      <m:r>
                        <a:rPr lang="en-US" sz="1200" b="0" i="1" smtClean="0">
                          <a:latin typeface="Cambria Math"/>
                        </a:rPr>
                        <m:t>−</m:t>
                      </m:r>
                      <m:r>
                        <a:rPr lang="en-US" sz="1200" b="0" i="1" smtClean="0">
                          <a:latin typeface="Cambria Math"/>
                        </a:rPr>
                        <m:t>𝑀</m:t>
                      </m:r>
                      <m:d>
                        <m:dPr>
                          <m:ctrlPr>
                            <a:rPr lang="en-US" sz="1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latin typeface="Cambria Math"/>
                            </a:rPr>
                            <m:t>𝑁</m:t>
                          </m:r>
                          <m:r>
                            <a:rPr lang="en-US" sz="12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1200" b="0" i="1" smtClean="0">
                              <a:latin typeface="Cambria Math"/>
                            </a:rPr>
                            <m:t>𝑍</m:t>
                          </m:r>
                        </m:e>
                      </m:d>
                      <m:r>
                        <a:rPr lang="en-US" sz="12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199884"/>
                <a:ext cx="2482346" cy="27699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6115349" y="1752600"/>
            <a:ext cx="2159566" cy="369332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Neutron paring gap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648200" y="5272386"/>
            <a:ext cx="269421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Preliminary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Right Arrow 15"/>
          <p:cNvSpPr/>
          <p:nvPr/>
        </p:nvSpPr>
        <p:spPr>
          <a:xfrm rot="17056053">
            <a:off x="7215971" y="4451900"/>
            <a:ext cx="555694" cy="29686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21244320">
            <a:off x="7507661" y="4780634"/>
            <a:ext cx="555694" cy="29686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01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mollaebrahimi\OneDrive - TRIUMF\Desktop\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2018839"/>
            <a:ext cx="4654296" cy="426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2407764"/>
            <a:ext cx="44196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-1" y="117747"/>
            <a:ext cx="9144001" cy="46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xtBox 6"/>
          <p:cNvSpPr txBox="1"/>
          <p:nvPr/>
        </p:nvSpPr>
        <p:spPr>
          <a:xfrm>
            <a:off x="0" y="1332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Nuclear structure beyond 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=82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425" y="650995"/>
            <a:ext cx="3109879" cy="110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27214" y="5314890"/>
            <a:ext cx="269421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Preliminary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8200" y="1779130"/>
            <a:ext cx="3377848" cy="369332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One neutron separation energy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99218" y="5992342"/>
            <a:ext cx="167738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Neutron number (</a:t>
            </a:r>
            <a:r>
              <a:rPr lang="en-US" sz="1400" i="1" dirty="0" smtClean="0"/>
              <a:t>N</a:t>
            </a:r>
            <a:r>
              <a:rPr lang="en-US" sz="1400" dirty="0" smtClean="0"/>
              <a:t>)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219200" y="1199884"/>
                <a:ext cx="24823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sz="1200" b="0" i="1" smtClean="0">
                          <a:latin typeface="Cambria Math"/>
                        </a:rPr>
                        <m:t>=</m:t>
                      </m:r>
                      <m:r>
                        <a:rPr lang="en-US" sz="1200" b="0" i="1" smtClean="0">
                          <a:latin typeface="Cambria Math"/>
                        </a:rPr>
                        <m:t>𝑀</m:t>
                      </m:r>
                      <m:d>
                        <m:dPr>
                          <m:ctrlPr>
                            <a:rPr lang="en-US" sz="1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latin typeface="Cambria Math"/>
                            </a:rPr>
                            <m:t>𝑁</m:t>
                          </m:r>
                          <m:r>
                            <a:rPr lang="en-US" sz="1200" b="0" i="1" smtClean="0">
                              <a:latin typeface="Cambria Math"/>
                            </a:rPr>
                            <m:t>−1,</m:t>
                          </m:r>
                          <m:r>
                            <a:rPr lang="en-US" sz="1200" b="0" i="1" smtClean="0">
                              <a:latin typeface="Cambria Math"/>
                            </a:rPr>
                            <m:t>𝑍</m:t>
                          </m:r>
                        </m:e>
                      </m:d>
                      <m:r>
                        <a:rPr lang="en-US" sz="1200" b="0" i="1" smtClean="0">
                          <a:latin typeface="Cambria Math"/>
                        </a:rPr>
                        <m:t>−</m:t>
                      </m:r>
                      <m:r>
                        <a:rPr lang="en-US" sz="1200" b="0" i="1" smtClean="0">
                          <a:latin typeface="Cambria Math"/>
                        </a:rPr>
                        <m:t>𝑀</m:t>
                      </m:r>
                      <m:d>
                        <m:dPr>
                          <m:ctrlPr>
                            <a:rPr lang="en-US" sz="1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latin typeface="Cambria Math"/>
                            </a:rPr>
                            <m:t>𝑁</m:t>
                          </m:r>
                          <m:r>
                            <a:rPr lang="en-US" sz="12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1200" b="0" i="1" smtClean="0">
                              <a:latin typeface="Cambria Math"/>
                            </a:rPr>
                            <m:t>𝑍</m:t>
                          </m:r>
                        </m:e>
                      </m:d>
                      <m:r>
                        <a:rPr lang="en-US" sz="12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199884"/>
                <a:ext cx="2482346" cy="27699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6115349" y="1752600"/>
            <a:ext cx="2159566" cy="369332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Neutron paring gap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648200" y="5272386"/>
            <a:ext cx="269421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Preliminary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09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 11"/>
          <p:cNvSpPr/>
          <p:nvPr/>
        </p:nvSpPr>
        <p:spPr>
          <a:xfrm>
            <a:off x="-1" y="117747"/>
            <a:ext cx="9144001" cy="46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xtBox 12"/>
          <p:cNvSpPr txBox="1"/>
          <p:nvPr/>
        </p:nvSpPr>
        <p:spPr>
          <a:xfrm>
            <a:off x="0" y="9380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Mass and binding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energy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" y="4185720"/>
            <a:ext cx="5867400" cy="535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6858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Mass is one of the most fundamental properties of particles which reflects the </a:t>
            </a:r>
            <a:r>
              <a:rPr lang="en-US" b="1" dirty="0">
                <a:solidFill>
                  <a:srgbClr val="00B0F0"/>
                </a:solidFill>
              </a:rPr>
              <a:t>binding energy</a:t>
            </a:r>
            <a:r>
              <a:rPr lang="en-US" dirty="0"/>
              <a:t> of a bound system and can reveal information about its properties.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2887" y="3745468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mass of a neutral atom: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661031"/>
            <a:ext cx="4429125" cy="1543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33400" y="5075133"/>
                <a:ext cx="3138551" cy="1583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/>
                      </a:rPr>
                      <m:t>𝑍</m:t>
                    </m:r>
                    <m:r>
                      <a:rPr lang="en-US" sz="1200" b="0" i="1" smtClean="0">
                        <a:latin typeface="Cambria Math"/>
                      </a:rPr>
                      <m:t>:</m:t>
                    </m:r>
                  </m:oMath>
                </a14:m>
                <a:r>
                  <a:rPr lang="en-US" sz="1200" dirty="0"/>
                  <a:t> number of protons/electrons</a:t>
                </a:r>
              </a:p>
              <a:p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/>
                      </a:rPr>
                      <m:t>𝑁</m:t>
                    </m:r>
                    <m:r>
                      <a:rPr lang="en-US" sz="1200" b="0" i="1" smtClean="0">
                        <a:latin typeface="Cambria Math"/>
                      </a:rPr>
                      <m:t>:</m:t>
                    </m:r>
                  </m:oMath>
                </a14:m>
                <a:r>
                  <a:rPr lang="en-US" sz="1200" dirty="0"/>
                  <a:t> number of neutrons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1200" b="0" i="1" smtClean="0">
                            <a:latin typeface="Cambria Math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12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1200" b="0" i="1" smtClean="0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1200" dirty="0"/>
                  <a:t>: mass of free protons and neutrons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1200" b="0" i="1" smtClean="0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sz="1200" b="0" i="1" smtClean="0">
                        <a:latin typeface="Cambria Math"/>
                      </a:rPr>
                      <m:t>:</m:t>
                    </m:r>
                  </m:oMath>
                </a14:m>
                <a:r>
                  <a:rPr lang="en-US" sz="1200" dirty="0"/>
                  <a:t> mass of free electron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sz="1200" b="0" i="1" smtClean="0">
                            <a:latin typeface="Cambria Math"/>
                          </a:rPr>
                          <m:t>𝑛𝑢𝑐𝑙𝑒𝑢𝑠</m:t>
                        </m:r>
                      </m:sub>
                    </m:sSub>
                    <m:r>
                      <a:rPr lang="en-US" sz="1200" b="0" i="1" smtClean="0">
                        <a:latin typeface="Cambria Math"/>
                      </a:rPr>
                      <m:t>:</m:t>
                    </m:r>
                  </m:oMath>
                </a14:m>
                <a:r>
                  <a:rPr lang="en-US" sz="1200" dirty="0"/>
                  <a:t> binding energy of nucleons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sz="1200" b="0" i="1" smtClean="0">
                            <a:latin typeface="Cambria Math"/>
                          </a:rPr>
                          <m:t>𝑎𝑡𝑜𝑚</m:t>
                        </m:r>
                      </m:sub>
                    </m:sSub>
                    <m:r>
                      <a:rPr lang="en-US" sz="1200" i="1">
                        <a:latin typeface="Cambria Math"/>
                      </a:rPr>
                      <m:t>:</m:t>
                    </m:r>
                  </m:oMath>
                </a14:m>
                <a:r>
                  <a:rPr lang="en-US" sz="1200" dirty="0"/>
                  <a:t> binding energy of electrons</a:t>
                </a:r>
              </a:p>
              <a:p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/>
                      </a:rPr>
                      <m:t>𝑐</m:t>
                    </m:r>
                    <m:r>
                      <a:rPr lang="en-US" sz="1200" b="0" i="1" smtClean="0">
                        <a:latin typeface="Cambria Math"/>
                      </a:rPr>
                      <m:t>:</m:t>
                    </m:r>
                  </m:oMath>
                </a14:m>
                <a:r>
                  <a:rPr lang="en-US" sz="1200" dirty="0"/>
                  <a:t> speed of light</a:t>
                </a:r>
              </a:p>
              <a:p>
                <a:endParaRPr lang="en-US" sz="12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5075133"/>
                <a:ext cx="3138551" cy="1583960"/>
              </a:xfrm>
              <a:prstGeom prst="rect">
                <a:avLst/>
              </a:prstGeom>
              <a:blipFill>
                <a:blip r:embed="rId4"/>
                <a:stretch>
                  <a:fillRect t="-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How do neutrinos get their mass? | symmetry magazine">
            <a:extLst>
              <a:ext uri="{FF2B5EF4-FFF2-40B4-BE49-F238E27FC236}">
                <a16:creationId xmlns:a16="http://schemas.microsoft.com/office/drawing/2014/main" xmlns="" id="{89789647-B0DA-4CBF-B79C-C80183094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028" y="5143846"/>
            <a:ext cx="2684491" cy="15100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C63D1ED-7067-42C4-8064-9072DF484DF6}"/>
              </a:ext>
            </a:extLst>
          </p:cNvPr>
          <p:cNvSpPr txBox="1"/>
          <p:nvPr/>
        </p:nvSpPr>
        <p:spPr>
          <a:xfrm>
            <a:off x="7311136" y="4572000"/>
            <a:ext cx="1412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chemeClr val="accent5">
                      <a:lumMod val="75000"/>
                    </a:schemeClr>
                  </a:solidFill>
                </a:ln>
              </a:rPr>
              <a:t>Mass</a:t>
            </a:r>
            <a:endParaRPr lang="en-US" b="1" dirty="0">
              <a:ln>
                <a:solidFill>
                  <a:schemeClr val="accent5">
                    <a:lumMod val="75000"/>
                  </a:schemeClr>
                </a:solidFill>
              </a:ln>
            </a:endParaRP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xmlns="" id="{631CB93C-9C91-4B75-8705-B586CB19B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577" y="5780733"/>
            <a:ext cx="501972" cy="480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Half Frame 3"/>
          <p:cNvSpPr/>
          <p:nvPr/>
        </p:nvSpPr>
        <p:spPr>
          <a:xfrm rot="18803583">
            <a:off x="4304561" y="2806435"/>
            <a:ext cx="281769" cy="278544"/>
          </a:xfrm>
          <a:prstGeom prst="halfFrame">
            <a:avLst>
              <a:gd name="adj1" fmla="val 14207"/>
              <a:gd name="adj2" fmla="val 13206"/>
            </a:avLst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94306" y="3167330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3399"/>
                </a:solidFill>
              </a:rPr>
              <a:t>E=mc</a:t>
            </a:r>
            <a:r>
              <a:rPr lang="en-US" baseline="30000" dirty="0" smtClean="0">
                <a:solidFill>
                  <a:srgbClr val="FF3399"/>
                </a:solidFill>
              </a:rPr>
              <a:t>2</a:t>
            </a:r>
            <a:endParaRPr lang="en-US" baseline="30000" dirty="0">
              <a:solidFill>
                <a:srgbClr val="FF3399"/>
              </a:solidFill>
            </a:endParaRPr>
          </a:p>
        </p:txBody>
      </p:sp>
      <p:pic>
        <p:nvPicPr>
          <p:cNvPr id="11270" name="Picture 6" descr="C:\Users\alimo\Desktop\Untitled-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509" y="5898859"/>
            <a:ext cx="4445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19984" y="660357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429000" y="1828800"/>
            <a:ext cx="818454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89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15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mollaebrahimi\OneDrive - TRIUMF\Desktop\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1997828"/>
            <a:ext cx="4654296" cy="430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2407764"/>
            <a:ext cx="44196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-1" y="117747"/>
            <a:ext cx="9144001" cy="46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xtBox 6"/>
          <p:cNvSpPr txBox="1"/>
          <p:nvPr/>
        </p:nvSpPr>
        <p:spPr>
          <a:xfrm>
            <a:off x="0" y="1332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Nuclear structure beyond 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=82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425" y="650995"/>
            <a:ext cx="3109879" cy="110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27214" y="5314890"/>
            <a:ext cx="269421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Preliminary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8200" y="1779130"/>
            <a:ext cx="3377848" cy="369332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One neutron separation energy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99218" y="5992342"/>
            <a:ext cx="167738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Neutron number (</a:t>
            </a:r>
            <a:r>
              <a:rPr lang="en-US" sz="1400" i="1" dirty="0" smtClean="0"/>
              <a:t>N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7EC57C7-0CD8-415E-98F7-8B00DEA60964}"/>
              </a:ext>
            </a:extLst>
          </p:cNvPr>
          <p:cNvSpPr txBox="1"/>
          <p:nvPr/>
        </p:nvSpPr>
        <p:spPr>
          <a:xfrm>
            <a:off x="5200405" y="6428601"/>
            <a:ext cx="3886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dirty="0">
                <a:solidFill>
                  <a:srgbClr val="7F7F7F"/>
                </a:solidFill>
              </a:rPr>
              <a:t>a</a:t>
            </a:r>
            <a:r>
              <a:rPr lang="en-GB" sz="1200" dirty="0" smtClean="0">
                <a:solidFill>
                  <a:srgbClr val="7F7F7F"/>
                </a:solidFill>
              </a:rPr>
              <a:t>b-initio calculations in house: Jason Holt, Takayuki Miyagi</a:t>
            </a:r>
            <a:endParaRPr lang="en-US" sz="1200" dirty="0"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219200" y="1199884"/>
                <a:ext cx="24823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sz="1200" b="0" i="1" smtClean="0">
                          <a:latin typeface="Cambria Math"/>
                        </a:rPr>
                        <m:t>=</m:t>
                      </m:r>
                      <m:r>
                        <a:rPr lang="en-US" sz="1200" b="0" i="1" smtClean="0">
                          <a:latin typeface="Cambria Math"/>
                        </a:rPr>
                        <m:t>𝑀</m:t>
                      </m:r>
                      <m:d>
                        <m:dPr>
                          <m:ctrlPr>
                            <a:rPr lang="en-US" sz="1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latin typeface="Cambria Math"/>
                            </a:rPr>
                            <m:t>𝑁</m:t>
                          </m:r>
                          <m:r>
                            <a:rPr lang="en-US" sz="1200" b="0" i="1" smtClean="0">
                              <a:latin typeface="Cambria Math"/>
                            </a:rPr>
                            <m:t>−1,</m:t>
                          </m:r>
                          <m:r>
                            <a:rPr lang="en-US" sz="1200" b="0" i="1" smtClean="0">
                              <a:latin typeface="Cambria Math"/>
                            </a:rPr>
                            <m:t>𝑍</m:t>
                          </m:r>
                        </m:e>
                      </m:d>
                      <m:r>
                        <a:rPr lang="en-US" sz="1200" b="0" i="1" smtClean="0">
                          <a:latin typeface="Cambria Math"/>
                        </a:rPr>
                        <m:t>−</m:t>
                      </m:r>
                      <m:r>
                        <a:rPr lang="en-US" sz="1200" b="0" i="1" smtClean="0">
                          <a:latin typeface="Cambria Math"/>
                        </a:rPr>
                        <m:t>𝑀</m:t>
                      </m:r>
                      <m:d>
                        <m:dPr>
                          <m:ctrlPr>
                            <a:rPr lang="en-US" sz="1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latin typeface="Cambria Math"/>
                            </a:rPr>
                            <m:t>𝑁</m:t>
                          </m:r>
                          <m:r>
                            <a:rPr lang="en-US" sz="12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1200" b="0" i="1" smtClean="0">
                              <a:latin typeface="Cambria Math"/>
                            </a:rPr>
                            <m:t>𝑍</m:t>
                          </m:r>
                        </m:e>
                      </m:d>
                      <m:r>
                        <a:rPr lang="en-US" sz="12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199884"/>
                <a:ext cx="2482346" cy="27699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6115349" y="1752600"/>
            <a:ext cx="2159566" cy="369332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Neutron paring gap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648200" y="5272386"/>
            <a:ext cx="269421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Preliminary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67600" y="4038600"/>
            <a:ext cx="154965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13k CPU hours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94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-1" y="117747"/>
            <a:ext cx="9144001" cy="46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xtBox 6"/>
          <p:cNvSpPr txBox="1"/>
          <p:nvPr/>
        </p:nvSpPr>
        <p:spPr>
          <a:xfrm>
            <a:off x="0" y="1332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Nuclear Astrophysics (r-process)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amollaebrahimi\OneDrive\TRIUMF\EXPERIMENTS @ TITAN\2022-06-01 p2n takes3 (plus Sn, In, Cs, Ba, Ga)\Sn mass measurements\Gabriel and Andre (r-process)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022866"/>
            <a:ext cx="5290946" cy="41634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10516" y="2819400"/>
            <a:ext cx="1057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r</a:t>
            </a:r>
            <a:r>
              <a:rPr lang="en-US" b="1" dirty="0" smtClean="0">
                <a:solidFill>
                  <a:srgbClr val="002060"/>
                </a:solidFill>
              </a:rPr>
              <a:t>-process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7EC57C7-0CD8-415E-98F7-8B00DEA60964}"/>
              </a:ext>
            </a:extLst>
          </p:cNvPr>
          <p:cNvSpPr txBox="1"/>
          <p:nvPr/>
        </p:nvSpPr>
        <p:spPr>
          <a:xfrm>
            <a:off x="76200" y="6172200"/>
            <a:ext cx="3886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dirty="0" smtClean="0">
                <a:solidFill>
                  <a:srgbClr val="7F7F7F"/>
                </a:solidFill>
              </a:rPr>
              <a:t>M.R. </a:t>
            </a:r>
            <a:r>
              <a:rPr lang="en-GB" sz="1200" dirty="0" err="1" smtClean="0">
                <a:solidFill>
                  <a:srgbClr val="7F7F7F"/>
                </a:solidFill>
              </a:rPr>
              <a:t>Mumpower</a:t>
            </a:r>
            <a:r>
              <a:rPr lang="en-GB" sz="1200" dirty="0" smtClean="0">
                <a:solidFill>
                  <a:srgbClr val="7F7F7F"/>
                </a:solidFill>
              </a:rPr>
              <a:t> </a:t>
            </a:r>
            <a:r>
              <a:rPr lang="en-GB" sz="1200" dirty="0">
                <a:solidFill>
                  <a:srgbClr val="7F7F7F"/>
                </a:solidFill>
              </a:rPr>
              <a:t>et. al, </a:t>
            </a:r>
            <a:r>
              <a:rPr lang="en-GB" sz="1200" dirty="0" smtClean="0">
                <a:solidFill>
                  <a:srgbClr val="7F7F7F"/>
                </a:solidFill>
              </a:rPr>
              <a:t>Phys. Rev. C </a:t>
            </a:r>
            <a:r>
              <a:rPr lang="en-GB" sz="1200" b="1" dirty="0" smtClean="0">
                <a:solidFill>
                  <a:srgbClr val="7F7F7F"/>
                </a:solidFill>
              </a:rPr>
              <a:t>92</a:t>
            </a:r>
            <a:r>
              <a:rPr lang="en-GB" sz="1200" dirty="0" smtClean="0">
                <a:solidFill>
                  <a:srgbClr val="7F7F7F"/>
                </a:solidFill>
              </a:rPr>
              <a:t> </a:t>
            </a:r>
            <a:r>
              <a:rPr lang="en-GB" sz="1200" dirty="0">
                <a:solidFill>
                  <a:srgbClr val="7F7F7F"/>
                </a:solidFill>
              </a:rPr>
              <a:t>(</a:t>
            </a:r>
            <a:r>
              <a:rPr lang="en-GB" sz="1200" dirty="0" smtClean="0">
                <a:solidFill>
                  <a:srgbClr val="7F7F7F"/>
                </a:solidFill>
              </a:rPr>
              <a:t>2015)</a:t>
            </a:r>
            <a:endParaRPr lang="en-US" sz="1200" dirty="0">
              <a:cs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1" y="5486400"/>
            <a:ext cx="5062539" cy="73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000500" y="5543550"/>
            <a:ext cx="1143000" cy="291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905281" y="5543550"/>
                <a:ext cx="135248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𝑺</m:t>
                          </m:r>
                        </m:e>
                        <m:sub>
                          <m: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𝒏</m:t>
                          </m:r>
                        </m:sub>
                      </m:sSub>
                      <m:r>
                        <a:rPr lang="en-US" sz="16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16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𝒁</m:t>
                      </m:r>
                      <m:r>
                        <a:rPr lang="en-US" sz="16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,</m:t>
                      </m:r>
                      <m:r>
                        <a:rPr lang="en-US" sz="16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𝑵</m:t>
                      </m:r>
                      <m:r>
                        <a:rPr lang="en-US" sz="16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16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𝟏</m:t>
                      </m:r>
                      <m:r>
                        <a:rPr lang="en-US" sz="16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1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281" y="5543550"/>
                <a:ext cx="1352486" cy="338554"/>
              </a:xfrm>
              <a:prstGeom prst="rect">
                <a:avLst/>
              </a:prstGeom>
              <a:blipFill rotWithShape="1">
                <a:blip r:embed="rId4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261936" y="4964668"/>
            <a:ext cx="15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Saha</a:t>
            </a:r>
            <a:r>
              <a:rPr lang="en-US" dirty="0" smtClean="0"/>
              <a:t> equation: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248400" y="5689937"/>
                <a:ext cx="2095895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/>
                      </a:rPr>
                      <m:t>𝑌</m:t>
                    </m:r>
                    <m:d>
                      <m:dPr>
                        <m:ctrlPr>
                          <a:rPr lang="en-US" sz="1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1200" i="1">
                            <a:latin typeface="Cambria Math"/>
                          </a:rPr>
                          <m:t>𝑍</m:t>
                        </m:r>
                        <m:r>
                          <a:rPr lang="en-US" sz="1200" i="1">
                            <a:latin typeface="Cambria Math"/>
                          </a:rPr>
                          <m:t>,</m:t>
                        </m:r>
                        <m:r>
                          <a:rPr lang="en-US" sz="1200" i="1">
                            <a:latin typeface="Cambria Math"/>
                          </a:rPr>
                          <m:t>𝑁</m:t>
                        </m:r>
                      </m:e>
                    </m:d>
                    <m:r>
                      <a:rPr lang="en-US" sz="1200" i="1">
                        <a:latin typeface="Cambria Math"/>
                      </a:rPr>
                      <m:t>:</m:t>
                    </m:r>
                  </m:oMath>
                </a14:m>
                <a:r>
                  <a:rPr lang="en-US" sz="1200" dirty="0"/>
                  <a:t> </a:t>
                </a:r>
                <a:r>
                  <a:rPr lang="en-US" sz="1200" dirty="0" smtClean="0"/>
                  <a:t>Abundance</a:t>
                </a:r>
                <a:endParaRPr lang="en-US" sz="1200" b="0" i="1" dirty="0" smtClean="0">
                  <a:latin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/>
                      </a:rPr>
                      <m:t>𝐺</m:t>
                    </m:r>
                    <m:d>
                      <m:dPr>
                        <m:ctrlPr>
                          <a:rPr lang="en-US" sz="12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1200" b="0" i="1" smtClean="0">
                            <a:latin typeface="Cambria Math"/>
                          </a:rPr>
                          <m:t>𝑍</m:t>
                        </m:r>
                        <m:r>
                          <a:rPr lang="en-US" sz="1200" b="0" i="1" smtClean="0">
                            <a:latin typeface="Cambria Math"/>
                          </a:rPr>
                          <m:t>,</m:t>
                        </m:r>
                        <m:r>
                          <a:rPr lang="en-US" sz="1200" b="0" i="1" smtClean="0">
                            <a:latin typeface="Cambria Math"/>
                          </a:rPr>
                          <m:t>𝑁</m:t>
                        </m:r>
                      </m:e>
                    </m:d>
                    <m:r>
                      <a:rPr lang="en-US" sz="1200" b="0" i="1" smtClean="0">
                        <a:latin typeface="Cambria Math"/>
                      </a:rPr>
                      <m:t>:</m:t>
                    </m:r>
                  </m:oMath>
                </a14:m>
                <a:r>
                  <a:rPr lang="en-US" sz="1200" dirty="0" smtClean="0"/>
                  <a:t> Partition function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sz="1200" b="0" i="1" smtClean="0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sz="1200" b="0" i="1" smtClean="0">
                        <a:latin typeface="Cambria Math"/>
                      </a:rPr>
                      <m:t>:</m:t>
                    </m:r>
                  </m:oMath>
                </a14:m>
                <a:r>
                  <a:rPr lang="en-US" sz="1200" dirty="0" smtClean="0"/>
                  <a:t> Neutron density</a:t>
                </a:r>
              </a:p>
              <a:p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/>
                      </a:rPr>
                      <m:t>𝑘𝑇</m:t>
                    </m:r>
                    <m:r>
                      <a:rPr lang="en-US" sz="1200" b="0" i="1" smtClean="0">
                        <a:latin typeface="Cambria Math"/>
                      </a:rPr>
                      <m:t>:</m:t>
                    </m:r>
                  </m:oMath>
                </a14:m>
                <a:r>
                  <a:rPr lang="en-US" sz="1200" dirty="0" smtClean="0"/>
                  <a:t> Temperature (MeV)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sz="1200" b="0" i="1" smtClean="0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sz="1200" b="0" i="1" smtClean="0">
                        <a:latin typeface="Cambria Math"/>
                      </a:rPr>
                      <m:t>:</m:t>
                    </m:r>
                  </m:oMath>
                </a14:m>
                <a:r>
                  <a:rPr lang="en-US" sz="1200" dirty="0" smtClean="0"/>
                  <a:t> Neutron separation energy</a:t>
                </a:r>
                <a:endParaRPr lang="en-US" sz="12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5689937"/>
                <a:ext cx="2095895" cy="1015663"/>
              </a:xfrm>
              <a:prstGeom prst="rect">
                <a:avLst/>
              </a:prstGeom>
              <a:blipFill rotWithShape="1">
                <a:blip r:embed="rId5"/>
                <a:stretch>
                  <a:fillRect b="-3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76200" y="1219200"/>
            <a:ext cx="3364126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Path-line and abundance</a:t>
            </a:r>
          </a:p>
          <a:p>
            <a:r>
              <a:rPr lang="en-US" sz="2400" b="1" dirty="0" smtClean="0"/>
              <a:t>Calculations: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 capture cross sections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Decay modes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Half-lives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Branching ratios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Binding energies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50354" y="1676400"/>
            <a:ext cx="1293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New mass 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measurements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478904" y="2199620"/>
            <a:ext cx="304800" cy="23878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867400" y="3886200"/>
            <a:ext cx="21503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Preliminary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7EC57C7-0CD8-415E-98F7-8B00DEA60964}"/>
              </a:ext>
            </a:extLst>
          </p:cNvPr>
          <p:cNvSpPr txBox="1"/>
          <p:nvPr/>
        </p:nvSpPr>
        <p:spPr>
          <a:xfrm>
            <a:off x="6629400" y="5159079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dirty="0" smtClean="0">
                <a:solidFill>
                  <a:srgbClr val="7F7F7F"/>
                </a:solidFill>
              </a:rPr>
              <a:t>Gabriel </a:t>
            </a:r>
            <a:r>
              <a:rPr lang="en-GB" sz="1200" dirty="0" err="1" smtClean="0">
                <a:solidFill>
                  <a:srgbClr val="7F7F7F"/>
                </a:solidFill>
              </a:rPr>
              <a:t>Mrtinez</a:t>
            </a:r>
            <a:r>
              <a:rPr lang="en-GB" sz="1200" dirty="0" smtClean="0">
                <a:solidFill>
                  <a:srgbClr val="7F7F7F"/>
                </a:solidFill>
              </a:rPr>
              <a:t> and Andre </a:t>
            </a:r>
            <a:r>
              <a:rPr lang="en-GB" sz="1200" dirty="0" err="1" smtClean="0">
                <a:solidFill>
                  <a:srgbClr val="7F7F7F"/>
                </a:solidFill>
              </a:rPr>
              <a:t>Sieverding</a:t>
            </a:r>
            <a:endParaRPr lang="en-US" sz="12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150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-1" y="117747"/>
            <a:ext cx="9144001" cy="46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xtBox 6"/>
          <p:cNvSpPr txBox="1"/>
          <p:nvPr/>
        </p:nvSpPr>
        <p:spPr>
          <a:xfrm>
            <a:off x="0" y="1332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Summary and Outlook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91400" y="914400"/>
            <a:ext cx="1693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7493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MR-TOF-MS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7493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1524000"/>
            <a:ext cx="1643062" cy="324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13" descr="Diagram&#10;&#10;Description automatically generated">
            <a:extLst>
              <a:ext uri="{FF2B5EF4-FFF2-40B4-BE49-F238E27FC236}">
                <a16:creationId xmlns="" xmlns:a16="http://schemas.microsoft.com/office/drawing/2014/main" id="{AF720D59-CFA1-4CD2-A2F4-7B3543D2C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87" y="4010025"/>
            <a:ext cx="2298076" cy="26209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" y="1065074"/>
            <a:ext cx="6019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TITAN’s MRTOF-MS with a complementary role at ISAC 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MR-TOF-MS contribution to p2n target commissioning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Win-win game (yields and masses)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Sn isotopic chain got extended including three new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mass measurements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dirty="0" smtClean="0"/>
              <a:t>Nuclear structure (neutron pairing gap)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Impact on “Nuclear Astrophysics” in calculations (r-process)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50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72703" y="304800"/>
            <a:ext cx="31223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Thanks!</a:t>
            </a:r>
            <a:endParaRPr lang="nl-NL" sz="7200" dirty="0"/>
          </a:p>
        </p:txBody>
      </p:sp>
      <p:sp>
        <p:nvSpPr>
          <p:cNvPr id="8" name="TextBox 7"/>
          <p:cNvSpPr txBox="1"/>
          <p:nvPr/>
        </p:nvSpPr>
        <p:spPr>
          <a:xfrm>
            <a:off x="2767934" y="1729091"/>
            <a:ext cx="3531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On behalf of TITAN’s </a:t>
            </a:r>
            <a:r>
              <a:rPr lang="en-US" b="1" dirty="0" smtClean="0"/>
              <a:t>Collaboration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315200" y="0"/>
            <a:ext cx="1828800" cy="3769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391400" y="54918"/>
            <a:ext cx="1615440" cy="3526216"/>
            <a:chOff x="6543675" y="54917"/>
            <a:chExt cx="2463165" cy="537664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3675" y="5009693"/>
              <a:ext cx="1455507" cy="421871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2" name="Picture 11" descr="http://umanitoba.ca/admin/media/UM_l_clr_horz.jpg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3675" y="54917"/>
              <a:ext cx="1455507" cy="43507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3" name="Picture 2" descr="https://encrypted-tbn2.gstatic.com/images?q=tbn:ANd9GcTQ58FZCiCAYXLHOIophZH1GR3w92q-rHjcfGdoEAuozkom8x9BWg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3675" y="2074008"/>
              <a:ext cx="1455507" cy="517513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4" name="Picture 13"/>
            <p:cNvPicPr preferRelativeResize="0"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43675" y="1442528"/>
              <a:ext cx="1455507" cy="519519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5" name="Picture 14"/>
            <p:cNvPicPr preferRelativeResize="0"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3675" y="1066360"/>
              <a:ext cx="1455507" cy="343409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6" name="Picture 15"/>
            <p:cNvPicPr preferRelativeResize="0"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3675" y="3860983"/>
              <a:ext cx="1455507" cy="58890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7" name="Picture 16"/>
            <p:cNvPicPr preferRelativeResize="0"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00" t="25232" r="13334" b="33511"/>
            <a:stretch/>
          </p:blipFill>
          <p:spPr>
            <a:xfrm>
              <a:off x="6543675" y="592544"/>
              <a:ext cx="1455507" cy="44003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8" name="Picture 17"/>
            <p:cNvPicPr preferRelativeResize="0"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3675" y="3529498"/>
              <a:ext cx="1455507" cy="31321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9" name="Picture 18"/>
            <p:cNvPicPr preferRelativeResize="0"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3675" y="2664565"/>
              <a:ext cx="2463165" cy="27915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0" name="Picture 19"/>
            <p:cNvPicPr preferRelativeResize="0"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3675" y="4547393"/>
              <a:ext cx="1455507" cy="350339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1" name="Picture 20"/>
            <p:cNvPicPr preferRelativeResize="0"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727" b="26728"/>
            <a:stretch/>
          </p:blipFill>
          <p:spPr>
            <a:xfrm>
              <a:off x="6543675" y="3055682"/>
              <a:ext cx="1455507" cy="360587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22" name="Group 21"/>
            <p:cNvGrpSpPr/>
            <p:nvPr/>
          </p:nvGrpSpPr>
          <p:grpSpPr>
            <a:xfrm>
              <a:off x="8196641" y="776521"/>
              <a:ext cx="783734" cy="3958582"/>
              <a:chOff x="8332702" y="436030"/>
              <a:chExt cx="640080" cy="3232995"/>
            </a:xfrm>
            <a:solidFill>
              <a:schemeClr val="bg1"/>
            </a:solidFill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32702" y="3039438"/>
                <a:ext cx="640080" cy="629587"/>
              </a:xfrm>
              <a:prstGeom prst="rect">
                <a:avLst/>
              </a:prstGeom>
              <a:grpFill/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32702" y="436030"/>
                <a:ext cx="640080" cy="327656"/>
              </a:xfrm>
              <a:prstGeom prst="rect">
                <a:avLst/>
              </a:prstGeom>
              <a:grpFill/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32702" y="2297433"/>
                <a:ext cx="640080" cy="640080"/>
              </a:xfrm>
              <a:prstGeom prst="rect">
                <a:avLst/>
              </a:prstGeom>
              <a:grpFill/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32702" y="894552"/>
                <a:ext cx="640080" cy="978334"/>
              </a:xfrm>
              <a:prstGeom prst="rect">
                <a:avLst/>
              </a:prstGeom>
              <a:grpFill/>
            </p:spPr>
          </p:pic>
        </p:grpSp>
      </p:grpSp>
      <p:pic>
        <p:nvPicPr>
          <p:cNvPr id="27" name="Picture 2" descr="C:\Users\mreiter\DATA\Picture\MR-TOF team 2018 2019\DSCF4069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895138"/>
            <a:ext cx="1920146" cy="199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mreiter\Dropbox\TITAN MR-TOF\IMG_8877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26" t="16289" r="35141" b="23420"/>
          <a:stretch/>
        </p:blipFill>
        <p:spPr bwMode="auto">
          <a:xfrm>
            <a:off x="8854" y="2088993"/>
            <a:ext cx="1911291" cy="171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:\Users\mreiter\DATA\MR-TOF Documentation\Leach_MRToF\pictures\MR-ToFCraneIn\IMG_20150213_111049.jp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2" t="27385" r="3860" b="20650"/>
          <a:stretch/>
        </p:blipFill>
        <p:spPr bwMode="auto">
          <a:xfrm>
            <a:off x="8855" y="432091"/>
            <a:ext cx="1911291" cy="15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53669" y="76200"/>
            <a:ext cx="167122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sz="1600" b="1" dirty="0"/>
              <a:t>MR-TOF Students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7412" y="46154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2016</a:t>
            </a:r>
            <a:endParaRPr lang="en-US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88586" y="216713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2017</a:t>
            </a:r>
            <a:endParaRPr lang="en-US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64592" y="3899463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2018 - 2019</a:t>
            </a:r>
            <a:endParaRPr lang="en-US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381" y="5047177"/>
            <a:ext cx="2546619" cy="1694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C:\Users\alimo\Downloads\Telegram Desktop\photo_2021-09-11_20-10-36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248" y="2200579"/>
            <a:ext cx="3807552" cy="18380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mollaebrahimi\OneDrive\IMG_6533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146" y="4572021"/>
            <a:ext cx="1905000" cy="215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1956671" y="465101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2023</a:t>
            </a:r>
            <a:endParaRPr lang="en-US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181" y="4087765"/>
            <a:ext cx="3124200" cy="1495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613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20" y="2387734"/>
            <a:ext cx="8782050" cy="3333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Rectangle 25"/>
          <p:cNvSpPr/>
          <p:nvPr/>
        </p:nvSpPr>
        <p:spPr>
          <a:xfrm>
            <a:off x="-1" y="117747"/>
            <a:ext cx="9144001" cy="46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TextBox 26"/>
          <p:cNvSpPr txBox="1"/>
          <p:nvPr/>
        </p:nvSpPr>
        <p:spPr>
          <a:xfrm>
            <a:off x="0" y="9380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ISOL beams at TRIUMF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3AF26F1-7C8A-4ACD-894A-398BF2A87E89}"/>
              </a:ext>
            </a:extLst>
          </p:cNvPr>
          <p:cNvSpPr txBox="1"/>
          <p:nvPr/>
        </p:nvSpPr>
        <p:spPr>
          <a:xfrm>
            <a:off x="533400" y="762000"/>
            <a:ext cx="8675692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Beam composition after </a:t>
            </a:r>
            <a:r>
              <a:rPr lang="en-US" dirty="0"/>
              <a:t>the dipole </a:t>
            </a:r>
            <a:r>
              <a:rPr lang="en-US" dirty="0" smtClean="0"/>
              <a:t>separator (R=2500)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A/q=65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/>
              <a:t>UCx</a:t>
            </a:r>
            <a:r>
              <a:rPr lang="en-US" dirty="0"/>
              <a:t> target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TRILIS ion source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880381" y="1286470"/>
            <a:ext cx="21112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Singly charged ions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Doubly charged ions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Molecular ions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6019800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Need for a more powerful separation method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29111" y="5638800"/>
            <a:ext cx="623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m/q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333122" y="3688316"/>
            <a:ext cx="910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Counts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6880381" y="1286470"/>
            <a:ext cx="2111219" cy="95285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8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895600" y="2990671"/>
            <a:ext cx="5808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600" dirty="0" smtClean="0"/>
              <a:t>Use </a:t>
            </a:r>
            <a:r>
              <a:rPr lang="en-US" sz="1600" dirty="0"/>
              <a:t>the MR-TOF-MS as its own beam purifier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600" dirty="0"/>
              <a:t>Combined </a:t>
            </a:r>
            <a:r>
              <a:rPr lang="en-US" sz="1600" b="1" dirty="0"/>
              <a:t>isobar separation</a:t>
            </a:r>
            <a:r>
              <a:rPr lang="en-US" sz="1600" dirty="0"/>
              <a:t> and </a:t>
            </a:r>
            <a:r>
              <a:rPr lang="en-US" sz="1600" b="1" dirty="0"/>
              <a:t>mass measurements </a:t>
            </a:r>
            <a:endParaRPr lang="en-US" sz="1600" b="1" dirty="0" smtClean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-1" y="117747"/>
            <a:ext cx="9144001" cy="46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xtBox 6"/>
          <p:cNvSpPr txBox="1"/>
          <p:nvPr/>
        </p:nvSpPr>
        <p:spPr>
          <a:xfrm>
            <a:off x="0" y="9380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Mass selective re-trapping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1B74A92-E723-4D8F-8B4D-1183073B3ED9}"/>
              </a:ext>
            </a:extLst>
          </p:cNvPr>
          <p:cNvGrpSpPr/>
          <p:nvPr/>
        </p:nvGrpSpPr>
        <p:grpSpPr>
          <a:xfrm>
            <a:off x="310320" y="1042372"/>
            <a:ext cx="1969330" cy="4572000"/>
            <a:chOff x="3280122" y="477995"/>
            <a:chExt cx="2351837" cy="45720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10090989-709F-40C1-9AEA-C5F4E19C9F4A}"/>
                </a:ext>
              </a:extLst>
            </p:cNvPr>
            <p:cNvGrpSpPr/>
            <p:nvPr/>
          </p:nvGrpSpPr>
          <p:grpSpPr>
            <a:xfrm>
              <a:off x="3280122" y="477995"/>
              <a:ext cx="2309116" cy="4572000"/>
              <a:chOff x="3280122" y="477995"/>
              <a:chExt cx="2309116" cy="4572000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xmlns="" id="{53BD23E3-0A37-4108-AD09-AB9E2FB186B0}"/>
                  </a:ext>
                </a:extLst>
              </p:cNvPr>
              <p:cNvGrpSpPr/>
              <p:nvPr/>
            </p:nvGrpSpPr>
            <p:grpSpPr>
              <a:xfrm>
                <a:off x="3280122" y="841743"/>
                <a:ext cx="2309116" cy="4208252"/>
                <a:chOff x="3280122" y="875853"/>
                <a:chExt cx="2886397" cy="5260316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xmlns="" id="{8A554A8C-77C9-4F99-A1F0-B60295DEB2E7}"/>
                    </a:ext>
                  </a:extLst>
                </p:cNvPr>
                <p:cNvSpPr/>
                <p:nvPr/>
              </p:nvSpPr>
              <p:spPr>
                <a:xfrm>
                  <a:off x="3280122" y="920968"/>
                  <a:ext cx="2886397" cy="5215201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CA"/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xmlns="" id="{4D1E6374-6CB5-4CDD-886C-7DC30008DA21}"/>
                    </a:ext>
                  </a:extLst>
                </p:cNvPr>
                <p:cNvGrpSpPr/>
                <p:nvPr/>
              </p:nvGrpSpPr>
              <p:grpSpPr>
                <a:xfrm>
                  <a:off x="3735621" y="875853"/>
                  <a:ext cx="1801795" cy="4911051"/>
                  <a:chOff x="3735617" y="908041"/>
                  <a:chExt cx="1578411" cy="4302185"/>
                </a:xfrm>
              </p:grpSpPr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xmlns="" id="{35158ACC-8D52-4831-8A94-D3ADB41A6EF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3826823" y="5089516"/>
                    <a:ext cx="34086" cy="207333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CA"/>
                  </a:p>
                </p:txBody>
              </p:sp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xmlns="" id="{1A7725B8-3A30-4FF5-BB74-1314186B3D2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4137822" y="5089516"/>
                    <a:ext cx="34086" cy="207333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CA"/>
                  </a:p>
                </p:txBody>
              </p:sp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xmlns="" id="{F878D758-5EA5-4043-A844-39023A0217B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3724719" y="5022045"/>
                    <a:ext cx="136347" cy="103666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CA"/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xmlns="" id="{22AE1E3A-DE3C-43F7-9986-2A4BBE24357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4138525" y="5022045"/>
                    <a:ext cx="136347" cy="103666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CA"/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xmlns="" id="{84651025-A2E8-43BF-988A-A0D31C3FDA7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3826823" y="4850908"/>
                    <a:ext cx="34086" cy="207333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CA"/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xmlns="" id="{037DCB80-9324-4299-9B4C-EC94F25EC31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4137822" y="4850908"/>
                    <a:ext cx="34086" cy="207333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CA"/>
                  </a:p>
                </p:txBody>
              </p: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xmlns="" id="{F27273DA-B4AD-4FA1-AFD3-BC8D47C909E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3301364" y="4110578"/>
                    <a:ext cx="920340" cy="51834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CA"/>
                  </a:p>
                </p:txBody>
              </p:sp>
              <p:sp>
                <p:nvSpPr>
                  <p:cNvPr id="48" name="Line 43">
                    <a:extLst>
                      <a:ext uri="{FF2B5EF4-FFF2-40B4-BE49-F238E27FC236}">
                        <a16:creationId xmlns:a16="http://schemas.microsoft.com/office/drawing/2014/main" xmlns="" id="{BC151F3F-E574-4B17-9BD8-38B2F6817EE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2801494" y="3203034"/>
                    <a:ext cx="2325744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CA"/>
                  </a:p>
                </p:txBody>
              </p:sp>
              <p:sp>
                <p:nvSpPr>
                  <p:cNvPr id="49" name="AutoShape 42">
                    <a:extLst>
                      <a:ext uri="{FF2B5EF4-FFF2-40B4-BE49-F238E27FC236}">
                        <a16:creationId xmlns:a16="http://schemas.microsoft.com/office/drawing/2014/main" xmlns="" id="{0416F83E-B6EF-4192-AA13-ACFC67D9B33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64441" y="1971990"/>
                    <a:ext cx="103666" cy="136347"/>
                  </a:xfrm>
                  <a:custGeom>
                    <a:avLst/>
                    <a:gdLst>
                      <a:gd name="G0" fmla="+- -32912 0 0"/>
                      <a:gd name="G1" fmla="+- 11759064 0 0"/>
                      <a:gd name="G2" fmla="+- -32912 0 11759064"/>
                      <a:gd name="G3" fmla="+- 10800 0 0"/>
                      <a:gd name="G4" fmla="+- 0 0 -32912"/>
                      <a:gd name="T0" fmla="*/ 360 256 1"/>
                      <a:gd name="T1" fmla="*/ 0 256 1"/>
                      <a:gd name="G5" fmla="+- G2 T0 T1"/>
                      <a:gd name="G6" fmla="?: G2 G2 G5"/>
                      <a:gd name="G7" fmla="+- 0 0 G6"/>
                      <a:gd name="G8" fmla="+- 10382 0 0"/>
                      <a:gd name="G9" fmla="+- 0 0 11759064"/>
                      <a:gd name="G10" fmla="+- 10382 0 2700"/>
                      <a:gd name="G11" fmla="cos G10 -32912"/>
                      <a:gd name="G12" fmla="sin G10 -32912"/>
                      <a:gd name="G13" fmla="cos 13500 -32912"/>
                      <a:gd name="G14" fmla="sin 13500 -32912"/>
                      <a:gd name="G15" fmla="+- G11 10800 0"/>
                      <a:gd name="G16" fmla="+- G12 10800 0"/>
                      <a:gd name="G17" fmla="+- G13 10800 0"/>
                      <a:gd name="G18" fmla="+- G14 10800 0"/>
                      <a:gd name="G19" fmla="*/ 10382 1 2"/>
                      <a:gd name="G20" fmla="+- G19 5400 0"/>
                      <a:gd name="G21" fmla="cos G20 -32912"/>
                      <a:gd name="G22" fmla="sin G20 -32912"/>
                      <a:gd name="G23" fmla="+- G21 10800 0"/>
                      <a:gd name="G24" fmla="+- G12 G23 G22"/>
                      <a:gd name="G25" fmla="+- G22 G23 G11"/>
                      <a:gd name="G26" fmla="cos 10800 -32912"/>
                      <a:gd name="G27" fmla="sin 10800 -32912"/>
                      <a:gd name="G28" fmla="cos 10382 -32912"/>
                      <a:gd name="G29" fmla="sin 10382 -32912"/>
                      <a:gd name="G30" fmla="+- G26 10800 0"/>
                      <a:gd name="G31" fmla="+- G27 10800 0"/>
                      <a:gd name="G32" fmla="+- G28 10800 0"/>
                      <a:gd name="G33" fmla="+- G29 10800 0"/>
                      <a:gd name="G34" fmla="+- G19 5400 0"/>
                      <a:gd name="G35" fmla="cos G34 11759064"/>
                      <a:gd name="G36" fmla="sin G34 11759064"/>
                      <a:gd name="G37" fmla="+/ 11759064 -32912 2"/>
                      <a:gd name="T2" fmla="*/ 180 256 1"/>
                      <a:gd name="T3" fmla="*/ 0 256 1"/>
                      <a:gd name="G38" fmla="+- G37 T2 T3"/>
                      <a:gd name="G39" fmla="?: G2 G37 G38"/>
                      <a:gd name="G40" fmla="cos 10800 G39"/>
                      <a:gd name="G41" fmla="sin 10800 G39"/>
                      <a:gd name="G42" fmla="cos 10382 G39"/>
                      <a:gd name="G43" fmla="sin 10382 G39"/>
                      <a:gd name="G44" fmla="+- G40 10800 0"/>
                      <a:gd name="G45" fmla="+- G41 10800 0"/>
                      <a:gd name="G46" fmla="+- G42 10800 0"/>
                      <a:gd name="G47" fmla="+- G43 10800 0"/>
                      <a:gd name="G48" fmla="+- G35 10800 0"/>
                      <a:gd name="G49" fmla="+- G36 10800 0"/>
                      <a:gd name="T4" fmla="*/ 10698 w 21600"/>
                      <a:gd name="T5" fmla="*/ 0 h 21600"/>
                      <a:gd name="T6" fmla="*/ 209 w 21600"/>
                      <a:gd name="T7" fmla="*/ 10905 h 21600"/>
                      <a:gd name="T8" fmla="*/ 10702 w 21600"/>
                      <a:gd name="T9" fmla="*/ 418 h 21600"/>
                      <a:gd name="T10" fmla="*/ 24299 w 21600"/>
                      <a:gd name="T11" fmla="*/ 10681 h 21600"/>
                      <a:gd name="T12" fmla="*/ 21415 w 21600"/>
                      <a:gd name="T13" fmla="*/ 13616 h 21600"/>
                      <a:gd name="T14" fmla="*/ 18481 w 21600"/>
                      <a:gd name="T15" fmla="*/ 10732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21181" y="10709"/>
                        </a:moveTo>
                        <a:cubicBezTo>
                          <a:pt x="21131" y="5010"/>
                          <a:pt x="16498" y="418"/>
                          <a:pt x="10800" y="418"/>
                        </a:cubicBezTo>
                        <a:cubicBezTo>
                          <a:pt x="5066" y="418"/>
                          <a:pt x="418" y="5066"/>
                          <a:pt x="418" y="10800"/>
                        </a:cubicBezTo>
                        <a:cubicBezTo>
                          <a:pt x="417" y="10834"/>
                          <a:pt x="418" y="10868"/>
                          <a:pt x="418" y="10903"/>
                        </a:cubicBezTo>
                        <a:lnTo>
                          <a:pt x="0" y="10907"/>
                        </a:lnTo>
                        <a:cubicBezTo>
                          <a:pt x="0" y="10871"/>
                          <a:pt x="0" y="10835"/>
                          <a:pt x="0" y="10800"/>
                        </a:cubicBez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27" y="-1"/>
                          <a:pt x="21547" y="4777"/>
                          <a:pt x="21599" y="10705"/>
                        </a:cubicBezTo>
                        <a:lnTo>
                          <a:pt x="24299" y="10681"/>
                        </a:lnTo>
                        <a:lnTo>
                          <a:pt x="21415" y="13616"/>
                        </a:lnTo>
                        <a:lnTo>
                          <a:pt x="18481" y="10732"/>
                        </a:lnTo>
                        <a:lnTo>
                          <a:pt x="21181" y="10709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CA"/>
                  </a:p>
                </p:txBody>
              </p:sp>
              <p:sp>
                <p:nvSpPr>
                  <p:cNvPr id="50" name="AutoShape 41">
                    <a:extLst>
                      <a:ext uri="{FF2B5EF4-FFF2-40B4-BE49-F238E27FC236}">
                        <a16:creationId xmlns:a16="http://schemas.microsoft.com/office/drawing/2014/main" xmlns="" id="{86918C17-FF6A-4922-86EA-D5FBC00D368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3965192" y="4289884"/>
                    <a:ext cx="98317" cy="136347"/>
                  </a:xfrm>
                  <a:custGeom>
                    <a:avLst/>
                    <a:gdLst>
                      <a:gd name="G0" fmla="+- -32912 0 0"/>
                      <a:gd name="G1" fmla="+- 11759064 0 0"/>
                      <a:gd name="G2" fmla="+- -32912 0 11759064"/>
                      <a:gd name="G3" fmla="+- 10800 0 0"/>
                      <a:gd name="G4" fmla="+- 0 0 -32912"/>
                      <a:gd name="T0" fmla="*/ 360 256 1"/>
                      <a:gd name="T1" fmla="*/ 0 256 1"/>
                      <a:gd name="G5" fmla="+- G2 T0 T1"/>
                      <a:gd name="G6" fmla="?: G2 G2 G5"/>
                      <a:gd name="G7" fmla="+- 0 0 G6"/>
                      <a:gd name="G8" fmla="+- 10382 0 0"/>
                      <a:gd name="G9" fmla="+- 0 0 11759064"/>
                      <a:gd name="G10" fmla="+- 10382 0 2700"/>
                      <a:gd name="G11" fmla="cos G10 -32912"/>
                      <a:gd name="G12" fmla="sin G10 -32912"/>
                      <a:gd name="G13" fmla="cos 13500 -32912"/>
                      <a:gd name="G14" fmla="sin 13500 -32912"/>
                      <a:gd name="G15" fmla="+- G11 10800 0"/>
                      <a:gd name="G16" fmla="+- G12 10800 0"/>
                      <a:gd name="G17" fmla="+- G13 10800 0"/>
                      <a:gd name="G18" fmla="+- G14 10800 0"/>
                      <a:gd name="G19" fmla="*/ 10382 1 2"/>
                      <a:gd name="G20" fmla="+- G19 5400 0"/>
                      <a:gd name="G21" fmla="cos G20 -32912"/>
                      <a:gd name="G22" fmla="sin G20 -32912"/>
                      <a:gd name="G23" fmla="+- G21 10800 0"/>
                      <a:gd name="G24" fmla="+- G12 G23 G22"/>
                      <a:gd name="G25" fmla="+- G22 G23 G11"/>
                      <a:gd name="G26" fmla="cos 10800 -32912"/>
                      <a:gd name="G27" fmla="sin 10800 -32912"/>
                      <a:gd name="G28" fmla="cos 10382 -32912"/>
                      <a:gd name="G29" fmla="sin 10382 -32912"/>
                      <a:gd name="G30" fmla="+- G26 10800 0"/>
                      <a:gd name="G31" fmla="+- G27 10800 0"/>
                      <a:gd name="G32" fmla="+- G28 10800 0"/>
                      <a:gd name="G33" fmla="+- G29 10800 0"/>
                      <a:gd name="G34" fmla="+- G19 5400 0"/>
                      <a:gd name="G35" fmla="cos G34 11759064"/>
                      <a:gd name="G36" fmla="sin G34 11759064"/>
                      <a:gd name="G37" fmla="+/ 11759064 -32912 2"/>
                      <a:gd name="T2" fmla="*/ 180 256 1"/>
                      <a:gd name="T3" fmla="*/ 0 256 1"/>
                      <a:gd name="G38" fmla="+- G37 T2 T3"/>
                      <a:gd name="G39" fmla="?: G2 G37 G38"/>
                      <a:gd name="G40" fmla="cos 10800 G39"/>
                      <a:gd name="G41" fmla="sin 10800 G39"/>
                      <a:gd name="G42" fmla="cos 10382 G39"/>
                      <a:gd name="G43" fmla="sin 10382 G39"/>
                      <a:gd name="G44" fmla="+- G40 10800 0"/>
                      <a:gd name="G45" fmla="+- G41 10800 0"/>
                      <a:gd name="G46" fmla="+- G42 10800 0"/>
                      <a:gd name="G47" fmla="+- G43 10800 0"/>
                      <a:gd name="G48" fmla="+- G35 10800 0"/>
                      <a:gd name="G49" fmla="+- G36 10800 0"/>
                      <a:gd name="T4" fmla="*/ 10698 w 21600"/>
                      <a:gd name="T5" fmla="*/ 0 h 21600"/>
                      <a:gd name="T6" fmla="*/ 209 w 21600"/>
                      <a:gd name="T7" fmla="*/ 10905 h 21600"/>
                      <a:gd name="T8" fmla="*/ 10702 w 21600"/>
                      <a:gd name="T9" fmla="*/ 418 h 21600"/>
                      <a:gd name="T10" fmla="*/ 24299 w 21600"/>
                      <a:gd name="T11" fmla="*/ 10681 h 21600"/>
                      <a:gd name="T12" fmla="*/ 21415 w 21600"/>
                      <a:gd name="T13" fmla="*/ 13616 h 21600"/>
                      <a:gd name="T14" fmla="*/ 18481 w 21600"/>
                      <a:gd name="T15" fmla="*/ 10732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21181" y="10709"/>
                        </a:moveTo>
                        <a:cubicBezTo>
                          <a:pt x="21131" y="5010"/>
                          <a:pt x="16498" y="418"/>
                          <a:pt x="10800" y="418"/>
                        </a:cubicBezTo>
                        <a:cubicBezTo>
                          <a:pt x="5066" y="418"/>
                          <a:pt x="418" y="5066"/>
                          <a:pt x="418" y="10800"/>
                        </a:cubicBezTo>
                        <a:cubicBezTo>
                          <a:pt x="417" y="10834"/>
                          <a:pt x="418" y="10868"/>
                          <a:pt x="418" y="10903"/>
                        </a:cubicBezTo>
                        <a:lnTo>
                          <a:pt x="0" y="10907"/>
                        </a:lnTo>
                        <a:cubicBezTo>
                          <a:pt x="0" y="10871"/>
                          <a:pt x="0" y="10835"/>
                          <a:pt x="0" y="10800"/>
                        </a:cubicBez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27" y="-1"/>
                          <a:pt x="21547" y="4777"/>
                          <a:pt x="21599" y="10705"/>
                        </a:cubicBezTo>
                        <a:lnTo>
                          <a:pt x="24299" y="10681"/>
                        </a:lnTo>
                        <a:lnTo>
                          <a:pt x="21415" y="13616"/>
                        </a:lnTo>
                        <a:lnTo>
                          <a:pt x="18481" y="10732"/>
                        </a:lnTo>
                        <a:lnTo>
                          <a:pt x="21181" y="10709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CA"/>
                  </a:p>
                </p:txBody>
              </p:sp>
              <p:sp>
                <p:nvSpPr>
                  <p:cNvPr id="51" name="Line 40">
                    <a:extLst>
                      <a:ext uri="{FF2B5EF4-FFF2-40B4-BE49-F238E27FC236}">
                        <a16:creationId xmlns:a16="http://schemas.microsoft.com/office/drawing/2014/main" xmlns="" id="{1CE9EB07-CAA2-4EC5-8C11-BDEF543E992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6200000" flipH="1">
                    <a:off x="2905986" y="3199110"/>
                    <a:ext cx="2317894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CA"/>
                  </a:p>
                </p:txBody>
              </p:sp>
              <p:sp>
                <p:nvSpPr>
                  <p:cNvPr id="52" name="Line 27">
                    <a:extLst>
                      <a:ext uri="{FF2B5EF4-FFF2-40B4-BE49-F238E27FC236}">
                        <a16:creationId xmlns:a16="http://schemas.microsoft.com/office/drawing/2014/main" xmlns="" id="{B3A46828-169D-4289-AEFC-535DE6AD5C2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653101" y="4750055"/>
                    <a:ext cx="64764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CA"/>
                  </a:p>
                </p:txBody>
              </p:sp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xmlns="" id="{082C902D-DC6D-40E4-B0F1-141CF3F029D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3965204" y="1219974"/>
                    <a:ext cx="68173" cy="310999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CA"/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xmlns="" id="{3B3E5903-1A3F-4DCB-8BC8-EC93AE249F5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3305946" y="2235810"/>
                    <a:ext cx="920340" cy="51834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CA"/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xmlns="" id="{66672885-26BC-4366-872F-E30367F8298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3780133" y="4110578"/>
                    <a:ext cx="920340" cy="51834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CA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xmlns="" id="{963316AB-8758-432A-9E47-35A134B02ED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3780114" y="2235810"/>
                    <a:ext cx="920340" cy="51834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CA"/>
                  </a:p>
                </p:txBody>
              </p:sp>
              <p:sp>
                <p:nvSpPr>
                  <p:cNvPr id="57" name="Line 15">
                    <a:extLst>
                      <a:ext uri="{FF2B5EF4-FFF2-40B4-BE49-F238E27FC236}">
                        <a16:creationId xmlns:a16="http://schemas.microsoft.com/office/drawing/2014/main" xmlns="" id="{D6BC1C71-4D37-4790-95F1-DBA3BBCF498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4003210" y="3413315"/>
                    <a:ext cx="0" cy="52602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CA"/>
                  </a:p>
                </p:txBody>
              </p:sp>
              <p:sp>
                <p:nvSpPr>
                  <p:cNvPr id="58" name="Line 14">
                    <a:extLst>
                      <a:ext uri="{FF2B5EF4-FFF2-40B4-BE49-F238E27FC236}">
                        <a16:creationId xmlns:a16="http://schemas.microsoft.com/office/drawing/2014/main" xmlns="" id="{FFB5702D-AE19-4E67-85F3-03469E2778D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4003200" y="2458897"/>
                    <a:ext cx="0" cy="52600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CA"/>
                  </a:p>
                </p:txBody>
              </p:sp>
              <p:sp>
                <p:nvSpPr>
                  <p:cNvPr id="59" name="Text Box 10">
                    <a:extLst>
                      <a:ext uri="{FF2B5EF4-FFF2-40B4-BE49-F238E27FC236}">
                        <a16:creationId xmlns:a16="http://schemas.microsoft.com/office/drawing/2014/main" xmlns="" id="{E1FC97B2-B747-4461-B619-A5BC3DCC1CB7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28055" y="908041"/>
                    <a:ext cx="1385973" cy="6319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100" b="1" i="0" u="none" strike="noStrike" cap="none" normalizeH="0" baseline="0" dirty="0" err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rPr>
                      <a:t>MagneTOF</a:t>
                    </a:r>
                    <a:endParaRPr kumimoji="0" lang="en-US" altLang="en-US" sz="11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endParaRPr>
                  </a:p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n-US" altLang="en-US" sz="1100" b="1" dirty="0">
                        <a:latin typeface="Arial" pitchFamily="34" charset="0"/>
                        <a:ea typeface="Times New Roman" pitchFamily="18" charset="0"/>
                        <a:cs typeface="Arial" pitchFamily="34" charset="0"/>
                      </a:rPr>
                      <a:t>Detector</a:t>
                    </a:r>
                    <a:endParaRPr kumimoji="0" lang="en-US" altLang="en-US" sz="11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60" name="Text Box 9">
                    <a:extLst>
                      <a:ext uri="{FF2B5EF4-FFF2-40B4-BE49-F238E27FC236}">
                        <a16:creationId xmlns:a16="http://schemas.microsoft.com/office/drawing/2014/main" xmlns="" id="{4E18DDF7-846A-4789-BB23-0F31DBF2546C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3949710" y="3990415"/>
                    <a:ext cx="1105015" cy="4231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rPr>
                      <a:t>Ion mirror 1</a:t>
                    </a:r>
                    <a:endParaRPr kumimoji="0" lang="en-US" altLang="en-US" sz="11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61" name="Text Box 8">
                    <a:extLst>
                      <a:ext uri="{FF2B5EF4-FFF2-40B4-BE49-F238E27FC236}">
                        <a16:creationId xmlns:a16="http://schemas.microsoft.com/office/drawing/2014/main" xmlns="" id="{A779AA9C-3A3B-4398-AEC7-B9187BC028D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3962410" y="1943995"/>
                    <a:ext cx="1105015" cy="49129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rPr>
                      <a:t>Ion mirror 2</a:t>
                    </a:r>
                    <a:endParaRPr kumimoji="0" lang="en-US" altLang="en-US" sz="11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xmlns="" id="{BD31669E-2F57-47AF-B467-F4A40F4FD6C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4145490" y="1680847"/>
                    <a:ext cx="34086" cy="207333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CA"/>
                  </a:p>
                </p:txBody>
              </p:sp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xmlns="" id="{C7A5D75B-BAB0-4B39-9462-D8F60FE6964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3827036" y="1680847"/>
                    <a:ext cx="34086" cy="207333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CA"/>
                  </a:p>
                </p:txBody>
              </p:sp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xmlns="" id="{D91340FB-F79A-492F-9F29-94A29AB2FBC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4145490" y="4510042"/>
                    <a:ext cx="34086" cy="207333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CA"/>
                  </a:p>
                </p:txBody>
              </p:sp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xmlns="" id="{B43E45E1-762C-4D0A-B31D-6D17FDF086F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3822241" y="4510042"/>
                    <a:ext cx="34086" cy="207333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CA"/>
                  </a:p>
                </p:txBody>
              </p:sp>
            </p:grpSp>
          </p:grpSp>
          <p:sp>
            <p:nvSpPr>
              <p:cNvPr id="38" name="TextShape 10">
                <a:extLst>
                  <a:ext uri="{FF2B5EF4-FFF2-40B4-BE49-F238E27FC236}">
                    <a16:creationId xmlns:a16="http://schemas.microsoft.com/office/drawing/2014/main" xmlns="" id="{95048C49-BDD2-4AED-9C17-C7C8B0DED0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68913" y="477995"/>
                <a:ext cx="1525783" cy="4100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5000" rIns="90000" bIns="4500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altLang="en-US" sz="1600" dirty="0">
                    <a:solidFill>
                      <a:srgbClr val="4F4946"/>
                    </a:solidFill>
                  </a:rPr>
                  <a:t>TOF analyzer</a:t>
                </a:r>
                <a:endParaRPr lang="en-US" altLang="en-US" sz="1600" dirty="0">
                  <a:solidFill>
                    <a:srgbClr val="4F4946"/>
                  </a:solidFill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BCB60B73-A883-475A-B855-A77F21E12031}"/>
                </a:ext>
              </a:extLst>
            </p:cNvPr>
            <p:cNvGrpSpPr/>
            <p:nvPr/>
          </p:nvGrpSpPr>
          <p:grpSpPr>
            <a:xfrm>
              <a:off x="4695960" y="1237487"/>
              <a:ext cx="935999" cy="3533093"/>
              <a:chOff x="4695965" y="1237488"/>
              <a:chExt cx="1024946" cy="3868839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6D781385-4ADE-48D4-8D3E-BD0CE19E0E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787171" y="4985617"/>
                <a:ext cx="34086" cy="20733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CA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450FD7C5-EA66-478E-B25E-0F6B733267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098170" y="4985617"/>
                <a:ext cx="34086" cy="20733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CA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2D855B4C-39A1-4A8E-882E-1E032C28C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685067" y="4918146"/>
                <a:ext cx="136347" cy="103666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CA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3527D344-30C5-4ED7-A956-6AC603372C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098873" y="4918146"/>
                <a:ext cx="136347" cy="103666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CA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18B48E99-0F2E-4620-A27D-625106CE02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787171" y="4747009"/>
                <a:ext cx="34086" cy="20733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CA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93078DDC-716F-4F12-A57A-8AC9A34C3D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098170" y="4747009"/>
                <a:ext cx="34086" cy="20733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CA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1E4E9A06-2353-4901-A37A-7961C1E933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261712" y="4006679"/>
                <a:ext cx="920340" cy="51834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CA"/>
              </a:p>
            </p:txBody>
          </p:sp>
          <p:sp>
            <p:nvSpPr>
              <p:cNvPr id="20" name="Line 43">
                <a:extLst>
                  <a:ext uri="{FF2B5EF4-FFF2-40B4-BE49-F238E27FC236}">
                    <a16:creationId xmlns:a16="http://schemas.microsoft.com/office/drawing/2014/main" xmlns="" id="{4E538226-4B22-40AB-B45B-C9ED4E8B85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>
                <a:off x="3761842" y="3099135"/>
                <a:ext cx="2325744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CA"/>
              </a:p>
            </p:txBody>
          </p:sp>
          <p:sp>
            <p:nvSpPr>
              <p:cNvPr id="21" name="AutoShape 42">
                <a:extLst>
                  <a:ext uri="{FF2B5EF4-FFF2-40B4-BE49-F238E27FC236}">
                    <a16:creationId xmlns:a16="http://schemas.microsoft.com/office/drawing/2014/main" xmlns="" id="{2C3E00A5-6BD2-405B-9172-FCCBFB2DFA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4789" y="1868091"/>
                <a:ext cx="103666" cy="136347"/>
              </a:xfrm>
              <a:custGeom>
                <a:avLst/>
                <a:gdLst>
                  <a:gd name="G0" fmla="+- -32912 0 0"/>
                  <a:gd name="G1" fmla="+- 11759064 0 0"/>
                  <a:gd name="G2" fmla="+- -32912 0 11759064"/>
                  <a:gd name="G3" fmla="+- 10800 0 0"/>
                  <a:gd name="G4" fmla="+- 0 0 -32912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10382 0 0"/>
                  <a:gd name="G9" fmla="+- 0 0 11759064"/>
                  <a:gd name="G10" fmla="+- 10382 0 2700"/>
                  <a:gd name="G11" fmla="cos G10 -32912"/>
                  <a:gd name="G12" fmla="sin G10 -32912"/>
                  <a:gd name="G13" fmla="cos 13500 -32912"/>
                  <a:gd name="G14" fmla="sin 13500 -32912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10382 1 2"/>
                  <a:gd name="G20" fmla="+- G19 5400 0"/>
                  <a:gd name="G21" fmla="cos G20 -32912"/>
                  <a:gd name="G22" fmla="sin G20 -32912"/>
                  <a:gd name="G23" fmla="+- G21 10800 0"/>
                  <a:gd name="G24" fmla="+- G12 G23 G22"/>
                  <a:gd name="G25" fmla="+- G22 G23 G11"/>
                  <a:gd name="G26" fmla="cos 10800 -32912"/>
                  <a:gd name="G27" fmla="sin 10800 -32912"/>
                  <a:gd name="G28" fmla="cos 10382 -32912"/>
                  <a:gd name="G29" fmla="sin 10382 -32912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11759064"/>
                  <a:gd name="G36" fmla="sin G34 11759064"/>
                  <a:gd name="G37" fmla="+/ 11759064 -32912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10382 G39"/>
                  <a:gd name="G43" fmla="sin 10382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0698 w 21600"/>
                  <a:gd name="T5" fmla="*/ 0 h 21600"/>
                  <a:gd name="T6" fmla="*/ 209 w 21600"/>
                  <a:gd name="T7" fmla="*/ 10905 h 21600"/>
                  <a:gd name="T8" fmla="*/ 10702 w 21600"/>
                  <a:gd name="T9" fmla="*/ 418 h 21600"/>
                  <a:gd name="T10" fmla="*/ 24299 w 21600"/>
                  <a:gd name="T11" fmla="*/ 10681 h 21600"/>
                  <a:gd name="T12" fmla="*/ 21415 w 21600"/>
                  <a:gd name="T13" fmla="*/ 13616 h 21600"/>
                  <a:gd name="T14" fmla="*/ 18481 w 21600"/>
                  <a:gd name="T15" fmla="*/ 10732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21181" y="10709"/>
                    </a:moveTo>
                    <a:cubicBezTo>
                      <a:pt x="21131" y="5010"/>
                      <a:pt x="16498" y="418"/>
                      <a:pt x="10800" y="418"/>
                    </a:cubicBezTo>
                    <a:cubicBezTo>
                      <a:pt x="5066" y="418"/>
                      <a:pt x="418" y="5066"/>
                      <a:pt x="418" y="10800"/>
                    </a:cubicBezTo>
                    <a:cubicBezTo>
                      <a:pt x="417" y="10834"/>
                      <a:pt x="418" y="10868"/>
                      <a:pt x="418" y="10903"/>
                    </a:cubicBezTo>
                    <a:lnTo>
                      <a:pt x="0" y="10907"/>
                    </a:lnTo>
                    <a:cubicBezTo>
                      <a:pt x="0" y="10871"/>
                      <a:pt x="0" y="10835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27" y="-1"/>
                      <a:pt x="21547" y="4777"/>
                      <a:pt x="21599" y="10705"/>
                    </a:cubicBezTo>
                    <a:lnTo>
                      <a:pt x="24299" y="10681"/>
                    </a:lnTo>
                    <a:lnTo>
                      <a:pt x="21415" y="13616"/>
                    </a:lnTo>
                    <a:lnTo>
                      <a:pt x="18481" y="10732"/>
                    </a:lnTo>
                    <a:lnTo>
                      <a:pt x="21181" y="10709"/>
                    </a:lnTo>
                    <a:close/>
                  </a:path>
                </a:pathLst>
              </a:custGeom>
              <a:solidFill>
                <a:schemeClr val="tx2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CA"/>
              </a:p>
            </p:txBody>
          </p:sp>
          <p:sp>
            <p:nvSpPr>
              <p:cNvPr id="22" name="AutoShape 41">
                <a:extLst>
                  <a:ext uri="{FF2B5EF4-FFF2-40B4-BE49-F238E27FC236}">
                    <a16:creationId xmlns:a16="http://schemas.microsoft.com/office/drawing/2014/main" xmlns="" id="{E48C55FB-11DC-47F4-AFC2-9558AEE0AF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4925540" y="4185985"/>
                <a:ext cx="98317" cy="136347"/>
              </a:xfrm>
              <a:custGeom>
                <a:avLst/>
                <a:gdLst>
                  <a:gd name="G0" fmla="+- -32912 0 0"/>
                  <a:gd name="G1" fmla="+- 11759064 0 0"/>
                  <a:gd name="G2" fmla="+- -32912 0 11759064"/>
                  <a:gd name="G3" fmla="+- 10800 0 0"/>
                  <a:gd name="G4" fmla="+- 0 0 -32912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10382 0 0"/>
                  <a:gd name="G9" fmla="+- 0 0 11759064"/>
                  <a:gd name="G10" fmla="+- 10382 0 2700"/>
                  <a:gd name="G11" fmla="cos G10 -32912"/>
                  <a:gd name="G12" fmla="sin G10 -32912"/>
                  <a:gd name="G13" fmla="cos 13500 -32912"/>
                  <a:gd name="G14" fmla="sin 13500 -32912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10382 1 2"/>
                  <a:gd name="G20" fmla="+- G19 5400 0"/>
                  <a:gd name="G21" fmla="cos G20 -32912"/>
                  <a:gd name="G22" fmla="sin G20 -32912"/>
                  <a:gd name="G23" fmla="+- G21 10800 0"/>
                  <a:gd name="G24" fmla="+- G12 G23 G22"/>
                  <a:gd name="G25" fmla="+- G22 G23 G11"/>
                  <a:gd name="G26" fmla="cos 10800 -32912"/>
                  <a:gd name="G27" fmla="sin 10800 -32912"/>
                  <a:gd name="G28" fmla="cos 10382 -32912"/>
                  <a:gd name="G29" fmla="sin 10382 -32912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11759064"/>
                  <a:gd name="G36" fmla="sin G34 11759064"/>
                  <a:gd name="G37" fmla="+/ 11759064 -32912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10382 G39"/>
                  <a:gd name="G43" fmla="sin 10382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0698 w 21600"/>
                  <a:gd name="T5" fmla="*/ 0 h 21600"/>
                  <a:gd name="T6" fmla="*/ 209 w 21600"/>
                  <a:gd name="T7" fmla="*/ 10905 h 21600"/>
                  <a:gd name="T8" fmla="*/ 10702 w 21600"/>
                  <a:gd name="T9" fmla="*/ 418 h 21600"/>
                  <a:gd name="T10" fmla="*/ 24299 w 21600"/>
                  <a:gd name="T11" fmla="*/ 10681 h 21600"/>
                  <a:gd name="T12" fmla="*/ 21415 w 21600"/>
                  <a:gd name="T13" fmla="*/ 13616 h 21600"/>
                  <a:gd name="T14" fmla="*/ 18481 w 21600"/>
                  <a:gd name="T15" fmla="*/ 10732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21181" y="10709"/>
                    </a:moveTo>
                    <a:cubicBezTo>
                      <a:pt x="21131" y="5010"/>
                      <a:pt x="16498" y="418"/>
                      <a:pt x="10800" y="418"/>
                    </a:cubicBezTo>
                    <a:cubicBezTo>
                      <a:pt x="5066" y="418"/>
                      <a:pt x="418" y="5066"/>
                      <a:pt x="418" y="10800"/>
                    </a:cubicBezTo>
                    <a:cubicBezTo>
                      <a:pt x="417" y="10834"/>
                      <a:pt x="418" y="10868"/>
                      <a:pt x="418" y="10903"/>
                    </a:cubicBezTo>
                    <a:lnTo>
                      <a:pt x="0" y="10907"/>
                    </a:lnTo>
                    <a:cubicBezTo>
                      <a:pt x="0" y="10871"/>
                      <a:pt x="0" y="10835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27" y="-1"/>
                      <a:pt x="21547" y="4777"/>
                      <a:pt x="21599" y="10705"/>
                    </a:cubicBezTo>
                    <a:lnTo>
                      <a:pt x="24299" y="10681"/>
                    </a:lnTo>
                    <a:lnTo>
                      <a:pt x="21415" y="13616"/>
                    </a:lnTo>
                    <a:lnTo>
                      <a:pt x="18481" y="10732"/>
                    </a:lnTo>
                    <a:lnTo>
                      <a:pt x="21181" y="10709"/>
                    </a:lnTo>
                    <a:close/>
                  </a:path>
                </a:pathLst>
              </a:custGeom>
              <a:solidFill>
                <a:schemeClr val="tx2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CA"/>
              </a:p>
            </p:txBody>
          </p:sp>
          <p:sp>
            <p:nvSpPr>
              <p:cNvPr id="23" name="Line 40">
                <a:extLst>
                  <a:ext uri="{FF2B5EF4-FFF2-40B4-BE49-F238E27FC236}">
                    <a16:creationId xmlns:a16="http://schemas.microsoft.com/office/drawing/2014/main" xmlns="" id="{A6881555-8645-44BF-A7DD-76F7C95E6D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 flipH="1">
                <a:off x="3866334" y="3095211"/>
                <a:ext cx="2317894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CA"/>
              </a:p>
            </p:txBody>
          </p:sp>
          <p:sp>
            <p:nvSpPr>
              <p:cNvPr id="24" name="Line 27">
                <a:extLst>
                  <a:ext uri="{FF2B5EF4-FFF2-40B4-BE49-F238E27FC236}">
                    <a16:creationId xmlns:a16="http://schemas.microsoft.com/office/drawing/2014/main" xmlns="" id="{F8C64DEC-DEFB-4848-B007-11E5AECCCF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>
                <a:off x="4653102" y="4646156"/>
                <a:ext cx="647646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CA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78375708-6907-4156-9A8F-FC53C91634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925552" y="1116075"/>
                <a:ext cx="68173" cy="310999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CA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8BD5349D-5940-4C9F-AF02-B816BFAD99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266294" y="2131911"/>
                <a:ext cx="920340" cy="51834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CA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6B97AB85-9AF9-472A-A8F7-9023E8C620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740481" y="4006679"/>
                <a:ext cx="920340" cy="51834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CA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C2C641FB-2A31-41D1-BEC5-BC1064B428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740462" y="2131911"/>
                <a:ext cx="920340" cy="51834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CA"/>
              </a:p>
            </p:txBody>
          </p:sp>
          <p:sp>
            <p:nvSpPr>
              <p:cNvPr id="29" name="Line 15">
                <a:extLst>
                  <a:ext uri="{FF2B5EF4-FFF2-40B4-BE49-F238E27FC236}">
                    <a16:creationId xmlns:a16="http://schemas.microsoft.com/office/drawing/2014/main" xmlns="" id="{327F7AF1-025E-44FA-9826-9712881B2D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>
                <a:off x="4963558" y="3309416"/>
                <a:ext cx="0" cy="5260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CA"/>
              </a:p>
            </p:txBody>
          </p:sp>
          <p:sp>
            <p:nvSpPr>
              <p:cNvPr id="30" name="Line 14">
                <a:extLst>
                  <a:ext uri="{FF2B5EF4-FFF2-40B4-BE49-F238E27FC236}">
                    <a16:creationId xmlns:a16="http://schemas.microsoft.com/office/drawing/2014/main" xmlns="" id="{77DC9C52-B947-48E0-9CE3-EBC4E5AFF4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>
                <a:off x="4963548" y="2354998"/>
                <a:ext cx="0" cy="52600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CA"/>
              </a:p>
            </p:txBody>
          </p:sp>
          <p:sp>
            <p:nvSpPr>
              <p:cNvPr id="31" name="Text Box 9">
                <a:extLst>
                  <a:ext uri="{FF2B5EF4-FFF2-40B4-BE49-F238E27FC236}">
                    <a16:creationId xmlns:a16="http://schemas.microsoft.com/office/drawing/2014/main" xmlns="" id="{A8EE617E-4E8D-4199-BD49-3BE48C3485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4910058" y="3886516"/>
                <a:ext cx="1105015" cy="423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Ion mirror 1</a:t>
                </a:r>
                <a:endParaRPr kumimoji="0" lang="en-US" altLang="en-US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" name="Text Box 8">
                <a:extLst>
                  <a:ext uri="{FF2B5EF4-FFF2-40B4-BE49-F238E27FC236}">
                    <a16:creationId xmlns:a16="http://schemas.microsoft.com/office/drawing/2014/main" xmlns="" id="{BC14DB7F-51E4-4D8B-B430-20670C23F2A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4922758" y="1840096"/>
                <a:ext cx="1105015" cy="4912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Ion mirror 2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xmlns="" id="{BE3656CC-C966-478F-9A00-4EDD81F9F7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105838" y="1576948"/>
                <a:ext cx="34086" cy="20733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CA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EC85EDE3-BDEB-4B53-8877-B3418C8FF3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787384" y="1576948"/>
                <a:ext cx="34086" cy="20733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CA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CA6EB3AF-DCBA-4E0A-BE1C-6F5AB23595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105838" y="4406143"/>
                <a:ext cx="34086" cy="20733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CA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xmlns="" id="{12442B2C-FFE6-4BA1-8DB0-EAAE136E4A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782589" y="4406143"/>
                <a:ext cx="34086" cy="20733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CA"/>
              </a:p>
            </p:txBody>
          </p:sp>
        </p:grp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7EC57C7-0CD8-415E-98F7-8B00DEA60964}"/>
              </a:ext>
            </a:extLst>
          </p:cNvPr>
          <p:cNvSpPr txBox="1"/>
          <p:nvPr/>
        </p:nvSpPr>
        <p:spPr>
          <a:xfrm>
            <a:off x="5334000" y="6428601"/>
            <a:ext cx="296499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dirty="0">
                <a:solidFill>
                  <a:srgbClr val="7F7F7F"/>
                </a:solidFill>
              </a:rPr>
              <a:t>T</a:t>
            </a:r>
            <a:r>
              <a:rPr lang="en-GB" sz="1200" dirty="0" smtClean="0">
                <a:solidFill>
                  <a:srgbClr val="7F7F7F"/>
                </a:solidFill>
              </a:rPr>
              <a:t>. Dickel </a:t>
            </a:r>
            <a:r>
              <a:rPr lang="en-GB" sz="1200" dirty="0">
                <a:solidFill>
                  <a:srgbClr val="7F7F7F"/>
                </a:solidFill>
              </a:rPr>
              <a:t>et. al, JASMS, (2017) 28:1079-1090</a:t>
            </a:r>
            <a:endParaRPr lang="en-US" sz="1200" dirty="0">
              <a:cs typeface="Arial"/>
            </a:endParaRPr>
          </a:p>
        </p:txBody>
      </p:sp>
      <p:sp>
        <p:nvSpPr>
          <p:cNvPr id="69" name="Line 27">
            <a:extLst>
              <a:ext uri="{FF2B5EF4-FFF2-40B4-BE49-F238E27FC236}">
                <a16:creationId xmlns:a16="http://schemas.microsoft.com/office/drawing/2014/main" xmlns="" id="{F8C64DEC-DEFB-4848-B007-11E5AECCCF57}"/>
              </a:ext>
            </a:extLst>
          </p:cNvPr>
          <p:cNvSpPr>
            <a:spLocks noChangeShapeType="1"/>
          </p:cNvSpPr>
          <p:nvPr/>
        </p:nvSpPr>
        <p:spPr bwMode="auto">
          <a:xfrm rot="16200000" flipH="1">
            <a:off x="543332" y="4936192"/>
            <a:ext cx="59436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/>
          </a:p>
        </p:txBody>
      </p:sp>
      <p:sp>
        <p:nvSpPr>
          <p:cNvPr id="71" name="Text Box 9">
            <a:extLst>
              <a:ext uri="{FF2B5EF4-FFF2-40B4-BE49-F238E27FC236}">
                <a16:creationId xmlns:a16="http://schemas.microsoft.com/office/drawing/2014/main" xmlns="" id="{A8EE617E-4E8D-4199-BD49-3BE48C3485A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621498" y="5065542"/>
            <a:ext cx="1009119" cy="28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Injection Trap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55847" y="1627565"/>
            <a:ext cx="508946" cy="506035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b="1" dirty="0"/>
              <a:t>1</a:t>
            </a:r>
          </a:p>
        </p:txBody>
      </p:sp>
      <p:sp>
        <p:nvSpPr>
          <p:cNvPr id="70" name="Line 27">
            <a:extLst>
              <a:ext uri="{FF2B5EF4-FFF2-40B4-BE49-F238E27FC236}">
                <a16:creationId xmlns:a16="http://schemas.microsoft.com/office/drawing/2014/main" xmlns="" id="{EBA1D56B-85B7-4EB9-9997-C367780075FC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1442768" y="2114514"/>
            <a:ext cx="54864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/>
          </a:p>
        </p:txBody>
      </p:sp>
      <p:sp>
        <p:nvSpPr>
          <p:cNvPr id="74" name="Rectangle 73"/>
          <p:cNvSpPr/>
          <p:nvPr/>
        </p:nvSpPr>
        <p:spPr>
          <a:xfrm>
            <a:off x="1801719" y="3449112"/>
            <a:ext cx="91440" cy="457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515374" y="3450854"/>
            <a:ext cx="91440" cy="457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937260" y="3459480"/>
            <a:ext cx="91440" cy="457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650915" y="3461222"/>
            <a:ext cx="91440" cy="457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 Box 8">
            <a:extLst>
              <a:ext uri="{FF2B5EF4-FFF2-40B4-BE49-F238E27FC236}">
                <a16:creationId xmlns:a16="http://schemas.microsoft.com/office/drawing/2014/main" xmlns="" id="{BC14DB7F-51E4-4D8B-B430-20670C23F2AF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54523" y="3343083"/>
            <a:ext cx="1009119" cy="22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MRS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95884" y="1801859"/>
            <a:ext cx="637716" cy="3608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2031995" y="1641123"/>
            <a:ext cx="495310" cy="49247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b="1" dirty="0"/>
              <a:t>2</a:t>
            </a:r>
          </a:p>
        </p:txBody>
      </p:sp>
      <p:pic>
        <p:nvPicPr>
          <p:cNvPr id="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744028"/>
            <a:ext cx="4800600" cy="187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070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3" grpId="0" animBg="1"/>
      <p:bldP spid="7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-1" y="117747"/>
            <a:ext cx="9144001" cy="46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xtBox 6"/>
          <p:cNvSpPr txBox="1"/>
          <p:nvPr/>
        </p:nvSpPr>
        <p:spPr>
          <a:xfrm>
            <a:off x="0" y="9380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Mass selective re-trapping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1B74A92-E723-4D8F-8B4D-1183073B3ED9}"/>
              </a:ext>
            </a:extLst>
          </p:cNvPr>
          <p:cNvGrpSpPr/>
          <p:nvPr/>
        </p:nvGrpSpPr>
        <p:grpSpPr>
          <a:xfrm>
            <a:off x="310320" y="1042372"/>
            <a:ext cx="1969330" cy="4918865"/>
            <a:chOff x="3280122" y="477995"/>
            <a:chExt cx="2351837" cy="491886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10090989-709F-40C1-9AEA-C5F4E19C9F4A}"/>
                </a:ext>
              </a:extLst>
            </p:cNvPr>
            <p:cNvGrpSpPr/>
            <p:nvPr/>
          </p:nvGrpSpPr>
          <p:grpSpPr>
            <a:xfrm>
              <a:off x="3280122" y="477995"/>
              <a:ext cx="2309116" cy="4572000"/>
              <a:chOff x="3280122" y="477995"/>
              <a:chExt cx="2309116" cy="4572000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xmlns="" id="{53BD23E3-0A37-4108-AD09-AB9E2FB186B0}"/>
                  </a:ext>
                </a:extLst>
              </p:cNvPr>
              <p:cNvGrpSpPr/>
              <p:nvPr/>
            </p:nvGrpSpPr>
            <p:grpSpPr>
              <a:xfrm>
                <a:off x="3280122" y="841743"/>
                <a:ext cx="2309116" cy="4208252"/>
                <a:chOff x="3280122" y="875853"/>
                <a:chExt cx="2886397" cy="5260316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xmlns="" id="{8A554A8C-77C9-4F99-A1F0-B60295DEB2E7}"/>
                    </a:ext>
                  </a:extLst>
                </p:cNvPr>
                <p:cNvSpPr/>
                <p:nvPr/>
              </p:nvSpPr>
              <p:spPr>
                <a:xfrm>
                  <a:off x="3280122" y="920968"/>
                  <a:ext cx="2886397" cy="5215201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CA"/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xmlns="" id="{4D1E6374-6CB5-4CDD-886C-7DC30008DA21}"/>
                    </a:ext>
                  </a:extLst>
                </p:cNvPr>
                <p:cNvGrpSpPr/>
                <p:nvPr/>
              </p:nvGrpSpPr>
              <p:grpSpPr>
                <a:xfrm>
                  <a:off x="3735621" y="875853"/>
                  <a:ext cx="1801795" cy="4911051"/>
                  <a:chOff x="3735617" y="908041"/>
                  <a:chExt cx="1578411" cy="4302185"/>
                </a:xfrm>
              </p:grpSpPr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xmlns="" id="{35158ACC-8D52-4831-8A94-D3ADB41A6EF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3826823" y="5089516"/>
                    <a:ext cx="34086" cy="207333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CA"/>
                  </a:p>
                </p:txBody>
              </p:sp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xmlns="" id="{1A7725B8-3A30-4FF5-BB74-1314186B3D2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4137822" y="5089516"/>
                    <a:ext cx="34086" cy="207333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CA"/>
                  </a:p>
                </p:txBody>
              </p:sp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xmlns="" id="{F878D758-5EA5-4043-A844-39023A0217B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3724719" y="5022045"/>
                    <a:ext cx="136347" cy="103666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CA"/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xmlns="" id="{22AE1E3A-DE3C-43F7-9986-2A4BBE24357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4138525" y="5022045"/>
                    <a:ext cx="136347" cy="103666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CA"/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xmlns="" id="{84651025-A2E8-43BF-988A-A0D31C3FDA7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3826823" y="4850908"/>
                    <a:ext cx="34086" cy="207333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CA"/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xmlns="" id="{037DCB80-9324-4299-9B4C-EC94F25EC31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4137822" y="4850908"/>
                    <a:ext cx="34086" cy="207333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CA"/>
                  </a:p>
                </p:txBody>
              </p: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xmlns="" id="{F27273DA-B4AD-4FA1-AFD3-BC8D47C909E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3301364" y="4110578"/>
                    <a:ext cx="920340" cy="51834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CA"/>
                  </a:p>
                </p:txBody>
              </p:sp>
              <p:sp>
                <p:nvSpPr>
                  <p:cNvPr id="48" name="Line 43">
                    <a:extLst>
                      <a:ext uri="{FF2B5EF4-FFF2-40B4-BE49-F238E27FC236}">
                        <a16:creationId xmlns:a16="http://schemas.microsoft.com/office/drawing/2014/main" xmlns="" id="{BC151F3F-E574-4B17-9BD8-38B2F6817EE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2801494" y="3203034"/>
                    <a:ext cx="2325744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CA"/>
                  </a:p>
                </p:txBody>
              </p:sp>
              <p:sp>
                <p:nvSpPr>
                  <p:cNvPr id="49" name="AutoShape 42">
                    <a:extLst>
                      <a:ext uri="{FF2B5EF4-FFF2-40B4-BE49-F238E27FC236}">
                        <a16:creationId xmlns:a16="http://schemas.microsoft.com/office/drawing/2014/main" xmlns="" id="{0416F83E-B6EF-4192-AA13-ACFC67D9B33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64441" y="1971990"/>
                    <a:ext cx="103666" cy="136347"/>
                  </a:xfrm>
                  <a:custGeom>
                    <a:avLst/>
                    <a:gdLst>
                      <a:gd name="G0" fmla="+- -32912 0 0"/>
                      <a:gd name="G1" fmla="+- 11759064 0 0"/>
                      <a:gd name="G2" fmla="+- -32912 0 11759064"/>
                      <a:gd name="G3" fmla="+- 10800 0 0"/>
                      <a:gd name="G4" fmla="+- 0 0 -32912"/>
                      <a:gd name="T0" fmla="*/ 360 256 1"/>
                      <a:gd name="T1" fmla="*/ 0 256 1"/>
                      <a:gd name="G5" fmla="+- G2 T0 T1"/>
                      <a:gd name="G6" fmla="?: G2 G2 G5"/>
                      <a:gd name="G7" fmla="+- 0 0 G6"/>
                      <a:gd name="G8" fmla="+- 10382 0 0"/>
                      <a:gd name="G9" fmla="+- 0 0 11759064"/>
                      <a:gd name="G10" fmla="+- 10382 0 2700"/>
                      <a:gd name="G11" fmla="cos G10 -32912"/>
                      <a:gd name="G12" fmla="sin G10 -32912"/>
                      <a:gd name="G13" fmla="cos 13500 -32912"/>
                      <a:gd name="G14" fmla="sin 13500 -32912"/>
                      <a:gd name="G15" fmla="+- G11 10800 0"/>
                      <a:gd name="G16" fmla="+- G12 10800 0"/>
                      <a:gd name="G17" fmla="+- G13 10800 0"/>
                      <a:gd name="G18" fmla="+- G14 10800 0"/>
                      <a:gd name="G19" fmla="*/ 10382 1 2"/>
                      <a:gd name="G20" fmla="+- G19 5400 0"/>
                      <a:gd name="G21" fmla="cos G20 -32912"/>
                      <a:gd name="G22" fmla="sin G20 -32912"/>
                      <a:gd name="G23" fmla="+- G21 10800 0"/>
                      <a:gd name="G24" fmla="+- G12 G23 G22"/>
                      <a:gd name="G25" fmla="+- G22 G23 G11"/>
                      <a:gd name="G26" fmla="cos 10800 -32912"/>
                      <a:gd name="G27" fmla="sin 10800 -32912"/>
                      <a:gd name="G28" fmla="cos 10382 -32912"/>
                      <a:gd name="G29" fmla="sin 10382 -32912"/>
                      <a:gd name="G30" fmla="+- G26 10800 0"/>
                      <a:gd name="G31" fmla="+- G27 10800 0"/>
                      <a:gd name="G32" fmla="+- G28 10800 0"/>
                      <a:gd name="G33" fmla="+- G29 10800 0"/>
                      <a:gd name="G34" fmla="+- G19 5400 0"/>
                      <a:gd name="G35" fmla="cos G34 11759064"/>
                      <a:gd name="G36" fmla="sin G34 11759064"/>
                      <a:gd name="G37" fmla="+/ 11759064 -32912 2"/>
                      <a:gd name="T2" fmla="*/ 180 256 1"/>
                      <a:gd name="T3" fmla="*/ 0 256 1"/>
                      <a:gd name="G38" fmla="+- G37 T2 T3"/>
                      <a:gd name="G39" fmla="?: G2 G37 G38"/>
                      <a:gd name="G40" fmla="cos 10800 G39"/>
                      <a:gd name="G41" fmla="sin 10800 G39"/>
                      <a:gd name="G42" fmla="cos 10382 G39"/>
                      <a:gd name="G43" fmla="sin 10382 G39"/>
                      <a:gd name="G44" fmla="+- G40 10800 0"/>
                      <a:gd name="G45" fmla="+- G41 10800 0"/>
                      <a:gd name="G46" fmla="+- G42 10800 0"/>
                      <a:gd name="G47" fmla="+- G43 10800 0"/>
                      <a:gd name="G48" fmla="+- G35 10800 0"/>
                      <a:gd name="G49" fmla="+- G36 10800 0"/>
                      <a:gd name="T4" fmla="*/ 10698 w 21600"/>
                      <a:gd name="T5" fmla="*/ 0 h 21600"/>
                      <a:gd name="T6" fmla="*/ 209 w 21600"/>
                      <a:gd name="T7" fmla="*/ 10905 h 21600"/>
                      <a:gd name="T8" fmla="*/ 10702 w 21600"/>
                      <a:gd name="T9" fmla="*/ 418 h 21600"/>
                      <a:gd name="T10" fmla="*/ 24299 w 21600"/>
                      <a:gd name="T11" fmla="*/ 10681 h 21600"/>
                      <a:gd name="T12" fmla="*/ 21415 w 21600"/>
                      <a:gd name="T13" fmla="*/ 13616 h 21600"/>
                      <a:gd name="T14" fmla="*/ 18481 w 21600"/>
                      <a:gd name="T15" fmla="*/ 10732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21181" y="10709"/>
                        </a:moveTo>
                        <a:cubicBezTo>
                          <a:pt x="21131" y="5010"/>
                          <a:pt x="16498" y="418"/>
                          <a:pt x="10800" y="418"/>
                        </a:cubicBezTo>
                        <a:cubicBezTo>
                          <a:pt x="5066" y="418"/>
                          <a:pt x="418" y="5066"/>
                          <a:pt x="418" y="10800"/>
                        </a:cubicBezTo>
                        <a:cubicBezTo>
                          <a:pt x="417" y="10834"/>
                          <a:pt x="418" y="10868"/>
                          <a:pt x="418" y="10903"/>
                        </a:cubicBezTo>
                        <a:lnTo>
                          <a:pt x="0" y="10907"/>
                        </a:lnTo>
                        <a:cubicBezTo>
                          <a:pt x="0" y="10871"/>
                          <a:pt x="0" y="10835"/>
                          <a:pt x="0" y="10800"/>
                        </a:cubicBez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27" y="-1"/>
                          <a:pt x="21547" y="4777"/>
                          <a:pt x="21599" y="10705"/>
                        </a:cubicBezTo>
                        <a:lnTo>
                          <a:pt x="24299" y="10681"/>
                        </a:lnTo>
                        <a:lnTo>
                          <a:pt x="21415" y="13616"/>
                        </a:lnTo>
                        <a:lnTo>
                          <a:pt x="18481" y="10732"/>
                        </a:lnTo>
                        <a:lnTo>
                          <a:pt x="21181" y="10709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CA"/>
                  </a:p>
                </p:txBody>
              </p:sp>
              <p:sp>
                <p:nvSpPr>
                  <p:cNvPr id="50" name="AutoShape 41">
                    <a:extLst>
                      <a:ext uri="{FF2B5EF4-FFF2-40B4-BE49-F238E27FC236}">
                        <a16:creationId xmlns:a16="http://schemas.microsoft.com/office/drawing/2014/main" xmlns="" id="{86918C17-FF6A-4922-86EA-D5FBC00D368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3965192" y="4289884"/>
                    <a:ext cx="98317" cy="136347"/>
                  </a:xfrm>
                  <a:custGeom>
                    <a:avLst/>
                    <a:gdLst>
                      <a:gd name="G0" fmla="+- -32912 0 0"/>
                      <a:gd name="G1" fmla="+- 11759064 0 0"/>
                      <a:gd name="G2" fmla="+- -32912 0 11759064"/>
                      <a:gd name="G3" fmla="+- 10800 0 0"/>
                      <a:gd name="G4" fmla="+- 0 0 -32912"/>
                      <a:gd name="T0" fmla="*/ 360 256 1"/>
                      <a:gd name="T1" fmla="*/ 0 256 1"/>
                      <a:gd name="G5" fmla="+- G2 T0 T1"/>
                      <a:gd name="G6" fmla="?: G2 G2 G5"/>
                      <a:gd name="G7" fmla="+- 0 0 G6"/>
                      <a:gd name="G8" fmla="+- 10382 0 0"/>
                      <a:gd name="G9" fmla="+- 0 0 11759064"/>
                      <a:gd name="G10" fmla="+- 10382 0 2700"/>
                      <a:gd name="G11" fmla="cos G10 -32912"/>
                      <a:gd name="G12" fmla="sin G10 -32912"/>
                      <a:gd name="G13" fmla="cos 13500 -32912"/>
                      <a:gd name="G14" fmla="sin 13500 -32912"/>
                      <a:gd name="G15" fmla="+- G11 10800 0"/>
                      <a:gd name="G16" fmla="+- G12 10800 0"/>
                      <a:gd name="G17" fmla="+- G13 10800 0"/>
                      <a:gd name="G18" fmla="+- G14 10800 0"/>
                      <a:gd name="G19" fmla="*/ 10382 1 2"/>
                      <a:gd name="G20" fmla="+- G19 5400 0"/>
                      <a:gd name="G21" fmla="cos G20 -32912"/>
                      <a:gd name="G22" fmla="sin G20 -32912"/>
                      <a:gd name="G23" fmla="+- G21 10800 0"/>
                      <a:gd name="G24" fmla="+- G12 G23 G22"/>
                      <a:gd name="G25" fmla="+- G22 G23 G11"/>
                      <a:gd name="G26" fmla="cos 10800 -32912"/>
                      <a:gd name="G27" fmla="sin 10800 -32912"/>
                      <a:gd name="G28" fmla="cos 10382 -32912"/>
                      <a:gd name="G29" fmla="sin 10382 -32912"/>
                      <a:gd name="G30" fmla="+- G26 10800 0"/>
                      <a:gd name="G31" fmla="+- G27 10800 0"/>
                      <a:gd name="G32" fmla="+- G28 10800 0"/>
                      <a:gd name="G33" fmla="+- G29 10800 0"/>
                      <a:gd name="G34" fmla="+- G19 5400 0"/>
                      <a:gd name="G35" fmla="cos G34 11759064"/>
                      <a:gd name="G36" fmla="sin G34 11759064"/>
                      <a:gd name="G37" fmla="+/ 11759064 -32912 2"/>
                      <a:gd name="T2" fmla="*/ 180 256 1"/>
                      <a:gd name="T3" fmla="*/ 0 256 1"/>
                      <a:gd name="G38" fmla="+- G37 T2 T3"/>
                      <a:gd name="G39" fmla="?: G2 G37 G38"/>
                      <a:gd name="G40" fmla="cos 10800 G39"/>
                      <a:gd name="G41" fmla="sin 10800 G39"/>
                      <a:gd name="G42" fmla="cos 10382 G39"/>
                      <a:gd name="G43" fmla="sin 10382 G39"/>
                      <a:gd name="G44" fmla="+- G40 10800 0"/>
                      <a:gd name="G45" fmla="+- G41 10800 0"/>
                      <a:gd name="G46" fmla="+- G42 10800 0"/>
                      <a:gd name="G47" fmla="+- G43 10800 0"/>
                      <a:gd name="G48" fmla="+- G35 10800 0"/>
                      <a:gd name="G49" fmla="+- G36 10800 0"/>
                      <a:gd name="T4" fmla="*/ 10698 w 21600"/>
                      <a:gd name="T5" fmla="*/ 0 h 21600"/>
                      <a:gd name="T6" fmla="*/ 209 w 21600"/>
                      <a:gd name="T7" fmla="*/ 10905 h 21600"/>
                      <a:gd name="T8" fmla="*/ 10702 w 21600"/>
                      <a:gd name="T9" fmla="*/ 418 h 21600"/>
                      <a:gd name="T10" fmla="*/ 24299 w 21600"/>
                      <a:gd name="T11" fmla="*/ 10681 h 21600"/>
                      <a:gd name="T12" fmla="*/ 21415 w 21600"/>
                      <a:gd name="T13" fmla="*/ 13616 h 21600"/>
                      <a:gd name="T14" fmla="*/ 18481 w 21600"/>
                      <a:gd name="T15" fmla="*/ 10732 h 21600"/>
                      <a:gd name="T16" fmla="*/ 3163 w 21600"/>
                      <a:gd name="T17" fmla="*/ 3163 h 21600"/>
                      <a:gd name="T18" fmla="*/ 18437 w 21600"/>
                      <a:gd name="T19" fmla="*/ 18437 h 21600"/>
                    </a:gdLst>
                    <a:ahLst/>
                    <a:cxnLst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T16" t="T17" r="T18" b="T19"/>
                    <a:pathLst>
                      <a:path w="21600" h="21600">
                        <a:moveTo>
                          <a:pt x="21181" y="10709"/>
                        </a:moveTo>
                        <a:cubicBezTo>
                          <a:pt x="21131" y="5010"/>
                          <a:pt x="16498" y="418"/>
                          <a:pt x="10800" y="418"/>
                        </a:cubicBezTo>
                        <a:cubicBezTo>
                          <a:pt x="5066" y="418"/>
                          <a:pt x="418" y="5066"/>
                          <a:pt x="418" y="10800"/>
                        </a:cubicBezTo>
                        <a:cubicBezTo>
                          <a:pt x="417" y="10834"/>
                          <a:pt x="418" y="10868"/>
                          <a:pt x="418" y="10903"/>
                        </a:cubicBezTo>
                        <a:lnTo>
                          <a:pt x="0" y="10907"/>
                        </a:lnTo>
                        <a:cubicBezTo>
                          <a:pt x="0" y="10871"/>
                          <a:pt x="0" y="10835"/>
                          <a:pt x="0" y="10800"/>
                        </a:cubicBez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27" y="-1"/>
                          <a:pt x="21547" y="4777"/>
                          <a:pt x="21599" y="10705"/>
                        </a:cubicBezTo>
                        <a:lnTo>
                          <a:pt x="24299" y="10681"/>
                        </a:lnTo>
                        <a:lnTo>
                          <a:pt x="21415" y="13616"/>
                        </a:lnTo>
                        <a:lnTo>
                          <a:pt x="18481" y="10732"/>
                        </a:lnTo>
                        <a:lnTo>
                          <a:pt x="21181" y="10709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CA"/>
                  </a:p>
                </p:txBody>
              </p:sp>
              <p:sp>
                <p:nvSpPr>
                  <p:cNvPr id="51" name="Line 40">
                    <a:extLst>
                      <a:ext uri="{FF2B5EF4-FFF2-40B4-BE49-F238E27FC236}">
                        <a16:creationId xmlns:a16="http://schemas.microsoft.com/office/drawing/2014/main" xmlns="" id="{1CE9EB07-CAA2-4EC5-8C11-BDEF543E992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6200000" flipH="1">
                    <a:off x="2905986" y="3199110"/>
                    <a:ext cx="2317894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CA"/>
                  </a:p>
                </p:txBody>
              </p:sp>
              <p:sp>
                <p:nvSpPr>
                  <p:cNvPr id="52" name="Line 27">
                    <a:extLst>
                      <a:ext uri="{FF2B5EF4-FFF2-40B4-BE49-F238E27FC236}">
                        <a16:creationId xmlns:a16="http://schemas.microsoft.com/office/drawing/2014/main" xmlns="" id="{B3A46828-169D-4289-AEFC-535DE6AD5C2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3653101" y="4750055"/>
                    <a:ext cx="64764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CA"/>
                  </a:p>
                </p:txBody>
              </p:sp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xmlns="" id="{082C902D-DC6D-40E4-B0F1-141CF3F029D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3965204" y="1219974"/>
                    <a:ext cx="68173" cy="310999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CA"/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xmlns="" id="{3B3E5903-1A3F-4DCB-8BC8-EC93AE249F5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3305946" y="2235810"/>
                    <a:ext cx="920340" cy="51834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CA"/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xmlns="" id="{66672885-26BC-4366-872F-E30367F8298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3780133" y="4110578"/>
                    <a:ext cx="920340" cy="51834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CA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xmlns="" id="{963316AB-8758-432A-9E47-35A134B02ED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3780114" y="2235810"/>
                    <a:ext cx="920340" cy="51834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CA"/>
                  </a:p>
                </p:txBody>
              </p:sp>
              <p:sp>
                <p:nvSpPr>
                  <p:cNvPr id="57" name="Line 15">
                    <a:extLst>
                      <a:ext uri="{FF2B5EF4-FFF2-40B4-BE49-F238E27FC236}">
                        <a16:creationId xmlns:a16="http://schemas.microsoft.com/office/drawing/2014/main" xmlns="" id="{D6BC1C71-4D37-4790-95F1-DBA3BBCF498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4003210" y="3413315"/>
                    <a:ext cx="0" cy="52602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CA"/>
                  </a:p>
                </p:txBody>
              </p:sp>
              <p:sp>
                <p:nvSpPr>
                  <p:cNvPr id="58" name="Line 14">
                    <a:extLst>
                      <a:ext uri="{FF2B5EF4-FFF2-40B4-BE49-F238E27FC236}">
                        <a16:creationId xmlns:a16="http://schemas.microsoft.com/office/drawing/2014/main" xmlns="" id="{FFB5702D-AE19-4E67-85F3-03469E2778D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4003200" y="2458897"/>
                    <a:ext cx="0" cy="52600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CA"/>
                  </a:p>
                </p:txBody>
              </p:sp>
              <p:sp>
                <p:nvSpPr>
                  <p:cNvPr id="59" name="Text Box 10">
                    <a:extLst>
                      <a:ext uri="{FF2B5EF4-FFF2-40B4-BE49-F238E27FC236}">
                        <a16:creationId xmlns:a16="http://schemas.microsoft.com/office/drawing/2014/main" xmlns="" id="{E1FC97B2-B747-4461-B619-A5BC3DCC1CB7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28055" y="908041"/>
                    <a:ext cx="1385973" cy="6319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100" b="1" i="0" u="none" strike="noStrike" cap="none" normalizeH="0" baseline="0" dirty="0" err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rPr>
                      <a:t>MagneTOF</a:t>
                    </a:r>
                    <a:endParaRPr kumimoji="0" lang="en-US" altLang="en-US" sz="11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endParaRPr>
                  </a:p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n-US" altLang="en-US" sz="1100" b="1" dirty="0">
                        <a:latin typeface="Arial" pitchFamily="34" charset="0"/>
                        <a:ea typeface="Times New Roman" pitchFamily="18" charset="0"/>
                        <a:cs typeface="Arial" pitchFamily="34" charset="0"/>
                      </a:rPr>
                      <a:t>Detector</a:t>
                    </a:r>
                    <a:endParaRPr kumimoji="0" lang="en-US" altLang="en-US" sz="11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60" name="Text Box 9">
                    <a:extLst>
                      <a:ext uri="{FF2B5EF4-FFF2-40B4-BE49-F238E27FC236}">
                        <a16:creationId xmlns:a16="http://schemas.microsoft.com/office/drawing/2014/main" xmlns="" id="{4E18DDF7-846A-4789-BB23-0F31DBF2546C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3949710" y="3990415"/>
                    <a:ext cx="1105015" cy="4231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rPr>
                      <a:t>Ion mirror 1</a:t>
                    </a:r>
                    <a:endParaRPr kumimoji="0" lang="en-US" altLang="en-US" sz="11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61" name="Text Box 8">
                    <a:extLst>
                      <a:ext uri="{FF2B5EF4-FFF2-40B4-BE49-F238E27FC236}">
                        <a16:creationId xmlns:a16="http://schemas.microsoft.com/office/drawing/2014/main" xmlns="" id="{A779AA9C-3A3B-4398-AEC7-B9187BC028D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3962410" y="1943995"/>
                    <a:ext cx="1105015" cy="49129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rPr>
                      <a:t>Ion mirror 2</a:t>
                    </a:r>
                    <a:endParaRPr kumimoji="0" lang="en-US" altLang="en-US" sz="11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xmlns="" id="{BD31669E-2F57-47AF-B467-F4A40F4FD6C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4145490" y="1680847"/>
                    <a:ext cx="34086" cy="207333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CA"/>
                  </a:p>
                </p:txBody>
              </p:sp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xmlns="" id="{C7A5D75B-BAB0-4B39-9462-D8F60FE6964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3827036" y="1680847"/>
                    <a:ext cx="34086" cy="207333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CA"/>
                  </a:p>
                </p:txBody>
              </p:sp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xmlns="" id="{D91340FB-F79A-492F-9F29-94A29AB2FBC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4145490" y="4510042"/>
                    <a:ext cx="34086" cy="207333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CA"/>
                  </a:p>
                </p:txBody>
              </p:sp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xmlns="" id="{B43E45E1-762C-4D0A-B31D-6D17FDF086F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3822241" y="4510042"/>
                    <a:ext cx="34086" cy="207333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CA"/>
                  </a:p>
                </p:txBody>
              </p:sp>
            </p:grpSp>
          </p:grpSp>
          <p:sp>
            <p:nvSpPr>
              <p:cNvPr id="38" name="TextShape 10">
                <a:extLst>
                  <a:ext uri="{FF2B5EF4-FFF2-40B4-BE49-F238E27FC236}">
                    <a16:creationId xmlns:a16="http://schemas.microsoft.com/office/drawing/2014/main" xmlns="" id="{95048C49-BDD2-4AED-9C17-C7C8B0DED0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68913" y="477995"/>
                <a:ext cx="1525783" cy="4100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5000" rIns="90000" bIns="4500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altLang="en-US" sz="1600" dirty="0">
                    <a:solidFill>
                      <a:srgbClr val="4F4946"/>
                    </a:solidFill>
                  </a:rPr>
                  <a:t>TOF analyzer</a:t>
                </a:r>
                <a:endParaRPr lang="en-US" altLang="en-US" sz="1600" dirty="0">
                  <a:solidFill>
                    <a:srgbClr val="4F4946"/>
                  </a:solidFill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BCB60B73-A883-475A-B855-A77F21E12031}"/>
                </a:ext>
              </a:extLst>
            </p:cNvPr>
            <p:cNvGrpSpPr/>
            <p:nvPr/>
          </p:nvGrpSpPr>
          <p:grpSpPr>
            <a:xfrm>
              <a:off x="4695960" y="1237487"/>
              <a:ext cx="935999" cy="4159373"/>
              <a:chOff x="4695965" y="1237488"/>
              <a:chExt cx="1024946" cy="4554634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6D781385-4ADE-48D4-8D3E-BD0CE19E0E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787171" y="4985617"/>
                <a:ext cx="34086" cy="20733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CA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450FD7C5-EA66-478E-B25E-0F6B733267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098170" y="4985617"/>
                <a:ext cx="34086" cy="20733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CA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2D855B4C-39A1-4A8E-882E-1E032C28C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685067" y="4918146"/>
                <a:ext cx="136347" cy="103666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CA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3527D344-30C5-4ED7-A956-6AC603372C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098873" y="4918146"/>
                <a:ext cx="136347" cy="103666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CA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18B48E99-0F2E-4620-A27D-625106CE02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787171" y="4747009"/>
                <a:ext cx="34086" cy="20733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CA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93078DDC-716F-4F12-A57A-8AC9A34C3D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098170" y="4747009"/>
                <a:ext cx="34086" cy="20733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CA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1E4E9A06-2353-4901-A37A-7961C1E933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261712" y="4006679"/>
                <a:ext cx="920340" cy="51834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CA"/>
              </a:p>
            </p:txBody>
          </p:sp>
          <p:sp>
            <p:nvSpPr>
              <p:cNvPr id="24" name="Line 27">
                <a:extLst>
                  <a:ext uri="{FF2B5EF4-FFF2-40B4-BE49-F238E27FC236}">
                    <a16:creationId xmlns:a16="http://schemas.microsoft.com/office/drawing/2014/main" xmlns="" id="{F8C64DEC-DEFB-4848-B007-11E5AECCCF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 flipH="1" flipV="1">
                <a:off x="4559165" y="5374362"/>
                <a:ext cx="822143" cy="1337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CA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78375708-6907-4156-9A8F-FC53C91634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925552" y="1116075"/>
                <a:ext cx="68173" cy="310999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CA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8BD5349D-5940-4C9F-AF02-B816BFAD99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266294" y="2131911"/>
                <a:ext cx="920340" cy="51834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CA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6B97AB85-9AF9-472A-A8F7-9023E8C620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740481" y="4006679"/>
                <a:ext cx="920340" cy="51834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CA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C2C641FB-2A31-41D1-BEC5-BC1064B428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740462" y="2131911"/>
                <a:ext cx="920340" cy="51834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CA"/>
              </a:p>
            </p:txBody>
          </p:sp>
          <p:sp>
            <p:nvSpPr>
              <p:cNvPr id="29" name="Line 15">
                <a:extLst>
                  <a:ext uri="{FF2B5EF4-FFF2-40B4-BE49-F238E27FC236}">
                    <a16:creationId xmlns:a16="http://schemas.microsoft.com/office/drawing/2014/main" xmlns="" id="{327F7AF1-025E-44FA-9826-9712881B2D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>
                <a:off x="4963558" y="3309416"/>
                <a:ext cx="0" cy="5260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CA"/>
              </a:p>
            </p:txBody>
          </p:sp>
          <p:sp>
            <p:nvSpPr>
              <p:cNvPr id="30" name="Line 14">
                <a:extLst>
                  <a:ext uri="{FF2B5EF4-FFF2-40B4-BE49-F238E27FC236}">
                    <a16:creationId xmlns:a16="http://schemas.microsoft.com/office/drawing/2014/main" xmlns="" id="{77DC9C52-B947-48E0-9CE3-EBC4E5AFF4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>
                <a:off x="4963548" y="2354998"/>
                <a:ext cx="0" cy="52600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CA"/>
              </a:p>
            </p:txBody>
          </p:sp>
          <p:sp>
            <p:nvSpPr>
              <p:cNvPr id="31" name="Text Box 9">
                <a:extLst>
                  <a:ext uri="{FF2B5EF4-FFF2-40B4-BE49-F238E27FC236}">
                    <a16:creationId xmlns:a16="http://schemas.microsoft.com/office/drawing/2014/main" xmlns="" id="{A8EE617E-4E8D-4199-BD49-3BE48C3485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4910058" y="3886516"/>
                <a:ext cx="1105015" cy="423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Ion mirror 1</a:t>
                </a:r>
                <a:endParaRPr kumimoji="0" lang="en-US" altLang="en-US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" name="Text Box 8">
                <a:extLst>
                  <a:ext uri="{FF2B5EF4-FFF2-40B4-BE49-F238E27FC236}">
                    <a16:creationId xmlns:a16="http://schemas.microsoft.com/office/drawing/2014/main" xmlns="" id="{BC14DB7F-51E4-4D8B-B430-20670C23F2A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4922758" y="1840096"/>
                <a:ext cx="1105015" cy="4912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1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Ion mirror 2</a:t>
                </a:r>
                <a:endPara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xmlns="" id="{BE3656CC-C966-478F-9A00-4EDD81F9F7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105838" y="1576948"/>
                <a:ext cx="34086" cy="20733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CA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EC85EDE3-BDEB-4B53-8877-B3418C8FF3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787384" y="1576948"/>
                <a:ext cx="34086" cy="20733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CA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CA6EB3AF-DCBA-4E0A-BE1C-6F5AB23595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105838" y="4406143"/>
                <a:ext cx="34086" cy="20733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CA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xmlns="" id="{12442B2C-FFE6-4BA1-8DB0-EAAE136E4A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782589" y="4406143"/>
                <a:ext cx="34086" cy="20733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CA"/>
              </a:p>
            </p:txBody>
          </p:sp>
        </p:grp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7EC57C7-0CD8-415E-98F7-8B00DEA60964}"/>
              </a:ext>
            </a:extLst>
          </p:cNvPr>
          <p:cNvSpPr txBox="1"/>
          <p:nvPr/>
        </p:nvSpPr>
        <p:spPr>
          <a:xfrm>
            <a:off x="5334000" y="6428601"/>
            <a:ext cx="296499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dirty="0">
                <a:solidFill>
                  <a:srgbClr val="7F7F7F"/>
                </a:solidFill>
              </a:rPr>
              <a:t>T</a:t>
            </a:r>
            <a:r>
              <a:rPr lang="en-GB" sz="1200" dirty="0" smtClean="0">
                <a:solidFill>
                  <a:srgbClr val="7F7F7F"/>
                </a:solidFill>
              </a:rPr>
              <a:t>. Dickel </a:t>
            </a:r>
            <a:r>
              <a:rPr lang="en-GB" sz="1200" dirty="0">
                <a:solidFill>
                  <a:srgbClr val="7F7F7F"/>
                </a:solidFill>
              </a:rPr>
              <a:t>et. al, JASMS, (2017) 28:1079-1090</a:t>
            </a:r>
            <a:endParaRPr lang="en-US" sz="1200" dirty="0">
              <a:cs typeface="Arial"/>
            </a:endParaRPr>
          </a:p>
        </p:txBody>
      </p:sp>
      <p:sp>
        <p:nvSpPr>
          <p:cNvPr id="69" name="Line 27">
            <a:extLst>
              <a:ext uri="{FF2B5EF4-FFF2-40B4-BE49-F238E27FC236}">
                <a16:creationId xmlns:a16="http://schemas.microsoft.com/office/drawing/2014/main" xmlns="" id="{F8C64DEC-DEFB-4848-B007-11E5AECCCF57}"/>
              </a:ext>
            </a:extLst>
          </p:cNvPr>
          <p:cNvSpPr>
            <a:spLocks noChangeShapeType="1"/>
          </p:cNvSpPr>
          <p:nvPr/>
        </p:nvSpPr>
        <p:spPr bwMode="auto">
          <a:xfrm rot="16200000" flipH="1">
            <a:off x="543332" y="4936192"/>
            <a:ext cx="59436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/>
          </a:p>
        </p:txBody>
      </p:sp>
      <p:sp>
        <p:nvSpPr>
          <p:cNvPr id="71" name="Text Box 9">
            <a:extLst>
              <a:ext uri="{FF2B5EF4-FFF2-40B4-BE49-F238E27FC236}">
                <a16:creationId xmlns:a16="http://schemas.microsoft.com/office/drawing/2014/main" xmlns="" id="{A8EE617E-4E8D-4199-BD49-3BE48C3485A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621498" y="5065542"/>
            <a:ext cx="1009119" cy="28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Injection Trap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55847" y="1627565"/>
            <a:ext cx="508946" cy="506035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b="1" dirty="0"/>
              <a:t>1</a:t>
            </a:r>
          </a:p>
        </p:txBody>
      </p:sp>
      <p:sp>
        <p:nvSpPr>
          <p:cNvPr id="74" name="Rectangle 73"/>
          <p:cNvSpPr/>
          <p:nvPr/>
        </p:nvSpPr>
        <p:spPr>
          <a:xfrm>
            <a:off x="1801719" y="3449112"/>
            <a:ext cx="91440" cy="457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515374" y="3450854"/>
            <a:ext cx="91440" cy="457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937260" y="3459480"/>
            <a:ext cx="91440" cy="457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650915" y="3461222"/>
            <a:ext cx="91440" cy="457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 Box 8">
            <a:extLst>
              <a:ext uri="{FF2B5EF4-FFF2-40B4-BE49-F238E27FC236}">
                <a16:creationId xmlns:a16="http://schemas.microsoft.com/office/drawing/2014/main" xmlns="" id="{BC14DB7F-51E4-4D8B-B430-20670C23F2AF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54523" y="3343083"/>
            <a:ext cx="1009119" cy="22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MRS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2091807" y="5468761"/>
            <a:ext cx="495310" cy="49247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b="1" dirty="0"/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3120" y="5973171"/>
            <a:ext cx="16129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Send purified beam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to </a:t>
            </a:r>
          </a:p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MPET, EBIT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423426" y="4953000"/>
            <a:ext cx="465377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Boost in dynamic range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Selection of High-lying isomer/ isobars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Improve precision in mass measurement mode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2895600" y="2990671"/>
            <a:ext cx="58081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600" dirty="0" smtClean="0"/>
              <a:t>Use </a:t>
            </a:r>
            <a:r>
              <a:rPr lang="en-US" sz="1600" dirty="0"/>
              <a:t>the MR-TOF-MS as its own beam purifier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600" dirty="0"/>
              <a:t>Combined </a:t>
            </a:r>
            <a:r>
              <a:rPr lang="en-US" sz="1600" b="1" dirty="0"/>
              <a:t>isobar separation</a:t>
            </a:r>
            <a:r>
              <a:rPr lang="en-US" sz="1600" dirty="0"/>
              <a:t> and </a:t>
            </a:r>
            <a:r>
              <a:rPr lang="en-US" sz="1600" b="1" dirty="0"/>
              <a:t>mass </a:t>
            </a:r>
            <a:r>
              <a:rPr lang="en-US" sz="1600" b="1" dirty="0" smtClean="0"/>
              <a:t>measurements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600" dirty="0"/>
              <a:t>Provide </a:t>
            </a:r>
            <a:r>
              <a:rPr lang="en-US" sz="1600" dirty="0" err="1"/>
              <a:t>isobarically</a:t>
            </a:r>
            <a:r>
              <a:rPr lang="en-US" sz="1600" dirty="0"/>
              <a:t>-purified beam for downstream experiments (e.g., for Penning trap</a:t>
            </a:r>
            <a:r>
              <a:rPr lang="en-US" sz="1600" dirty="0" smtClean="0"/>
              <a:t>)</a:t>
            </a:r>
            <a:r>
              <a:rPr lang="en-US" sz="1600" b="1" dirty="0" smtClean="0"/>
              <a:t>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endParaRPr lang="en-US" sz="1600" dirty="0"/>
          </a:p>
        </p:txBody>
      </p:sp>
      <p:pic>
        <p:nvPicPr>
          <p:cNvPr id="8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744028"/>
            <a:ext cx="4800600" cy="187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33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 11"/>
          <p:cNvSpPr/>
          <p:nvPr/>
        </p:nvSpPr>
        <p:spPr>
          <a:xfrm>
            <a:off x="-1" y="117747"/>
            <a:ext cx="9144001" cy="46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xtBox 12"/>
          <p:cNvSpPr txBox="1"/>
          <p:nvPr/>
        </p:nvSpPr>
        <p:spPr>
          <a:xfrm>
            <a:off x="0" y="9380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Mass Measurement in Nuclear Physics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2057400"/>
            <a:ext cx="2667000" cy="3810000"/>
          </a:xfrm>
          <a:prstGeom prst="rect">
            <a:avLst/>
          </a:prstGeom>
          <a:noFill/>
          <a:ln w="19050"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172200" y="2057400"/>
            <a:ext cx="2667000" cy="3790950"/>
          </a:xfrm>
          <a:prstGeom prst="rect">
            <a:avLst/>
          </a:prstGeom>
          <a:noFill/>
          <a:ln w="19050">
            <a:solidFill>
              <a:srgbClr val="7030A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238500" y="2057400"/>
            <a:ext cx="2667000" cy="3810000"/>
          </a:xfrm>
          <a:prstGeom prst="rect">
            <a:avLst/>
          </a:prstGeom>
          <a:noFill/>
          <a:ln w="19050">
            <a:solidFill>
              <a:schemeClr val="accent3">
                <a:lumMod val="5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88362" y="1019175"/>
            <a:ext cx="13738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7493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Nuclear </a:t>
            </a:r>
          </a:p>
          <a:p>
            <a:pPr algn="ctr"/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7493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Structure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7493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03854" y="1019175"/>
            <a:ext cx="1787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749300">
                    <a:schemeClr val="accent5">
                      <a:lumMod val="50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Nuclear </a:t>
            </a:r>
          </a:p>
          <a:p>
            <a:pPr algn="ctr"/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749300">
                    <a:schemeClr val="accent5">
                      <a:lumMod val="50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Astrophysics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71217" y="990600"/>
            <a:ext cx="34308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749300">
                    <a:srgbClr val="7030A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Fundamental symmetries</a:t>
            </a:r>
          </a:p>
          <a:p>
            <a:pPr algn="ctr"/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749300">
                    <a:srgbClr val="7030A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and interactions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80023" y="4953000"/>
            <a:ext cx="1949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dirty="0">
                <a:solidFill>
                  <a:srgbClr val="000000"/>
                </a:solidFill>
              </a:rPr>
              <a:t>m/</a:t>
            </a:r>
            <a:r>
              <a:rPr lang="en-US" dirty="0" err="1">
                <a:solidFill>
                  <a:srgbClr val="000000"/>
                </a:solidFill>
              </a:rPr>
              <a:t>m</a:t>
            </a:r>
            <a:r>
              <a:rPr lang="en-US" dirty="0">
                <a:solidFill>
                  <a:srgbClr val="000000"/>
                </a:solidFill>
              </a:rPr>
              <a:t> ≈ 10</a:t>
            </a:r>
            <a:r>
              <a:rPr lang="en-US" baseline="30000" dirty="0">
                <a:solidFill>
                  <a:srgbClr val="000000"/>
                </a:solidFill>
              </a:rPr>
              <a:t>-6  </a:t>
            </a:r>
            <a:r>
              <a:rPr lang="en-US" dirty="0">
                <a:solidFill>
                  <a:srgbClr val="000000"/>
                </a:solidFill>
              </a:rPr>
              <a:t>- 10</a:t>
            </a:r>
            <a:r>
              <a:rPr lang="en-US" baseline="30000" dirty="0">
                <a:solidFill>
                  <a:srgbClr val="000000"/>
                </a:solidFill>
              </a:rPr>
              <a:t>-7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903386" y="4953000"/>
            <a:ext cx="1337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dirty="0">
                <a:solidFill>
                  <a:srgbClr val="000000"/>
                </a:solidFill>
              </a:rPr>
              <a:t>m/m ≈ </a:t>
            </a:r>
            <a:r>
              <a:rPr lang="en-US" dirty="0" smtClean="0">
                <a:solidFill>
                  <a:srgbClr val="000000"/>
                </a:solidFill>
              </a:rPr>
              <a:t>10</a:t>
            </a:r>
            <a:r>
              <a:rPr lang="en-US" baseline="30000" dirty="0" smtClean="0">
                <a:solidFill>
                  <a:srgbClr val="000000"/>
                </a:solidFill>
              </a:rPr>
              <a:t>-7</a:t>
            </a:r>
            <a:endParaRPr lang="en-US" baseline="30000" dirty="0">
              <a:solidFill>
                <a:srgbClr val="00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816174" y="4953000"/>
            <a:ext cx="1337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dirty="0">
                <a:solidFill>
                  <a:srgbClr val="000000"/>
                </a:solidFill>
              </a:rPr>
              <a:t>m/m ≈ </a:t>
            </a:r>
            <a:r>
              <a:rPr lang="en-US" dirty="0" smtClean="0">
                <a:solidFill>
                  <a:srgbClr val="000000"/>
                </a:solidFill>
              </a:rPr>
              <a:t>10</a:t>
            </a:r>
            <a:r>
              <a:rPr lang="en-US" baseline="30000" dirty="0" smtClean="0">
                <a:solidFill>
                  <a:srgbClr val="000000"/>
                </a:solidFill>
              </a:rPr>
              <a:t>-9</a:t>
            </a:r>
            <a:endParaRPr lang="en-US" baseline="300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1339" y="5344180"/>
            <a:ext cx="1114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F0"/>
                </a:solidFill>
              </a:rPr>
              <a:t>MR-TOF-MS</a:t>
            </a:r>
          </a:p>
          <a:p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Storage Ring</a:t>
            </a:r>
            <a:endParaRPr lang="en-US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13139" y="5334000"/>
            <a:ext cx="1114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</a:rPr>
              <a:t>MR-TOF-MS</a:t>
            </a:r>
          </a:p>
          <a:p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Storage Ring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08739" y="5407223"/>
            <a:ext cx="1149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</a:rPr>
              <a:t>Penning Trap</a:t>
            </a:r>
            <a:endParaRPr lang="en-US" sz="1400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96583" y="2209800"/>
            <a:ext cx="23422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Nuclear Synthesis models:</a:t>
            </a:r>
          </a:p>
          <a:p>
            <a:r>
              <a:rPr lang="en-US" dirty="0" smtClean="0"/>
              <a:t>                 r-process</a:t>
            </a:r>
          </a:p>
          <a:p>
            <a:r>
              <a:rPr lang="en-US" dirty="0" smtClean="0"/>
              <a:t>                 s-process</a:t>
            </a:r>
          </a:p>
          <a:p>
            <a:r>
              <a:rPr lang="en-US" dirty="0" smtClean="0"/>
              <a:t>                 </a:t>
            </a:r>
            <a:r>
              <a:rPr lang="en-US" dirty="0" err="1" smtClean="0"/>
              <a:t>rp</a:t>
            </a:r>
            <a:r>
              <a:rPr lang="en-US" dirty="0" smtClean="0"/>
              <a:t>-process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Abundance of heavy elements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Etc.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81000" y="2209800"/>
            <a:ext cx="23422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Evolution of shell closure and sub-shell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Nuclear deformation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p/n</a:t>
            </a:r>
            <a:r>
              <a:rPr lang="en-US" dirty="0" smtClean="0"/>
              <a:t> driplines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Decay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Halo nuclei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Etc.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324600" y="2209800"/>
            <a:ext cx="23422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Physics beyond Standard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CKM matrix elements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Neutrino 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Double beta decay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Interactions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Etc.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854" y="5934075"/>
            <a:ext cx="1787349" cy="80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19984" y="660357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56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3" descr="n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7200" y="2133600"/>
            <a:ext cx="6705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" descr="n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48712" y="2365375"/>
            <a:ext cx="5969000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5" descr="n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15400" y="3657600"/>
            <a:ext cx="4953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" name="Text Box 38"/>
          <p:cNvSpPr txBox="1">
            <a:spLocks noChangeArrowheads="1"/>
          </p:cNvSpPr>
          <p:nvPr/>
        </p:nvSpPr>
        <p:spPr bwMode="auto">
          <a:xfrm>
            <a:off x="6349187" y="2865438"/>
            <a:ext cx="709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1400" b="1">
                <a:solidFill>
                  <a:srgbClr val="FF0000"/>
                </a:solidFill>
              </a:rPr>
              <a:t>S</a:t>
            </a:r>
            <a:r>
              <a:rPr lang="en-US" sz="1400" b="1" baseline="-25000">
                <a:solidFill>
                  <a:srgbClr val="FF0000"/>
                </a:solidFill>
              </a:rPr>
              <a:t>p</a:t>
            </a:r>
            <a:r>
              <a:rPr lang="en-US" sz="1400" b="1">
                <a:solidFill>
                  <a:srgbClr val="FF0000"/>
                </a:solidFill>
              </a:rPr>
              <a:t>=0</a:t>
            </a:r>
          </a:p>
        </p:txBody>
      </p:sp>
      <p:sp>
        <p:nvSpPr>
          <p:cNvPr id="70" name="Text Box 39"/>
          <p:cNvSpPr txBox="1">
            <a:spLocks noChangeArrowheads="1"/>
          </p:cNvSpPr>
          <p:nvPr/>
        </p:nvSpPr>
        <p:spPr bwMode="auto">
          <a:xfrm>
            <a:off x="6501587" y="4313238"/>
            <a:ext cx="574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1400" b="1">
                <a:solidFill>
                  <a:schemeClr val="accent2"/>
                </a:solidFill>
              </a:rPr>
              <a:t>S</a:t>
            </a:r>
            <a:r>
              <a:rPr lang="en-US" sz="1400" b="1" baseline="-25000">
                <a:solidFill>
                  <a:schemeClr val="accent2"/>
                </a:solidFill>
              </a:rPr>
              <a:t>n</a:t>
            </a:r>
            <a:r>
              <a:rPr lang="en-US" sz="1400" b="1">
                <a:solidFill>
                  <a:schemeClr val="accent2"/>
                </a:solidFill>
              </a:rPr>
              <a:t>=0</a:t>
            </a:r>
          </a:p>
        </p:txBody>
      </p:sp>
      <p:sp>
        <p:nvSpPr>
          <p:cNvPr id="94" name="Rectangle 93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5" name="Rectangle 94"/>
          <p:cNvSpPr/>
          <p:nvPr/>
        </p:nvSpPr>
        <p:spPr>
          <a:xfrm>
            <a:off x="-1" y="117747"/>
            <a:ext cx="9144001" cy="46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6" name="TextBox 95"/>
          <p:cNvSpPr txBox="1"/>
          <p:nvPr/>
        </p:nvSpPr>
        <p:spPr>
          <a:xfrm>
            <a:off x="0" y="93801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Nuclear Structure and Astrophysics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98" name="Straight Arrow Connector 97"/>
          <p:cNvCxnSpPr/>
          <p:nvPr/>
        </p:nvCxnSpPr>
        <p:spPr>
          <a:xfrm flipV="1">
            <a:off x="3115371" y="3772687"/>
            <a:ext cx="3167061" cy="1844609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07630" y="807229"/>
            <a:ext cx="6963701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Studying nuclear structure and astrophysics </a:t>
            </a:r>
            <a:r>
              <a:rPr lang="en-US" b="1" dirty="0" smtClean="0"/>
              <a:t>within the r-process path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At the limit of facilities or beyond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 smtClean="0"/>
              <a:t>Need for continues developments and upgrades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105400" y="4705290"/>
            <a:ext cx="1160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E88F6"/>
                </a:solidFill>
              </a:rPr>
              <a:t>r</a:t>
            </a:r>
            <a:r>
              <a:rPr lang="en-US" sz="2000" b="1" dirty="0" smtClean="0">
                <a:solidFill>
                  <a:srgbClr val="0E88F6"/>
                </a:solidFill>
              </a:rPr>
              <a:t>-process</a:t>
            </a:r>
            <a:endParaRPr lang="en-US" sz="2000" b="1" dirty="0">
              <a:solidFill>
                <a:srgbClr val="0E88F6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58200" y="2971800"/>
            <a:ext cx="242888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2263278" y="3200400"/>
            <a:ext cx="242888" cy="15240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2260314" y="2769078"/>
            <a:ext cx="242888" cy="152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877200" y="3657600"/>
            <a:ext cx="0" cy="124774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501088" y="2703493"/>
            <a:ext cx="25490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Stable nuclei</a:t>
            </a:r>
          </a:p>
          <a:p>
            <a:r>
              <a:rPr lang="en-US" sz="1400" dirty="0"/>
              <a:t>Experimentally identified </a:t>
            </a:r>
            <a:r>
              <a:rPr lang="en-US" sz="1400" dirty="0" smtClean="0"/>
              <a:t>nuclei</a:t>
            </a:r>
          </a:p>
          <a:p>
            <a:r>
              <a:rPr lang="en-US" sz="1400" dirty="0" smtClean="0"/>
              <a:t>Bound nuclei (</a:t>
            </a:r>
            <a:r>
              <a:rPr lang="en-US" sz="1400" dirty="0"/>
              <a:t>N</a:t>
            </a:r>
            <a:r>
              <a:rPr lang="en-US" sz="1400" dirty="0" smtClean="0"/>
              <a:t>ot in reach yet)</a:t>
            </a:r>
            <a:endParaRPr lang="en-US" sz="1400" dirty="0"/>
          </a:p>
          <a:p>
            <a:endParaRPr lang="en-US" sz="1400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5105400" y="6404965"/>
            <a:ext cx="1662032" cy="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1403897" y="4174738"/>
            <a:ext cx="6696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Protons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5562600" y="6352401"/>
            <a:ext cx="765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Neutrons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 rot="20209914">
            <a:off x="5399428" y="3987959"/>
            <a:ext cx="9740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s-process</a:t>
            </a:r>
            <a:endParaRPr lang="en-US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9553531">
            <a:off x="2503901" y="4936123"/>
            <a:ext cx="1118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00B0F0"/>
                </a:solidFill>
              </a:rPr>
              <a:t>rp</a:t>
            </a:r>
            <a:r>
              <a:rPr lang="en-US" sz="1600" b="1" dirty="0" smtClean="0">
                <a:solidFill>
                  <a:srgbClr val="00B0F0"/>
                </a:solidFill>
              </a:rPr>
              <a:t>-process</a:t>
            </a:r>
            <a:endParaRPr lang="en-US" sz="1600" b="1" dirty="0">
              <a:solidFill>
                <a:srgbClr val="00B0F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33291" y="5849779"/>
            <a:ext cx="848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Closed shells</a:t>
            </a:r>
            <a:endParaRPr lang="en-US" sz="10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706745" y="5486401"/>
            <a:ext cx="93855" cy="36337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3886200" y="5849780"/>
            <a:ext cx="457200" cy="12310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715400" y="4592160"/>
            <a:ext cx="1323200" cy="1122840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19984" y="660357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10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tangle 4"/>
          <p:cNvSpPr/>
          <p:nvPr/>
        </p:nvSpPr>
        <p:spPr>
          <a:xfrm>
            <a:off x="-1" y="117747"/>
            <a:ext cx="9144001" cy="46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xtBox 5"/>
          <p:cNvSpPr txBox="1"/>
          <p:nvPr/>
        </p:nvSpPr>
        <p:spPr>
          <a:xfrm>
            <a:off x="0" y="9380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RIB beam at TRIUMF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1" descr="Diagram, engineering drawing&#10;&#10;Description automatically generated">
            <a:extLst>
              <a:ext uri="{FF2B5EF4-FFF2-40B4-BE49-F238E27FC236}">
                <a16:creationId xmlns:a16="http://schemas.microsoft.com/office/drawing/2014/main" xmlns="" id="{2A9C0C80-5E71-402D-BF26-D579CE99A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44748"/>
            <a:ext cx="7377363" cy="5690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CE42B4F-3528-412B-8B93-8D0B6875FE41}"/>
              </a:ext>
            </a:extLst>
          </p:cNvPr>
          <p:cNvSpPr/>
          <p:nvPr/>
        </p:nvSpPr>
        <p:spPr>
          <a:xfrm>
            <a:off x="6643778" y="861456"/>
            <a:ext cx="2441330" cy="19579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113F7C"/>
                </a:solidFill>
              </a:rPr>
              <a:t>Programs in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solidFill>
                  <a:srgbClr val="113F7C"/>
                </a:solidFill>
              </a:rPr>
              <a:t>Nuclear </a:t>
            </a:r>
            <a:r>
              <a:rPr lang="en-US" sz="1600" dirty="0" smtClean="0">
                <a:solidFill>
                  <a:srgbClr val="113F7C"/>
                </a:solidFill>
              </a:rPr>
              <a:t>structure &amp; reactions</a:t>
            </a:r>
            <a:endParaRPr lang="en-US" sz="1600" dirty="0">
              <a:solidFill>
                <a:srgbClr val="113F7C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113F7C"/>
                </a:solidFill>
              </a:rPr>
              <a:t>Nuclear astrophysics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113F7C"/>
                </a:solidFill>
              </a:rPr>
              <a:t>Electroweak interaction Studies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113F7C"/>
                </a:solidFill>
              </a:rPr>
              <a:t>Material science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113F7C"/>
                </a:solidFill>
              </a:rPr>
              <a:t>Life science</a:t>
            </a:r>
            <a:endParaRPr lang="en-US" sz="1600" dirty="0">
              <a:solidFill>
                <a:srgbClr val="113F7C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AF393D9-7226-458B-AE32-9BA876E8D5EA}"/>
              </a:ext>
            </a:extLst>
          </p:cNvPr>
          <p:cNvSpPr/>
          <p:nvPr/>
        </p:nvSpPr>
        <p:spPr>
          <a:xfrm>
            <a:off x="76200" y="5943600"/>
            <a:ext cx="4655332" cy="6898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113F7C"/>
                </a:solidFill>
              </a:rPr>
              <a:t>ISOL facility with </a:t>
            </a:r>
            <a:r>
              <a:rPr lang="en-US" sz="2000" b="1" dirty="0">
                <a:solidFill>
                  <a:srgbClr val="113F7C"/>
                </a:solidFill>
              </a:rPr>
              <a:t>highest primary beam intensity</a:t>
            </a:r>
            <a:r>
              <a:rPr lang="en-US" sz="2000" dirty="0">
                <a:solidFill>
                  <a:srgbClr val="113F7C"/>
                </a:solidFill>
              </a:rPr>
              <a:t> (100 </a:t>
            </a:r>
            <a:r>
              <a:rPr lang="en-US" sz="2000" dirty="0">
                <a:solidFill>
                  <a:srgbClr val="113F7C"/>
                </a:solidFill>
                <a:latin typeface="Symbol" pitchFamily="18" charset="2"/>
              </a:rPr>
              <a:t>m</a:t>
            </a:r>
            <a:r>
              <a:rPr lang="en-US" sz="2000" dirty="0">
                <a:solidFill>
                  <a:srgbClr val="113F7C"/>
                </a:solidFill>
              </a:rPr>
              <a:t>A, 500 MeV p)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88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tangle 4"/>
          <p:cNvSpPr/>
          <p:nvPr/>
        </p:nvSpPr>
        <p:spPr>
          <a:xfrm>
            <a:off x="-1" y="117747"/>
            <a:ext cx="9144001" cy="46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xtBox 5"/>
          <p:cNvSpPr txBox="1"/>
          <p:nvPr/>
        </p:nvSpPr>
        <p:spPr>
          <a:xfrm>
            <a:off x="0" y="9380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TITAN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and Yield Station at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ISAC/TRIUMF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A098F25-B483-4353-816F-9AA5B7203D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33093"/>
            <a:ext cx="7298482" cy="568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FEB891F-94B3-4519-A3E0-6EF9416E2192}"/>
              </a:ext>
            </a:extLst>
          </p:cNvPr>
          <p:cNvSpPr/>
          <p:nvPr/>
        </p:nvSpPr>
        <p:spPr>
          <a:xfrm>
            <a:off x="6781800" y="733093"/>
            <a:ext cx="2286000" cy="18844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C00000"/>
                </a:solidFill>
              </a:rPr>
              <a:t>T</a:t>
            </a:r>
            <a:r>
              <a:rPr lang="en-US" sz="1600" b="1" dirty="0">
                <a:solidFill>
                  <a:srgbClr val="113F7C"/>
                </a:solidFill>
              </a:rPr>
              <a:t>RIUMF’s </a:t>
            </a:r>
            <a:r>
              <a:rPr lang="en-US" sz="1600" b="1" dirty="0">
                <a:solidFill>
                  <a:srgbClr val="C00000"/>
                </a:solidFill>
              </a:rPr>
              <a:t>I</a:t>
            </a:r>
            <a:r>
              <a:rPr lang="en-US" sz="1600" b="1" dirty="0">
                <a:solidFill>
                  <a:srgbClr val="113F7C"/>
                </a:solidFill>
              </a:rPr>
              <a:t>on </a:t>
            </a:r>
            <a:r>
              <a:rPr lang="en-US" sz="1600" b="1" dirty="0">
                <a:solidFill>
                  <a:srgbClr val="C00000"/>
                </a:solidFill>
              </a:rPr>
              <a:t>T</a:t>
            </a:r>
            <a:r>
              <a:rPr lang="en-US" sz="1600" b="1" dirty="0">
                <a:solidFill>
                  <a:srgbClr val="113F7C"/>
                </a:solidFill>
              </a:rPr>
              <a:t>rap for </a:t>
            </a:r>
            <a:r>
              <a:rPr lang="en-US" sz="1600" b="1" dirty="0">
                <a:solidFill>
                  <a:srgbClr val="C00000"/>
                </a:solidFill>
              </a:rPr>
              <a:t>A</a:t>
            </a:r>
            <a:r>
              <a:rPr lang="en-US" sz="1600" b="1" dirty="0">
                <a:solidFill>
                  <a:srgbClr val="113F7C"/>
                </a:solidFill>
              </a:rPr>
              <a:t>tomic and </a:t>
            </a:r>
            <a:r>
              <a:rPr lang="en-US" sz="1600" b="1" dirty="0">
                <a:solidFill>
                  <a:srgbClr val="C00000"/>
                </a:solidFill>
              </a:rPr>
              <a:t>N</a:t>
            </a:r>
            <a:r>
              <a:rPr lang="en-US" sz="1600" b="1" dirty="0">
                <a:solidFill>
                  <a:srgbClr val="113F7C"/>
                </a:solidFill>
              </a:rPr>
              <a:t>uclear Science</a:t>
            </a:r>
          </a:p>
          <a:p>
            <a:pPr algn="ctr"/>
            <a:endParaRPr lang="en-US" sz="1200" b="1" dirty="0">
              <a:solidFill>
                <a:srgbClr val="113F7C"/>
              </a:solidFill>
            </a:endParaRPr>
          </a:p>
          <a:p>
            <a:pPr marL="285750" indent="-285750" algn="ctr">
              <a:buFont typeface="Arial" pitchFamily="34" charset="0"/>
              <a:buChar char="•"/>
            </a:pPr>
            <a:r>
              <a:rPr lang="en-US" sz="1400" dirty="0">
                <a:solidFill>
                  <a:srgbClr val="113F7C"/>
                </a:solidFill>
              </a:rPr>
              <a:t>High-precision mass measurements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113F7C"/>
                </a:solidFill>
              </a:rPr>
              <a:t>Yield measurements</a:t>
            </a:r>
            <a:endParaRPr lang="en-US" sz="1400" dirty="0">
              <a:solidFill>
                <a:srgbClr val="113F7C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45C5766-3476-4FAE-9544-1EAF1AD038AF}"/>
              </a:ext>
            </a:extLst>
          </p:cNvPr>
          <p:cNvGrpSpPr/>
          <p:nvPr/>
        </p:nvGrpSpPr>
        <p:grpSpPr>
          <a:xfrm>
            <a:off x="1602566" y="3048000"/>
            <a:ext cx="4661210" cy="2737609"/>
            <a:chOff x="2777814" y="3833432"/>
            <a:chExt cx="4661210" cy="2737609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xmlns="" id="{5AF86BE6-CC54-4B64-AE25-58AADF465ED1}"/>
                </a:ext>
              </a:extLst>
            </p:cNvPr>
            <p:cNvCxnSpPr/>
            <p:nvPr/>
          </p:nvCxnSpPr>
          <p:spPr>
            <a:xfrm flipH="1" flipV="1">
              <a:off x="6100762" y="5527495"/>
              <a:ext cx="1338262" cy="658086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xmlns="" id="{62BEBE53-883B-4351-BCED-A5C9853E423E}"/>
                </a:ext>
              </a:extLst>
            </p:cNvPr>
            <p:cNvSpPr/>
            <p:nvPr/>
          </p:nvSpPr>
          <p:spPr>
            <a:xfrm>
              <a:off x="5133888" y="5049932"/>
              <a:ext cx="571586" cy="247073"/>
            </a:xfrm>
            <a:custGeom>
              <a:avLst/>
              <a:gdLst>
                <a:gd name="connsiteX0" fmla="*/ 647700 w 647700"/>
                <a:gd name="connsiteY0" fmla="*/ 288925 h 288925"/>
                <a:gd name="connsiteX1" fmla="*/ 114300 w 647700"/>
                <a:gd name="connsiteY1" fmla="*/ 12700 h 288925"/>
                <a:gd name="connsiteX2" fmla="*/ 0 w 647700"/>
                <a:gd name="connsiteY2" fmla="*/ 212725 h 28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7700" h="288925">
                  <a:moveTo>
                    <a:pt x="647700" y="288925"/>
                  </a:moveTo>
                  <a:cubicBezTo>
                    <a:pt x="434975" y="157162"/>
                    <a:pt x="222250" y="25400"/>
                    <a:pt x="114300" y="12700"/>
                  </a:cubicBezTo>
                  <a:cubicBezTo>
                    <a:pt x="6350" y="0"/>
                    <a:pt x="17462" y="176213"/>
                    <a:pt x="0" y="212725"/>
                  </a:cubicBezTo>
                </a:path>
              </a:pathLst>
            </a:custGeom>
            <a:ln w="38100">
              <a:solidFill>
                <a:srgbClr val="0000FF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410F3809-F1D4-4FC2-95B9-E6DB8CA20FA3}"/>
                </a:ext>
              </a:extLst>
            </p:cNvPr>
            <p:cNvGrpSpPr/>
            <p:nvPr/>
          </p:nvGrpSpPr>
          <p:grpSpPr>
            <a:xfrm>
              <a:off x="3814679" y="5658959"/>
              <a:ext cx="3075569" cy="912082"/>
              <a:chOff x="3814679" y="5658959"/>
              <a:chExt cx="3075569" cy="912082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2324B06A-E5CB-4202-9D38-C6E6E49490BE}"/>
                  </a:ext>
                </a:extLst>
              </p:cNvPr>
              <p:cNvSpPr/>
              <p:nvPr/>
            </p:nvSpPr>
            <p:spPr>
              <a:xfrm>
                <a:off x="3814679" y="5658959"/>
                <a:ext cx="485775" cy="3714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9" name="TextBox 13">
                <a:extLst>
                  <a:ext uri="{FF2B5EF4-FFF2-40B4-BE49-F238E27FC236}">
                    <a16:creationId xmlns:a16="http://schemas.microsoft.com/office/drawing/2014/main" xmlns="" id="{DD8A2746-29E5-49B1-847E-54FFAD4538F3}"/>
                  </a:ext>
                </a:extLst>
              </p:cNvPr>
              <p:cNvSpPr txBox="1"/>
              <p:nvPr/>
            </p:nvSpPr>
            <p:spPr>
              <a:xfrm>
                <a:off x="5842875" y="6078598"/>
                <a:ext cx="1047373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b="1" dirty="0">
                    <a:solidFill>
                      <a:srgbClr val="0000FF"/>
                    </a:solidFill>
                  </a:rPr>
                  <a:t>500 MeV</a:t>
                </a:r>
              </a:p>
              <a:p>
                <a:pPr algn="ctr"/>
                <a:r>
                  <a:rPr lang="en-US" sz="1600" b="1" dirty="0">
                    <a:solidFill>
                      <a:srgbClr val="0000FF"/>
                    </a:solidFill>
                  </a:rPr>
                  <a:t>protons</a:t>
                </a:r>
              </a:p>
            </p:txBody>
          </p:sp>
        </p:grp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xmlns="" id="{A17062B8-E237-46E7-9D2A-E1570D57A946}"/>
                </a:ext>
              </a:extLst>
            </p:cNvPr>
            <p:cNvSpPr txBox="1"/>
            <p:nvPr/>
          </p:nvSpPr>
          <p:spPr>
            <a:xfrm>
              <a:off x="4147048" y="5761768"/>
              <a:ext cx="1695827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rgbClr val="0000FF"/>
                  </a:solidFill>
                </a:rPr>
                <a:t>Mass </a:t>
              </a:r>
            </a:p>
            <a:p>
              <a:pPr algn="ctr"/>
              <a:r>
                <a:rPr lang="en-US" sz="1600" b="1" dirty="0">
                  <a:solidFill>
                    <a:srgbClr val="0000FF"/>
                  </a:solidFill>
                </a:rPr>
                <a:t>Separator</a:t>
              </a:r>
            </a:p>
            <a:p>
              <a:pPr algn="ctr"/>
              <a:r>
                <a:rPr lang="en-US" sz="1600" b="1" dirty="0" smtClean="0">
                  <a:solidFill>
                    <a:srgbClr val="0000FF"/>
                  </a:solidFill>
                </a:rPr>
                <a:t>R~2500</a:t>
              </a:r>
              <a:endParaRPr lang="en-US" sz="1600" b="1" dirty="0">
                <a:solidFill>
                  <a:srgbClr val="0000FF"/>
                </a:solidFill>
              </a:endParaRPr>
            </a:p>
          </p:txBody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xmlns="" id="{F0533CF9-350D-4368-BC38-8F1293F065AC}"/>
                </a:ext>
              </a:extLst>
            </p:cNvPr>
            <p:cNvSpPr txBox="1"/>
            <p:nvPr/>
          </p:nvSpPr>
          <p:spPr>
            <a:xfrm>
              <a:off x="2777814" y="5281232"/>
              <a:ext cx="1521634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rgbClr val="0000FF"/>
                  </a:solidFill>
                </a:rPr>
                <a:t>Low-energy beam</a:t>
              </a:r>
            </a:p>
            <a:p>
              <a:pPr algn="ctr"/>
              <a:r>
                <a:rPr lang="en-US" sz="1600" b="1" dirty="0">
                  <a:solidFill>
                    <a:srgbClr val="0000FF"/>
                  </a:solidFill>
                </a:rPr>
                <a:t>transport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2F0B70A9-308E-4C18-8246-AECEA83779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5" t="44513" r="50001" b="39953"/>
            <a:stretch/>
          </p:blipFill>
          <p:spPr bwMode="auto">
            <a:xfrm>
              <a:off x="3708400" y="4037106"/>
              <a:ext cx="1218406" cy="880893"/>
            </a:xfrm>
            <a:prstGeom prst="ellipse">
              <a:avLst/>
            </a:prstGeom>
            <a:ln w="76200">
              <a:solidFill>
                <a:srgbClr val="000000"/>
              </a:solidFill>
              <a:miter lim="800000"/>
              <a:headEnd/>
              <a:tailEnd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0">
              <a:extLst>
                <a:ext uri="{FF2B5EF4-FFF2-40B4-BE49-F238E27FC236}">
                  <a16:creationId xmlns:a16="http://schemas.microsoft.com/office/drawing/2014/main" xmlns="" id="{AFCF06CF-2CA5-43ED-AC34-C9D05AF17785}"/>
                </a:ext>
              </a:extLst>
            </p:cNvPr>
            <p:cNvSpPr txBox="1"/>
            <p:nvPr/>
          </p:nvSpPr>
          <p:spPr>
            <a:xfrm>
              <a:off x="3537448" y="3833432"/>
              <a:ext cx="625877" cy="307777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70000"/>
              </a:schemeClr>
            </a:solidFill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b="1" dirty="0">
                  <a:solidFill>
                    <a:srgbClr val="FF0000"/>
                  </a:solidFill>
                </a:rPr>
                <a:t>TITAN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xmlns="" id="{B6C53340-2F8B-488A-AE00-A2BA46E5B5D0}"/>
                </a:ext>
              </a:extLst>
            </p:cNvPr>
            <p:cNvSpPr/>
            <p:nvPr/>
          </p:nvSpPr>
          <p:spPr>
            <a:xfrm>
              <a:off x="4363977" y="4497483"/>
              <a:ext cx="765149" cy="841035"/>
            </a:xfrm>
            <a:custGeom>
              <a:avLst/>
              <a:gdLst>
                <a:gd name="connsiteX0" fmla="*/ 900112 w 900112"/>
                <a:gd name="connsiteY0" fmla="*/ 704850 h 858837"/>
                <a:gd name="connsiteX1" fmla="*/ 461962 w 900112"/>
                <a:gd name="connsiteY1" fmla="*/ 857250 h 858837"/>
                <a:gd name="connsiteX2" fmla="*/ 261937 w 900112"/>
                <a:gd name="connsiteY2" fmla="*/ 714375 h 858837"/>
                <a:gd name="connsiteX3" fmla="*/ 280987 w 900112"/>
                <a:gd name="connsiteY3" fmla="*/ 209550 h 858837"/>
                <a:gd name="connsiteX4" fmla="*/ 42862 w 900112"/>
                <a:gd name="connsiteY4" fmla="*/ 76200 h 858837"/>
                <a:gd name="connsiteX5" fmla="*/ 23812 w 900112"/>
                <a:gd name="connsiteY5" fmla="*/ 0 h 858837"/>
                <a:gd name="connsiteX0" fmla="*/ 863934 w 863934"/>
                <a:gd name="connsiteY0" fmla="*/ 633057 h 785506"/>
                <a:gd name="connsiteX1" fmla="*/ 425784 w 863934"/>
                <a:gd name="connsiteY1" fmla="*/ 785457 h 785506"/>
                <a:gd name="connsiteX2" fmla="*/ 225759 w 863934"/>
                <a:gd name="connsiteY2" fmla="*/ 642582 h 785506"/>
                <a:gd name="connsiteX3" fmla="*/ 244809 w 863934"/>
                <a:gd name="connsiteY3" fmla="*/ 137757 h 785506"/>
                <a:gd name="connsiteX4" fmla="*/ 6684 w 863934"/>
                <a:gd name="connsiteY4" fmla="*/ 4407 h 785506"/>
                <a:gd name="connsiteX5" fmla="*/ 152611 w 863934"/>
                <a:gd name="connsiteY5" fmla="*/ 133619 h 785506"/>
                <a:gd name="connsiteX0" fmla="*/ 711323 w 711323"/>
                <a:gd name="connsiteY0" fmla="*/ 533904 h 686353"/>
                <a:gd name="connsiteX1" fmla="*/ 273173 w 711323"/>
                <a:gd name="connsiteY1" fmla="*/ 686304 h 686353"/>
                <a:gd name="connsiteX2" fmla="*/ 73148 w 711323"/>
                <a:gd name="connsiteY2" fmla="*/ 543429 h 686353"/>
                <a:gd name="connsiteX3" fmla="*/ 92198 w 711323"/>
                <a:gd name="connsiteY3" fmla="*/ 38604 h 686353"/>
                <a:gd name="connsiteX4" fmla="*/ 0 w 711323"/>
                <a:gd name="connsiteY4" fmla="*/ 34466 h 686353"/>
                <a:gd name="connsiteX0" fmla="*/ 769864 w 769864"/>
                <a:gd name="connsiteY0" fmla="*/ 527208 h 679657"/>
                <a:gd name="connsiteX1" fmla="*/ 331714 w 769864"/>
                <a:gd name="connsiteY1" fmla="*/ 679608 h 679657"/>
                <a:gd name="connsiteX2" fmla="*/ 131689 w 769864"/>
                <a:gd name="connsiteY2" fmla="*/ 536733 h 679657"/>
                <a:gd name="connsiteX3" fmla="*/ 150739 w 769864"/>
                <a:gd name="connsiteY3" fmla="*/ 31908 h 679657"/>
                <a:gd name="connsiteX4" fmla="*/ 0 w 769864"/>
                <a:gd name="connsiteY4" fmla="*/ 49393 h 679657"/>
                <a:gd name="connsiteX0" fmla="*/ 865657 w 865657"/>
                <a:gd name="connsiteY0" fmla="*/ 899449 h 1051898"/>
                <a:gd name="connsiteX1" fmla="*/ 427507 w 865657"/>
                <a:gd name="connsiteY1" fmla="*/ 1051849 h 1051898"/>
                <a:gd name="connsiteX2" fmla="*/ 227482 w 865657"/>
                <a:gd name="connsiteY2" fmla="*/ 908974 h 1051898"/>
                <a:gd name="connsiteX3" fmla="*/ 246532 w 865657"/>
                <a:gd name="connsiteY3" fmla="*/ 404149 h 1051898"/>
                <a:gd name="connsiteX4" fmla="*/ 0 w 865657"/>
                <a:gd name="connsiteY4" fmla="*/ 0 h 1051898"/>
                <a:gd name="connsiteX0" fmla="*/ 865657 w 865657"/>
                <a:gd name="connsiteY0" fmla="*/ 899449 h 1051898"/>
                <a:gd name="connsiteX1" fmla="*/ 427507 w 865657"/>
                <a:gd name="connsiteY1" fmla="*/ 1051849 h 1051898"/>
                <a:gd name="connsiteX2" fmla="*/ 227482 w 865657"/>
                <a:gd name="connsiteY2" fmla="*/ 908974 h 1051898"/>
                <a:gd name="connsiteX3" fmla="*/ 246532 w 865657"/>
                <a:gd name="connsiteY3" fmla="*/ 404149 h 1051898"/>
                <a:gd name="connsiteX4" fmla="*/ 237777 w 865657"/>
                <a:gd name="connsiteY4" fmla="*/ 400011 h 1051898"/>
                <a:gd name="connsiteX5" fmla="*/ 0 w 865657"/>
                <a:gd name="connsiteY5" fmla="*/ 0 h 1051898"/>
                <a:gd name="connsiteX0" fmla="*/ 865657 w 865657"/>
                <a:gd name="connsiteY0" fmla="*/ 899449 h 1051898"/>
                <a:gd name="connsiteX1" fmla="*/ 427507 w 865657"/>
                <a:gd name="connsiteY1" fmla="*/ 1051849 h 1051898"/>
                <a:gd name="connsiteX2" fmla="*/ 227482 w 865657"/>
                <a:gd name="connsiteY2" fmla="*/ 908974 h 1051898"/>
                <a:gd name="connsiteX3" fmla="*/ 246532 w 865657"/>
                <a:gd name="connsiteY3" fmla="*/ 404149 h 1051898"/>
                <a:gd name="connsiteX4" fmla="*/ 46191 w 865657"/>
                <a:gd name="connsiteY4" fmla="*/ 367577 h 1051898"/>
                <a:gd name="connsiteX5" fmla="*/ 0 w 865657"/>
                <a:gd name="connsiteY5" fmla="*/ 0 h 1051898"/>
                <a:gd name="connsiteX0" fmla="*/ 865657 w 865657"/>
                <a:gd name="connsiteY0" fmla="*/ 899449 h 1051898"/>
                <a:gd name="connsiteX1" fmla="*/ 427507 w 865657"/>
                <a:gd name="connsiteY1" fmla="*/ 1051849 h 1051898"/>
                <a:gd name="connsiteX2" fmla="*/ 227482 w 865657"/>
                <a:gd name="connsiteY2" fmla="*/ 908974 h 1051898"/>
                <a:gd name="connsiteX3" fmla="*/ 246532 w 865657"/>
                <a:gd name="connsiteY3" fmla="*/ 404149 h 1051898"/>
                <a:gd name="connsiteX4" fmla="*/ 126018 w 865657"/>
                <a:gd name="connsiteY4" fmla="*/ 394605 h 1051898"/>
                <a:gd name="connsiteX5" fmla="*/ 0 w 865657"/>
                <a:gd name="connsiteY5" fmla="*/ 0 h 1051898"/>
                <a:gd name="connsiteX0" fmla="*/ 865657 w 865657"/>
                <a:gd name="connsiteY0" fmla="*/ 899449 h 1051898"/>
                <a:gd name="connsiteX1" fmla="*/ 427507 w 865657"/>
                <a:gd name="connsiteY1" fmla="*/ 1051849 h 1051898"/>
                <a:gd name="connsiteX2" fmla="*/ 227482 w 865657"/>
                <a:gd name="connsiteY2" fmla="*/ 908974 h 1051898"/>
                <a:gd name="connsiteX3" fmla="*/ 246532 w 865657"/>
                <a:gd name="connsiteY3" fmla="*/ 404149 h 1051898"/>
                <a:gd name="connsiteX4" fmla="*/ 126018 w 865657"/>
                <a:gd name="connsiteY4" fmla="*/ 394605 h 1051898"/>
                <a:gd name="connsiteX5" fmla="*/ 120697 w 865657"/>
                <a:gd name="connsiteY5" fmla="*/ 389200 h 1051898"/>
                <a:gd name="connsiteX6" fmla="*/ 0 w 865657"/>
                <a:gd name="connsiteY6" fmla="*/ 0 h 1051898"/>
                <a:gd name="connsiteX0" fmla="*/ 865657 w 865657"/>
                <a:gd name="connsiteY0" fmla="*/ 899449 h 1051898"/>
                <a:gd name="connsiteX1" fmla="*/ 427507 w 865657"/>
                <a:gd name="connsiteY1" fmla="*/ 1051849 h 1051898"/>
                <a:gd name="connsiteX2" fmla="*/ 227482 w 865657"/>
                <a:gd name="connsiteY2" fmla="*/ 908974 h 1051898"/>
                <a:gd name="connsiteX3" fmla="*/ 246532 w 865657"/>
                <a:gd name="connsiteY3" fmla="*/ 404149 h 1051898"/>
                <a:gd name="connsiteX4" fmla="*/ 126018 w 865657"/>
                <a:gd name="connsiteY4" fmla="*/ 394605 h 1051898"/>
                <a:gd name="connsiteX5" fmla="*/ 35547 w 865657"/>
                <a:gd name="connsiteY5" fmla="*/ 291900 h 1051898"/>
                <a:gd name="connsiteX6" fmla="*/ 0 w 865657"/>
                <a:gd name="connsiteY6" fmla="*/ 0 h 1051898"/>
                <a:gd name="connsiteX0" fmla="*/ 855013 w 855013"/>
                <a:gd name="connsiteY0" fmla="*/ 802149 h 954598"/>
                <a:gd name="connsiteX1" fmla="*/ 416863 w 855013"/>
                <a:gd name="connsiteY1" fmla="*/ 954549 h 954598"/>
                <a:gd name="connsiteX2" fmla="*/ 216838 w 855013"/>
                <a:gd name="connsiteY2" fmla="*/ 811674 h 954598"/>
                <a:gd name="connsiteX3" fmla="*/ 235888 w 855013"/>
                <a:gd name="connsiteY3" fmla="*/ 306849 h 954598"/>
                <a:gd name="connsiteX4" fmla="*/ 115374 w 855013"/>
                <a:gd name="connsiteY4" fmla="*/ 297305 h 954598"/>
                <a:gd name="connsiteX5" fmla="*/ 24903 w 855013"/>
                <a:gd name="connsiteY5" fmla="*/ 194600 h 954598"/>
                <a:gd name="connsiteX6" fmla="*/ 0 w 855013"/>
                <a:gd name="connsiteY6" fmla="*/ 0 h 954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5013" h="954598">
                  <a:moveTo>
                    <a:pt x="855013" y="802149"/>
                  </a:moveTo>
                  <a:cubicBezTo>
                    <a:pt x="689119" y="877555"/>
                    <a:pt x="523225" y="952962"/>
                    <a:pt x="416863" y="954549"/>
                  </a:cubicBezTo>
                  <a:cubicBezTo>
                    <a:pt x="310501" y="956136"/>
                    <a:pt x="247000" y="919624"/>
                    <a:pt x="216838" y="811674"/>
                  </a:cubicBezTo>
                  <a:cubicBezTo>
                    <a:pt x="186676" y="703724"/>
                    <a:pt x="234172" y="391676"/>
                    <a:pt x="235888" y="306849"/>
                  </a:cubicBezTo>
                  <a:cubicBezTo>
                    <a:pt x="237604" y="222022"/>
                    <a:pt x="136346" y="299796"/>
                    <a:pt x="115374" y="297305"/>
                  </a:cubicBezTo>
                  <a:cubicBezTo>
                    <a:pt x="94402" y="294814"/>
                    <a:pt x="45906" y="260368"/>
                    <a:pt x="24903" y="194600"/>
                  </a:cubicBezTo>
                  <a:cubicBezTo>
                    <a:pt x="3900" y="128832"/>
                    <a:pt x="20116" y="64867"/>
                    <a:pt x="0" y="0"/>
                  </a:cubicBezTo>
                </a:path>
              </a:pathLst>
            </a:custGeom>
            <a:ln w="38100">
              <a:solidFill>
                <a:srgbClr val="0000FF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xmlns="" id="{DD8A2746-29E5-49B1-847E-54FFAD4538F3}"/>
              </a:ext>
            </a:extLst>
          </p:cNvPr>
          <p:cNvSpPr txBox="1"/>
          <p:nvPr/>
        </p:nvSpPr>
        <p:spPr>
          <a:xfrm>
            <a:off x="4495800" y="4155757"/>
            <a:ext cx="104737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0000FF"/>
                </a:solidFill>
              </a:rPr>
              <a:t>Target station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FC59822-7466-428F-B157-6A2FBDB68828}"/>
              </a:ext>
            </a:extLst>
          </p:cNvPr>
          <p:cNvSpPr/>
          <p:nvPr/>
        </p:nvSpPr>
        <p:spPr>
          <a:xfrm>
            <a:off x="76200" y="5943600"/>
            <a:ext cx="4655332" cy="6898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113F7C"/>
                </a:solidFill>
              </a:rPr>
              <a:t>ISOL facility with </a:t>
            </a:r>
            <a:r>
              <a:rPr lang="en-US" sz="2000" b="1" dirty="0">
                <a:solidFill>
                  <a:srgbClr val="113F7C"/>
                </a:solidFill>
              </a:rPr>
              <a:t>highest primary beam intensity</a:t>
            </a:r>
            <a:r>
              <a:rPr lang="en-US" sz="2000" dirty="0">
                <a:solidFill>
                  <a:srgbClr val="113F7C"/>
                </a:solidFill>
              </a:rPr>
              <a:t> (100 </a:t>
            </a:r>
            <a:r>
              <a:rPr lang="en-US" sz="2000" dirty="0">
                <a:solidFill>
                  <a:srgbClr val="113F7C"/>
                </a:solidFill>
                <a:latin typeface="Symbol" pitchFamily="18" charset="2"/>
              </a:rPr>
              <a:t>m</a:t>
            </a:r>
            <a:r>
              <a:rPr lang="en-US" sz="2000" dirty="0">
                <a:solidFill>
                  <a:srgbClr val="113F7C"/>
                </a:solidFill>
              </a:rPr>
              <a:t>A, 500 MeV p)</a:t>
            </a: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xmlns="" id="{AFCF06CF-2CA5-43ED-AC34-C9D05AF17785}"/>
              </a:ext>
            </a:extLst>
          </p:cNvPr>
          <p:cNvSpPr txBox="1"/>
          <p:nvPr/>
        </p:nvSpPr>
        <p:spPr>
          <a:xfrm>
            <a:off x="3484983" y="3426023"/>
            <a:ext cx="1315617" cy="307777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FF0000"/>
                </a:solidFill>
              </a:rPr>
              <a:t>Yield station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xmlns="" id="{AFCF06CF-2CA5-43ED-AC34-C9D05AF17785}"/>
              </a:ext>
            </a:extLst>
          </p:cNvPr>
          <p:cNvSpPr txBox="1"/>
          <p:nvPr/>
        </p:nvSpPr>
        <p:spPr>
          <a:xfrm>
            <a:off x="3267075" y="2971800"/>
            <a:ext cx="179536" cy="430887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rgbClr val="FF0000"/>
                </a:solidFill>
              </a:rPr>
              <a:t>+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077573"/>
            <a:ext cx="1549511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5594645" y="5598995"/>
            <a:ext cx="990600" cy="10304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828619" y="4753562"/>
            <a:ext cx="9986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Cyclotron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68550" y="5678338"/>
            <a:ext cx="367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H</a:t>
            </a:r>
            <a:r>
              <a:rPr lang="en-US" sz="2000" b="1" baseline="30000" dirty="0" smtClean="0">
                <a:solidFill>
                  <a:srgbClr val="0000FF"/>
                </a:solidFill>
              </a:rPr>
              <a:t>-</a:t>
            </a:r>
            <a:endParaRPr lang="en-US" sz="1600" b="1" baseline="30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6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-1" y="117747"/>
            <a:ext cx="9144001" cy="46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xtBox 6"/>
          <p:cNvSpPr txBox="1"/>
          <p:nvPr/>
        </p:nvSpPr>
        <p:spPr>
          <a:xfrm>
            <a:off x="0" y="1332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Yield measurements at ISAC I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1" y="685800"/>
            <a:ext cx="4440222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73717" y="3962400"/>
            <a:ext cx="222208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M.P. Reiter 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et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al.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NIMB </a:t>
            </a:r>
            <a:r>
              <a:rPr lang="en-US" sz="1100" b="1" dirty="0" smtClean="0">
                <a:solidFill>
                  <a:schemeClr val="bg1">
                    <a:lumMod val="50000"/>
                  </a:schemeClr>
                </a:solidFill>
              </a:rPr>
              <a:t>463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2020) 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1" name="Picture 3" descr="C:\Users\amollaebrahimi\OneDrive\IMG_66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68890"/>
            <a:ext cx="4495800" cy="599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Nuclear and in-source laser spectroscopy with the ISAC yield station:  Review of Scientific Instruments: Vol 85, No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27520"/>
            <a:ext cx="3276600" cy="212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30263" y="6497460"/>
            <a:ext cx="258436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P. Kunz 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et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al.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Rev. Sci.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Instrum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100" b="1" dirty="0" smtClean="0">
                <a:solidFill>
                  <a:schemeClr val="bg1">
                    <a:lumMod val="50000"/>
                  </a:schemeClr>
                </a:solidFill>
              </a:rPr>
              <a:t>85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2014) 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97455" y="4631293"/>
            <a:ext cx="2062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Decay spectroscopy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4191000" y="5181600"/>
            <a:ext cx="2209800" cy="866775"/>
          </a:xfrm>
          <a:prstGeom prst="rightArrow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 rot="1871373">
            <a:off x="5582077" y="3620474"/>
            <a:ext cx="381000" cy="1522170"/>
          </a:xfrm>
          <a:prstGeom prst="up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p Arrow 17"/>
          <p:cNvSpPr/>
          <p:nvPr/>
        </p:nvSpPr>
        <p:spPr>
          <a:xfrm rot="5400000">
            <a:off x="6382208" y="3226748"/>
            <a:ext cx="381000" cy="875384"/>
          </a:xfrm>
          <a:prstGeom prst="up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Up Arrow 18"/>
          <p:cNvSpPr/>
          <p:nvPr/>
        </p:nvSpPr>
        <p:spPr>
          <a:xfrm>
            <a:off x="6905167" y="2819399"/>
            <a:ext cx="381000" cy="851651"/>
          </a:xfrm>
          <a:prstGeom prst="up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467475" y="4533900"/>
            <a:ext cx="1828800" cy="18661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562600" y="762000"/>
            <a:ext cx="3124200" cy="205739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751296" y="781050"/>
            <a:ext cx="810543" cy="40011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</a:rPr>
              <a:t>TITAN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98418" y="4150280"/>
            <a:ext cx="13669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Yield station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77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Content Placeholder 13" descr="Diagram&#10;&#10;Description automatically generated">
            <a:extLst>
              <a:ext uri="{FF2B5EF4-FFF2-40B4-BE49-F238E27FC236}">
                <a16:creationId xmlns="" xmlns:a16="http://schemas.microsoft.com/office/drawing/2014/main" id="{AF720D59-CFA1-4CD2-A2F4-7B3543D2C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500" y="842774"/>
            <a:ext cx="5100206" cy="58167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tangle 4"/>
          <p:cNvSpPr/>
          <p:nvPr/>
        </p:nvSpPr>
        <p:spPr>
          <a:xfrm>
            <a:off x="-1" y="117747"/>
            <a:ext cx="9144001" cy="46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xtBox 5"/>
          <p:cNvSpPr txBox="1"/>
          <p:nvPr/>
        </p:nvSpPr>
        <p:spPr>
          <a:xfrm>
            <a:off x="0" y="9380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TITAN ion traps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3B3A79E-9B19-43BB-A9AF-4F84A5029FE8}"/>
              </a:ext>
            </a:extLst>
          </p:cNvPr>
          <p:cNvSpPr/>
          <p:nvPr/>
        </p:nvSpPr>
        <p:spPr>
          <a:xfrm>
            <a:off x="1098761" y="5484962"/>
            <a:ext cx="768350" cy="585637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1FAA8686-B4E1-4C49-9AC4-4A9D97462A51}"/>
              </a:ext>
            </a:extLst>
          </p:cNvPr>
          <p:cNvSpPr/>
          <p:nvPr/>
        </p:nvSpPr>
        <p:spPr>
          <a:xfrm>
            <a:off x="3657600" y="6019800"/>
            <a:ext cx="533400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J.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Dilling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et al.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NIMB 204 (2003) 492, </a:t>
            </a:r>
          </a:p>
          <a:p>
            <a:r>
              <a:rPr lang="en-GB" altLang="en-US" sz="1200" dirty="0">
                <a:solidFill>
                  <a:schemeClr val="bg1">
                    <a:lumMod val="50000"/>
                  </a:schemeClr>
                </a:solidFill>
              </a:rPr>
              <a:t>C. </a:t>
            </a:r>
            <a:r>
              <a:rPr lang="en-GB" altLang="en-US" sz="1200" dirty="0" err="1">
                <a:solidFill>
                  <a:schemeClr val="bg1">
                    <a:lumMod val="50000"/>
                  </a:schemeClr>
                </a:solidFill>
              </a:rPr>
              <a:t>Jesch</a:t>
            </a:r>
            <a:r>
              <a:rPr lang="en-GB" alt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altLang="en-US" sz="1200" i="1" dirty="0">
                <a:solidFill>
                  <a:schemeClr val="bg1">
                    <a:lumMod val="50000"/>
                  </a:schemeClr>
                </a:solidFill>
              </a:rPr>
              <a:t>et al., </a:t>
            </a:r>
            <a:r>
              <a:rPr lang="en-GB" altLang="en-US" sz="1200" dirty="0">
                <a:solidFill>
                  <a:schemeClr val="bg1">
                    <a:lumMod val="50000"/>
                  </a:schemeClr>
                </a:solidFill>
              </a:rPr>
              <a:t>Hyperfine Interact. 235 (2015) </a:t>
            </a:r>
            <a:r>
              <a:rPr lang="en-GB" altLang="en-US" sz="1200" dirty="0" smtClean="0">
                <a:solidFill>
                  <a:schemeClr val="bg1">
                    <a:lumMod val="50000"/>
                  </a:schemeClr>
                </a:solidFill>
              </a:rPr>
              <a:t>97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M. P. Reiter </a:t>
            </a: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et al.,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NIMA 1018 (2021) 165823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xmlns="" id="{3D6AF0BB-C913-4AF9-B609-765370893DB2}"/>
              </a:ext>
            </a:extLst>
          </p:cNvPr>
          <p:cNvSpPr txBox="1"/>
          <p:nvPr/>
        </p:nvSpPr>
        <p:spPr>
          <a:xfrm>
            <a:off x="841431" y="743364"/>
            <a:ext cx="2734917" cy="1328023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MR-TOF: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ea typeface="+mn-lt"/>
                <a:cs typeface="+mn-lt"/>
              </a:rPr>
              <a:t>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a typeface="+mn-lt"/>
                <a:cs typeface="+mn-lt"/>
              </a:rPr>
              <a:t>ass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ea typeface="+mn-lt"/>
                <a:cs typeface="+mn-lt"/>
              </a:rPr>
              <a:t>measurements </a:t>
            </a:r>
          </a:p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ea typeface="+mn-lt"/>
                <a:cs typeface="+mn-lt"/>
              </a:rPr>
              <a:t>Beam diagnostic &amp; yields </a:t>
            </a:r>
          </a:p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RIB beam purification</a:t>
            </a:r>
          </a:p>
        </p:txBody>
      </p:sp>
      <p:sp>
        <p:nvSpPr>
          <p:cNvPr id="31" name="TextBox 12">
            <a:extLst>
              <a:ext uri="{FF2B5EF4-FFF2-40B4-BE49-F238E27FC236}">
                <a16:creationId xmlns:a16="http://schemas.microsoft.com/office/drawing/2014/main" xmlns="" id="{785D7111-A0B0-4D6A-A79D-57AA9AC9627E}"/>
              </a:ext>
            </a:extLst>
          </p:cNvPr>
          <p:cNvSpPr txBox="1"/>
          <p:nvPr/>
        </p:nvSpPr>
        <p:spPr>
          <a:xfrm>
            <a:off x="6502617" y="2667000"/>
            <a:ext cx="2565183" cy="1328023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00B050"/>
                </a:solidFill>
              </a:rPr>
              <a:t>EBIT:</a:t>
            </a:r>
            <a:r>
              <a:rPr lang="en-US" sz="2400" dirty="0">
                <a:solidFill>
                  <a:srgbClr val="00B050"/>
                </a:solidFill>
              </a:rPr>
              <a:t/>
            </a:r>
            <a:br>
              <a:rPr lang="en-US" sz="2400" dirty="0">
                <a:solidFill>
                  <a:srgbClr val="00B050"/>
                </a:solidFill>
              </a:rPr>
            </a:br>
            <a:r>
              <a:rPr lang="en-US" dirty="0">
                <a:solidFill>
                  <a:srgbClr val="00B050"/>
                </a:solidFill>
              </a:rPr>
              <a:t>Charge State Breeding </a:t>
            </a:r>
            <a:endParaRPr lang="en-US" dirty="0" smtClean="0">
              <a:solidFill>
                <a:srgbClr val="00B050"/>
              </a:solidFill>
            </a:endParaRP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and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>
                <a:solidFill>
                  <a:srgbClr val="00B050"/>
                </a:solidFill>
              </a:rPr>
              <a:t>decay spectroscopy</a:t>
            </a:r>
            <a:endParaRPr lang="en-US" dirty="0">
              <a:solidFill>
                <a:srgbClr val="00B050"/>
              </a:solidFill>
              <a:cs typeface="Arial"/>
            </a:endParaRPr>
          </a:p>
        </p:txBody>
      </p:sp>
      <p:sp>
        <p:nvSpPr>
          <p:cNvPr id="32" name="TextBox 13">
            <a:extLst>
              <a:ext uri="{FF2B5EF4-FFF2-40B4-BE49-F238E27FC236}">
                <a16:creationId xmlns:a16="http://schemas.microsoft.com/office/drawing/2014/main" xmlns="" id="{B6CFE453-B2BB-4EFA-AD8E-1E0315F6AE35}"/>
              </a:ext>
            </a:extLst>
          </p:cNvPr>
          <p:cNvSpPr txBox="1"/>
          <p:nvPr/>
        </p:nvSpPr>
        <p:spPr>
          <a:xfrm>
            <a:off x="254879" y="4066595"/>
            <a:ext cx="1878721" cy="132802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FF0000"/>
                </a:solidFill>
              </a:rPr>
              <a:t>RFQ: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endParaRPr lang="en-US" sz="2400" dirty="0" smtClean="0">
              <a:solidFill>
                <a:srgbClr val="FF0000"/>
              </a:solidFill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Accumulation</a:t>
            </a:r>
            <a:r>
              <a:rPr lang="en-US" dirty="0">
                <a:solidFill>
                  <a:srgbClr val="FF0000"/>
                </a:solidFill>
              </a:rPr>
              <a:t>, cooling, and bunching</a:t>
            </a:r>
            <a:endParaRPr lang="en-US" dirty="0">
              <a:solidFill>
                <a:schemeClr val="accent5">
                  <a:lumMod val="75000"/>
                </a:schemeClr>
              </a:solidFill>
              <a:cs typeface="Arial"/>
            </a:endParaRPr>
          </a:p>
        </p:txBody>
      </p:sp>
      <p:sp>
        <p:nvSpPr>
          <p:cNvPr id="33" name="TextBox 14">
            <a:extLst>
              <a:ext uri="{FF2B5EF4-FFF2-40B4-BE49-F238E27FC236}">
                <a16:creationId xmlns:a16="http://schemas.microsoft.com/office/drawing/2014/main" xmlns="" id="{E56E9B88-FD70-40AA-949B-7F33E65A9EA9}"/>
              </a:ext>
            </a:extLst>
          </p:cNvPr>
          <p:cNvSpPr txBox="1"/>
          <p:nvPr/>
        </p:nvSpPr>
        <p:spPr>
          <a:xfrm>
            <a:off x="6711399" y="706885"/>
            <a:ext cx="2313007" cy="1021556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0000FF"/>
                </a:solidFill>
              </a:rPr>
              <a:t>MPET: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rgbClr val="0000FF"/>
                </a:solidFill>
              </a:rPr>
              <a:t>Penning trap for mass measurements</a:t>
            </a:r>
            <a:endParaRPr lang="en-US" dirty="0">
              <a:solidFill>
                <a:srgbClr val="0000FF"/>
              </a:solidFill>
              <a:cs typeface="Arial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A48C456F-5FC9-4C95-92FC-971A3EFBC70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642" y="4510636"/>
            <a:ext cx="1079514" cy="402195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368B834F-9367-4DF2-8FAE-2907EB3308AB}"/>
              </a:ext>
            </a:extLst>
          </p:cNvPr>
          <p:cNvGrpSpPr>
            <a:grpSpLocks noChangeAspect="1"/>
          </p:cNvGrpSpPr>
          <p:nvPr/>
        </p:nvGrpSpPr>
        <p:grpSpPr>
          <a:xfrm>
            <a:off x="7620000" y="4121448"/>
            <a:ext cx="1404406" cy="2355552"/>
            <a:chOff x="6783208" y="2764235"/>
            <a:chExt cx="2172591" cy="3997631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C5C7771-4C61-42DA-9F7C-96DF5C7EA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9500" y="3486674"/>
              <a:ext cx="1268268" cy="367601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C0357811-DE60-4B35-A9D1-87A59D1C3113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9500" y="4440547"/>
              <a:ext cx="1268268" cy="29923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C0C40CC1-AB15-46B4-92B1-CCEB6A2994D6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9500" y="5884778"/>
              <a:ext cx="1268268" cy="51314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BC6BA34D-9A69-4760-B21D-D8A2A4CF8E1A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00" t="25232" r="13334" b="33511"/>
            <a:stretch/>
          </p:blipFill>
          <p:spPr>
            <a:xfrm>
              <a:off x="6809500" y="3981978"/>
              <a:ext cx="1268268" cy="383429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7389A48E-65A2-4BFF-85AC-C37C57011492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9500" y="5556495"/>
              <a:ext cx="1268268" cy="27291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991BA855-46DA-4263-8D0B-493DA792BCAE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9500" y="4855952"/>
              <a:ext cx="2146299" cy="24324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EEE330B8-3DFB-4EF9-B3C8-AECAE55D2731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9500" y="6456595"/>
              <a:ext cx="1268268" cy="305271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B9B303EB-3693-4519-8B82-2344FB81AA2E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727" b="26728"/>
            <a:stretch/>
          </p:blipFill>
          <p:spPr>
            <a:xfrm>
              <a:off x="6809500" y="5196756"/>
              <a:ext cx="1268268" cy="3142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356963BF-1EA6-46B1-AAE6-E40CA4E6A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9825" y="6026775"/>
              <a:ext cx="682913" cy="67171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4DEA8B69-2F09-494E-A1EC-0758099BC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9824" y="3357686"/>
              <a:ext cx="682913" cy="34958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80091453-81FD-4826-AF4C-D2257741D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9825" y="5208825"/>
              <a:ext cx="682913" cy="6829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EA2A545C-5D82-4CFE-A389-A56F653D6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9825" y="3766016"/>
              <a:ext cx="682913" cy="104380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1" name="Picture 50" descr="TRIUMF_logo_blue.eps">
              <a:extLst>
                <a:ext uri="{FF2B5EF4-FFF2-40B4-BE49-F238E27FC236}">
                  <a16:creationId xmlns:a16="http://schemas.microsoft.com/office/drawing/2014/main" xmlns="" id="{FCE17E78-BB9A-44AE-A181-8D052B76F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3208" y="2764235"/>
              <a:ext cx="1781781" cy="651404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1145023" y="6003084"/>
            <a:ext cx="684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20 </a:t>
            </a:r>
            <a:r>
              <a:rPr lang="en-US" sz="1400" b="1" dirty="0" err="1">
                <a:solidFill>
                  <a:srgbClr val="FF0000"/>
                </a:solidFill>
              </a:rPr>
              <a:t>keV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067299" y="3413621"/>
            <a:ext cx="1018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1.3-2.2 </a:t>
            </a:r>
            <a:r>
              <a:rPr lang="en-US" sz="1400" b="1" dirty="0" err="1">
                <a:solidFill>
                  <a:srgbClr val="0000FF"/>
                </a:solidFill>
              </a:rPr>
              <a:t>keV</a:t>
            </a:r>
            <a:endParaRPr lang="en-US" sz="1400" b="1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910839" y="1919116"/>
                <a:ext cx="1721562" cy="5922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400" i="1" smtClean="0">
                              <a:latin typeface="Cambria Math"/>
                              <a:ea typeface="Cambria Math"/>
                            </a:rPr>
                            <m:t>𝛿</m:t>
                          </m:r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sz="1400" i="1" smtClean="0">
                          <a:latin typeface="Cambria Math"/>
                          <a:ea typeface="Cambria Math"/>
                        </a:rPr>
                        <m:t>∝</m:t>
                      </m:r>
                      <m:f>
                        <m:fPr>
                          <m:ctrlPr>
                            <a:rPr lang="en-US" sz="14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𝑞</m:t>
                          </m:r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  <a:ea typeface="Cambria Math"/>
                                </a:rPr>
                                <m:t>𝑅𝐹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/>
                                      <a:ea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/>
                                      <a:ea typeface="Cambria Math"/>
                                    </a:rPr>
                                    <m:t>𝑖𝑜𝑛𝑠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0839" y="1919116"/>
                <a:ext cx="1721562" cy="592278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79AFA2B9-7D3D-4166-96A6-89A58A2895E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67774"/>
            <a:ext cx="1105110" cy="39170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Oval 1"/>
          <p:cNvSpPr/>
          <p:nvPr/>
        </p:nvSpPr>
        <p:spPr>
          <a:xfrm>
            <a:off x="1600200" y="2167774"/>
            <a:ext cx="1828800" cy="17184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7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BFA76F4-CC1F-4932-B354-F83B860BF16C}"/>
              </a:ext>
            </a:extLst>
          </p:cNvPr>
          <p:cNvGrpSpPr/>
          <p:nvPr/>
        </p:nvGrpSpPr>
        <p:grpSpPr>
          <a:xfrm>
            <a:off x="3418372" y="2971802"/>
            <a:ext cx="1763228" cy="2670766"/>
            <a:chOff x="6283558" y="2573562"/>
            <a:chExt cx="2350971" cy="360731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48965C92-EBC4-4D48-AC16-CB6720C08180}"/>
                </a:ext>
              </a:extLst>
            </p:cNvPr>
            <p:cNvGrpSpPr/>
            <p:nvPr/>
          </p:nvGrpSpPr>
          <p:grpSpPr>
            <a:xfrm>
              <a:off x="6415743" y="2573562"/>
              <a:ext cx="2036681" cy="3512069"/>
              <a:chOff x="6415743" y="2573562"/>
              <a:chExt cx="2036681" cy="351206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752C166B-F7BD-4336-AB41-EE47A6A53A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15743" y="3342431"/>
                <a:ext cx="2036681" cy="2743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Shape 11">
                <a:extLst>
                  <a:ext uri="{FF2B5EF4-FFF2-40B4-BE49-F238E27FC236}">
                    <a16:creationId xmlns:a16="http://schemas.microsoft.com/office/drawing/2014/main" xmlns="" id="{8CD30347-0BA3-4F8E-AAEE-D3EDA980F1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40555" y="2573562"/>
                <a:ext cx="1487573" cy="700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5000" rIns="90000" bIns="4500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altLang="en-US" sz="1800" dirty="0">
                    <a:solidFill>
                      <a:srgbClr val="4F4946"/>
                    </a:solidFill>
                  </a:rPr>
                  <a:t>RFQ </a:t>
                </a:r>
              </a:p>
              <a:p>
                <a:pPr algn="ctr"/>
                <a:r>
                  <a:rPr lang="de-DE" altLang="en-US" sz="1800" dirty="0">
                    <a:solidFill>
                      <a:srgbClr val="4F4946"/>
                    </a:solidFill>
                  </a:rPr>
                  <a:t>Switchyard</a:t>
                </a:r>
                <a:endParaRPr lang="en-US" altLang="en-US" sz="1800" dirty="0">
                  <a:solidFill>
                    <a:srgbClr val="4F4946"/>
                  </a:solidFill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4E032C9E-3B79-4891-9109-D2222C0DA3FD}"/>
                </a:ext>
              </a:extLst>
            </p:cNvPr>
            <p:cNvSpPr/>
            <p:nvPr/>
          </p:nvSpPr>
          <p:spPr>
            <a:xfrm>
              <a:off x="6283558" y="2656861"/>
              <a:ext cx="2350971" cy="352402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CA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EFD9426-6F5F-4118-ACBC-34C5DFA4946E}"/>
              </a:ext>
            </a:extLst>
          </p:cNvPr>
          <p:cNvGrpSpPr/>
          <p:nvPr/>
        </p:nvGrpSpPr>
        <p:grpSpPr>
          <a:xfrm>
            <a:off x="76200" y="638752"/>
            <a:ext cx="3048000" cy="5914448"/>
            <a:chOff x="0" y="538157"/>
            <a:chExt cx="3083823" cy="632727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EE2CBDD0-B2BA-4186-BD03-1F927D51D0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74" t="1" r="30077" b="48509"/>
            <a:stretch/>
          </p:blipFill>
          <p:spPr bwMode="auto">
            <a:xfrm>
              <a:off x="0" y="962234"/>
              <a:ext cx="3083823" cy="5903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Shape 10">
              <a:extLst>
                <a:ext uri="{FF2B5EF4-FFF2-40B4-BE49-F238E27FC236}">
                  <a16:creationId xmlns:a16="http://schemas.microsoft.com/office/drawing/2014/main" xmlns="" id="{B15F9CD3-173E-4D2D-8571-FF9E8C231C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4088" y="538157"/>
              <a:ext cx="1024920" cy="457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5000" rIns="90000" bIns="45000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altLang="en-US" sz="1800" dirty="0">
                  <a:solidFill>
                    <a:srgbClr val="4F4946"/>
                  </a:solidFill>
                </a:rPr>
                <a:t>MagneTOF</a:t>
              </a:r>
              <a:endParaRPr lang="en-US" altLang="en-US" sz="1800" dirty="0">
                <a:solidFill>
                  <a:srgbClr val="4F4946"/>
                </a:solidFill>
              </a:endParaRPr>
            </a:p>
          </p:txBody>
        </p:sp>
        <p:sp>
          <p:nvSpPr>
            <p:cNvPr id="14" name="Line 13">
              <a:extLst>
                <a:ext uri="{FF2B5EF4-FFF2-40B4-BE49-F238E27FC236}">
                  <a16:creationId xmlns:a16="http://schemas.microsoft.com/office/drawing/2014/main" xmlns="" id="{DCA9F543-6831-4CBC-9609-0186583C19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1629" y="911209"/>
              <a:ext cx="738750" cy="3924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TextShape 11">
              <a:extLst>
                <a:ext uri="{FF2B5EF4-FFF2-40B4-BE49-F238E27FC236}">
                  <a16:creationId xmlns:a16="http://schemas.microsoft.com/office/drawing/2014/main" xmlns="" id="{E4DC0786-823A-46CD-BED7-DCE6C12C6A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255" y="1788531"/>
              <a:ext cx="1023846" cy="1082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5000" rIns="90000" bIns="45000" anchor="t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altLang="en-US" sz="1800">
                <a:solidFill>
                  <a:srgbClr val="4F4946"/>
                </a:solidFill>
                <a:cs typeface="Arial"/>
              </a:endParaRPr>
            </a:p>
          </p:txBody>
        </p:sp>
        <p:sp>
          <p:nvSpPr>
            <p:cNvPr id="16" name="Line 13">
              <a:extLst>
                <a:ext uri="{FF2B5EF4-FFF2-40B4-BE49-F238E27FC236}">
                  <a16:creationId xmlns:a16="http://schemas.microsoft.com/office/drawing/2014/main" xmlns="" id="{4512B670-3DE4-4D09-ABE7-BC36D30C95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8596" y="2422663"/>
              <a:ext cx="797721" cy="85050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TextShape 11">
              <a:extLst>
                <a:ext uri="{FF2B5EF4-FFF2-40B4-BE49-F238E27FC236}">
                  <a16:creationId xmlns:a16="http://schemas.microsoft.com/office/drawing/2014/main" xmlns="" id="{94449D57-D216-4657-9366-4816F63660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215" y="2952531"/>
              <a:ext cx="1350782" cy="806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5000" rIns="90000" bIns="45000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altLang="en-US" sz="1800" dirty="0">
                  <a:solidFill>
                    <a:srgbClr val="4F4946"/>
                  </a:solidFill>
                </a:rPr>
                <a:t>RF </a:t>
              </a:r>
            </a:p>
            <a:p>
              <a:pPr algn="ctr"/>
              <a:r>
                <a:rPr lang="de-DE" altLang="en-US" sz="1800" dirty="0">
                  <a:solidFill>
                    <a:srgbClr val="4F4946"/>
                  </a:solidFill>
                </a:rPr>
                <a:t>Accum. Trap</a:t>
              </a:r>
              <a:endParaRPr lang="en-US" altLang="en-US" sz="1800" dirty="0">
                <a:solidFill>
                  <a:srgbClr val="4F4946"/>
                </a:solidFill>
              </a:endParaRPr>
            </a:p>
          </p:txBody>
        </p:sp>
        <p:sp>
          <p:nvSpPr>
            <p:cNvPr id="18" name="Line 13">
              <a:extLst>
                <a:ext uri="{FF2B5EF4-FFF2-40B4-BE49-F238E27FC236}">
                  <a16:creationId xmlns:a16="http://schemas.microsoft.com/office/drawing/2014/main" xmlns="" id="{1960E55B-C891-4790-9CE2-E5EC8F8E30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8596" y="3273170"/>
              <a:ext cx="771784" cy="16731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F177088-77DB-4832-9DE8-0FC3E2035B56}"/>
              </a:ext>
            </a:extLst>
          </p:cNvPr>
          <p:cNvSpPr/>
          <p:nvPr/>
        </p:nvSpPr>
        <p:spPr>
          <a:xfrm>
            <a:off x="5303044" y="5983069"/>
            <a:ext cx="353615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1200" dirty="0">
                <a:solidFill>
                  <a:schemeClr val="bg1">
                    <a:lumMod val="50000"/>
                  </a:schemeClr>
                </a:solidFill>
              </a:rPr>
              <a:t>C. </a:t>
            </a:r>
            <a:r>
              <a:rPr lang="en-GB" altLang="en-US" sz="1200" dirty="0" err="1">
                <a:solidFill>
                  <a:schemeClr val="bg1">
                    <a:lumMod val="50000"/>
                  </a:schemeClr>
                </a:solidFill>
              </a:rPr>
              <a:t>Jesch</a:t>
            </a:r>
            <a:r>
              <a:rPr lang="en-GB" altLang="en-US" sz="1200" dirty="0">
                <a:solidFill>
                  <a:schemeClr val="bg1">
                    <a:lumMod val="50000"/>
                  </a:schemeClr>
                </a:solidFill>
              </a:rPr>
              <a:t> et al., Hyperfine Interact. 235 (2015) 97</a:t>
            </a:r>
            <a:br>
              <a:rPr lang="en-GB" altLang="en-US" sz="1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altLang="en-US" sz="1200" dirty="0">
                <a:solidFill>
                  <a:schemeClr val="bg1">
                    <a:lumMod val="50000"/>
                  </a:schemeClr>
                </a:solidFill>
              </a:rPr>
              <a:t>M. </a:t>
            </a:r>
            <a:r>
              <a:rPr lang="en-GB" altLang="en-US" sz="1200" dirty="0" err="1">
                <a:solidFill>
                  <a:schemeClr val="bg1">
                    <a:lumMod val="50000"/>
                  </a:schemeClr>
                </a:solidFill>
              </a:rPr>
              <a:t>Yavor</a:t>
            </a:r>
            <a:r>
              <a:rPr lang="en-GB" altLang="en-US" sz="1200" dirty="0">
                <a:solidFill>
                  <a:schemeClr val="bg1">
                    <a:lumMod val="50000"/>
                  </a:schemeClr>
                </a:solidFill>
              </a:rPr>
              <a:t> et al., Int. J. Mass Spec. 381 (2015) 1-9 </a:t>
            </a:r>
            <a:br>
              <a:rPr lang="en-GB" altLang="en-US" sz="1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altLang="en-US" sz="1200" dirty="0">
                <a:solidFill>
                  <a:schemeClr val="bg1">
                    <a:lumMod val="50000"/>
                  </a:schemeClr>
                </a:solidFill>
              </a:rPr>
              <a:t>T. </a:t>
            </a:r>
            <a:r>
              <a:rPr lang="en-GB" altLang="en-US" sz="1200" dirty="0" err="1">
                <a:solidFill>
                  <a:schemeClr val="bg1">
                    <a:lumMod val="50000"/>
                  </a:schemeClr>
                </a:solidFill>
              </a:rPr>
              <a:t>Dickel</a:t>
            </a:r>
            <a:r>
              <a:rPr lang="en-GB" altLang="en-US" sz="1200" dirty="0">
                <a:solidFill>
                  <a:schemeClr val="bg1">
                    <a:lumMod val="50000"/>
                  </a:schemeClr>
                </a:solidFill>
              </a:rPr>
              <a:t> et al., J. ASMS 28 (2017) 1079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Picture 32" descr="Diagram&#10;&#10;Description automatically generated">
            <a:extLst>
              <a:ext uri="{FF2B5EF4-FFF2-40B4-BE49-F238E27FC236}">
                <a16:creationId xmlns:a16="http://schemas.microsoft.com/office/drawing/2014/main" xmlns="" id="{C7C1B036-AA33-4F9A-9937-D30963110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1301370"/>
            <a:ext cx="1329578" cy="1298535"/>
          </a:xfrm>
          <a:prstGeom prst="rect">
            <a:avLst/>
          </a:prstGeom>
        </p:spPr>
      </p:pic>
      <p:sp>
        <p:nvSpPr>
          <p:cNvPr id="22" name="Line 13">
            <a:extLst>
              <a:ext uri="{FF2B5EF4-FFF2-40B4-BE49-F238E27FC236}">
                <a16:creationId xmlns:a16="http://schemas.microsoft.com/office/drawing/2014/main" xmlns="" id="{4D685CD1-651C-456F-ACFD-5A5907C9672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86000" y="2362959"/>
            <a:ext cx="1100881" cy="128621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xmlns="" id="{0D06B7DE-CCAF-4A68-956B-9239CF2BAFB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87164" y="4659748"/>
            <a:ext cx="989436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BC3A786-FB69-445B-90AB-2F04B6000602}"/>
              </a:ext>
            </a:extLst>
          </p:cNvPr>
          <p:cNvSpPr txBox="1"/>
          <p:nvPr/>
        </p:nvSpPr>
        <p:spPr>
          <a:xfrm>
            <a:off x="457200" y="2020669"/>
            <a:ext cx="136625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4F4946"/>
                </a:solidFill>
                <a:ea typeface="+mn-lt"/>
                <a:cs typeface="+mn-lt"/>
              </a:rPr>
              <a:t>RF Injection Trap</a:t>
            </a:r>
            <a:endParaRPr lang="en-US" dirty="0">
              <a:solidFill>
                <a:schemeClr val="bg1">
                  <a:lumMod val="50000"/>
                </a:schemeClr>
              </a:solidFill>
              <a:cs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Rectangle 25"/>
          <p:cNvSpPr/>
          <p:nvPr/>
        </p:nvSpPr>
        <p:spPr>
          <a:xfrm>
            <a:off x="-1" y="117747"/>
            <a:ext cx="9144001" cy="46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TextBox 26"/>
          <p:cNvSpPr txBox="1"/>
          <p:nvPr/>
        </p:nvSpPr>
        <p:spPr>
          <a:xfrm>
            <a:off x="0" y="9380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Low-energy beam transport to MR-TOF-MS</a:t>
            </a:r>
          </a:p>
        </p:txBody>
      </p:sp>
      <p:sp>
        <p:nvSpPr>
          <p:cNvPr id="28" name="TextShape 11">
            <a:extLst>
              <a:ext uri="{FF2B5EF4-FFF2-40B4-BE49-F238E27FC236}">
                <a16:creationId xmlns:a16="http://schemas.microsoft.com/office/drawing/2014/main" xmlns="" id="{94449D57-D216-4657-9366-4816F6366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4800" y="5715000"/>
            <a:ext cx="1905000" cy="753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5000" rIns="90000" bIns="4500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altLang="en-US" sz="1400" dirty="0">
                <a:solidFill>
                  <a:srgbClr val="4F4946"/>
                </a:solidFill>
              </a:rPr>
              <a:t>Beam from </a:t>
            </a:r>
          </a:p>
          <a:p>
            <a:pPr algn="ctr"/>
            <a:r>
              <a:rPr lang="de-DE" altLang="en-US" sz="1400" dirty="0">
                <a:solidFill>
                  <a:srgbClr val="4F4946"/>
                </a:solidFill>
              </a:rPr>
              <a:t>TITAN RFQ </a:t>
            </a:r>
          </a:p>
          <a:p>
            <a:pPr algn="ctr"/>
            <a:r>
              <a:rPr lang="de-DE" altLang="en-US" sz="1400" dirty="0">
                <a:solidFill>
                  <a:srgbClr val="4F4946"/>
                </a:solidFill>
              </a:rPr>
              <a:t>Cooler Buncher</a:t>
            </a:r>
            <a:endParaRPr lang="en-US" altLang="en-US" sz="1400" dirty="0">
              <a:solidFill>
                <a:srgbClr val="4F4946"/>
              </a:solidFill>
            </a:endParaRPr>
          </a:p>
        </p:txBody>
      </p:sp>
      <p:sp>
        <p:nvSpPr>
          <p:cNvPr id="29" name="Line 13">
            <a:extLst>
              <a:ext uri="{FF2B5EF4-FFF2-40B4-BE49-F238E27FC236}">
                <a16:creationId xmlns:a16="http://schemas.microsoft.com/office/drawing/2014/main" xmlns="" id="{1960E55B-C891-4790-9CE2-E5EC8F8E303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3111" y="6099350"/>
            <a:ext cx="781889" cy="1563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712328" y="926068"/>
            <a:ext cx="568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en-US" dirty="0">
                <a:solidFill>
                  <a:srgbClr val="4F4946"/>
                </a:solidFill>
              </a:rPr>
              <a:t>RFQ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5029200" y="1588531"/>
                <a:ext cx="4191000" cy="2069069"/>
              </a:xfrm>
            </p:spPr>
            <p:txBody>
              <a:bodyPr>
                <a:noAutofit/>
              </a:bodyPr>
              <a:lstStyle/>
              <a:p>
                <a:pPr lvl="1"/>
                <a:r>
                  <a:rPr lang="en-US" sz="1600" b="1" dirty="0"/>
                  <a:t>Gas filled RFQs:</a:t>
                </a:r>
              </a:p>
              <a:p>
                <a:pPr lvl="2"/>
                <a:r>
                  <a:rPr lang="en-US" sz="1800" dirty="0"/>
                  <a:t>Beam re-capture </a:t>
                </a:r>
                <a:br>
                  <a:rPr lang="en-US" sz="1800" dirty="0"/>
                </a:br>
                <a:r>
                  <a:rPr lang="en-US" sz="1800" dirty="0"/>
                  <a:t>and cooling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1800" b="0" i="1" smtClean="0">
                            <a:latin typeface="Cambria Math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sz="1800" dirty="0"/>
                  <a:t> mbar)</a:t>
                </a:r>
              </a:p>
              <a:p>
                <a:pPr lvl="1"/>
                <a:r>
                  <a:rPr lang="en-US" sz="1800" b="1" dirty="0"/>
                  <a:t>RFQ Switchyard:</a:t>
                </a:r>
              </a:p>
              <a:p>
                <a:pPr lvl="2"/>
                <a:r>
                  <a:rPr lang="en-US" sz="1800" dirty="0"/>
                  <a:t>Merging of calibrations ions</a:t>
                </a:r>
              </a:p>
              <a:p>
                <a:pPr lvl="2"/>
                <a:r>
                  <a:rPr lang="en-US" sz="1800" dirty="0"/>
                  <a:t>Redirection of cleaned </a:t>
                </a:r>
                <a:r>
                  <a:rPr lang="en-US" sz="1800" dirty="0" smtClean="0"/>
                  <a:t>ions</a:t>
                </a:r>
              </a:p>
              <a:p>
                <a:pPr lvl="1"/>
                <a:r>
                  <a:rPr lang="en-US" sz="1800" b="1" dirty="0"/>
                  <a:t>RFQ </a:t>
                </a:r>
                <a:r>
                  <a:rPr lang="en-US" sz="1800" b="1" dirty="0" smtClean="0"/>
                  <a:t>Trap:</a:t>
                </a:r>
                <a:endParaRPr lang="en-US" sz="1800" b="1" dirty="0"/>
              </a:p>
              <a:p>
                <a:pPr lvl="2"/>
                <a:r>
                  <a:rPr lang="en-US" sz="1800" dirty="0" smtClean="0"/>
                  <a:t>Prepare ion bunch</a:t>
                </a:r>
                <a:endParaRPr lang="en-US" sz="1800" dirty="0"/>
              </a:p>
              <a:p>
                <a:pPr lvl="2"/>
                <a:endParaRPr lang="en-US" sz="1800" dirty="0"/>
              </a:p>
              <a:p>
                <a:pPr marL="457200" lvl="1" indent="0">
                  <a:buNone/>
                </a:pPr>
                <a:endParaRPr lang="en-US" sz="1800" dirty="0"/>
              </a:p>
              <a:p>
                <a:pPr lvl="1"/>
                <a:endParaRPr lang="en-US" sz="1800" dirty="0"/>
              </a:p>
            </p:txBody>
          </p:sp>
        </mc:Choice>
        <mc:Fallback xmlns="">
          <p:sp>
            <p:nvSpPr>
              <p:cNvPr id="30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29200" y="1588531"/>
                <a:ext cx="4191000" cy="2069069"/>
              </a:xfrm>
              <a:blipFill rotWithShape="1">
                <a:blip r:embed="rId5"/>
                <a:stretch>
                  <a:fillRect t="-885" b="-29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F9855B1-2218-4465-BB35-94CFB5BC57F8}"/>
              </a:ext>
            </a:extLst>
          </p:cNvPr>
          <p:cNvSpPr txBox="1"/>
          <p:nvPr/>
        </p:nvSpPr>
        <p:spPr>
          <a:xfrm>
            <a:off x="2505160" y="4267200"/>
            <a:ext cx="798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Calibrant 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source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79AFA2B9-7D3D-4166-96A6-89A58A2895E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800604"/>
            <a:ext cx="1323483" cy="46911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1044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5099</TotalTime>
  <Words>1638</Words>
  <Application>Microsoft Office PowerPoint</Application>
  <PresentationFormat>On-screen Show (4:3)</PresentationFormat>
  <Paragraphs>384</Paragraphs>
  <Slides>26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 Mollaebrahimi</dc:creator>
  <cp:lastModifiedBy>Ali Mollaebrahimi</cp:lastModifiedBy>
  <cp:revision>303</cp:revision>
  <dcterms:created xsi:type="dcterms:W3CDTF">2006-08-16T00:00:00Z</dcterms:created>
  <dcterms:modified xsi:type="dcterms:W3CDTF">2023-07-31T05:55:24Z</dcterms:modified>
</cp:coreProperties>
</file>