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2"/>
  </p:notesMasterIdLst>
  <p:handoutMasterIdLst>
    <p:handoutMasterId r:id="rId33"/>
  </p:handoutMasterIdLst>
  <p:sldIdLst>
    <p:sldId id="330" r:id="rId2"/>
    <p:sldId id="331" r:id="rId3"/>
    <p:sldId id="332" r:id="rId4"/>
    <p:sldId id="359" r:id="rId5"/>
    <p:sldId id="333" r:id="rId6"/>
    <p:sldId id="352" r:id="rId7"/>
    <p:sldId id="335" r:id="rId8"/>
    <p:sldId id="336" r:id="rId9"/>
    <p:sldId id="337" r:id="rId10"/>
    <p:sldId id="338" r:id="rId11"/>
    <p:sldId id="339" r:id="rId12"/>
    <p:sldId id="341" r:id="rId13"/>
    <p:sldId id="340" r:id="rId14"/>
    <p:sldId id="342" r:id="rId15"/>
    <p:sldId id="344" r:id="rId16"/>
    <p:sldId id="345" r:id="rId17"/>
    <p:sldId id="346" r:id="rId18"/>
    <p:sldId id="349" r:id="rId19"/>
    <p:sldId id="350" r:id="rId20"/>
    <p:sldId id="351" r:id="rId21"/>
    <p:sldId id="354" r:id="rId22"/>
    <p:sldId id="353" r:id="rId23"/>
    <p:sldId id="355" r:id="rId24"/>
    <p:sldId id="356" r:id="rId25"/>
    <p:sldId id="357" r:id="rId26"/>
    <p:sldId id="358" r:id="rId27"/>
    <p:sldId id="348" r:id="rId28"/>
    <p:sldId id="347" r:id="rId29"/>
    <p:sldId id="329" r:id="rId30"/>
    <p:sldId id="309" r:id="rId31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7304" autoAdjust="0"/>
  </p:normalViewPr>
  <p:slideViewPr>
    <p:cSldViewPr snapToObjects="1">
      <p:cViewPr varScale="1">
        <p:scale>
          <a:sx n="216" d="100"/>
          <a:sy n="216" d="100"/>
        </p:scale>
        <p:origin x="120" y="192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7" d="100"/>
          <a:sy n="107" d="100"/>
        </p:scale>
        <p:origin x="-3990" y="-102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9D01B-2632-45CA-9ECE-08B907C61A2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17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CH" dirty="0" smtClean="0"/>
              <a:t>Hier können Sie den Titel Ihrer </a:t>
            </a:r>
            <a:br>
              <a:rPr lang="de-CH" dirty="0" smtClean="0"/>
            </a:br>
            <a:r>
              <a:rPr lang="de-CH" dirty="0" smtClean="0"/>
              <a:t>Präsentation einfügen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de-CH" dirty="0" smtClean="0"/>
              <a:t>Vorname und Name Autor  ::  Funktion  ::  Paul Scherrer Institut</a:t>
            </a:r>
            <a:endParaRPr lang="de-CH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de-DE" dirty="0" smtClean="0"/>
              <a:t>Hier können Sie den Anlass Ihrer Präsentation und das Datum einfügen</a:t>
            </a:r>
            <a:endParaRPr lang="de-DE" dirty="0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5AFC6-3460-47C7-AEFA-BC294E79ECD1}" type="datetimeFigureOut">
              <a:rPr lang="de-CH" smtClean="0"/>
              <a:t>30.07.2023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FF1E-F7B3-41B1-86A9-C53837F5DA8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973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8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6252-7FF4-44A2-8175-DCA8F7607A67}" type="datetimeFigureOut">
              <a:rPr lang="de-CH" smtClean="0"/>
              <a:t>30.07.2023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4F48-61CB-4A8C-80A5-906DBC332A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004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 smtClean="0"/>
              <a:t>Folientitel eingeben</a:t>
            </a:r>
            <a:endParaRPr lang="de-CH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  <p:sldLayoutId id="2147483991" r:id="rId10"/>
    <p:sldLayoutId id="2147483992" r:id="rId11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8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image" Target="../media/image26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Quantum_materials#cite_note-rise_of_quantum_materials-2" TargetMode="External"/><Relationship Id="rId2" Type="http://schemas.openxmlformats.org/officeDocument/2006/relationships/hyperlink" Target="https://en.wikipedia.org/wiki/Quantum_materials#cite_note-:0-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Muon-spin rotation/relaxation under hydrostatic pressure: outlook and perspectives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de-CH" dirty="0" smtClean="0"/>
              <a:t>Rustem Khasanov  </a:t>
            </a:r>
            <a:r>
              <a:rPr lang="de-CH" dirty="0"/>
              <a:t>::  </a:t>
            </a:r>
            <a:r>
              <a:rPr lang="de-CH" dirty="0" smtClean="0"/>
              <a:t>Instrument Scientist  </a:t>
            </a:r>
            <a:r>
              <a:rPr lang="de-CH" dirty="0"/>
              <a:t>::  Paul Scherrer </a:t>
            </a:r>
            <a:r>
              <a:rPr lang="de-CH" dirty="0" smtClean="0"/>
              <a:t>Institut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TIUMF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week</a:t>
            </a:r>
            <a:r>
              <a:rPr lang="de-DE" dirty="0" smtClean="0"/>
              <a:t>, </a:t>
            </a:r>
            <a:r>
              <a:rPr lang="de-DE" dirty="0" err="1" smtClean="0"/>
              <a:t>July</a:t>
            </a:r>
            <a:r>
              <a:rPr lang="de-DE" dirty="0" smtClean="0"/>
              <a:t> 31</a:t>
            </a:r>
            <a:r>
              <a:rPr lang="de-DE" baseline="30000" dirty="0" smtClean="0"/>
              <a:t>st</a:t>
            </a:r>
            <a:r>
              <a:rPr lang="de-DE" dirty="0" smtClean="0"/>
              <a:t> – August 4</a:t>
            </a:r>
            <a:r>
              <a:rPr lang="de-DE" baseline="30000" dirty="0" smtClean="0"/>
              <a:t>th</a:t>
            </a:r>
            <a:endParaRPr lang="de-DE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44" y="4203311"/>
            <a:ext cx="4104456" cy="89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341" y="204378"/>
            <a:ext cx="6708025" cy="381375"/>
          </a:xfrm>
        </p:spPr>
        <p:txBody>
          <a:bodyPr/>
          <a:lstStyle/>
          <a:p>
            <a:r>
              <a:rPr lang="en-US" dirty="0" smtClean="0"/>
              <a:t>Detectors, GPD </a:t>
            </a:r>
            <a:r>
              <a:rPr lang="en-US" dirty="0" smtClean="0"/>
              <a:t>Spectrometer (2017)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1" r="34730"/>
          <a:stretch/>
        </p:blipFill>
        <p:spPr>
          <a:xfrm>
            <a:off x="1257343" y="806833"/>
            <a:ext cx="1036163" cy="1909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r="27945"/>
          <a:stretch/>
        </p:blipFill>
        <p:spPr>
          <a:xfrm>
            <a:off x="3543925" y="552244"/>
            <a:ext cx="1575526" cy="192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r="31877"/>
          <a:stretch/>
        </p:blipFill>
        <p:spPr>
          <a:xfrm>
            <a:off x="6908973" y="999102"/>
            <a:ext cx="2365656" cy="3691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011" y="2715766"/>
            <a:ext cx="4104703" cy="2367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8131" y="669983"/>
            <a:ext cx="1190262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Individual Detector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77966" y="685158"/>
            <a:ext cx="893706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Detector head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1622" y="669983"/>
            <a:ext cx="931345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Detector setup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3648" y="3700856"/>
            <a:ext cx="1153970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GPD spectrometer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Curved Down Arrow 20"/>
          <p:cNvSpPr/>
          <p:nvPr/>
        </p:nvSpPr>
        <p:spPr bwMode="auto">
          <a:xfrm rot="-780000">
            <a:off x="2321609" y="709612"/>
            <a:ext cx="1420762" cy="211035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Curved Down Arrow 21"/>
          <p:cNvSpPr/>
          <p:nvPr/>
        </p:nvSpPr>
        <p:spPr bwMode="auto">
          <a:xfrm rot="600000">
            <a:off x="4794632" y="667334"/>
            <a:ext cx="2808142" cy="321778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Curved Down Arrow 22"/>
          <p:cNvSpPr/>
          <p:nvPr/>
        </p:nvSpPr>
        <p:spPr bwMode="auto">
          <a:xfrm rot="9060000">
            <a:off x="5750643" y="2617834"/>
            <a:ext cx="1938835" cy="269655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3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cell construction: compound cylinder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1425925" y="843558"/>
            <a:ext cx="6602459" cy="3081001"/>
            <a:chOff x="1541566" y="663976"/>
            <a:chExt cx="6602459" cy="3081001"/>
          </a:xfrm>
        </p:grpSpPr>
        <p:sp>
          <p:nvSpPr>
            <p:cNvPr id="5" name="Oval 4"/>
            <p:cNvSpPr/>
            <p:nvPr/>
          </p:nvSpPr>
          <p:spPr bwMode="auto">
            <a:xfrm>
              <a:off x="6057900" y="942975"/>
              <a:ext cx="1371600" cy="1428750"/>
            </a:xfrm>
            <a:prstGeom prst="ellipse">
              <a:avLst/>
            </a:prstGeom>
            <a:solidFill>
              <a:schemeClr val="bg2">
                <a:lumMod val="90000"/>
                <a:alpha val="7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771900" y="942975"/>
              <a:ext cx="1371600" cy="1428750"/>
            </a:xfrm>
            <a:prstGeom prst="ellipse">
              <a:avLst/>
            </a:prstGeom>
            <a:solidFill>
              <a:schemeClr val="bg2">
                <a:lumMod val="90000"/>
                <a:alpha val="7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600200" y="1000125"/>
              <a:ext cx="1371600" cy="1428750"/>
            </a:xfrm>
            <a:prstGeom prst="ellipse">
              <a:avLst/>
            </a:prstGeom>
            <a:solidFill>
              <a:schemeClr val="bg2">
                <a:lumMod val="90000"/>
                <a:alpha val="7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114550" y="1543050"/>
              <a:ext cx="342900" cy="3429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1050" dirty="0">
                <a:solidFill>
                  <a:srgbClr val="C00000"/>
                </a:solidFill>
                <a:latin typeface="Arial Narrow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000500" y="1200150"/>
              <a:ext cx="914400" cy="914400"/>
            </a:xfrm>
            <a:prstGeom prst="ellipse">
              <a:avLst/>
            </a:prstGeom>
            <a:solidFill>
              <a:schemeClr val="bg2">
                <a:lumMod val="50000"/>
                <a:alpha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86250" y="1485900"/>
              <a:ext cx="342900" cy="3429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286500" y="1200150"/>
              <a:ext cx="914400" cy="914400"/>
            </a:xfrm>
            <a:prstGeom prst="ellipse">
              <a:avLst/>
            </a:prstGeom>
            <a:solidFill>
              <a:schemeClr val="bg2">
                <a:lumMod val="50000"/>
                <a:alpha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486525" y="1400175"/>
              <a:ext cx="514350" cy="51435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572250" y="1485900"/>
              <a:ext cx="342900" cy="3429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 sz="2250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71047" y="663976"/>
              <a:ext cx="131959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Single wall cell</a:t>
              </a:r>
              <a:endParaRPr lang="de-CH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10255" y="665976"/>
              <a:ext cx="138691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Double wall cell</a:t>
              </a:r>
              <a:endParaRPr lang="de-CH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1414" y="665976"/>
              <a:ext cx="12907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Three wall cell</a:t>
              </a:r>
              <a:endParaRPr lang="de-CH" sz="1350" dirty="0"/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2114550" y="1714500"/>
              <a:ext cx="0" cy="857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457450" y="1714500"/>
              <a:ext cx="0" cy="857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1600200" y="1714500"/>
              <a:ext cx="0" cy="10858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971800" y="1714500"/>
              <a:ext cx="0" cy="10858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600200" y="2800350"/>
              <a:ext cx="1371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2114550" y="2571750"/>
              <a:ext cx="3429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2174036" y="2343150"/>
              <a:ext cx="29206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i="1" dirty="0"/>
                <a:t>a</a:t>
              </a:r>
              <a:endParaRPr lang="de-CH" sz="1500" b="1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71700" y="2571750"/>
              <a:ext cx="30168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i="1" dirty="0"/>
                <a:t>b</a:t>
              </a:r>
              <a:endParaRPr lang="de-CH" sz="1500" b="1" i="1" dirty="0"/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>
              <a:off x="4000500" y="1714500"/>
              <a:ext cx="0" cy="10858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4914900" y="1714500"/>
              <a:ext cx="0" cy="10858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4000500" y="2800350"/>
              <a:ext cx="914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4343400" y="2514600"/>
              <a:ext cx="29206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i="1" dirty="0"/>
                <a:t>c</a:t>
              </a:r>
              <a:endParaRPr lang="de-CH" sz="1500" b="1" i="1" dirty="0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6486525" y="1657350"/>
              <a:ext cx="0" cy="857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7008019" y="1657350"/>
              <a:ext cx="0" cy="857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6486525" y="2530609"/>
              <a:ext cx="521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6286500" y="1714500"/>
              <a:ext cx="0" cy="10858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7200900" y="1714500"/>
              <a:ext cx="0" cy="10858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6286500" y="2800350"/>
              <a:ext cx="914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6619155" y="2271668"/>
              <a:ext cx="3626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i="1" dirty="0"/>
                <a:t>c</a:t>
              </a:r>
              <a:r>
                <a:rPr lang="en-US" sz="1500" b="1" baseline="-25000" dirty="0"/>
                <a:t>1</a:t>
              </a:r>
              <a:endParaRPr lang="de-CH" sz="1500" b="1" baseline="-25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29400" y="2514600"/>
              <a:ext cx="3626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i="1" dirty="0"/>
                <a:t>c</a:t>
              </a:r>
              <a:r>
                <a:rPr lang="en-US" sz="1500" b="1" baseline="-25000" dirty="0"/>
                <a:t>2</a:t>
              </a:r>
              <a:endParaRPr lang="de-CH" sz="1500" b="1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541566" y="3235799"/>
                  <a:ext cx="1416029" cy="5091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/>
                          </a:rPr>
                          <m:t>𝑝</m:t>
                        </m:r>
                        <m:r>
                          <a:rPr lang="en-US" sz="1350" i="1" baseline="-25000">
                            <a:latin typeface="Cambria Math"/>
                          </a:rPr>
                          <m:t>𝑚𝑎𝑥</m:t>
                        </m:r>
                        <m:r>
                          <a:rPr lang="en-US" sz="1350" i="1" baseline="-25000">
                            <a:latin typeface="Cambria Math"/>
                          </a:rPr>
                          <m:t> ∝</m:t>
                        </m:r>
                        <m:f>
                          <m:fPr>
                            <m:ctrlPr>
                              <a:rPr lang="de-CH" sz="13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35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35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135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35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135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350" i="1">
                                <a:latin typeface="Cambria Math"/>
                              </a:rPr>
                              <m:t>2 </m:t>
                            </m:r>
                            <m:sSup>
                              <m:sSup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350" i="1">
                                    <a:latin typeface="Cambria Math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135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de-CH" sz="135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1566" y="3235799"/>
                  <a:ext cx="1416029" cy="509178"/>
                </a:xfrm>
                <a:prstGeom prst="rect">
                  <a:avLst/>
                </a:prstGeom>
                <a:blipFill>
                  <a:blip r:embed="rId2"/>
                  <a:stretch>
                    <a:fillRect b="-2381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48899" y="3226226"/>
                  <a:ext cx="1927001" cy="509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/>
                          </a:rPr>
                          <m:t>𝑝</m:t>
                        </m:r>
                        <m:r>
                          <a:rPr lang="en-US" sz="1350" i="1" baseline="-25000">
                            <a:latin typeface="Cambria Math"/>
                          </a:rPr>
                          <m:t>𝑚𝑎𝑥</m:t>
                        </m:r>
                        <m:r>
                          <a:rPr lang="en-US" sz="1350" i="1" baseline="-25000">
                            <a:latin typeface="Cambria Math"/>
                          </a:rPr>
                          <m:t> ∝1−</m:t>
                        </m:r>
                        <m:f>
                          <m:f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35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135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350" i="1">
                                <a:latin typeface="Cambria Math"/>
                              </a:rPr>
                              <m:t>2 </m:t>
                            </m:r>
                            <m:sSup>
                              <m:sSup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35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35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35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35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35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350" i="1">
                                <a:latin typeface="Cambria Math"/>
                              </a:rPr>
                              <m:t>2 </m:t>
                            </m:r>
                            <m:sSup>
                              <m:sSup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350" i="1">
                                    <a:latin typeface="Cambria Math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135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de-CH" sz="135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8899" y="3226226"/>
                  <a:ext cx="1927001" cy="509307"/>
                </a:xfrm>
                <a:prstGeom prst="rect">
                  <a:avLst/>
                </a:prstGeom>
                <a:blipFill>
                  <a:blip r:embed="rId3"/>
                  <a:stretch>
                    <a:fillRect b="-3614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600700" y="3282278"/>
                  <a:ext cx="2543325" cy="428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𝑝</m:t>
                      </m:r>
                      <m:r>
                        <a:rPr lang="en-US" sz="1400" i="1" baseline="-25000">
                          <a:latin typeface="Cambria Math"/>
                        </a:rPr>
                        <m:t>𝑚𝑎𝑥</m:t>
                      </m:r>
                      <m:r>
                        <a:rPr lang="en-US" sz="1400" i="1" baseline="-25000">
                          <a:latin typeface="Cambria Math"/>
                        </a:rPr>
                        <m:t> ∝ </m:t>
                      </m:r>
                      <m:f>
                        <m:fPr>
                          <m:ctrlPr>
                            <a:rPr lang="de-CH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2 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1400" i="1" baseline="-25000">
                                  <a:latin typeface="Cambria Math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>
                          <a:latin typeface="Cambria Math"/>
                        </a:rPr>
                        <m:t> </m:t>
                      </m:r>
                      <m:r>
                        <a:rPr lang="en-US" sz="1400" i="1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1400" i="1" baseline="-25000">
                                  <a:latin typeface="Cambria Math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2 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1400" i="1" baseline="-25000"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de-CH" sz="1400" dirty="0"/>
                    <a:t>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−</m:t>
                      </m:r>
                    </m:oMath>
                  </a14:m>
                  <a:r>
                    <a:rPr lang="de-CH" sz="14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1400" i="1" baseline="-25000"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latin typeface="Cambria Math"/>
                            </a:rPr>
                            <m:t>2 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de-CH" sz="1400" dirty="0"/>
                    <a:t>  </a:t>
                  </a: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0700" y="3282278"/>
                  <a:ext cx="2543325" cy="428322"/>
                </a:xfrm>
                <a:prstGeom prst="rect">
                  <a:avLst/>
                </a:prstGeom>
                <a:blipFill>
                  <a:blip r:embed="rId4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TextBox 40"/>
          <p:cNvSpPr txBox="1"/>
          <p:nvPr/>
        </p:nvSpPr>
        <p:spPr>
          <a:xfrm>
            <a:off x="1115616" y="4164842"/>
            <a:ext cx="7241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b="1" i="1" dirty="0" smtClean="0"/>
              <a:t>a</a:t>
            </a:r>
            <a:r>
              <a:rPr lang="en-US" sz="2000" dirty="0" smtClean="0"/>
              <a:t>=6 mm and </a:t>
            </a:r>
            <a:r>
              <a:rPr lang="en-US" sz="2000" b="1" i="1" dirty="0" smtClean="0"/>
              <a:t>b</a:t>
            </a:r>
            <a:r>
              <a:rPr lang="en-US" sz="2000" dirty="0" smtClean="0"/>
              <a:t>=24 mm, </a:t>
            </a:r>
            <a:r>
              <a:rPr lang="en-US" sz="2000" i="1" dirty="0" err="1" smtClean="0">
                <a:latin typeface="Mathcad UniMath" pitchFamily="50" charset="0"/>
              </a:rPr>
              <a:t>p</a:t>
            </a:r>
            <a:r>
              <a:rPr lang="en-US" sz="2000" baseline="-25000" dirty="0" err="1" smtClean="0"/>
              <a:t>max</a:t>
            </a:r>
            <a:r>
              <a:rPr lang="en-US" sz="2000" baseline="30000" dirty="0" err="1" smtClean="0"/>
              <a:t>s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÷ </a:t>
            </a:r>
            <a:r>
              <a:rPr lang="en-US" sz="2000" i="1" dirty="0" err="1" smtClean="0">
                <a:latin typeface="Mathcad UniMath" pitchFamily="50" charset="0"/>
              </a:rPr>
              <a:t>p</a:t>
            </a:r>
            <a:r>
              <a:rPr lang="en-US" sz="2000" baseline="-25000" dirty="0" err="1" smtClean="0"/>
              <a:t>max</a:t>
            </a:r>
            <a:r>
              <a:rPr lang="en-US" sz="2000" baseline="30000" dirty="0" err="1" smtClean="0"/>
              <a:t>d</a:t>
            </a:r>
            <a:r>
              <a:rPr lang="en-US" sz="2000" baseline="30000" dirty="0" smtClean="0"/>
              <a:t> </a:t>
            </a:r>
            <a:r>
              <a:rPr lang="en-US" sz="2000" dirty="0"/>
              <a:t>÷ </a:t>
            </a:r>
            <a:r>
              <a:rPr lang="en-US" sz="2000" i="1" dirty="0" err="1" smtClean="0">
                <a:latin typeface="Mathcad UniMath" pitchFamily="50" charset="0"/>
              </a:rPr>
              <a:t>p</a:t>
            </a:r>
            <a:r>
              <a:rPr lang="en-US" sz="2000" baseline="-25000" dirty="0" err="1" smtClean="0"/>
              <a:t>max</a:t>
            </a:r>
            <a:r>
              <a:rPr lang="en-US" sz="2000" baseline="30000" dirty="0" err="1" smtClean="0"/>
              <a:t>t</a:t>
            </a:r>
            <a:r>
              <a:rPr lang="en-US" sz="2000" dirty="0" smtClean="0"/>
              <a:t> = 1 / 1.6/ 1.96 </a:t>
            </a:r>
            <a:endParaRPr lang="de-CH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6082892" y="4730040"/>
            <a:ext cx="30611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Khasanov </a:t>
            </a:r>
            <a:r>
              <a:rPr lang="en-US" sz="1000" i="1" dirty="0" smtClean="0">
                <a:solidFill>
                  <a:srgbClr val="0070C0"/>
                </a:solidFill>
              </a:rPr>
              <a:t>et al</a:t>
            </a:r>
            <a:r>
              <a:rPr lang="en-US" sz="1000" dirty="0" smtClean="0">
                <a:solidFill>
                  <a:srgbClr val="0070C0"/>
                </a:solidFill>
              </a:rPr>
              <a:t>., High Pr. Res. </a:t>
            </a:r>
            <a:r>
              <a:rPr lang="en-US" sz="1000" b="1" dirty="0" smtClean="0">
                <a:solidFill>
                  <a:srgbClr val="0070C0"/>
                </a:solidFill>
              </a:rPr>
              <a:t>42</a:t>
            </a:r>
            <a:r>
              <a:rPr lang="en-US" sz="1000" dirty="0" smtClean="0">
                <a:solidFill>
                  <a:srgbClr val="0070C0"/>
                </a:solidFill>
              </a:rPr>
              <a:t>, 29 </a:t>
            </a:r>
            <a:r>
              <a:rPr lang="en-US" sz="1000" dirty="0">
                <a:solidFill>
                  <a:srgbClr val="0070C0"/>
                </a:solidFill>
              </a:rPr>
              <a:t>(</a:t>
            </a:r>
            <a:r>
              <a:rPr lang="en-US" sz="1000" dirty="0" smtClean="0">
                <a:solidFill>
                  <a:srgbClr val="0070C0"/>
                </a:solidFill>
              </a:rPr>
              <a:t>2022)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371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material suitable for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SR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187624" y="973594"/>
          <a:ext cx="610268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536">
                  <a:extLst>
                    <a:ext uri="{9D8B030D-6E8A-4147-A177-3AD203B41FA5}">
                      <a16:colId xmlns:a16="http://schemas.microsoft.com/office/drawing/2014/main" val="4048129282"/>
                    </a:ext>
                  </a:extLst>
                </a:gridCol>
                <a:gridCol w="1220536">
                  <a:extLst>
                    <a:ext uri="{9D8B030D-6E8A-4147-A177-3AD203B41FA5}">
                      <a16:colId xmlns:a16="http://schemas.microsoft.com/office/drawing/2014/main" val="2072013727"/>
                    </a:ext>
                  </a:extLst>
                </a:gridCol>
                <a:gridCol w="1220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de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CuBe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TiAl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e-CH" sz="14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NiCrAl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MP35N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Yield strength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1.1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dirty="0" smtClean="0"/>
                        <a:t>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1.05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baseline="0" dirty="0" smtClean="0"/>
                        <a:t>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2.06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dirty="0" smtClean="0"/>
                        <a:t>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2.15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dirty="0" smtClean="0"/>
                        <a:t>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Young modulus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131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dirty="0" smtClean="0"/>
                        <a:t> 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97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dirty="0" smtClean="0"/>
                        <a:t>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190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baseline="0" dirty="0" smtClean="0"/>
                        <a:t>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215 </a:t>
                      </a:r>
                      <a:r>
                        <a:rPr lang="en-US" sz="1200" dirty="0" err="1" smtClean="0"/>
                        <a:t>Gpa</a:t>
                      </a:r>
                      <a:r>
                        <a:rPr lang="en-US" sz="1200" dirty="0" smtClean="0"/>
                        <a:t> (300 K)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259657"/>
              </p:ext>
            </p:extLst>
          </p:nvPr>
        </p:nvGraphicFramePr>
        <p:xfrm>
          <a:off x="1043608" y="2614663"/>
          <a:ext cx="6642734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962">
                  <a:extLst>
                    <a:ext uri="{9D8B030D-6E8A-4147-A177-3AD203B41FA5}">
                      <a16:colId xmlns:a16="http://schemas.microsoft.com/office/drawing/2014/main" val="4048129282"/>
                    </a:ext>
                  </a:extLst>
                </a:gridCol>
                <a:gridCol w="948962">
                  <a:extLst>
                    <a:ext uri="{9D8B030D-6E8A-4147-A177-3AD203B41FA5}">
                      <a16:colId xmlns:a16="http://schemas.microsoft.com/office/drawing/2014/main" val="2072013727"/>
                    </a:ext>
                  </a:extLst>
                </a:gridCol>
                <a:gridCol w="948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962">
                  <a:extLst>
                    <a:ext uri="{9D8B030D-6E8A-4147-A177-3AD203B41FA5}">
                      <a16:colId xmlns:a16="http://schemas.microsoft.com/office/drawing/2014/main" val="2951882996"/>
                    </a:ext>
                  </a:extLst>
                </a:gridCol>
                <a:gridCol w="948962">
                  <a:extLst>
                    <a:ext uri="{9D8B030D-6E8A-4147-A177-3AD203B41FA5}">
                      <a16:colId xmlns:a16="http://schemas.microsoft.com/office/drawing/2014/main" val="264720717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de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WC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cBN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SiC</a:t>
                      </a:r>
                      <a:endParaRPr lang="de-CH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ZrO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-Y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CH" sz="14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-ZrO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CH" sz="14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e-CH" sz="14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Compressive strength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5.0-11.0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2.9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7.6-8.3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2.20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5.1-5.5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Young modulus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600-670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918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210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357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241 </a:t>
                      </a:r>
                      <a:r>
                        <a:rPr lang="en-US" sz="1200" dirty="0" err="1" smtClean="0"/>
                        <a:t>GPa</a:t>
                      </a:r>
                      <a:endParaRPr lang="de-CH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34050" y="640425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Nonmagnetic Alloys</a:t>
            </a:r>
            <a:endParaRPr lang="de-CH" sz="1350" b="1" kern="1000" spc="23" dirty="0" err="1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4050" y="2349287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Sintered materials</a:t>
            </a:r>
            <a:endParaRPr lang="de-CH" sz="1350" b="1" kern="1000" spc="23" dirty="0" err="1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3939902"/>
            <a:ext cx="4620094" cy="1142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Strong enough to hold the pressure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Should not have “strong” </a:t>
            </a:r>
            <a:r>
              <a:rPr lang="en-US" sz="1350" kern="1000" spc="23" dirty="0" err="1">
                <a:solidFill>
                  <a:srgbClr val="FF0000"/>
                </a:solidFill>
                <a:latin typeface="Symbol" panose="05050102010706020507" pitchFamily="18" charset="2"/>
                <a:cs typeface="Franklin Gothic Book"/>
              </a:rPr>
              <a:t>m</a:t>
            </a:r>
            <a:r>
              <a:rPr lang="en-US" sz="1350" kern="1000" spc="23" dirty="0" err="1">
                <a:solidFill>
                  <a:srgbClr val="FF0000"/>
                </a:solidFill>
                <a:latin typeface="+mn-lt"/>
                <a:cs typeface="Franklin Gothic Book"/>
              </a:rPr>
              <a:t>SR</a:t>
            </a:r>
            <a:r>
              <a:rPr lang="en-US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 response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50" kern="1000" spc="23" dirty="0">
                <a:solidFill>
                  <a:srgbClr val="FF0000"/>
                </a:solidFill>
                <a:latin typeface="+mn-lt"/>
                <a:cs typeface="Franklin Gothic Book"/>
              </a:rPr>
              <a:t>Should have temperature independent </a:t>
            </a:r>
            <a:r>
              <a:rPr lang="en-US" sz="1350" kern="1000" spc="23" dirty="0" smtClean="0">
                <a:solidFill>
                  <a:srgbClr val="FF0000"/>
                </a:solidFill>
                <a:latin typeface="+mn-lt"/>
                <a:cs typeface="Franklin Gothic Book"/>
              </a:rPr>
              <a:t>response</a:t>
            </a:r>
            <a:endParaRPr lang="en-US" sz="1350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350" kern="1000" spc="23" dirty="0">
              <a:solidFill>
                <a:srgbClr val="FF0000"/>
              </a:solidFill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sz="1350" kern="1000" spc="23" dirty="0" err="1">
              <a:latin typeface="+mn-lt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4760943"/>
            <a:ext cx="30611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Khasanov </a:t>
            </a:r>
            <a:r>
              <a:rPr lang="en-US" sz="1000" i="1" dirty="0" smtClean="0">
                <a:solidFill>
                  <a:srgbClr val="0070C0"/>
                </a:solidFill>
              </a:rPr>
              <a:t>et al</a:t>
            </a:r>
            <a:r>
              <a:rPr lang="en-US" sz="1000" dirty="0" smtClean="0">
                <a:solidFill>
                  <a:srgbClr val="0070C0"/>
                </a:solidFill>
              </a:rPr>
              <a:t>., High Pr. Res. </a:t>
            </a:r>
            <a:r>
              <a:rPr lang="en-US" sz="1000" b="1" dirty="0" smtClean="0">
                <a:solidFill>
                  <a:srgbClr val="0070C0"/>
                </a:solidFill>
              </a:rPr>
              <a:t>42</a:t>
            </a:r>
            <a:r>
              <a:rPr lang="en-US" sz="1000" dirty="0" smtClean="0">
                <a:solidFill>
                  <a:srgbClr val="0070C0"/>
                </a:solidFill>
              </a:rPr>
              <a:t>, 29 </a:t>
            </a:r>
            <a:r>
              <a:rPr lang="en-US" sz="1000" dirty="0">
                <a:solidFill>
                  <a:srgbClr val="0070C0"/>
                </a:solidFill>
              </a:rPr>
              <a:t>(</a:t>
            </a:r>
            <a:r>
              <a:rPr lang="en-US" sz="1000" dirty="0" smtClean="0">
                <a:solidFill>
                  <a:srgbClr val="0070C0"/>
                </a:solidFill>
              </a:rPr>
              <a:t>2022)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05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Three-wall pressure cell construction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83568" y="796545"/>
            <a:ext cx="7935115" cy="3584542"/>
            <a:chOff x="409179" y="1045666"/>
            <a:chExt cx="10198771" cy="4607081"/>
          </a:xfrm>
        </p:grpSpPr>
        <p:grpSp>
          <p:nvGrpSpPr>
            <p:cNvPr id="5" name="Group 4"/>
            <p:cNvGrpSpPr/>
            <p:nvPr/>
          </p:nvGrpSpPr>
          <p:grpSpPr>
            <a:xfrm>
              <a:off x="409179" y="1045666"/>
              <a:ext cx="10198771" cy="4006266"/>
              <a:chOff x="409179" y="1045666"/>
              <a:chExt cx="10198771" cy="400626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4060432" y="-790398"/>
                <a:ext cx="3277932" cy="840672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539416" y="1049739"/>
                <a:ext cx="2068534" cy="435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Top fixation bolt</a:t>
                </a:r>
                <a:endParaRPr lang="de-CH" dirty="0"/>
              </a:p>
            </p:txBody>
          </p:sp>
          <p:cxnSp>
            <p:nvCxnSpPr>
              <p:cNvPr id="11" name="Straight Arrow Connector 10"/>
              <p:cNvCxnSpPr>
                <a:stCxn id="10" idx="2"/>
              </p:cNvCxnSpPr>
              <p:nvPr/>
            </p:nvCxnSpPr>
            <p:spPr>
              <a:xfrm flipH="1">
                <a:off x="9119087" y="1484870"/>
                <a:ext cx="454596" cy="150152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8"/>
              <p:cNvSpPr/>
              <p:nvPr/>
            </p:nvSpPr>
            <p:spPr>
              <a:xfrm>
                <a:off x="4176000" y="3249039"/>
                <a:ext cx="1152000" cy="488664"/>
              </a:xfrm>
              <a:custGeom>
                <a:avLst/>
                <a:gdLst>
                  <a:gd name="connsiteX0" fmla="*/ 0 w 1045369"/>
                  <a:gd name="connsiteY0" fmla="*/ 0 h 431006"/>
                  <a:gd name="connsiteX1" fmla="*/ 1045369 w 1045369"/>
                  <a:gd name="connsiteY1" fmla="*/ 0 h 431006"/>
                  <a:gd name="connsiteX2" fmla="*/ 1045369 w 1045369"/>
                  <a:gd name="connsiteY2" fmla="*/ 431006 h 431006"/>
                  <a:gd name="connsiteX3" fmla="*/ 0 w 1045369"/>
                  <a:gd name="connsiteY3" fmla="*/ 431006 h 431006"/>
                  <a:gd name="connsiteX4" fmla="*/ 0 w 1045369"/>
                  <a:gd name="connsiteY4" fmla="*/ 0 h 431006"/>
                  <a:gd name="connsiteX0" fmla="*/ 0 w 1047485"/>
                  <a:gd name="connsiteY0" fmla="*/ 0 h 431006"/>
                  <a:gd name="connsiteX1" fmla="*/ 1045369 w 1047485"/>
                  <a:gd name="connsiteY1" fmla="*/ 0 h 431006"/>
                  <a:gd name="connsiteX2" fmla="*/ 1045369 w 1047485"/>
                  <a:gd name="connsiteY2" fmla="*/ 431006 h 431006"/>
                  <a:gd name="connsiteX3" fmla="*/ 0 w 1047485"/>
                  <a:gd name="connsiteY3" fmla="*/ 431006 h 431006"/>
                  <a:gd name="connsiteX4" fmla="*/ 0 w 1047485"/>
                  <a:gd name="connsiteY4" fmla="*/ 0 h 431006"/>
                  <a:gd name="connsiteX0" fmla="*/ 0 w 1047485"/>
                  <a:gd name="connsiteY0" fmla="*/ 0 h 431006"/>
                  <a:gd name="connsiteX1" fmla="*/ 1045369 w 1047485"/>
                  <a:gd name="connsiteY1" fmla="*/ 0 h 431006"/>
                  <a:gd name="connsiteX2" fmla="*/ 1045369 w 1047485"/>
                  <a:gd name="connsiteY2" fmla="*/ 431006 h 431006"/>
                  <a:gd name="connsiteX3" fmla="*/ 0 w 1047485"/>
                  <a:gd name="connsiteY3" fmla="*/ 431006 h 431006"/>
                  <a:gd name="connsiteX4" fmla="*/ 0 w 1047485"/>
                  <a:gd name="connsiteY4" fmla="*/ 0 h 431006"/>
                  <a:gd name="connsiteX0" fmla="*/ 0 w 1081477"/>
                  <a:gd name="connsiteY0" fmla="*/ 4762 h 435768"/>
                  <a:gd name="connsiteX1" fmla="*/ 1081088 w 1081477"/>
                  <a:gd name="connsiteY1" fmla="*/ 0 h 435768"/>
                  <a:gd name="connsiteX2" fmla="*/ 1045369 w 1081477"/>
                  <a:gd name="connsiteY2" fmla="*/ 435768 h 435768"/>
                  <a:gd name="connsiteX3" fmla="*/ 0 w 1081477"/>
                  <a:gd name="connsiteY3" fmla="*/ 435768 h 435768"/>
                  <a:gd name="connsiteX4" fmla="*/ 0 w 1081477"/>
                  <a:gd name="connsiteY4" fmla="*/ 4762 h 435768"/>
                  <a:gd name="connsiteX0" fmla="*/ 0 w 1081088"/>
                  <a:gd name="connsiteY0" fmla="*/ 4762 h 435768"/>
                  <a:gd name="connsiteX1" fmla="*/ 1081088 w 1081088"/>
                  <a:gd name="connsiteY1" fmla="*/ 0 h 435768"/>
                  <a:gd name="connsiteX2" fmla="*/ 1045369 w 1081088"/>
                  <a:gd name="connsiteY2" fmla="*/ 435768 h 435768"/>
                  <a:gd name="connsiteX3" fmla="*/ 0 w 1081088"/>
                  <a:gd name="connsiteY3" fmla="*/ 435768 h 435768"/>
                  <a:gd name="connsiteX4" fmla="*/ 0 w 1081088"/>
                  <a:gd name="connsiteY4" fmla="*/ 4762 h 435768"/>
                  <a:gd name="connsiteX0" fmla="*/ 0 w 1081088"/>
                  <a:gd name="connsiteY0" fmla="*/ 4762 h 435768"/>
                  <a:gd name="connsiteX1" fmla="*/ 1081088 w 1081088"/>
                  <a:gd name="connsiteY1" fmla="*/ 0 h 435768"/>
                  <a:gd name="connsiteX2" fmla="*/ 1045369 w 1081088"/>
                  <a:gd name="connsiteY2" fmla="*/ 435768 h 435768"/>
                  <a:gd name="connsiteX3" fmla="*/ 0 w 1081088"/>
                  <a:gd name="connsiteY3" fmla="*/ 435768 h 435768"/>
                  <a:gd name="connsiteX4" fmla="*/ 0 w 1081088"/>
                  <a:gd name="connsiteY4" fmla="*/ 4762 h 435768"/>
                  <a:gd name="connsiteX0" fmla="*/ 0 w 1083469"/>
                  <a:gd name="connsiteY0" fmla="*/ 4762 h 435768"/>
                  <a:gd name="connsiteX1" fmla="*/ 1081088 w 1083469"/>
                  <a:gd name="connsiteY1" fmla="*/ 0 h 435768"/>
                  <a:gd name="connsiteX2" fmla="*/ 1083469 w 1083469"/>
                  <a:gd name="connsiteY2" fmla="*/ 435768 h 435768"/>
                  <a:gd name="connsiteX3" fmla="*/ 0 w 1083469"/>
                  <a:gd name="connsiteY3" fmla="*/ 435768 h 435768"/>
                  <a:gd name="connsiteX4" fmla="*/ 0 w 1083469"/>
                  <a:gd name="connsiteY4" fmla="*/ 4762 h 435768"/>
                  <a:gd name="connsiteX0" fmla="*/ 0 w 1083469"/>
                  <a:gd name="connsiteY0" fmla="*/ 4762 h 435768"/>
                  <a:gd name="connsiteX1" fmla="*/ 1081088 w 1083469"/>
                  <a:gd name="connsiteY1" fmla="*/ 0 h 435768"/>
                  <a:gd name="connsiteX2" fmla="*/ 1083469 w 1083469"/>
                  <a:gd name="connsiteY2" fmla="*/ 435768 h 435768"/>
                  <a:gd name="connsiteX3" fmla="*/ 0 w 1083469"/>
                  <a:gd name="connsiteY3" fmla="*/ 435768 h 435768"/>
                  <a:gd name="connsiteX4" fmla="*/ 0 w 1083469"/>
                  <a:gd name="connsiteY4" fmla="*/ 4762 h 435768"/>
                  <a:gd name="connsiteX0" fmla="*/ 0 w 1128713"/>
                  <a:gd name="connsiteY0" fmla="*/ 0 h 438150"/>
                  <a:gd name="connsiteX1" fmla="*/ 1126332 w 1128713"/>
                  <a:gd name="connsiteY1" fmla="*/ 2382 h 438150"/>
                  <a:gd name="connsiteX2" fmla="*/ 1128713 w 1128713"/>
                  <a:gd name="connsiteY2" fmla="*/ 438150 h 438150"/>
                  <a:gd name="connsiteX3" fmla="*/ 45244 w 1128713"/>
                  <a:gd name="connsiteY3" fmla="*/ 438150 h 438150"/>
                  <a:gd name="connsiteX4" fmla="*/ 0 w 1128713"/>
                  <a:gd name="connsiteY4" fmla="*/ 0 h 438150"/>
                  <a:gd name="connsiteX0" fmla="*/ 0 w 1128713"/>
                  <a:gd name="connsiteY0" fmla="*/ 0 h 438150"/>
                  <a:gd name="connsiteX1" fmla="*/ 1126332 w 1128713"/>
                  <a:gd name="connsiteY1" fmla="*/ 2382 h 438150"/>
                  <a:gd name="connsiteX2" fmla="*/ 1128713 w 1128713"/>
                  <a:gd name="connsiteY2" fmla="*/ 438150 h 438150"/>
                  <a:gd name="connsiteX3" fmla="*/ 45244 w 1128713"/>
                  <a:gd name="connsiteY3" fmla="*/ 438150 h 438150"/>
                  <a:gd name="connsiteX4" fmla="*/ 0 w 1128713"/>
                  <a:gd name="connsiteY4" fmla="*/ 0 h 438150"/>
                  <a:gd name="connsiteX0" fmla="*/ 0 w 1150144"/>
                  <a:gd name="connsiteY0" fmla="*/ 0 h 442912"/>
                  <a:gd name="connsiteX1" fmla="*/ 1147763 w 1150144"/>
                  <a:gd name="connsiteY1" fmla="*/ 7144 h 442912"/>
                  <a:gd name="connsiteX2" fmla="*/ 1150144 w 1150144"/>
                  <a:gd name="connsiteY2" fmla="*/ 442912 h 442912"/>
                  <a:gd name="connsiteX3" fmla="*/ 66675 w 1150144"/>
                  <a:gd name="connsiteY3" fmla="*/ 442912 h 442912"/>
                  <a:gd name="connsiteX4" fmla="*/ 0 w 1150144"/>
                  <a:gd name="connsiteY4" fmla="*/ 0 h 442912"/>
                  <a:gd name="connsiteX0" fmla="*/ 0 w 1150144"/>
                  <a:gd name="connsiteY0" fmla="*/ 0 h 442912"/>
                  <a:gd name="connsiteX1" fmla="*/ 1147763 w 1150144"/>
                  <a:gd name="connsiteY1" fmla="*/ 7144 h 442912"/>
                  <a:gd name="connsiteX2" fmla="*/ 1150144 w 1150144"/>
                  <a:gd name="connsiteY2" fmla="*/ 442912 h 442912"/>
                  <a:gd name="connsiteX3" fmla="*/ 66675 w 1150144"/>
                  <a:gd name="connsiteY3" fmla="*/ 442912 h 442912"/>
                  <a:gd name="connsiteX4" fmla="*/ 0 w 1150144"/>
                  <a:gd name="connsiteY4" fmla="*/ 0 h 442912"/>
                  <a:gd name="connsiteX0" fmla="*/ 0 w 1140619"/>
                  <a:gd name="connsiteY0" fmla="*/ 0 h 442912"/>
                  <a:gd name="connsiteX1" fmla="*/ 1138238 w 1140619"/>
                  <a:gd name="connsiteY1" fmla="*/ 7144 h 442912"/>
                  <a:gd name="connsiteX2" fmla="*/ 1140619 w 1140619"/>
                  <a:gd name="connsiteY2" fmla="*/ 442912 h 442912"/>
                  <a:gd name="connsiteX3" fmla="*/ 57150 w 1140619"/>
                  <a:gd name="connsiteY3" fmla="*/ 442912 h 442912"/>
                  <a:gd name="connsiteX4" fmla="*/ 0 w 1140619"/>
                  <a:gd name="connsiteY4" fmla="*/ 0 h 442912"/>
                  <a:gd name="connsiteX0" fmla="*/ 0 w 1140619"/>
                  <a:gd name="connsiteY0" fmla="*/ 0 h 442912"/>
                  <a:gd name="connsiteX1" fmla="*/ 1138238 w 1140619"/>
                  <a:gd name="connsiteY1" fmla="*/ 7144 h 442912"/>
                  <a:gd name="connsiteX2" fmla="*/ 1140619 w 1140619"/>
                  <a:gd name="connsiteY2" fmla="*/ 442912 h 442912"/>
                  <a:gd name="connsiteX3" fmla="*/ 57150 w 1140619"/>
                  <a:gd name="connsiteY3" fmla="*/ 442912 h 442912"/>
                  <a:gd name="connsiteX4" fmla="*/ 0 w 1140619"/>
                  <a:gd name="connsiteY4" fmla="*/ 0 h 442912"/>
                  <a:gd name="connsiteX0" fmla="*/ 0 w 1140619"/>
                  <a:gd name="connsiteY0" fmla="*/ 0 h 452437"/>
                  <a:gd name="connsiteX1" fmla="*/ 1138238 w 1140619"/>
                  <a:gd name="connsiteY1" fmla="*/ 7144 h 452437"/>
                  <a:gd name="connsiteX2" fmla="*/ 1140619 w 1140619"/>
                  <a:gd name="connsiteY2" fmla="*/ 442912 h 452437"/>
                  <a:gd name="connsiteX3" fmla="*/ 2382 w 1140619"/>
                  <a:gd name="connsiteY3" fmla="*/ 452437 h 452437"/>
                  <a:gd name="connsiteX4" fmla="*/ 0 w 1140619"/>
                  <a:gd name="connsiteY4" fmla="*/ 0 h 452437"/>
                  <a:gd name="connsiteX0" fmla="*/ 0 w 1140619"/>
                  <a:gd name="connsiteY0" fmla="*/ 0 h 452437"/>
                  <a:gd name="connsiteX1" fmla="*/ 1138238 w 1140619"/>
                  <a:gd name="connsiteY1" fmla="*/ 7144 h 452437"/>
                  <a:gd name="connsiteX2" fmla="*/ 1140619 w 1140619"/>
                  <a:gd name="connsiteY2" fmla="*/ 442912 h 452437"/>
                  <a:gd name="connsiteX3" fmla="*/ 2382 w 1140619"/>
                  <a:gd name="connsiteY3" fmla="*/ 452437 h 452437"/>
                  <a:gd name="connsiteX4" fmla="*/ 0 w 1140619"/>
                  <a:gd name="connsiteY4" fmla="*/ 0 h 452437"/>
                  <a:gd name="connsiteX0" fmla="*/ 0 w 1140619"/>
                  <a:gd name="connsiteY0" fmla="*/ 0 h 452437"/>
                  <a:gd name="connsiteX1" fmla="*/ 1138238 w 1140619"/>
                  <a:gd name="connsiteY1" fmla="*/ 7144 h 452437"/>
                  <a:gd name="connsiteX2" fmla="*/ 1140619 w 1140619"/>
                  <a:gd name="connsiteY2" fmla="*/ 442912 h 452437"/>
                  <a:gd name="connsiteX3" fmla="*/ 2382 w 1140619"/>
                  <a:gd name="connsiteY3" fmla="*/ 452437 h 452437"/>
                  <a:gd name="connsiteX4" fmla="*/ 0 w 1140619"/>
                  <a:gd name="connsiteY4" fmla="*/ 0 h 452437"/>
                  <a:gd name="connsiteX0" fmla="*/ 0 w 1140619"/>
                  <a:gd name="connsiteY0" fmla="*/ 0 h 452437"/>
                  <a:gd name="connsiteX1" fmla="*/ 1138238 w 1140619"/>
                  <a:gd name="connsiteY1" fmla="*/ 7144 h 452437"/>
                  <a:gd name="connsiteX2" fmla="*/ 1140619 w 1140619"/>
                  <a:gd name="connsiteY2" fmla="*/ 442912 h 452437"/>
                  <a:gd name="connsiteX3" fmla="*/ 2382 w 1140619"/>
                  <a:gd name="connsiteY3" fmla="*/ 452437 h 452437"/>
                  <a:gd name="connsiteX4" fmla="*/ 0 w 1140619"/>
                  <a:gd name="connsiteY4" fmla="*/ 0 h 45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619" h="452437">
                    <a:moveTo>
                      <a:pt x="0" y="0"/>
                    </a:moveTo>
                    <a:lnTo>
                      <a:pt x="1138238" y="7144"/>
                    </a:lnTo>
                    <a:cubicBezTo>
                      <a:pt x="1102519" y="122237"/>
                      <a:pt x="1090613" y="332582"/>
                      <a:pt x="1140619" y="442912"/>
                    </a:cubicBezTo>
                    <a:lnTo>
                      <a:pt x="2382" y="452437"/>
                    </a:lnTo>
                    <a:cubicBezTo>
                      <a:pt x="44451" y="318294"/>
                      <a:pt x="50801" y="131763"/>
                      <a:pt x="0" y="0"/>
                    </a:cubicBezTo>
                    <a:close/>
                  </a:path>
                </a:pathLst>
              </a:custGeom>
              <a:solidFill>
                <a:srgbClr val="FF0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97224" y="1045666"/>
                <a:ext cx="2052464" cy="435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Sample volume</a:t>
                </a:r>
                <a:endParaRPr lang="de-CH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09179" y="1045666"/>
                <a:ext cx="2481006" cy="435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Bottom fixation bolt</a:t>
                </a:r>
                <a:endParaRPr lang="de-CH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4797849" y="1495495"/>
                <a:ext cx="25642" cy="19978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4" idx="2"/>
              </p:cNvCxnSpPr>
              <p:nvPr/>
            </p:nvCxnSpPr>
            <p:spPr>
              <a:xfrm>
                <a:off x="1649682" y="1480797"/>
                <a:ext cx="360880" cy="150559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882950" y="5217616"/>
              <a:ext cx="1980353" cy="435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Pressure seals</a:t>
              </a:r>
              <a:endParaRPr lang="de-CH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785087" y="3548367"/>
              <a:ext cx="796438" cy="171895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038725" y="3505200"/>
              <a:ext cx="771525" cy="176212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994086" y="43719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i="1" dirty="0" err="1" smtClean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RT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) ~3.3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</a:rPr>
              <a:t>Gpa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LT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) ~ 3.0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</a:rPr>
              <a:t>GPa</a:t>
            </a:r>
            <a:endParaRPr lang="de-CH" sz="2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4" y="4899317"/>
            <a:ext cx="30611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Khasanov </a:t>
            </a:r>
            <a:r>
              <a:rPr lang="en-US" sz="1000" i="1" dirty="0" smtClean="0">
                <a:solidFill>
                  <a:srgbClr val="0070C0"/>
                </a:solidFill>
              </a:rPr>
              <a:t>et al</a:t>
            </a:r>
            <a:r>
              <a:rPr lang="en-US" sz="1000" dirty="0" smtClean="0">
                <a:solidFill>
                  <a:srgbClr val="0070C0"/>
                </a:solidFill>
              </a:rPr>
              <a:t>., High Pr. Res. </a:t>
            </a:r>
            <a:r>
              <a:rPr lang="en-US" sz="1000" b="1" dirty="0" smtClean="0">
                <a:solidFill>
                  <a:srgbClr val="0070C0"/>
                </a:solidFill>
              </a:rPr>
              <a:t>42</a:t>
            </a:r>
            <a:r>
              <a:rPr lang="en-US" sz="1000" dirty="0" smtClean="0">
                <a:solidFill>
                  <a:srgbClr val="0070C0"/>
                </a:solidFill>
              </a:rPr>
              <a:t>, 29 </a:t>
            </a:r>
            <a:r>
              <a:rPr lang="en-US" sz="1000" dirty="0">
                <a:solidFill>
                  <a:srgbClr val="0070C0"/>
                </a:solidFill>
              </a:rPr>
              <a:t>(</a:t>
            </a:r>
            <a:r>
              <a:rPr lang="en-US" sz="1000" dirty="0" smtClean="0">
                <a:solidFill>
                  <a:srgbClr val="0070C0"/>
                </a:solidFill>
              </a:rPr>
              <a:t>2022)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366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determination, pressure probes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314600" y="103443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45742"/>
            <a:ext cx="2328863" cy="228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2855" y="89980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Contact (feedthroughs)</a:t>
            </a:r>
            <a:endParaRPr lang="de-CH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1429" y="89743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Contactless</a:t>
            </a:r>
            <a:endParaRPr lang="de-CH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629" y="1424545"/>
            <a:ext cx="1255942" cy="1922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246" y="1424545"/>
            <a:ext cx="1238250" cy="19278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7215" y="3848588"/>
            <a:ext cx="2485296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Resistivity, AC susceptibility, NMR, NQR,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specific heat, optical …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2877" y="3778259"/>
            <a:ext cx="3205814" cy="3961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Optical, AC susceptibility, NMR, NQR, specific heat,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Neutron scattering (equation of state)…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3222" y="458461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Substantial part of the pressure cell volume is occupied by the pressure indicator </a:t>
            </a:r>
            <a:endParaRPr lang="de-CH" sz="1800" dirty="0" err="1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052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8" t="15392" r="29708" b="3267"/>
          <a:stretch/>
        </p:blipFill>
        <p:spPr>
          <a:xfrm>
            <a:off x="7164288" y="1120057"/>
            <a:ext cx="1428186" cy="3395909"/>
          </a:xfrm>
          <a:prstGeom prst="rect">
            <a:avLst/>
          </a:prstGeom>
        </p:spPr>
      </p:pic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680624" y="987574"/>
            <a:ext cx="5108056" cy="3528392"/>
            <a:chOff x="928995" y="980549"/>
            <a:chExt cx="8544949" cy="5902404"/>
          </a:xfrm>
        </p:grpSpPr>
        <p:grpSp>
          <p:nvGrpSpPr>
            <p:cNvPr id="10" name="Group 9"/>
            <p:cNvGrpSpPr/>
            <p:nvPr/>
          </p:nvGrpSpPr>
          <p:grpSpPr>
            <a:xfrm>
              <a:off x="928995" y="980549"/>
              <a:ext cx="8544949" cy="5902404"/>
              <a:chOff x="928995" y="980549"/>
              <a:chExt cx="8544949" cy="590240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04" r="38953"/>
              <a:stretch/>
            </p:blipFill>
            <p:spPr>
              <a:xfrm>
                <a:off x="928995" y="980549"/>
                <a:ext cx="2544000" cy="5714984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1313038" y="4390013"/>
                <a:ext cx="1920213" cy="233331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de-CH" sz="2400">
                  <a:latin typeface="Times" charset="0"/>
                </a:endParaRPr>
              </a:p>
            </p:txBody>
          </p:sp>
          <p:grpSp>
            <p:nvGrpSpPr>
              <p:cNvPr id="13" name="Group 12"/>
              <p:cNvGrpSpPr>
                <a:grpSpLocks noChangeAspect="1"/>
              </p:cNvGrpSpPr>
              <p:nvPr/>
            </p:nvGrpSpPr>
            <p:grpSpPr>
              <a:xfrm>
                <a:off x="5086118" y="1021605"/>
                <a:ext cx="4387826" cy="5861348"/>
                <a:chOff x="3995936" y="1275606"/>
                <a:chExt cx="2737260" cy="365648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23" r="31494"/>
                <a:stretch/>
              </p:blipFill>
              <p:spPr>
                <a:xfrm>
                  <a:off x="3995936" y="1275606"/>
                  <a:ext cx="2737260" cy="3656485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 bwMode="auto">
                <a:xfrm>
                  <a:off x="4138800" y="1275606"/>
                  <a:ext cx="2521432" cy="3384376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8">
                    <a:spcBef>
                      <a:spcPct val="0"/>
                    </a:spcBef>
                  </a:pPr>
                  <a:endParaRPr lang="de-CH" sz="2400">
                    <a:latin typeface="Times" charset="0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 bwMode="auto">
              <a:xfrm flipV="1">
                <a:off x="3233251" y="1021605"/>
                <a:ext cx="2081877" cy="3368408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3233251" y="6446762"/>
                <a:ext cx="2081877" cy="27657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5" name="Oval 34"/>
            <p:cNvSpPr/>
            <p:nvPr/>
          </p:nvSpPr>
          <p:spPr>
            <a:xfrm>
              <a:off x="7050741" y="1058855"/>
              <a:ext cx="681320" cy="158199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7359447" y="2986702"/>
              <a:ext cx="45889" cy="4588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69669" y="226997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Optical window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5593" y="2822581"/>
            <a:ext cx="386324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Piston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1006" y="1980085"/>
            <a:ext cx="1098186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Teflon mushroom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51006" y="1531376"/>
            <a:ext cx="942374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Optical volume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51006" y="1081330"/>
            <a:ext cx="960391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Sample volume</a:t>
            </a:r>
            <a:endParaRPr lang="de-CH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volume piston-cylinder cell</a:t>
            </a:r>
            <a:endParaRPr lang="de-CH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984069" y="2931790"/>
            <a:ext cx="5402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7092280" y="2355726"/>
            <a:ext cx="5402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7254198" y="2067694"/>
            <a:ext cx="34213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flipH="1" flipV="1">
            <a:off x="4852621" y="2931789"/>
            <a:ext cx="151216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H="1">
            <a:off x="4582493" y="2358546"/>
            <a:ext cx="13576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/>
          <p:cNvCxnSpPr>
            <a:endCxn id="36" idx="4"/>
          </p:cNvCxnSpPr>
          <p:nvPr/>
        </p:nvCxnSpPr>
        <p:spPr bwMode="auto">
          <a:xfrm flipH="1">
            <a:off x="4538378" y="1693724"/>
            <a:ext cx="1401775" cy="520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H="1">
            <a:off x="4582491" y="1189442"/>
            <a:ext cx="13576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508104" y="4739171"/>
            <a:ext cx="351218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Naumov … Khasanov*, Phys</a:t>
            </a:r>
            <a:r>
              <a:rPr lang="en-US" sz="1000" dirty="0">
                <a:solidFill>
                  <a:srgbClr val="0070C0"/>
                </a:solidFill>
              </a:rPr>
              <a:t>. Rev. Applied </a:t>
            </a:r>
            <a:r>
              <a:rPr lang="en-US" sz="1000" b="1" dirty="0">
                <a:solidFill>
                  <a:srgbClr val="0070C0"/>
                </a:solidFill>
              </a:rPr>
              <a:t>17</a:t>
            </a:r>
            <a:r>
              <a:rPr lang="en-US" sz="1000" dirty="0">
                <a:solidFill>
                  <a:srgbClr val="0070C0"/>
                </a:solidFill>
              </a:rPr>
              <a:t>, 024065 (2022</a:t>
            </a:r>
            <a:r>
              <a:rPr lang="en-US" sz="1000" dirty="0" smtClean="0">
                <a:solidFill>
                  <a:srgbClr val="0070C0"/>
                </a:solidFill>
              </a:rPr>
              <a:t>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267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167140" y="-79161"/>
            <a:ext cx="8120056" cy="4576852"/>
            <a:chOff x="0" y="-115216"/>
            <a:chExt cx="12371583" cy="6973216"/>
          </a:xfrm>
        </p:grpSpPr>
        <p:grpSp>
          <p:nvGrpSpPr>
            <p:cNvPr id="59" name="Group 58"/>
            <p:cNvGrpSpPr/>
            <p:nvPr/>
          </p:nvGrpSpPr>
          <p:grpSpPr>
            <a:xfrm>
              <a:off x="0" y="289785"/>
              <a:ext cx="12141849" cy="6568215"/>
              <a:chOff x="0" y="289785"/>
              <a:chExt cx="12141849" cy="656821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4500" y="307063"/>
                <a:ext cx="3566585" cy="289912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901877"/>
                <a:ext cx="6494838" cy="1956123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375091" y="289785"/>
                <a:ext cx="2933319" cy="3684410"/>
                <a:chOff x="913915" y="828000"/>
                <a:chExt cx="3312000" cy="4140000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913915" y="828000"/>
                  <a:ext cx="3312000" cy="4140000"/>
                  <a:chOff x="913915" y="828000"/>
                  <a:chExt cx="3312000" cy="4140000"/>
                </a:xfrm>
              </p:grpSpPr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338" t="5967" r="37311" b="32544"/>
                  <a:stretch/>
                </p:blipFill>
                <p:spPr>
                  <a:xfrm>
                    <a:off x="913915" y="828000"/>
                    <a:ext cx="3312000" cy="4140000"/>
                  </a:xfrm>
                  <a:prstGeom prst="rect">
                    <a:avLst/>
                  </a:prstGeom>
                </p:spPr>
              </p:pic>
              <p:sp>
                <p:nvSpPr>
                  <p:cNvPr id="23" name="Oval 22"/>
                  <p:cNvSpPr/>
                  <p:nvPr/>
                </p:nvSpPr>
                <p:spPr bwMode="auto">
                  <a:xfrm>
                    <a:off x="2195736" y="843557"/>
                    <a:ext cx="792088" cy="136815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68580" tIns="34290" rIns="68580" bIns="3429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>
                      <a:spcBef>
                        <a:spcPct val="0"/>
                      </a:spcBef>
                    </a:pPr>
                    <a:endParaRPr lang="de-CH" sz="1800">
                      <a:latin typeface="Times" charset="0"/>
                    </a:endParaRPr>
                  </a:p>
                </p:txBody>
              </p:sp>
              <p:sp>
                <p:nvSpPr>
                  <p:cNvPr id="24" name="Oval 23"/>
                  <p:cNvSpPr/>
                  <p:nvPr/>
                </p:nvSpPr>
                <p:spPr bwMode="auto">
                  <a:xfrm>
                    <a:off x="2569913" y="2674675"/>
                    <a:ext cx="64822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68580" tIns="34290" rIns="68580" bIns="3429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>
                      <a:spcBef>
                        <a:spcPct val="0"/>
                      </a:spcBef>
                    </a:pPr>
                    <a:endParaRPr lang="de-CH" sz="1800">
                      <a:latin typeface="Times" charset="0"/>
                    </a:endParaRPr>
                  </a:p>
                </p:txBody>
              </p:sp>
            </p:grpSp>
            <p:cxnSp>
              <p:nvCxnSpPr>
                <p:cNvPr id="21" name="Straight Connector 20"/>
                <p:cNvCxnSpPr/>
                <p:nvPr/>
              </p:nvCxnSpPr>
              <p:spPr bwMode="auto">
                <a:xfrm>
                  <a:off x="2599200" y="2340000"/>
                  <a:ext cx="0" cy="298800"/>
                </a:xfrm>
                <a:prstGeom prst="line">
                  <a:avLst/>
                </a:prstGeom>
                <a:solidFill>
                  <a:schemeClr val="accent1"/>
                </a:solidFill>
                <a:ln w="41275" cap="flat" cmpd="dbl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7602849" y="3020992"/>
                <a:ext cx="4539000" cy="3837008"/>
                <a:chOff x="7411033" y="2720051"/>
                <a:chExt cx="4971122" cy="4137949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11033" y="2917138"/>
                  <a:ext cx="4971122" cy="3940862"/>
                </a:xfrm>
                <a:prstGeom prst="rect">
                  <a:avLst/>
                </a:prstGeom>
              </p:spPr>
            </p:pic>
            <p:graphicFrame>
              <p:nvGraphicFramePr>
                <p:cNvPr id="40" name="Object 39"/>
                <p:cNvGraphicFramePr>
                  <a:graphicFrameLocks noChangeAspect="1"/>
                </p:cNvGraphicFramePr>
                <p:nvPr/>
              </p:nvGraphicFramePr>
              <p:xfrm>
                <a:off x="8482664" y="2720051"/>
                <a:ext cx="3057846" cy="234053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66" name="Graph" r:id="rId7" imgW="9802440" imgH="7502760" progId="Origin95.Graph">
                        <p:embed/>
                      </p:oleObj>
                    </mc:Choice>
                    <mc:Fallback>
                      <p:oleObj name="Graph" r:id="rId7" imgW="9802440" imgH="7502760" progId="Origin95.Graph">
                        <p:embed/>
                        <p:pic>
                          <p:nvPicPr>
                            <p:cNvPr id="40" name="Object 39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482664" y="2720051"/>
                              <a:ext cx="3057846" cy="234053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51" name="Freeform 50"/>
              <p:cNvSpPr/>
              <p:nvPr/>
            </p:nvSpPr>
            <p:spPr>
              <a:xfrm>
                <a:off x="1875099" y="2326512"/>
                <a:ext cx="6667018" cy="1878272"/>
              </a:xfrm>
              <a:custGeom>
                <a:avLst/>
                <a:gdLst>
                  <a:gd name="connsiteX0" fmla="*/ 42440 w 6373792"/>
                  <a:gd name="connsiteY0" fmla="*/ 34724 h 1900553"/>
                  <a:gd name="connsiteX1" fmla="*/ 54015 w 6373792"/>
                  <a:gd name="connsiteY1" fmla="*/ 1203767 h 1900553"/>
                  <a:gd name="connsiteX2" fmla="*/ 77164 w 6373792"/>
                  <a:gd name="connsiteY2" fmla="*/ 1516284 h 1900553"/>
                  <a:gd name="connsiteX3" fmla="*/ 169762 w 6373792"/>
                  <a:gd name="connsiteY3" fmla="*/ 1794076 h 1900553"/>
                  <a:gd name="connsiteX4" fmla="*/ 378106 w 6373792"/>
                  <a:gd name="connsiteY4" fmla="*/ 1863524 h 1900553"/>
                  <a:gd name="connsiteX5" fmla="*/ 4602866 w 6373792"/>
                  <a:gd name="connsiteY5" fmla="*/ 1851950 h 1900553"/>
                  <a:gd name="connsiteX6" fmla="*/ 5922380 w 6373792"/>
                  <a:gd name="connsiteY6" fmla="*/ 1284790 h 1900553"/>
                  <a:gd name="connsiteX7" fmla="*/ 6373792 w 6373792"/>
                  <a:gd name="connsiteY7" fmla="*/ 0 h 1900553"/>
                  <a:gd name="connsiteX0" fmla="*/ 37641 w 6368993"/>
                  <a:gd name="connsiteY0" fmla="*/ 34724 h 1900036"/>
                  <a:gd name="connsiteX1" fmla="*/ 49216 w 6368993"/>
                  <a:gd name="connsiteY1" fmla="*/ 1203767 h 1900036"/>
                  <a:gd name="connsiteX2" fmla="*/ 72365 w 6368993"/>
                  <a:gd name="connsiteY2" fmla="*/ 1516284 h 1900036"/>
                  <a:gd name="connsiteX3" fmla="*/ 176537 w 6368993"/>
                  <a:gd name="connsiteY3" fmla="*/ 1805651 h 1900036"/>
                  <a:gd name="connsiteX4" fmla="*/ 373307 w 6368993"/>
                  <a:gd name="connsiteY4" fmla="*/ 1863524 h 1900036"/>
                  <a:gd name="connsiteX5" fmla="*/ 4598067 w 6368993"/>
                  <a:gd name="connsiteY5" fmla="*/ 1851950 h 1900036"/>
                  <a:gd name="connsiteX6" fmla="*/ 5917581 w 6368993"/>
                  <a:gd name="connsiteY6" fmla="*/ 1284790 h 1900036"/>
                  <a:gd name="connsiteX7" fmla="*/ 6368993 w 6368993"/>
                  <a:gd name="connsiteY7" fmla="*/ 0 h 1900036"/>
                  <a:gd name="connsiteX0" fmla="*/ 0 w 6331352"/>
                  <a:gd name="connsiteY0" fmla="*/ 34724 h 1898040"/>
                  <a:gd name="connsiteX1" fmla="*/ 11575 w 6331352"/>
                  <a:gd name="connsiteY1" fmla="*/ 1203767 h 1898040"/>
                  <a:gd name="connsiteX2" fmla="*/ 34724 w 6331352"/>
                  <a:gd name="connsiteY2" fmla="*/ 1516284 h 1898040"/>
                  <a:gd name="connsiteX3" fmla="*/ 138896 w 6331352"/>
                  <a:gd name="connsiteY3" fmla="*/ 1805651 h 1898040"/>
                  <a:gd name="connsiteX4" fmla="*/ 312517 w 6331352"/>
                  <a:gd name="connsiteY4" fmla="*/ 1851950 h 1898040"/>
                  <a:gd name="connsiteX5" fmla="*/ 335666 w 6331352"/>
                  <a:gd name="connsiteY5" fmla="*/ 1863524 h 1898040"/>
                  <a:gd name="connsiteX6" fmla="*/ 4560426 w 6331352"/>
                  <a:gd name="connsiteY6" fmla="*/ 1851950 h 1898040"/>
                  <a:gd name="connsiteX7" fmla="*/ 5879940 w 6331352"/>
                  <a:gd name="connsiteY7" fmla="*/ 1284790 h 1898040"/>
                  <a:gd name="connsiteX8" fmla="*/ 6331352 w 6331352"/>
                  <a:gd name="connsiteY8" fmla="*/ 0 h 1898040"/>
                  <a:gd name="connsiteX0" fmla="*/ 0 w 6331352"/>
                  <a:gd name="connsiteY0" fmla="*/ 34724 h 1898040"/>
                  <a:gd name="connsiteX1" fmla="*/ 11575 w 6331352"/>
                  <a:gd name="connsiteY1" fmla="*/ 1203767 h 1898040"/>
                  <a:gd name="connsiteX2" fmla="*/ 34724 w 6331352"/>
                  <a:gd name="connsiteY2" fmla="*/ 1516284 h 1898040"/>
                  <a:gd name="connsiteX3" fmla="*/ 324090 w 6331352"/>
                  <a:gd name="connsiteY3" fmla="*/ 1805651 h 1898040"/>
                  <a:gd name="connsiteX4" fmla="*/ 312517 w 6331352"/>
                  <a:gd name="connsiteY4" fmla="*/ 1851950 h 1898040"/>
                  <a:gd name="connsiteX5" fmla="*/ 335666 w 6331352"/>
                  <a:gd name="connsiteY5" fmla="*/ 1863524 h 1898040"/>
                  <a:gd name="connsiteX6" fmla="*/ 4560426 w 6331352"/>
                  <a:gd name="connsiteY6" fmla="*/ 1851950 h 1898040"/>
                  <a:gd name="connsiteX7" fmla="*/ 5879940 w 6331352"/>
                  <a:gd name="connsiteY7" fmla="*/ 1284790 h 1898040"/>
                  <a:gd name="connsiteX8" fmla="*/ 6331352 w 6331352"/>
                  <a:gd name="connsiteY8" fmla="*/ 0 h 1898040"/>
                  <a:gd name="connsiteX0" fmla="*/ 35499 w 6366851"/>
                  <a:gd name="connsiteY0" fmla="*/ 34724 h 1898040"/>
                  <a:gd name="connsiteX1" fmla="*/ 47074 w 6366851"/>
                  <a:gd name="connsiteY1" fmla="*/ 1203767 h 1898040"/>
                  <a:gd name="connsiteX2" fmla="*/ 70223 w 6366851"/>
                  <a:gd name="connsiteY2" fmla="*/ 1516284 h 1898040"/>
                  <a:gd name="connsiteX3" fmla="*/ 12348 w 6366851"/>
                  <a:gd name="connsiteY3" fmla="*/ 1863524 h 1898040"/>
                  <a:gd name="connsiteX4" fmla="*/ 348016 w 6366851"/>
                  <a:gd name="connsiteY4" fmla="*/ 1851950 h 1898040"/>
                  <a:gd name="connsiteX5" fmla="*/ 371165 w 6366851"/>
                  <a:gd name="connsiteY5" fmla="*/ 1863524 h 1898040"/>
                  <a:gd name="connsiteX6" fmla="*/ 4595925 w 6366851"/>
                  <a:gd name="connsiteY6" fmla="*/ 1851950 h 1898040"/>
                  <a:gd name="connsiteX7" fmla="*/ 5915439 w 6366851"/>
                  <a:gd name="connsiteY7" fmla="*/ 1284790 h 1898040"/>
                  <a:gd name="connsiteX8" fmla="*/ 6366851 w 6366851"/>
                  <a:gd name="connsiteY8" fmla="*/ 0 h 1898040"/>
                  <a:gd name="connsiteX0" fmla="*/ 0 w 6331352"/>
                  <a:gd name="connsiteY0" fmla="*/ 34724 h 1898040"/>
                  <a:gd name="connsiteX1" fmla="*/ 11575 w 6331352"/>
                  <a:gd name="connsiteY1" fmla="*/ 1203767 h 1898040"/>
                  <a:gd name="connsiteX2" fmla="*/ 34724 w 6331352"/>
                  <a:gd name="connsiteY2" fmla="*/ 1516284 h 1898040"/>
                  <a:gd name="connsiteX3" fmla="*/ 81022 w 6331352"/>
                  <a:gd name="connsiteY3" fmla="*/ 1794076 h 1898040"/>
                  <a:gd name="connsiteX4" fmla="*/ 312517 w 6331352"/>
                  <a:gd name="connsiteY4" fmla="*/ 1851950 h 1898040"/>
                  <a:gd name="connsiteX5" fmla="*/ 335666 w 6331352"/>
                  <a:gd name="connsiteY5" fmla="*/ 1863524 h 1898040"/>
                  <a:gd name="connsiteX6" fmla="*/ 4560426 w 6331352"/>
                  <a:gd name="connsiteY6" fmla="*/ 1851950 h 1898040"/>
                  <a:gd name="connsiteX7" fmla="*/ 5879940 w 6331352"/>
                  <a:gd name="connsiteY7" fmla="*/ 1284790 h 1898040"/>
                  <a:gd name="connsiteX8" fmla="*/ 6331352 w 6331352"/>
                  <a:gd name="connsiteY8" fmla="*/ 0 h 1898040"/>
                  <a:gd name="connsiteX0" fmla="*/ 202612 w 6533964"/>
                  <a:gd name="connsiteY0" fmla="*/ 34724 h 2034059"/>
                  <a:gd name="connsiteX1" fmla="*/ 214187 w 6533964"/>
                  <a:gd name="connsiteY1" fmla="*/ 1203767 h 2034059"/>
                  <a:gd name="connsiteX2" fmla="*/ 237336 w 6533964"/>
                  <a:gd name="connsiteY2" fmla="*/ 1516284 h 2034059"/>
                  <a:gd name="connsiteX3" fmla="*/ 5841 w 6533964"/>
                  <a:gd name="connsiteY3" fmla="*/ 2025570 h 2034059"/>
                  <a:gd name="connsiteX4" fmla="*/ 515129 w 6533964"/>
                  <a:gd name="connsiteY4" fmla="*/ 1851950 h 2034059"/>
                  <a:gd name="connsiteX5" fmla="*/ 538278 w 6533964"/>
                  <a:gd name="connsiteY5" fmla="*/ 1863524 h 2034059"/>
                  <a:gd name="connsiteX6" fmla="*/ 4763038 w 6533964"/>
                  <a:gd name="connsiteY6" fmla="*/ 1851950 h 2034059"/>
                  <a:gd name="connsiteX7" fmla="*/ 6082552 w 6533964"/>
                  <a:gd name="connsiteY7" fmla="*/ 1284790 h 2034059"/>
                  <a:gd name="connsiteX8" fmla="*/ 6533964 w 6533964"/>
                  <a:gd name="connsiteY8" fmla="*/ 0 h 2034059"/>
                  <a:gd name="connsiteX0" fmla="*/ 202612 w 6533964"/>
                  <a:gd name="connsiteY0" fmla="*/ 34724 h 2034059"/>
                  <a:gd name="connsiteX1" fmla="*/ 214187 w 6533964"/>
                  <a:gd name="connsiteY1" fmla="*/ 1203767 h 2034059"/>
                  <a:gd name="connsiteX2" fmla="*/ 237336 w 6533964"/>
                  <a:gd name="connsiteY2" fmla="*/ 1516284 h 2034059"/>
                  <a:gd name="connsiteX3" fmla="*/ 5841 w 6533964"/>
                  <a:gd name="connsiteY3" fmla="*/ 2025570 h 2034059"/>
                  <a:gd name="connsiteX4" fmla="*/ 515129 w 6533964"/>
                  <a:gd name="connsiteY4" fmla="*/ 1851950 h 2034059"/>
                  <a:gd name="connsiteX5" fmla="*/ 2286055 w 6533964"/>
                  <a:gd name="connsiteY5" fmla="*/ 1898248 h 2034059"/>
                  <a:gd name="connsiteX6" fmla="*/ 4763038 w 6533964"/>
                  <a:gd name="connsiteY6" fmla="*/ 1851950 h 2034059"/>
                  <a:gd name="connsiteX7" fmla="*/ 6082552 w 6533964"/>
                  <a:gd name="connsiteY7" fmla="*/ 1284790 h 2034059"/>
                  <a:gd name="connsiteX8" fmla="*/ 6533964 w 6533964"/>
                  <a:gd name="connsiteY8" fmla="*/ 0 h 2034059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516284 h 1913522"/>
                  <a:gd name="connsiteX3" fmla="*/ 185194 w 6331352"/>
                  <a:gd name="connsiteY3" fmla="*/ 1736203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516284 h 1913522"/>
                  <a:gd name="connsiteX3" fmla="*/ 104171 w 6331352"/>
                  <a:gd name="connsiteY3" fmla="*/ 1666755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516284 h 1913522"/>
                  <a:gd name="connsiteX3" fmla="*/ 104171 w 6331352"/>
                  <a:gd name="connsiteY3" fmla="*/ 1666755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423687 h 1913522"/>
                  <a:gd name="connsiteX3" fmla="*/ 104171 w 6331352"/>
                  <a:gd name="connsiteY3" fmla="*/ 1666755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6667018"/>
                  <a:gd name="connsiteY0" fmla="*/ 0 h 1878798"/>
                  <a:gd name="connsiteX1" fmla="*/ 11575 w 6667018"/>
                  <a:gd name="connsiteY1" fmla="*/ 1169043 h 1878798"/>
                  <a:gd name="connsiteX2" fmla="*/ 34724 w 6667018"/>
                  <a:gd name="connsiteY2" fmla="*/ 1388963 h 1878798"/>
                  <a:gd name="connsiteX3" fmla="*/ 104171 w 6667018"/>
                  <a:gd name="connsiteY3" fmla="*/ 1632031 h 1878798"/>
                  <a:gd name="connsiteX4" fmla="*/ 312517 w 6667018"/>
                  <a:gd name="connsiteY4" fmla="*/ 1817226 h 1878798"/>
                  <a:gd name="connsiteX5" fmla="*/ 2083443 w 6667018"/>
                  <a:gd name="connsiteY5" fmla="*/ 1863524 h 1878798"/>
                  <a:gd name="connsiteX6" fmla="*/ 4560426 w 6667018"/>
                  <a:gd name="connsiteY6" fmla="*/ 1817226 h 1878798"/>
                  <a:gd name="connsiteX7" fmla="*/ 5879940 w 6667018"/>
                  <a:gd name="connsiteY7" fmla="*/ 1250066 h 1878798"/>
                  <a:gd name="connsiteX8" fmla="*/ 6667018 w 6667018"/>
                  <a:gd name="connsiteY8" fmla="*/ 266218 h 1878798"/>
                  <a:gd name="connsiteX0" fmla="*/ 0 w 6667018"/>
                  <a:gd name="connsiteY0" fmla="*/ 0 h 1880675"/>
                  <a:gd name="connsiteX1" fmla="*/ 11575 w 6667018"/>
                  <a:gd name="connsiteY1" fmla="*/ 1169043 h 1880675"/>
                  <a:gd name="connsiteX2" fmla="*/ 34724 w 6667018"/>
                  <a:gd name="connsiteY2" fmla="*/ 1388963 h 1880675"/>
                  <a:gd name="connsiteX3" fmla="*/ 104171 w 6667018"/>
                  <a:gd name="connsiteY3" fmla="*/ 1632031 h 1880675"/>
                  <a:gd name="connsiteX4" fmla="*/ 316956 w 6667018"/>
                  <a:gd name="connsiteY4" fmla="*/ 1786154 h 1880675"/>
                  <a:gd name="connsiteX5" fmla="*/ 2083443 w 6667018"/>
                  <a:gd name="connsiteY5" fmla="*/ 1863524 h 1880675"/>
                  <a:gd name="connsiteX6" fmla="*/ 4560426 w 6667018"/>
                  <a:gd name="connsiteY6" fmla="*/ 1817226 h 1880675"/>
                  <a:gd name="connsiteX7" fmla="*/ 5879940 w 6667018"/>
                  <a:gd name="connsiteY7" fmla="*/ 1250066 h 1880675"/>
                  <a:gd name="connsiteX8" fmla="*/ 6667018 w 6667018"/>
                  <a:gd name="connsiteY8" fmla="*/ 266218 h 1880675"/>
                  <a:gd name="connsiteX0" fmla="*/ 0 w 6667018"/>
                  <a:gd name="connsiteY0" fmla="*/ 0 h 1878272"/>
                  <a:gd name="connsiteX1" fmla="*/ 11575 w 6667018"/>
                  <a:gd name="connsiteY1" fmla="*/ 1169043 h 1878272"/>
                  <a:gd name="connsiteX2" fmla="*/ 34724 w 6667018"/>
                  <a:gd name="connsiteY2" fmla="*/ 1388963 h 1878272"/>
                  <a:gd name="connsiteX3" fmla="*/ 104171 w 6667018"/>
                  <a:gd name="connsiteY3" fmla="*/ 1632031 h 1878272"/>
                  <a:gd name="connsiteX4" fmla="*/ 348028 w 6667018"/>
                  <a:gd name="connsiteY4" fmla="*/ 1826104 h 1878272"/>
                  <a:gd name="connsiteX5" fmla="*/ 2083443 w 6667018"/>
                  <a:gd name="connsiteY5" fmla="*/ 1863524 h 1878272"/>
                  <a:gd name="connsiteX6" fmla="*/ 4560426 w 6667018"/>
                  <a:gd name="connsiteY6" fmla="*/ 1817226 h 1878272"/>
                  <a:gd name="connsiteX7" fmla="*/ 5879940 w 6667018"/>
                  <a:gd name="connsiteY7" fmla="*/ 1250066 h 1878272"/>
                  <a:gd name="connsiteX8" fmla="*/ 6667018 w 6667018"/>
                  <a:gd name="connsiteY8" fmla="*/ 266218 h 1878272"/>
                  <a:gd name="connsiteX0" fmla="*/ 0 w 6667018"/>
                  <a:gd name="connsiteY0" fmla="*/ 0 h 1878272"/>
                  <a:gd name="connsiteX1" fmla="*/ 11575 w 6667018"/>
                  <a:gd name="connsiteY1" fmla="*/ 1169043 h 1878272"/>
                  <a:gd name="connsiteX2" fmla="*/ 34724 w 6667018"/>
                  <a:gd name="connsiteY2" fmla="*/ 1388963 h 1878272"/>
                  <a:gd name="connsiteX3" fmla="*/ 104171 w 6667018"/>
                  <a:gd name="connsiteY3" fmla="*/ 1632031 h 1878272"/>
                  <a:gd name="connsiteX4" fmla="*/ 348028 w 6667018"/>
                  <a:gd name="connsiteY4" fmla="*/ 1826104 h 1878272"/>
                  <a:gd name="connsiteX5" fmla="*/ 2083443 w 6667018"/>
                  <a:gd name="connsiteY5" fmla="*/ 1863524 h 1878272"/>
                  <a:gd name="connsiteX6" fmla="*/ 4560426 w 6667018"/>
                  <a:gd name="connsiteY6" fmla="*/ 1817226 h 1878272"/>
                  <a:gd name="connsiteX7" fmla="*/ 5879940 w 6667018"/>
                  <a:gd name="connsiteY7" fmla="*/ 1250066 h 1878272"/>
                  <a:gd name="connsiteX8" fmla="*/ 6667018 w 6667018"/>
                  <a:gd name="connsiteY8" fmla="*/ 266218 h 1878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018" h="1878272">
                    <a:moveTo>
                      <a:pt x="0" y="0"/>
                    </a:moveTo>
                    <a:cubicBezTo>
                      <a:pt x="2894" y="461058"/>
                      <a:pt x="5788" y="937549"/>
                      <a:pt x="11575" y="1169043"/>
                    </a:cubicBezTo>
                    <a:cubicBezTo>
                      <a:pt x="17362" y="1400537"/>
                      <a:pt x="19291" y="1311798"/>
                      <a:pt x="34724" y="1388963"/>
                    </a:cubicBezTo>
                    <a:cubicBezTo>
                      <a:pt x="50157" y="1466128"/>
                      <a:pt x="51954" y="1559174"/>
                      <a:pt x="104171" y="1632031"/>
                    </a:cubicBezTo>
                    <a:cubicBezTo>
                      <a:pt x="156388" y="1704888"/>
                      <a:pt x="217579" y="1785386"/>
                      <a:pt x="348028" y="1826104"/>
                    </a:cubicBezTo>
                    <a:cubicBezTo>
                      <a:pt x="478477" y="1866822"/>
                      <a:pt x="1381377" y="1865004"/>
                      <a:pt x="2083443" y="1863524"/>
                    </a:cubicBezTo>
                    <a:cubicBezTo>
                      <a:pt x="2785509" y="1862044"/>
                      <a:pt x="3927677" y="1919469"/>
                      <a:pt x="4560426" y="1817226"/>
                    </a:cubicBezTo>
                    <a:cubicBezTo>
                      <a:pt x="5193176" y="1714983"/>
                      <a:pt x="5528841" y="1508567"/>
                      <a:pt x="5879940" y="1250066"/>
                    </a:cubicBezTo>
                    <a:cubicBezTo>
                      <a:pt x="6231039" y="991565"/>
                      <a:pt x="6588889" y="754284"/>
                      <a:pt x="6667018" y="266218"/>
                    </a:cubicBezTo>
                  </a:path>
                </a:pathLst>
              </a:custGeom>
              <a:noFill/>
              <a:ln w="317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200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800172" y="2294670"/>
                <a:ext cx="5025283" cy="3409926"/>
              </a:xfrm>
              <a:custGeom>
                <a:avLst/>
                <a:gdLst>
                  <a:gd name="connsiteX0" fmla="*/ 42440 w 6373792"/>
                  <a:gd name="connsiteY0" fmla="*/ 34724 h 1900553"/>
                  <a:gd name="connsiteX1" fmla="*/ 54015 w 6373792"/>
                  <a:gd name="connsiteY1" fmla="*/ 1203767 h 1900553"/>
                  <a:gd name="connsiteX2" fmla="*/ 77164 w 6373792"/>
                  <a:gd name="connsiteY2" fmla="*/ 1516284 h 1900553"/>
                  <a:gd name="connsiteX3" fmla="*/ 169762 w 6373792"/>
                  <a:gd name="connsiteY3" fmla="*/ 1794076 h 1900553"/>
                  <a:gd name="connsiteX4" fmla="*/ 378106 w 6373792"/>
                  <a:gd name="connsiteY4" fmla="*/ 1863524 h 1900553"/>
                  <a:gd name="connsiteX5" fmla="*/ 4602866 w 6373792"/>
                  <a:gd name="connsiteY5" fmla="*/ 1851950 h 1900553"/>
                  <a:gd name="connsiteX6" fmla="*/ 5922380 w 6373792"/>
                  <a:gd name="connsiteY6" fmla="*/ 1284790 h 1900553"/>
                  <a:gd name="connsiteX7" fmla="*/ 6373792 w 6373792"/>
                  <a:gd name="connsiteY7" fmla="*/ 0 h 1900553"/>
                  <a:gd name="connsiteX0" fmla="*/ 37641 w 6368993"/>
                  <a:gd name="connsiteY0" fmla="*/ 34724 h 1900036"/>
                  <a:gd name="connsiteX1" fmla="*/ 49216 w 6368993"/>
                  <a:gd name="connsiteY1" fmla="*/ 1203767 h 1900036"/>
                  <a:gd name="connsiteX2" fmla="*/ 72365 w 6368993"/>
                  <a:gd name="connsiteY2" fmla="*/ 1516284 h 1900036"/>
                  <a:gd name="connsiteX3" fmla="*/ 176537 w 6368993"/>
                  <a:gd name="connsiteY3" fmla="*/ 1805651 h 1900036"/>
                  <a:gd name="connsiteX4" fmla="*/ 373307 w 6368993"/>
                  <a:gd name="connsiteY4" fmla="*/ 1863524 h 1900036"/>
                  <a:gd name="connsiteX5" fmla="*/ 4598067 w 6368993"/>
                  <a:gd name="connsiteY5" fmla="*/ 1851950 h 1900036"/>
                  <a:gd name="connsiteX6" fmla="*/ 5917581 w 6368993"/>
                  <a:gd name="connsiteY6" fmla="*/ 1284790 h 1900036"/>
                  <a:gd name="connsiteX7" fmla="*/ 6368993 w 6368993"/>
                  <a:gd name="connsiteY7" fmla="*/ 0 h 1900036"/>
                  <a:gd name="connsiteX0" fmla="*/ 0 w 6331352"/>
                  <a:gd name="connsiteY0" fmla="*/ 34724 h 1898040"/>
                  <a:gd name="connsiteX1" fmla="*/ 11575 w 6331352"/>
                  <a:gd name="connsiteY1" fmla="*/ 1203767 h 1898040"/>
                  <a:gd name="connsiteX2" fmla="*/ 34724 w 6331352"/>
                  <a:gd name="connsiteY2" fmla="*/ 1516284 h 1898040"/>
                  <a:gd name="connsiteX3" fmla="*/ 138896 w 6331352"/>
                  <a:gd name="connsiteY3" fmla="*/ 1805651 h 1898040"/>
                  <a:gd name="connsiteX4" fmla="*/ 312517 w 6331352"/>
                  <a:gd name="connsiteY4" fmla="*/ 1851950 h 1898040"/>
                  <a:gd name="connsiteX5" fmla="*/ 335666 w 6331352"/>
                  <a:gd name="connsiteY5" fmla="*/ 1863524 h 1898040"/>
                  <a:gd name="connsiteX6" fmla="*/ 4560426 w 6331352"/>
                  <a:gd name="connsiteY6" fmla="*/ 1851950 h 1898040"/>
                  <a:gd name="connsiteX7" fmla="*/ 5879940 w 6331352"/>
                  <a:gd name="connsiteY7" fmla="*/ 1284790 h 1898040"/>
                  <a:gd name="connsiteX8" fmla="*/ 6331352 w 6331352"/>
                  <a:gd name="connsiteY8" fmla="*/ 0 h 1898040"/>
                  <a:gd name="connsiteX0" fmla="*/ 0 w 6331352"/>
                  <a:gd name="connsiteY0" fmla="*/ 34724 h 1898040"/>
                  <a:gd name="connsiteX1" fmla="*/ 11575 w 6331352"/>
                  <a:gd name="connsiteY1" fmla="*/ 1203767 h 1898040"/>
                  <a:gd name="connsiteX2" fmla="*/ 34724 w 6331352"/>
                  <a:gd name="connsiteY2" fmla="*/ 1516284 h 1898040"/>
                  <a:gd name="connsiteX3" fmla="*/ 324090 w 6331352"/>
                  <a:gd name="connsiteY3" fmla="*/ 1805651 h 1898040"/>
                  <a:gd name="connsiteX4" fmla="*/ 312517 w 6331352"/>
                  <a:gd name="connsiteY4" fmla="*/ 1851950 h 1898040"/>
                  <a:gd name="connsiteX5" fmla="*/ 335666 w 6331352"/>
                  <a:gd name="connsiteY5" fmla="*/ 1863524 h 1898040"/>
                  <a:gd name="connsiteX6" fmla="*/ 4560426 w 6331352"/>
                  <a:gd name="connsiteY6" fmla="*/ 1851950 h 1898040"/>
                  <a:gd name="connsiteX7" fmla="*/ 5879940 w 6331352"/>
                  <a:gd name="connsiteY7" fmla="*/ 1284790 h 1898040"/>
                  <a:gd name="connsiteX8" fmla="*/ 6331352 w 6331352"/>
                  <a:gd name="connsiteY8" fmla="*/ 0 h 1898040"/>
                  <a:gd name="connsiteX0" fmla="*/ 35499 w 6366851"/>
                  <a:gd name="connsiteY0" fmla="*/ 34724 h 1898040"/>
                  <a:gd name="connsiteX1" fmla="*/ 47074 w 6366851"/>
                  <a:gd name="connsiteY1" fmla="*/ 1203767 h 1898040"/>
                  <a:gd name="connsiteX2" fmla="*/ 70223 w 6366851"/>
                  <a:gd name="connsiteY2" fmla="*/ 1516284 h 1898040"/>
                  <a:gd name="connsiteX3" fmla="*/ 12348 w 6366851"/>
                  <a:gd name="connsiteY3" fmla="*/ 1863524 h 1898040"/>
                  <a:gd name="connsiteX4" fmla="*/ 348016 w 6366851"/>
                  <a:gd name="connsiteY4" fmla="*/ 1851950 h 1898040"/>
                  <a:gd name="connsiteX5" fmla="*/ 371165 w 6366851"/>
                  <a:gd name="connsiteY5" fmla="*/ 1863524 h 1898040"/>
                  <a:gd name="connsiteX6" fmla="*/ 4595925 w 6366851"/>
                  <a:gd name="connsiteY6" fmla="*/ 1851950 h 1898040"/>
                  <a:gd name="connsiteX7" fmla="*/ 5915439 w 6366851"/>
                  <a:gd name="connsiteY7" fmla="*/ 1284790 h 1898040"/>
                  <a:gd name="connsiteX8" fmla="*/ 6366851 w 6366851"/>
                  <a:gd name="connsiteY8" fmla="*/ 0 h 1898040"/>
                  <a:gd name="connsiteX0" fmla="*/ 0 w 6331352"/>
                  <a:gd name="connsiteY0" fmla="*/ 34724 h 1898040"/>
                  <a:gd name="connsiteX1" fmla="*/ 11575 w 6331352"/>
                  <a:gd name="connsiteY1" fmla="*/ 1203767 h 1898040"/>
                  <a:gd name="connsiteX2" fmla="*/ 34724 w 6331352"/>
                  <a:gd name="connsiteY2" fmla="*/ 1516284 h 1898040"/>
                  <a:gd name="connsiteX3" fmla="*/ 81022 w 6331352"/>
                  <a:gd name="connsiteY3" fmla="*/ 1794076 h 1898040"/>
                  <a:gd name="connsiteX4" fmla="*/ 312517 w 6331352"/>
                  <a:gd name="connsiteY4" fmla="*/ 1851950 h 1898040"/>
                  <a:gd name="connsiteX5" fmla="*/ 335666 w 6331352"/>
                  <a:gd name="connsiteY5" fmla="*/ 1863524 h 1898040"/>
                  <a:gd name="connsiteX6" fmla="*/ 4560426 w 6331352"/>
                  <a:gd name="connsiteY6" fmla="*/ 1851950 h 1898040"/>
                  <a:gd name="connsiteX7" fmla="*/ 5879940 w 6331352"/>
                  <a:gd name="connsiteY7" fmla="*/ 1284790 h 1898040"/>
                  <a:gd name="connsiteX8" fmla="*/ 6331352 w 6331352"/>
                  <a:gd name="connsiteY8" fmla="*/ 0 h 1898040"/>
                  <a:gd name="connsiteX0" fmla="*/ 202612 w 6533964"/>
                  <a:gd name="connsiteY0" fmla="*/ 34724 h 2034059"/>
                  <a:gd name="connsiteX1" fmla="*/ 214187 w 6533964"/>
                  <a:gd name="connsiteY1" fmla="*/ 1203767 h 2034059"/>
                  <a:gd name="connsiteX2" fmla="*/ 237336 w 6533964"/>
                  <a:gd name="connsiteY2" fmla="*/ 1516284 h 2034059"/>
                  <a:gd name="connsiteX3" fmla="*/ 5841 w 6533964"/>
                  <a:gd name="connsiteY3" fmla="*/ 2025570 h 2034059"/>
                  <a:gd name="connsiteX4" fmla="*/ 515129 w 6533964"/>
                  <a:gd name="connsiteY4" fmla="*/ 1851950 h 2034059"/>
                  <a:gd name="connsiteX5" fmla="*/ 538278 w 6533964"/>
                  <a:gd name="connsiteY5" fmla="*/ 1863524 h 2034059"/>
                  <a:gd name="connsiteX6" fmla="*/ 4763038 w 6533964"/>
                  <a:gd name="connsiteY6" fmla="*/ 1851950 h 2034059"/>
                  <a:gd name="connsiteX7" fmla="*/ 6082552 w 6533964"/>
                  <a:gd name="connsiteY7" fmla="*/ 1284790 h 2034059"/>
                  <a:gd name="connsiteX8" fmla="*/ 6533964 w 6533964"/>
                  <a:gd name="connsiteY8" fmla="*/ 0 h 2034059"/>
                  <a:gd name="connsiteX0" fmla="*/ 202612 w 6533964"/>
                  <a:gd name="connsiteY0" fmla="*/ 34724 h 2034059"/>
                  <a:gd name="connsiteX1" fmla="*/ 214187 w 6533964"/>
                  <a:gd name="connsiteY1" fmla="*/ 1203767 h 2034059"/>
                  <a:gd name="connsiteX2" fmla="*/ 237336 w 6533964"/>
                  <a:gd name="connsiteY2" fmla="*/ 1516284 h 2034059"/>
                  <a:gd name="connsiteX3" fmla="*/ 5841 w 6533964"/>
                  <a:gd name="connsiteY3" fmla="*/ 2025570 h 2034059"/>
                  <a:gd name="connsiteX4" fmla="*/ 515129 w 6533964"/>
                  <a:gd name="connsiteY4" fmla="*/ 1851950 h 2034059"/>
                  <a:gd name="connsiteX5" fmla="*/ 2286055 w 6533964"/>
                  <a:gd name="connsiteY5" fmla="*/ 1898248 h 2034059"/>
                  <a:gd name="connsiteX6" fmla="*/ 4763038 w 6533964"/>
                  <a:gd name="connsiteY6" fmla="*/ 1851950 h 2034059"/>
                  <a:gd name="connsiteX7" fmla="*/ 6082552 w 6533964"/>
                  <a:gd name="connsiteY7" fmla="*/ 1284790 h 2034059"/>
                  <a:gd name="connsiteX8" fmla="*/ 6533964 w 6533964"/>
                  <a:gd name="connsiteY8" fmla="*/ 0 h 2034059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516284 h 1913522"/>
                  <a:gd name="connsiteX3" fmla="*/ 185194 w 6331352"/>
                  <a:gd name="connsiteY3" fmla="*/ 1736203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516284 h 1913522"/>
                  <a:gd name="connsiteX3" fmla="*/ 104171 w 6331352"/>
                  <a:gd name="connsiteY3" fmla="*/ 1666755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516284 h 1913522"/>
                  <a:gd name="connsiteX3" fmla="*/ 104171 w 6331352"/>
                  <a:gd name="connsiteY3" fmla="*/ 1666755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6331352"/>
                  <a:gd name="connsiteY0" fmla="*/ 34724 h 1913522"/>
                  <a:gd name="connsiteX1" fmla="*/ 11575 w 6331352"/>
                  <a:gd name="connsiteY1" fmla="*/ 1203767 h 1913522"/>
                  <a:gd name="connsiteX2" fmla="*/ 34724 w 6331352"/>
                  <a:gd name="connsiteY2" fmla="*/ 1423687 h 1913522"/>
                  <a:gd name="connsiteX3" fmla="*/ 104171 w 6331352"/>
                  <a:gd name="connsiteY3" fmla="*/ 1666755 h 1913522"/>
                  <a:gd name="connsiteX4" fmla="*/ 312517 w 6331352"/>
                  <a:gd name="connsiteY4" fmla="*/ 1851950 h 1913522"/>
                  <a:gd name="connsiteX5" fmla="*/ 2083443 w 6331352"/>
                  <a:gd name="connsiteY5" fmla="*/ 1898248 h 1913522"/>
                  <a:gd name="connsiteX6" fmla="*/ 4560426 w 6331352"/>
                  <a:gd name="connsiteY6" fmla="*/ 1851950 h 1913522"/>
                  <a:gd name="connsiteX7" fmla="*/ 5879940 w 6331352"/>
                  <a:gd name="connsiteY7" fmla="*/ 1284790 h 1913522"/>
                  <a:gd name="connsiteX8" fmla="*/ 6331352 w 6331352"/>
                  <a:gd name="connsiteY8" fmla="*/ 0 h 1913522"/>
                  <a:gd name="connsiteX0" fmla="*/ 0 w 5911570"/>
                  <a:gd name="connsiteY0" fmla="*/ 0 h 3106884"/>
                  <a:gd name="connsiteX1" fmla="*/ 11575 w 5911570"/>
                  <a:gd name="connsiteY1" fmla="*/ 1169043 h 3106884"/>
                  <a:gd name="connsiteX2" fmla="*/ 34724 w 5911570"/>
                  <a:gd name="connsiteY2" fmla="*/ 1388963 h 3106884"/>
                  <a:gd name="connsiteX3" fmla="*/ 104171 w 5911570"/>
                  <a:gd name="connsiteY3" fmla="*/ 1632031 h 3106884"/>
                  <a:gd name="connsiteX4" fmla="*/ 312517 w 5911570"/>
                  <a:gd name="connsiteY4" fmla="*/ 1817226 h 3106884"/>
                  <a:gd name="connsiteX5" fmla="*/ 2083443 w 5911570"/>
                  <a:gd name="connsiteY5" fmla="*/ 1863524 h 3106884"/>
                  <a:gd name="connsiteX6" fmla="*/ 4560426 w 5911570"/>
                  <a:gd name="connsiteY6" fmla="*/ 1817226 h 3106884"/>
                  <a:gd name="connsiteX7" fmla="*/ 5879940 w 5911570"/>
                  <a:gd name="connsiteY7" fmla="*/ 1250066 h 3106884"/>
                  <a:gd name="connsiteX8" fmla="*/ 5567423 w 5911570"/>
                  <a:gd name="connsiteY8" fmla="*/ 3032567 h 3106884"/>
                  <a:gd name="connsiteX0" fmla="*/ 0 w 5567423"/>
                  <a:gd name="connsiteY0" fmla="*/ 0 h 3191692"/>
                  <a:gd name="connsiteX1" fmla="*/ 11575 w 5567423"/>
                  <a:gd name="connsiteY1" fmla="*/ 1169043 h 3191692"/>
                  <a:gd name="connsiteX2" fmla="*/ 34724 w 5567423"/>
                  <a:gd name="connsiteY2" fmla="*/ 1388963 h 3191692"/>
                  <a:gd name="connsiteX3" fmla="*/ 104171 w 5567423"/>
                  <a:gd name="connsiteY3" fmla="*/ 1632031 h 3191692"/>
                  <a:gd name="connsiteX4" fmla="*/ 312517 w 5567423"/>
                  <a:gd name="connsiteY4" fmla="*/ 1817226 h 3191692"/>
                  <a:gd name="connsiteX5" fmla="*/ 2083443 w 5567423"/>
                  <a:gd name="connsiteY5" fmla="*/ 1863524 h 3191692"/>
                  <a:gd name="connsiteX6" fmla="*/ 4560426 w 5567423"/>
                  <a:gd name="connsiteY6" fmla="*/ 1817226 h 3191692"/>
                  <a:gd name="connsiteX7" fmla="*/ 5266482 w 5567423"/>
                  <a:gd name="connsiteY7" fmla="*/ 2546431 h 3191692"/>
                  <a:gd name="connsiteX8" fmla="*/ 5567423 w 5567423"/>
                  <a:gd name="connsiteY8" fmla="*/ 3032567 h 3191692"/>
                  <a:gd name="connsiteX0" fmla="*/ 0 w 5270146"/>
                  <a:gd name="connsiteY0" fmla="*/ 0 h 3474439"/>
                  <a:gd name="connsiteX1" fmla="*/ 11575 w 5270146"/>
                  <a:gd name="connsiteY1" fmla="*/ 1169043 h 3474439"/>
                  <a:gd name="connsiteX2" fmla="*/ 34724 w 5270146"/>
                  <a:gd name="connsiteY2" fmla="*/ 1388963 h 3474439"/>
                  <a:gd name="connsiteX3" fmla="*/ 104171 w 5270146"/>
                  <a:gd name="connsiteY3" fmla="*/ 1632031 h 3474439"/>
                  <a:gd name="connsiteX4" fmla="*/ 312517 w 5270146"/>
                  <a:gd name="connsiteY4" fmla="*/ 1817226 h 3474439"/>
                  <a:gd name="connsiteX5" fmla="*/ 2083443 w 5270146"/>
                  <a:gd name="connsiteY5" fmla="*/ 1863524 h 3474439"/>
                  <a:gd name="connsiteX6" fmla="*/ 4560426 w 5270146"/>
                  <a:gd name="connsiteY6" fmla="*/ 1817226 h 3474439"/>
                  <a:gd name="connsiteX7" fmla="*/ 5266482 w 5270146"/>
                  <a:gd name="connsiteY7" fmla="*/ 2546431 h 3474439"/>
                  <a:gd name="connsiteX8" fmla="*/ 4352082 w 5270146"/>
                  <a:gd name="connsiteY8" fmla="*/ 3345084 h 3474439"/>
                  <a:gd name="connsiteX0" fmla="*/ 0 w 5270146"/>
                  <a:gd name="connsiteY0" fmla="*/ 0 h 3349223"/>
                  <a:gd name="connsiteX1" fmla="*/ 11575 w 5270146"/>
                  <a:gd name="connsiteY1" fmla="*/ 1169043 h 3349223"/>
                  <a:gd name="connsiteX2" fmla="*/ 34724 w 5270146"/>
                  <a:gd name="connsiteY2" fmla="*/ 1388963 h 3349223"/>
                  <a:gd name="connsiteX3" fmla="*/ 104171 w 5270146"/>
                  <a:gd name="connsiteY3" fmla="*/ 1632031 h 3349223"/>
                  <a:gd name="connsiteX4" fmla="*/ 312517 w 5270146"/>
                  <a:gd name="connsiteY4" fmla="*/ 1817226 h 3349223"/>
                  <a:gd name="connsiteX5" fmla="*/ 2083443 w 5270146"/>
                  <a:gd name="connsiteY5" fmla="*/ 1863524 h 3349223"/>
                  <a:gd name="connsiteX6" fmla="*/ 4560426 w 5270146"/>
                  <a:gd name="connsiteY6" fmla="*/ 1817226 h 3349223"/>
                  <a:gd name="connsiteX7" fmla="*/ 5266482 w 5270146"/>
                  <a:gd name="connsiteY7" fmla="*/ 2546431 h 3349223"/>
                  <a:gd name="connsiteX8" fmla="*/ 4352082 w 5270146"/>
                  <a:gd name="connsiteY8" fmla="*/ 3345084 h 3349223"/>
                  <a:gd name="connsiteX0" fmla="*/ 0 w 5267548"/>
                  <a:gd name="connsiteY0" fmla="*/ 0 h 3349223"/>
                  <a:gd name="connsiteX1" fmla="*/ 11575 w 5267548"/>
                  <a:gd name="connsiteY1" fmla="*/ 1169043 h 3349223"/>
                  <a:gd name="connsiteX2" fmla="*/ 34724 w 5267548"/>
                  <a:gd name="connsiteY2" fmla="*/ 1388963 h 3349223"/>
                  <a:gd name="connsiteX3" fmla="*/ 104171 w 5267548"/>
                  <a:gd name="connsiteY3" fmla="*/ 1632031 h 3349223"/>
                  <a:gd name="connsiteX4" fmla="*/ 312517 w 5267548"/>
                  <a:gd name="connsiteY4" fmla="*/ 1817226 h 3349223"/>
                  <a:gd name="connsiteX5" fmla="*/ 2083443 w 5267548"/>
                  <a:gd name="connsiteY5" fmla="*/ 1863524 h 3349223"/>
                  <a:gd name="connsiteX6" fmla="*/ 4560426 w 5267548"/>
                  <a:gd name="connsiteY6" fmla="*/ 1817226 h 3349223"/>
                  <a:gd name="connsiteX7" fmla="*/ 5266482 w 5267548"/>
                  <a:gd name="connsiteY7" fmla="*/ 2546431 h 3349223"/>
                  <a:gd name="connsiteX8" fmla="*/ 4456254 w 5267548"/>
                  <a:gd name="connsiteY8" fmla="*/ 3345084 h 3349223"/>
                  <a:gd name="connsiteX0" fmla="*/ 0 w 5266737"/>
                  <a:gd name="connsiteY0" fmla="*/ 0 h 3383771"/>
                  <a:gd name="connsiteX1" fmla="*/ 11575 w 5266737"/>
                  <a:gd name="connsiteY1" fmla="*/ 1169043 h 3383771"/>
                  <a:gd name="connsiteX2" fmla="*/ 34724 w 5266737"/>
                  <a:gd name="connsiteY2" fmla="*/ 1388963 h 3383771"/>
                  <a:gd name="connsiteX3" fmla="*/ 104171 w 5266737"/>
                  <a:gd name="connsiteY3" fmla="*/ 1632031 h 3383771"/>
                  <a:gd name="connsiteX4" fmla="*/ 312517 w 5266737"/>
                  <a:gd name="connsiteY4" fmla="*/ 1817226 h 3383771"/>
                  <a:gd name="connsiteX5" fmla="*/ 2083443 w 5266737"/>
                  <a:gd name="connsiteY5" fmla="*/ 1863524 h 3383771"/>
                  <a:gd name="connsiteX6" fmla="*/ 4560426 w 5266737"/>
                  <a:gd name="connsiteY6" fmla="*/ 1817226 h 3383771"/>
                  <a:gd name="connsiteX7" fmla="*/ 5266482 w 5266737"/>
                  <a:gd name="connsiteY7" fmla="*/ 2546431 h 3383771"/>
                  <a:gd name="connsiteX8" fmla="*/ 4676173 w 5266737"/>
                  <a:gd name="connsiteY8" fmla="*/ 3379808 h 3383771"/>
                  <a:gd name="connsiteX0" fmla="*/ 0 w 5268556"/>
                  <a:gd name="connsiteY0" fmla="*/ 0 h 3379808"/>
                  <a:gd name="connsiteX1" fmla="*/ 11575 w 5268556"/>
                  <a:gd name="connsiteY1" fmla="*/ 1169043 h 3379808"/>
                  <a:gd name="connsiteX2" fmla="*/ 34724 w 5268556"/>
                  <a:gd name="connsiteY2" fmla="*/ 1388963 h 3379808"/>
                  <a:gd name="connsiteX3" fmla="*/ 104171 w 5268556"/>
                  <a:gd name="connsiteY3" fmla="*/ 1632031 h 3379808"/>
                  <a:gd name="connsiteX4" fmla="*/ 312517 w 5268556"/>
                  <a:gd name="connsiteY4" fmla="*/ 1817226 h 3379808"/>
                  <a:gd name="connsiteX5" fmla="*/ 2083443 w 5268556"/>
                  <a:gd name="connsiteY5" fmla="*/ 1863524 h 3379808"/>
                  <a:gd name="connsiteX6" fmla="*/ 4560426 w 5268556"/>
                  <a:gd name="connsiteY6" fmla="*/ 1817226 h 3379808"/>
                  <a:gd name="connsiteX7" fmla="*/ 5266482 w 5268556"/>
                  <a:gd name="connsiteY7" fmla="*/ 2546431 h 3379808"/>
                  <a:gd name="connsiteX8" fmla="*/ 4676173 w 5268556"/>
                  <a:gd name="connsiteY8" fmla="*/ 3379808 h 3379808"/>
                  <a:gd name="connsiteX0" fmla="*/ 0 w 5288625"/>
                  <a:gd name="connsiteY0" fmla="*/ 0 h 3356659"/>
                  <a:gd name="connsiteX1" fmla="*/ 11575 w 5288625"/>
                  <a:gd name="connsiteY1" fmla="*/ 1169043 h 3356659"/>
                  <a:gd name="connsiteX2" fmla="*/ 34724 w 5288625"/>
                  <a:gd name="connsiteY2" fmla="*/ 1388963 h 3356659"/>
                  <a:gd name="connsiteX3" fmla="*/ 104171 w 5288625"/>
                  <a:gd name="connsiteY3" fmla="*/ 1632031 h 3356659"/>
                  <a:gd name="connsiteX4" fmla="*/ 312517 w 5288625"/>
                  <a:gd name="connsiteY4" fmla="*/ 1817226 h 3356659"/>
                  <a:gd name="connsiteX5" fmla="*/ 2083443 w 5288625"/>
                  <a:gd name="connsiteY5" fmla="*/ 1863524 h 3356659"/>
                  <a:gd name="connsiteX6" fmla="*/ 4560426 w 5288625"/>
                  <a:gd name="connsiteY6" fmla="*/ 1817226 h 3356659"/>
                  <a:gd name="connsiteX7" fmla="*/ 5266482 w 5288625"/>
                  <a:gd name="connsiteY7" fmla="*/ 2546431 h 3356659"/>
                  <a:gd name="connsiteX8" fmla="*/ 3923818 w 5288625"/>
                  <a:gd name="connsiteY8" fmla="*/ 3356659 h 3356659"/>
                  <a:gd name="connsiteX0" fmla="*/ 0 w 5288625"/>
                  <a:gd name="connsiteY0" fmla="*/ 0 h 3356659"/>
                  <a:gd name="connsiteX1" fmla="*/ 11575 w 5288625"/>
                  <a:gd name="connsiteY1" fmla="*/ 1169043 h 3356659"/>
                  <a:gd name="connsiteX2" fmla="*/ 34724 w 5288625"/>
                  <a:gd name="connsiteY2" fmla="*/ 1388963 h 3356659"/>
                  <a:gd name="connsiteX3" fmla="*/ 104171 w 5288625"/>
                  <a:gd name="connsiteY3" fmla="*/ 1632031 h 3356659"/>
                  <a:gd name="connsiteX4" fmla="*/ 312517 w 5288625"/>
                  <a:gd name="connsiteY4" fmla="*/ 1817226 h 3356659"/>
                  <a:gd name="connsiteX5" fmla="*/ 2083443 w 5288625"/>
                  <a:gd name="connsiteY5" fmla="*/ 1863524 h 3356659"/>
                  <a:gd name="connsiteX6" fmla="*/ 4560426 w 5288625"/>
                  <a:gd name="connsiteY6" fmla="*/ 1817226 h 3356659"/>
                  <a:gd name="connsiteX7" fmla="*/ 5266482 w 5288625"/>
                  <a:gd name="connsiteY7" fmla="*/ 2546431 h 3356659"/>
                  <a:gd name="connsiteX8" fmla="*/ 3923818 w 5288625"/>
                  <a:gd name="connsiteY8" fmla="*/ 3356659 h 3356659"/>
                  <a:gd name="connsiteX0" fmla="*/ 0 w 5300461"/>
                  <a:gd name="connsiteY0" fmla="*/ 0 h 3356659"/>
                  <a:gd name="connsiteX1" fmla="*/ 11575 w 5300461"/>
                  <a:gd name="connsiteY1" fmla="*/ 1169043 h 3356659"/>
                  <a:gd name="connsiteX2" fmla="*/ 34724 w 5300461"/>
                  <a:gd name="connsiteY2" fmla="*/ 1388963 h 3356659"/>
                  <a:gd name="connsiteX3" fmla="*/ 104171 w 5300461"/>
                  <a:gd name="connsiteY3" fmla="*/ 1632031 h 3356659"/>
                  <a:gd name="connsiteX4" fmla="*/ 312517 w 5300461"/>
                  <a:gd name="connsiteY4" fmla="*/ 1817226 h 3356659"/>
                  <a:gd name="connsiteX5" fmla="*/ 2083443 w 5300461"/>
                  <a:gd name="connsiteY5" fmla="*/ 1863524 h 3356659"/>
                  <a:gd name="connsiteX6" fmla="*/ 4653023 w 5300461"/>
                  <a:gd name="connsiteY6" fmla="*/ 2118168 h 3356659"/>
                  <a:gd name="connsiteX7" fmla="*/ 5266482 w 5300461"/>
                  <a:gd name="connsiteY7" fmla="*/ 2546431 h 3356659"/>
                  <a:gd name="connsiteX8" fmla="*/ 3923818 w 5300461"/>
                  <a:gd name="connsiteY8" fmla="*/ 3356659 h 3356659"/>
                  <a:gd name="connsiteX0" fmla="*/ 0 w 5090294"/>
                  <a:gd name="connsiteY0" fmla="*/ 0 h 3356659"/>
                  <a:gd name="connsiteX1" fmla="*/ 11575 w 5090294"/>
                  <a:gd name="connsiteY1" fmla="*/ 1169043 h 3356659"/>
                  <a:gd name="connsiteX2" fmla="*/ 34724 w 5090294"/>
                  <a:gd name="connsiteY2" fmla="*/ 1388963 h 3356659"/>
                  <a:gd name="connsiteX3" fmla="*/ 104171 w 5090294"/>
                  <a:gd name="connsiteY3" fmla="*/ 1632031 h 3356659"/>
                  <a:gd name="connsiteX4" fmla="*/ 312517 w 5090294"/>
                  <a:gd name="connsiteY4" fmla="*/ 1817226 h 3356659"/>
                  <a:gd name="connsiteX5" fmla="*/ 2083443 w 5090294"/>
                  <a:gd name="connsiteY5" fmla="*/ 1863524 h 3356659"/>
                  <a:gd name="connsiteX6" fmla="*/ 4653023 w 5090294"/>
                  <a:gd name="connsiteY6" fmla="*/ 2118168 h 3356659"/>
                  <a:gd name="connsiteX7" fmla="*/ 5023414 w 5090294"/>
                  <a:gd name="connsiteY7" fmla="*/ 2766350 h 3356659"/>
                  <a:gd name="connsiteX8" fmla="*/ 3923818 w 5090294"/>
                  <a:gd name="connsiteY8" fmla="*/ 3356659 h 3356659"/>
                  <a:gd name="connsiteX0" fmla="*/ 0 w 5043999"/>
                  <a:gd name="connsiteY0" fmla="*/ 0 h 3356659"/>
                  <a:gd name="connsiteX1" fmla="*/ 11575 w 5043999"/>
                  <a:gd name="connsiteY1" fmla="*/ 1169043 h 3356659"/>
                  <a:gd name="connsiteX2" fmla="*/ 34724 w 5043999"/>
                  <a:gd name="connsiteY2" fmla="*/ 1388963 h 3356659"/>
                  <a:gd name="connsiteX3" fmla="*/ 104171 w 5043999"/>
                  <a:gd name="connsiteY3" fmla="*/ 1632031 h 3356659"/>
                  <a:gd name="connsiteX4" fmla="*/ 312517 w 5043999"/>
                  <a:gd name="connsiteY4" fmla="*/ 1817226 h 3356659"/>
                  <a:gd name="connsiteX5" fmla="*/ 2083443 w 5043999"/>
                  <a:gd name="connsiteY5" fmla="*/ 1863524 h 3356659"/>
                  <a:gd name="connsiteX6" fmla="*/ 4653023 w 5043999"/>
                  <a:gd name="connsiteY6" fmla="*/ 2118168 h 3356659"/>
                  <a:gd name="connsiteX7" fmla="*/ 5023414 w 5043999"/>
                  <a:gd name="connsiteY7" fmla="*/ 2766350 h 3356659"/>
                  <a:gd name="connsiteX8" fmla="*/ 3923818 w 5043999"/>
                  <a:gd name="connsiteY8" fmla="*/ 3356659 h 3356659"/>
                  <a:gd name="connsiteX0" fmla="*/ 0 w 5043999"/>
                  <a:gd name="connsiteY0" fmla="*/ 0 h 3356659"/>
                  <a:gd name="connsiteX1" fmla="*/ 11575 w 5043999"/>
                  <a:gd name="connsiteY1" fmla="*/ 1169043 h 3356659"/>
                  <a:gd name="connsiteX2" fmla="*/ 34724 w 5043999"/>
                  <a:gd name="connsiteY2" fmla="*/ 1388963 h 3356659"/>
                  <a:gd name="connsiteX3" fmla="*/ 104171 w 5043999"/>
                  <a:gd name="connsiteY3" fmla="*/ 1632031 h 3356659"/>
                  <a:gd name="connsiteX4" fmla="*/ 312517 w 5043999"/>
                  <a:gd name="connsiteY4" fmla="*/ 1817226 h 3356659"/>
                  <a:gd name="connsiteX5" fmla="*/ 2083443 w 5043999"/>
                  <a:gd name="connsiteY5" fmla="*/ 1932972 h 3356659"/>
                  <a:gd name="connsiteX6" fmla="*/ 4653023 w 5043999"/>
                  <a:gd name="connsiteY6" fmla="*/ 2118168 h 3356659"/>
                  <a:gd name="connsiteX7" fmla="*/ 5023414 w 5043999"/>
                  <a:gd name="connsiteY7" fmla="*/ 2766350 h 3356659"/>
                  <a:gd name="connsiteX8" fmla="*/ 3923818 w 5043999"/>
                  <a:gd name="connsiteY8" fmla="*/ 3356659 h 3356659"/>
                  <a:gd name="connsiteX0" fmla="*/ 0 w 5043999"/>
                  <a:gd name="connsiteY0" fmla="*/ 0 h 3356659"/>
                  <a:gd name="connsiteX1" fmla="*/ 11575 w 5043999"/>
                  <a:gd name="connsiteY1" fmla="*/ 1169043 h 3356659"/>
                  <a:gd name="connsiteX2" fmla="*/ 34724 w 5043999"/>
                  <a:gd name="connsiteY2" fmla="*/ 1388963 h 3356659"/>
                  <a:gd name="connsiteX3" fmla="*/ 104171 w 5043999"/>
                  <a:gd name="connsiteY3" fmla="*/ 1632031 h 3356659"/>
                  <a:gd name="connsiteX4" fmla="*/ 266218 w 5043999"/>
                  <a:gd name="connsiteY4" fmla="*/ 1851950 h 3356659"/>
                  <a:gd name="connsiteX5" fmla="*/ 2083443 w 5043999"/>
                  <a:gd name="connsiteY5" fmla="*/ 1932972 h 3356659"/>
                  <a:gd name="connsiteX6" fmla="*/ 4653023 w 5043999"/>
                  <a:gd name="connsiteY6" fmla="*/ 2118168 h 3356659"/>
                  <a:gd name="connsiteX7" fmla="*/ 5023414 w 5043999"/>
                  <a:gd name="connsiteY7" fmla="*/ 2766350 h 3356659"/>
                  <a:gd name="connsiteX8" fmla="*/ 3923818 w 5043999"/>
                  <a:gd name="connsiteY8" fmla="*/ 3356659 h 3356659"/>
                  <a:gd name="connsiteX0" fmla="*/ 0 w 5043999"/>
                  <a:gd name="connsiteY0" fmla="*/ 0 h 3356659"/>
                  <a:gd name="connsiteX1" fmla="*/ 11575 w 5043999"/>
                  <a:gd name="connsiteY1" fmla="*/ 1169043 h 3356659"/>
                  <a:gd name="connsiteX2" fmla="*/ 34724 w 5043999"/>
                  <a:gd name="connsiteY2" fmla="*/ 1388963 h 3356659"/>
                  <a:gd name="connsiteX3" fmla="*/ 104171 w 5043999"/>
                  <a:gd name="connsiteY3" fmla="*/ 1655180 h 3356659"/>
                  <a:gd name="connsiteX4" fmla="*/ 266218 w 5043999"/>
                  <a:gd name="connsiteY4" fmla="*/ 1851950 h 3356659"/>
                  <a:gd name="connsiteX5" fmla="*/ 2083443 w 5043999"/>
                  <a:gd name="connsiteY5" fmla="*/ 1932972 h 3356659"/>
                  <a:gd name="connsiteX6" fmla="*/ 4653023 w 5043999"/>
                  <a:gd name="connsiteY6" fmla="*/ 2118168 h 3356659"/>
                  <a:gd name="connsiteX7" fmla="*/ 5023414 w 5043999"/>
                  <a:gd name="connsiteY7" fmla="*/ 2766350 h 3356659"/>
                  <a:gd name="connsiteX8" fmla="*/ 3923818 w 5043999"/>
                  <a:gd name="connsiteY8" fmla="*/ 3356659 h 3356659"/>
                  <a:gd name="connsiteX0" fmla="*/ 0 w 5043999"/>
                  <a:gd name="connsiteY0" fmla="*/ 0 h 3356659"/>
                  <a:gd name="connsiteX1" fmla="*/ 11575 w 5043999"/>
                  <a:gd name="connsiteY1" fmla="*/ 1169043 h 3356659"/>
                  <a:gd name="connsiteX2" fmla="*/ 23149 w 5043999"/>
                  <a:gd name="connsiteY2" fmla="*/ 1400537 h 3356659"/>
                  <a:gd name="connsiteX3" fmla="*/ 104171 w 5043999"/>
                  <a:gd name="connsiteY3" fmla="*/ 1655180 h 3356659"/>
                  <a:gd name="connsiteX4" fmla="*/ 266218 w 5043999"/>
                  <a:gd name="connsiteY4" fmla="*/ 1851950 h 3356659"/>
                  <a:gd name="connsiteX5" fmla="*/ 2083443 w 5043999"/>
                  <a:gd name="connsiteY5" fmla="*/ 1932972 h 3356659"/>
                  <a:gd name="connsiteX6" fmla="*/ 4653023 w 5043999"/>
                  <a:gd name="connsiteY6" fmla="*/ 2118168 h 3356659"/>
                  <a:gd name="connsiteX7" fmla="*/ 5023414 w 5043999"/>
                  <a:gd name="connsiteY7" fmla="*/ 2766350 h 3356659"/>
                  <a:gd name="connsiteX8" fmla="*/ 3923818 w 5043999"/>
                  <a:gd name="connsiteY8" fmla="*/ 3356659 h 3356659"/>
                  <a:gd name="connsiteX0" fmla="*/ 12110 w 5056109"/>
                  <a:gd name="connsiteY0" fmla="*/ 0 h 3356659"/>
                  <a:gd name="connsiteX1" fmla="*/ 536 w 5056109"/>
                  <a:gd name="connsiteY1" fmla="*/ 1180618 h 3356659"/>
                  <a:gd name="connsiteX2" fmla="*/ 35259 w 5056109"/>
                  <a:gd name="connsiteY2" fmla="*/ 1400537 h 3356659"/>
                  <a:gd name="connsiteX3" fmla="*/ 116281 w 5056109"/>
                  <a:gd name="connsiteY3" fmla="*/ 1655180 h 3356659"/>
                  <a:gd name="connsiteX4" fmla="*/ 278328 w 5056109"/>
                  <a:gd name="connsiteY4" fmla="*/ 1851950 h 3356659"/>
                  <a:gd name="connsiteX5" fmla="*/ 2095553 w 5056109"/>
                  <a:gd name="connsiteY5" fmla="*/ 1932972 h 3356659"/>
                  <a:gd name="connsiteX6" fmla="*/ 4665133 w 5056109"/>
                  <a:gd name="connsiteY6" fmla="*/ 2118168 h 3356659"/>
                  <a:gd name="connsiteX7" fmla="*/ 5035524 w 5056109"/>
                  <a:gd name="connsiteY7" fmla="*/ 2766350 h 3356659"/>
                  <a:gd name="connsiteX8" fmla="*/ 3935928 w 5056109"/>
                  <a:gd name="connsiteY8" fmla="*/ 3356659 h 3356659"/>
                  <a:gd name="connsiteX0" fmla="*/ 12110 w 5056109"/>
                  <a:gd name="connsiteY0" fmla="*/ 0 h 3356659"/>
                  <a:gd name="connsiteX1" fmla="*/ 536 w 5056109"/>
                  <a:gd name="connsiteY1" fmla="*/ 1180618 h 3356659"/>
                  <a:gd name="connsiteX2" fmla="*/ 35259 w 5056109"/>
                  <a:gd name="connsiteY2" fmla="*/ 1400537 h 3356659"/>
                  <a:gd name="connsiteX3" fmla="*/ 116281 w 5056109"/>
                  <a:gd name="connsiteY3" fmla="*/ 1655180 h 3356659"/>
                  <a:gd name="connsiteX4" fmla="*/ 382500 w 5056109"/>
                  <a:gd name="connsiteY4" fmla="*/ 1909823 h 3356659"/>
                  <a:gd name="connsiteX5" fmla="*/ 2095553 w 5056109"/>
                  <a:gd name="connsiteY5" fmla="*/ 1932972 h 3356659"/>
                  <a:gd name="connsiteX6" fmla="*/ 4665133 w 5056109"/>
                  <a:gd name="connsiteY6" fmla="*/ 2118168 h 3356659"/>
                  <a:gd name="connsiteX7" fmla="*/ 5035524 w 5056109"/>
                  <a:gd name="connsiteY7" fmla="*/ 2766350 h 3356659"/>
                  <a:gd name="connsiteX8" fmla="*/ 3935928 w 5056109"/>
                  <a:gd name="connsiteY8" fmla="*/ 3356659 h 3356659"/>
                  <a:gd name="connsiteX0" fmla="*/ 12110 w 5052145"/>
                  <a:gd name="connsiteY0" fmla="*/ 0 h 3356659"/>
                  <a:gd name="connsiteX1" fmla="*/ 536 w 5052145"/>
                  <a:gd name="connsiteY1" fmla="*/ 1180618 h 3356659"/>
                  <a:gd name="connsiteX2" fmla="*/ 35259 w 5052145"/>
                  <a:gd name="connsiteY2" fmla="*/ 1400537 h 3356659"/>
                  <a:gd name="connsiteX3" fmla="*/ 116281 w 5052145"/>
                  <a:gd name="connsiteY3" fmla="*/ 1655180 h 3356659"/>
                  <a:gd name="connsiteX4" fmla="*/ 382500 w 5052145"/>
                  <a:gd name="connsiteY4" fmla="*/ 1909823 h 3356659"/>
                  <a:gd name="connsiteX5" fmla="*/ 2211300 w 5052145"/>
                  <a:gd name="connsiteY5" fmla="*/ 2013995 h 3356659"/>
                  <a:gd name="connsiteX6" fmla="*/ 4665133 w 5052145"/>
                  <a:gd name="connsiteY6" fmla="*/ 2118168 h 3356659"/>
                  <a:gd name="connsiteX7" fmla="*/ 5035524 w 5052145"/>
                  <a:gd name="connsiteY7" fmla="*/ 2766350 h 3356659"/>
                  <a:gd name="connsiteX8" fmla="*/ 3935928 w 5052145"/>
                  <a:gd name="connsiteY8" fmla="*/ 3356659 h 3356659"/>
                  <a:gd name="connsiteX0" fmla="*/ 12110 w 5094762"/>
                  <a:gd name="connsiteY0" fmla="*/ 0 h 3356659"/>
                  <a:gd name="connsiteX1" fmla="*/ 536 w 5094762"/>
                  <a:gd name="connsiteY1" fmla="*/ 1180618 h 3356659"/>
                  <a:gd name="connsiteX2" fmla="*/ 35259 w 5094762"/>
                  <a:gd name="connsiteY2" fmla="*/ 1400537 h 3356659"/>
                  <a:gd name="connsiteX3" fmla="*/ 116281 w 5094762"/>
                  <a:gd name="connsiteY3" fmla="*/ 1655180 h 3356659"/>
                  <a:gd name="connsiteX4" fmla="*/ 382500 w 5094762"/>
                  <a:gd name="connsiteY4" fmla="*/ 1909823 h 3356659"/>
                  <a:gd name="connsiteX5" fmla="*/ 2211300 w 5094762"/>
                  <a:gd name="connsiteY5" fmla="*/ 2013995 h 3356659"/>
                  <a:gd name="connsiteX6" fmla="*/ 4653558 w 5094762"/>
                  <a:gd name="connsiteY6" fmla="*/ 2199191 h 3356659"/>
                  <a:gd name="connsiteX7" fmla="*/ 5035524 w 5094762"/>
                  <a:gd name="connsiteY7" fmla="*/ 2766350 h 3356659"/>
                  <a:gd name="connsiteX8" fmla="*/ 3935928 w 5094762"/>
                  <a:gd name="connsiteY8" fmla="*/ 3356659 h 3356659"/>
                  <a:gd name="connsiteX0" fmla="*/ 12110 w 5079492"/>
                  <a:gd name="connsiteY0" fmla="*/ 0 h 3356659"/>
                  <a:gd name="connsiteX1" fmla="*/ 536 w 5079492"/>
                  <a:gd name="connsiteY1" fmla="*/ 1180618 h 3356659"/>
                  <a:gd name="connsiteX2" fmla="*/ 35259 w 5079492"/>
                  <a:gd name="connsiteY2" fmla="*/ 1400537 h 3356659"/>
                  <a:gd name="connsiteX3" fmla="*/ 116281 w 5079492"/>
                  <a:gd name="connsiteY3" fmla="*/ 1655180 h 3356659"/>
                  <a:gd name="connsiteX4" fmla="*/ 382500 w 5079492"/>
                  <a:gd name="connsiteY4" fmla="*/ 1909823 h 3356659"/>
                  <a:gd name="connsiteX5" fmla="*/ 2211300 w 5079492"/>
                  <a:gd name="connsiteY5" fmla="*/ 2013995 h 3356659"/>
                  <a:gd name="connsiteX6" fmla="*/ 4653558 w 5079492"/>
                  <a:gd name="connsiteY6" fmla="*/ 2199191 h 3356659"/>
                  <a:gd name="connsiteX7" fmla="*/ 5035524 w 5079492"/>
                  <a:gd name="connsiteY7" fmla="*/ 2766350 h 3356659"/>
                  <a:gd name="connsiteX8" fmla="*/ 3935928 w 5079492"/>
                  <a:gd name="connsiteY8" fmla="*/ 3356659 h 3356659"/>
                  <a:gd name="connsiteX0" fmla="*/ 12110 w 5036045"/>
                  <a:gd name="connsiteY0" fmla="*/ 0 h 3356659"/>
                  <a:gd name="connsiteX1" fmla="*/ 536 w 5036045"/>
                  <a:gd name="connsiteY1" fmla="*/ 1180618 h 3356659"/>
                  <a:gd name="connsiteX2" fmla="*/ 35259 w 5036045"/>
                  <a:gd name="connsiteY2" fmla="*/ 1400537 h 3356659"/>
                  <a:gd name="connsiteX3" fmla="*/ 116281 w 5036045"/>
                  <a:gd name="connsiteY3" fmla="*/ 1655180 h 3356659"/>
                  <a:gd name="connsiteX4" fmla="*/ 382500 w 5036045"/>
                  <a:gd name="connsiteY4" fmla="*/ 1909823 h 3356659"/>
                  <a:gd name="connsiteX5" fmla="*/ 2211300 w 5036045"/>
                  <a:gd name="connsiteY5" fmla="*/ 2013995 h 3356659"/>
                  <a:gd name="connsiteX6" fmla="*/ 4653558 w 5036045"/>
                  <a:gd name="connsiteY6" fmla="*/ 2199191 h 3356659"/>
                  <a:gd name="connsiteX7" fmla="*/ 5035524 w 5036045"/>
                  <a:gd name="connsiteY7" fmla="*/ 2766350 h 3356659"/>
                  <a:gd name="connsiteX8" fmla="*/ 3935928 w 5036045"/>
                  <a:gd name="connsiteY8" fmla="*/ 3356659 h 3356659"/>
                  <a:gd name="connsiteX0" fmla="*/ 12110 w 5043850"/>
                  <a:gd name="connsiteY0" fmla="*/ 0 h 3356659"/>
                  <a:gd name="connsiteX1" fmla="*/ 536 w 5043850"/>
                  <a:gd name="connsiteY1" fmla="*/ 1180618 h 3356659"/>
                  <a:gd name="connsiteX2" fmla="*/ 35259 w 5043850"/>
                  <a:gd name="connsiteY2" fmla="*/ 1400537 h 3356659"/>
                  <a:gd name="connsiteX3" fmla="*/ 116281 w 5043850"/>
                  <a:gd name="connsiteY3" fmla="*/ 1655180 h 3356659"/>
                  <a:gd name="connsiteX4" fmla="*/ 382500 w 5043850"/>
                  <a:gd name="connsiteY4" fmla="*/ 1909823 h 3356659"/>
                  <a:gd name="connsiteX5" fmla="*/ 2211300 w 5043850"/>
                  <a:gd name="connsiteY5" fmla="*/ 2013995 h 3356659"/>
                  <a:gd name="connsiteX6" fmla="*/ 4653558 w 5043850"/>
                  <a:gd name="connsiteY6" fmla="*/ 2199191 h 3356659"/>
                  <a:gd name="connsiteX7" fmla="*/ 5035524 w 5043850"/>
                  <a:gd name="connsiteY7" fmla="*/ 2766350 h 3356659"/>
                  <a:gd name="connsiteX8" fmla="*/ 3935928 w 5043850"/>
                  <a:gd name="connsiteY8" fmla="*/ 3356659 h 3356659"/>
                  <a:gd name="connsiteX0" fmla="*/ 12110 w 5043850"/>
                  <a:gd name="connsiteY0" fmla="*/ 0 h 3356659"/>
                  <a:gd name="connsiteX1" fmla="*/ 536 w 5043850"/>
                  <a:gd name="connsiteY1" fmla="*/ 1180618 h 3356659"/>
                  <a:gd name="connsiteX2" fmla="*/ 35259 w 5043850"/>
                  <a:gd name="connsiteY2" fmla="*/ 1400537 h 3356659"/>
                  <a:gd name="connsiteX3" fmla="*/ 116281 w 5043850"/>
                  <a:gd name="connsiteY3" fmla="*/ 1655180 h 3356659"/>
                  <a:gd name="connsiteX4" fmla="*/ 382500 w 5043850"/>
                  <a:gd name="connsiteY4" fmla="*/ 1909823 h 3356659"/>
                  <a:gd name="connsiteX5" fmla="*/ 2211300 w 5043850"/>
                  <a:gd name="connsiteY5" fmla="*/ 2013995 h 3356659"/>
                  <a:gd name="connsiteX6" fmla="*/ 4653558 w 5043850"/>
                  <a:gd name="connsiteY6" fmla="*/ 2199191 h 3356659"/>
                  <a:gd name="connsiteX7" fmla="*/ 5035524 w 5043850"/>
                  <a:gd name="connsiteY7" fmla="*/ 2766350 h 3356659"/>
                  <a:gd name="connsiteX8" fmla="*/ 3935928 w 5043850"/>
                  <a:gd name="connsiteY8" fmla="*/ 3356659 h 3356659"/>
                  <a:gd name="connsiteX0" fmla="*/ 12110 w 5058542"/>
                  <a:gd name="connsiteY0" fmla="*/ 0 h 3356659"/>
                  <a:gd name="connsiteX1" fmla="*/ 536 w 5058542"/>
                  <a:gd name="connsiteY1" fmla="*/ 1180618 h 3356659"/>
                  <a:gd name="connsiteX2" fmla="*/ 35259 w 5058542"/>
                  <a:gd name="connsiteY2" fmla="*/ 1400537 h 3356659"/>
                  <a:gd name="connsiteX3" fmla="*/ 116281 w 5058542"/>
                  <a:gd name="connsiteY3" fmla="*/ 1655180 h 3356659"/>
                  <a:gd name="connsiteX4" fmla="*/ 382500 w 5058542"/>
                  <a:gd name="connsiteY4" fmla="*/ 1909823 h 3356659"/>
                  <a:gd name="connsiteX5" fmla="*/ 2211300 w 5058542"/>
                  <a:gd name="connsiteY5" fmla="*/ 2013995 h 3356659"/>
                  <a:gd name="connsiteX6" fmla="*/ 4479937 w 5058542"/>
                  <a:gd name="connsiteY6" fmla="*/ 2095019 h 3356659"/>
                  <a:gd name="connsiteX7" fmla="*/ 5035524 w 5058542"/>
                  <a:gd name="connsiteY7" fmla="*/ 2766350 h 3356659"/>
                  <a:gd name="connsiteX8" fmla="*/ 3935928 w 5058542"/>
                  <a:gd name="connsiteY8" fmla="*/ 3356659 h 3356659"/>
                  <a:gd name="connsiteX0" fmla="*/ 12110 w 5036168"/>
                  <a:gd name="connsiteY0" fmla="*/ 0 h 3356659"/>
                  <a:gd name="connsiteX1" fmla="*/ 536 w 5036168"/>
                  <a:gd name="connsiteY1" fmla="*/ 1180618 h 3356659"/>
                  <a:gd name="connsiteX2" fmla="*/ 35259 w 5036168"/>
                  <a:gd name="connsiteY2" fmla="*/ 1400537 h 3356659"/>
                  <a:gd name="connsiteX3" fmla="*/ 116281 w 5036168"/>
                  <a:gd name="connsiteY3" fmla="*/ 1655180 h 3356659"/>
                  <a:gd name="connsiteX4" fmla="*/ 382500 w 5036168"/>
                  <a:gd name="connsiteY4" fmla="*/ 1909823 h 3356659"/>
                  <a:gd name="connsiteX5" fmla="*/ 2211300 w 5036168"/>
                  <a:gd name="connsiteY5" fmla="*/ 2013995 h 3356659"/>
                  <a:gd name="connsiteX6" fmla="*/ 4479937 w 5036168"/>
                  <a:gd name="connsiteY6" fmla="*/ 2095019 h 3356659"/>
                  <a:gd name="connsiteX7" fmla="*/ 5035524 w 5036168"/>
                  <a:gd name="connsiteY7" fmla="*/ 2766350 h 3356659"/>
                  <a:gd name="connsiteX8" fmla="*/ 3935928 w 5036168"/>
                  <a:gd name="connsiteY8" fmla="*/ 3356659 h 3356659"/>
                  <a:gd name="connsiteX0" fmla="*/ 12110 w 5036168"/>
                  <a:gd name="connsiteY0" fmla="*/ 0 h 3356659"/>
                  <a:gd name="connsiteX1" fmla="*/ 536 w 5036168"/>
                  <a:gd name="connsiteY1" fmla="*/ 1180618 h 3356659"/>
                  <a:gd name="connsiteX2" fmla="*/ 35259 w 5036168"/>
                  <a:gd name="connsiteY2" fmla="*/ 1400537 h 3356659"/>
                  <a:gd name="connsiteX3" fmla="*/ 116281 w 5036168"/>
                  <a:gd name="connsiteY3" fmla="*/ 1655180 h 3356659"/>
                  <a:gd name="connsiteX4" fmla="*/ 382500 w 5036168"/>
                  <a:gd name="connsiteY4" fmla="*/ 1909823 h 3356659"/>
                  <a:gd name="connsiteX5" fmla="*/ 2211300 w 5036168"/>
                  <a:gd name="connsiteY5" fmla="*/ 2013995 h 3356659"/>
                  <a:gd name="connsiteX6" fmla="*/ 4479937 w 5036168"/>
                  <a:gd name="connsiteY6" fmla="*/ 2095019 h 3356659"/>
                  <a:gd name="connsiteX7" fmla="*/ 5035524 w 5036168"/>
                  <a:gd name="connsiteY7" fmla="*/ 2766350 h 3356659"/>
                  <a:gd name="connsiteX8" fmla="*/ 3935928 w 5036168"/>
                  <a:gd name="connsiteY8" fmla="*/ 3356659 h 3356659"/>
                  <a:gd name="connsiteX0" fmla="*/ 12110 w 5036168"/>
                  <a:gd name="connsiteY0" fmla="*/ 0 h 3356659"/>
                  <a:gd name="connsiteX1" fmla="*/ 536 w 5036168"/>
                  <a:gd name="connsiteY1" fmla="*/ 1180618 h 3356659"/>
                  <a:gd name="connsiteX2" fmla="*/ 35259 w 5036168"/>
                  <a:gd name="connsiteY2" fmla="*/ 1400537 h 3356659"/>
                  <a:gd name="connsiteX3" fmla="*/ 116281 w 5036168"/>
                  <a:gd name="connsiteY3" fmla="*/ 1655180 h 3356659"/>
                  <a:gd name="connsiteX4" fmla="*/ 382500 w 5036168"/>
                  <a:gd name="connsiteY4" fmla="*/ 1909823 h 3356659"/>
                  <a:gd name="connsiteX5" fmla="*/ 2211300 w 5036168"/>
                  <a:gd name="connsiteY5" fmla="*/ 2013995 h 3356659"/>
                  <a:gd name="connsiteX6" fmla="*/ 4479937 w 5036168"/>
                  <a:gd name="connsiteY6" fmla="*/ 2095019 h 3356659"/>
                  <a:gd name="connsiteX7" fmla="*/ 5035524 w 5036168"/>
                  <a:gd name="connsiteY7" fmla="*/ 2766350 h 3356659"/>
                  <a:gd name="connsiteX8" fmla="*/ 3935928 w 5036168"/>
                  <a:gd name="connsiteY8" fmla="*/ 3356659 h 3356659"/>
                  <a:gd name="connsiteX0" fmla="*/ 1225 w 5025283"/>
                  <a:gd name="connsiteY0" fmla="*/ 0 h 3356659"/>
                  <a:gd name="connsiteX1" fmla="*/ 1226 w 5025283"/>
                  <a:gd name="connsiteY1" fmla="*/ 1122745 h 3356659"/>
                  <a:gd name="connsiteX2" fmla="*/ 24374 w 5025283"/>
                  <a:gd name="connsiteY2" fmla="*/ 1400537 h 3356659"/>
                  <a:gd name="connsiteX3" fmla="*/ 105396 w 5025283"/>
                  <a:gd name="connsiteY3" fmla="*/ 1655180 h 3356659"/>
                  <a:gd name="connsiteX4" fmla="*/ 371615 w 5025283"/>
                  <a:gd name="connsiteY4" fmla="*/ 1909823 h 3356659"/>
                  <a:gd name="connsiteX5" fmla="*/ 2200415 w 5025283"/>
                  <a:gd name="connsiteY5" fmla="*/ 2013995 h 3356659"/>
                  <a:gd name="connsiteX6" fmla="*/ 4469052 w 5025283"/>
                  <a:gd name="connsiteY6" fmla="*/ 2095019 h 3356659"/>
                  <a:gd name="connsiteX7" fmla="*/ 5024639 w 5025283"/>
                  <a:gd name="connsiteY7" fmla="*/ 2766350 h 3356659"/>
                  <a:gd name="connsiteX8" fmla="*/ 3925043 w 5025283"/>
                  <a:gd name="connsiteY8" fmla="*/ 3356659 h 3356659"/>
                  <a:gd name="connsiteX0" fmla="*/ 2179 w 5026237"/>
                  <a:gd name="connsiteY0" fmla="*/ 0 h 3356659"/>
                  <a:gd name="connsiteX1" fmla="*/ 2180 w 5026237"/>
                  <a:gd name="connsiteY1" fmla="*/ 1122745 h 3356659"/>
                  <a:gd name="connsiteX2" fmla="*/ 25328 w 5026237"/>
                  <a:gd name="connsiteY2" fmla="*/ 1400537 h 3356659"/>
                  <a:gd name="connsiteX3" fmla="*/ 106350 w 5026237"/>
                  <a:gd name="connsiteY3" fmla="*/ 1655180 h 3356659"/>
                  <a:gd name="connsiteX4" fmla="*/ 372569 w 5026237"/>
                  <a:gd name="connsiteY4" fmla="*/ 1909823 h 3356659"/>
                  <a:gd name="connsiteX5" fmla="*/ 2201369 w 5026237"/>
                  <a:gd name="connsiteY5" fmla="*/ 2013995 h 3356659"/>
                  <a:gd name="connsiteX6" fmla="*/ 4470006 w 5026237"/>
                  <a:gd name="connsiteY6" fmla="*/ 2095019 h 3356659"/>
                  <a:gd name="connsiteX7" fmla="*/ 5025593 w 5026237"/>
                  <a:gd name="connsiteY7" fmla="*/ 2766350 h 3356659"/>
                  <a:gd name="connsiteX8" fmla="*/ 3925997 w 5026237"/>
                  <a:gd name="connsiteY8" fmla="*/ 3356659 h 3356659"/>
                  <a:gd name="connsiteX0" fmla="*/ 2179 w 5026237"/>
                  <a:gd name="connsiteY0" fmla="*/ 0 h 3356659"/>
                  <a:gd name="connsiteX1" fmla="*/ 2180 w 5026237"/>
                  <a:gd name="connsiteY1" fmla="*/ 1122745 h 3356659"/>
                  <a:gd name="connsiteX2" fmla="*/ 25328 w 5026237"/>
                  <a:gd name="connsiteY2" fmla="*/ 1400537 h 3356659"/>
                  <a:gd name="connsiteX3" fmla="*/ 106350 w 5026237"/>
                  <a:gd name="connsiteY3" fmla="*/ 1655180 h 3356659"/>
                  <a:gd name="connsiteX4" fmla="*/ 350374 w 5026237"/>
                  <a:gd name="connsiteY4" fmla="*/ 1905384 h 3356659"/>
                  <a:gd name="connsiteX5" fmla="*/ 2201369 w 5026237"/>
                  <a:gd name="connsiteY5" fmla="*/ 2013995 h 3356659"/>
                  <a:gd name="connsiteX6" fmla="*/ 4470006 w 5026237"/>
                  <a:gd name="connsiteY6" fmla="*/ 2095019 h 3356659"/>
                  <a:gd name="connsiteX7" fmla="*/ 5025593 w 5026237"/>
                  <a:gd name="connsiteY7" fmla="*/ 2766350 h 3356659"/>
                  <a:gd name="connsiteX8" fmla="*/ 3925997 w 5026237"/>
                  <a:gd name="connsiteY8" fmla="*/ 3356659 h 3356659"/>
                  <a:gd name="connsiteX0" fmla="*/ 2179 w 5026237"/>
                  <a:gd name="connsiteY0" fmla="*/ 0 h 3356659"/>
                  <a:gd name="connsiteX1" fmla="*/ 2180 w 5026237"/>
                  <a:gd name="connsiteY1" fmla="*/ 1122745 h 3356659"/>
                  <a:gd name="connsiteX2" fmla="*/ 25328 w 5026237"/>
                  <a:gd name="connsiteY2" fmla="*/ 1400537 h 3356659"/>
                  <a:gd name="connsiteX3" fmla="*/ 106350 w 5026237"/>
                  <a:gd name="connsiteY3" fmla="*/ 1655180 h 3356659"/>
                  <a:gd name="connsiteX4" fmla="*/ 350374 w 5026237"/>
                  <a:gd name="connsiteY4" fmla="*/ 1905384 h 3356659"/>
                  <a:gd name="connsiteX5" fmla="*/ 2201369 w 5026237"/>
                  <a:gd name="connsiteY5" fmla="*/ 2013995 h 3356659"/>
                  <a:gd name="connsiteX6" fmla="*/ 4470006 w 5026237"/>
                  <a:gd name="connsiteY6" fmla="*/ 2095019 h 3356659"/>
                  <a:gd name="connsiteX7" fmla="*/ 5025593 w 5026237"/>
                  <a:gd name="connsiteY7" fmla="*/ 2766350 h 3356659"/>
                  <a:gd name="connsiteX8" fmla="*/ 3925997 w 5026237"/>
                  <a:gd name="connsiteY8" fmla="*/ 3356659 h 3356659"/>
                  <a:gd name="connsiteX0" fmla="*/ 2179 w 5026237"/>
                  <a:gd name="connsiteY0" fmla="*/ 0 h 3356659"/>
                  <a:gd name="connsiteX1" fmla="*/ 2180 w 5026237"/>
                  <a:gd name="connsiteY1" fmla="*/ 1122745 h 3356659"/>
                  <a:gd name="connsiteX2" fmla="*/ 25328 w 5026237"/>
                  <a:gd name="connsiteY2" fmla="*/ 1400537 h 3356659"/>
                  <a:gd name="connsiteX3" fmla="*/ 106350 w 5026237"/>
                  <a:gd name="connsiteY3" fmla="*/ 1655180 h 3356659"/>
                  <a:gd name="connsiteX4" fmla="*/ 412518 w 5026237"/>
                  <a:gd name="connsiteY4" fmla="*/ 1923140 h 3356659"/>
                  <a:gd name="connsiteX5" fmla="*/ 2201369 w 5026237"/>
                  <a:gd name="connsiteY5" fmla="*/ 2013995 h 3356659"/>
                  <a:gd name="connsiteX6" fmla="*/ 4470006 w 5026237"/>
                  <a:gd name="connsiteY6" fmla="*/ 2095019 h 3356659"/>
                  <a:gd name="connsiteX7" fmla="*/ 5025593 w 5026237"/>
                  <a:gd name="connsiteY7" fmla="*/ 2766350 h 3356659"/>
                  <a:gd name="connsiteX8" fmla="*/ 3925997 w 5026237"/>
                  <a:gd name="connsiteY8" fmla="*/ 3356659 h 3356659"/>
                  <a:gd name="connsiteX0" fmla="*/ 2179 w 5026237"/>
                  <a:gd name="connsiteY0" fmla="*/ 0 h 3356659"/>
                  <a:gd name="connsiteX1" fmla="*/ 2180 w 5026237"/>
                  <a:gd name="connsiteY1" fmla="*/ 1122745 h 3356659"/>
                  <a:gd name="connsiteX2" fmla="*/ 25328 w 5026237"/>
                  <a:gd name="connsiteY2" fmla="*/ 1400537 h 3356659"/>
                  <a:gd name="connsiteX3" fmla="*/ 106350 w 5026237"/>
                  <a:gd name="connsiteY3" fmla="*/ 1655180 h 3356659"/>
                  <a:gd name="connsiteX4" fmla="*/ 412518 w 5026237"/>
                  <a:gd name="connsiteY4" fmla="*/ 1923140 h 3356659"/>
                  <a:gd name="connsiteX5" fmla="*/ 2201369 w 5026237"/>
                  <a:gd name="connsiteY5" fmla="*/ 2013995 h 3356659"/>
                  <a:gd name="connsiteX6" fmla="*/ 4470006 w 5026237"/>
                  <a:gd name="connsiteY6" fmla="*/ 2095019 h 3356659"/>
                  <a:gd name="connsiteX7" fmla="*/ 5025593 w 5026237"/>
                  <a:gd name="connsiteY7" fmla="*/ 2766350 h 3356659"/>
                  <a:gd name="connsiteX8" fmla="*/ 3925997 w 5026237"/>
                  <a:gd name="connsiteY8" fmla="*/ 3356659 h 3356659"/>
                  <a:gd name="connsiteX0" fmla="*/ 2179 w 5026237"/>
                  <a:gd name="connsiteY0" fmla="*/ 0 h 3356659"/>
                  <a:gd name="connsiteX1" fmla="*/ 2180 w 5026237"/>
                  <a:gd name="connsiteY1" fmla="*/ 1122745 h 3356659"/>
                  <a:gd name="connsiteX2" fmla="*/ 25328 w 5026237"/>
                  <a:gd name="connsiteY2" fmla="*/ 1400537 h 3356659"/>
                  <a:gd name="connsiteX3" fmla="*/ 106350 w 5026237"/>
                  <a:gd name="connsiteY3" fmla="*/ 1655180 h 3356659"/>
                  <a:gd name="connsiteX4" fmla="*/ 412518 w 5026237"/>
                  <a:gd name="connsiteY4" fmla="*/ 1923140 h 3356659"/>
                  <a:gd name="connsiteX5" fmla="*/ 2201369 w 5026237"/>
                  <a:gd name="connsiteY5" fmla="*/ 2013995 h 3356659"/>
                  <a:gd name="connsiteX6" fmla="*/ 4470006 w 5026237"/>
                  <a:gd name="connsiteY6" fmla="*/ 2095019 h 3356659"/>
                  <a:gd name="connsiteX7" fmla="*/ 5025593 w 5026237"/>
                  <a:gd name="connsiteY7" fmla="*/ 2766350 h 3356659"/>
                  <a:gd name="connsiteX8" fmla="*/ 3925997 w 5026237"/>
                  <a:gd name="connsiteY8" fmla="*/ 3356659 h 3356659"/>
                  <a:gd name="connsiteX0" fmla="*/ 1225 w 5025283"/>
                  <a:gd name="connsiteY0" fmla="*/ 0 h 3356659"/>
                  <a:gd name="connsiteX1" fmla="*/ 1226 w 5025283"/>
                  <a:gd name="connsiteY1" fmla="*/ 1122745 h 3356659"/>
                  <a:gd name="connsiteX2" fmla="*/ 24374 w 5025283"/>
                  <a:gd name="connsiteY2" fmla="*/ 1400537 h 3356659"/>
                  <a:gd name="connsiteX3" fmla="*/ 105396 w 5025283"/>
                  <a:gd name="connsiteY3" fmla="*/ 1655180 h 3356659"/>
                  <a:gd name="connsiteX4" fmla="*/ 411564 w 5025283"/>
                  <a:gd name="connsiteY4" fmla="*/ 1923140 h 3356659"/>
                  <a:gd name="connsiteX5" fmla="*/ 2200415 w 5025283"/>
                  <a:gd name="connsiteY5" fmla="*/ 2013995 h 3356659"/>
                  <a:gd name="connsiteX6" fmla="*/ 4469052 w 5025283"/>
                  <a:gd name="connsiteY6" fmla="*/ 2095019 h 3356659"/>
                  <a:gd name="connsiteX7" fmla="*/ 5024639 w 5025283"/>
                  <a:gd name="connsiteY7" fmla="*/ 2766350 h 3356659"/>
                  <a:gd name="connsiteX8" fmla="*/ 3925043 w 5025283"/>
                  <a:gd name="connsiteY8" fmla="*/ 3356659 h 3356659"/>
                  <a:gd name="connsiteX0" fmla="*/ 1225 w 5025283"/>
                  <a:gd name="connsiteY0" fmla="*/ 0 h 3409925"/>
                  <a:gd name="connsiteX1" fmla="*/ 1226 w 5025283"/>
                  <a:gd name="connsiteY1" fmla="*/ 1122745 h 3409925"/>
                  <a:gd name="connsiteX2" fmla="*/ 24374 w 5025283"/>
                  <a:gd name="connsiteY2" fmla="*/ 1400537 h 3409925"/>
                  <a:gd name="connsiteX3" fmla="*/ 105396 w 5025283"/>
                  <a:gd name="connsiteY3" fmla="*/ 1655180 h 3409925"/>
                  <a:gd name="connsiteX4" fmla="*/ 411564 w 5025283"/>
                  <a:gd name="connsiteY4" fmla="*/ 1923140 h 3409925"/>
                  <a:gd name="connsiteX5" fmla="*/ 2200415 w 5025283"/>
                  <a:gd name="connsiteY5" fmla="*/ 2013995 h 3409925"/>
                  <a:gd name="connsiteX6" fmla="*/ 4469052 w 5025283"/>
                  <a:gd name="connsiteY6" fmla="*/ 2095019 h 3409925"/>
                  <a:gd name="connsiteX7" fmla="*/ 5024639 w 5025283"/>
                  <a:gd name="connsiteY7" fmla="*/ 2766350 h 3409925"/>
                  <a:gd name="connsiteX8" fmla="*/ 3929481 w 5025283"/>
                  <a:gd name="connsiteY8" fmla="*/ 3409925 h 3409925"/>
                  <a:gd name="connsiteX0" fmla="*/ 1225 w 5025283"/>
                  <a:gd name="connsiteY0" fmla="*/ 0 h 3409925"/>
                  <a:gd name="connsiteX1" fmla="*/ 1226 w 5025283"/>
                  <a:gd name="connsiteY1" fmla="*/ 1122745 h 3409925"/>
                  <a:gd name="connsiteX2" fmla="*/ 24374 w 5025283"/>
                  <a:gd name="connsiteY2" fmla="*/ 1400537 h 3409925"/>
                  <a:gd name="connsiteX3" fmla="*/ 105396 w 5025283"/>
                  <a:gd name="connsiteY3" fmla="*/ 1655180 h 3409925"/>
                  <a:gd name="connsiteX4" fmla="*/ 411564 w 5025283"/>
                  <a:gd name="connsiteY4" fmla="*/ 1923140 h 3409925"/>
                  <a:gd name="connsiteX5" fmla="*/ 2200415 w 5025283"/>
                  <a:gd name="connsiteY5" fmla="*/ 2013995 h 3409925"/>
                  <a:gd name="connsiteX6" fmla="*/ 4469052 w 5025283"/>
                  <a:gd name="connsiteY6" fmla="*/ 2095019 h 3409925"/>
                  <a:gd name="connsiteX7" fmla="*/ 5024639 w 5025283"/>
                  <a:gd name="connsiteY7" fmla="*/ 2766350 h 3409925"/>
                  <a:gd name="connsiteX8" fmla="*/ 3929481 w 5025283"/>
                  <a:gd name="connsiteY8" fmla="*/ 3409925 h 340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25283" h="3409925">
                    <a:moveTo>
                      <a:pt x="1225" y="0"/>
                    </a:moveTo>
                    <a:cubicBezTo>
                      <a:pt x="4119" y="461058"/>
                      <a:pt x="-2632" y="889322"/>
                      <a:pt x="1226" y="1122745"/>
                    </a:cubicBezTo>
                    <a:cubicBezTo>
                      <a:pt x="5084" y="1356168"/>
                      <a:pt x="-11699" y="1159754"/>
                      <a:pt x="24374" y="1400537"/>
                    </a:cubicBezTo>
                    <a:cubicBezTo>
                      <a:pt x="60447" y="1641320"/>
                      <a:pt x="40864" y="1568079"/>
                      <a:pt x="105396" y="1655180"/>
                    </a:cubicBezTo>
                    <a:cubicBezTo>
                      <a:pt x="169928" y="1742281"/>
                      <a:pt x="254481" y="1855789"/>
                      <a:pt x="411564" y="1923140"/>
                    </a:cubicBezTo>
                    <a:cubicBezTo>
                      <a:pt x="568647" y="1990491"/>
                      <a:pt x="1524167" y="1985349"/>
                      <a:pt x="2200415" y="2013995"/>
                    </a:cubicBezTo>
                    <a:cubicBezTo>
                      <a:pt x="2876663" y="2042641"/>
                      <a:pt x="3998348" y="1969627"/>
                      <a:pt x="4469052" y="2095019"/>
                    </a:cubicBezTo>
                    <a:cubicBezTo>
                      <a:pt x="4939756" y="2220411"/>
                      <a:pt x="5034284" y="2463480"/>
                      <a:pt x="5024639" y="2766350"/>
                    </a:cubicBezTo>
                    <a:cubicBezTo>
                      <a:pt x="5014994" y="3069220"/>
                      <a:pt x="5020395" y="3342407"/>
                      <a:pt x="3929481" y="3409925"/>
                    </a:cubicBezTo>
                  </a:path>
                </a:pathLst>
              </a:custGeom>
              <a:noFill/>
              <a:ln w="317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200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7878829" y="1956123"/>
                <a:ext cx="1152614" cy="3660557"/>
              </a:xfrm>
              <a:custGeom>
                <a:avLst/>
                <a:gdLst>
                  <a:gd name="connsiteX0" fmla="*/ 816432 w 816432"/>
                  <a:gd name="connsiteY0" fmla="*/ 0 h 3820312"/>
                  <a:gd name="connsiteX1" fmla="*/ 399744 w 816432"/>
                  <a:gd name="connsiteY1" fmla="*/ 1354238 h 3820312"/>
                  <a:gd name="connsiteX2" fmla="*/ 75653 w 816432"/>
                  <a:gd name="connsiteY2" fmla="*/ 1979271 h 3820312"/>
                  <a:gd name="connsiteX3" fmla="*/ 6204 w 816432"/>
                  <a:gd name="connsiteY3" fmla="*/ 2523281 h 3820312"/>
                  <a:gd name="connsiteX4" fmla="*/ 17779 w 816432"/>
                  <a:gd name="connsiteY4" fmla="*/ 3646026 h 3820312"/>
                  <a:gd name="connsiteX5" fmla="*/ 133526 w 816432"/>
                  <a:gd name="connsiteY5" fmla="*/ 3808071 h 3820312"/>
                  <a:gd name="connsiteX6" fmla="*/ 283997 w 816432"/>
                  <a:gd name="connsiteY6" fmla="*/ 3796496 h 3820312"/>
                  <a:gd name="connsiteX0" fmla="*/ 816432 w 816432"/>
                  <a:gd name="connsiteY0" fmla="*/ 0 h 3820312"/>
                  <a:gd name="connsiteX1" fmla="*/ 631238 w 816432"/>
                  <a:gd name="connsiteY1" fmla="*/ 1088020 h 3820312"/>
                  <a:gd name="connsiteX2" fmla="*/ 75653 w 816432"/>
                  <a:gd name="connsiteY2" fmla="*/ 1979271 h 3820312"/>
                  <a:gd name="connsiteX3" fmla="*/ 6204 w 816432"/>
                  <a:gd name="connsiteY3" fmla="*/ 2523281 h 3820312"/>
                  <a:gd name="connsiteX4" fmla="*/ 17779 w 816432"/>
                  <a:gd name="connsiteY4" fmla="*/ 3646026 h 3820312"/>
                  <a:gd name="connsiteX5" fmla="*/ 133526 w 816432"/>
                  <a:gd name="connsiteY5" fmla="*/ 3808071 h 3820312"/>
                  <a:gd name="connsiteX6" fmla="*/ 283997 w 816432"/>
                  <a:gd name="connsiteY6" fmla="*/ 3796496 h 3820312"/>
                  <a:gd name="connsiteX0" fmla="*/ 816432 w 816432"/>
                  <a:gd name="connsiteY0" fmla="*/ 0 h 3820312"/>
                  <a:gd name="connsiteX1" fmla="*/ 631238 w 816432"/>
                  <a:gd name="connsiteY1" fmla="*/ 1088020 h 3820312"/>
                  <a:gd name="connsiteX2" fmla="*/ 75653 w 816432"/>
                  <a:gd name="connsiteY2" fmla="*/ 1979271 h 3820312"/>
                  <a:gd name="connsiteX3" fmla="*/ 6204 w 816432"/>
                  <a:gd name="connsiteY3" fmla="*/ 2523281 h 3820312"/>
                  <a:gd name="connsiteX4" fmla="*/ 17779 w 816432"/>
                  <a:gd name="connsiteY4" fmla="*/ 3646026 h 3820312"/>
                  <a:gd name="connsiteX5" fmla="*/ 133526 w 816432"/>
                  <a:gd name="connsiteY5" fmla="*/ 3808071 h 3820312"/>
                  <a:gd name="connsiteX6" fmla="*/ 283997 w 816432"/>
                  <a:gd name="connsiteY6" fmla="*/ 3796496 h 3820312"/>
                  <a:gd name="connsiteX0" fmla="*/ 1186821 w 1186821"/>
                  <a:gd name="connsiteY0" fmla="*/ 0 h 3581583"/>
                  <a:gd name="connsiteX1" fmla="*/ 631238 w 1186821"/>
                  <a:gd name="connsiteY1" fmla="*/ 849291 h 3581583"/>
                  <a:gd name="connsiteX2" fmla="*/ 75653 w 1186821"/>
                  <a:gd name="connsiteY2" fmla="*/ 1740542 h 3581583"/>
                  <a:gd name="connsiteX3" fmla="*/ 6204 w 1186821"/>
                  <a:gd name="connsiteY3" fmla="*/ 2284552 h 3581583"/>
                  <a:gd name="connsiteX4" fmla="*/ 17779 w 1186821"/>
                  <a:gd name="connsiteY4" fmla="*/ 3407297 h 3581583"/>
                  <a:gd name="connsiteX5" fmla="*/ 133526 w 1186821"/>
                  <a:gd name="connsiteY5" fmla="*/ 3569342 h 3581583"/>
                  <a:gd name="connsiteX6" fmla="*/ 283997 w 1186821"/>
                  <a:gd name="connsiteY6" fmla="*/ 3557767 h 3581583"/>
                  <a:gd name="connsiteX0" fmla="*/ 1190744 w 1190744"/>
                  <a:gd name="connsiteY0" fmla="*/ 0 h 3581583"/>
                  <a:gd name="connsiteX1" fmla="*/ 785632 w 1190744"/>
                  <a:gd name="connsiteY1" fmla="*/ 928868 h 3581583"/>
                  <a:gd name="connsiteX2" fmla="*/ 79576 w 1190744"/>
                  <a:gd name="connsiteY2" fmla="*/ 1740542 h 3581583"/>
                  <a:gd name="connsiteX3" fmla="*/ 10127 w 1190744"/>
                  <a:gd name="connsiteY3" fmla="*/ 2284552 h 3581583"/>
                  <a:gd name="connsiteX4" fmla="*/ 21702 w 1190744"/>
                  <a:gd name="connsiteY4" fmla="*/ 3407297 h 3581583"/>
                  <a:gd name="connsiteX5" fmla="*/ 137449 w 1190744"/>
                  <a:gd name="connsiteY5" fmla="*/ 3569342 h 3581583"/>
                  <a:gd name="connsiteX6" fmla="*/ 287920 w 1190744"/>
                  <a:gd name="connsiteY6" fmla="*/ 3557767 h 3581583"/>
                  <a:gd name="connsiteX0" fmla="*/ 1190744 w 1190744"/>
                  <a:gd name="connsiteY0" fmla="*/ 0 h 3586391"/>
                  <a:gd name="connsiteX1" fmla="*/ 785632 w 1190744"/>
                  <a:gd name="connsiteY1" fmla="*/ 928868 h 3586391"/>
                  <a:gd name="connsiteX2" fmla="*/ 79576 w 1190744"/>
                  <a:gd name="connsiteY2" fmla="*/ 1740542 h 3586391"/>
                  <a:gd name="connsiteX3" fmla="*/ 10127 w 1190744"/>
                  <a:gd name="connsiteY3" fmla="*/ 2284552 h 3586391"/>
                  <a:gd name="connsiteX4" fmla="*/ 21702 w 1190744"/>
                  <a:gd name="connsiteY4" fmla="*/ 3407297 h 3586391"/>
                  <a:gd name="connsiteX5" fmla="*/ 137449 w 1190744"/>
                  <a:gd name="connsiteY5" fmla="*/ 3569342 h 3586391"/>
                  <a:gd name="connsiteX6" fmla="*/ 461540 w 1190744"/>
                  <a:gd name="connsiteY6" fmla="*/ 3569134 h 3586391"/>
                  <a:gd name="connsiteX0" fmla="*/ 1199545 w 1199545"/>
                  <a:gd name="connsiteY0" fmla="*/ 0 h 3586391"/>
                  <a:gd name="connsiteX1" fmla="*/ 794433 w 1199545"/>
                  <a:gd name="connsiteY1" fmla="*/ 928868 h 3586391"/>
                  <a:gd name="connsiteX2" fmla="*/ 261997 w 1199545"/>
                  <a:gd name="connsiteY2" fmla="*/ 1615494 h 3586391"/>
                  <a:gd name="connsiteX3" fmla="*/ 18928 w 1199545"/>
                  <a:gd name="connsiteY3" fmla="*/ 2284552 h 3586391"/>
                  <a:gd name="connsiteX4" fmla="*/ 30503 w 1199545"/>
                  <a:gd name="connsiteY4" fmla="*/ 3407297 h 3586391"/>
                  <a:gd name="connsiteX5" fmla="*/ 146250 w 1199545"/>
                  <a:gd name="connsiteY5" fmla="*/ 3569342 h 3586391"/>
                  <a:gd name="connsiteX6" fmla="*/ 470341 w 1199545"/>
                  <a:gd name="connsiteY6" fmla="*/ 3569134 h 3586391"/>
                  <a:gd name="connsiteX0" fmla="*/ 1170912 w 1170912"/>
                  <a:gd name="connsiteY0" fmla="*/ 0 h 3586391"/>
                  <a:gd name="connsiteX1" fmla="*/ 765800 w 1170912"/>
                  <a:gd name="connsiteY1" fmla="*/ 928868 h 3586391"/>
                  <a:gd name="connsiteX2" fmla="*/ 233364 w 1170912"/>
                  <a:gd name="connsiteY2" fmla="*/ 1615494 h 3586391"/>
                  <a:gd name="connsiteX3" fmla="*/ 59743 w 1170912"/>
                  <a:gd name="connsiteY3" fmla="*/ 2284552 h 3586391"/>
                  <a:gd name="connsiteX4" fmla="*/ 1870 w 1170912"/>
                  <a:gd name="connsiteY4" fmla="*/ 3407297 h 3586391"/>
                  <a:gd name="connsiteX5" fmla="*/ 117617 w 1170912"/>
                  <a:gd name="connsiteY5" fmla="*/ 3569342 h 3586391"/>
                  <a:gd name="connsiteX6" fmla="*/ 441708 w 1170912"/>
                  <a:gd name="connsiteY6" fmla="*/ 3569134 h 3586391"/>
                  <a:gd name="connsiteX0" fmla="*/ 1149424 w 1149424"/>
                  <a:gd name="connsiteY0" fmla="*/ 0 h 3595202"/>
                  <a:gd name="connsiteX1" fmla="*/ 744312 w 1149424"/>
                  <a:gd name="connsiteY1" fmla="*/ 928868 h 3595202"/>
                  <a:gd name="connsiteX2" fmla="*/ 211876 w 1149424"/>
                  <a:gd name="connsiteY2" fmla="*/ 1615494 h 3595202"/>
                  <a:gd name="connsiteX3" fmla="*/ 38255 w 1149424"/>
                  <a:gd name="connsiteY3" fmla="*/ 2284552 h 3595202"/>
                  <a:gd name="connsiteX4" fmla="*/ 3532 w 1149424"/>
                  <a:gd name="connsiteY4" fmla="*/ 3282248 h 3595202"/>
                  <a:gd name="connsiteX5" fmla="*/ 96129 w 1149424"/>
                  <a:gd name="connsiteY5" fmla="*/ 3569342 h 3595202"/>
                  <a:gd name="connsiteX6" fmla="*/ 420220 w 1149424"/>
                  <a:gd name="connsiteY6" fmla="*/ 3569134 h 3595202"/>
                  <a:gd name="connsiteX0" fmla="*/ 1149424 w 1245611"/>
                  <a:gd name="connsiteY0" fmla="*/ 0 h 3595202"/>
                  <a:gd name="connsiteX1" fmla="*/ 1188196 w 1245611"/>
                  <a:gd name="connsiteY1" fmla="*/ 893991 h 3595202"/>
                  <a:gd name="connsiteX2" fmla="*/ 211876 w 1245611"/>
                  <a:gd name="connsiteY2" fmla="*/ 1615494 h 3595202"/>
                  <a:gd name="connsiteX3" fmla="*/ 38255 w 1245611"/>
                  <a:gd name="connsiteY3" fmla="*/ 2284552 h 3595202"/>
                  <a:gd name="connsiteX4" fmla="*/ 3532 w 1245611"/>
                  <a:gd name="connsiteY4" fmla="*/ 3282248 h 3595202"/>
                  <a:gd name="connsiteX5" fmla="*/ 96129 w 1245611"/>
                  <a:gd name="connsiteY5" fmla="*/ 3569342 h 3595202"/>
                  <a:gd name="connsiteX6" fmla="*/ 420220 w 1245611"/>
                  <a:gd name="connsiteY6" fmla="*/ 3569134 h 3595202"/>
                  <a:gd name="connsiteX0" fmla="*/ 1149424 w 1266826"/>
                  <a:gd name="connsiteY0" fmla="*/ 0 h 3595202"/>
                  <a:gd name="connsiteX1" fmla="*/ 1188196 w 1266826"/>
                  <a:gd name="connsiteY1" fmla="*/ 893991 h 3595202"/>
                  <a:gd name="connsiteX2" fmla="*/ 211876 w 1266826"/>
                  <a:gd name="connsiteY2" fmla="*/ 1615494 h 3595202"/>
                  <a:gd name="connsiteX3" fmla="*/ 38255 w 1266826"/>
                  <a:gd name="connsiteY3" fmla="*/ 2284552 h 3595202"/>
                  <a:gd name="connsiteX4" fmla="*/ 3532 w 1266826"/>
                  <a:gd name="connsiteY4" fmla="*/ 3282248 h 3595202"/>
                  <a:gd name="connsiteX5" fmla="*/ 96129 w 1266826"/>
                  <a:gd name="connsiteY5" fmla="*/ 3569342 h 3595202"/>
                  <a:gd name="connsiteX6" fmla="*/ 420220 w 1266826"/>
                  <a:gd name="connsiteY6" fmla="*/ 3569134 h 3595202"/>
                  <a:gd name="connsiteX0" fmla="*/ 1149424 w 1221024"/>
                  <a:gd name="connsiteY0" fmla="*/ 0 h 3595202"/>
                  <a:gd name="connsiteX1" fmla="*/ 1188196 w 1221024"/>
                  <a:gd name="connsiteY1" fmla="*/ 893991 h 3595202"/>
                  <a:gd name="connsiteX2" fmla="*/ 211876 w 1221024"/>
                  <a:gd name="connsiteY2" fmla="*/ 1615494 h 3595202"/>
                  <a:gd name="connsiteX3" fmla="*/ 38255 w 1221024"/>
                  <a:gd name="connsiteY3" fmla="*/ 2284552 h 3595202"/>
                  <a:gd name="connsiteX4" fmla="*/ 3532 w 1221024"/>
                  <a:gd name="connsiteY4" fmla="*/ 3282248 h 3595202"/>
                  <a:gd name="connsiteX5" fmla="*/ 96129 w 1221024"/>
                  <a:gd name="connsiteY5" fmla="*/ 3569342 h 3595202"/>
                  <a:gd name="connsiteX6" fmla="*/ 420220 w 1221024"/>
                  <a:gd name="connsiteY6" fmla="*/ 3569134 h 3595202"/>
                  <a:gd name="connsiteX0" fmla="*/ 1149424 w 1221024"/>
                  <a:gd name="connsiteY0" fmla="*/ 0 h 3595202"/>
                  <a:gd name="connsiteX1" fmla="*/ 1188196 w 1221024"/>
                  <a:gd name="connsiteY1" fmla="*/ 893991 h 3595202"/>
                  <a:gd name="connsiteX2" fmla="*/ 211876 w 1221024"/>
                  <a:gd name="connsiteY2" fmla="*/ 1615494 h 3595202"/>
                  <a:gd name="connsiteX3" fmla="*/ 38255 w 1221024"/>
                  <a:gd name="connsiteY3" fmla="*/ 2284552 h 3595202"/>
                  <a:gd name="connsiteX4" fmla="*/ 3532 w 1221024"/>
                  <a:gd name="connsiteY4" fmla="*/ 3282248 h 3595202"/>
                  <a:gd name="connsiteX5" fmla="*/ 96129 w 1221024"/>
                  <a:gd name="connsiteY5" fmla="*/ 3569342 h 3595202"/>
                  <a:gd name="connsiteX6" fmla="*/ 420220 w 1221024"/>
                  <a:gd name="connsiteY6" fmla="*/ 3569134 h 3595202"/>
                  <a:gd name="connsiteX0" fmla="*/ 1149424 w 1149424"/>
                  <a:gd name="connsiteY0" fmla="*/ 0 h 3595202"/>
                  <a:gd name="connsiteX1" fmla="*/ 1059470 w 1149424"/>
                  <a:gd name="connsiteY1" fmla="*/ 859114 h 3595202"/>
                  <a:gd name="connsiteX2" fmla="*/ 211876 w 1149424"/>
                  <a:gd name="connsiteY2" fmla="*/ 1615494 h 3595202"/>
                  <a:gd name="connsiteX3" fmla="*/ 38255 w 1149424"/>
                  <a:gd name="connsiteY3" fmla="*/ 2284552 h 3595202"/>
                  <a:gd name="connsiteX4" fmla="*/ 3532 w 1149424"/>
                  <a:gd name="connsiteY4" fmla="*/ 3282248 h 3595202"/>
                  <a:gd name="connsiteX5" fmla="*/ 96129 w 1149424"/>
                  <a:gd name="connsiteY5" fmla="*/ 3569342 h 3595202"/>
                  <a:gd name="connsiteX6" fmla="*/ 420220 w 1149424"/>
                  <a:gd name="connsiteY6" fmla="*/ 3569134 h 3595202"/>
                  <a:gd name="connsiteX0" fmla="*/ 1149424 w 1152614"/>
                  <a:gd name="connsiteY0" fmla="*/ 0 h 3595202"/>
                  <a:gd name="connsiteX1" fmla="*/ 1059470 w 1152614"/>
                  <a:gd name="connsiteY1" fmla="*/ 859114 h 3595202"/>
                  <a:gd name="connsiteX2" fmla="*/ 211876 w 1152614"/>
                  <a:gd name="connsiteY2" fmla="*/ 1615494 h 3595202"/>
                  <a:gd name="connsiteX3" fmla="*/ 38255 w 1152614"/>
                  <a:gd name="connsiteY3" fmla="*/ 2284552 h 3595202"/>
                  <a:gd name="connsiteX4" fmla="*/ 3532 w 1152614"/>
                  <a:gd name="connsiteY4" fmla="*/ 3282248 h 3595202"/>
                  <a:gd name="connsiteX5" fmla="*/ 96129 w 1152614"/>
                  <a:gd name="connsiteY5" fmla="*/ 3569342 h 3595202"/>
                  <a:gd name="connsiteX6" fmla="*/ 420220 w 1152614"/>
                  <a:gd name="connsiteY6" fmla="*/ 3569134 h 359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2614" h="3595202">
                    <a:moveTo>
                      <a:pt x="1149424" y="0"/>
                    </a:moveTo>
                    <a:cubicBezTo>
                      <a:pt x="1130133" y="546904"/>
                      <a:pt x="1206850" y="502673"/>
                      <a:pt x="1059470" y="859114"/>
                    </a:cubicBezTo>
                    <a:cubicBezTo>
                      <a:pt x="912090" y="1215555"/>
                      <a:pt x="382079" y="1377921"/>
                      <a:pt x="211876" y="1615494"/>
                    </a:cubicBezTo>
                    <a:cubicBezTo>
                      <a:pt x="41673" y="1853067"/>
                      <a:pt x="72979" y="2006760"/>
                      <a:pt x="38255" y="2284552"/>
                    </a:cubicBezTo>
                    <a:cubicBezTo>
                      <a:pt x="3531" y="2562344"/>
                      <a:pt x="-6114" y="3068116"/>
                      <a:pt x="3532" y="3282248"/>
                    </a:cubicBezTo>
                    <a:cubicBezTo>
                      <a:pt x="13178" y="3496380"/>
                      <a:pt x="26681" y="3521528"/>
                      <a:pt x="96129" y="3569342"/>
                    </a:cubicBezTo>
                    <a:cubicBezTo>
                      <a:pt x="165577" y="3617156"/>
                      <a:pt x="367169" y="3587460"/>
                      <a:pt x="420220" y="356913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200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1740793" y="5648445"/>
                <a:ext cx="6349914" cy="1092576"/>
              </a:xfrm>
              <a:custGeom>
                <a:avLst/>
                <a:gdLst>
                  <a:gd name="connsiteX0" fmla="*/ 9413 w 6178720"/>
                  <a:gd name="connsiteY0" fmla="*/ 0 h 1160808"/>
                  <a:gd name="connsiteX1" fmla="*/ 20988 w 6178720"/>
                  <a:gd name="connsiteY1" fmla="*/ 393539 h 1160808"/>
                  <a:gd name="connsiteX2" fmla="*/ 194608 w 6178720"/>
                  <a:gd name="connsiteY2" fmla="*/ 613458 h 1160808"/>
                  <a:gd name="connsiteX3" fmla="*/ 958537 w 6178720"/>
                  <a:gd name="connsiteY3" fmla="*/ 1064870 h 1160808"/>
                  <a:gd name="connsiteX4" fmla="*/ 4662436 w 6178720"/>
                  <a:gd name="connsiteY4" fmla="*/ 1111169 h 1160808"/>
                  <a:gd name="connsiteX5" fmla="*/ 5877778 w 6178720"/>
                  <a:gd name="connsiteY5" fmla="*/ 486136 h 1160808"/>
                  <a:gd name="connsiteX6" fmla="*/ 6097697 w 6178720"/>
                  <a:gd name="connsiteY6" fmla="*/ 381964 h 1160808"/>
                  <a:gd name="connsiteX7" fmla="*/ 6178720 w 6178720"/>
                  <a:gd name="connsiteY7" fmla="*/ 393539 h 1160808"/>
                  <a:gd name="connsiteX0" fmla="*/ 14689 w 6183996"/>
                  <a:gd name="connsiteY0" fmla="*/ 0 h 1155753"/>
                  <a:gd name="connsiteX1" fmla="*/ 26264 w 6183996"/>
                  <a:gd name="connsiteY1" fmla="*/ 393539 h 1155753"/>
                  <a:gd name="connsiteX2" fmla="*/ 280907 w 6183996"/>
                  <a:gd name="connsiteY2" fmla="*/ 740780 h 1155753"/>
                  <a:gd name="connsiteX3" fmla="*/ 963813 w 6183996"/>
                  <a:gd name="connsiteY3" fmla="*/ 1064870 h 1155753"/>
                  <a:gd name="connsiteX4" fmla="*/ 4667712 w 6183996"/>
                  <a:gd name="connsiteY4" fmla="*/ 1111169 h 1155753"/>
                  <a:gd name="connsiteX5" fmla="*/ 5883054 w 6183996"/>
                  <a:gd name="connsiteY5" fmla="*/ 486136 h 1155753"/>
                  <a:gd name="connsiteX6" fmla="*/ 6102973 w 6183996"/>
                  <a:gd name="connsiteY6" fmla="*/ 381964 h 1155753"/>
                  <a:gd name="connsiteX7" fmla="*/ 6183996 w 6183996"/>
                  <a:gd name="connsiteY7" fmla="*/ 393539 h 1155753"/>
                  <a:gd name="connsiteX0" fmla="*/ 14689 w 6183996"/>
                  <a:gd name="connsiteY0" fmla="*/ 0 h 1155753"/>
                  <a:gd name="connsiteX1" fmla="*/ 26264 w 6183996"/>
                  <a:gd name="connsiteY1" fmla="*/ 393539 h 1155753"/>
                  <a:gd name="connsiteX2" fmla="*/ 280907 w 6183996"/>
                  <a:gd name="connsiteY2" fmla="*/ 740780 h 1155753"/>
                  <a:gd name="connsiteX3" fmla="*/ 963813 w 6183996"/>
                  <a:gd name="connsiteY3" fmla="*/ 1064870 h 1155753"/>
                  <a:gd name="connsiteX4" fmla="*/ 4667712 w 6183996"/>
                  <a:gd name="connsiteY4" fmla="*/ 1111169 h 1155753"/>
                  <a:gd name="connsiteX5" fmla="*/ 5883054 w 6183996"/>
                  <a:gd name="connsiteY5" fmla="*/ 486136 h 1155753"/>
                  <a:gd name="connsiteX6" fmla="*/ 6102973 w 6183996"/>
                  <a:gd name="connsiteY6" fmla="*/ 381964 h 1155753"/>
                  <a:gd name="connsiteX7" fmla="*/ 6183996 w 6183996"/>
                  <a:gd name="connsiteY7" fmla="*/ 393539 h 1155753"/>
                  <a:gd name="connsiteX0" fmla="*/ 14689 w 6183996"/>
                  <a:gd name="connsiteY0" fmla="*/ 0 h 1155753"/>
                  <a:gd name="connsiteX1" fmla="*/ 26264 w 6183996"/>
                  <a:gd name="connsiteY1" fmla="*/ 393539 h 1155753"/>
                  <a:gd name="connsiteX2" fmla="*/ 280907 w 6183996"/>
                  <a:gd name="connsiteY2" fmla="*/ 740780 h 1155753"/>
                  <a:gd name="connsiteX3" fmla="*/ 963813 w 6183996"/>
                  <a:gd name="connsiteY3" fmla="*/ 1064870 h 1155753"/>
                  <a:gd name="connsiteX4" fmla="*/ 4667712 w 6183996"/>
                  <a:gd name="connsiteY4" fmla="*/ 1111169 h 1155753"/>
                  <a:gd name="connsiteX5" fmla="*/ 5883054 w 6183996"/>
                  <a:gd name="connsiteY5" fmla="*/ 486136 h 1155753"/>
                  <a:gd name="connsiteX6" fmla="*/ 6102973 w 6183996"/>
                  <a:gd name="connsiteY6" fmla="*/ 381964 h 1155753"/>
                  <a:gd name="connsiteX7" fmla="*/ 6183996 w 6183996"/>
                  <a:gd name="connsiteY7" fmla="*/ 393539 h 1155753"/>
                  <a:gd name="connsiteX0" fmla="*/ 14689 w 6183996"/>
                  <a:gd name="connsiteY0" fmla="*/ 0 h 1195085"/>
                  <a:gd name="connsiteX1" fmla="*/ 26264 w 6183996"/>
                  <a:gd name="connsiteY1" fmla="*/ 393539 h 1195085"/>
                  <a:gd name="connsiteX2" fmla="*/ 280907 w 6183996"/>
                  <a:gd name="connsiteY2" fmla="*/ 740780 h 1195085"/>
                  <a:gd name="connsiteX3" fmla="*/ 963813 w 6183996"/>
                  <a:gd name="connsiteY3" fmla="*/ 1064870 h 1195085"/>
                  <a:gd name="connsiteX4" fmla="*/ 4667712 w 6183996"/>
                  <a:gd name="connsiteY4" fmla="*/ 1111169 h 1195085"/>
                  <a:gd name="connsiteX5" fmla="*/ 5883054 w 6183996"/>
                  <a:gd name="connsiteY5" fmla="*/ 486136 h 1195085"/>
                  <a:gd name="connsiteX6" fmla="*/ 6102973 w 6183996"/>
                  <a:gd name="connsiteY6" fmla="*/ 381964 h 1195085"/>
                  <a:gd name="connsiteX7" fmla="*/ 6183996 w 6183996"/>
                  <a:gd name="connsiteY7" fmla="*/ 393539 h 1195085"/>
                  <a:gd name="connsiteX0" fmla="*/ 14689 w 6183996"/>
                  <a:gd name="connsiteY0" fmla="*/ 0 h 1174765"/>
                  <a:gd name="connsiteX1" fmla="*/ 26264 w 6183996"/>
                  <a:gd name="connsiteY1" fmla="*/ 393539 h 1174765"/>
                  <a:gd name="connsiteX2" fmla="*/ 280907 w 6183996"/>
                  <a:gd name="connsiteY2" fmla="*/ 740780 h 1174765"/>
                  <a:gd name="connsiteX3" fmla="*/ 963813 w 6183996"/>
                  <a:gd name="connsiteY3" fmla="*/ 1064870 h 1174765"/>
                  <a:gd name="connsiteX4" fmla="*/ 4667712 w 6183996"/>
                  <a:gd name="connsiteY4" fmla="*/ 1111169 h 1174765"/>
                  <a:gd name="connsiteX5" fmla="*/ 5883054 w 6183996"/>
                  <a:gd name="connsiteY5" fmla="*/ 486136 h 1174765"/>
                  <a:gd name="connsiteX6" fmla="*/ 6102973 w 6183996"/>
                  <a:gd name="connsiteY6" fmla="*/ 381964 h 1174765"/>
                  <a:gd name="connsiteX7" fmla="*/ 6183996 w 6183996"/>
                  <a:gd name="connsiteY7" fmla="*/ 393539 h 1174765"/>
                  <a:gd name="connsiteX0" fmla="*/ 14689 w 6183996"/>
                  <a:gd name="connsiteY0" fmla="*/ 0 h 1171123"/>
                  <a:gd name="connsiteX1" fmla="*/ 26264 w 6183996"/>
                  <a:gd name="connsiteY1" fmla="*/ 393539 h 1171123"/>
                  <a:gd name="connsiteX2" fmla="*/ 280907 w 6183996"/>
                  <a:gd name="connsiteY2" fmla="*/ 740780 h 1171123"/>
                  <a:gd name="connsiteX3" fmla="*/ 963813 w 6183996"/>
                  <a:gd name="connsiteY3" fmla="*/ 1064870 h 1171123"/>
                  <a:gd name="connsiteX4" fmla="*/ 4667712 w 6183996"/>
                  <a:gd name="connsiteY4" fmla="*/ 1111169 h 1171123"/>
                  <a:gd name="connsiteX5" fmla="*/ 5883054 w 6183996"/>
                  <a:gd name="connsiteY5" fmla="*/ 486136 h 1171123"/>
                  <a:gd name="connsiteX6" fmla="*/ 6102973 w 6183996"/>
                  <a:gd name="connsiteY6" fmla="*/ 381964 h 1171123"/>
                  <a:gd name="connsiteX7" fmla="*/ 6183996 w 6183996"/>
                  <a:gd name="connsiteY7" fmla="*/ 393539 h 1171123"/>
                  <a:gd name="connsiteX0" fmla="*/ 10128 w 6179435"/>
                  <a:gd name="connsiteY0" fmla="*/ 0 h 1155327"/>
                  <a:gd name="connsiteX1" fmla="*/ 21703 w 6179435"/>
                  <a:gd name="connsiteY1" fmla="*/ 393539 h 1155327"/>
                  <a:gd name="connsiteX2" fmla="*/ 206898 w 6179435"/>
                  <a:gd name="connsiteY2" fmla="*/ 752354 h 1155327"/>
                  <a:gd name="connsiteX3" fmla="*/ 959252 w 6179435"/>
                  <a:gd name="connsiteY3" fmla="*/ 1064870 h 1155327"/>
                  <a:gd name="connsiteX4" fmla="*/ 4663151 w 6179435"/>
                  <a:gd name="connsiteY4" fmla="*/ 1111169 h 1155327"/>
                  <a:gd name="connsiteX5" fmla="*/ 5878493 w 6179435"/>
                  <a:gd name="connsiteY5" fmla="*/ 486136 h 1155327"/>
                  <a:gd name="connsiteX6" fmla="*/ 6098412 w 6179435"/>
                  <a:gd name="connsiteY6" fmla="*/ 381964 h 1155327"/>
                  <a:gd name="connsiteX7" fmla="*/ 6179435 w 6179435"/>
                  <a:gd name="connsiteY7" fmla="*/ 393539 h 1155327"/>
                  <a:gd name="connsiteX0" fmla="*/ 3289 w 6172596"/>
                  <a:gd name="connsiteY0" fmla="*/ 0 h 1155327"/>
                  <a:gd name="connsiteX1" fmla="*/ 38013 w 6172596"/>
                  <a:gd name="connsiteY1" fmla="*/ 428263 h 1155327"/>
                  <a:gd name="connsiteX2" fmla="*/ 200059 w 6172596"/>
                  <a:gd name="connsiteY2" fmla="*/ 752354 h 1155327"/>
                  <a:gd name="connsiteX3" fmla="*/ 952413 w 6172596"/>
                  <a:gd name="connsiteY3" fmla="*/ 1064870 h 1155327"/>
                  <a:gd name="connsiteX4" fmla="*/ 4656312 w 6172596"/>
                  <a:gd name="connsiteY4" fmla="*/ 1111169 h 1155327"/>
                  <a:gd name="connsiteX5" fmla="*/ 5871654 w 6172596"/>
                  <a:gd name="connsiteY5" fmla="*/ 486136 h 1155327"/>
                  <a:gd name="connsiteX6" fmla="*/ 6091573 w 6172596"/>
                  <a:gd name="connsiteY6" fmla="*/ 381964 h 1155327"/>
                  <a:gd name="connsiteX7" fmla="*/ 6172596 w 6172596"/>
                  <a:gd name="connsiteY7" fmla="*/ 393539 h 1155327"/>
                  <a:gd name="connsiteX0" fmla="*/ 1324 w 6170631"/>
                  <a:gd name="connsiteY0" fmla="*/ 0 h 1155327"/>
                  <a:gd name="connsiteX1" fmla="*/ 36048 w 6170631"/>
                  <a:gd name="connsiteY1" fmla="*/ 428263 h 1155327"/>
                  <a:gd name="connsiteX2" fmla="*/ 198094 w 6170631"/>
                  <a:gd name="connsiteY2" fmla="*/ 752354 h 1155327"/>
                  <a:gd name="connsiteX3" fmla="*/ 950448 w 6170631"/>
                  <a:gd name="connsiteY3" fmla="*/ 1064870 h 1155327"/>
                  <a:gd name="connsiteX4" fmla="*/ 4654347 w 6170631"/>
                  <a:gd name="connsiteY4" fmla="*/ 1111169 h 1155327"/>
                  <a:gd name="connsiteX5" fmla="*/ 5869689 w 6170631"/>
                  <a:gd name="connsiteY5" fmla="*/ 486136 h 1155327"/>
                  <a:gd name="connsiteX6" fmla="*/ 6089608 w 6170631"/>
                  <a:gd name="connsiteY6" fmla="*/ 381964 h 1155327"/>
                  <a:gd name="connsiteX7" fmla="*/ 6170631 w 6170631"/>
                  <a:gd name="connsiteY7" fmla="*/ 393539 h 1155327"/>
                  <a:gd name="connsiteX0" fmla="*/ 1324 w 6170631"/>
                  <a:gd name="connsiteY0" fmla="*/ 0 h 1155327"/>
                  <a:gd name="connsiteX1" fmla="*/ 36048 w 6170631"/>
                  <a:gd name="connsiteY1" fmla="*/ 428263 h 1155327"/>
                  <a:gd name="connsiteX2" fmla="*/ 198094 w 6170631"/>
                  <a:gd name="connsiteY2" fmla="*/ 752354 h 1155327"/>
                  <a:gd name="connsiteX3" fmla="*/ 950448 w 6170631"/>
                  <a:gd name="connsiteY3" fmla="*/ 1064870 h 1155327"/>
                  <a:gd name="connsiteX4" fmla="*/ 4654347 w 6170631"/>
                  <a:gd name="connsiteY4" fmla="*/ 1111169 h 1155327"/>
                  <a:gd name="connsiteX5" fmla="*/ 5869689 w 6170631"/>
                  <a:gd name="connsiteY5" fmla="*/ 486136 h 1155327"/>
                  <a:gd name="connsiteX6" fmla="*/ 6089608 w 6170631"/>
                  <a:gd name="connsiteY6" fmla="*/ 381964 h 1155327"/>
                  <a:gd name="connsiteX7" fmla="*/ 6170631 w 6170631"/>
                  <a:gd name="connsiteY7" fmla="*/ 393539 h 1155327"/>
                  <a:gd name="connsiteX0" fmla="*/ 5159 w 6174466"/>
                  <a:gd name="connsiteY0" fmla="*/ 0 h 1151737"/>
                  <a:gd name="connsiteX1" fmla="*/ 39883 w 6174466"/>
                  <a:gd name="connsiteY1" fmla="*/ 428263 h 1151737"/>
                  <a:gd name="connsiteX2" fmla="*/ 271377 w 6174466"/>
                  <a:gd name="connsiteY2" fmla="*/ 856526 h 1151737"/>
                  <a:gd name="connsiteX3" fmla="*/ 954283 w 6174466"/>
                  <a:gd name="connsiteY3" fmla="*/ 1064870 h 1151737"/>
                  <a:gd name="connsiteX4" fmla="*/ 4658182 w 6174466"/>
                  <a:gd name="connsiteY4" fmla="*/ 1111169 h 1151737"/>
                  <a:gd name="connsiteX5" fmla="*/ 5873524 w 6174466"/>
                  <a:gd name="connsiteY5" fmla="*/ 486136 h 1151737"/>
                  <a:gd name="connsiteX6" fmla="*/ 6093443 w 6174466"/>
                  <a:gd name="connsiteY6" fmla="*/ 381964 h 1151737"/>
                  <a:gd name="connsiteX7" fmla="*/ 6174466 w 6174466"/>
                  <a:gd name="connsiteY7" fmla="*/ 393539 h 1151737"/>
                  <a:gd name="connsiteX0" fmla="*/ 8625 w 6177932"/>
                  <a:gd name="connsiteY0" fmla="*/ 0 h 1147910"/>
                  <a:gd name="connsiteX1" fmla="*/ 43349 w 6177932"/>
                  <a:gd name="connsiteY1" fmla="*/ 428263 h 1147910"/>
                  <a:gd name="connsiteX2" fmla="*/ 355866 w 6177932"/>
                  <a:gd name="connsiteY2" fmla="*/ 983847 h 1147910"/>
                  <a:gd name="connsiteX3" fmla="*/ 957749 w 6177932"/>
                  <a:gd name="connsiteY3" fmla="*/ 1064870 h 1147910"/>
                  <a:gd name="connsiteX4" fmla="*/ 4661648 w 6177932"/>
                  <a:gd name="connsiteY4" fmla="*/ 1111169 h 1147910"/>
                  <a:gd name="connsiteX5" fmla="*/ 5876990 w 6177932"/>
                  <a:gd name="connsiteY5" fmla="*/ 486136 h 1147910"/>
                  <a:gd name="connsiteX6" fmla="*/ 6096909 w 6177932"/>
                  <a:gd name="connsiteY6" fmla="*/ 381964 h 1147910"/>
                  <a:gd name="connsiteX7" fmla="*/ 6177932 w 6177932"/>
                  <a:gd name="connsiteY7" fmla="*/ 393539 h 1147910"/>
                  <a:gd name="connsiteX0" fmla="*/ 8625 w 6177932"/>
                  <a:gd name="connsiteY0" fmla="*/ 0 h 1147910"/>
                  <a:gd name="connsiteX1" fmla="*/ 43349 w 6177932"/>
                  <a:gd name="connsiteY1" fmla="*/ 428263 h 1147910"/>
                  <a:gd name="connsiteX2" fmla="*/ 355866 w 6177932"/>
                  <a:gd name="connsiteY2" fmla="*/ 983847 h 1147910"/>
                  <a:gd name="connsiteX3" fmla="*/ 957749 w 6177932"/>
                  <a:gd name="connsiteY3" fmla="*/ 1064870 h 1147910"/>
                  <a:gd name="connsiteX4" fmla="*/ 4661648 w 6177932"/>
                  <a:gd name="connsiteY4" fmla="*/ 1111169 h 1147910"/>
                  <a:gd name="connsiteX5" fmla="*/ 5876990 w 6177932"/>
                  <a:gd name="connsiteY5" fmla="*/ 486136 h 1147910"/>
                  <a:gd name="connsiteX6" fmla="*/ 6096909 w 6177932"/>
                  <a:gd name="connsiteY6" fmla="*/ 381964 h 1147910"/>
                  <a:gd name="connsiteX7" fmla="*/ 6177932 w 6177932"/>
                  <a:gd name="connsiteY7" fmla="*/ 393539 h 1147910"/>
                  <a:gd name="connsiteX0" fmla="*/ 6986 w 6176293"/>
                  <a:gd name="connsiteY0" fmla="*/ 0 h 1150635"/>
                  <a:gd name="connsiteX1" fmla="*/ 41710 w 6176293"/>
                  <a:gd name="connsiteY1" fmla="*/ 428263 h 1150635"/>
                  <a:gd name="connsiteX2" fmla="*/ 319503 w 6176293"/>
                  <a:gd name="connsiteY2" fmla="*/ 891249 h 1150635"/>
                  <a:gd name="connsiteX3" fmla="*/ 956110 w 6176293"/>
                  <a:gd name="connsiteY3" fmla="*/ 1064870 h 1150635"/>
                  <a:gd name="connsiteX4" fmla="*/ 4660009 w 6176293"/>
                  <a:gd name="connsiteY4" fmla="*/ 1111169 h 1150635"/>
                  <a:gd name="connsiteX5" fmla="*/ 5875351 w 6176293"/>
                  <a:gd name="connsiteY5" fmla="*/ 486136 h 1150635"/>
                  <a:gd name="connsiteX6" fmla="*/ 6095270 w 6176293"/>
                  <a:gd name="connsiteY6" fmla="*/ 381964 h 1150635"/>
                  <a:gd name="connsiteX7" fmla="*/ 6176293 w 6176293"/>
                  <a:gd name="connsiteY7" fmla="*/ 393539 h 1150635"/>
                  <a:gd name="connsiteX0" fmla="*/ 6986 w 6176293"/>
                  <a:gd name="connsiteY0" fmla="*/ 0 h 1150635"/>
                  <a:gd name="connsiteX1" fmla="*/ 41710 w 6176293"/>
                  <a:gd name="connsiteY1" fmla="*/ 428263 h 1150635"/>
                  <a:gd name="connsiteX2" fmla="*/ 319503 w 6176293"/>
                  <a:gd name="connsiteY2" fmla="*/ 891249 h 1150635"/>
                  <a:gd name="connsiteX3" fmla="*/ 956110 w 6176293"/>
                  <a:gd name="connsiteY3" fmla="*/ 1064870 h 1150635"/>
                  <a:gd name="connsiteX4" fmla="*/ 4660009 w 6176293"/>
                  <a:gd name="connsiteY4" fmla="*/ 1111169 h 1150635"/>
                  <a:gd name="connsiteX5" fmla="*/ 5875351 w 6176293"/>
                  <a:gd name="connsiteY5" fmla="*/ 486136 h 1150635"/>
                  <a:gd name="connsiteX6" fmla="*/ 6095270 w 6176293"/>
                  <a:gd name="connsiteY6" fmla="*/ 381964 h 1150635"/>
                  <a:gd name="connsiteX7" fmla="*/ 6176293 w 6176293"/>
                  <a:gd name="connsiteY7" fmla="*/ 393539 h 1150635"/>
                  <a:gd name="connsiteX0" fmla="*/ 6986 w 6176293"/>
                  <a:gd name="connsiteY0" fmla="*/ 0 h 1148563"/>
                  <a:gd name="connsiteX1" fmla="*/ 41710 w 6176293"/>
                  <a:gd name="connsiteY1" fmla="*/ 428263 h 1148563"/>
                  <a:gd name="connsiteX2" fmla="*/ 319503 w 6176293"/>
                  <a:gd name="connsiteY2" fmla="*/ 891249 h 1148563"/>
                  <a:gd name="connsiteX3" fmla="*/ 956110 w 6176293"/>
                  <a:gd name="connsiteY3" fmla="*/ 1064870 h 1148563"/>
                  <a:gd name="connsiteX4" fmla="*/ 4660009 w 6176293"/>
                  <a:gd name="connsiteY4" fmla="*/ 1111169 h 1148563"/>
                  <a:gd name="connsiteX5" fmla="*/ 5875351 w 6176293"/>
                  <a:gd name="connsiteY5" fmla="*/ 486136 h 1148563"/>
                  <a:gd name="connsiteX6" fmla="*/ 6095270 w 6176293"/>
                  <a:gd name="connsiteY6" fmla="*/ 381964 h 1148563"/>
                  <a:gd name="connsiteX7" fmla="*/ 6176293 w 6176293"/>
                  <a:gd name="connsiteY7" fmla="*/ 393539 h 1148563"/>
                  <a:gd name="connsiteX0" fmla="*/ 6986 w 6176293"/>
                  <a:gd name="connsiteY0" fmla="*/ 0 h 1133538"/>
                  <a:gd name="connsiteX1" fmla="*/ 41710 w 6176293"/>
                  <a:gd name="connsiteY1" fmla="*/ 428263 h 1133538"/>
                  <a:gd name="connsiteX2" fmla="*/ 319503 w 6176293"/>
                  <a:gd name="connsiteY2" fmla="*/ 891249 h 1133538"/>
                  <a:gd name="connsiteX3" fmla="*/ 956110 w 6176293"/>
                  <a:gd name="connsiteY3" fmla="*/ 1064870 h 1133538"/>
                  <a:gd name="connsiteX4" fmla="*/ 4660009 w 6176293"/>
                  <a:gd name="connsiteY4" fmla="*/ 1111169 h 1133538"/>
                  <a:gd name="connsiteX5" fmla="*/ 5875351 w 6176293"/>
                  <a:gd name="connsiteY5" fmla="*/ 486136 h 1133538"/>
                  <a:gd name="connsiteX6" fmla="*/ 6095270 w 6176293"/>
                  <a:gd name="connsiteY6" fmla="*/ 381964 h 1133538"/>
                  <a:gd name="connsiteX7" fmla="*/ 6176293 w 6176293"/>
                  <a:gd name="connsiteY7" fmla="*/ 393539 h 1133538"/>
                  <a:gd name="connsiteX0" fmla="*/ 6986 w 6176293"/>
                  <a:gd name="connsiteY0" fmla="*/ 0 h 1148563"/>
                  <a:gd name="connsiteX1" fmla="*/ 41710 w 6176293"/>
                  <a:gd name="connsiteY1" fmla="*/ 428263 h 1148563"/>
                  <a:gd name="connsiteX2" fmla="*/ 319503 w 6176293"/>
                  <a:gd name="connsiteY2" fmla="*/ 891249 h 1148563"/>
                  <a:gd name="connsiteX3" fmla="*/ 956110 w 6176293"/>
                  <a:gd name="connsiteY3" fmla="*/ 1064870 h 1148563"/>
                  <a:gd name="connsiteX4" fmla="*/ 4660009 w 6176293"/>
                  <a:gd name="connsiteY4" fmla="*/ 1111169 h 1148563"/>
                  <a:gd name="connsiteX5" fmla="*/ 5875351 w 6176293"/>
                  <a:gd name="connsiteY5" fmla="*/ 486136 h 1148563"/>
                  <a:gd name="connsiteX6" fmla="*/ 6095270 w 6176293"/>
                  <a:gd name="connsiteY6" fmla="*/ 381964 h 1148563"/>
                  <a:gd name="connsiteX7" fmla="*/ 6176293 w 6176293"/>
                  <a:gd name="connsiteY7" fmla="*/ 393539 h 1148563"/>
                  <a:gd name="connsiteX0" fmla="*/ 6986 w 6176293"/>
                  <a:gd name="connsiteY0" fmla="*/ 0 h 1099334"/>
                  <a:gd name="connsiteX1" fmla="*/ 41710 w 6176293"/>
                  <a:gd name="connsiteY1" fmla="*/ 428263 h 1099334"/>
                  <a:gd name="connsiteX2" fmla="*/ 319503 w 6176293"/>
                  <a:gd name="connsiteY2" fmla="*/ 891249 h 1099334"/>
                  <a:gd name="connsiteX3" fmla="*/ 956110 w 6176293"/>
                  <a:gd name="connsiteY3" fmla="*/ 1064870 h 1099334"/>
                  <a:gd name="connsiteX4" fmla="*/ 4694733 w 6176293"/>
                  <a:gd name="connsiteY4" fmla="*/ 1041720 h 1099334"/>
                  <a:gd name="connsiteX5" fmla="*/ 5875351 w 6176293"/>
                  <a:gd name="connsiteY5" fmla="*/ 486136 h 1099334"/>
                  <a:gd name="connsiteX6" fmla="*/ 6095270 w 6176293"/>
                  <a:gd name="connsiteY6" fmla="*/ 381964 h 1099334"/>
                  <a:gd name="connsiteX7" fmla="*/ 6176293 w 6176293"/>
                  <a:gd name="connsiteY7" fmla="*/ 393539 h 1099334"/>
                  <a:gd name="connsiteX0" fmla="*/ 6986 w 6176293"/>
                  <a:gd name="connsiteY0" fmla="*/ 0 h 1103337"/>
                  <a:gd name="connsiteX1" fmla="*/ 41710 w 6176293"/>
                  <a:gd name="connsiteY1" fmla="*/ 428263 h 1103337"/>
                  <a:gd name="connsiteX2" fmla="*/ 319503 w 6176293"/>
                  <a:gd name="connsiteY2" fmla="*/ 891249 h 1103337"/>
                  <a:gd name="connsiteX3" fmla="*/ 956110 w 6176293"/>
                  <a:gd name="connsiteY3" fmla="*/ 1064870 h 1103337"/>
                  <a:gd name="connsiteX4" fmla="*/ 4694733 w 6176293"/>
                  <a:gd name="connsiteY4" fmla="*/ 1041720 h 1103337"/>
                  <a:gd name="connsiteX5" fmla="*/ 5875351 w 6176293"/>
                  <a:gd name="connsiteY5" fmla="*/ 486136 h 1103337"/>
                  <a:gd name="connsiteX6" fmla="*/ 6095270 w 6176293"/>
                  <a:gd name="connsiteY6" fmla="*/ 381964 h 1103337"/>
                  <a:gd name="connsiteX7" fmla="*/ 6176293 w 6176293"/>
                  <a:gd name="connsiteY7" fmla="*/ 393539 h 1103337"/>
                  <a:gd name="connsiteX0" fmla="*/ 6986 w 6326764"/>
                  <a:gd name="connsiteY0" fmla="*/ 0 h 1103337"/>
                  <a:gd name="connsiteX1" fmla="*/ 41710 w 6326764"/>
                  <a:gd name="connsiteY1" fmla="*/ 428263 h 1103337"/>
                  <a:gd name="connsiteX2" fmla="*/ 319503 w 6326764"/>
                  <a:gd name="connsiteY2" fmla="*/ 891249 h 1103337"/>
                  <a:gd name="connsiteX3" fmla="*/ 956110 w 6326764"/>
                  <a:gd name="connsiteY3" fmla="*/ 1064870 h 1103337"/>
                  <a:gd name="connsiteX4" fmla="*/ 4694733 w 6326764"/>
                  <a:gd name="connsiteY4" fmla="*/ 1041720 h 1103337"/>
                  <a:gd name="connsiteX5" fmla="*/ 5875351 w 6326764"/>
                  <a:gd name="connsiteY5" fmla="*/ 486136 h 1103337"/>
                  <a:gd name="connsiteX6" fmla="*/ 6095270 w 6326764"/>
                  <a:gd name="connsiteY6" fmla="*/ 381964 h 1103337"/>
                  <a:gd name="connsiteX7" fmla="*/ 6326764 w 6326764"/>
                  <a:gd name="connsiteY7" fmla="*/ 405114 h 1103337"/>
                  <a:gd name="connsiteX0" fmla="*/ 6986 w 6326764"/>
                  <a:gd name="connsiteY0" fmla="*/ 0 h 1098873"/>
                  <a:gd name="connsiteX1" fmla="*/ 41710 w 6326764"/>
                  <a:gd name="connsiteY1" fmla="*/ 428263 h 1098873"/>
                  <a:gd name="connsiteX2" fmla="*/ 319503 w 6326764"/>
                  <a:gd name="connsiteY2" fmla="*/ 891249 h 1098873"/>
                  <a:gd name="connsiteX3" fmla="*/ 956110 w 6326764"/>
                  <a:gd name="connsiteY3" fmla="*/ 1064870 h 1098873"/>
                  <a:gd name="connsiteX4" fmla="*/ 4694733 w 6326764"/>
                  <a:gd name="connsiteY4" fmla="*/ 1041720 h 1098873"/>
                  <a:gd name="connsiteX5" fmla="*/ 5782753 w 6326764"/>
                  <a:gd name="connsiteY5" fmla="*/ 555584 h 1098873"/>
                  <a:gd name="connsiteX6" fmla="*/ 6095270 w 6326764"/>
                  <a:gd name="connsiteY6" fmla="*/ 381964 h 1098873"/>
                  <a:gd name="connsiteX7" fmla="*/ 6326764 w 6326764"/>
                  <a:gd name="connsiteY7" fmla="*/ 405114 h 1098873"/>
                  <a:gd name="connsiteX0" fmla="*/ 6986 w 6326764"/>
                  <a:gd name="connsiteY0" fmla="*/ 0 h 1098873"/>
                  <a:gd name="connsiteX1" fmla="*/ 41710 w 6326764"/>
                  <a:gd name="connsiteY1" fmla="*/ 428263 h 1098873"/>
                  <a:gd name="connsiteX2" fmla="*/ 319503 w 6326764"/>
                  <a:gd name="connsiteY2" fmla="*/ 891249 h 1098873"/>
                  <a:gd name="connsiteX3" fmla="*/ 956110 w 6326764"/>
                  <a:gd name="connsiteY3" fmla="*/ 1064870 h 1098873"/>
                  <a:gd name="connsiteX4" fmla="*/ 4694733 w 6326764"/>
                  <a:gd name="connsiteY4" fmla="*/ 1041720 h 1098873"/>
                  <a:gd name="connsiteX5" fmla="*/ 5782753 w 6326764"/>
                  <a:gd name="connsiteY5" fmla="*/ 555584 h 1098873"/>
                  <a:gd name="connsiteX6" fmla="*/ 6072120 w 6326764"/>
                  <a:gd name="connsiteY6" fmla="*/ 439837 h 1098873"/>
                  <a:gd name="connsiteX7" fmla="*/ 6326764 w 6326764"/>
                  <a:gd name="connsiteY7" fmla="*/ 405114 h 1098873"/>
                  <a:gd name="connsiteX0" fmla="*/ 6986 w 6326764"/>
                  <a:gd name="connsiteY0" fmla="*/ 0 h 1098873"/>
                  <a:gd name="connsiteX1" fmla="*/ 41710 w 6326764"/>
                  <a:gd name="connsiteY1" fmla="*/ 428263 h 1098873"/>
                  <a:gd name="connsiteX2" fmla="*/ 319503 w 6326764"/>
                  <a:gd name="connsiteY2" fmla="*/ 891249 h 1098873"/>
                  <a:gd name="connsiteX3" fmla="*/ 956110 w 6326764"/>
                  <a:gd name="connsiteY3" fmla="*/ 1064870 h 1098873"/>
                  <a:gd name="connsiteX4" fmla="*/ 4694733 w 6326764"/>
                  <a:gd name="connsiteY4" fmla="*/ 1041720 h 1098873"/>
                  <a:gd name="connsiteX5" fmla="*/ 5782753 w 6326764"/>
                  <a:gd name="connsiteY5" fmla="*/ 555584 h 1098873"/>
                  <a:gd name="connsiteX6" fmla="*/ 6072120 w 6326764"/>
                  <a:gd name="connsiteY6" fmla="*/ 439837 h 1098873"/>
                  <a:gd name="connsiteX7" fmla="*/ 6326764 w 6326764"/>
                  <a:gd name="connsiteY7" fmla="*/ 405114 h 1098873"/>
                  <a:gd name="connsiteX0" fmla="*/ 6986 w 6326764"/>
                  <a:gd name="connsiteY0" fmla="*/ 0 h 1098873"/>
                  <a:gd name="connsiteX1" fmla="*/ 41710 w 6326764"/>
                  <a:gd name="connsiteY1" fmla="*/ 428263 h 1098873"/>
                  <a:gd name="connsiteX2" fmla="*/ 319503 w 6326764"/>
                  <a:gd name="connsiteY2" fmla="*/ 891249 h 1098873"/>
                  <a:gd name="connsiteX3" fmla="*/ 956110 w 6326764"/>
                  <a:gd name="connsiteY3" fmla="*/ 1064870 h 1098873"/>
                  <a:gd name="connsiteX4" fmla="*/ 4694733 w 6326764"/>
                  <a:gd name="connsiteY4" fmla="*/ 1041720 h 1098873"/>
                  <a:gd name="connsiteX5" fmla="*/ 5782753 w 6326764"/>
                  <a:gd name="connsiteY5" fmla="*/ 555584 h 1098873"/>
                  <a:gd name="connsiteX6" fmla="*/ 6072120 w 6326764"/>
                  <a:gd name="connsiteY6" fmla="*/ 439837 h 1098873"/>
                  <a:gd name="connsiteX7" fmla="*/ 6326764 w 6326764"/>
                  <a:gd name="connsiteY7" fmla="*/ 405114 h 1098873"/>
                  <a:gd name="connsiteX0" fmla="*/ 6986 w 6326764"/>
                  <a:gd name="connsiteY0" fmla="*/ 0 h 1098873"/>
                  <a:gd name="connsiteX1" fmla="*/ 41710 w 6326764"/>
                  <a:gd name="connsiteY1" fmla="*/ 428263 h 1098873"/>
                  <a:gd name="connsiteX2" fmla="*/ 319503 w 6326764"/>
                  <a:gd name="connsiteY2" fmla="*/ 891249 h 1098873"/>
                  <a:gd name="connsiteX3" fmla="*/ 956110 w 6326764"/>
                  <a:gd name="connsiteY3" fmla="*/ 1064870 h 1098873"/>
                  <a:gd name="connsiteX4" fmla="*/ 4694733 w 6326764"/>
                  <a:gd name="connsiteY4" fmla="*/ 1041720 h 1098873"/>
                  <a:gd name="connsiteX5" fmla="*/ 5782753 w 6326764"/>
                  <a:gd name="connsiteY5" fmla="*/ 555584 h 1098873"/>
                  <a:gd name="connsiteX6" fmla="*/ 6106844 w 6326764"/>
                  <a:gd name="connsiteY6" fmla="*/ 451412 h 1098873"/>
                  <a:gd name="connsiteX7" fmla="*/ 6326764 w 6326764"/>
                  <a:gd name="connsiteY7" fmla="*/ 405114 h 1098873"/>
                  <a:gd name="connsiteX0" fmla="*/ 6986 w 6326764"/>
                  <a:gd name="connsiteY0" fmla="*/ 0 h 1098873"/>
                  <a:gd name="connsiteX1" fmla="*/ 41710 w 6326764"/>
                  <a:gd name="connsiteY1" fmla="*/ 428263 h 1098873"/>
                  <a:gd name="connsiteX2" fmla="*/ 319503 w 6326764"/>
                  <a:gd name="connsiteY2" fmla="*/ 891249 h 1098873"/>
                  <a:gd name="connsiteX3" fmla="*/ 956110 w 6326764"/>
                  <a:gd name="connsiteY3" fmla="*/ 1064870 h 1098873"/>
                  <a:gd name="connsiteX4" fmla="*/ 4694733 w 6326764"/>
                  <a:gd name="connsiteY4" fmla="*/ 1041720 h 1098873"/>
                  <a:gd name="connsiteX5" fmla="*/ 5782753 w 6326764"/>
                  <a:gd name="connsiteY5" fmla="*/ 555584 h 1098873"/>
                  <a:gd name="connsiteX6" fmla="*/ 6072120 w 6326764"/>
                  <a:gd name="connsiteY6" fmla="*/ 428263 h 1098873"/>
                  <a:gd name="connsiteX7" fmla="*/ 6326764 w 6326764"/>
                  <a:gd name="connsiteY7" fmla="*/ 405114 h 1098873"/>
                  <a:gd name="connsiteX0" fmla="*/ 6986 w 6349914"/>
                  <a:gd name="connsiteY0" fmla="*/ 0 h 1098873"/>
                  <a:gd name="connsiteX1" fmla="*/ 41710 w 6349914"/>
                  <a:gd name="connsiteY1" fmla="*/ 428263 h 1098873"/>
                  <a:gd name="connsiteX2" fmla="*/ 319503 w 6349914"/>
                  <a:gd name="connsiteY2" fmla="*/ 891249 h 1098873"/>
                  <a:gd name="connsiteX3" fmla="*/ 956110 w 6349914"/>
                  <a:gd name="connsiteY3" fmla="*/ 1064870 h 1098873"/>
                  <a:gd name="connsiteX4" fmla="*/ 4694733 w 6349914"/>
                  <a:gd name="connsiteY4" fmla="*/ 1041720 h 1098873"/>
                  <a:gd name="connsiteX5" fmla="*/ 5782753 w 6349914"/>
                  <a:gd name="connsiteY5" fmla="*/ 555584 h 1098873"/>
                  <a:gd name="connsiteX6" fmla="*/ 6072120 w 6349914"/>
                  <a:gd name="connsiteY6" fmla="*/ 428263 h 1098873"/>
                  <a:gd name="connsiteX7" fmla="*/ 6349914 w 6349914"/>
                  <a:gd name="connsiteY7" fmla="*/ 416689 h 1098873"/>
                  <a:gd name="connsiteX0" fmla="*/ 6986 w 6349914"/>
                  <a:gd name="connsiteY0" fmla="*/ 0 h 1092576"/>
                  <a:gd name="connsiteX1" fmla="*/ 41710 w 6349914"/>
                  <a:gd name="connsiteY1" fmla="*/ 428263 h 1092576"/>
                  <a:gd name="connsiteX2" fmla="*/ 319503 w 6349914"/>
                  <a:gd name="connsiteY2" fmla="*/ 891249 h 1092576"/>
                  <a:gd name="connsiteX3" fmla="*/ 956110 w 6349914"/>
                  <a:gd name="connsiteY3" fmla="*/ 1064870 h 1092576"/>
                  <a:gd name="connsiteX4" fmla="*/ 4694733 w 6349914"/>
                  <a:gd name="connsiteY4" fmla="*/ 1041720 h 1092576"/>
                  <a:gd name="connsiteX5" fmla="*/ 5643857 w 6349914"/>
                  <a:gd name="connsiteY5" fmla="*/ 659756 h 1092576"/>
                  <a:gd name="connsiteX6" fmla="*/ 6072120 w 6349914"/>
                  <a:gd name="connsiteY6" fmla="*/ 428263 h 1092576"/>
                  <a:gd name="connsiteX7" fmla="*/ 6349914 w 6349914"/>
                  <a:gd name="connsiteY7" fmla="*/ 416689 h 1092576"/>
                  <a:gd name="connsiteX0" fmla="*/ 6986 w 6349914"/>
                  <a:gd name="connsiteY0" fmla="*/ 0 h 1092576"/>
                  <a:gd name="connsiteX1" fmla="*/ 41710 w 6349914"/>
                  <a:gd name="connsiteY1" fmla="*/ 428263 h 1092576"/>
                  <a:gd name="connsiteX2" fmla="*/ 319503 w 6349914"/>
                  <a:gd name="connsiteY2" fmla="*/ 891249 h 1092576"/>
                  <a:gd name="connsiteX3" fmla="*/ 956110 w 6349914"/>
                  <a:gd name="connsiteY3" fmla="*/ 1064870 h 1092576"/>
                  <a:gd name="connsiteX4" fmla="*/ 4694733 w 6349914"/>
                  <a:gd name="connsiteY4" fmla="*/ 1041720 h 1092576"/>
                  <a:gd name="connsiteX5" fmla="*/ 5643857 w 6349914"/>
                  <a:gd name="connsiteY5" fmla="*/ 659756 h 1092576"/>
                  <a:gd name="connsiteX6" fmla="*/ 6072120 w 6349914"/>
                  <a:gd name="connsiteY6" fmla="*/ 428263 h 1092576"/>
                  <a:gd name="connsiteX7" fmla="*/ 6349914 w 6349914"/>
                  <a:gd name="connsiteY7" fmla="*/ 416689 h 10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9914" h="1092576">
                    <a:moveTo>
                      <a:pt x="6986" y="0"/>
                    </a:moveTo>
                    <a:cubicBezTo>
                      <a:pt x="-2660" y="145648"/>
                      <a:pt x="-10376" y="279722"/>
                      <a:pt x="41710" y="428263"/>
                    </a:cubicBezTo>
                    <a:cubicBezTo>
                      <a:pt x="93796" y="576805"/>
                      <a:pt x="155528" y="761998"/>
                      <a:pt x="319503" y="891249"/>
                    </a:cubicBezTo>
                    <a:cubicBezTo>
                      <a:pt x="483478" y="1020500"/>
                      <a:pt x="550996" y="1028217"/>
                      <a:pt x="956110" y="1064870"/>
                    </a:cubicBezTo>
                    <a:cubicBezTo>
                      <a:pt x="1361224" y="1101523"/>
                      <a:pt x="3913442" y="1109239"/>
                      <a:pt x="4694733" y="1041720"/>
                    </a:cubicBezTo>
                    <a:cubicBezTo>
                      <a:pt x="5476024" y="974201"/>
                      <a:pt x="5367994" y="854596"/>
                      <a:pt x="5643857" y="659756"/>
                    </a:cubicBezTo>
                    <a:cubicBezTo>
                      <a:pt x="5919720" y="464916"/>
                      <a:pt x="5954444" y="468774"/>
                      <a:pt x="6072120" y="428263"/>
                    </a:cubicBezTo>
                    <a:cubicBezTo>
                      <a:pt x="6189796" y="387752"/>
                      <a:pt x="6334481" y="403185"/>
                      <a:pt x="6349914" y="41668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20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801073" y="4815068"/>
                <a:ext cx="3680750" cy="509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20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870522" y="6180881"/>
                <a:ext cx="2882096" cy="486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USB</a:t>
                </a:r>
                <a:endParaRPr lang="de-CH" sz="12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31495" y="4815068"/>
                <a:ext cx="521980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500" b="1" dirty="0"/>
                  <a:t>520 </a:t>
                </a:r>
                <a:r>
                  <a:rPr lang="de-CH" sz="1500" b="1" dirty="0" err="1"/>
                  <a:t>nm</a:t>
                </a:r>
                <a:r>
                  <a:rPr lang="de-CH" sz="1500" b="1" dirty="0"/>
                  <a:t> </a:t>
                </a:r>
                <a:r>
                  <a:rPr lang="de-CH" sz="1500" b="1" dirty="0" err="1"/>
                  <a:t>pigtailed</a:t>
                </a:r>
                <a:r>
                  <a:rPr lang="de-CH" sz="1500" b="1" dirty="0"/>
                  <a:t> </a:t>
                </a:r>
                <a:r>
                  <a:rPr lang="de-CH" sz="1500" b="1" dirty="0" err="1"/>
                  <a:t>laser</a:t>
                </a:r>
                <a:r>
                  <a:rPr lang="de-CH" sz="1500" b="1" dirty="0"/>
                  <a:t> (PLM520.0MMF01)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96771" y="6261904"/>
                <a:ext cx="1608881" cy="277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20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5324355" y="-104175"/>
              <a:ext cx="70472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Optical spectrometer (Ocean Optics HR400 or HR4PRO)</a:t>
              </a:r>
              <a:endParaRPr lang="de-CH" sz="15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035251" y="2905245"/>
              <a:ext cx="15841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Control PC</a:t>
              </a:r>
              <a:endParaRPr lang="de-CH" sz="15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4643" y="-115216"/>
              <a:ext cx="37493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500" b="1" dirty="0"/>
                <a:t>Double‐</a:t>
              </a:r>
              <a:r>
                <a:rPr lang="de-CH" sz="1500" b="1" dirty="0" err="1"/>
                <a:t>volume</a:t>
              </a:r>
              <a:r>
                <a:rPr lang="de-CH" sz="1500" b="1" dirty="0"/>
                <a:t> </a:t>
              </a:r>
              <a:r>
                <a:rPr lang="de-CH" sz="1500" b="1" dirty="0" err="1"/>
                <a:t>pressure</a:t>
              </a:r>
              <a:r>
                <a:rPr lang="de-CH" sz="1500" b="1" dirty="0"/>
                <a:t> </a:t>
              </a:r>
              <a:r>
                <a:rPr lang="de-CH" sz="1500" b="1" dirty="0" err="1"/>
                <a:t>cell</a:t>
              </a:r>
              <a:endParaRPr lang="de-CH" sz="1500" b="1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36871" y="5798916"/>
              <a:ext cx="138896" cy="451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412663" y="5834063"/>
              <a:ext cx="57151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19476" y="5222411"/>
              <a:ext cx="57151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29050" y="5262562"/>
              <a:ext cx="57150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86274" y="5295900"/>
              <a:ext cx="242887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508104" y="4739171"/>
            <a:ext cx="351218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Naumov … Khasanov*, Phys</a:t>
            </a:r>
            <a:r>
              <a:rPr lang="en-US" sz="1000" dirty="0">
                <a:solidFill>
                  <a:srgbClr val="0070C0"/>
                </a:solidFill>
              </a:rPr>
              <a:t>. Rev. Applied </a:t>
            </a:r>
            <a:r>
              <a:rPr lang="en-US" sz="1000" b="1" dirty="0">
                <a:solidFill>
                  <a:srgbClr val="0070C0"/>
                </a:solidFill>
              </a:rPr>
              <a:t>17</a:t>
            </a:r>
            <a:r>
              <a:rPr lang="en-US" sz="1000" dirty="0">
                <a:solidFill>
                  <a:srgbClr val="0070C0"/>
                </a:solidFill>
              </a:rPr>
              <a:t>, 024065 (2022</a:t>
            </a:r>
            <a:r>
              <a:rPr lang="en-US" sz="1000" dirty="0" smtClean="0">
                <a:solidFill>
                  <a:srgbClr val="0070C0"/>
                </a:solidFill>
              </a:rPr>
              <a:t>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8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/>
          <p:cNvGrpSpPr/>
          <p:nvPr/>
        </p:nvGrpSpPr>
        <p:grpSpPr>
          <a:xfrm>
            <a:off x="0" y="1022632"/>
            <a:ext cx="9042723" cy="3277310"/>
            <a:chOff x="140239" y="1119923"/>
            <a:chExt cx="12056964" cy="4369746"/>
          </a:xfrm>
        </p:grpSpPr>
        <p:grpSp>
          <p:nvGrpSpPr>
            <p:cNvPr id="94" name="Group 93"/>
            <p:cNvGrpSpPr/>
            <p:nvPr/>
          </p:nvGrpSpPr>
          <p:grpSpPr>
            <a:xfrm>
              <a:off x="140239" y="1119923"/>
              <a:ext cx="12056964" cy="4369746"/>
              <a:chOff x="115986" y="1129448"/>
              <a:chExt cx="12056964" cy="4369746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15986" y="1129448"/>
                <a:ext cx="12056964" cy="4369746"/>
                <a:chOff x="115986" y="1129448"/>
                <a:chExt cx="12056964" cy="4369746"/>
              </a:xfrm>
            </p:grpSpPr>
            <p:grpSp>
              <p:nvGrpSpPr>
                <p:cNvPr id="61" name="Group 60"/>
                <p:cNvGrpSpPr>
                  <a:grpSpLocks noChangeAspect="1"/>
                </p:cNvGrpSpPr>
                <p:nvPr/>
              </p:nvGrpSpPr>
              <p:grpSpPr>
                <a:xfrm>
                  <a:off x="115986" y="1636774"/>
                  <a:ext cx="12056964" cy="3862420"/>
                  <a:chOff x="-19390" y="1703448"/>
                  <a:chExt cx="12327616" cy="3949122"/>
                </a:xfrm>
              </p:grpSpPr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-19390" y="2145809"/>
                    <a:ext cx="2760175" cy="2536031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3781" t="29400" r="9411" b="19685"/>
                  <a:stretch/>
                </p:blipFill>
                <p:spPr>
                  <a:xfrm>
                    <a:off x="8281428" y="1800224"/>
                    <a:ext cx="4026798" cy="375557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158" t="24621" r="14106" b="21840"/>
                  <a:stretch/>
                </p:blipFill>
                <p:spPr>
                  <a:xfrm>
                    <a:off x="2979750" y="1703448"/>
                    <a:ext cx="4143007" cy="3949122"/>
                  </a:xfrm>
                  <a:prstGeom prst="rect">
                    <a:avLst/>
                  </a:prstGeom>
                </p:spPr>
              </p:pic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6929314" y="5203482"/>
                    <a:ext cx="1375000" cy="3776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CH" sz="1200" b="1" dirty="0" err="1">
                        <a:solidFill>
                          <a:srgbClr val="FF0000"/>
                        </a:solidFill>
                      </a:rPr>
                      <a:t>cooling</a:t>
                    </a:r>
                    <a:r>
                      <a:rPr lang="de-CH" sz="1200" b="1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de-CH" sz="1200" b="1" dirty="0" err="1">
                        <a:solidFill>
                          <a:srgbClr val="FF0000"/>
                        </a:solidFill>
                      </a:rPr>
                      <a:t>fan</a:t>
                    </a:r>
                    <a:endParaRPr lang="de-CH" sz="1200" b="1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13" name="Straight Arrow Connector 12"/>
                  <p:cNvCxnSpPr>
                    <a:stCxn id="11" idx="3"/>
                  </p:cNvCxnSpPr>
                  <p:nvPr/>
                </p:nvCxnSpPr>
                <p:spPr>
                  <a:xfrm flipV="1">
                    <a:off x="8246316" y="5388149"/>
                    <a:ext cx="1057200" cy="4145"/>
                  </a:xfrm>
                  <a:prstGeom prst="straightConnector1">
                    <a:avLst/>
                  </a:prstGeom>
                  <a:ln w="6350">
                    <a:solidFill>
                      <a:srgbClr val="FF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/>
                  <p:cNvCxnSpPr>
                    <a:stCxn id="11" idx="1"/>
                  </p:cNvCxnSpPr>
                  <p:nvPr/>
                </p:nvCxnSpPr>
                <p:spPr>
                  <a:xfrm flipH="1" flipV="1">
                    <a:off x="6496669" y="5388149"/>
                    <a:ext cx="490643" cy="414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048756" y="4537714"/>
                    <a:ext cx="1101837" cy="3776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CH" sz="1200" b="1" dirty="0" err="1">
                        <a:solidFill>
                          <a:srgbClr val="FF0000"/>
                        </a:solidFill>
                      </a:rPr>
                      <a:t>heatsink</a:t>
                    </a:r>
                    <a:endParaRPr lang="de-CH" sz="1200" b="1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21" name="Straight Arrow Connector 20"/>
                  <p:cNvCxnSpPr>
                    <a:stCxn id="19" idx="1"/>
                  </p:cNvCxnSpPr>
                  <p:nvPr/>
                </p:nvCxnSpPr>
                <p:spPr>
                  <a:xfrm flipH="1" flipV="1">
                    <a:off x="6245364" y="4722380"/>
                    <a:ext cx="844684" cy="414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/>
                  <p:cNvCxnSpPr>
                    <a:stCxn id="19" idx="3"/>
                  </p:cNvCxnSpPr>
                  <p:nvPr/>
                </p:nvCxnSpPr>
                <p:spPr>
                  <a:xfrm flipV="1">
                    <a:off x="8109302" y="4722380"/>
                    <a:ext cx="796998" cy="414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7228925" y="2301174"/>
                    <a:ext cx="671331" cy="3776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CH" sz="1200" b="1" dirty="0">
                        <a:solidFill>
                          <a:srgbClr val="FF0000"/>
                        </a:solidFill>
                      </a:rPr>
                      <a:t>LED</a:t>
                    </a: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6994122" y="2790696"/>
                    <a:ext cx="1211103" cy="6363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1125"/>
                      </a:lnSpc>
                    </a:pPr>
                    <a:r>
                      <a:rPr lang="de-CH" sz="1200" b="1" dirty="0" err="1">
                        <a:solidFill>
                          <a:srgbClr val="FF0000"/>
                        </a:solidFill>
                      </a:rPr>
                      <a:t>fiber</a:t>
                    </a:r>
                    <a:r>
                      <a:rPr lang="de-CH" sz="1200" b="1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de-CH" sz="1200" b="1" dirty="0" err="1">
                        <a:solidFill>
                          <a:srgbClr val="FF0000"/>
                        </a:solidFill>
                      </a:rPr>
                      <a:t>plug</a:t>
                    </a:r>
                    <a:endParaRPr lang="de-CH" sz="1200" b="1" dirty="0">
                      <a:solidFill>
                        <a:srgbClr val="FF0000"/>
                      </a:solidFill>
                    </a:endParaRPr>
                  </a:p>
                  <a:p>
                    <a:pPr algn="ctr">
                      <a:lnSpc>
                        <a:spcPts val="1125"/>
                      </a:lnSpc>
                    </a:pPr>
                    <a:r>
                      <a:rPr lang="de-CH" sz="1200" b="1" dirty="0">
                        <a:solidFill>
                          <a:srgbClr val="FF0000"/>
                        </a:solidFill>
                      </a:rPr>
                      <a:t>(SMA905)</a:t>
                    </a:r>
                  </a:p>
                </p:txBody>
              </p:sp>
              <p:cxnSp>
                <p:nvCxnSpPr>
                  <p:cNvPr id="36" name="Straight Arrow Connector 35"/>
                  <p:cNvCxnSpPr/>
                  <p:nvPr/>
                </p:nvCxnSpPr>
                <p:spPr>
                  <a:xfrm flipH="1">
                    <a:off x="4800344" y="2949402"/>
                    <a:ext cx="2239552" cy="1607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7281147" y="1912575"/>
                    <a:ext cx="671331" cy="3776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CH" sz="1200" b="1" dirty="0" err="1">
                        <a:solidFill>
                          <a:srgbClr val="FF0000"/>
                        </a:solidFill>
                      </a:rPr>
                      <a:t>lens</a:t>
                    </a:r>
                    <a:endParaRPr lang="de-CH" sz="1200" b="1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39" name="Straight Arrow Connector 38"/>
                  <p:cNvCxnSpPr/>
                  <p:nvPr/>
                </p:nvCxnSpPr>
                <p:spPr>
                  <a:xfrm>
                    <a:off x="7844498" y="2129072"/>
                    <a:ext cx="1222889" cy="860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urved Connector 56"/>
                  <p:cNvCxnSpPr/>
                  <p:nvPr/>
                </p:nvCxnSpPr>
                <p:spPr>
                  <a:xfrm rot="10860000" flipV="1">
                    <a:off x="4424116" y="2445800"/>
                    <a:ext cx="2880000" cy="478505"/>
                  </a:xfrm>
                  <a:prstGeom prst="curvedConnector3">
                    <a:avLst>
                      <a:gd name="adj1" fmla="val 106449"/>
                    </a:avLst>
                  </a:prstGeom>
                  <a:ln>
                    <a:solidFill>
                      <a:srgbClr val="FF0000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1836291" y="1129448"/>
                  <a:ext cx="9178307" cy="538103"/>
                  <a:chOff x="1836291" y="1129448"/>
                  <a:chExt cx="9178307" cy="538103"/>
                </a:xfrm>
              </p:grpSpPr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1836291" y="1175108"/>
                    <a:ext cx="622392" cy="4924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CH" sz="1800" dirty="0"/>
                      <a:t>(a)</a:t>
                    </a:r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5391300" y="1129448"/>
                    <a:ext cx="622392" cy="4924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CH" sz="1800" dirty="0"/>
                      <a:t>(b)</a:t>
                    </a: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10409305" y="1175109"/>
                    <a:ext cx="605293" cy="4924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CH" sz="1800" dirty="0"/>
                      <a:t>(c)</a:t>
                    </a:r>
                  </a:p>
                </p:txBody>
              </p:sp>
            </p:grpSp>
          </p:grpSp>
          <p:sp>
            <p:nvSpPr>
              <p:cNvPr id="82" name="TextBox 81"/>
              <p:cNvSpPr txBox="1"/>
              <p:nvPr/>
            </p:nvSpPr>
            <p:spPr>
              <a:xfrm>
                <a:off x="6965109" y="3199013"/>
                <a:ext cx="13426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CH" sz="1200" b="1" dirty="0" err="1">
                    <a:solidFill>
                      <a:srgbClr val="FF0000"/>
                    </a:solidFill>
                  </a:rPr>
                  <a:t>lens</a:t>
                </a:r>
                <a:r>
                  <a:rPr lang="de-CH" sz="1200" b="1" dirty="0">
                    <a:solidFill>
                      <a:srgbClr val="FF0000"/>
                    </a:solidFill>
                  </a:rPr>
                  <a:t> holder</a:t>
                </a:r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V="1">
                <a:off x="8262196" y="3383679"/>
                <a:ext cx="1131211" cy="95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Curved Connector 97"/>
            <p:cNvCxnSpPr/>
            <p:nvPr/>
          </p:nvCxnSpPr>
          <p:spPr>
            <a:xfrm>
              <a:off x="7815525" y="2363002"/>
              <a:ext cx="1476000" cy="360000"/>
            </a:xfrm>
            <a:prstGeom prst="curvedConnector3">
              <a:avLst>
                <a:gd name="adj1" fmla="val 108511"/>
              </a:avLst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/>
          <p:cNvCxnSpPr/>
          <p:nvPr/>
        </p:nvCxnSpPr>
        <p:spPr>
          <a:xfrm flipH="1">
            <a:off x="873578" y="2502041"/>
            <a:ext cx="8165" cy="1392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167493" y="2502041"/>
            <a:ext cx="8165" cy="1392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73578" y="3894715"/>
            <a:ext cx="293915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2147" y="3908847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~1.5mm</a:t>
            </a:r>
            <a:endParaRPr lang="de-CH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concern: Laser </a:t>
            </a:r>
            <a:r>
              <a:rPr lang="en-US" i="1" dirty="0"/>
              <a:t>vs</a:t>
            </a:r>
            <a:r>
              <a:rPr lang="en-US" dirty="0"/>
              <a:t>. LED light</a:t>
            </a:r>
            <a:endParaRPr lang="de-CH" dirty="0"/>
          </a:p>
        </p:txBody>
      </p:sp>
      <p:sp>
        <p:nvSpPr>
          <p:cNvPr id="33" name="TextBox 32"/>
          <p:cNvSpPr txBox="1"/>
          <p:nvPr/>
        </p:nvSpPr>
        <p:spPr>
          <a:xfrm>
            <a:off x="6556006" y="4813930"/>
            <a:ext cx="21602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Khasanov </a:t>
            </a:r>
            <a:r>
              <a:rPr lang="en-US" sz="1000" i="1" dirty="0" smtClean="0">
                <a:solidFill>
                  <a:srgbClr val="0070C0"/>
                </a:solidFill>
              </a:rPr>
              <a:t>et al</a:t>
            </a:r>
            <a:r>
              <a:rPr lang="en-US" sz="1000" dirty="0" smtClean="0">
                <a:solidFill>
                  <a:srgbClr val="0070C0"/>
                </a:solidFill>
              </a:rPr>
              <a:t>., High Pr. Res. (2023)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33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light sources for </a:t>
            </a:r>
            <a:r>
              <a:rPr lang="en-US" dirty="0" err="1" smtClean="0"/>
              <a:t>fluorescense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FF1E-F7B3-41B1-86A9-C53837F5DA87}" type="slidenum">
              <a:rPr lang="de-CH" smtClean="0"/>
              <a:t>18</a:t>
            </a:fld>
            <a:endParaRPr lang="de-CH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331640" y="699542"/>
            <a:ext cx="6484542" cy="4288536"/>
            <a:chOff x="1631497" y="115737"/>
            <a:chExt cx="9744896" cy="6444808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1631497" y="115737"/>
              <a:ext cx="8531678" cy="3038550"/>
              <a:chOff x="435428" y="936000"/>
              <a:chExt cx="11321143" cy="4032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56" b="27556"/>
              <a:stretch/>
            </p:blipFill>
            <p:spPr>
              <a:xfrm>
                <a:off x="435428" y="936000"/>
                <a:ext cx="11321143" cy="4032000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9958388" y="1428750"/>
                <a:ext cx="247650" cy="95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0463213" y="3543300"/>
                <a:ext cx="247650" cy="95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0672763" y="2147887"/>
                <a:ext cx="133350" cy="209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1880265" y="3300710"/>
              <a:ext cx="9496128" cy="3259835"/>
              <a:chOff x="394350" y="854770"/>
              <a:chExt cx="11057211" cy="379572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38" t="23451" r="6183" b="28846"/>
              <a:stretch/>
            </p:blipFill>
            <p:spPr>
              <a:xfrm>
                <a:off x="394350" y="854770"/>
                <a:ext cx="11057211" cy="3795725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9582150" y="1304925"/>
                <a:ext cx="219075" cy="1047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0134600" y="3238500"/>
                <a:ext cx="219075" cy="1047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67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Ruby and </a:t>
            </a:r>
            <a:r>
              <a:rPr lang="en-US" dirty="0" err="1" smtClean="0"/>
              <a:t>Sr</a:t>
            </a:r>
            <a:r>
              <a:rPr lang="en-US" dirty="0" smtClean="0"/>
              <a:t> </a:t>
            </a:r>
            <a:r>
              <a:rPr lang="en-US" dirty="0" err="1" smtClean="0"/>
              <a:t>tetraborite</a:t>
            </a:r>
            <a:endParaRPr lang="de-CH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39681"/>
              </p:ext>
            </p:extLst>
          </p:nvPr>
        </p:nvGraphicFramePr>
        <p:xfrm>
          <a:off x="1115968" y="417852"/>
          <a:ext cx="6161681" cy="2487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Graph" r:id="rId3" imgW="18671760" imgH="7537680" progId="Origin95.Graph">
                  <p:embed/>
                </p:oleObj>
              </mc:Choice>
              <mc:Fallback>
                <p:oleObj name="Graph" r:id="rId3" imgW="18671760" imgH="7537680" progId="Origin95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968" y="417852"/>
                        <a:ext cx="6161681" cy="2487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201746"/>
              </p:ext>
            </p:extLst>
          </p:nvPr>
        </p:nvGraphicFramePr>
        <p:xfrm>
          <a:off x="1115968" y="2760348"/>
          <a:ext cx="6161681" cy="2482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Graph" r:id="rId5" imgW="18671760" imgH="7522560" progId="Origin95.Graph">
                  <p:embed/>
                </p:oleObj>
              </mc:Choice>
              <mc:Fallback>
                <p:oleObj name="Graph" r:id="rId5" imgW="18671760" imgH="7522560" progId="Origin95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5968" y="2760348"/>
                        <a:ext cx="6161681" cy="2482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86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materials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380312" y="499586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827584" y="1059582"/>
            <a:ext cx="7897633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02122"/>
                </a:solidFill>
                <a:latin typeface="Arial" panose="020B0604020202020204" pitchFamily="34" charset="0"/>
              </a:rPr>
              <a:t>Quantum materials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is an umbrella term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in condensed matter physics that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encompasses all materials whose essential properties cannot be described in terms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of </a:t>
            </a:r>
            <a:r>
              <a:rPr lang="en-US" sz="1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semiclassical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particles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and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low-level quantum mechanics.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These are materials that present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strong electronic correlations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or some type of electronic order, such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as superconducting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or magnetic orders, or materials whose electronic properties are linked to </a:t>
            </a:r>
            <a:r>
              <a:rPr lang="en-US" sz="1400" i="1" dirty="0">
                <a:solidFill>
                  <a:srgbClr val="202122"/>
                </a:solidFill>
                <a:latin typeface="Arial" panose="020B0604020202020204" pitchFamily="34" charset="0"/>
              </a:rPr>
              <a:t>non-generic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quantum effects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– topological insulators, Dirac electron systems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such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as graphene,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as well as systems whose collective properties are governed by genuinely quantum behavior, such as 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ultra-cold,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cold </a:t>
            </a:r>
            <a:r>
              <a:rPr lang="en-US" sz="1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excitons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,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polaritons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and so forth. On the microscopic level, four fundamental degrees of freedom – that of charge, spin, orbit and lattice – become intertwined, resulting in complex electronic states;</a:t>
            </a:r>
            <a:r>
              <a:rPr lang="en-US" sz="1400" baseline="30000" dirty="0">
                <a:solidFill>
                  <a:srgbClr val="3366CC"/>
                </a:solidFill>
                <a:latin typeface="Arial" panose="020B0604020202020204" pitchFamily="34" charset="0"/>
                <a:hlinkClick r:id="rId2"/>
              </a:rPr>
              <a:t>[1]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the concept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of emergence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is a common thread in the study of quantum materials.</a:t>
            </a:r>
            <a:r>
              <a:rPr lang="en-US" sz="1400" baseline="30000" dirty="0">
                <a:solidFill>
                  <a:srgbClr val="3366CC"/>
                </a:solidFill>
                <a:latin typeface="Arial" panose="020B0604020202020204" pitchFamily="34" charset="0"/>
                <a:hlinkClick r:id="rId3"/>
              </a:rPr>
              <a:t>[2]</a:t>
            </a:r>
            <a:endParaRPr lang="en-US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Quantum materials exhibit puzzling properties with no counterpart in the macroscopic world: quantum entanglement, quantum fluctuations, robust boundary states dependent on the topology of the materials' bulk wave functions, etc.</a:t>
            </a:r>
            <a:r>
              <a:rPr lang="en-US" sz="1400" baseline="30000" dirty="0">
                <a:solidFill>
                  <a:srgbClr val="3366CC"/>
                </a:solidFill>
                <a:latin typeface="Arial" panose="020B0604020202020204" pitchFamily="34" charset="0"/>
                <a:hlinkClick r:id="rId2"/>
              </a:rPr>
              <a:t>[1]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Quantum anomalies such as 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the chiral magnetic effect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link some quantum materials with processes in high-energy physics of 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quark-gluon plasmas.</a:t>
            </a:r>
            <a:endParaRPr lang="en-US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1223" y="473199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smtClean="0">
              <a:solidFill>
                <a:schemeClr val="accent5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6256" y="451596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Quantum materials -- Wikipedia</a:t>
            </a:r>
            <a:endParaRPr lang="de-CH" sz="1200" dirty="0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397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47557" y="690392"/>
            <a:ext cx="4761299" cy="4650412"/>
            <a:chOff x="578390" y="550302"/>
            <a:chExt cx="4893490" cy="47795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7833" t="15061" r="56350" b="53695"/>
            <a:stretch/>
          </p:blipFill>
          <p:spPr>
            <a:xfrm>
              <a:off x="3491880" y="2917827"/>
              <a:ext cx="1980000" cy="2412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78390" y="550302"/>
              <a:ext cx="2706890" cy="4521875"/>
              <a:chOff x="1043608" y="339502"/>
              <a:chExt cx="2706890" cy="4521875"/>
            </a:xfrm>
          </p:grpSpPr>
          <p:grpSp>
            <p:nvGrpSpPr>
              <p:cNvPr id="1036" name="Group 1035"/>
              <p:cNvGrpSpPr/>
              <p:nvPr/>
            </p:nvGrpSpPr>
            <p:grpSpPr>
              <a:xfrm>
                <a:off x="1043608" y="339502"/>
                <a:ext cx="2706890" cy="4521875"/>
                <a:chOff x="7134228" y="428783"/>
                <a:chExt cx="3609187" cy="6029167"/>
              </a:xfrm>
            </p:grpSpPr>
            <p:grpSp>
              <p:nvGrpSpPr>
                <p:cNvPr id="1033" name="Group 1032"/>
                <p:cNvGrpSpPr/>
                <p:nvPr/>
              </p:nvGrpSpPr>
              <p:grpSpPr>
                <a:xfrm>
                  <a:off x="7134228" y="428783"/>
                  <a:ext cx="3609187" cy="6029167"/>
                  <a:chOff x="7134228" y="428783"/>
                  <a:chExt cx="3609187" cy="6029167"/>
                </a:xfrm>
              </p:grpSpPr>
              <p:grpSp>
                <p:nvGrpSpPr>
                  <p:cNvPr id="1030" name="Group 1029"/>
                  <p:cNvGrpSpPr/>
                  <p:nvPr/>
                </p:nvGrpSpPr>
                <p:grpSpPr>
                  <a:xfrm>
                    <a:off x="9329427" y="5229225"/>
                    <a:ext cx="1127743" cy="1228725"/>
                    <a:chOff x="9450925" y="5057775"/>
                    <a:chExt cx="838605" cy="971550"/>
                  </a:xfrm>
                </p:grpSpPr>
                <p:pic>
                  <p:nvPicPr>
                    <p:cNvPr id="1026" name="Picture 1025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450925" y="5057775"/>
                      <a:ext cx="807720" cy="4857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0800000">
                      <a:off x="9481810" y="5543550"/>
                      <a:ext cx="807720" cy="4857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28" name="Flowchart: Magnetic Disk 1027"/>
                    <p:cNvSpPr/>
                    <p:nvPr/>
                  </p:nvSpPr>
                  <p:spPr>
                    <a:xfrm>
                      <a:off x="9700337" y="5529262"/>
                      <a:ext cx="308896" cy="66675"/>
                    </a:xfrm>
                    <a:prstGeom prst="flowChartMagneticDisk">
                      <a:avLst/>
                    </a:prstGeom>
                    <a:solidFill>
                      <a:schemeClr val="bg2"/>
                    </a:solidFill>
                    <a:ln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1200"/>
                    </a:p>
                  </p:txBody>
                </p:sp>
              </p:grpSp>
              <p:sp>
                <p:nvSpPr>
                  <p:cNvPr id="1031" name="Isosceles Triangle 1030"/>
                  <p:cNvSpPr/>
                  <p:nvPr/>
                </p:nvSpPr>
                <p:spPr>
                  <a:xfrm rot="10800000">
                    <a:off x="9557082" y="4010025"/>
                    <a:ext cx="601280" cy="1924050"/>
                  </a:xfrm>
                  <a:prstGeom prst="triangle">
                    <a:avLst>
                      <a:gd name="adj" fmla="val 43805"/>
                    </a:avLst>
                  </a:prstGeom>
                  <a:solidFill>
                    <a:srgbClr val="95499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1200"/>
                  </a:p>
                </p:txBody>
              </p:sp>
              <p:sp>
                <p:nvSpPr>
                  <p:cNvPr id="42" name="Isosceles Triangle 41"/>
                  <p:cNvSpPr/>
                  <p:nvPr/>
                </p:nvSpPr>
                <p:spPr>
                  <a:xfrm rot="10800000">
                    <a:off x="9670752" y="3907629"/>
                    <a:ext cx="372589" cy="1935957"/>
                  </a:xfrm>
                  <a:prstGeom prst="triangle">
                    <a:avLst>
                      <a:gd name="adj" fmla="val 42221"/>
                    </a:avLst>
                  </a:prstGeom>
                  <a:solidFill>
                    <a:srgbClr val="FF505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1200"/>
                  </a:p>
                </p:txBody>
              </p:sp>
              <p:sp>
                <p:nvSpPr>
                  <p:cNvPr id="3" name="Cube 2"/>
                  <p:cNvSpPr/>
                  <p:nvPr/>
                </p:nvSpPr>
                <p:spPr>
                  <a:xfrm rot="16200000">
                    <a:off x="7362220" y="2006811"/>
                    <a:ext cx="792956" cy="1248939"/>
                  </a:xfrm>
                  <a:prstGeom prst="cub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1200"/>
                  </a:p>
                </p:txBody>
              </p:sp>
              <p:sp>
                <p:nvSpPr>
                  <p:cNvPr id="4" name="Cube 3"/>
                  <p:cNvSpPr/>
                  <p:nvPr/>
                </p:nvSpPr>
                <p:spPr>
                  <a:xfrm rot="16200000">
                    <a:off x="9377260" y="18246"/>
                    <a:ext cx="933451" cy="1754525"/>
                  </a:xfrm>
                  <a:prstGeom prst="cub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1200"/>
                  </a:p>
                </p:txBody>
              </p:sp>
              <p:grpSp>
                <p:nvGrpSpPr>
                  <p:cNvPr id="1025" name="Group 1024"/>
                  <p:cNvGrpSpPr/>
                  <p:nvPr/>
                </p:nvGrpSpPr>
                <p:grpSpPr>
                  <a:xfrm>
                    <a:off x="8440431" y="1390651"/>
                    <a:ext cx="2220594" cy="2733673"/>
                    <a:chOff x="7611756" y="3638551"/>
                    <a:chExt cx="2220594" cy="2733673"/>
                  </a:xfrm>
                </p:grpSpPr>
                <p:sp>
                  <p:nvSpPr>
                    <p:cNvPr id="1024" name="Can 1023"/>
                    <p:cNvSpPr/>
                    <p:nvPr/>
                  </p:nvSpPr>
                  <p:spPr>
                    <a:xfrm>
                      <a:off x="8409295" y="5878097"/>
                      <a:ext cx="1219200" cy="494127"/>
                    </a:xfrm>
                    <a:prstGeom prst="can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1200"/>
                    </a:p>
                  </p:txBody>
                </p:sp>
                <p:sp>
                  <p:nvSpPr>
                    <p:cNvPr id="31" name="Can 30"/>
                    <p:cNvSpPr/>
                    <p:nvPr/>
                  </p:nvSpPr>
                  <p:spPr>
                    <a:xfrm>
                      <a:off x="8714633" y="4838701"/>
                      <a:ext cx="628752" cy="1162050"/>
                    </a:xfrm>
                    <a:prstGeom prst="can">
                      <a:avLst/>
                    </a:prstGeom>
                    <a:solidFill>
                      <a:srgbClr val="954990">
                        <a:alpha val="7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1200"/>
                    </a:p>
                  </p:txBody>
                </p:sp>
                <p:sp>
                  <p:nvSpPr>
                    <p:cNvPr id="34" name="Can 33"/>
                    <p:cNvSpPr/>
                    <p:nvPr/>
                  </p:nvSpPr>
                  <p:spPr>
                    <a:xfrm>
                      <a:off x="8815464" y="4527095"/>
                      <a:ext cx="427089" cy="1445239"/>
                    </a:xfrm>
                    <a:prstGeom prst="can">
                      <a:avLst/>
                    </a:prstGeom>
                    <a:solidFill>
                      <a:srgbClr val="FF505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1200"/>
                    </a:p>
                  </p:txBody>
                </p:sp>
                <p:sp>
                  <p:nvSpPr>
                    <p:cNvPr id="29" name="Can 28"/>
                    <p:cNvSpPr/>
                    <p:nvPr/>
                  </p:nvSpPr>
                  <p:spPr>
                    <a:xfrm rot="16200000">
                      <a:off x="8120831" y="4196276"/>
                      <a:ext cx="427089" cy="1445239"/>
                    </a:xfrm>
                    <a:prstGeom prst="can">
                      <a:avLst/>
                    </a:prstGeom>
                    <a:solidFill>
                      <a:srgbClr val="FF5050">
                        <a:alpha val="89804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1200"/>
                    </a:p>
                  </p:txBody>
                </p:sp>
                <p:pic>
                  <p:nvPicPr>
                    <p:cNvPr id="13" name="Picture 12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8219871" y="4081384"/>
                      <a:ext cx="1612479" cy="1280750"/>
                    </a:xfrm>
                    <a:prstGeom prst="rect">
                      <a:avLst/>
                    </a:prstGeom>
                    <a:scene3d>
                      <a:camera prst="orthographicFront">
                        <a:rot lat="299993" lon="0" rev="0"/>
                      </a:camera>
                      <a:lightRig rig="threePt" dir="t"/>
                    </a:scene3d>
                  </p:spPr>
                </p:pic>
                <p:sp>
                  <p:nvSpPr>
                    <p:cNvPr id="27" name="Can 26"/>
                    <p:cNvSpPr/>
                    <p:nvPr/>
                  </p:nvSpPr>
                  <p:spPr>
                    <a:xfrm>
                      <a:off x="8700935" y="3638551"/>
                      <a:ext cx="628752" cy="1162050"/>
                    </a:xfrm>
                    <a:prstGeom prst="can">
                      <a:avLst/>
                    </a:prstGeom>
                    <a:solidFill>
                      <a:srgbClr val="954990">
                        <a:alpha val="7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1200"/>
                    </a:p>
                  </p:txBody>
                </p:sp>
              </p:grpSp>
              <p:sp>
                <p:nvSpPr>
                  <p:cNvPr id="1032" name="TextBox 1031"/>
                  <p:cNvSpPr txBox="1"/>
                  <p:nvPr/>
                </p:nvSpPr>
                <p:spPr>
                  <a:xfrm>
                    <a:off x="7398876" y="2468892"/>
                    <a:ext cx="917345" cy="5710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1200"/>
                      </a:lnSpc>
                    </a:pPr>
                    <a:r>
                      <a:rPr lang="de-CH" sz="1200" b="1" dirty="0">
                        <a:solidFill>
                          <a:schemeClr val="bg1"/>
                        </a:solidFill>
                      </a:rPr>
                      <a:t>LED</a:t>
                    </a:r>
                  </a:p>
                  <a:p>
                    <a:pPr algn="ctr">
                      <a:lnSpc>
                        <a:spcPts val="675"/>
                      </a:lnSpc>
                    </a:pPr>
                    <a:r>
                      <a:rPr lang="de-CH" sz="1200" b="1" dirty="0" err="1">
                        <a:solidFill>
                          <a:schemeClr val="bg1"/>
                        </a:solidFill>
                      </a:rPr>
                      <a:t>source</a:t>
                    </a:r>
                    <a:endParaRPr lang="de-CH" sz="12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9201967" y="648692"/>
                    <a:ext cx="1541448" cy="7249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ts val="1350"/>
                      </a:lnSpc>
                    </a:pPr>
                    <a:r>
                      <a:rPr lang="de-CH" sz="1200" b="1" dirty="0">
                        <a:solidFill>
                          <a:schemeClr val="bg1"/>
                        </a:solidFill>
                      </a:rPr>
                      <a:t>Optical</a:t>
                    </a:r>
                  </a:p>
                  <a:p>
                    <a:pPr algn="ctr">
                      <a:lnSpc>
                        <a:spcPts val="1350"/>
                      </a:lnSpc>
                    </a:pPr>
                    <a:r>
                      <a:rPr lang="de-CH" sz="1200" b="1" dirty="0" err="1">
                        <a:solidFill>
                          <a:schemeClr val="bg1"/>
                        </a:solidFill>
                      </a:rPr>
                      <a:t>spectrometer</a:t>
                    </a:r>
                    <a:endParaRPr lang="de-CH" sz="12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34" name="Up Arrow 1033"/>
                <p:cNvSpPr/>
                <p:nvPr/>
              </p:nvSpPr>
              <p:spPr>
                <a:xfrm>
                  <a:off x="9695777" y="1721859"/>
                  <a:ext cx="280216" cy="494793"/>
                </a:xfrm>
                <a:prstGeom prst="upArrow">
                  <a:avLst/>
                </a:prstGeom>
                <a:solidFill>
                  <a:srgbClr val="7137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1200"/>
                </a:p>
              </p:txBody>
            </p:sp>
            <p:sp>
              <p:nvSpPr>
                <p:cNvPr id="1035" name="Right Arrow 1034"/>
                <p:cNvSpPr/>
                <p:nvPr/>
              </p:nvSpPr>
              <p:spPr>
                <a:xfrm>
                  <a:off x="8634028" y="2564222"/>
                  <a:ext cx="476250" cy="213545"/>
                </a:xfrm>
                <a:prstGeom prst="rightArrow">
                  <a:avLst/>
                </a:prstGeom>
                <a:solidFill>
                  <a:srgbClr val="CC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1200"/>
                </a:p>
              </p:txBody>
            </p:sp>
            <p:sp>
              <p:nvSpPr>
                <p:cNvPr id="49" name="Right Arrow 48"/>
                <p:cNvSpPr/>
                <p:nvPr/>
              </p:nvSpPr>
              <p:spPr>
                <a:xfrm rot="5400000">
                  <a:off x="9537158" y="3260474"/>
                  <a:ext cx="476250" cy="213545"/>
                </a:xfrm>
                <a:prstGeom prst="rightArrow">
                  <a:avLst/>
                </a:prstGeom>
                <a:solidFill>
                  <a:srgbClr val="CC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1200"/>
                </a:p>
              </p:txBody>
            </p:sp>
            <p:sp>
              <p:nvSpPr>
                <p:cNvPr id="50" name="Up Arrow 49"/>
                <p:cNvSpPr/>
                <p:nvPr/>
              </p:nvSpPr>
              <p:spPr>
                <a:xfrm>
                  <a:off x="9854785" y="3082854"/>
                  <a:ext cx="225446" cy="502630"/>
                </a:xfrm>
                <a:prstGeom prst="upArrow">
                  <a:avLst/>
                </a:prstGeom>
                <a:solidFill>
                  <a:srgbClr val="9549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1200"/>
                </a:p>
              </p:txBody>
            </p:sp>
          </p:grpSp>
          <p:sp>
            <p:nvSpPr>
              <p:cNvPr id="5" name="Oval 4"/>
              <p:cNvSpPr/>
              <p:nvPr/>
            </p:nvSpPr>
            <p:spPr bwMode="auto">
              <a:xfrm>
                <a:off x="2924458" y="4189271"/>
                <a:ext cx="360040" cy="43204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cxnSp>
          <p:nvCxnSpPr>
            <p:cNvPr id="8" name="Straight Connector 7"/>
            <p:cNvCxnSpPr>
              <a:stCxn id="5" idx="4"/>
            </p:cNvCxnSpPr>
            <p:nvPr/>
          </p:nvCxnSpPr>
          <p:spPr bwMode="auto">
            <a:xfrm>
              <a:off x="2639260" y="4832119"/>
              <a:ext cx="1644708" cy="96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5" idx="0"/>
            </p:cNvCxnSpPr>
            <p:nvPr/>
          </p:nvCxnSpPr>
          <p:spPr bwMode="auto">
            <a:xfrm flipV="1">
              <a:off x="2639260" y="3385803"/>
              <a:ext cx="1066452" cy="10142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anvil setup</a:t>
            </a:r>
            <a:endParaRPr lang="de-CH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50937"/>
              </p:ext>
            </p:extLst>
          </p:nvPr>
        </p:nvGraphicFramePr>
        <p:xfrm>
          <a:off x="4716016" y="0"/>
          <a:ext cx="4901220" cy="375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Graph" r:id="rId6" imgW="9802440" imgH="7502760" progId="Origin95.Graph">
                  <p:embed/>
                </p:oleObj>
              </mc:Choice>
              <mc:Fallback>
                <p:oleObj name="Graph" r:id="rId6" imgW="9802440" imgH="7502760" progId="Origin95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16016" y="0"/>
                        <a:ext cx="4901220" cy="3751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876256" y="4813930"/>
            <a:ext cx="21602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Khasanov </a:t>
            </a:r>
            <a:r>
              <a:rPr lang="en-US" sz="1000" i="1" dirty="0" smtClean="0">
                <a:solidFill>
                  <a:srgbClr val="0070C0"/>
                </a:solidFill>
              </a:rPr>
              <a:t>et al</a:t>
            </a:r>
            <a:r>
              <a:rPr lang="en-US" sz="1000" dirty="0" smtClean="0">
                <a:solidFill>
                  <a:srgbClr val="0070C0"/>
                </a:solidFill>
              </a:rPr>
              <a:t>., High Pr. Res. (2023)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2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00" dirty="0">
                <a:latin typeface="Palatino Linotype" pitchFamily="18" charset="0"/>
              </a:rPr>
              <a:t>Strain </a:t>
            </a:r>
            <a:r>
              <a:rPr lang="en-US" sz="2100" dirty="0" smtClean="0">
                <a:latin typeface="Palatino Linotype" pitchFamily="18" charset="0"/>
              </a:rPr>
              <a:t>cell – uniaxial pressure</a:t>
            </a:r>
            <a:endParaRPr lang="nl-NL" sz="2100" baseline="-25000" dirty="0">
              <a:latin typeface="Palatino Linotype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3502951" y="624042"/>
            <a:ext cx="2105899" cy="4310427"/>
            <a:chOff x="3352800" y="1797627"/>
            <a:chExt cx="2023589" cy="4884988"/>
          </a:xfrm>
        </p:grpSpPr>
        <p:grpSp>
          <p:nvGrpSpPr>
            <p:cNvPr id="28" name="Group 27"/>
            <p:cNvGrpSpPr/>
            <p:nvPr/>
          </p:nvGrpSpPr>
          <p:grpSpPr>
            <a:xfrm>
              <a:off x="3553008" y="1797627"/>
              <a:ext cx="1823381" cy="4884988"/>
              <a:chOff x="3553008" y="1797627"/>
              <a:chExt cx="1823381" cy="4884988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4"/>
              <a:stretch/>
            </p:blipFill>
            <p:spPr bwMode="auto">
              <a:xfrm>
                <a:off x="3553008" y="1797627"/>
                <a:ext cx="1823381" cy="4884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3553008" y="3886200"/>
                <a:ext cx="180792" cy="304800"/>
              </a:xfrm>
              <a:prstGeom prst="rect">
                <a:avLst/>
              </a:prstGeom>
              <a:ln w="635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514908" y="4918809"/>
              <a:ext cx="256992" cy="304800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52800" y="2971800"/>
              <a:ext cx="256992" cy="304800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24512" y="2667000"/>
              <a:ext cx="180792" cy="304800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96120" y="2286000"/>
              <a:ext cx="180792" cy="304800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812776"/>
            <a:ext cx="1885950" cy="69151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383228" y="1693406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Palatino Linotype" panose="02040502050505030304" pitchFamily="18" charset="0"/>
              </a:rPr>
              <a:t>Hubertus Luetkens</a:t>
            </a:r>
          </a:p>
          <a:p>
            <a:r>
              <a:rPr lang="en-US" sz="1200" dirty="0" smtClean="0">
                <a:latin typeface="Palatino Linotype" panose="02040502050505030304" pitchFamily="18" charset="0"/>
              </a:rPr>
              <a:t>Zurab Guguchia</a:t>
            </a:r>
            <a:endParaRPr lang="en-US" sz="1200" dirty="0">
              <a:latin typeface="Palatino Linotype" panose="02040502050505030304" pitchFamily="18" charset="0"/>
            </a:endParaRPr>
          </a:p>
          <a:p>
            <a:r>
              <a:rPr lang="en-US" sz="1200" dirty="0">
                <a:latin typeface="Palatino Linotype" panose="02040502050505030304" pitchFamily="18" charset="0"/>
              </a:rPr>
              <a:t>Matthias Elender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779256"/>
            <a:ext cx="1943100" cy="97741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85900" y="3771746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Clifford Hicks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028700"/>
            <a:ext cx="1852448" cy="53721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444208" y="1929061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Hans-Henning Klauss Rajib Sarkar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Vadim Grinenko</a:t>
            </a:r>
          </a:p>
          <a:p>
            <a:r>
              <a:rPr lang="en-US" sz="1200" dirty="0">
                <a:latin typeface="Palatino Linotype" panose="02040502050505030304" pitchFamily="18" charset="0"/>
              </a:rPr>
              <a:t>Shreenanda Ghosh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8184" y="4813930"/>
            <a:ext cx="29523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err="1" smtClean="0">
                <a:solidFill>
                  <a:srgbClr val="0070C0"/>
                </a:solidFill>
              </a:rPr>
              <a:t>Goosh</a:t>
            </a:r>
            <a:r>
              <a:rPr lang="en-US" sz="1000" dirty="0" smtClean="0">
                <a:solidFill>
                  <a:srgbClr val="0070C0"/>
                </a:solidFill>
              </a:rPr>
              <a:t> et al., </a:t>
            </a:r>
            <a:r>
              <a:rPr lang="de-CH" sz="1000" dirty="0" err="1">
                <a:solidFill>
                  <a:srgbClr val="0070C0"/>
                </a:solidFill>
              </a:rPr>
              <a:t>Rev</a:t>
            </a:r>
            <a:r>
              <a:rPr lang="de-CH" sz="1000" dirty="0">
                <a:solidFill>
                  <a:srgbClr val="0070C0"/>
                </a:solidFill>
              </a:rPr>
              <a:t> </a:t>
            </a:r>
            <a:r>
              <a:rPr lang="de-CH" sz="1000" dirty="0" err="1">
                <a:solidFill>
                  <a:srgbClr val="0070C0"/>
                </a:solidFill>
              </a:rPr>
              <a:t>Sci</a:t>
            </a:r>
            <a:r>
              <a:rPr lang="de-CH" sz="1000" dirty="0">
                <a:solidFill>
                  <a:srgbClr val="0070C0"/>
                </a:solidFill>
              </a:rPr>
              <a:t> </a:t>
            </a:r>
            <a:r>
              <a:rPr lang="de-CH" sz="1000" dirty="0" err="1">
                <a:solidFill>
                  <a:srgbClr val="0070C0"/>
                </a:solidFill>
              </a:rPr>
              <a:t>Instrum</a:t>
            </a:r>
            <a:r>
              <a:rPr lang="de-CH" sz="1000" dirty="0">
                <a:solidFill>
                  <a:srgbClr val="0070C0"/>
                </a:solidFill>
              </a:rPr>
              <a:t> </a:t>
            </a:r>
            <a:r>
              <a:rPr lang="de-CH" sz="1000" b="1" dirty="0">
                <a:solidFill>
                  <a:srgbClr val="0070C0"/>
                </a:solidFill>
              </a:rPr>
              <a:t>91</a:t>
            </a:r>
            <a:r>
              <a:rPr lang="de-CH" sz="1000" dirty="0">
                <a:solidFill>
                  <a:srgbClr val="0070C0"/>
                </a:solidFill>
              </a:rPr>
              <a:t>, 103902 (2020)</a:t>
            </a:r>
            <a:endParaRPr lang="de-CH" sz="1000" dirty="0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754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7738" y="4967288"/>
            <a:ext cx="576262" cy="147637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141962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/>
              </a:rPr>
              <a:t>Scientific examples</a:t>
            </a:r>
            <a:endParaRPr lang="de-CH" sz="3600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768" y="2571750"/>
            <a:ext cx="789697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The uniaxial and hydrostatic pressure effects on TRSB in Sr</a:t>
            </a:r>
            <a:r>
              <a:rPr lang="en-US" sz="2000" baseline="-25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RuO</a:t>
            </a:r>
            <a:r>
              <a:rPr lang="en-US" sz="2000" baseline="-25000" dirty="0" smtClean="0">
                <a:solidFill>
                  <a:srgbClr val="000000"/>
                </a:solidFill>
                <a:latin typeface="Calibri"/>
              </a:rPr>
              <a:t>4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Pressure-induced critical and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</a:rPr>
              <a:t>multicritical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points in frustrated spin liquid </a:t>
            </a:r>
          </a:p>
        </p:txBody>
      </p:sp>
    </p:spTree>
    <p:extLst>
      <p:ext uri="{BB962C8B-B14F-4D97-AF65-F5344CB8AC3E}">
        <p14:creationId xmlns:p14="http://schemas.microsoft.com/office/powerpoint/2010/main" val="9230586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Time-reversal symmetry breaking in Sr</a:t>
            </a:r>
            <a:r>
              <a:rPr lang="en-US" baseline="-25000" dirty="0" smtClean="0"/>
              <a:t>2</a:t>
            </a:r>
            <a:r>
              <a:rPr lang="en-US" dirty="0" smtClean="0"/>
              <a:t>RuO</a:t>
            </a:r>
            <a:r>
              <a:rPr lang="en-US" baseline="-25000" dirty="0" smtClean="0"/>
              <a:t>4</a:t>
            </a:r>
            <a:endParaRPr lang="de-CH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598789"/>
            <a:ext cx="5878760" cy="44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80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Uniaxial strain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43558"/>
            <a:ext cx="2545765" cy="3723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15566"/>
            <a:ext cx="3876236" cy="3219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444395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Grinenko </a:t>
            </a:r>
            <a:r>
              <a:rPr lang="en-US" sz="1200" i="1" dirty="0" smtClean="0">
                <a:solidFill>
                  <a:srgbClr val="0070C0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., Nature Phys. </a:t>
            </a:r>
            <a:r>
              <a:rPr lang="en-US" sz="1200" b="1" dirty="0" smtClean="0">
                <a:solidFill>
                  <a:srgbClr val="0070C0"/>
                </a:solidFill>
                <a:latin typeface="Calibri"/>
              </a:rPr>
              <a:t>17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, 748 (2021).</a:t>
            </a:r>
            <a:endParaRPr lang="de-CH" sz="12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1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Hydrostatic pressure experiments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4731990"/>
            <a:ext cx="3581111" cy="1930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Grinenko… Khasanov*, Nature Comm. </a:t>
            </a:r>
            <a:r>
              <a:rPr lang="en-US" sz="1200" b="1" dirty="0" smtClean="0">
                <a:solidFill>
                  <a:srgbClr val="0070C0"/>
                </a:solidFill>
                <a:latin typeface="Calibri"/>
              </a:rPr>
              <a:t>12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, 3920 (2021).</a:t>
            </a:r>
            <a:endParaRPr lang="de-CH" sz="1200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48268"/>
            <a:ext cx="3401867" cy="2808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08" y="699542"/>
            <a:ext cx="447947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graph data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08" y="708744"/>
            <a:ext cx="4289898" cy="4259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4803998"/>
            <a:ext cx="3581111" cy="1930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Grinenko… Khasanov*, Nature Comm. </a:t>
            </a:r>
            <a:r>
              <a:rPr lang="en-US" sz="1200" b="1" dirty="0" smtClean="0">
                <a:solidFill>
                  <a:srgbClr val="0070C0"/>
                </a:solidFill>
                <a:latin typeface="Calibri"/>
              </a:rPr>
              <a:t>12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, 3920 (2021).</a:t>
            </a:r>
            <a:endParaRPr lang="de-CH" sz="1200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7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12</a:t>
            </a: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)Cu</a:t>
            </a:r>
            <a:r>
              <a:rPr lang="en-US" baseline="-25000" dirty="0" smtClean="0"/>
              <a:t>2</a:t>
            </a:r>
            <a:r>
              <a:rPr lang="en-US" dirty="0" smtClean="0"/>
              <a:t>Cl</a:t>
            </a:r>
            <a:r>
              <a:rPr lang="en-US" baseline="-25000" dirty="0" smtClean="0"/>
              <a:t>6</a:t>
            </a:r>
            <a:r>
              <a:rPr lang="en-US" dirty="0" smtClean="0"/>
              <a:t> (PHCC)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4F48-61CB-4A8C-80A5-906DBC332A8C}" type="slidenum">
              <a:rPr lang="de-CH" smtClean="0"/>
              <a:t>27</a:t>
            </a:fld>
            <a:endParaRPr lang="de-CH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7614"/>
            <a:ext cx="2708943" cy="3345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34" y="1275606"/>
            <a:ext cx="4411833" cy="347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4833556"/>
            <a:ext cx="3581111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err="1" smtClean="0">
                <a:solidFill>
                  <a:srgbClr val="0070C0"/>
                </a:solidFill>
                <a:latin typeface="Calibri"/>
              </a:rPr>
              <a:t>Thede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 et al., Phys. Rev. Lett. </a:t>
            </a:r>
            <a:r>
              <a:rPr lang="en-US" sz="1200" b="1" dirty="0" smtClean="0">
                <a:solidFill>
                  <a:srgbClr val="0070C0"/>
                </a:solidFill>
                <a:latin typeface="Calibri"/>
              </a:rPr>
              <a:t>112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, 087204 (2014).</a:t>
            </a:r>
            <a:endParaRPr lang="de-CH" sz="1200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4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</a:t>
            </a:r>
            <a:r>
              <a:rPr lang="en-US" dirty="0" smtClean="0"/>
              <a:t>-</a:t>
            </a:r>
            <a:r>
              <a:rPr lang="en-US" i="1" dirty="0" smtClean="0"/>
              <a:t>T</a:t>
            </a:r>
            <a:r>
              <a:rPr lang="en-US" dirty="0" smtClean="0"/>
              <a:t> phase diagram of PHCC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4F48-61CB-4A8C-80A5-906DBC332A8C}" type="slidenum">
              <a:rPr lang="de-CH" smtClean="0"/>
              <a:t>28</a:t>
            </a:fld>
            <a:endParaRPr lang="de-C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91863"/>
            <a:ext cx="5151306" cy="4181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0152" y="4833556"/>
            <a:ext cx="3581111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 err="1" smtClean="0">
                <a:solidFill>
                  <a:srgbClr val="0070C0"/>
                </a:solidFill>
                <a:latin typeface="Calibri"/>
              </a:rPr>
              <a:t>Thede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 et al., Phys. Rev. Lett. </a:t>
            </a:r>
            <a:r>
              <a:rPr lang="en-US" sz="1200" b="1" dirty="0" smtClean="0">
                <a:solidFill>
                  <a:srgbClr val="0070C0"/>
                </a:solidFill>
                <a:latin typeface="Calibri"/>
              </a:rPr>
              <a:t>112</a:t>
            </a:r>
            <a:r>
              <a:rPr lang="en-US" sz="1200" dirty="0" smtClean="0">
                <a:solidFill>
                  <a:srgbClr val="0070C0"/>
                </a:solidFill>
                <a:latin typeface="Calibri"/>
              </a:rPr>
              <a:t>, 087204 (2014).</a:t>
            </a:r>
            <a:endParaRPr lang="de-CH" sz="1200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600" cy="4183379"/>
          </a:xfrm>
        </p:spPr>
        <p:txBody>
          <a:bodyPr vert="horz" lIns="72000" tIns="72000" rIns="36000" bIns="36000" rtlCol="0" anchor="t" anchorCtr="0">
            <a:noAutofit/>
          </a:bodyPr>
          <a:lstStyle/>
          <a:p>
            <a:pPr marL="0" indent="0">
              <a:buNone/>
            </a:pPr>
            <a:r>
              <a:rPr lang="de-CH" sz="1500" b="1" dirty="0" err="1" smtClean="0">
                <a:latin typeface="Symbol" panose="05050102010706020507" pitchFamily="18" charset="2"/>
              </a:rPr>
              <a:t>m</a:t>
            </a:r>
            <a:r>
              <a:rPr lang="de-CH" sz="1500" b="1" dirty="0" err="1" smtClean="0"/>
              <a:t>SR</a:t>
            </a:r>
            <a:r>
              <a:rPr lang="de-CH" sz="1500" b="1" dirty="0" smtClean="0"/>
              <a:t> </a:t>
            </a:r>
            <a:r>
              <a:rPr lang="de-CH" sz="1500" b="1" dirty="0" err="1" smtClean="0"/>
              <a:t>under</a:t>
            </a:r>
            <a:r>
              <a:rPr lang="de-CH" sz="1500" b="1" dirty="0" smtClean="0"/>
              <a:t> </a:t>
            </a:r>
            <a:r>
              <a:rPr lang="de-CH" sz="1500" b="1" dirty="0" err="1" smtClean="0"/>
              <a:t>pressure</a:t>
            </a:r>
            <a:r>
              <a:rPr lang="de-CH" sz="1500" b="1" dirty="0" smtClean="0"/>
              <a:t> </a:t>
            </a:r>
            <a:r>
              <a:rPr lang="de-CH" sz="1500" b="1" dirty="0" err="1" smtClean="0"/>
              <a:t>suppose</a:t>
            </a:r>
            <a:r>
              <a:rPr lang="de-CH" sz="1500" b="1" dirty="0" smtClean="0"/>
              <a:t> </a:t>
            </a:r>
            <a:r>
              <a:rPr lang="de-CH" sz="1500" b="1" dirty="0" err="1" smtClean="0"/>
              <a:t>to</a:t>
            </a:r>
            <a:r>
              <a:rPr lang="de-CH" sz="1500" b="1" dirty="0" smtClean="0"/>
              <a:t> </a:t>
            </a:r>
            <a:r>
              <a:rPr lang="de-CH" sz="1500" b="1" dirty="0" err="1" smtClean="0"/>
              <a:t>be</a:t>
            </a:r>
            <a:r>
              <a:rPr lang="de-CH" sz="1500" b="1" dirty="0" smtClean="0"/>
              <a:t> powerful </a:t>
            </a:r>
            <a:r>
              <a:rPr lang="de-CH" sz="1500" b="1" dirty="0" err="1" smtClean="0"/>
              <a:t>technique</a:t>
            </a:r>
            <a:r>
              <a:rPr lang="de-CH" sz="1500" b="1" dirty="0" smtClean="0"/>
              <a:t> </a:t>
            </a:r>
            <a:r>
              <a:rPr lang="de-CH" sz="1500" b="1" dirty="0" err="1" smtClean="0"/>
              <a:t>for</a:t>
            </a:r>
            <a:r>
              <a:rPr lang="de-CH" sz="1500" b="1" dirty="0" smtClean="0"/>
              <a:t> </a:t>
            </a:r>
            <a:r>
              <a:rPr lang="de-CH" sz="1500" b="1" dirty="0" err="1" smtClean="0"/>
              <a:t>condensed</a:t>
            </a:r>
            <a:r>
              <a:rPr lang="de-CH" sz="1500" b="1" dirty="0" smtClean="0"/>
              <a:t> matter </a:t>
            </a:r>
            <a:r>
              <a:rPr lang="de-CH" sz="1500" b="1" dirty="0" err="1" smtClean="0"/>
              <a:t>research</a:t>
            </a:r>
            <a:r>
              <a:rPr lang="de-CH" sz="1500" b="1" dirty="0" smtClean="0"/>
              <a:t>. </a:t>
            </a:r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r>
              <a:rPr lang="en-US" sz="1500" b="1" dirty="0" smtClean="0"/>
              <a:t>Hope, </a:t>
            </a:r>
            <a:r>
              <a:rPr lang="en-US" sz="1500" b="1" dirty="0" smtClean="0"/>
              <a:t>we would be able to share our knowledge with physicists from TRIUMF at the new M9H beamline</a:t>
            </a:r>
            <a:endParaRPr lang="de-CH" sz="1500" dirty="0"/>
          </a:p>
        </p:txBody>
      </p:sp>
      <p:sp>
        <p:nvSpPr>
          <p:cNvPr id="2" name="Textfeld 1"/>
          <p:cNvSpPr txBox="1"/>
          <p:nvPr/>
        </p:nvSpPr>
        <p:spPr>
          <a:xfrm>
            <a:off x="5349484" y="272364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DE" sz="1800" dirty="0" err="1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5616" y="3115339"/>
            <a:ext cx="1548365" cy="1904683"/>
            <a:chOff x="1115616" y="3043331"/>
            <a:chExt cx="1548365" cy="19046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3376720"/>
              <a:ext cx="1546484" cy="157129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3043331"/>
              <a:ext cx="1548365" cy="331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278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tuning parameters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grpSp>
        <p:nvGrpSpPr>
          <p:cNvPr id="10" name="Group 9"/>
          <p:cNvGrpSpPr/>
          <p:nvPr/>
        </p:nvGrpSpPr>
        <p:grpSpPr>
          <a:xfrm>
            <a:off x="683568" y="727624"/>
            <a:ext cx="2977480" cy="4240376"/>
            <a:chOff x="1234480" y="707638"/>
            <a:chExt cx="2977480" cy="4240376"/>
          </a:xfrm>
        </p:grpSpPr>
        <p:grpSp>
          <p:nvGrpSpPr>
            <p:cNvPr id="8" name="Group 7"/>
            <p:cNvGrpSpPr/>
            <p:nvPr/>
          </p:nvGrpSpPr>
          <p:grpSpPr>
            <a:xfrm>
              <a:off x="1691680" y="707638"/>
              <a:ext cx="2520280" cy="4240376"/>
              <a:chOff x="899593" y="597375"/>
              <a:chExt cx="2520280" cy="424037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9593" y="597375"/>
                <a:ext cx="2520280" cy="133651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1" r="2119"/>
              <a:stretch/>
            </p:blipFill>
            <p:spPr>
              <a:xfrm>
                <a:off x="899593" y="1933887"/>
                <a:ext cx="2502000" cy="1439445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593" y="3400259"/>
                <a:ext cx="2520280" cy="1437492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234480" y="1102823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2800" i="1" dirty="0" smtClean="0">
                  <a:solidFill>
                    <a:srgbClr val="000000"/>
                  </a:solidFill>
                  <a:latin typeface="Calibri"/>
                </a:rPr>
                <a:t>T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2800" i="1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2800" i="1" dirty="0" smtClean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2800" i="1" dirty="0" smtClean="0">
                  <a:solidFill>
                    <a:srgbClr val="000000"/>
                  </a:solidFill>
                  <a:latin typeface="Calibri"/>
                </a:rPr>
                <a:t>B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2800" i="1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2800" i="1" dirty="0" smtClean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2800" i="1" dirty="0">
                  <a:solidFill>
                    <a:srgbClr val="000000"/>
                  </a:solidFill>
                  <a:latin typeface="Calibri"/>
                </a:rPr>
                <a:t>P</a:t>
              </a:r>
              <a:endParaRPr lang="de-CH" sz="2800" i="1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026" name="Picture 2" descr="https://upload.wikimedia.org/wikipedia/commons/thumb/0/08/Phase_diagram_of_water.svg/700px-Phase_diagram_of_water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07" y="699542"/>
            <a:ext cx="2307905" cy="194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44208" y="46387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i="1" dirty="0" smtClean="0">
                <a:solidFill>
                  <a:srgbClr val="000000"/>
                </a:solidFill>
                <a:latin typeface="Calibri"/>
              </a:rPr>
              <a:t>P-T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phase diagram of water</a:t>
            </a:r>
            <a:endParaRPr lang="de-CH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4112" y="458461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Wikipedia</a:t>
            </a:r>
            <a:endParaRPr lang="de-CH" sz="1400" dirty="0" smtClean="0">
              <a:solidFill>
                <a:schemeClr val="accent5">
                  <a:lumMod val="60000"/>
                  <a:lumOff val="40000"/>
                </a:schemeClr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472" y="2963297"/>
            <a:ext cx="3487490" cy="21145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55976" y="273747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Room temperature superconductivity</a:t>
            </a:r>
            <a:endParaRPr lang="de-CH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607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 tIns="432000"/>
          <a:lstStyle/>
          <a:p>
            <a:pPr marL="0" indent="0">
              <a:buNone/>
            </a:pPr>
            <a:r>
              <a:rPr lang="de-CH" sz="1700" b="1" dirty="0" err="1" smtClean="0"/>
              <a:t>My</a:t>
            </a:r>
            <a:r>
              <a:rPr lang="de-CH" sz="1700" b="1" dirty="0" smtClean="0"/>
              <a:t> </a:t>
            </a:r>
            <a:r>
              <a:rPr lang="de-CH" sz="1700" b="1" dirty="0" err="1" smtClean="0"/>
              <a:t>thanks</a:t>
            </a:r>
            <a:r>
              <a:rPr lang="de-CH" sz="1700" b="1" dirty="0" smtClean="0"/>
              <a:t> </a:t>
            </a:r>
            <a:r>
              <a:rPr lang="de-CH" sz="1700" b="1" dirty="0" err="1" smtClean="0"/>
              <a:t>go</a:t>
            </a:r>
            <a:r>
              <a:rPr lang="de-CH" sz="1700" b="1" dirty="0" smtClean="0"/>
              <a:t> </a:t>
            </a:r>
            <a:r>
              <a:rPr lang="de-CH" sz="1700" b="1" dirty="0" err="1" smtClean="0"/>
              <a:t>to</a:t>
            </a:r>
            <a:endParaRPr lang="de-CH" sz="1700" b="1" dirty="0" smtClean="0"/>
          </a:p>
          <a:p>
            <a:pPr marL="0" indent="0">
              <a:buNone/>
            </a:pPr>
            <a:endParaRPr lang="de-CH" sz="1700" dirty="0" smtClean="0"/>
          </a:p>
          <a:p>
            <a:r>
              <a:rPr lang="de-CH" sz="1700" dirty="0" smtClean="0"/>
              <a:t>Matthias Elender</a:t>
            </a:r>
          </a:p>
          <a:p>
            <a:r>
              <a:rPr lang="de-CH" sz="1700" dirty="0" smtClean="0"/>
              <a:t>Alexander </a:t>
            </a:r>
            <a:r>
              <a:rPr lang="de-CH" sz="1700" dirty="0" err="1" smtClean="0"/>
              <a:t>Maisuradze</a:t>
            </a:r>
            <a:endParaRPr lang="de-CH" sz="1700" dirty="0" smtClean="0"/>
          </a:p>
          <a:p>
            <a:r>
              <a:rPr lang="de-CH" sz="1700" dirty="0" smtClean="0"/>
              <a:t>Zurab </a:t>
            </a:r>
            <a:r>
              <a:rPr lang="de-CH" sz="1700" dirty="0" err="1" smtClean="0"/>
              <a:t>Shermadini</a:t>
            </a:r>
            <a:endParaRPr lang="de-CH" sz="1700" dirty="0" smtClean="0"/>
          </a:p>
          <a:p>
            <a:r>
              <a:rPr lang="en-US" dirty="0" smtClean="0"/>
              <a:t>Zurab Guguchia</a:t>
            </a:r>
          </a:p>
          <a:p>
            <a:r>
              <a:rPr lang="en-US" sz="1700" dirty="0" smtClean="0"/>
              <a:t>Debarchan Das</a:t>
            </a:r>
          </a:p>
          <a:p>
            <a:r>
              <a:rPr lang="en-US" dirty="0" smtClean="0"/>
              <a:t>Ritu Gupta</a:t>
            </a:r>
          </a:p>
          <a:p>
            <a:r>
              <a:rPr lang="en-US" sz="1700" dirty="0" smtClean="0"/>
              <a:t>Gediminas Simutis</a:t>
            </a:r>
          </a:p>
          <a:p>
            <a:r>
              <a:rPr lang="en-US" dirty="0" smtClean="0"/>
              <a:t>Stefan Klotz</a:t>
            </a:r>
          </a:p>
          <a:p>
            <a:r>
              <a:rPr lang="en-US" sz="1700" dirty="0" smtClean="0"/>
              <a:t>Mark Janoschek</a:t>
            </a:r>
          </a:p>
          <a:p>
            <a:r>
              <a:rPr lang="en-US" dirty="0" smtClean="0"/>
              <a:t>Alex Amato</a:t>
            </a:r>
          </a:p>
          <a:p>
            <a:r>
              <a:rPr lang="en-US" sz="1700" dirty="0" smtClean="0"/>
              <a:t>Hubertus Luetkens</a:t>
            </a:r>
            <a:endParaRPr lang="de-CH" sz="1700" dirty="0"/>
          </a:p>
        </p:txBody>
      </p:sp>
    </p:spTree>
    <p:extLst>
      <p:ext uri="{BB962C8B-B14F-4D97-AF65-F5344CB8AC3E}">
        <p14:creationId xmlns:p14="http://schemas.microsoft.com/office/powerpoint/2010/main" val="138829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SR</a:t>
            </a:r>
            <a:r>
              <a:rPr lang="en-US" dirty="0" smtClean="0"/>
              <a:t> </a:t>
            </a:r>
            <a:r>
              <a:rPr lang="en-US" dirty="0" smtClean="0"/>
              <a:t>under </a:t>
            </a:r>
            <a:r>
              <a:rPr lang="en-US" dirty="0" smtClean="0"/>
              <a:t>pressure</a:t>
            </a:r>
            <a:endParaRPr lang="de-CH" dirty="0"/>
          </a:p>
        </p:txBody>
      </p:sp>
      <p:pic>
        <p:nvPicPr>
          <p:cNvPr id="495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885950"/>
            <a:ext cx="186675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639143"/>
            <a:ext cx="2876750" cy="241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5950" y="1085850"/>
            <a:ext cx="24240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Muon momentum tuning</a:t>
            </a:r>
            <a:endParaRPr lang="de-CH" sz="1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36097" y="1085850"/>
            <a:ext cx="19127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Beam-width tuning</a:t>
            </a:r>
            <a:endParaRPr lang="de-CH" sz="1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28184" y="4456588"/>
            <a:ext cx="30611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 smtClean="0">
                <a:solidFill>
                  <a:srgbClr val="0070C0"/>
                </a:solidFill>
              </a:rPr>
              <a:t>Khasanov </a:t>
            </a:r>
            <a:r>
              <a:rPr lang="en-US" sz="1000" i="1" dirty="0" smtClean="0">
                <a:solidFill>
                  <a:srgbClr val="0070C0"/>
                </a:solidFill>
              </a:rPr>
              <a:t>et al</a:t>
            </a:r>
            <a:r>
              <a:rPr lang="en-US" sz="1000" dirty="0" smtClean="0">
                <a:solidFill>
                  <a:srgbClr val="0070C0"/>
                </a:solidFill>
              </a:rPr>
              <a:t>., High Pr. Res. </a:t>
            </a:r>
            <a:r>
              <a:rPr lang="en-US" sz="1000" b="1" dirty="0">
                <a:solidFill>
                  <a:srgbClr val="0070C0"/>
                </a:solidFill>
              </a:rPr>
              <a:t>36</a:t>
            </a:r>
            <a:r>
              <a:rPr lang="en-US" sz="1000" dirty="0">
                <a:solidFill>
                  <a:srgbClr val="0070C0"/>
                </a:solidFill>
              </a:rPr>
              <a:t>, 140-166 (2016)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208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SR</a:t>
            </a:r>
            <a:r>
              <a:rPr lang="en-US" dirty="0"/>
              <a:t> </a:t>
            </a:r>
            <a:r>
              <a:rPr lang="en-US" dirty="0" smtClean="0"/>
              <a:t>under pressure: basic principles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" r="147"/>
          <a:stretch/>
        </p:blipFill>
        <p:spPr>
          <a:xfrm>
            <a:off x="595236" y="555526"/>
            <a:ext cx="8186400" cy="4063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2412" y="4706729"/>
            <a:ext cx="34400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70C0"/>
                </a:solidFill>
              </a:rPr>
              <a:t>R. Khasanov, Journal of Applied Physics </a:t>
            </a:r>
            <a:r>
              <a:rPr lang="en-US" sz="1000" b="1" dirty="0">
                <a:solidFill>
                  <a:srgbClr val="0070C0"/>
                </a:solidFill>
              </a:rPr>
              <a:t>132</a:t>
            </a:r>
            <a:r>
              <a:rPr lang="en-US" sz="1000" dirty="0">
                <a:solidFill>
                  <a:srgbClr val="0070C0"/>
                </a:solidFill>
              </a:rPr>
              <a:t>, 190903 (2022</a:t>
            </a:r>
            <a:r>
              <a:rPr lang="en-US" sz="1000" dirty="0" smtClean="0">
                <a:solidFill>
                  <a:srgbClr val="0070C0"/>
                </a:solidFill>
              </a:rPr>
              <a:t>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343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7738" y="4967288"/>
            <a:ext cx="576262" cy="147637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120359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</a:rPr>
              <a:t>SR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</a:rPr>
              <a:t> under pressure</a:t>
            </a:r>
            <a:endParaRPr lang="de-CH" sz="3600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2211710"/>
            <a:ext cx="6738127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Muon beam-line – fast muons with tunable energy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</a:rPr>
              <a:t>SR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Spectrometer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</a:rPr>
              <a:t>SR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pressure cells</a:t>
            </a:r>
            <a:endParaRPr lang="de-CH" sz="24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4661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beam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84712"/>
            <a:ext cx="5074634" cy="4202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4946361"/>
            <a:ext cx="34400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70C0"/>
                </a:solidFill>
              </a:rPr>
              <a:t>R. Khasanov, Journal of Applied Physics </a:t>
            </a:r>
            <a:r>
              <a:rPr lang="en-US" sz="1000" b="1" dirty="0">
                <a:solidFill>
                  <a:srgbClr val="0070C0"/>
                </a:solidFill>
              </a:rPr>
              <a:t>132</a:t>
            </a:r>
            <a:r>
              <a:rPr lang="en-US" sz="1000" dirty="0">
                <a:solidFill>
                  <a:srgbClr val="0070C0"/>
                </a:solidFill>
              </a:rPr>
              <a:t>, 190903 (2022</a:t>
            </a:r>
            <a:r>
              <a:rPr lang="en-US" sz="1000" dirty="0" smtClean="0">
                <a:solidFill>
                  <a:srgbClr val="0070C0"/>
                </a:solidFill>
              </a:rPr>
              <a:t>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75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muon beam-line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56509"/>
            <a:ext cx="6459379" cy="4311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5847" y="4769156"/>
            <a:ext cx="34400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70C0"/>
                </a:solidFill>
              </a:rPr>
              <a:t>R. Khasanov, Journal of Applied Physics </a:t>
            </a:r>
            <a:r>
              <a:rPr lang="en-US" sz="1000" b="1" dirty="0">
                <a:solidFill>
                  <a:srgbClr val="0070C0"/>
                </a:solidFill>
              </a:rPr>
              <a:t>132</a:t>
            </a:r>
            <a:r>
              <a:rPr lang="en-US" sz="1000" dirty="0">
                <a:solidFill>
                  <a:srgbClr val="0070C0"/>
                </a:solidFill>
              </a:rPr>
              <a:t>, 190903 (2022</a:t>
            </a:r>
            <a:r>
              <a:rPr lang="en-US" sz="1000" dirty="0" smtClean="0">
                <a:solidFill>
                  <a:srgbClr val="0070C0"/>
                </a:solidFill>
              </a:rPr>
              <a:t>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369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E1 decay beam-line at PSI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41113"/>
            <a:ext cx="5219700" cy="4314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1131590"/>
            <a:ext cx="2448272" cy="297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The use of the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spllited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Quadrupolar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magnet (QSK81) allows to collect muons with turned spins. This a unique possibility which is accessible for decay muon beam-lines only. 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The first spin-rotation experiments were conducted in TRIMF at M9B beamline   </a:t>
            </a:r>
            <a:endParaRPr lang="de-CH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2865" y="4706729"/>
            <a:ext cx="34400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70C0"/>
                </a:solidFill>
              </a:rPr>
              <a:t>R. Khasanov, Journal of Applied Physics </a:t>
            </a:r>
            <a:r>
              <a:rPr lang="en-US" sz="1000" b="1" dirty="0">
                <a:solidFill>
                  <a:srgbClr val="0070C0"/>
                </a:solidFill>
              </a:rPr>
              <a:t>132</a:t>
            </a:r>
            <a:r>
              <a:rPr lang="en-US" sz="1000" dirty="0">
                <a:solidFill>
                  <a:srgbClr val="0070C0"/>
                </a:solidFill>
              </a:rPr>
              <a:t>, 190903 (2022</a:t>
            </a:r>
            <a:r>
              <a:rPr lang="en-US" sz="1000" dirty="0" smtClean="0">
                <a:solidFill>
                  <a:srgbClr val="0070C0"/>
                </a:solidFill>
              </a:rPr>
              <a:t>)</a:t>
            </a:r>
            <a:endParaRPr lang="de-CH" sz="1000" dirty="0" err="1" smtClean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28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-PowerPoint-Master deutsch 16_9.potx" id="{69E67DB9-F552-4782-952E-1A53C375259A}" vid="{C879CAEC-3A53-46BA-BECE-0E35B477266E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PSI_PowerPoint-Master_16-9_d</Template>
  <TotalTime>0</TotalTime>
  <Words>1242</Words>
  <Application>Microsoft Office PowerPoint</Application>
  <PresentationFormat>On-screen Show (16:9)</PresentationFormat>
  <Paragraphs>209</Paragraphs>
  <Slides>30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ＭＳ Ｐゴシック</vt:lpstr>
      <vt:lpstr>Arial</vt:lpstr>
      <vt:lpstr>Arial Narrow</vt:lpstr>
      <vt:lpstr>Calibri</vt:lpstr>
      <vt:lpstr>Cambria Math</vt:lpstr>
      <vt:lpstr>Franklin Gothic Book</vt:lpstr>
      <vt:lpstr>Georgia</vt:lpstr>
      <vt:lpstr>Mathcad UniMath</vt:lpstr>
      <vt:lpstr>Palatino Linotype</vt:lpstr>
      <vt:lpstr>Rockwell</vt:lpstr>
      <vt:lpstr>Symbol</vt:lpstr>
      <vt:lpstr>Times</vt:lpstr>
      <vt:lpstr>Times New Roman</vt:lpstr>
      <vt:lpstr>ヒラギノ角ゴ Pro W3</vt:lpstr>
      <vt:lpstr>PSI-Powerpoint-Master Calibri V2</vt:lpstr>
      <vt:lpstr>Graph</vt:lpstr>
      <vt:lpstr>Muon-spin rotation/relaxation under hydrostatic pressure: outlook and perspectives</vt:lpstr>
      <vt:lpstr>Quantum materials</vt:lpstr>
      <vt:lpstr>Common tuning parameters</vt:lpstr>
      <vt:lpstr>mSR under pressure</vt:lpstr>
      <vt:lpstr>mSR under pressure: basic principles</vt:lpstr>
      <vt:lpstr>PowerPoint Presentation</vt:lpstr>
      <vt:lpstr>Muon beam</vt:lpstr>
      <vt:lpstr>Decay muon beam-line</vt:lpstr>
      <vt:lpstr>mE1 decay beam-line at PSI</vt:lpstr>
      <vt:lpstr>Detectors, GPD Spectrometer (2017)</vt:lpstr>
      <vt:lpstr>Pressure cell construction: compound cylinder</vt:lpstr>
      <vt:lpstr>Construction material suitable for mSR</vt:lpstr>
      <vt:lpstr>Three-wall pressure cell construction</vt:lpstr>
      <vt:lpstr>Pressure determination, pressure probes</vt:lpstr>
      <vt:lpstr>Double volume piston-cylinder cell</vt:lpstr>
      <vt:lpstr>PowerPoint Presentation</vt:lpstr>
      <vt:lpstr>Safety concern: Laser vs. LED light</vt:lpstr>
      <vt:lpstr>LED light sources for fluorescense</vt:lpstr>
      <vt:lpstr>Ruby and Sr tetraborite</vt:lpstr>
      <vt:lpstr>Diamond anvil setup</vt:lpstr>
      <vt:lpstr>Strain cell – uniaxial pressure</vt:lpstr>
      <vt:lpstr>PowerPoint Presentation</vt:lpstr>
      <vt:lpstr>Time-reversal symmetry breaking in Sr2RuO4</vt:lpstr>
      <vt:lpstr>Uniaxial strain</vt:lpstr>
      <vt:lpstr>Hydrostatic pressure experiments</vt:lpstr>
      <vt:lpstr>Combined graph data</vt:lpstr>
      <vt:lpstr>(C4H12N2)Cu2Cl6 (PHCC)</vt:lpstr>
      <vt:lpstr>p-T phase diagram of PHCC</vt:lpstr>
      <vt:lpstr>Wir schaffen Wissen – heute für morgen</vt:lpstr>
      <vt:lpstr>Wir schaffen Wissen – heute für morgen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Khassanov Roustem</dc:creator>
  <cp:lastModifiedBy>Khassanov Roustem</cp:lastModifiedBy>
  <cp:revision>46</cp:revision>
  <cp:lastPrinted>2015-09-30T13:23:15Z</cp:lastPrinted>
  <dcterms:created xsi:type="dcterms:W3CDTF">2023-07-11T14:32:23Z</dcterms:created>
  <dcterms:modified xsi:type="dcterms:W3CDTF">2023-07-30T17:51:31Z</dcterms:modified>
</cp:coreProperties>
</file>