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0" r:id="rId3"/>
    <p:sldMasterId id="2147483723" r:id="rId4"/>
    <p:sldMasterId id="2147483735" r:id="rId5"/>
    <p:sldMasterId id="2147483747" r:id="rId6"/>
  </p:sldMasterIdLst>
  <p:notesMasterIdLst>
    <p:notesMasterId r:id="rId59"/>
  </p:notesMasterIdLst>
  <p:sldIdLst>
    <p:sldId id="257" r:id="rId7"/>
    <p:sldId id="302" r:id="rId8"/>
    <p:sldId id="1636" r:id="rId9"/>
    <p:sldId id="1609" r:id="rId10"/>
    <p:sldId id="260" r:id="rId11"/>
    <p:sldId id="1616" r:id="rId12"/>
    <p:sldId id="1614" r:id="rId13"/>
    <p:sldId id="262" r:id="rId14"/>
    <p:sldId id="304" r:id="rId15"/>
    <p:sldId id="305" r:id="rId16"/>
    <p:sldId id="1603" r:id="rId17"/>
    <p:sldId id="1606" r:id="rId18"/>
    <p:sldId id="1604" r:id="rId19"/>
    <p:sldId id="264" r:id="rId20"/>
    <p:sldId id="1303" r:id="rId21"/>
    <p:sldId id="1623" r:id="rId22"/>
    <p:sldId id="1605" r:id="rId23"/>
    <p:sldId id="1607" r:id="rId24"/>
    <p:sldId id="1608" r:id="rId25"/>
    <p:sldId id="1632" r:id="rId26"/>
    <p:sldId id="1620" r:id="rId27"/>
    <p:sldId id="1621" r:id="rId28"/>
    <p:sldId id="324" r:id="rId29"/>
    <p:sldId id="314" r:id="rId30"/>
    <p:sldId id="315" r:id="rId31"/>
    <p:sldId id="295" r:id="rId32"/>
    <p:sldId id="296" r:id="rId33"/>
    <p:sldId id="319" r:id="rId34"/>
    <p:sldId id="311" r:id="rId35"/>
    <p:sldId id="330" r:id="rId36"/>
    <p:sldId id="313" r:id="rId37"/>
    <p:sldId id="1617" r:id="rId38"/>
    <p:sldId id="1625" r:id="rId39"/>
    <p:sldId id="1629" r:id="rId40"/>
    <p:sldId id="1630" r:id="rId41"/>
    <p:sldId id="1633" r:id="rId42"/>
    <p:sldId id="1627" r:id="rId43"/>
    <p:sldId id="1631" r:id="rId44"/>
    <p:sldId id="1628" r:id="rId45"/>
    <p:sldId id="1325" r:id="rId46"/>
    <p:sldId id="1328" r:id="rId47"/>
    <p:sldId id="1330" r:id="rId48"/>
    <p:sldId id="1347" r:id="rId49"/>
    <p:sldId id="1610" r:id="rId50"/>
    <p:sldId id="1634" r:id="rId51"/>
    <p:sldId id="1334" r:id="rId52"/>
    <p:sldId id="1335" r:id="rId53"/>
    <p:sldId id="1336" r:id="rId54"/>
    <p:sldId id="1337" r:id="rId55"/>
    <p:sldId id="1338" r:id="rId56"/>
    <p:sldId id="1344" r:id="rId57"/>
    <p:sldId id="1345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66CCFF"/>
    <a:srgbClr val="00CC00"/>
    <a:srgbClr val="0066FF"/>
    <a:srgbClr val="C3D69B"/>
    <a:srgbClr val="DCE6F2"/>
    <a:srgbClr val="E6B9B8"/>
    <a:srgbClr val="CCC1D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C46E4-7ED9-4CA4-BCDD-75AEE3BBFBCE}" type="datetimeFigureOut">
              <a:rPr lang="en-IN" smtClean="0"/>
              <a:t>02-08-2023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D511E-6374-44F2-A56F-10E92AB45A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4951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A0F4A-9C1E-471D-9712-3AD59CB71BB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EA0F4A-9C1E-471D-9712-3AD59CB71B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083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717BE-67C5-4CF6-A10B-5F5BED17E8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407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717BE-67C5-4CF6-A10B-5F5BED17E8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33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717BE-67C5-4CF6-A10B-5F5BED17E8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17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717BE-67C5-4CF6-A10B-5F5BED17E8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59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717BE-67C5-4CF6-A10B-5F5BED17E8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192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717BE-67C5-4CF6-A10B-5F5BED17E8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51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A0F4A-9C1E-471D-9712-3AD59CB71B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63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350-185E-40CC-89EA-BA6A44DFA1C3}" type="datetimeFigureOut">
              <a:rPr lang="en-IN" smtClean="0"/>
              <a:t>02-08-2023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3EC0-BA63-4D3F-B068-03D35FC060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9699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350-185E-40CC-89EA-BA6A44DFA1C3}" type="datetimeFigureOut">
              <a:rPr lang="en-IN" smtClean="0"/>
              <a:t>02-08-2023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3EC0-BA63-4D3F-B068-03D35FC060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917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350-185E-40CC-89EA-BA6A44DFA1C3}" type="datetimeFigureOut">
              <a:rPr lang="en-IN" smtClean="0"/>
              <a:t>02-08-2023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3EC0-BA63-4D3F-B068-03D35FC060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7294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>
                <a:solidFill>
                  <a:srgbClr val="DBF5F9">
                    <a:shade val="90000"/>
                  </a:srgbClr>
                </a:solidFill>
              </a:rPr>
              <a:pPr/>
              <a:t>02-08-2023</a:t>
            </a:fld>
            <a:endParaRPr lang="en-IN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IN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00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02-08-2023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945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>
                <a:solidFill>
                  <a:srgbClr val="DBF5F9">
                    <a:shade val="90000"/>
                  </a:srgbClr>
                </a:solidFill>
              </a:rPr>
              <a:pPr/>
              <a:t>02-08-2023</a:t>
            </a:fld>
            <a:endParaRPr lang="en-IN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IN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0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02-08-2023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02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02-08-2023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15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02-08-2023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32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02-08-2023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01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02-08-2023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1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350-185E-40CC-89EA-BA6A44DFA1C3}" type="datetimeFigureOut">
              <a:rPr lang="en-IN" smtClean="0"/>
              <a:t>02-08-2023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3EC0-BA63-4D3F-B068-03D35FC060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3921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02-08-2023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5AFE83A3-5BEE-4D56-BD08-5CA138484A71}" type="slidenum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432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02-08-2023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70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02-08-2023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22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F86C8-EF0B-4EEB-B8B4-0514FBDF04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02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E9995-99A5-424B-8E2F-E34FF0D7AF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002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ACD32-A875-4427-BCD1-A486770B2B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48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5B0ED-A3BF-4EB8-B2C0-E3A3FBCDFA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23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681A5-D9AF-4559-BCD6-55EF417ED1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97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1CE13-19EE-4D16-842B-180C55233E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03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93996-228B-44F9-8905-7221488225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9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350-185E-40CC-89EA-BA6A44DFA1C3}" type="datetimeFigureOut">
              <a:rPr lang="en-IN" smtClean="0"/>
              <a:t>02-08-2023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3EC0-BA63-4D3F-B068-03D35FC060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1485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AADB2-5F4B-412B-BB1B-E94CB33A2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54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A0650-7CFE-4C81-B43E-819F621876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81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9D157-69F6-464A-95D3-48B42F666F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66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2C236-C216-48C4-BE61-E9407819AA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657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0242E-0923-47D7-9F0A-8556BFC5D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48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622DA-3460-4221-821A-D8F5856817A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02-08-2023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E83A3-5BEE-4D56-BD08-5CA138484A7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993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622DA-3460-4221-821A-D8F5856817A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02-08-2023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E83A3-5BEE-4D56-BD08-5CA138484A7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6393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622DA-3460-4221-821A-D8F5856817A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02-08-2023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E83A3-5BEE-4D56-BD08-5CA138484A7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948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622DA-3460-4221-821A-D8F5856817A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02-08-2023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E83A3-5BEE-4D56-BD08-5CA138484A7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38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622DA-3460-4221-821A-D8F5856817A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02-08-2023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E83A3-5BEE-4D56-BD08-5CA138484A7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70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350-185E-40CC-89EA-BA6A44DFA1C3}" type="datetimeFigureOut">
              <a:rPr lang="en-IN" smtClean="0"/>
              <a:t>02-08-2023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3EC0-BA63-4D3F-B068-03D35FC060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5623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622DA-3460-4221-821A-D8F5856817A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02-08-2023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E83A3-5BEE-4D56-BD08-5CA138484A7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585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622DA-3460-4221-821A-D8F5856817A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02-08-2023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E83A3-5BEE-4D56-BD08-5CA138484A7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69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622DA-3460-4221-821A-D8F5856817A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02-08-2023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E83A3-5BEE-4D56-BD08-5CA138484A7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741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622DA-3460-4221-821A-D8F5856817A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02-08-2023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E83A3-5BEE-4D56-BD08-5CA138484A7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294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622DA-3460-4221-821A-D8F5856817A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02-08-2023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E83A3-5BEE-4D56-BD08-5CA138484A7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103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622DA-3460-4221-821A-D8F5856817A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02-08-2023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E83A3-5BEE-4D56-BD08-5CA138484A7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78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/>
              <a:pPr/>
              <a:t>02-08-2023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238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/>
              <a:pPr/>
              <a:t>02-08-2023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55057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/>
              <a:pPr/>
              <a:t>02-08-2023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3233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/>
              <a:pPr/>
              <a:t>02-08-2023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076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350-185E-40CC-89EA-BA6A44DFA1C3}" type="datetimeFigureOut">
              <a:rPr lang="en-IN" smtClean="0"/>
              <a:t>02-08-2023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3EC0-BA63-4D3F-B068-03D35FC060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3535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7" y="1859759"/>
            <a:ext cx="5389034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514600"/>
            <a:ext cx="5389034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/>
              <a:pPr/>
              <a:t>02-08-2023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60458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/>
              <a:pPr/>
              <a:t>02-08-2023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8697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/>
              <a:pPr/>
              <a:t>02-08-2023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5620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4" y="1676400"/>
            <a:ext cx="6815666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/>
              <a:pPr/>
              <a:t>02-08-2023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22917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8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8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/>
              <a:pPr/>
              <a:t>02-08-2023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2"/>
            <a:ext cx="812800" cy="365125"/>
          </a:xfrm>
        </p:spPr>
        <p:txBody>
          <a:bodyPr/>
          <a:lstStyle/>
          <a:p>
            <a:fld id="{5AFE83A3-5BEE-4D56-BD08-5CA138484A71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1" y="5816600"/>
            <a:ext cx="1221740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1" y="6219827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3540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/>
              <a:pPr/>
              <a:t>02-08-2023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3350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22DA-3460-4221-821A-D8F5856817AD}" type="datetimeFigureOut">
              <a:rPr lang="en-IN" smtClean="0"/>
              <a:pPr/>
              <a:t>02-08-2023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83A3-5BEE-4D56-BD08-5CA138484A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10436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9069A-698F-4DB2-AC7C-FD7A3FEC19C6}" type="datetime4">
              <a:rPr lang="en-US" smtClean="0"/>
              <a:t>August 2, 2023</a:t>
            </a:fld>
            <a:endParaRPr lang="en-US"/>
          </a:p>
        </p:txBody>
      </p:sp>
      <p:sp>
        <p:nvSpPr>
          <p:cNvPr id="5" name="Footer Placeholder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SNM-BPC/MoU/2015-16</a:t>
            </a:r>
          </a:p>
        </p:txBody>
      </p:sp>
      <p:sp>
        <p:nvSpPr>
          <p:cNvPr id="6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AE886-6A8F-44BA-897A-5422785E2D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74807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3F2A4-E1FC-4020-9AB2-8DABEB3164AD}" type="datetime4">
              <a:rPr lang="en-US" smtClean="0"/>
              <a:t>August 2, 2023</a:t>
            </a:fld>
            <a:endParaRPr lang="en-US"/>
          </a:p>
        </p:txBody>
      </p:sp>
      <p:sp>
        <p:nvSpPr>
          <p:cNvPr id="5" name="Footer Placeholder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SNM-BPC/MoU/2015-16</a:t>
            </a:r>
          </a:p>
        </p:txBody>
      </p:sp>
      <p:sp>
        <p:nvSpPr>
          <p:cNvPr id="6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D01065-9EAF-412E-88D6-2C7AE96299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14177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C336D-79AD-4546-831F-8763E01FAF44}" type="datetime4">
              <a:rPr lang="en-US" smtClean="0"/>
              <a:t>August 2, 2023</a:t>
            </a:fld>
            <a:endParaRPr lang="en-US"/>
          </a:p>
        </p:txBody>
      </p:sp>
      <p:sp>
        <p:nvSpPr>
          <p:cNvPr id="5" name="Footer Placeholder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SNM-BPC/MoU/2015-16</a:t>
            </a:r>
          </a:p>
        </p:txBody>
      </p:sp>
      <p:sp>
        <p:nvSpPr>
          <p:cNvPr id="6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769630-1F6F-4AC3-9C7C-4D642F4B2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18369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350-185E-40CC-89EA-BA6A44DFA1C3}" type="datetimeFigureOut">
              <a:rPr lang="en-IN" smtClean="0"/>
              <a:t>02-08-2023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3EC0-BA63-4D3F-B068-03D35FC060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80280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267DA-B59D-430A-939B-E9363F635A50}" type="datetime4">
              <a:rPr lang="en-US" smtClean="0"/>
              <a:t>August 2, 2023</a:t>
            </a:fld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SNM-BPC/MoU/2015-16</a:t>
            </a:r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75F07-B68A-4E5C-8FDB-B67ED4686F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56016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738AF-7306-4BCB-8D11-534C3B28E4A1}" type="datetime4">
              <a:rPr lang="en-US" smtClean="0"/>
              <a:t>August 2, 2023</a:t>
            </a:fld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SNM-BPC/MoU/2015-16</a:t>
            </a: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24C133-7A40-4105-B156-EF3257BE73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2715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79F6C-2596-4075-99F7-7F2B2EB58C3D}" type="datetime4">
              <a:rPr lang="en-US" smtClean="0"/>
              <a:t>August 2, 2023</a:t>
            </a:fld>
            <a:endParaRPr lang="en-US"/>
          </a:p>
        </p:txBody>
      </p:sp>
      <p:sp>
        <p:nvSpPr>
          <p:cNvPr id="4" name="Footer Placeholder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SNM-BPC/MoU/2015-16</a:t>
            </a:r>
          </a:p>
        </p:txBody>
      </p:sp>
      <p:sp>
        <p:nvSpPr>
          <p:cNvPr id="5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C7275-EE70-4FC1-978F-ECE29D0031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24183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03DF4-4128-423B-8C47-2297788B4476}" type="datetime4">
              <a:rPr lang="en-US" smtClean="0"/>
              <a:t>August 2, 2023</a:t>
            </a:fld>
            <a:endParaRPr lang="en-US"/>
          </a:p>
        </p:txBody>
      </p:sp>
      <p:sp>
        <p:nvSpPr>
          <p:cNvPr id="3" name="Footer Placeholder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SNM-BPC/MoU/2015-16</a:t>
            </a:r>
          </a:p>
        </p:txBody>
      </p:sp>
      <p:sp>
        <p:nvSpPr>
          <p:cNvPr id="4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807A35-28D2-452A-BA4C-D5A0D1EF8B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850151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82CAA-9E37-4355-A973-DF12B3A453A7}" type="datetime4">
              <a:rPr lang="en-US" smtClean="0"/>
              <a:t>August 2, 2023</a:t>
            </a:fld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SNM-BPC/MoU/2015-16</a:t>
            </a:r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92C3A-11F4-4F03-B30D-74B61E857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70371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7ABC7-45EE-4A04-9D65-D9C0D689F730}" type="datetime4">
              <a:rPr lang="en-US" smtClean="0"/>
              <a:t>August 2, 2023</a:t>
            </a:fld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SNM-BPC/MoU/2015-16</a:t>
            </a:r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430A5-E6FD-4861-B5F3-2943D313A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26278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7F461-6249-46B5-9593-0CD14F78994A}" type="datetime4">
              <a:rPr lang="en-US" smtClean="0"/>
              <a:t>August 2, 2023</a:t>
            </a:fld>
            <a:endParaRPr lang="en-US"/>
          </a:p>
        </p:txBody>
      </p:sp>
      <p:sp>
        <p:nvSpPr>
          <p:cNvPr id="5" name="Footer Placeholder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SNM-BPC/MoU/2015-16</a:t>
            </a:r>
          </a:p>
        </p:txBody>
      </p:sp>
      <p:sp>
        <p:nvSpPr>
          <p:cNvPr id="6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9DA803-E7C8-4A2F-822B-97E16B16F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321334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780D1-E27D-4A51-AF6E-151D977F27B9}" type="datetime4">
              <a:rPr lang="en-US" smtClean="0"/>
              <a:t>August 2, 2023</a:t>
            </a:fld>
            <a:endParaRPr lang="en-US"/>
          </a:p>
        </p:txBody>
      </p:sp>
      <p:sp>
        <p:nvSpPr>
          <p:cNvPr id="5" name="Footer Placeholder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SNM-BPC/MoU/2015-16</a:t>
            </a:r>
          </a:p>
        </p:txBody>
      </p:sp>
      <p:sp>
        <p:nvSpPr>
          <p:cNvPr id="6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84CBFB-1243-40C7-89F5-314B717DD3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17825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350-185E-40CC-89EA-BA6A44DFA1C3}" type="datetimeFigureOut">
              <a:rPr lang="en-IN" smtClean="0"/>
              <a:t>02-08-2023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3EC0-BA63-4D3F-B068-03D35FC060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655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350-185E-40CC-89EA-BA6A44DFA1C3}" type="datetimeFigureOut">
              <a:rPr lang="en-IN" smtClean="0"/>
              <a:t>02-08-2023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3EC0-BA63-4D3F-B068-03D35FC060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4418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350-185E-40CC-89EA-BA6A44DFA1C3}" type="datetimeFigureOut">
              <a:rPr lang="en-IN" smtClean="0"/>
              <a:t>02-08-2023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3EC0-BA63-4D3F-B068-03D35FC060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529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36350-185E-40CC-89EA-BA6A44DFA1C3}" type="datetimeFigureOut">
              <a:rPr lang="en-IN" smtClean="0"/>
              <a:t>02-08-2023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3EC0-BA63-4D3F-B068-03D35FC060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125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D2622DA-3460-4221-821A-D8F5856817AD}" type="datetimeFigureOut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02-08-2023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AFE83A3-5BEE-4D56-BD08-5CA138484A71}" type="slidenum">
              <a:rPr lang="en-I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IN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24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EEFBBD-25BB-4444-B26B-B552F9E33C8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3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622DA-3460-4221-821A-D8F5856817A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02-08-2023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E83A3-5BEE-4D56-BD08-5CA138484A7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95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1" y="-7144"/>
            <a:ext cx="1221740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1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D2622DA-3460-4221-821A-D8F5856817AD}" type="datetimeFigureOut">
              <a:rPr lang="en-IN" smtClean="0"/>
              <a:pPr/>
              <a:t>02-08-2023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2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2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AFE83A3-5BEE-4D56-BD08-5CA138484A71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730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fld id="{7F2EAA09-0E3B-45EE-905F-A9896E31014A}" type="datetime4">
              <a:rPr lang="en-US" smtClean="0"/>
              <a:t>August 2, 2023</a:t>
            </a:fld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US"/>
              <a:t>SNM-BPC/MoU/2015-16</a:t>
            </a: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AA86E86-CDC7-424B-994F-1D3BCF3317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94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0.png"/><Relationship Id="rId4" Type="http://schemas.openxmlformats.org/officeDocument/2006/relationships/image" Target="../media/image47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6.jpe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1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9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9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740.png"/><Relationship Id="rId21" Type="http://schemas.openxmlformats.org/officeDocument/2006/relationships/image" Target="../media/image92.png"/><Relationship Id="rId7" Type="http://schemas.openxmlformats.org/officeDocument/2006/relationships/image" Target="../media/image780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70.png"/><Relationship Id="rId11" Type="http://schemas.openxmlformats.org/officeDocument/2006/relationships/image" Target="../media/image82.png"/><Relationship Id="rId5" Type="http://schemas.openxmlformats.org/officeDocument/2006/relationships/image" Target="../media/image760.png"/><Relationship Id="rId15" Type="http://schemas.openxmlformats.org/officeDocument/2006/relationships/image" Target="../media/image86.png"/><Relationship Id="rId10" Type="http://schemas.openxmlformats.org/officeDocument/2006/relationships/image" Target="../media/image810.png"/><Relationship Id="rId19" Type="http://schemas.openxmlformats.org/officeDocument/2006/relationships/image" Target="../media/image90.png"/><Relationship Id="rId4" Type="http://schemas.openxmlformats.org/officeDocument/2006/relationships/image" Target="../media/image750.png"/><Relationship Id="rId9" Type="http://schemas.openxmlformats.org/officeDocument/2006/relationships/image" Target="../media/image800.png"/><Relationship Id="rId1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96.jpg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"/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57534" y="54145"/>
            <a:ext cx="1066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Calibri" panose="020F0502020204030204" pitchFamily="34" charset="0"/>
                <a:cs typeface="+mn-cs"/>
              </a:rPr>
              <a:t>TRIUMF / VECC collaboration towards ARIEL</a:t>
            </a:r>
            <a:r>
              <a:rPr kumimoji="0" lang="en-I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Calibri" panose="020F0502020204030204" pitchFamily="34" charset="0"/>
                <a:cs typeface="+mn-cs"/>
              </a:rPr>
              <a:t> / ANURIB</a:t>
            </a: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Heavy" panose="020B09030201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1" y="2485370"/>
            <a:ext cx="90577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Arup Bandyopadhyay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arup@vecc.gov.in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Head – Accelerator Physics Group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Variable Energy Cyclotron Centre, Kolkata, India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Professor –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Homi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Bhabha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National Institute (HBNI)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62021" y="6027003"/>
            <a:ext cx="8919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TRIUMF Science week – July 31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 to  August 4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, 2023</a:t>
            </a:r>
          </a:p>
        </p:txBody>
      </p:sp>
      <p:pic>
        <p:nvPicPr>
          <p:cNvPr id="2" name="Picture 1" descr="VECC.png">
            <a:extLst>
              <a:ext uri="{FF2B5EF4-FFF2-40B4-BE49-F238E27FC236}">
                <a16:creationId xmlns:a16="http://schemas.microsoft.com/office/drawing/2014/main" id="{B3CE9DC5-28CC-F0A6-F41C-FA01D06229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94391" y="1614012"/>
            <a:ext cx="1260000" cy="12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27306"/>
            <a:ext cx="3527108" cy="6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lax\AppData\Local\Temp\ICM Render 2-1.JPG">
            <a:extLst>
              <a:ext uri="{FF2B5EF4-FFF2-40B4-BE49-F238E27FC236}">
                <a16:creationId xmlns:a16="http://schemas.microsoft.com/office/drawing/2014/main" id="{C04B4FC3-D151-78F7-EBC0-6EC91AA5E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7616" y="2606040"/>
            <a:ext cx="3803904" cy="421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0298A1-D919-A0E1-FCD9-3EBD599998D3}"/>
              </a:ext>
            </a:extLst>
          </p:cNvPr>
          <p:cNvSpPr txBox="1"/>
          <p:nvPr/>
        </p:nvSpPr>
        <p:spPr>
          <a:xfrm>
            <a:off x="2621239" y="59601"/>
            <a:ext cx="6138713" cy="40011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Super-conducting</a:t>
            </a:r>
            <a:r>
              <a:rPr lang="en-US" sz="2000" b="1" kern="0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kern="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electron LINAC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B7860E-FF64-1180-9C19-AF84A9451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6" t="19169" r="1507" b="13977"/>
          <a:stretch/>
        </p:blipFill>
        <p:spPr>
          <a:xfrm>
            <a:off x="28812" y="471174"/>
            <a:ext cx="8445262" cy="2665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7143A4-60F3-1CF1-E782-8C05076457E1}"/>
              </a:ext>
            </a:extLst>
          </p:cNvPr>
          <p:cNvSpPr txBox="1"/>
          <p:nvPr/>
        </p:nvSpPr>
        <p:spPr>
          <a:xfrm>
            <a:off x="8792387" y="828136"/>
            <a:ext cx="330679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66FF"/>
                </a:solidFill>
                <a:latin typeface="Arial Black" panose="020B0A04020102020204" pitchFamily="34" charset="0"/>
              </a:rPr>
              <a:t>Nine cell </a:t>
            </a:r>
            <a:r>
              <a:rPr lang="en-IN" sz="2000" dirty="0">
                <a:solidFill>
                  <a:srgbClr val="FF0000"/>
                </a:solidFill>
                <a:latin typeface="Arial Black" panose="020B0A04020102020204" pitchFamily="34" charset="0"/>
              </a:rPr>
              <a:t>SC electron LINAC </a:t>
            </a:r>
            <a:r>
              <a:rPr lang="en-IN" sz="2000" dirty="0">
                <a:solidFill>
                  <a:srgbClr val="0066FF"/>
                </a:solidFill>
                <a:latin typeface="Arial Black" panose="020B0A04020102020204" pitchFamily="34" charset="0"/>
              </a:rPr>
              <a:t>for production of RIBs using photofission route</a:t>
            </a:r>
          </a:p>
          <a:p>
            <a:r>
              <a:rPr lang="en-IN" sz="2000" dirty="0">
                <a:solidFill>
                  <a:srgbClr val="0066FF"/>
                </a:solidFill>
                <a:latin typeface="Arial Black" panose="020B0A04020102020204" pitchFamily="34" charset="0"/>
              </a:rPr>
              <a:t>Acc. Grad ~ 10 MV/m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A39D9-CCAB-65B2-4917-8210B95ECA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61" y="4074596"/>
            <a:ext cx="2112235" cy="1584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3D0B5E-63EB-CF5B-3912-0FF3387C82EC}"/>
              </a:ext>
            </a:extLst>
          </p:cNvPr>
          <p:cNvSpPr txBox="1"/>
          <p:nvPr/>
        </p:nvSpPr>
        <p:spPr>
          <a:xfrm>
            <a:off x="134975" y="5802456"/>
            <a:ext cx="235019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tx1"/>
                </a:solidFill>
                <a:latin typeface="Arial Black" panose="020B0A04020102020204" pitchFamily="34" charset="0"/>
              </a:rPr>
              <a:t>Single cell cavity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D287C1-84D5-2B75-59A5-2F5BE40135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072" y="3667770"/>
            <a:ext cx="2350502" cy="31340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BFCF2B-F805-6237-8234-A2D99AF6B6DC}"/>
              </a:ext>
            </a:extLst>
          </p:cNvPr>
          <p:cNvSpPr txBox="1"/>
          <p:nvPr/>
        </p:nvSpPr>
        <p:spPr>
          <a:xfrm>
            <a:off x="2033522" y="6432839"/>
            <a:ext cx="1719573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tx1"/>
                </a:solidFill>
                <a:latin typeface="Arial Black" panose="020B0A04020102020204" pitchFamily="34" charset="0"/>
              </a:rPr>
              <a:t>9-cell cavity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D8847-01CA-7836-85FA-CD795DAC233A}"/>
              </a:ext>
            </a:extLst>
          </p:cNvPr>
          <p:cNvSpPr txBox="1"/>
          <p:nvPr/>
        </p:nvSpPr>
        <p:spPr>
          <a:xfrm>
            <a:off x="9815536" y="6450464"/>
            <a:ext cx="8880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600" dirty="0">
                <a:solidFill>
                  <a:srgbClr val="0066FF"/>
                </a:solidFill>
                <a:latin typeface="Arial Black" panose="020B0A04020102020204" pitchFamily="34" charset="0"/>
                <a:cs typeface="Arial" pitchFamily="34" charset="0"/>
              </a:rPr>
              <a:t>Cavity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DFEF6E-3D25-CC1C-29F9-DAA6F7D74E6D}"/>
              </a:ext>
            </a:extLst>
          </p:cNvPr>
          <p:cNvSpPr txBox="1"/>
          <p:nvPr/>
        </p:nvSpPr>
        <p:spPr>
          <a:xfrm>
            <a:off x="11074228" y="2616218"/>
            <a:ext cx="10822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sz="1600" dirty="0">
                <a:solidFill>
                  <a:srgbClr val="0066FF"/>
                </a:solidFill>
                <a:latin typeface="Arial Black" panose="020B0A04020102020204" pitchFamily="34" charset="0"/>
                <a:cs typeface="Arial" pitchFamily="34" charset="0"/>
              </a:rPr>
              <a:t>Vacuum vessel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5908E-59F1-6845-8C5A-610DC7E837BB}"/>
              </a:ext>
            </a:extLst>
          </p:cNvPr>
          <p:cNvSpPr txBox="1"/>
          <p:nvPr/>
        </p:nvSpPr>
        <p:spPr>
          <a:xfrm>
            <a:off x="7541605" y="6204243"/>
            <a:ext cx="15639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sz="1600" dirty="0">
                <a:solidFill>
                  <a:srgbClr val="0066FF"/>
                </a:solidFill>
                <a:latin typeface="Arial Black" panose="020B0A04020102020204" pitchFamily="34" charset="0"/>
                <a:cs typeface="Arial" pitchFamily="34" charset="0"/>
              </a:rPr>
              <a:t>77K thermal shield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D26DEB-7DDF-97FD-499A-E01EBF3DD0D8}"/>
              </a:ext>
            </a:extLst>
          </p:cNvPr>
          <p:cNvSpPr txBox="1"/>
          <p:nvPr/>
        </p:nvSpPr>
        <p:spPr>
          <a:xfrm>
            <a:off x="7541605" y="5802456"/>
            <a:ext cx="11942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600" dirty="0" err="1">
                <a:solidFill>
                  <a:srgbClr val="0066FF"/>
                </a:solidFill>
                <a:latin typeface="Arial Black" panose="020B0A04020102020204" pitchFamily="34" charset="0"/>
                <a:cs typeface="Arial" pitchFamily="34" charset="0"/>
              </a:rPr>
              <a:t>LHe</a:t>
            </a:r>
            <a:r>
              <a:rPr lang="en-IN" sz="1600" dirty="0">
                <a:solidFill>
                  <a:srgbClr val="0066FF"/>
                </a:solidFill>
                <a:latin typeface="Arial Black" panose="020B0A04020102020204" pitchFamily="34" charset="0"/>
                <a:cs typeface="Arial" pitchFamily="34" charset="0"/>
              </a:rPr>
              <a:t> bath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2451AFB-01C1-E252-D74E-91BBEC6AD8A9}"/>
              </a:ext>
            </a:extLst>
          </p:cNvPr>
          <p:cNvCxnSpPr>
            <a:cxnSpLocks/>
          </p:cNvCxnSpPr>
          <p:nvPr/>
        </p:nvCxnSpPr>
        <p:spPr>
          <a:xfrm flipH="1" flipV="1">
            <a:off x="11669701" y="3200993"/>
            <a:ext cx="115422" cy="123810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62F243D-6957-7B60-504C-01DC77A8B121}"/>
              </a:ext>
            </a:extLst>
          </p:cNvPr>
          <p:cNvCxnSpPr>
            <a:cxnSpLocks/>
          </p:cNvCxnSpPr>
          <p:nvPr/>
        </p:nvCxnSpPr>
        <p:spPr>
          <a:xfrm flipH="1">
            <a:off x="10299701" y="5502349"/>
            <a:ext cx="56411" cy="936288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FFACCF5-5F43-6D3D-ACFA-5F7AE51FA267}"/>
              </a:ext>
            </a:extLst>
          </p:cNvPr>
          <p:cNvCxnSpPr>
            <a:cxnSpLocks/>
          </p:cNvCxnSpPr>
          <p:nvPr/>
        </p:nvCxnSpPr>
        <p:spPr>
          <a:xfrm flipH="1">
            <a:off x="9054742" y="5658772"/>
            <a:ext cx="541142" cy="59966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C51DF81-6D85-B9A2-347C-70BD1D298A02}"/>
              </a:ext>
            </a:extLst>
          </p:cNvPr>
          <p:cNvCxnSpPr>
            <a:cxnSpLocks/>
          </p:cNvCxnSpPr>
          <p:nvPr/>
        </p:nvCxnSpPr>
        <p:spPr>
          <a:xfrm flipH="1">
            <a:off x="8666161" y="5390707"/>
            <a:ext cx="706439" cy="46398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C772577-728B-75FF-AF22-37801297AC45}"/>
              </a:ext>
            </a:extLst>
          </p:cNvPr>
          <p:cNvSpPr txBox="1"/>
          <p:nvPr/>
        </p:nvSpPr>
        <p:spPr>
          <a:xfrm rot="1352535">
            <a:off x="7908723" y="4923888"/>
            <a:ext cx="670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Beam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385C36-854F-56FC-3619-93745ACC8D0B}"/>
              </a:ext>
            </a:extLst>
          </p:cNvPr>
          <p:cNvCxnSpPr/>
          <p:nvPr/>
        </p:nvCxnSpPr>
        <p:spPr>
          <a:xfrm>
            <a:off x="8228817" y="4809244"/>
            <a:ext cx="346853" cy="14287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6160FE3-2170-3B06-97D5-C8B33EBDB6C3}"/>
              </a:ext>
            </a:extLst>
          </p:cNvPr>
          <p:cNvSpPr txBox="1"/>
          <p:nvPr/>
        </p:nvSpPr>
        <p:spPr>
          <a:xfrm>
            <a:off x="7651071" y="3650647"/>
            <a:ext cx="671979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tx1"/>
                </a:solidFill>
                <a:latin typeface="Arial Black" panose="020B0A04020102020204" pitchFamily="34" charset="0"/>
              </a:rPr>
              <a:t>ICM</a:t>
            </a:r>
          </a:p>
        </p:txBody>
      </p:sp>
    </p:spTree>
    <p:extLst>
      <p:ext uri="{BB962C8B-B14F-4D97-AF65-F5344CB8AC3E}">
        <p14:creationId xmlns:p14="http://schemas.microsoft.com/office/powerpoint/2010/main" val="2653787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AAE955-3657-EB49-F68B-C76888B8B67A}"/>
              </a:ext>
            </a:extLst>
          </p:cNvPr>
          <p:cNvSpPr txBox="1"/>
          <p:nvPr/>
        </p:nvSpPr>
        <p:spPr>
          <a:xfrm>
            <a:off x="97495" y="123609"/>
            <a:ext cx="3349793" cy="40011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</a:t>
            </a:r>
            <a:r>
              <a:rPr lang="en-US" sz="2000" b="1" kern="0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kern="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e- LINAC Development</a:t>
            </a:r>
          </a:p>
        </p:txBody>
      </p:sp>
      <p:pic>
        <p:nvPicPr>
          <p:cNvPr id="3" name="Picture 2" descr="ARIEL-I-5.jpg">
            <a:extLst>
              <a:ext uri="{FF2B5EF4-FFF2-40B4-BE49-F238E27FC236}">
                <a16:creationId xmlns:a16="http://schemas.microsoft.com/office/drawing/2014/main" id="{36DBD772-9DBB-5D68-6786-BC7C8B3CBE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4" y="606035"/>
            <a:ext cx="3200400" cy="2877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7315BB-6383-81AA-E3BC-4C71B9E23C56}"/>
              </a:ext>
            </a:extLst>
          </p:cNvPr>
          <p:cNvSpPr txBox="1"/>
          <p:nvPr/>
        </p:nvSpPr>
        <p:spPr>
          <a:xfrm>
            <a:off x="31541" y="3240496"/>
            <a:ext cx="32004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tx1"/>
                </a:solidFill>
                <a:latin typeface="Arial Black" panose="020B0A04020102020204" pitchFamily="34" charset="0"/>
              </a:rPr>
              <a:t>9-cell cavity inspection</a:t>
            </a:r>
          </a:p>
        </p:txBody>
      </p:sp>
      <p:pic>
        <p:nvPicPr>
          <p:cNvPr id="5" name="Picture 4" descr="C:\Users\Administrator\Desktop\Manna\Pictures\Office2\Alignment\DSC04457.JPG">
            <a:extLst>
              <a:ext uri="{FF2B5EF4-FFF2-40B4-BE49-F238E27FC236}">
                <a16:creationId xmlns:a16="http://schemas.microsoft.com/office/drawing/2014/main" id="{3C15C862-9187-9BE1-447A-3FC47E00F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4" y="3775821"/>
            <a:ext cx="3200400" cy="267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4BBE1C-8E0C-FD3D-BB93-85B9FC36A0FE}"/>
              </a:ext>
            </a:extLst>
          </p:cNvPr>
          <p:cNvSpPr txBox="1"/>
          <p:nvPr/>
        </p:nvSpPr>
        <p:spPr>
          <a:xfrm>
            <a:off x="244194" y="6454196"/>
            <a:ext cx="282615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tx1"/>
                </a:solidFill>
                <a:latin typeface="Arial Black" panose="020B0A04020102020204" pitchFamily="34" charset="0"/>
              </a:rPr>
              <a:t>Dressed 9-cell cavity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CEFE4D7-CD4F-0554-FDA7-CC102DAE2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2527" y="1085976"/>
            <a:ext cx="8219313" cy="475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497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AAE955-3657-EB49-F68B-C76888B8B67A}"/>
              </a:ext>
            </a:extLst>
          </p:cNvPr>
          <p:cNvSpPr txBox="1"/>
          <p:nvPr/>
        </p:nvSpPr>
        <p:spPr>
          <a:xfrm>
            <a:off x="2621239" y="123609"/>
            <a:ext cx="6138713" cy="40011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Super-conducting</a:t>
            </a:r>
            <a:r>
              <a:rPr lang="en-US" sz="2000" b="1" kern="0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kern="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electron LINAC Development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C7273D-47BC-2061-9FD1-4ED43245BB94}"/>
              </a:ext>
            </a:extLst>
          </p:cNvPr>
          <p:cNvGrpSpPr/>
          <p:nvPr/>
        </p:nvGrpSpPr>
        <p:grpSpPr>
          <a:xfrm>
            <a:off x="38892" y="643714"/>
            <a:ext cx="6350269" cy="4123576"/>
            <a:chOff x="38892" y="643714"/>
            <a:chExt cx="6350269" cy="41235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A1EB4A-1977-FD38-682E-B26EF4DE9A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57" y="643714"/>
              <a:ext cx="5883957" cy="37903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0DFBD4-2F12-FB9E-B122-557A58DF571F}"/>
                </a:ext>
              </a:extLst>
            </p:cNvPr>
            <p:cNvSpPr txBox="1"/>
            <p:nvPr/>
          </p:nvSpPr>
          <p:spPr>
            <a:xfrm rot="20760000">
              <a:off x="5084221" y="3831938"/>
              <a:ext cx="1304940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 Black" panose="020B0A04020102020204" pitchFamily="34" charset="0"/>
                </a:rPr>
                <a:t>e-gun (300 keV)</a:t>
              </a:r>
              <a:endParaRPr lang="en-CA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B6CC44-C5A1-C7F8-E81B-237CD16EC037}"/>
                </a:ext>
              </a:extLst>
            </p:cNvPr>
            <p:cNvSpPr txBox="1"/>
            <p:nvPr/>
          </p:nvSpPr>
          <p:spPr>
            <a:xfrm rot="840000">
              <a:off x="38892" y="3749048"/>
              <a:ext cx="1665357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600" dirty="0">
                  <a:latin typeface="Arial Black" panose="020B0A04020102020204" pitchFamily="34" charset="0"/>
                </a:rPr>
                <a:t>ACM2 </a:t>
              </a:r>
            </a:p>
            <a:p>
              <a:pPr algn="ctr"/>
              <a:r>
                <a:rPr lang="en-US" sz="1600" dirty="0">
                  <a:latin typeface="Arial Black" panose="020B0A04020102020204" pitchFamily="34" charset="0"/>
                </a:rPr>
                <a:t>(not installed)</a:t>
              </a:r>
              <a:endParaRPr lang="en-CA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4193DF-D984-9D40-52AF-B5CAF85CBB99}"/>
                </a:ext>
              </a:extLst>
            </p:cNvPr>
            <p:cNvSpPr txBox="1"/>
            <p:nvPr/>
          </p:nvSpPr>
          <p:spPr>
            <a:xfrm rot="1260000">
              <a:off x="4932401" y="1409212"/>
              <a:ext cx="1021829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 Black" panose="020B0A04020102020204" pitchFamily="34" charset="0"/>
                </a:rPr>
                <a:t>300 kV supply</a:t>
              </a:r>
              <a:endParaRPr lang="en-CA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BA97F8-18A8-9295-D609-10842298A099}"/>
                </a:ext>
              </a:extLst>
            </p:cNvPr>
            <p:cNvSpPr txBox="1"/>
            <p:nvPr/>
          </p:nvSpPr>
          <p:spPr>
            <a:xfrm rot="20732411">
              <a:off x="4105907" y="4293679"/>
              <a:ext cx="619080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Black" panose="020B0A04020102020204" pitchFamily="34" charset="0"/>
                </a:rPr>
                <a:t>ICM</a:t>
              </a:r>
              <a:endParaRPr lang="en-CA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F8BE33-668A-5725-BB8B-D6F84A7B73F0}"/>
                </a:ext>
              </a:extLst>
            </p:cNvPr>
            <p:cNvSpPr txBox="1"/>
            <p:nvPr/>
          </p:nvSpPr>
          <p:spPr>
            <a:xfrm rot="1200000">
              <a:off x="2490244" y="739322"/>
              <a:ext cx="1236465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 Black" panose="020B0A04020102020204" pitchFamily="34" charset="0"/>
                </a:rPr>
                <a:t>klystrons</a:t>
              </a:r>
              <a:endParaRPr lang="en-CA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F63CCD-D630-5FCD-484D-3E0F78B9978F}"/>
                </a:ext>
              </a:extLst>
            </p:cNvPr>
            <p:cNvSpPr txBox="1"/>
            <p:nvPr/>
          </p:nvSpPr>
          <p:spPr>
            <a:xfrm rot="1440000">
              <a:off x="3696099" y="1106141"/>
              <a:ext cx="695144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latin typeface="Arial Black" panose="020B0A04020102020204" pitchFamily="34" charset="0"/>
                </a:rPr>
                <a:t>Cold box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D29991-35E8-B307-9A99-3FBEC9FBFC50}"/>
                </a:ext>
              </a:extLst>
            </p:cNvPr>
            <p:cNvSpPr txBox="1"/>
            <p:nvPr/>
          </p:nvSpPr>
          <p:spPr>
            <a:xfrm rot="900000">
              <a:off x="1713170" y="4182515"/>
              <a:ext cx="1423808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600" dirty="0">
                  <a:latin typeface="Arial Black" panose="020B0A04020102020204" pitchFamily="34" charset="0"/>
                </a:rPr>
                <a:t>ACM1</a:t>
              </a:r>
            </a:p>
            <a:p>
              <a:pPr algn="ctr"/>
              <a:r>
                <a:rPr lang="en-US" sz="1600" dirty="0">
                  <a:latin typeface="Arial Black" panose="020B0A04020102020204" pitchFamily="34" charset="0"/>
                </a:rPr>
                <a:t>(one 9-cell)</a:t>
              </a:r>
              <a:endParaRPr lang="en-CA" sz="16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id="{AB29ECC4-58FA-C2B5-C05D-AC8DFC44B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901" y="640846"/>
            <a:ext cx="5486400" cy="583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965847-129E-37E6-E60C-FC2B6CAB4750}"/>
              </a:ext>
            </a:extLst>
          </p:cNvPr>
          <p:cNvSpPr txBox="1"/>
          <p:nvPr/>
        </p:nvSpPr>
        <p:spPr>
          <a:xfrm>
            <a:off x="7309368" y="1918581"/>
            <a:ext cx="1890261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IN" dirty="0">
                <a:latin typeface="Arial Black" panose="020B0A04020102020204" pitchFamily="34" charset="0"/>
              </a:rPr>
              <a:t>12 MV/m (</a:t>
            </a:r>
            <a:r>
              <a:rPr lang="en-IN" dirty="0" err="1">
                <a:latin typeface="Arial Black" panose="020B0A04020102020204" pitchFamily="34" charset="0"/>
              </a:rPr>
              <a:t>cw</a:t>
            </a:r>
            <a:r>
              <a:rPr lang="en-IN" dirty="0"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3C3F94-4629-46ED-5A28-C6DA53231EF0}"/>
              </a:ext>
            </a:extLst>
          </p:cNvPr>
          <p:cNvSpPr txBox="1"/>
          <p:nvPr/>
        </p:nvSpPr>
        <p:spPr>
          <a:xfrm>
            <a:off x="7431029" y="4846896"/>
            <a:ext cx="1890261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IN" dirty="0">
                <a:latin typeface="Arial Black" panose="020B0A04020102020204" pitchFamily="34" charset="0"/>
              </a:rPr>
              <a:t>10 MV/m (</a:t>
            </a:r>
            <a:r>
              <a:rPr lang="en-IN" dirty="0" err="1">
                <a:latin typeface="Arial Black" panose="020B0A04020102020204" pitchFamily="34" charset="0"/>
              </a:rPr>
              <a:t>cw</a:t>
            </a:r>
            <a:r>
              <a:rPr lang="en-IN" dirty="0">
                <a:latin typeface="Arial Black" panose="020B0A04020102020204" pitchFamily="34" charset="0"/>
              </a:rPr>
              <a:t>)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15CCCCE-189D-EE4A-A178-F7AE51C26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48" y="4836182"/>
            <a:ext cx="1446486" cy="164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47">
            <a:extLst>
              <a:ext uri="{FF2B5EF4-FFF2-40B4-BE49-F238E27FC236}">
                <a16:creationId xmlns:a16="http://schemas.microsoft.com/office/drawing/2014/main" id="{60E2C17C-C3B3-7E71-6A36-1AA352D64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9" y="5087204"/>
            <a:ext cx="4970151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>
              <a:spcBef>
                <a:spcPct val="0"/>
              </a:spcBef>
              <a:buNone/>
              <a:defRPr sz="2400" b="1">
                <a:solidFill>
                  <a:schemeClr val="dk1"/>
                </a:solidFill>
                <a:latin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b="0" dirty="0">
                <a:latin typeface="Arial Black" panose="020B0A04020102020204" pitchFamily="34" charset="0"/>
              </a:rPr>
              <a:t>First beam accelerated to 22 MeV / 10 µA on 29</a:t>
            </a:r>
            <a:r>
              <a:rPr lang="en-US" sz="2000" b="0" baseline="30000" dirty="0">
                <a:latin typeface="Arial Black" panose="020B0A04020102020204" pitchFamily="34" charset="0"/>
              </a:rPr>
              <a:t>th</a:t>
            </a:r>
            <a:r>
              <a:rPr lang="en-US" sz="2000" b="0" dirty="0">
                <a:latin typeface="Arial Black" panose="020B0A04020102020204" pitchFamily="34" charset="0"/>
              </a:rPr>
              <a:t> Sept 2014</a:t>
            </a:r>
          </a:p>
          <a:p>
            <a:endParaRPr lang="en-US" sz="2000" b="0" dirty="0">
              <a:latin typeface="Arial Black" panose="020B0A04020102020204" pitchFamily="34" charset="0"/>
            </a:endParaRPr>
          </a:p>
          <a:p>
            <a:r>
              <a:rPr lang="en-US" sz="2000" b="0" dirty="0">
                <a:latin typeface="Arial Black" panose="020B0A04020102020204" pitchFamily="34" charset="0"/>
              </a:rPr>
              <a:t>Beam test of VECC cavity was done on 28</a:t>
            </a:r>
            <a:r>
              <a:rPr lang="en-US" sz="2000" b="0" baseline="30000" dirty="0">
                <a:latin typeface="Arial Black" panose="020B0A04020102020204" pitchFamily="34" charset="0"/>
              </a:rPr>
              <a:t>th</a:t>
            </a:r>
            <a:r>
              <a:rPr lang="en-US" sz="2000" b="0" dirty="0">
                <a:latin typeface="Arial Black" panose="020B0A04020102020204" pitchFamily="34" charset="0"/>
              </a:rPr>
              <a:t> Oct 2016</a:t>
            </a:r>
          </a:p>
        </p:txBody>
      </p:sp>
    </p:spTree>
    <p:extLst>
      <p:ext uri="{BB962C8B-B14F-4D97-AF65-F5344CB8AC3E}">
        <p14:creationId xmlns:p14="http://schemas.microsoft.com/office/powerpoint/2010/main" val="1517041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7ADA3-D91A-9D8F-3401-2E45B18BCC8D}"/>
              </a:ext>
            </a:extLst>
          </p:cNvPr>
          <p:cNvSpPr txBox="1">
            <a:spLocks/>
          </p:cNvSpPr>
          <p:nvPr/>
        </p:nvSpPr>
        <p:spPr>
          <a:xfrm>
            <a:off x="159487" y="87300"/>
            <a:ext cx="1194745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kern="0">
                <a:solidFill>
                  <a:sysClr val="windowText" lastClr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IN" sz="2000" dirty="0">
                <a:latin typeface="Arial Black" panose="020B0A04020102020204" pitchFamily="34" charset="0"/>
              </a:rPr>
              <a:t>Science with rare isotope beams </a:t>
            </a:r>
            <a:r>
              <a:rPr lang="en-IN" sz="2000" dirty="0">
                <a:solidFill>
                  <a:srgbClr val="0066FF"/>
                </a:solidFill>
                <a:latin typeface="Arial Black" panose="020B0A04020102020204" pitchFamily="34" charset="0"/>
              </a:rPr>
              <a:t>(SCRIBE)</a:t>
            </a:r>
            <a:r>
              <a:rPr lang="en-IN" sz="2000" dirty="0">
                <a:latin typeface="Arial Black" panose="020B0A04020102020204" pitchFamily="34" charset="0"/>
              </a:rPr>
              <a:t> organized at VECC in year 2012 &amp; 2014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CE774-9159-7482-87B0-C49628A5F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428" y="597012"/>
            <a:ext cx="9362375" cy="619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02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84F41902-1351-AAB6-904E-180A85B57568}"/>
              </a:ext>
            </a:extLst>
          </p:cNvPr>
          <p:cNvSpPr/>
          <p:nvPr/>
        </p:nvSpPr>
        <p:spPr>
          <a:xfrm>
            <a:off x="54864" y="0"/>
            <a:ext cx="12070080" cy="1097280"/>
          </a:xfrm>
          <a:prstGeom prst="horizontalScrol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Addendum-3 to MOU between VECC  and TRIUMF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Wingdings" panose="05000000000000000000" pitchFamily="2" charset="2"/>
              </a:rPr>
              <a:t> August 8</a:t>
            </a:r>
            <a:r>
              <a:rPr kumimoji="0" lang="en-US" sz="2400" b="0" i="0" u="sng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Wingdings" panose="05000000000000000000" pitchFamily="2" charset="2"/>
              </a:rPr>
              <a:t>th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Wingdings" panose="05000000000000000000" pitchFamily="2" charset="2"/>
              </a:rPr>
              <a:t>, 2013</a:t>
            </a: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52319-070D-D0BF-2F69-33EDC1ACA4D3}"/>
              </a:ext>
            </a:extLst>
          </p:cNvPr>
          <p:cNvSpPr txBox="1"/>
          <p:nvPr/>
        </p:nvSpPr>
        <p:spPr>
          <a:xfrm>
            <a:off x="114300" y="1076249"/>
            <a:ext cx="120106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 goal of Addendum-3 to the MOU is to jointly design, develop and test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high power Actinide target/ converter modules – two numbers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Radioactive ion extraction systems – two numbers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Actinide target R&amp;D, simulations and experiments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One low beta heavy ion LINAC cryomodule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Total project cost : 6.3 M CAN$                                                       Timeline : Dec -2016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C:\Users\RIB Lab\Documents\Electron Linac\VECC\Addendum-3\photo\9469131878_538ef7c4b4.jpg">
            <a:extLst>
              <a:ext uri="{FF2B5EF4-FFF2-40B4-BE49-F238E27FC236}">
                <a16:creationId xmlns:a16="http://schemas.microsoft.com/office/drawing/2014/main" id="{39D6C20F-622F-D884-17AB-7A6B5FF0B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7958" y="3323011"/>
            <a:ext cx="5257800" cy="349643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8DB0AE-0567-14CC-4366-EB955B3EF2A2}"/>
              </a:ext>
            </a:extLst>
          </p:cNvPr>
          <p:cNvSpPr txBox="1"/>
          <p:nvPr/>
        </p:nvSpPr>
        <p:spPr>
          <a:xfrm>
            <a:off x="1603267" y="6540722"/>
            <a:ext cx="17207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D.K. Srivastava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911DD-2C20-D708-93DC-8A890EEE5032}"/>
              </a:ext>
            </a:extLst>
          </p:cNvPr>
          <p:cNvSpPr txBox="1"/>
          <p:nvPr/>
        </p:nvSpPr>
        <p:spPr>
          <a:xfrm>
            <a:off x="8780300" y="6540721"/>
            <a:ext cx="124475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N. Lockyer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55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014" y="1304785"/>
            <a:ext cx="9064691" cy="554655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0" y="571480"/>
            <a:ext cx="12192000" cy="71438"/>
          </a:xfrm>
          <a:prstGeom prst="line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906025" y="6216206"/>
            <a:ext cx="201168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Downstream RIB Modules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1769" y="5455996"/>
            <a:ext cx="1554480" cy="7078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Converter Module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2148544" y="4068756"/>
            <a:ext cx="1576316" cy="175136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1093" y="2359139"/>
            <a:ext cx="14630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Entrance Module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1531049" y="2770937"/>
            <a:ext cx="983551" cy="29236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0584" y="1509889"/>
            <a:ext cx="4261104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Target  Vessel Retrieval Plug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36959" y="715650"/>
            <a:ext cx="2095068" cy="7078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Upstream RIB Module</a:t>
            </a:r>
          </a:p>
        </p:txBody>
      </p:sp>
      <p:cxnSp>
        <p:nvCxnSpPr>
          <p:cNvPr id="23" name="Straight Arrow Connector 22"/>
          <p:cNvCxnSpPr>
            <a:stCxn id="22" idx="2"/>
          </p:cNvCxnSpPr>
          <p:nvPr/>
        </p:nvCxnSpPr>
        <p:spPr>
          <a:xfrm rot="5400000">
            <a:off x="5690936" y="1864719"/>
            <a:ext cx="1434740" cy="5523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2" idx="2"/>
          </p:cNvCxnSpPr>
          <p:nvPr/>
        </p:nvCxnSpPr>
        <p:spPr>
          <a:xfrm rot="5400000">
            <a:off x="6012804" y="2066025"/>
            <a:ext cx="1314179" cy="29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2"/>
          </p:cNvCxnSpPr>
          <p:nvPr/>
        </p:nvCxnSpPr>
        <p:spPr>
          <a:xfrm rot="16200000" flipH="1">
            <a:off x="6312438" y="1795590"/>
            <a:ext cx="1133794" cy="3896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2"/>
          </p:cNvCxnSpPr>
          <p:nvPr/>
        </p:nvCxnSpPr>
        <p:spPr>
          <a:xfrm rot="16200000" flipH="1">
            <a:off x="6613748" y="1494281"/>
            <a:ext cx="962618" cy="821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438401" y="6477021"/>
            <a:ext cx="210312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Target Vessel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3727305" y="5733288"/>
            <a:ext cx="1156705" cy="7437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959291" y="670998"/>
            <a:ext cx="32918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Downstream Interface Access Plugs</a:t>
            </a:r>
          </a:p>
        </p:txBody>
      </p:sp>
      <p:cxnSp>
        <p:nvCxnSpPr>
          <p:cNvPr id="36" name="Straight Arrow Connector 35"/>
          <p:cNvCxnSpPr>
            <a:cxnSpLocks/>
            <a:stCxn id="35" idx="2"/>
          </p:cNvCxnSpPr>
          <p:nvPr/>
        </p:nvCxnSpPr>
        <p:spPr>
          <a:xfrm>
            <a:off x="9605211" y="1402518"/>
            <a:ext cx="227264" cy="11138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  <a:stCxn id="35" idx="2"/>
          </p:cNvCxnSpPr>
          <p:nvPr/>
        </p:nvCxnSpPr>
        <p:spPr>
          <a:xfrm flipH="1">
            <a:off x="8470634" y="1402518"/>
            <a:ext cx="1134577" cy="9836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090132" y="6440825"/>
            <a:ext cx="3238301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Pre-separator Magnet </a:t>
            </a:r>
          </a:p>
        </p:txBody>
      </p:sp>
      <p:cxnSp>
        <p:nvCxnSpPr>
          <p:cNvPr id="39" name="Straight Arrow Connector 38"/>
          <p:cNvCxnSpPr>
            <a:cxnSpLocks/>
            <a:stCxn id="38" idx="0"/>
          </p:cNvCxnSpPr>
          <p:nvPr/>
        </p:nvCxnSpPr>
        <p:spPr>
          <a:xfrm flipV="1">
            <a:off x="7709283" y="5275752"/>
            <a:ext cx="312222" cy="11650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61505" y="3407289"/>
            <a:ext cx="1524011" cy="7078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Interface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>
                <a:latin typeface="Arial Black" panose="020B0A04020102020204" pitchFamily="34" charset="0"/>
              </a:rPr>
              <a:t>Modules</a:t>
            </a:r>
          </a:p>
        </p:txBody>
      </p:sp>
      <p:cxnSp>
        <p:nvCxnSpPr>
          <p:cNvPr id="41" name="Straight Arrow Connector 40"/>
          <p:cNvCxnSpPr>
            <a:cxnSpLocks/>
            <a:stCxn id="40" idx="3"/>
          </p:cNvCxnSpPr>
          <p:nvPr/>
        </p:nvCxnSpPr>
        <p:spPr>
          <a:xfrm flipV="1">
            <a:off x="1685516" y="3379934"/>
            <a:ext cx="581045" cy="3812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/>
            <a:stCxn id="40" idx="3"/>
          </p:cNvCxnSpPr>
          <p:nvPr/>
        </p:nvCxnSpPr>
        <p:spPr>
          <a:xfrm>
            <a:off x="1685516" y="3761232"/>
            <a:ext cx="1551460" cy="23961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/>
            <a:stCxn id="11" idx="0"/>
          </p:cNvCxnSpPr>
          <p:nvPr/>
        </p:nvCxnSpPr>
        <p:spPr>
          <a:xfrm flipH="1" flipV="1">
            <a:off x="10605322" y="5480496"/>
            <a:ext cx="306543" cy="7357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Right Arrow 45"/>
          <p:cNvSpPr/>
          <p:nvPr/>
        </p:nvSpPr>
        <p:spPr>
          <a:xfrm rot="728960">
            <a:off x="814041" y="5022985"/>
            <a:ext cx="1672841" cy="2548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Electron Beam </a:t>
            </a:r>
          </a:p>
        </p:txBody>
      </p:sp>
      <p:sp>
        <p:nvSpPr>
          <p:cNvPr id="47" name="Right Arrow 46"/>
          <p:cNvSpPr/>
          <p:nvPr/>
        </p:nvSpPr>
        <p:spPr>
          <a:xfrm rot="21131226">
            <a:off x="10880202" y="4915075"/>
            <a:ext cx="1254908" cy="3740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RIB</a:t>
            </a:r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D0ED3FF-F7AD-C8A1-728C-87939FC79C89}"/>
              </a:ext>
            </a:extLst>
          </p:cNvPr>
          <p:cNvCxnSpPr>
            <a:cxnSpLocks/>
          </p:cNvCxnSpPr>
          <p:nvPr/>
        </p:nvCxnSpPr>
        <p:spPr>
          <a:xfrm>
            <a:off x="3408655" y="1909999"/>
            <a:ext cx="1330980" cy="10892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B7F9264-4743-22D8-337C-FDFBA33DEA95}"/>
              </a:ext>
            </a:extLst>
          </p:cNvPr>
          <p:cNvSpPr txBox="1"/>
          <p:nvPr/>
        </p:nvSpPr>
        <p:spPr>
          <a:xfrm>
            <a:off x="3044062" y="5671"/>
            <a:ext cx="6138713" cy="40011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Target and Radioactive Ion Extractor Module </a:t>
            </a:r>
            <a:endParaRPr lang="en-US" sz="2000" b="1" kern="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5AB4A2-7FEA-8409-F157-90CD5879489A}"/>
              </a:ext>
            </a:extLst>
          </p:cNvPr>
          <p:cNvSpPr txBox="1"/>
          <p:nvPr/>
        </p:nvSpPr>
        <p:spPr>
          <a:xfrm>
            <a:off x="19118" y="615251"/>
            <a:ext cx="4444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Highly active – Inaccessible</a:t>
            </a:r>
          </a:p>
          <a:p>
            <a:r>
              <a:rPr lang="en-US" b="1" dirty="0"/>
              <a:t>Reliability</a:t>
            </a:r>
          </a:p>
          <a:p>
            <a:r>
              <a:rPr lang="en-US" b="1" dirty="0"/>
              <a:t>All service connections are through shielding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444091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BF61A-CDB3-44C3-CB2C-D0E2E2EF0E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09" b="11613"/>
          <a:stretch/>
        </p:blipFill>
        <p:spPr>
          <a:xfrm>
            <a:off x="30449" y="538480"/>
            <a:ext cx="11299339" cy="4582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27A4AA-62B5-0C7D-FBC9-2A16B293BE84}"/>
              </a:ext>
            </a:extLst>
          </p:cNvPr>
          <p:cNvSpPr txBox="1"/>
          <p:nvPr/>
        </p:nvSpPr>
        <p:spPr>
          <a:xfrm>
            <a:off x="3044062" y="5671"/>
            <a:ext cx="6138713" cy="40011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Target and Radioactive Ion Extractor Module </a:t>
            </a:r>
            <a:endParaRPr lang="en-US" sz="2000" b="1" kern="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98F5A-1BE3-31DE-186C-A11B3D5103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106" t="7048"/>
          <a:stretch/>
        </p:blipFill>
        <p:spPr>
          <a:xfrm>
            <a:off x="2820126" y="3623226"/>
            <a:ext cx="3045881" cy="3145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3E55E6-C0CF-9808-EBB5-709A24901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859" y="4232830"/>
            <a:ext cx="1494503" cy="2519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2F33D-3AF5-E46B-8E28-0BF88C6A2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700" y="3537486"/>
            <a:ext cx="1280160" cy="3278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97B71A-77F7-04C8-7927-402B937B64FE}"/>
              </a:ext>
            </a:extLst>
          </p:cNvPr>
          <p:cNvSpPr txBox="1"/>
          <p:nvPr/>
        </p:nvSpPr>
        <p:spPr>
          <a:xfrm>
            <a:off x="447954" y="6352143"/>
            <a:ext cx="2538063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ES Quad Triplets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60019A-55E2-7B83-D0FB-1BB0A236FE1E}"/>
              </a:ext>
            </a:extLst>
          </p:cNvPr>
          <p:cNvSpPr txBox="1"/>
          <p:nvPr/>
        </p:nvSpPr>
        <p:spPr>
          <a:xfrm>
            <a:off x="7243156" y="6285187"/>
            <a:ext cx="1851311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Diagnostics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340CFA-9483-94E1-7DA7-E3DDCCED95EC}"/>
              </a:ext>
            </a:extLst>
          </p:cNvPr>
          <p:cNvSpPr txBox="1"/>
          <p:nvPr/>
        </p:nvSpPr>
        <p:spPr>
          <a:xfrm>
            <a:off x="9094467" y="5518452"/>
            <a:ext cx="1851311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Pillow seal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DD1913-0B19-6A0B-A4BB-0D80E4B9DDDD}"/>
              </a:ext>
            </a:extLst>
          </p:cNvPr>
          <p:cNvSpPr txBox="1"/>
          <p:nvPr/>
        </p:nvSpPr>
        <p:spPr>
          <a:xfrm>
            <a:off x="-54427" y="4009812"/>
            <a:ext cx="2223469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TISA front end</a:t>
            </a:r>
          </a:p>
        </p:txBody>
      </p:sp>
    </p:spTree>
    <p:extLst>
      <p:ext uri="{BB962C8B-B14F-4D97-AF65-F5344CB8AC3E}">
        <p14:creationId xmlns:p14="http://schemas.microsoft.com/office/powerpoint/2010/main" val="1744087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B36E65-0930-8853-5B59-9E1D8BBF1152}"/>
              </a:ext>
            </a:extLst>
          </p:cNvPr>
          <p:cNvSpPr txBox="1"/>
          <p:nvPr/>
        </p:nvSpPr>
        <p:spPr>
          <a:xfrm>
            <a:off x="1908852" y="123609"/>
            <a:ext cx="8383459" cy="40011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Super-conducting</a:t>
            </a:r>
            <a:r>
              <a:rPr lang="en-US" sz="2000" b="1" kern="0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kern="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Quarter Wave Resonator (QWR) Development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5EF115C-A55F-4DF2-31FD-B8CC56A27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84" y="858633"/>
            <a:ext cx="1632564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DF7DB2B-8C29-C505-B2EC-C982AD19C072}"/>
              </a:ext>
            </a:extLst>
          </p:cNvPr>
          <p:cNvGrpSpPr/>
          <p:nvPr/>
        </p:nvGrpSpPr>
        <p:grpSpPr>
          <a:xfrm>
            <a:off x="1865193" y="868665"/>
            <a:ext cx="5447543" cy="5437966"/>
            <a:chOff x="4562673" y="12911304"/>
            <a:chExt cx="5447543" cy="5437966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A85AD6E-E685-2948-7699-9366B0C98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21403" y="12911304"/>
              <a:ext cx="4829080" cy="458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1E7DD2-86ED-A082-2329-2268CE21E97C}"/>
                </a:ext>
              </a:extLst>
            </p:cNvPr>
            <p:cNvSpPr txBox="1"/>
            <p:nvPr/>
          </p:nvSpPr>
          <p:spPr>
            <a:xfrm>
              <a:off x="4880981" y="17558047"/>
              <a:ext cx="1047725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2D05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 Black" panose="020B0A04020102020204" pitchFamily="34" charset="0"/>
                  <a:ea typeface="Arial Unicode MS" pitchFamily="34" charset="-128"/>
                  <a:cs typeface="Arial Unicode MS" pitchFamily="34" charset="-128"/>
                </a:rPr>
                <a:t>QWR-1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206BFE-1952-182B-012A-0C870E47FD1D}"/>
                </a:ext>
              </a:extLst>
            </p:cNvPr>
            <p:cNvSpPr txBox="1"/>
            <p:nvPr/>
          </p:nvSpPr>
          <p:spPr>
            <a:xfrm>
              <a:off x="4562673" y="15742774"/>
              <a:ext cx="1241524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2D05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 Black" panose="020B0A04020102020204" pitchFamily="34" charset="0"/>
                  <a:ea typeface="Arial Unicode MS" pitchFamily="34" charset="-128"/>
                  <a:cs typeface="Arial Unicode MS" pitchFamily="34" charset="-128"/>
                </a:rPr>
                <a:t>Thermal shield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0A994E-5FF9-98FB-2B24-3BB882700D13}"/>
                </a:ext>
              </a:extLst>
            </p:cNvPr>
            <p:cNvSpPr txBox="1"/>
            <p:nvPr/>
          </p:nvSpPr>
          <p:spPr>
            <a:xfrm>
              <a:off x="8867534" y="17470107"/>
              <a:ext cx="1047725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2D05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 Black" panose="020B0A04020102020204" pitchFamily="34" charset="0"/>
                  <a:ea typeface="Arial Unicode MS" pitchFamily="34" charset="-128"/>
                  <a:cs typeface="Arial Unicode MS" pitchFamily="34" charset="-128"/>
                </a:rPr>
                <a:t>QWR-4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6A8A717-CD92-4A0E-26BC-3E00B646E0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5058" y="16752471"/>
              <a:ext cx="806403" cy="79051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2055282-98E1-243F-0877-29C6503CB6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20293" y="16752471"/>
              <a:ext cx="888710" cy="61145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E5204F4-AB7F-37C1-2F09-83ACE32FF609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7184108" y="16928638"/>
              <a:ext cx="152494" cy="10513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2F4A6F-B83D-E310-DECF-86EE5ED95007}"/>
                </a:ext>
              </a:extLst>
            </p:cNvPr>
            <p:cNvSpPr txBox="1"/>
            <p:nvPr/>
          </p:nvSpPr>
          <p:spPr>
            <a:xfrm>
              <a:off x="6335804" y="17979938"/>
              <a:ext cx="1696608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2D05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 Black" panose="020B0A04020102020204" pitchFamily="34" charset="0"/>
                  <a:ea typeface="Arial Unicode MS" pitchFamily="34" charset="-128"/>
                  <a:cs typeface="Arial Unicode MS" pitchFamily="34" charset="-128"/>
                </a:rPr>
                <a:t>SC-Solenoid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86C6AB-25F1-4ABC-098D-044F3151317E}"/>
                </a:ext>
              </a:extLst>
            </p:cNvPr>
            <p:cNvSpPr txBox="1"/>
            <p:nvPr/>
          </p:nvSpPr>
          <p:spPr>
            <a:xfrm>
              <a:off x="8941844" y="15693938"/>
              <a:ext cx="1068372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2D05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 Black" panose="020B0A04020102020204" pitchFamily="34" charset="0"/>
                  <a:ea typeface="Arial Unicode MS" pitchFamily="34" charset="-128"/>
                  <a:cs typeface="Arial Unicode MS" pitchFamily="34" charset="-128"/>
                </a:rPr>
                <a:t>Helium Tank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75631BA-09C6-DECF-4A6F-CA9B287D68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6834" y="14319504"/>
              <a:ext cx="268224" cy="140077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35BCA67-5907-4EE8-3317-B3E6972153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72693" y="15057783"/>
              <a:ext cx="888710" cy="61145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5AE8B995-8BAB-9D40-4F90-EA88F32317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6722562"/>
                  </p:ext>
                </p:extLst>
              </p:nvPr>
            </p:nvGraphicFramePr>
            <p:xfrm>
              <a:off x="7379294" y="649779"/>
              <a:ext cx="4738432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40620">
                      <a:extLst>
                        <a:ext uri="{9D8B030D-6E8A-4147-A177-3AD203B41FA5}">
                          <a16:colId xmlns:a16="http://schemas.microsoft.com/office/drawing/2014/main" val="1426069539"/>
                        </a:ext>
                      </a:extLst>
                    </a:gridCol>
                    <a:gridCol w="862642">
                      <a:extLst>
                        <a:ext uri="{9D8B030D-6E8A-4147-A177-3AD203B41FA5}">
                          <a16:colId xmlns:a16="http://schemas.microsoft.com/office/drawing/2014/main" val="1977469897"/>
                        </a:ext>
                      </a:extLst>
                    </a:gridCol>
                    <a:gridCol w="1035170">
                      <a:extLst>
                        <a:ext uri="{9D8B030D-6E8A-4147-A177-3AD203B41FA5}">
                          <a16:colId xmlns:a16="http://schemas.microsoft.com/office/drawing/2014/main" val="220285419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Design Parameters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Unit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Value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3732598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Frequency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MHz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113.61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39391644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IN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  <m:sub>
                                    <m:r>
                                      <a:rPr lang="en-IN" sz="18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IN" sz="1800" b="1" dirty="0">
                            <a:latin typeface="Arial Black" panose="020B0A04020102020204" pitchFamily="34" charset="0"/>
                          </a:endParaRP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%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5.5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24920814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No. of resonators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endParaRPr lang="en-IN" sz="1800">
                            <a:latin typeface="Arial Black" panose="020B0A04020102020204" pitchFamily="34" charset="0"/>
                          </a:endParaRP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8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2308697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Energy</a:t>
                          </a:r>
                          <a:r>
                            <a:rPr lang="en-IN" sz="1800" baseline="0" dirty="0">
                              <a:latin typeface="Arial Black" panose="020B0A04020102020204" pitchFamily="34" charset="0"/>
                            </a:rPr>
                            <a:t> @ Entry</a:t>
                          </a:r>
                          <a:endParaRPr lang="en-IN" sz="1800" dirty="0">
                            <a:latin typeface="Arial Black" panose="020B0A04020102020204" pitchFamily="34" charset="0"/>
                          </a:endParaRP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MeV/u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1.038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3320726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Energy @ Exit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MeV/u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2.0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3161424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sz="1800" dirty="0" err="1">
                              <a:latin typeface="Arial Black" panose="020B0A04020102020204" pitchFamily="34" charset="0"/>
                            </a:rPr>
                            <a:t>Acceln</a:t>
                          </a:r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. Grad.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MV/m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5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30083818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5AE8B995-8BAB-9D40-4F90-EA88F32317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6722562"/>
                  </p:ext>
                </p:extLst>
              </p:nvPr>
            </p:nvGraphicFramePr>
            <p:xfrm>
              <a:off x="7379294" y="649779"/>
              <a:ext cx="4738432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40620">
                      <a:extLst>
                        <a:ext uri="{9D8B030D-6E8A-4147-A177-3AD203B41FA5}">
                          <a16:colId xmlns:a16="http://schemas.microsoft.com/office/drawing/2014/main" val="1426069539"/>
                        </a:ext>
                      </a:extLst>
                    </a:gridCol>
                    <a:gridCol w="862642">
                      <a:extLst>
                        <a:ext uri="{9D8B030D-6E8A-4147-A177-3AD203B41FA5}">
                          <a16:colId xmlns:a16="http://schemas.microsoft.com/office/drawing/2014/main" val="1977469897"/>
                        </a:ext>
                      </a:extLst>
                    </a:gridCol>
                    <a:gridCol w="1035170">
                      <a:extLst>
                        <a:ext uri="{9D8B030D-6E8A-4147-A177-3AD203B41FA5}">
                          <a16:colId xmlns:a16="http://schemas.microsoft.com/office/drawing/2014/main" val="220285419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Design Parameters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Unit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Value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3732598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Frequency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MHz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113.61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39391644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4"/>
                          <a:stretch>
                            <a:fillRect l="-215" t="-211475" r="-67811" b="-4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%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5.5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24920814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No. of resonators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endParaRPr lang="en-IN" sz="1800">
                            <a:latin typeface="Arial Black" panose="020B0A04020102020204" pitchFamily="34" charset="0"/>
                          </a:endParaRP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8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2308697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Energy</a:t>
                          </a:r>
                          <a:r>
                            <a:rPr lang="en-IN" sz="1800" baseline="0" dirty="0">
                              <a:latin typeface="Arial Black" panose="020B0A04020102020204" pitchFamily="34" charset="0"/>
                            </a:rPr>
                            <a:t> @ Entry</a:t>
                          </a:r>
                          <a:endParaRPr lang="en-IN" sz="1800" dirty="0">
                            <a:latin typeface="Arial Black" panose="020B0A04020102020204" pitchFamily="34" charset="0"/>
                          </a:endParaRP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MeV/u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1.038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3320726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Energy @ Exit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MeV/u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2.0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3161424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sz="1800" dirty="0" err="1">
                              <a:latin typeface="Arial Black" panose="020B0A04020102020204" pitchFamily="34" charset="0"/>
                            </a:rPr>
                            <a:t>Acceln</a:t>
                          </a:r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. Grad.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MV/m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5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30083818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9AFC6E14-29B4-B706-957F-52104901CB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8315138"/>
                  </p:ext>
                </p:extLst>
              </p:nvPr>
            </p:nvGraphicFramePr>
            <p:xfrm>
              <a:off x="7895214" y="3652992"/>
              <a:ext cx="3873260" cy="24689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5502">
                      <a:extLst>
                        <a:ext uri="{9D8B030D-6E8A-4147-A177-3AD203B41FA5}">
                          <a16:colId xmlns:a16="http://schemas.microsoft.com/office/drawing/2014/main" val="1426069539"/>
                        </a:ext>
                      </a:extLst>
                    </a:gridCol>
                    <a:gridCol w="1466491">
                      <a:extLst>
                        <a:ext uri="{9D8B030D-6E8A-4147-A177-3AD203B41FA5}">
                          <a16:colId xmlns:a16="http://schemas.microsoft.com/office/drawing/2014/main" val="1977469897"/>
                        </a:ext>
                      </a:extLst>
                    </a:gridCol>
                    <a:gridCol w="871267">
                      <a:extLst>
                        <a:ext uri="{9D8B030D-6E8A-4147-A177-3AD203B41FA5}">
                          <a16:colId xmlns:a16="http://schemas.microsoft.com/office/drawing/2014/main" val="220285419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Parameter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Unit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Value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3732598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IN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  <m:sub>
                                        <m: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  <m:t>𝑷𝒆𝒂𝒌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  <m:sub>
                                        <m: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  <m:t>𝑨𝒄𝒄𝒆𝒍</m:t>
                                        </m:r>
                                        <m: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  <m:t>.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IN" sz="1800" b="1" dirty="0">
                            <a:latin typeface="Arial Black" panose="020B0A04020102020204" pitchFamily="34" charset="0"/>
                          </a:endParaRP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-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~4.6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39391644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IN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e>
                                      <m:sub>
                                        <m: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  <m:t>𝑷𝒆𝒂𝒌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  <m:sub>
                                        <m: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  <m:t>𝑨𝒄𝒄𝒆𝒍</m:t>
                                        </m:r>
                                        <m: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  <m:t>.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IN" sz="1800" b="1" dirty="0">
                            <a:latin typeface="Arial Black" panose="020B0A04020102020204" pitchFamily="34" charset="0"/>
                          </a:endParaRP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 err="1">
                              <a:latin typeface="Arial Black" panose="020B0A04020102020204" pitchFamily="34" charset="0"/>
                            </a:rPr>
                            <a:t>mT</a:t>
                          </a:r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/(MV/m)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~8.5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24920814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IN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IN" sz="1800" b="1" i="1" smtClean="0"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  <m:sub>
                                        <m: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  <m:t>𝑨𝒄𝒄𝒆𝒍</m:t>
                                        </m:r>
                                        <m: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  <m:t>.</m:t>
                                        </m:r>
                                      </m:sub>
                                      <m:sup>
                                        <m: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</m:den>
                                </m:f>
                              </m:oMath>
                            </m:oMathPara>
                          </a14:m>
                          <a:endParaRPr lang="en-IN" sz="1800" b="1" dirty="0">
                            <a:latin typeface="Arial Black" panose="020B0A04020102020204" pitchFamily="34" charset="0"/>
                          </a:endParaRP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J/(MV/m)</a:t>
                          </a:r>
                          <a:r>
                            <a:rPr lang="en-IN" sz="1800" baseline="30000" dirty="0">
                              <a:latin typeface="Arial Black" panose="020B0A04020102020204" pitchFamily="34" charset="0"/>
                            </a:rPr>
                            <a:t>2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0.051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2308697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IN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  <m:t>𝑹</m:t>
                                        </m:r>
                                      </m:e>
                                      <m:sub>
                                        <m:r>
                                          <a:rPr lang="en-IN" sz="1800" b="1" i="1" smtClean="0">
                                            <a:latin typeface="Cambria Math" panose="02040503050406030204" pitchFamily="18" charset="0"/>
                                          </a:rPr>
                                          <m:t>𝑺𝒉𝒖𝒏𝒕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IN" sz="1800" b="1" i="1" smtClean="0"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IN" sz="1800" b="1" dirty="0">
                            <a:latin typeface="Arial Black" panose="020B0A04020102020204" pitchFamily="34" charset="0"/>
                          </a:endParaRP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Ohm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491.3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3320726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9AFC6E14-29B4-B706-957F-52104901CB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8315138"/>
                  </p:ext>
                </p:extLst>
              </p:nvPr>
            </p:nvGraphicFramePr>
            <p:xfrm>
              <a:off x="7895214" y="3652992"/>
              <a:ext cx="3873260" cy="24689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5502">
                      <a:extLst>
                        <a:ext uri="{9D8B030D-6E8A-4147-A177-3AD203B41FA5}">
                          <a16:colId xmlns:a16="http://schemas.microsoft.com/office/drawing/2014/main" val="1426069539"/>
                        </a:ext>
                      </a:extLst>
                    </a:gridCol>
                    <a:gridCol w="1466491">
                      <a:extLst>
                        <a:ext uri="{9D8B030D-6E8A-4147-A177-3AD203B41FA5}">
                          <a16:colId xmlns:a16="http://schemas.microsoft.com/office/drawing/2014/main" val="1977469897"/>
                        </a:ext>
                      </a:extLst>
                    </a:gridCol>
                    <a:gridCol w="871267">
                      <a:extLst>
                        <a:ext uri="{9D8B030D-6E8A-4147-A177-3AD203B41FA5}">
                          <a16:colId xmlns:a16="http://schemas.microsoft.com/office/drawing/2014/main" val="220285419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Parameter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Unit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Value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3732598000"/>
                      </a:ext>
                    </a:extLst>
                  </a:tr>
                  <a:tr h="5210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5"/>
                          <a:stretch>
                            <a:fillRect l="-397" t="-79070" r="-153968" b="-35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-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~4.6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3939164441"/>
                      </a:ext>
                    </a:extLst>
                  </a:tr>
                  <a:tr h="5210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5"/>
                          <a:stretch>
                            <a:fillRect l="-397" t="-181176" r="-153968" b="-25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 err="1">
                              <a:latin typeface="Arial Black" panose="020B0A04020102020204" pitchFamily="34" charset="0"/>
                            </a:rPr>
                            <a:t>mT</a:t>
                          </a:r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/(MV/m)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~8.5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2492081402"/>
                      </a:ext>
                    </a:extLst>
                  </a:tr>
                  <a:tr h="5385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5"/>
                          <a:stretch>
                            <a:fillRect l="-397" t="-268539" r="-153968" b="-1438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J/(MV/m)</a:t>
                          </a:r>
                          <a:r>
                            <a:rPr lang="en-IN" sz="1800" baseline="30000" dirty="0">
                              <a:latin typeface="Arial Black" panose="020B0A04020102020204" pitchFamily="34" charset="0"/>
                            </a:rPr>
                            <a:t>2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0.051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2308697243"/>
                      </a:ext>
                    </a:extLst>
                  </a:tr>
                  <a:tr h="5175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5"/>
                          <a:stretch>
                            <a:fillRect l="-397" t="-385882" r="-153968" b="-5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Ohm</a:t>
                          </a:r>
                        </a:p>
                      </a:txBody>
                      <a:tcPr marL="36000" marR="36000" marT="36000" marB="36000"/>
                    </a:tc>
                    <a:tc>
                      <a:txBody>
                        <a:bodyPr/>
                        <a:lstStyle/>
                        <a:p>
                          <a:r>
                            <a:rPr lang="en-IN" sz="1800" dirty="0">
                              <a:latin typeface="Arial Black" panose="020B0A04020102020204" pitchFamily="34" charset="0"/>
                            </a:rPr>
                            <a:t>491.3</a:t>
                          </a:r>
                        </a:p>
                      </a:txBody>
                      <a:tcPr marL="36000" marR="36000" marT="36000" marB="36000"/>
                    </a:tc>
                    <a:extLst>
                      <a:ext uri="{0D108BD9-81ED-4DB2-BD59-A6C34878D82A}">
                        <a16:rowId xmlns:a16="http://schemas.microsoft.com/office/drawing/2014/main" val="33207268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01204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35C375-2178-3DB3-AF83-ECCCC7EF9661}"/>
              </a:ext>
            </a:extLst>
          </p:cNvPr>
          <p:cNvSpPr txBox="1"/>
          <p:nvPr/>
        </p:nvSpPr>
        <p:spPr>
          <a:xfrm>
            <a:off x="73152" y="861997"/>
            <a:ext cx="1206093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kern="0" dirty="0">
                <a:solidFill>
                  <a:prstClr val="black"/>
                </a:solidFill>
                <a:latin typeface="Arial Black" panose="020B0A04020102020204" pitchFamily="34" charset="0"/>
                <a:ea typeface="Arial Unicode MS" pitchFamily="34" charset="-128"/>
                <a:cs typeface="Arial" pitchFamily="34" charset="0"/>
              </a:rPr>
              <a:t>The </a:t>
            </a:r>
            <a:r>
              <a:rPr lang="en-US" kern="0" dirty="0" err="1">
                <a:solidFill>
                  <a:prstClr val="black"/>
                </a:solidFill>
                <a:latin typeface="Arial Black" panose="020B0A04020102020204" pitchFamily="34" charset="0"/>
                <a:ea typeface="Arial Unicode MS" pitchFamily="34" charset="-128"/>
                <a:cs typeface="Arial" pitchFamily="34" charset="0"/>
              </a:rPr>
              <a:t>cryo</a:t>
            </a:r>
            <a:r>
              <a:rPr lang="en-US" kern="0" dirty="0">
                <a:solidFill>
                  <a:prstClr val="black"/>
                </a:solidFill>
                <a:latin typeface="Arial Black" panose="020B0A04020102020204" pitchFamily="34" charset="0"/>
                <a:ea typeface="Arial Unicode MS" pitchFamily="34" charset="-128"/>
                <a:cs typeface="Arial" pitchFamily="34" charset="0"/>
              </a:rPr>
              <a:t>-module vacuum and beam space vacuum are separate: </a:t>
            </a:r>
            <a:r>
              <a:rPr lang="en-US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itchFamily="34" charset="0"/>
              </a:rPr>
              <a:t>Helps to avoid contamination of RF surfaces &amp; long time performance degradation (??)</a:t>
            </a:r>
            <a:endParaRPr lang="en-IN" kern="0" dirty="0">
              <a:solidFill>
                <a:sysClr val="windowText" lastClr="0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EDAE2-D4F2-5AB1-6195-DF4269AA58CB}"/>
              </a:ext>
            </a:extLst>
          </p:cNvPr>
          <p:cNvSpPr txBox="1"/>
          <p:nvPr/>
        </p:nvSpPr>
        <p:spPr>
          <a:xfrm>
            <a:off x="73152" y="1661105"/>
            <a:ext cx="12060934" cy="12003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9DD9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cs typeface="Arial" pitchFamily="34" charset="0"/>
              </a:rPr>
              <a:t>Only the “cold mass” needs to be assembled on the “strong back” &amp; sealed inside class-100 clean room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cs typeface="Arial" pitchFamily="34" charset="0"/>
              </a:rPr>
              <a:t>The assembly within the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cs typeface="Arial" pitchFamily="34" charset="0"/>
              </a:rPr>
              <a:t>cryo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cs typeface="Arial" pitchFamily="34" charset="0"/>
              </a:rPr>
              <a:t>-module can be done inside class-1000 room with required infrastructure. </a:t>
            </a:r>
            <a:endParaRPr kumimoji="0" lang="en-IN" sz="180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43C33D-C38D-022C-B0D1-FA9A6EFA63E4}"/>
              </a:ext>
            </a:extLst>
          </p:cNvPr>
          <p:cNvGrpSpPr/>
          <p:nvPr/>
        </p:nvGrpSpPr>
        <p:grpSpPr>
          <a:xfrm>
            <a:off x="1741768" y="2996391"/>
            <a:ext cx="8683782" cy="3745171"/>
            <a:chOff x="20215895" y="14972035"/>
            <a:chExt cx="8683782" cy="37451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B689DF-8C25-4FCA-DBA8-4660B7C7F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10087" y="14972035"/>
              <a:ext cx="7296912" cy="328650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3D11F5-044E-74F6-FC4B-A7DA30C9F6CF}"/>
                </a:ext>
              </a:extLst>
            </p:cNvPr>
            <p:cNvSpPr txBox="1"/>
            <p:nvPr/>
          </p:nvSpPr>
          <p:spPr>
            <a:xfrm>
              <a:off x="20215895" y="16245956"/>
              <a:ext cx="1047725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2D05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 Black" panose="020B0A04020102020204" pitchFamily="34" charset="0"/>
                  <a:ea typeface="Arial Unicode MS" pitchFamily="34" charset="-128"/>
                  <a:cs typeface="Arial Unicode MS" pitchFamily="34" charset="-128"/>
                </a:rPr>
                <a:t>QWR-1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ACFD37-B712-1A76-0095-88D0843DB968}"/>
                </a:ext>
              </a:extLst>
            </p:cNvPr>
            <p:cNvSpPr txBox="1"/>
            <p:nvPr/>
          </p:nvSpPr>
          <p:spPr>
            <a:xfrm>
              <a:off x="24143710" y="18347874"/>
              <a:ext cx="1696608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2D05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 Black" panose="020B0A04020102020204" pitchFamily="34" charset="0"/>
                  <a:ea typeface="Arial Unicode MS" pitchFamily="34" charset="-128"/>
                  <a:cs typeface="Arial Unicode MS" pitchFamily="34" charset="-128"/>
                </a:rPr>
                <a:t>SC-Solenoid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D58575-F3B4-2D8C-279F-6592FFD6A84B}"/>
                </a:ext>
              </a:extLst>
            </p:cNvPr>
            <p:cNvSpPr txBox="1"/>
            <p:nvPr/>
          </p:nvSpPr>
          <p:spPr>
            <a:xfrm>
              <a:off x="25966001" y="18338349"/>
              <a:ext cx="2376000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2D05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 Black" panose="020B0A04020102020204" pitchFamily="34" charset="0"/>
                  <a:ea typeface="Arial Unicode MS" pitchFamily="34" charset="-128"/>
                  <a:cs typeface="Arial Unicode MS" pitchFamily="34" charset="-128"/>
                </a:rPr>
                <a:t>Alignment Target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0F6A57-EE29-BF6A-E22F-8FB7DFAF71B5}"/>
                </a:ext>
              </a:extLst>
            </p:cNvPr>
            <p:cNvSpPr txBox="1"/>
            <p:nvPr/>
          </p:nvSpPr>
          <p:spPr>
            <a:xfrm>
              <a:off x="20965967" y="18322360"/>
              <a:ext cx="2527623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2D05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 Black" panose="020B0A04020102020204" pitchFamily="34" charset="0"/>
                  <a:ea typeface="Arial Unicode MS" pitchFamily="34" charset="-128"/>
                  <a:cs typeface="Arial Unicode MS" pitchFamily="34" charset="-128"/>
                </a:rPr>
                <a:t>Hermetic coupling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B7118A-73EB-76D4-93F9-00DC82302261}"/>
                </a:ext>
              </a:extLst>
            </p:cNvPr>
            <p:cNvSpPr txBox="1"/>
            <p:nvPr/>
          </p:nvSpPr>
          <p:spPr>
            <a:xfrm>
              <a:off x="20238906" y="17769954"/>
              <a:ext cx="1184688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2D05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 Black" panose="020B0A04020102020204" pitchFamily="34" charset="0"/>
                  <a:ea typeface="Arial Unicode MS" pitchFamily="34" charset="-128"/>
                  <a:cs typeface="Arial Unicode MS" pitchFamily="34" charset="-128"/>
                </a:rPr>
                <a:t>Coupler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C5AEE1-68A3-5CEB-7388-D9DB4B642318}"/>
                </a:ext>
              </a:extLst>
            </p:cNvPr>
            <p:cNvSpPr txBox="1"/>
            <p:nvPr/>
          </p:nvSpPr>
          <p:spPr>
            <a:xfrm>
              <a:off x="20238906" y="15262394"/>
              <a:ext cx="1098423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2D05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 Black" panose="020B0A04020102020204" pitchFamily="34" charset="0"/>
                  <a:ea typeface="Arial Unicode MS" pitchFamily="34" charset="-128"/>
                  <a:cs typeface="Arial Unicode MS" pitchFamily="34" charset="-128"/>
                </a:rPr>
                <a:t>Pickup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21CABE9-5650-B0F2-E8A9-B2E1F29FFD7E}"/>
                </a:ext>
              </a:extLst>
            </p:cNvPr>
            <p:cNvCxnSpPr/>
            <p:nvPr/>
          </p:nvCxnSpPr>
          <p:spPr>
            <a:xfrm flipV="1">
              <a:off x="21160108" y="16412922"/>
              <a:ext cx="1255528" cy="177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673629B-AED2-4E93-CD6C-9EF12DB5377A}"/>
                </a:ext>
              </a:extLst>
            </p:cNvPr>
            <p:cNvCxnSpPr/>
            <p:nvPr/>
          </p:nvCxnSpPr>
          <p:spPr>
            <a:xfrm flipH="1">
              <a:off x="27324061" y="16399219"/>
              <a:ext cx="720000" cy="13703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5230571-60D3-9DA6-61EC-30A39FA0BEC8}"/>
                </a:ext>
              </a:extLst>
            </p:cNvPr>
            <p:cNvCxnSpPr/>
            <p:nvPr/>
          </p:nvCxnSpPr>
          <p:spPr>
            <a:xfrm rot="5400000" flipH="1">
              <a:off x="24506014" y="17827720"/>
              <a:ext cx="972000" cy="13703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DD084AD-DBA0-B441-88A6-397DA261973D}"/>
                </a:ext>
              </a:extLst>
            </p:cNvPr>
            <p:cNvCxnSpPr/>
            <p:nvPr/>
          </p:nvCxnSpPr>
          <p:spPr>
            <a:xfrm flipV="1">
              <a:off x="21312508" y="17980048"/>
              <a:ext cx="1255528" cy="177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5BB726D-85C0-8A9A-EB2B-52630EDAF3EC}"/>
                </a:ext>
              </a:extLst>
            </p:cNvPr>
            <p:cNvCxnSpPr/>
            <p:nvPr/>
          </p:nvCxnSpPr>
          <p:spPr>
            <a:xfrm>
              <a:off x="21208996" y="15452962"/>
              <a:ext cx="1206640" cy="34573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 86">
              <a:extLst>
                <a:ext uri="{FF2B5EF4-FFF2-40B4-BE49-F238E27FC236}">
                  <a16:creationId xmlns:a16="http://schemas.microsoft.com/office/drawing/2014/main" id="{8A737DE7-2600-F35E-8D1D-C529D41A7B8C}"/>
                </a:ext>
              </a:extLst>
            </p:cNvPr>
            <p:cNvSpPr/>
            <p:nvPr/>
          </p:nvSpPr>
          <p:spPr>
            <a:xfrm>
              <a:off x="22568036" y="17232431"/>
              <a:ext cx="408312" cy="1078293"/>
            </a:xfrm>
            <a:custGeom>
              <a:avLst/>
              <a:gdLst>
                <a:gd name="connsiteX0" fmla="*/ 0 w 465827"/>
                <a:gd name="connsiteY0" fmla="*/ 1250831 h 1250831"/>
                <a:gd name="connsiteX1" fmla="*/ 276046 w 465827"/>
                <a:gd name="connsiteY1" fmla="*/ 112144 h 1250831"/>
                <a:gd name="connsiteX2" fmla="*/ 465827 w 465827"/>
                <a:gd name="connsiteY2" fmla="*/ 0 h 125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827" h="1250831">
                  <a:moveTo>
                    <a:pt x="0" y="1250831"/>
                  </a:moveTo>
                  <a:lnTo>
                    <a:pt x="276046" y="112144"/>
                  </a:lnTo>
                  <a:lnTo>
                    <a:pt x="465827" y="0"/>
                  </a:lnTo>
                </a:path>
              </a:pathLst>
            </a:custGeom>
            <a:noFill/>
            <a:ln w="3175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873506B-576F-4F0D-E82B-E1247518FA31}"/>
                </a:ext>
              </a:extLst>
            </p:cNvPr>
            <p:cNvCxnSpPr/>
            <p:nvPr/>
          </p:nvCxnSpPr>
          <p:spPr>
            <a:xfrm flipV="1">
              <a:off x="22898507" y="17291421"/>
              <a:ext cx="1080000" cy="10080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55363B3-646C-8F17-78AE-B55C20FBFBE7}"/>
                </a:ext>
              </a:extLst>
            </p:cNvPr>
            <p:cNvCxnSpPr/>
            <p:nvPr/>
          </p:nvCxnSpPr>
          <p:spPr>
            <a:xfrm flipH="1" flipV="1">
              <a:off x="26389830" y="17542982"/>
              <a:ext cx="519975" cy="75643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77EC1AA-39E7-96BB-5E55-506B33ACC6A8}"/>
                </a:ext>
              </a:extLst>
            </p:cNvPr>
            <p:cNvCxnSpPr/>
            <p:nvPr/>
          </p:nvCxnSpPr>
          <p:spPr>
            <a:xfrm flipV="1">
              <a:off x="27130064" y="17542982"/>
              <a:ext cx="193997" cy="75643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EFF96C-01AF-A89C-B580-078AAE83DF74}"/>
                </a:ext>
              </a:extLst>
            </p:cNvPr>
            <p:cNvSpPr txBox="1"/>
            <p:nvPr/>
          </p:nvSpPr>
          <p:spPr>
            <a:xfrm>
              <a:off x="27851952" y="16199706"/>
              <a:ext cx="1047725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92D05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 Black" panose="020B0A04020102020204" pitchFamily="34" charset="0"/>
                  <a:ea typeface="Arial Unicode MS" pitchFamily="34" charset="-128"/>
                  <a:cs typeface="Arial Unicode MS" pitchFamily="34" charset="-128"/>
                </a:rPr>
                <a:t>QWR-4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81BC557-5F06-D561-D943-06F695603063}"/>
              </a:ext>
            </a:extLst>
          </p:cNvPr>
          <p:cNvSpPr txBox="1"/>
          <p:nvPr/>
        </p:nvSpPr>
        <p:spPr>
          <a:xfrm>
            <a:off x="1908852" y="123609"/>
            <a:ext cx="8383459" cy="40011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Super-conducting</a:t>
            </a:r>
            <a:r>
              <a:rPr lang="en-US" sz="2000" b="1" kern="0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kern="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Quarter Wave Resonator (QWR) Development</a:t>
            </a:r>
          </a:p>
        </p:txBody>
      </p:sp>
    </p:spTree>
    <p:extLst>
      <p:ext uri="{BB962C8B-B14F-4D97-AF65-F5344CB8AC3E}">
        <p14:creationId xmlns:p14="http://schemas.microsoft.com/office/powerpoint/2010/main" val="695521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22F5B3-16AD-A079-C479-85E03883D0EB}"/>
              </a:ext>
            </a:extLst>
          </p:cNvPr>
          <p:cNvSpPr txBox="1"/>
          <p:nvPr/>
        </p:nvSpPr>
        <p:spPr>
          <a:xfrm>
            <a:off x="145740" y="5055072"/>
            <a:ext cx="88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QWR-1</a:t>
            </a:r>
            <a:r>
              <a:rPr lang="en-US" dirty="0">
                <a:latin typeface="Arial Black" panose="020B0A04020102020204" pitchFamily="34" charset="0"/>
              </a:rPr>
              <a:t> quenched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@9.4 MV/m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>
                <a:solidFill>
                  <a:srgbClr val="0000FF"/>
                </a:solidFill>
                <a:latin typeface="Arial Black" panose="020B0A04020102020204" pitchFamily="34" charset="0"/>
              </a:rPr>
              <a:t>QWR-3</a:t>
            </a:r>
            <a:r>
              <a:rPr lang="en-US" dirty="0">
                <a:latin typeface="Arial Black" panose="020B0A04020102020204" pitchFamily="34" charset="0"/>
              </a:rPr>
              <a:t> &amp;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4</a:t>
            </a:r>
            <a:r>
              <a:rPr lang="en-US" dirty="0">
                <a:latin typeface="Arial Black" panose="020B0A04020102020204" pitchFamily="34" charset="0"/>
              </a:rPr>
              <a:t> did not quench till </a:t>
            </a:r>
            <a:r>
              <a:rPr lang="en-US" dirty="0">
                <a:solidFill>
                  <a:srgbClr val="0000FF"/>
                </a:solidFill>
                <a:latin typeface="Arial Black" panose="020B0A04020102020204" pitchFamily="34" charset="0"/>
              </a:rPr>
              <a:t>10.2</a:t>
            </a:r>
            <a:r>
              <a:rPr lang="en-US" dirty="0">
                <a:latin typeface="Arial Black" panose="020B0A04020102020204" pitchFamily="34" charset="0"/>
              </a:rPr>
              <a:t> MV/m and QWR-2 performed best – did not quench even at 13.5 MV/m.</a:t>
            </a:r>
            <a:endParaRPr lang="en-IN" dirty="0"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21CE0-1FA4-3B33-D0A9-5A6014242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0" y="791146"/>
            <a:ext cx="7327029" cy="40090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5D53FA-0E12-FFD2-C4CB-F2805A0FFB41}"/>
              </a:ext>
            </a:extLst>
          </p:cNvPr>
          <p:cNvSpPr txBox="1"/>
          <p:nvPr/>
        </p:nvSpPr>
        <p:spPr>
          <a:xfrm>
            <a:off x="1908852" y="123609"/>
            <a:ext cx="8383459" cy="40011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Super-conducting</a:t>
            </a:r>
            <a:r>
              <a:rPr lang="en-US" sz="2000" b="1" kern="0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kern="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Quarter Wave Resonator (QWR) Development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58C4ED33-2717-22BB-B4FE-857279975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515507"/>
              </p:ext>
            </p:extLst>
          </p:nvPr>
        </p:nvGraphicFramePr>
        <p:xfrm>
          <a:off x="7898508" y="2564697"/>
          <a:ext cx="4240192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9102">
                  <a:extLst>
                    <a:ext uri="{9D8B030D-6E8A-4147-A177-3AD203B41FA5}">
                      <a16:colId xmlns:a16="http://schemas.microsoft.com/office/drawing/2014/main" val="3474949631"/>
                    </a:ext>
                  </a:extLst>
                </a:gridCol>
                <a:gridCol w="2281090">
                  <a:extLst>
                    <a:ext uri="{9D8B030D-6E8A-4147-A177-3AD203B41FA5}">
                      <a16:colId xmlns:a16="http://schemas.microsoft.com/office/drawing/2014/main" val="36111431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Dynamic heat load</a:t>
                      </a:r>
                      <a:endParaRPr lang="en-IN" sz="1800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Quantity</a:t>
                      </a:r>
                      <a:endParaRPr lang="en-IN" sz="1800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843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QWR-2</a:t>
                      </a:r>
                      <a:endParaRPr lang="en-IN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1.59 W @</a:t>
                      </a:r>
                      <a:r>
                        <a:rPr lang="en-US" sz="1800" dirty="0" err="1">
                          <a:latin typeface="Arial Black" panose="020B0A04020102020204" pitchFamily="34" charset="0"/>
                        </a:rPr>
                        <a:t>E</a:t>
                      </a:r>
                      <a:r>
                        <a:rPr lang="en-US" sz="1800" baseline="-25000" dirty="0" err="1">
                          <a:latin typeface="Arial Black" panose="020B0A04020102020204" pitchFamily="34" charset="0"/>
                        </a:rPr>
                        <a:t>accln</a:t>
                      </a:r>
                      <a:r>
                        <a:rPr lang="en-US" sz="1800" dirty="0">
                          <a:latin typeface="Arial Black" panose="020B0A04020102020204" pitchFamily="34" charset="0"/>
                        </a:rPr>
                        <a:t>=6.6 MV/m</a:t>
                      </a:r>
                      <a:endParaRPr lang="en-IN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815968"/>
                  </a:ext>
                </a:extLst>
              </a:tr>
            </a:tbl>
          </a:graphicData>
        </a:graphic>
      </p:graphicFrame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96498031-4E63-F390-79B9-7ABB54F15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563030"/>
              </p:ext>
            </p:extLst>
          </p:nvPr>
        </p:nvGraphicFramePr>
        <p:xfrm>
          <a:off x="7905972" y="1101778"/>
          <a:ext cx="424019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013">
                  <a:extLst>
                    <a:ext uri="{9D8B030D-6E8A-4147-A177-3AD203B41FA5}">
                      <a16:colId xmlns:a16="http://schemas.microsoft.com/office/drawing/2014/main" val="3474949631"/>
                    </a:ext>
                  </a:extLst>
                </a:gridCol>
                <a:gridCol w="2587179">
                  <a:extLst>
                    <a:ext uri="{9D8B030D-6E8A-4147-A177-3AD203B41FA5}">
                      <a16:colId xmlns:a16="http://schemas.microsoft.com/office/drawing/2014/main" val="36111431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Static heat load</a:t>
                      </a:r>
                      <a:endParaRPr lang="en-IN" sz="1800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Quantity</a:t>
                      </a:r>
                      <a:endParaRPr lang="en-IN" sz="1800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843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LN2 (l/h)</a:t>
                      </a:r>
                      <a:endParaRPr lang="en-IN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5.08 (Flow rate)</a:t>
                      </a:r>
                      <a:endParaRPr lang="en-IN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815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rial Black" panose="020B0A04020102020204" pitchFamily="34" charset="0"/>
                        </a:rPr>
                        <a:t>Liq</a:t>
                      </a:r>
                      <a:r>
                        <a:rPr lang="en-US" sz="1800" dirty="0">
                          <a:latin typeface="Arial Black" panose="020B0A04020102020204" pitchFamily="34" charset="0"/>
                        </a:rPr>
                        <a:t>-He (W)</a:t>
                      </a:r>
                      <a:endParaRPr lang="en-IN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9.28 (Falling level)</a:t>
                      </a:r>
                      <a:endParaRPr lang="en-IN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63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726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A6B5B8-5457-4782-AF14-38ED10F61C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8" y="562538"/>
            <a:ext cx="3927271" cy="2560320"/>
          </a:xfrm>
          <a:prstGeom prst="rect">
            <a:avLst/>
          </a:prstGeom>
        </p:spPr>
      </p:pic>
      <p:pic>
        <p:nvPicPr>
          <p:cNvPr id="3" name="Content Placeholder 8" descr="K500-SCC">
            <a:extLst>
              <a:ext uri="{FF2B5EF4-FFF2-40B4-BE49-F238E27FC236}">
                <a16:creationId xmlns:a16="http://schemas.microsoft.com/office/drawing/2014/main" id="{6C693925-AB08-40CE-8F58-C52A46CCAA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4580" y="583247"/>
            <a:ext cx="2024493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G:\Ankur\IMG_20180824_124523.jpg">
            <a:extLst>
              <a:ext uri="{FF2B5EF4-FFF2-40B4-BE49-F238E27FC236}">
                <a16:creationId xmlns:a16="http://schemas.microsoft.com/office/drawing/2014/main" id="{8AEE0B6D-A959-43DE-9D8F-474B436407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2259" y="583248"/>
            <a:ext cx="4300463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8085CB-18EC-488E-B976-E50D9EC3006D}"/>
              </a:ext>
            </a:extLst>
          </p:cNvPr>
          <p:cNvSpPr txBox="1"/>
          <p:nvPr/>
        </p:nvSpPr>
        <p:spPr>
          <a:xfrm>
            <a:off x="2160420" y="88441"/>
            <a:ext cx="7927371" cy="40011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Variable Energy Cyclotron Centre (VECC) – Our cyclotrons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961B9-5345-4B81-BDFC-71DE4173578D}"/>
              </a:ext>
            </a:extLst>
          </p:cNvPr>
          <p:cNvSpPr txBox="1"/>
          <p:nvPr/>
        </p:nvSpPr>
        <p:spPr>
          <a:xfrm>
            <a:off x="518516" y="3167465"/>
            <a:ext cx="282186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Room Temperature Cyclotron: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June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1977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5B654A-4CAC-431D-A4D7-5D2FB1E40910}"/>
              </a:ext>
            </a:extLst>
          </p:cNvPr>
          <p:cNvSpPr txBox="1"/>
          <p:nvPr/>
        </p:nvSpPr>
        <p:spPr>
          <a:xfrm>
            <a:off x="4655907" y="3167465"/>
            <a:ext cx="2444257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Superconducting Cyclotron: Dec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7F21A-406F-4272-9596-14D3C380A470}"/>
              </a:ext>
            </a:extLst>
          </p:cNvPr>
          <p:cNvSpPr txBox="1"/>
          <p:nvPr/>
        </p:nvSpPr>
        <p:spPr>
          <a:xfrm>
            <a:off x="8502226" y="3167465"/>
            <a:ext cx="2394375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Medical Cyclotron – September 2018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676038"/>
              </p:ext>
            </p:extLst>
          </p:nvPr>
        </p:nvGraphicFramePr>
        <p:xfrm>
          <a:off x="8007637" y="4110454"/>
          <a:ext cx="3541235" cy="6816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27219">
                  <a:extLst>
                    <a:ext uri="{9D8B030D-6E8A-4147-A177-3AD203B41FA5}">
                      <a16:colId xmlns:a16="http://schemas.microsoft.com/office/drawing/2014/main" val="26761623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839045842"/>
                    </a:ext>
                  </a:extLst>
                </a:gridCol>
                <a:gridCol w="1682496">
                  <a:extLst>
                    <a:ext uri="{9D8B030D-6E8A-4147-A177-3AD203B41FA5}">
                      <a16:colId xmlns:a16="http://schemas.microsoft.com/office/drawing/2014/main" val="2121577883"/>
                    </a:ext>
                  </a:extLst>
                </a:gridCol>
              </a:tblGrid>
              <a:tr h="353093"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Arial Black" panose="020B0A04020102020204" pitchFamily="34" charset="0"/>
                        </a:rPr>
                        <a:t>Proton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sz="2000" baseline="30000" dirty="0">
                        <a:latin typeface="Arial Black" panose="020B0A040201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aseline="0" dirty="0">
                          <a:latin typeface="Arial Black" panose="020B0A04020102020204" pitchFamily="34" charset="0"/>
                        </a:rPr>
                        <a:t>15-30 MeV</a:t>
                      </a:r>
                    </a:p>
                    <a:p>
                      <a:r>
                        <a:rPr lang="en-IN" sz="2000" baseline="0" dirty="0">
                          <a:latin typeface="Arial Black" panose="020B0A04020102020204" pitchFamily="34" charset="0"/>
                        </a:rPr>
                        <a:t>350 µA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45175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82A092A-CF94-971B-F19E-91909382C90F}"/>
              </a:ext>
            </a:extLst>
          </p:cNvPr>
          <p:cNvSpPr txBox="1"/>
          <p:nvPr/>
        </p:nvSpPr>
        <p:spPr>
          <a:xfrm>
            <a:off x="6166241" y="5970727"/>
            <a:ext cx="421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Beam energies are in MeV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C5F8FC49-66A3-715A-7BDE-59B0D594150A}"/>
              </a:ext>
            </a:extLst>
          </p:cNvPr>
          <p:cNvGraphicFramePr>
            <a:graphicFrameLocks noGrp="1"/>
          </p:cNvGraphicFramePr>
          <p:nvPr/>
        </p:nvGraphicFramePr>
        <p:xfrm>
          <a:off x="96102" y="4093542"/>
          <a:ext cx="3815740" cy="270662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54489">
                  <a:extLst>
                    <a:ext uri="{9D8B030D-6E8A-4147-A177-3AD203B41FA5}">
                      <a16:colId xmlns:a16="http://schemas.microsoft.com/office/drawing/2014/main" val="2676162308"/>
                    </a:ext>
                  </a:extLst>
                </a:gridCol>
                <a:gridCol w="924846">
                  <a:extLst>
                    <a:ext uri="{9D8B030D-6E8A-4147-A177-3AD203B41FA5}">
                      <a16:colId xmlns:a16="http://schemas.microsoft.com/office/drawing/2014/main" val="2839045842"/>
                    </a:ext>
                  </a:extLst>
                </a:gridCol>
                <a:gridCol w="1536405">
                  <a:extLst>
                    <a:ext uri="{9D8B030D-6E8A-4147-A177-3AD203B41FA5}">
                      <a16:colId xmlns:a16="http://schemas.microsoft.com/office/drawing/2014/main" val="26787824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Arial Black" panose="020B0A04020102020204" pitchFamily="34" charset="0"/>
                        </a:rPr>
                        <a:t>Proton</a:t>
                      </a: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endParaRPr lang="en-IN" sz="2000" baseline="30000" dirty="0">
                        <a:latin typeface="Arial Black" panose="020B0A04020102020204" pitchFamily="34" charset="0"/>
                      </a:endParaRP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r>
                        <a:rPr lang="en-IN" sz="20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7-12.5</a:t>
                      </a:r>
                    </a:p>
                  </a:txBody>
                  <a:tcPr marL="73152" marR="73152" marT="73152" marB="73152"/>
                </a:tc>
                <a:extLst>
                  <a:ext uri="{0D108BD9-81ED-4DB2-BD59-A6C34878D82A}">
                    <a16:rowId xmlns:a16="http://schemas.microsoft.com/office/drawing/2014/main" val="3127947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Arial Black" panose="020B0A04020102020204" pitchFamily="34" charset="0"/>
                        </a:rPr>
                        <a:t>Alpha</a:t>
                      </a: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endParaRPr lang="en-IN" sz="2000" baseline="30000" dirty="0">
                        <a:latin typeface="Arial Black" panose="020B0A04020102020204" pitchFamily="34" charset="0"/>
                      </a:endParaRP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r>
                        <a:rPr lang="en-IN" sz="20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28-50</a:t>
                      </a:r>
                    </a:p>
                  </a:txBody>
                  <a:tcPr marL="73152" marR="73152" marT="73152" marB="73152"/>
                </a:tc>
                <a:extLst>
                  <a:ext uri="{0D108BD9-81ED-4DB2-BD59-A6C34878D82A}">
                    <a16:rowId xmlns:a16="http://schemas.microsoft.com/office/drawing/2014/main" val="827416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Arial Black" panose="020B0A04020102020204" pitchFamily="34" charset="0"/>
                        </a:rPr>
                        <a:t>Nitrogen</a:t>
                      </a: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endParaRPr lang="en-IN" sz="2000" b="1" baseline="30000" dirty="0">
                        <a:latin typeface="Arial Black" panose="020B0A04020102020204" pitchFamily="34" charset="0"/>
                      </a:endParaRP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r>
                        <a:rPr lang="en-IN" sz="2000" b="1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105-140</a:t>
                      </a:r>
                    </a:p>
                  </a:txBody>
                  <a:tcPr marL="73152" marR="73152" marT="73152" marB="73152"/>
                </a:tc>
                <a:extLst>
                  <a:ext uri="{0D108BD9-81ED-4DB2-BD59-A6C34878D82A}">
                    <a16:rowId xmlns:a16="http://schemas.microsoft.com/office/drawing/2014/main" val="30790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Arial Black" panose="020B0A04020102020204" pitchFamily="34" charset="0"/>
                        </a:rPr>
                        <a:t>Oxygen</a:t>
                      </a: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endParaRPr lang="en-IN" sz="2000" baseline="30000" dirty="0">
                        <a:latin typeface="Arial Black" panose="020B0A04020102020204" pitchFamily="34" charset="0"/>
                      </a:endParaRP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r>
                        <a:rPr lang="en-IN" sz="20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116-160</a:t>
                      </a:r>
                    </a:p>
                  </a:txBody>
                  <a:tcPr marL="73152" marR="73152" marT="73152" marB="73152"/>
                </a:tc>
                <a:extLst>
                  <a:ext uri="{0D108BD9-81ED-4DB2-BD59-A6C34878D82A}">
                    <a16:rowId xmlns:a16="http://schemas.microsoft.com/office/drawing/2014/main" val="1362133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Arial Black" panose="020B0A04020102020204" pitchFamily="34" charset="0"/>
                        </a:rPr>
                        <a:t>Neon</a:t>
                      </a: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endParaRPr lang="en-IN" sz="2000" baseline="30000" dirty="0">
                        <a:latin typeface="Arial Black" panose="020B0A04020102020204" pitchFamily="34" charset="0"/>
                      </a:endParaRP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r>
                        <a:rPr lang="en-IN" sz="20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145-192</a:t>
                      </a:r>
                    </a:p>
                  </a:txBody>
                  <a:tcPr marL="73152" marR="73152" marT="73152" marB="73152"/>
                </a:tc>
                <a:extLst>
                  <a:ext uri="{0D108BD9-81ED-4DB2-BD59-A6C34878D82A}">
                    <a16:rowId xmlns:a16="http://schemas.microsoft.com/office/drawing/2014/main" val="4113619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Arial Black" panose="020B0A04020102020204" pitchFamily="34" charset="0"/>
                        </a:rPr>
                        <a:t>Sulphur</a:t>
                      </a: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endParaRPr lang="en-IN" sz="2000" baseline="30000" dirty="0">
                        <a:latin typeface="Arial Black" panose="020B0A04020102020204" pitchFamily="34" charset="0"/>
                      </a:endParaRP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r>
                        <a:rPr lang="en-IN" sz="20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218</a:t>
                      </a:r>
                    </a:p>
                  </a:txBody>
                  <a:tcPr marL="73152" marR="73152" marT="73152" marB="73152"/>
                </a:tc>
                <a:extLst>
                  <a:ext uri="{0D108BD9-81ED-4DB2-BD59-A6C34878D82A}">
                    <a16:rowId xmlns:a16="http://schemas.microsoft.com/office/drawing/2014/main" val="414817173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230680F-85A0-16B7-6E9D-B10F389EEC18}"/>
                  </a:ext>
                </a:extLst>
              </p:cNvPr>
              <p:cNvSpPr txBox="1"/>
              <p:nvPr/>
            </p:nvSpPr>
            <p:spPr>
              <a:xfrm>
                <a:off x="1520844" y="4109522"/>
                <a:ext cx="463204" cy="393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𝑯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230680F-85A0-16B7-6E9D-B10F389EE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44" y="4109522"/>
                <a:ext cx="463204" cy="3931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2B0E661-DC18-4213-1A50-0C1E2D9CF577}"/>
                  </a:ext>
                </a:extLst>
              </p:cNvPr>
              <p:cNvSpPr txBox="1"/>
              <p:nvPr/>
            </p:nvSpPr>
            <p:spPr>
              <a:xfrm>
                <a:off x="1520844" y="4569821"/>
                <a:ext cx="631519" cy="392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𝑯𝒆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2B0E661-DC18-4213-1A50-0C1E2D9CF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44" y="4569821"/>
                <a:ext cx="631519" cy="3921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CCAAFB9-9185-97C9-BD43-CA2D0180003C}"/>
                  </a:ext>
                </a:extLst>
              </p:cNvPr>
              <p:cNvSpPr txBox="1"/>
              <p:nvPr/>
            </p:nvSpPr>
            <p:spPr>
              <a:xfrm>
                <a:off x="1520844" y="5481850"/>
                <a:ext cx="581826" cy="396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𝑶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CCAAFB9-9185-97C9-BD43-CA2D01800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44" y="5481850"/>
                <a:ext cx="581826" cy="396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623406-6CD4-0140-B4D1-11CE4247C1F3}"/>
                  </a:ext>
                </a:extLst>
              </p:cNvPr>
              <p:cNvSpPr txBox="1"/>
              <p:nvPr/>
            </p:nvSpPr>
            <p:spPr>
              <a:xfrm>
                <a:off x="1520844" y="5017268"/>
                <a:ext cx="589840" cy="39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𝟏𝟒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𝑵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623406-6CD4-0140-B4D1-11CE4247C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44" y="5017268"/>
                <a:ext cx="589840" cy="3917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9AB3E91-8530-1079-4FAB-E17B2FE499D2}"/>
                  </a:ext>
                </a:extLst>
              </p:cNvPr>
              <p:cNvSpPr txBox="1"/>
              <p:nvPr/>
            </p:nvSpPr>
            <p:spPr>
              <a:xfrm>
                <a:off x="1520844" y="6362135"/>
                <a:ext cx="530530" cy="396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𝟑𝟐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𝑺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9AB3E91-8530-1079-4FAB-E17B2FE49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44" y="6362135"/>
                <a:ext cx="530530" cy="3966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C0E0041-4FEF-FD66-22D9-E8823AA95A09}"/>
                  </a:ext>
                </a:extLst>
              </p:cNvPr>
              <p:cNvSpPr txBox="1"/>
              <p:nvPr/>
            </p:nvSpPr>
            <p:spPr>
              <a:xfrm>
                <a:off x="1520844" y="5920881"/>
                <a:ext cx="758156" cy="396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𝑵𝒆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C0E0041-4FEF-FD66-22D9-E8823AA95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44" y="5920881"/>
                <a:ext cx="758156" cy="39664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9B19D758-32E4-6AFD-2EDF-7E9E08CEC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453314"/>
              </p:ext>
            </p:extLst>
          </p:nvPr>
        </p:nvGraphicFramePr>
        <p:xfrm>
          <a:off x="4012440" y="4102399"/>
          <a:ext cx="3815740" cy="135331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54489">
                  <a:extLst>
                    <a:ext uri="{9D8B030D-6E8A-4147-A177-3AD203B41FA5}">
                      <a16:colId xmlns:a16="http://schemas.microsoft.com/office/drawing/2014/main" val="2676162308"/>
                    </a:ext>
                  </a:extLst>
                </a:gridCol>
                <a:gridCol w="924846">
                  <a:extLst>
                    <a:ext uri="{9D8B030D-6E8A-4147-A177-3AD203B41FA5}">
                      <a16:colId xmlns:a16="http://schemas.microsoft.com/office/drawing/2014/main" val="2839045842"/>
                    </a:ext>
                  </a:extLst>
                </a:gridCol>
                <a:gridCol w="1536405">
                  <a:extLst>
                    <a:ext uri="{9D8B030D-6E8A-4147-A177-3AD203B41FA5}">
                      <a16:colId xmlns:a16="http://schemas.microsoft.com/office/drawing/2014/main" val="26787824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Arial Black" panose="020B0A04020102020204" pitchFamily="34" charset="0"/>
                        </a:rPr>
                        <a:t>Nitrogen</a:t>
                      </a: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endParaRPr lang="en-IN" sz="2000" b="1" baseline="30000" dirty="0">
                        <a:latin typeface="Arial Black" panose="020B0A04020102020204" pitchFamily="34" charset="0"/>
                      </a:endParaRP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r>
                        <a:rPr lang="en-IN" sz="2000" b="1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252</a:t>
                      </a:r>
                    </a:p>
                  </a:txBody>
                  <a:tcPr marL="73152" marR="73152" marT="73152" marB="73152"/>
                </a:tc>
                <a:extLst>
                  <a:ext uri="{0D108BD9-81ED-4DB2-BD59-A6C34878D82A}">
                    <a16:rowId xmlns:a16="http://schemas.microsoft.com/office/drawing/2014/main" val="30790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Arial Black" panose="020B0A04020102020204" pitchFamily="34" charset="0"/>
                        </a:rPr>
                        <a:t>Oxygen</a:t>
                      </a: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endParaRPr lang="en-IN" sz="2000" baseline="30000" dirty="0">
                        <a:latin typeface="Arial Black" panose="020B0A04020102020204" pitchFamily="34" charset="0"/>
                      </a:endParaRP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r>
                        <a:rPr lang="en-IN" sz="20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309</a:t>
                      </a:r>
                    </a:p>
                  </a:txBody>
                  <a:tcPr marL="73152" marR="73152" marT="73152" marB="73152"/>
                </a:tc>
                <a:extLst>
                  <a:ext uri="{0D108BD9-81ED-4DB2-BD59-A6C34878D82A}">
                    <a16:rowId xmlns:a16="http://schemas.microsoft.com/office/drawing/2014/main" val="1362133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Arial Black" panose="020B0A04020102020204" pitchFamily="34" charset="0"/>
                        </a:rPr>
                        <a:t>Neon</a:t>
                      </a: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endParaRPr lang="en-IN" sz="2000" baseline="30000" dirty="0">
                        <a:latin typeface="Arial Black" panose="020B0A04020102020204" pitchFamily="34" charset="0"/>
                      </a:endParaRPr>
                    </a:p>
                  </a:txBody>
                  <a:tcPr marL="73152" marR="73152" marT="73152" marB="73152"/>
                </a:tc>
                <a:tc>
                  <a:txBody>
                    <a:bodyPr/>
                    <a:lstStyle/>
                    <a:p>
                      <a:r>
                        <a:rPr lang="en-IN" sz="20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360 - 436</a:t>
                      </a:r>
                    </a:p>
                  </a:txBody>
                  <a:tcPr marL="73152" marR="73152" marT="73152" marB="73152"/>
                </a:tc>
                <a:extLst>
                  <a:ext uri="{0D108BD9-81ED-4DB2-BD59-A6C34878D82A}">
                    <a16:rowId xmlns:a16="http://schemas.microsoft.com/office/drawing/2014/main" val="411361934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8C60D7B-48F4-170C-5B9C-0BDD3E589758}"/>
                  </a:ext>
                </a:extLst>
              </p:cNvPr>
              <p:cNvSpPr txBox="1"/>
              <p:nvPr/>
            </p:nvSpPr>
            <p:spPr>
              <a:xfrm>
                <a:off x="5463763" y="4143620"/>
                <a:ext cx="589840" cy="39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𝟏𝟒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𝑵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8C60D7B-48F4-170C-5B9C-0BDD3E589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3763" y="4143620"/>
                <a:ext cx="589840" cy="3917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463DCF7-F3B8-9E4A-EA51-9F629C0A60C4}"/>
                  </a:ext>
                </a:extLst>
              </p:cNvPr>
              <p:cNvSpPr txBox="1"/>
              <p:nvPr/>
            </p:nvSpPr>
            <p:spPr>
              <a:xfrm>
                <a:off x="5463763" y="4597567"/>
                <a:ext cx="581826" cy="396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𝑶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463DCF7-F3B8-9E4A-EA51-9F629C0A6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3763" y="4597567"/>
                <a:ext cx="581826" cy="396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AAAAAE9-D52D-EB2E-CBC8-BC9A042B9994}"/>
                  </a:ext>
                </a:extLst>
              </p:cNvPr>
              <p:cNvSpPr txBox="1"/>
              <p:nvPr/>
            </p:nvSpPr>
            <p:spPr>
              <a:xfrm>
                <a:off x="5463763" y="5004703"/>
                <a:ext cx="758156" cy="396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𝑵𝒆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AAAAAE9-D52D-EB2E-CBC8-BC9A042B9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3763" y="5004703"/>
                <a:ext cx="758156" cy="39664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C5D4F79-3014-9AE2-ED69-A0967CEF60D2}"/>
                  </a:ext>
                </a:extLst>
              </p:cNvPr>
              <p:cNvSpPr txBox="1"/>
              <p:nvPr/>
            </p:nvSpPr>
            <p:spPr>
              <a:xfrm>
                <a:off x="9248730" y="4300327"/>
                <a:ext cx="463204" cy="393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𝑯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C5D4F79-3014-9AE2-ED69-A0967CEF6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8730" y="4300327"/>
                <a:ext cx="463204" cy="39318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7085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Classroom with solid fill">
            <a:extLst>
              <a:ext uri="{FF2B5EF4-FFF2-40B4-BE49-F238E27FC236}">
                <a16:creationId xmlns:a16="http://schemas.microsoft.com/office/drawing/2014/main" id="{4B92B1FB-68F3-EDB6-9E09-B4708C9FF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376" y="2345020"/>
            <a:ext cx="2743200" cy="2743200"/>
          </a:xfrm>
          <a:prstGeom prst="rect">
            <a:avLst/>
          </a:prstGeom>
        </p:spPr>
      </p:pic>
      <p:pic>
        <p:nvPicPr>
          <p:cNvPr id="5" name="Graphic 4" descr="Upward trend with solid fill">
            <a:extLst>
              <a:ext uri="{FF2B5EF4-FFF2-40B4-BE49-F238E27FC236}">
                <a16:creationId xmlns:a16="http://schemas.microsoft.com/office/drawing/2014/main" id="{C7E3563F-B0E5-B95F-4CE6-DD0B47430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4489" y="2345020"/>
            <a:ext cx="2743200" cy="2743200"/>
          </a:xfrm>
          <a:prstGeom prst="rect">
            <a:avLst/>
          </a:prstGeom>
        </p:spPr>
      </p:pic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A1706F24-9AF9-1E26-5864-A6913606A071}"/>
              </a:ext>
            </a:extLst>
          </p:cNvPr>
          <p:cNvSpPr/>
          <p:nvPr/>
        </p:nvSpPr>
        <p:spPr>
          <a:xfrm>
            <a:off x="571500" y="1191348"/>
            <a:ext cx="11201400" cy="1097280"/>
          </a:xfrm>
          <a:prstGeom prst="horizontalScrol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Present Status of RIB Facility at VECC</a:t>
            </a:r>
            <a:endParaRPr lang="en-IN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18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637152" y="2348920"/>
            <a:ext cx="1152000" cy="360000"/>
          </a:xfrm>
          <a:prstGeom prst="rect">
            <a:avLst/>
          </a:prstGeom>
          <a:solidFill>
            <a:srgbClr val="00CCFF">
              <a:alpha val="50195"/>
            </a:srgb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tIns="0" rIns="0" bIns="0" anchor="ctr" anchorCtr="0">
            <a:no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Separator</a:t>
            </a:r>
          </a:p>
        </p:txBody>
      </p:sp>
      <p:sp>
        <p:nvSpPr>
          <p:cNvPr id="7" name="Rectangle 12" descr="90%"/>
          <p:cNvSpPr>
            <a:spLocks noChangeArrowheads="1"/>
          </p:cNvSpPr>
          <p:nvPr/>
        </p:nvSpPr>
        <p:spPr bwMode="auto">
          <a:xfrm rot="16200000">
            <a:off x="2710458" y="1135729"/>
            <a:ext cx="585788" cy="91440"/>
          </a:xfrm>
          <a:prstGeom prst="rect">
            <a:avLst/>
          </a:prstGeom>
          <a:pattFill prst="pct90">
            <a:fgClr>
              <a:srgbClr val="666699"/>
            </a:fgClr>
            <a:bgClr>
              <a:schemeClr val="bg1"/>
            </a:bgClr>
          </a:patt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90910" y="1008326"/>
            <a:ext cx="1836000" cy="360000"/>
          </a:xfrm>
          <a:prstGeom prst="rect">
            <a:avLst/>
          </a:prstGeom>
          <a:solidFill>
            <a:srgbClr val="66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K=130 Cyclotron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056608" y="1576852"/>
            <a:ext cx="1519840" cy="615553"/>
          </a:xfrm>
          <a:prstGeom prst="rect">
            <a:avLst/>
          </a:prstGeom>
          <a:solidFill>
            <a:srgbClr val="99CCFF"/>
          </a:solidFill>
          <a:ln w="25400">
            <a:noFill/>
            <a:miter lim="800000"/>
            <a:headEnd/>
            <a:tailEnd/>
          </a:ln>
        </p:spPr>
        <p:txBody>
          <a:bodyPr wrap="none" lIns="0" tIns="0" rIns="0" bIns="0" anchor="ctr" anchorCtr="0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00"/>
                </a:solidFill>
                <a:latin typeface="Arial"/>
              </a:rPr>
              <a:t>Multiple</a:t>
            </a:r>
          </a:p>
          <a:p>
            <a:pPr algn="ctr" eaLnBrk="0" hangingPunct="0"/>
            <a:r>
              <a:rPr lang="en-US" sz="2000" b="1" dirty="0">
                <a:solidFill>
                  <a:srgbClr val="000000"/>
                </a:solidFill>
                <a:latin typeface="Arial"/>
              </a:rPr>
              <a:t>Thin Targets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4331152" y="1628840"/>
            <a:ext cx="1764000" cy="360000"/>
          </a:xfrm>
          <a:prstGeom prst="rect">
            <a:avLst/>
          </a:prstGeom>
          <a:solidFill>
            <a:srgbClr val="FFFF99"/>
          </a:solidFill>
          <a:ln w="25400">
            <a:solidFill>
              <a:srgbClr val="FFCC66"/>
            </a:solidFill>
            <a:miter lim="800000"/>
            <a:headEnd/>
            <a:tailEnd/>
          </a:ln>
        </p:spPr>
        <p:txBody>
          <a:bodyPr wrap="none" lIns="0" tIns="0" rIns="0" bIns="0" anchor="ctr" anchorCtr="0">
            <a:no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Charge Breeder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6218808" y="2734321"/>
            <a:ext cx="128428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0000"/>
                </a:solidFill>
                <a:latin typeface="Arial"/>
              </a:rPr>
              <a:t>1.7 </a:t>
            </a:r>
            <a:r>
              <a:rPr lang="en-US" sz="2000" b="1" dirty="0" err="1">
                <a:solidFill>
                  <a:srgbClr val="FF0000"/>
                </a:solidFill>
                <a:latin typeface="Arial"/>
              </a:rPr>
              <a:t>keV</a:t>
            </a:r>
            <a:r>
              <a:rPr lang="en-US" sz="2000" b="1" dirty="0">
                <a:solidFill>
                  <a:srgbClr val="FF0000"/>
                </a:solidFill>
                <a:latin typeface="Arial"/>
              </a:rPr>
              <a:t>/u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Line 48"/>
          <p:cNvSpPr>
            <a:spLocks noChangeShapeType="1"/>
          </p:cNvSpPr>
          <p:nvPr/>
        </p:nvSpPr>
        <p:spPr bwMode="auto">
          <a:xfrm>
            <a:off x="5795269" y="2708920"/>
            <a:ext cx="396875" cy="228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5" name="AutoShape 52"/>
          <p:cNvCxnSpPr>
            <a:cxnSpLocks noChangeShapeType="1"/>
            <a:stCxn id="10" idx="2"/>
            <a:endCxn id="6" idx="0"/>
          </p:cNvCxnSpPr>
          <p:nvPr/>
        </p:nvCxnSpPr>
        <p:spPr bwMode="auto">
          <a:xfrm>
            <a:off x="5213152" y="1988840"/>
            <a:ext cx="0" cy="360080"/>
          </a:xfrm>
          <a:prstGeom prst="straightConnector1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</p:cxnSp>
      <p:cxnSp>
        <p:nvCxnSpPr>
          <p:cNvPr id="16" name="AutoShape 53"/>
          <p:cNvCxnSpPr>
            <a:cxnSpLocks noChangeShapeType="1"/>
          </p:cNvCxnSpPr>
          <p:nvPr/>
        </p:nvCxnSpPr>
        <p:spPr bwMode="auto">
          <a:xfrm>
            <a:off x="5213152" y="2708960"/>
            <a:ext cx="0" cy="360000"/>
          </a:xfrm>
          <a:prstGeom prst="straightConnector1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</p:cxnSp>
      <p:cxnSp>
        <p:nvCxnSpPr>
          <p:cNvPr id="17" name="AutoShape 57"/>
          <p:cNvCxnSpPr>
            <a:cxnSpLocks noChangeShapeType="1"/>
            <a:stCxn id="9" idx="3"/>
          </p:cNvCxnSpPr>
          <p:nvPr/>
        </p:nvCxnSpPr>
        <p:spPr bwMode="auto">
          <a:xfrm flipV="1">
            <a:off x="2576448" y="1576852"/>
            <a:ext cx="505983" cy="307777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lg"/>
          </a:ln>
        </p:spPr>
      </p:cxnSp>
      <p:cxnSp>
        <p:nvCxnSpPr>
          <p:cNvPr id="24" name="AutoShape 55"/>
          <p:cNvCxnSpPr>
            <a:cxnSpLocks noChangeShapeType="1"/>
          </p:cNvCxnSpPr>
          <p:nvPr/>
        </p:nvCxnSpPr>
        <p:spPr bwMode="auto">
          <a:xfrm>
            <a:off x="2382658" y="1195164"/>
            <a:ext cx="457200" cy="1588"/>
          </a:xfrm>
          <a:prstGeom prst="straightConnector1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</p:cxnSp>
      <p:grpSp>
        <p:nvGrpSpPr>
          <p:cNvPr id="58" name="Group 57"/>
          <p:cNvGrpSpPr/>
          <p:nvPr/>
        </p:nvGrpSpPr>
        <p:grpSpPr>
          <a:xfrm>
            <a:off x="2434431" y="3110500"/>
            <a:ext cx="8059895" cy="2766810"/>
            <a:chOff x="910430" y="3110500"/>
            <a:chExt cx="8059895" cy="2766810"/>
          </a:xfrm>
        </p:grpSpPr>
        <p:sp>
          <p:nvSpPr>
            <p:cNvPr id="26" name="Line 22"/>
            <p:cNvSpPr>
              <a:spLocks noChangeShapeType="1"/>
            </p:cNvSpPr>
            <p:nvPr/>
          </p:nvSpPr>
          <p:spPr bwMode="auto">
            <a:xfrm flipV="1">
              <a:off x="2746838" y="4320000"/>
              <a:ext cx="900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3456333" y="3110500"/>
              <a:ext cx="487313" cy="276999"/>
            </a:xfrm>
            <a:prstGeom prst="rect">
              <a:avLst/>
            </a:prstGeom>
            <a:solidFill>
              <a:srgbClr val="CCFFCC"/>
            </a:solidFill>
            <a:ln w="25400">
              <a:solidFill>
                <a:srgbClr val="99CC00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rgbClr val="000000"/>
                  </a:solidFill>
                  <a:latin typeface="Arial"/>
                </a:rPr>
                <a:t>RFQ</a:t>
              </a:r>
            </a:p>
          </p:txBody>
        </p: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4725714" y="3573016"/>
              <a:ext cx="1214438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rgbClr val="FF0000"/>
                  </a:solidFill>
                  <a:latin typeface="Arial"/>
                </a:rPr>
                <a:t>99 </a:t>
              </a:r>
              <a:r>
                <a:rPr lang="en-US" sz="2000" b="1" dirty="0" err="1">
                  <a:solidFill>
                    <a:srgbClr val="FF0000"/>
                  </a:solidFill>
                  <a:latin typeface="Arial"/>
                </a:rPr>
                <a:t>keV</a:t>
              </a:r>
              <a:r>
                <a:rPr lang="en-US" sz="2000" b="1" dirty="0">
                  <a:solidFill>
                    <a:srgbClr val="FF0000"/>
                  </a:solidFill>
                  <a:latin typeface="Arial"/>
                </a:rPr>
                <a:t>/u</a:t>
              </a:r>
              <a:endParaRPr lang="en-US" sz="20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Line 49"/>
            <p:cNvSpPr>
              <a:spLocks noChangeAspect="1" noChangeShapeType="1"/>
            </p:cNvSpPr>
            <p:nvPr/>
          </p:nvSpPr>
          <p:spPr bwMode="auto">
            <a:xfrm>
              <a:off x="4006771" y="3416424"/>
              <a:ext cx="615158" cy="35433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Text Box 10"/>
            <p:cNvSpPr txBox="1">
              <a:spLocks noChangeArrowheads="1"/>
            </p:cNvSpPr>
            <p:nvPr/>
          </p:nvSpPr>
          <p:spPr bwMode="auto">
            <a:xfrm>
              <a:off x="3051990" y="3789080"/>
              <a:ext cx="1296000" cy="360000"/>
            </a:xfrm>
            <a:prstGeom prst="rect">
              <a:avLst/>
            </a:prstGeom>
            <a:solidFill>
              <a:srgbClr val="CCFFCC"/>
            </a:solidFill>
            <a:ln w="25400">
              <a:solidFill>
                <a:srgbClr val="99CC00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rgbClr val="000000"/>
                  </a:solidFill>
                  <a:latin typeface="Arial"/>
                </a:rPr>
                <a:t>LINAC-1 &amp;2</a:t>
              </a:r>
            </a:p>
          </p:txBody>
        </p:sp>
        <p:cxnSp>
          <p:nvCxnSpPr>
            <p:cNvPr id="31" name="AutoShape 55"/>
            <p:cNvCxnSpPr>
              <a:cxnSpLocks noChangeShapeType="1"/>
            </p:cNvCxnSpPr>
            <p:nvPr/>
          </p:nvCxnSpPr>
          <p:spPr bwMode="auto">
            <a:xfrm rot="5400000">
              <a:off x="3519990" y="3609040"/>
              <a:ext cx="360000" cy="0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lg" len="lg"/>
            </a:ln>
          </p:spPr>
        </p:cxnSp>
        <p:cxnSp>
          <p:nvCxnSpPr>
            <p:cNvPr id="32" name="AutoShape 53"/>
            <p:cNvCxnSpPr>
              <a:cxnSpLocks noChangeShapeType="1"/>
            </p:cNvCxnSpPr>
            <p:nvPr/>
          </p:nvCxnSpPr>
          <p:spPr bwMode="auto">
            <a:xfrm rot="5400000">
              <a:off x="3519990" y="4360870"/>
              <a:ext cx="360000" cy="0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lg" len="lg"/>
            </a:ln>
          </p:spPr>
        </p:cxn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910430" y="4149120"/>
              <a:ext cx="1800000" cy="360000"/>
            </a:xfrm>
            <a:prstGeom prst="rect">
              <a:avLst/>
            </a:prstGeom>
            <a:solidFill>
              <a:srgbClr val="CCFFCC"/>
            </a:solidFill>
            <a:ln w="25400">
              <a:solidFill>
                <a:srgbClr val="99CC00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rgbClr val="000000"/>
                  </a:solidFill>
                  <a:latin typeface="Arial"/>
                </a:rPr>
                <a:t>Rebuncher-2&amp;3 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910430" y="3429040"/>
              <a:ext cx="1800000" cy="360000"/>
            </a:xfrm>
            <a:prstGeom prst="rect">
              <a:avLst/>
            </a:prstGeom>
            <a:solidFill>
              <a:srgbClr val="CCFFCC"/>
            </a:solidFill>
            <a:ln w="25400">
              <a:solidFill>
                <a:srgbClr val="99CC00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rgbClr val="000000"/>
                  </a:solidFill>
                  <a:latin typeface="Arial"/>
                </a:rPr>
                <a:t>Rebuncher-1</a:t>
              </a:r>
            </a:p>
          </p:txBody>
        </p:sp>
        <p:sp>
          <p:nvSpPr>
            <p:cNvPr id="35" name="Line 22"/>
            <p:cNvSpPr>
              <a:spLocks noChangeShapeType="1"/>
            </p:cNvSpPr>
            <p:nvPr/>
          </p:nvSpPr>
          <p:spPr bwMode="auto">
            <a:xfrm flipV="1">
              <a:off x="2746734" y="3573016"/>
              <a:ext cx="900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7854635" y="5600311"/>
              <a:ext cx="1115690" cy="276999"/>
            </a:xfrm>
            <a:prstGeom prst="rect">
              <a:avLst/>
            </a:prstGeom>
            <a:solidFill>
              <a:srgbClr val="CCFFCC"/>
            </a:solidFill>
            <a:ln w="25400">
              <a:solidFill>
                <a:srgbClr val="99CC00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rgbClr val="000000"/>
                  </a:solidFill>
                  <a:latin typeface="Arial"/>
                </a:rPr>
                <a:t>37.87 MHz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439152" y="6062914"/>
            <a:ext cx="6137408" cy="750462"/>
            <a:chOff x="2915152" y="6062914"/>
            <a:chExt cx="6137408" cy="750462"/>
          </a:xfrm>
        </p:grpSpPr>
        <p:sp>
          <p:nvSpPr>
            <p:cNvPr id="38" name="Text Box 27"/>
            <p:cNvSpPr txBox="1">
              <a:spLocks noChangeArrowheads="1"/>
            </p:cNvSpPr>
            <p:nvPr/>
          </p:nvSpPr>
          <p:spPr bwMode="auto">
            <a:xfrm>
              <a:off x="2915152" y="6062914"/>
              <a:ext cx="1548000" cy="360000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rgbClr val="000000"/>
                  </a:solidFill>
                  <a:latin typeface="Arial"/>
                </a:rPr>
                <a:t>SC QWR : 1-8</a:t>
              </a:r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" name="Line 29"/>
            <p:cNvSpPr>
              <a:spLocks noChangeShapeType="1"/>
            </p:cNvSpPr>
            <p:nvPr/>
          </p:nvSpPr>
          <p:spPr bwMode="auto">
            <a:xfrm>
              <a:off x="4463157" y="6431344"/>
              <a:ext cx="396875" cy="2286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" name="Text Box 11"/>
            <p:cNvSpPr txBox="1">
              <a:spLocks noChangeArrowheads="1"/>
            </p:cNvSpPr>
            <p:nvPr/>
          </p:nvSpPr>
          <p:spPr bwMode="auto">
            <a:xfrm>
              <a:off x="4788024" y="6444044"/>
              <a:ext cx="1056700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/>
                </a:rPr>
                <a:t>2 </a:t>
              </a:r>
              <a:r>
                <a:rPr lang="en-US" b="1" dirty="0" err="1">
                  <a:solidFill>
                    <a:srgbClr val="000000"/>
                  </a:solidFill>
                  <a:latin typeface="Arial"/>
                </a:rPr>
                <a:t>MeV</a:t>
              </a:r>
              <a:r>
                <a:rPr lang="en-US" b="1" dirty="0">
                  <a:solidFill>
                    <a:srgbClr val="000000"/>
                  </a:solidFill>
                  <a:latin typeface="Arial"/>
                </a:rPr>
                <a:t>/u</a:t>
              </a:r>
            </a:p>
          </p:txBody>
        </p:sp>
        <p:sp>
          <p:nvSpPr>
            <p:cNvPr id="41" name="Text Box 27"/>
            <p:cNvSpPr txBox="1">
              <a:spLocks noChangeArrowheads="1"/>
            </p:cNvSpPr>
            <p:nvPr/>
          </p:nvSpPr>
          <p:spPr bwMode="auto">
            <a:xfrm>
              <a:off x="7772400" y="6444084"/>
              <a:ext cx="1280160" cy="360000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rgbClr val="000000"/>
                  </a:solidFill>
                  <a:latin typeface="Arial"/>
                </a:rPr>
                <a:t>113.61 MHz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423792" y="4562118"/>
            <a:ext cx="8152768" cy="1819210"/>
            <a:chOff x="899792" y="4562118"/>
            <a:chExt cx="8152768" cy="1819210"/>
          </a:xfrm>
        </p:grpSpPr>
        <p:sp>
          <p:nvSpPr>
            <p:cNvPr id="43" name="Text Box 10"/>
            <p:cNvSpPr txBox="1">
              <a:spLocks noChangeArrowheads="1"/>
            </p:cNvSpPr>
            <p:nvPr/>
          </p:nvSpPr>
          <p:spPr bwMode="auto">
            <a:xfrm>
              <a:off x="7772400" y="6021328"/>
              <a:ext cx="1280160" cy="360000"/>
            </a:xfrm>
            <a:prstGeom prst="rect">
              <a:avLst/>
            </a:prstGeom>
            <a:solidFill>
              <a:schemeClr val="hlink"/>
            </a:solidFill>
            <a:ln w="25400">
              <a:solidFill>
                <a:srgbClr val="800080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rgbClr val="000000"/>
                  </a:solidFill>
                  <a:latin typeface="Arial"/>
                </a:rPr>
                <a:t>75.74 MHz</a:t>
              </a:r>
            </a:p>
          </p:txBody>
        </p:sp>
        <p:sp>
          <p:nvSpPr>
            <p:cNvPr id="44" name="Text Box 10"/>
            <p:cNvSpPr txBox="1">
              <a:spLocks noChangeArrowheads="1"/>
            </p:cNvSpPr>
            <p:nvPr/>
          </p:nvSpPr>
          <p:spPr bwMode="auto">
            <a:xfrm>
              <a:off x="3203152" y="4562118"/>
              <a:ext cx="972000" cy="360000"/>
            </a:xfrm>
            <a:prstGeom prst="rect">
              <a:avLst/>
            </a:prstGeom>
            <a:solidFill>
              <a:schemeClr val="hlink"/>
            </a:solidFill>
            <a:ln w="25400">
              <a:solidFill>
                <a:srgbClr val="800080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rgbClr val="000000"/>
                  </a:solidFill>
                  <a:latin typeface="Arial"/>
                </a:rPr>
                <a:t>LINAC-3</a:t>
              </a:r>
            </a:p>
          </p:txBody>
        </p:sp>
        <p:sp>
          <p:nvSpPr>
            <p:cNvPr id="45" name="Text Box 32"/>
            <p:cNvSpPr txBox="1">
              <a:spLocks noChangeArrowheads="1"/>
            </p:cNvSpPr>
            <p:nvPr/>
          </p:nvSpPr>
          <p:spPr bwMode="auto">
            <a:xfrm>
              <a:off x="4714876" y="4976341"/>
              <a:ext cx="1355725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414 </a:t>
              </a:r>
              <a:r>
                <a:rPr lang="en-US" sz="2000" b="1" dirty="0" err="1">
                  <a:solidFill>
                    <a:srgbClr val="000000"/>
                  </a:solidFill>
                  <a:latin typeface="Arial"/>
                </a:rPr>
                <a:t>keV</a:t>
              </a:r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/u</a:t>
              </a:r>
            </a:p>
          </p:txBody>
        </p:sp>
        <p:sp>
          <p:nvSpPr>
            <p:cNvPr id="46" name="Line 50"/>
            <p:cNvSpPr>
              <a:spLocks noChangeShapeType="1"/>
            </p:cNvSpPr>
            <p:nvPr/>
          </p:nvSpPr>
          <p:spPr bwMode="auto">
            <a:xfrm>
              <a:off x="4181475" y="4941168"/>
              <a:ext cx="396875" cy="2286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" name="Text Box 11"/>
            <p:cNvSpPr txBox="1">
              <a:spLocks noChangeArrowheads="1"/>
            </p:cNvSpPr>
            <p:nvPr/>
          </p:nvSpPr>
          <p:spPr bwMode="auto">
            <a:xfrm>
              <a:off x="4643438" y="5643578"/>
              <a:ext cx="1505540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/>
                </a:rPr>
                <a:t>1.043</a:t>
              </a: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Arial"/>
                </a:rPr>
                <a:t>MeV</a:t>
              </a:r>
              <a:r>
                <a:rPr lang="en-US" b="1" dirty="0">
                  <a:solidFill>
                    <a:srgbClr val="000000"/>
                  </a:solidFill>
                  <a:latin typeface="Arial"/>
                </a:rPr>
                <a:t>/u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3059152" y="5326648"/>
              <a:ext cx="1260000" cy="360000"/>
            </a:xfrm>
            <a:prstGeom prst="rect">
              <a:avLst/>
            </a:prstGeom>
            <a:solidFill>
              <a:srgbClr val="009999"/>
            </a:solidFill>
            <a:ln w="25400">
              <a:solidFill>
                <a:srgbClr val="800080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rgbClr val="000000"/>
                  </a:solidFill>
                  <a:latin typeface="Arial"/>
                </a:rPr>
                <a:t>LINACs 4-5</a:t>
              </a:r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4338636" y="5680298"/>
              <a:ext cx="396875" cy="2286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50" name="AutoShape 55"/>
            <p:cNvCxnSpPr>
              <a:cxnSpLocks noChangeShapeType="1"/>
            </p:cNvCxnSpPr>
            <p:nvPr/>
          </p:nvCxnSpPr>
          <p:spPr bwMode="auto">
            <a:xfrm>
              <a:off x="3689152" y="4922959"/>
              <a:ext cx="0" cy="397299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lg" len="lg"/>
            </a:ln>
          </p:spPr>
        </p:cxnSp>
        <p:cxnSp>
          <p:nvCxnSpPr>
            <p:cNvPr id="51" name="AutoShape 55"/>
            <p:cNvCxnSpPr>
              <a:cxnSpLocks noChangeShapeType="1"/>
            </p:cNvCxnSpPr>
            <p:nvPr/>
          </p:nvCxnSpPr>
          <p:spPr bwMode="auto">
            <a:xfrm rot="5400000">
              <a:off x="3509152" y="5881546"/>
              <a:ext cx="360000" cy="0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lg" len="lg"/>
            </a:ln>
          </p:spPr>
        </p:cxnSp>
        <p:sp>
          <p:nvSpPr>
            <p:cNvPr id="52" name="Text Box 19"/>
            <p:cNvSpPr txBox="1">
              <a:spLocks noChangeArrowheads="1"/>
            </p:cNvSpPr>
            <p:nvPr/>
          </p:nvSpPr>
          <p:spPr bwMode="auto">
            <a:xfrm>
              <a:off x="899792" y="4941208"/>
              <a:ext cx="1800000" cy="360000"/>
            </a:xfrm>
            <a:prstGeom prst="rect">
              <a:avLst/>
            </a:prstGeom>
            <a:solidFill>
              <a:srgbClr val="009999"/>
            </a:solidFill>
            <a:ln w="25400">
              <a:solidFill>
                <a:srgbClr val="7030A0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rgbClr val="000000"/>
                  </a:solidFill>
                  <a:latin typeface="Arial"/>
                </a:rPr>
                <a:t>Rebuncher-4&amp;5 </a:t>
              </a:r>
            </a:p>
          </p:txBody>
        </p:sp>
        <p:sp>
          <p:nvSpPr>
            <p:cNvPr id="53" name="Line 22"/>
            <p:cNvSpPr>
              <a:spLocks noChangeShapeType="1"/>
            </p:cNvSpPr>
            <p:nvPr/>
          </p:nvSpPr>
          <p:spPr bwMode="auto">
            <a:xfrm flipV="1">
              <a:off x="2735896" y="5085184"/>
              <a:ext cx="900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54" name="Picture 53" descr="VEC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08488" y="-27384"/>
            <a:ext cx="1080000" cy="108000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063552" y="44625"/>
            <a:ext cx="684076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Black" pitchFamily="34" charset="0"/>
              </a:rPr>
              <a:t>Variable Energy Cyclotron Centre (</a:t>
            </a:r>
            <a:r>
              <a:rPr lang="en-US" dirty="0" err="1">
                <a:solidFill>
                  <a:srgbClr val="000000"/>
                </a:solidFill>
                <a:latin typeface="Arial Black" pitchFamily="34" charset="0"/>
              </a:rPr>
              <a:t>Bidhan</a:t>
            </a:r>
            <a:r>
              <a:rPr lang="en-US" dirty="0">
                <a:solidFill>
                  <a:srgbClr val="000000"/>
                </a:solidFill>
                <a:latin typeface="Arial Black" pitchFamily="34" charset="0"/>
              </a:rPr>
              <a:t> Nagar) </a:t>
            </a:r>
          </a:p>
          <a:p>
            <a:pPr algn="ctr"/>
            <a:r>
              <a:rPr lang="en-US" dirty="0">
                <a:solidFill>
                  <a:srgbClr val="000099"/>
                </a:solidFill>
                <a:latin typeface="Arial Black" pitchFamily="34" charset="0"/>
              </a:rPr>
              <a:t>Rare Ion Beam Facility</a:t>
            </a:r>
          </a:p>
        </p:txBody>
      </p:sp>
      <p:sp>
        <p:nvSpPr>
          <p:cNvPr id="4" name="Rectangle 12" descr="90%">
            <a:extLst>
              <a:ext uri="{FF2B5EF4-FFF2-40B4-BE49-F238E27FC236}">
                <a16:creationId xmlns:a16="http://schemas.microsoft.com/office/drawing/2014/main" id="{44CB308E-387D-E54A-E8A8-6F9465C7370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862858" y="1135729"/>
            <a:ext cx="585788" cy="91440"/>
          </a:xfrm>
          <a:prstGeom prst="rect">
            <a:avLst/>
          </a:prstGeom>
          <a:pattFill prst="pct90">
            <a:fgClr>
              <a:srgbClr val="666699"/>
            </a:fgClr>
            <a:bgClr>
              <a:schemeClr val="bg1"/>
            </a:bgClr>
          </a:patt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12" descr="90%">
            <a:extLst>
              <a:ext uri="{FF2B5EF4-FFF2-40B4-BE49-F238E27FC236}">
                <a16:creationId xmlns:a16="http://schemas.microsoft.com/office/drawing/2014/main" id="{41566F9A-DF02-B7DF-3EC3-D90221BECFC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015258" y="1135730"/>
            <a:ext cx="585788" cy="91440"/>
          </a:xfrm>
          <a:prstGeom prst="rect">
            <a:avLst/>
          </a:prstGeom>
          <a:pattFill prst="pct90">
            <a:fgClr>
              <a:srgbClr val="666699"/>
            </a:fgClr>
            <a:bgClr>
              <a:schemeClr val="bg1"/>
            </a:bgClr>
          </a:patt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C01CE02-3514-9948-1073-98A9B4C09C6E}"/>
              </a:ext>
            </a:extLst>
          </p:cNvPr>
          <p:cNvSpPr/>
          <p:nvPr/>
        </p:nvSpPr>
        <p:spPr>
          <a:xfrm>
            <a:off x="3422650" y="901700"/>
            <a:ext cx="1905000" cy="723900"/>
          </a:xfrm>
          <a:custGeom>
            <a:avLst/>
            <a:gdLst>
              <a:gd name="connsiteX0" fmla="*/ 0 w 1905000"/>
              <a:gd name="connsiteY0" fmla="*/ 273050 h 723900"/>
              <a:gd name="connsiteX1" fmla="*/ 50800 w 1905000"/>
              <a:gd name="connsiteY1" fmla="*/ 203200 h 723900"/>
              <a:gd name="connsiteX2" fmla="*/ 88900 w 1905000"/>
              <a:gd name="connsiteY2" fmla="*/ 171450 h 723900"/>
              <a:gd name="connsiteX3" fmla="*/ 127000 w 1905000"/>
              <a:gd name="connsiteY3" fmla="*/ 133350 h 723900"/>
              <a:gd name="connsiteX4" fmla="*/ 323850 w 1905000"/>
              <a:gd name="connsiteY4" fmla="*/ 25400 h 723900"/>
              <a:gd name="connsiteX5" fmla="*/ 361950 w 1905000"/>
              <a:gd name="connsiteY5" fmla="*/ 0 h 723900"/>
              <a:gd name="connsiteX6" fmla="*/ 444500 w 1905000"/>
              <a:gd name="connsiteY6" fmla="*/ 12700 h 723900"/>
              <a:gd name="connsiteX7" fmla="*/ 482600 w 1905000"/>
              <a:gd name="connsiteY7" fmla="*/ 76200 h 723900"/>
              <a:gd name="connsiteX8" fmla="*/ 488950 w 1905000"/>
              <a:gd name="connsiteY8" fmla="*/ 107950 h 723900"/>
              <a:gd name="connsiteX9" fmla="*/ 508000 w 1905000"/>
              <a:gd name="connsiteY9" fmla="*/ 127000 h 723900"/>
              <a:gd name="connsiteX10" fmla="*/ 520700 w 1905000"/>
              <a:gd name="connsiteY10" fmla="*/ 146050 h 723900"/>
              <a:gd name="connsiteX11" fmla="*/ 571500 w 1905000"/>
              <a:gd name="connsiteY11" fmla="*/ 171450 h 723900"/>
              <a:gd name="connsiteX12" fmla="*/ 603250 w 1905000"/>
              <a:gd name="connsiteY12" fmla="*/ 177800 h 723900"/>
              <a:gd name="connsiteX13" fmla="*/ 685800 w 1905000"/>
              <a:gd name="connsiteY13" fmla="*/ 190500 h 723900"/>
              <a:gd name="connsiteX14" fmla="*/ 895350 w 1905000"/>
              <a:gd name="connsiteY14" fmla="*/ 203200 h 723900"/>
              <a:gd name="connsiteX15" fmla="*/ 933450 w 1905000"/>
              <a:gd name="connsiteY15" fmla="*/ 228600 h 723900"/>
              <a:gd name="connsiteX16" fmla="*/ 1111250 w 1905000"/>
              <a:gd name="connsiteY16" fmla="*/ 260350 h 723900"/>
              <a:gd name="connsiteX17" fmla="*/ 1308100 w 1905000"/>
              <a:gd name="connsiteY17" fmla="*/ 279400 h 723900"/>
              <a:gd name="connsiteX18" fmla="*/ 1346200 w 1905000"/>
              <a:gd name="connsiteY18" fmla="*/ 285750 h 723900"/>
              <a:gd name="connsiteX19" fmla="*/ 1397000 w 1905000"/>
              <a:gd name="connsiteY19" fmla="*/ 342900 h 723900"/>
              <a:gd name="connsiteX20" fmla="*/ 1447800 w 1905000"/>
              <a:gd name="connsiteY20" fmla="*/ 406400 h 723900"/>
              <a:gd name="connsiteX21" fmla="*/ 1638300 w 1905000"/>
              <a:gd name="connsiteY21" fmla="*/ 425450 h 723900"/>
              <a:gd name="connsiteX22" fmla="*/ 1676400 w 1905000"/>
              <a:gd name="connsiteY22" fmla="*/ 438150 h 723900"/>
              <a:gd name="connsiteX23" fmla="*/ 1695450 w 1905000"/>
              <a:gd name="connsiteY23" fmla="*/ 450850 h 723900"/>
              <a:gd name="connsiteX24" fmla="*/ 1733550 w 1905000"/>
              <a:gd name="connsiteY24" fmla="*/ 457200 h 723900"/>
              <a:gd name="connsiteX25" fmla="*/ 1746250 w 1905000"/>
              <a:gd name="connsiteY25" fmla="*/ 501650 h 723900"/>
              <a:gd name="connsiteX26" fmla="*/ 1765300 w 1905000"/>
              <a:gd name="connsiteY26" fmla="*/ 514350 h 723900"/>
              <a:gd name="connsiteX27" fmla="*/ 1778000 w 1905000"/>
              <a:gd name="connsiteY27" fmla="*/ 539750 h 723900"/>
              <a:gd name="connsiteX28" fmla="*/ 1803400 w 1905000"/>
              <a:gd name="connsiteY28" fmla="*/ 558800 h 723900"/>
              <a:gd name="connsiteX29" fmla="*/ 1822450 w 1905000"/>
              <a:gd name="connsiteY29" fmla="*/ 635000 h 723900"/>
              <a:gd name="connsiteX30" fmla="*/ 1841500 w 1905000"/>
              <a:gd name="connsiteY30" fmla="*/ 647700 h 723900"/>
              <a:gd name="connsiteX31" fmla="*/ 1860550 w 1905000"/>
              <a:gd name="connsiteY31" fmla="*/ 704850 h 723900"/>
              <a:gd name="connsiteX32" fmla="*/ 1905000 w 1905000"/>
              <a:gd name="connsiteY32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5000" h="723900">
                <a:moveTo>
                  <a:pt x="0" y="273050"/>
                </a:moveTo>
                <a:cubicBezTo>
                  <a:pt x="18675" y="241926"/>
                  <a:pt x="23044" y="230956"/>
                  <a:pt x="50800" y="203200"/>
                </a:cubicBezTo>
                <a:cubicBezTo>
                  <a:pt x="62490" y="191510"/>
                  <a:pt x="76714" y="182621"/>
                  <a:pt x="88900" y="171450"/>
                </a:cubicBezTo>
                <a:cubicBezTo>
                  <a:pt x="102140" y="159314"/>
                  <a:pt x="111746" y="142832"/>
                  <a:pt x="127000" y="133350"/>
                </a:cubicBezTo>
                <a:cubicBezTo>
                  <a:pt x="190557" y="93842"/>
                  <a:pt x="261583" y="66911"/>
                  <a:pt x="323850" y="25400"/>
                </a:cubicBezTo>
                <a:lnTo>
                  <a:pt x="361950" y="0"/>
                </a:lnTo>
                <a:cubicBezTo>
                  <a:pt x="389467" y="4233"/>
                  <a:pt x="420961" y="-2167"/>
                  <a:pt x="444500" y="12700"/>
                </a:cubicBezTo>
                <a:cubicBezTo>
                  <a:pt x="465370" y="25881"/>
                  <a:pt x="482600" y="76200"/>
                  <a:pt x="482600" y="76200"/>
                </a:cubicBezTo>
                <a:cubicBezTo>
                  <a:pt x="484717" y="86783"/>
                  <a:pt x="484123" y="98297"/>
                  <a:pt x="488950" y="107950"/>
                </a:cubicBezTo>
                <a:cubicBezTo>
                  <a:pt x="492966" y="115982"/>
                  <a:pt x="502251" y="120101"/>
                  <a:pt x="508000" y="127000"/>
                </a:cubicBezTo>
                <a:cubicBezTo>
                  <a:pt x="512886" y="132863"/>
                  <a:pt x="514906" y="141083"/>
                  <a:pt x="520700" y="146050"/>
                </a:cubicBezTo>
                <a:cubicBezTo>
                  <a:pt x="534527" y="157902"/>
                  <a:pt x="553574" y="166969"/>
                  <a:pt x="571500" y="171450"/>
                </a:cubicBezTo>
                <a:cubicBezTo>
                  <a:pt x="581971" y="174068"/>
                  <a:pt x="592779" y="175182"/>
                  <a:pt x="603250" y="177800"/>
                </a:cubicBezTo>
                <a:cubicBezTo>
                  <a:pt x="656916" y="191217"/>
                  <a:pt x="569762" y="182404"/>
                  <a:pt x="685800" y="190500"/>
                </a:cubicBezTo>
                <a:lnTo>
                  <a:pt x="895350" y="203200"/>
                </a:lnTo>
                <a:cubicBezTo>
                  <a:pt x="908050" y="211667"/>
                  <a:pt x="918695" y="224694"/>
                  <a:pt x="933450" y="228600"/>
                </a:cubicBezTo>
                <a:cubicBezTo>
                  <a:pt x="991650" y="244006"/>
                  <a:pt x="1051962" y="249887"/>
                  <a:pt x="1111250" y="260350"/>
                </a:cubicBezTo>
                <a:cubicBezTo>
                  <a:pt x="1192520" y="274692"/>
                  <a:pt x="1174421" y="268706"/>
                  <a:pt x="1308100" y="279400"/>
                </a:cubicBezTo>
                <a:cubicBezTo>
                  <a:pt x="1320800" y="281517"/>
                  <a:pt x="1334684" y="279992"/>
                  <a:pt x="1346200" y="285750"/>
                </a:cubicBezTo>
                <a:cubicBezTo>
                  <a:pt x="1356144" y="290722"/>
                  <a:pt x="1392463" y="335771"/>
                  <a:pt x="1397000" y="342900"/>
                </a:cubicBezTo>
                <a:cubicBezTo>
                  <a:pt x="1410324" y="363838"/>
                  <a:pt x="1416213" y="400083"/>
                  <a:pt x="1447800" y="406400"/>
                </a:cubicBezTo>
                <a:cubicBezTo>
                  <a:pt x="1510377" y="418915"/>
                  <a:pt x="1574800" y="419100"/>
                  <a:pt x="1638300" y="425450"/>
                </a:cubicBezTo>
                <a:cubicBezTo>
                  <a:pt x="1651000" y="429683"/>
                  <a:pt x="1664167" y="432713"/>
                  <a:pt x="1676400" y="438150"/>
                </a:cubicBezTo>
                <a:cubicBezTo>
                  <a:pt x="1683374" y="441250"/>
                  <a:pt x="1688210" y="448437"/>
                  <a:pt x="1695450" y="450850"/>
                </a:cubicBezTo>
                <a:cubicBezTo>
                  <a:pt x="1707664" y="454921"/>
                  <a:pt x="1720850" y="455083"/>
                  <a:pt x="1733550" y="457200"/>
                </a:cubicBezTo>
                <a:cubicBezTo>
                  <a:pt x="1733965" y="458859"/>
                  <a:pt x="1742937" y="497509"/>
                  <a:pt x="1746250" y="501650"/>
                </a:cubicBezTo>
                <a:cubicBezTo>
                  <a:pt x="1751018" y="507609"/>
                  <a:pt x="1758950" y="510117"/>
                  <a:pt x="1765300" y="514350"/>
                </a:cubicBezTo>
                <a:cubicBezTo>
                  <a:pt x="1769533" y="522817"/>
                  <a:pt x="1771840" y="532563"/>
                  <a:pt x="1778000" y="539750"/>
                </a:cubicBezTo>
                <a:cubicBezTo>
                  <a:pt x="1784888" y="547785"/>
                  <a:pt x="1799021" y="549165"/>
                  <a:pt x="1803400" y="558800"/>
                </a:cubicBezTo>
                <a:cubicBezTo>
                  <a:pt x="1825241" y="606850"/>
                  <a:pt x="1794177" y="601072"/>
                  <a:pt x="1822450" y="635000"/>
                </a:cubicBezTo>
                <a:cubicBezTo>
                  <a:pt x="1827336" y="640863"/>
                  <a:pt x="1835150" y="643467"/>
                  <a:pt x="1841500" y="647700"/>
                </a:cubicBezTo>
                <a:cubicBezTo>
                  <a:pt x="1844871" y="661184"/>
                  <a:pt x="1852111" y="695004"/>
                  <a:pt x="1860550" y="704850"/>
                </a:cubicBezTo>
                <a:cubicBezTo>
                  <a:pt x="1866827" y="712174"/>
                  <a:pt x="1894725" y="720475"/>
                  <a:pt x="1905000" y="723900"/>
                </a:cubicBezTo>
              </a:path>
            </a:pathLst>
          </a:custGeom>
          <a:noFill/>
          <a:ln w="50800" cmpd="dbl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14162C-F67A-2FAA-39CE-70CD1418F0F0}"/>
              </a:ext>
            </a:extLst>
          </p:cNvPr>
          <p:cNvGrpSpPr/>
          <p:nvPr/>
        </p:nvGrpSpPr>
        <p:grpSpPr>
          <a:xfrm>
            <a:off x="7532624" y="1928802"/>
            <a:ext cx="2377520" cy="4688228"/>
            <a:chOff x="7532624" y="1928802"/>
            <a:chExt cx="2377520" cy="4688228"/>
          </a:xfrm>
        </p:grpSpPr>
        <p:sp>
          <p:nvSpPr>
            <p:cNvPr id="19" name="Text Box 58"/>
            <p:cNvSpPr txBox="1">
              <a:spLocks noChangeArrowheads="1"/>
            </p:cNvSpPr>
            <p:nvPr/>
          </p:nvSpPr>
          <p:spPr bwMode="auto">
            <a:xfrm>
              <a:off x="8074144" y="4797192"/>
              <a:ext cx="1836000" cy="360000"/>
            </a:xfrm>
            <a:prstGeom prst="rect">
              <a:avLst/>
            </a:prstGeom>
            <a:solidFill>
              <a:srgbClr val="99CCFF"/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eaLnBrk="0" hangingPunct="0"/>
              <a:r>
                <a:rPr lang="en-US" b="1" dirty="0">
                  <a:solidFill>
                    <a:srgbClr val="000000"/>
                  </a:solidFill>
                  <a:latin typeface="Arial"/>
                </a:rPr>
                <a:t>Charge Stripping</a:t>
              </a:r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7667636" y="1928802"/>
              <a:ext cx="214314" cy="292608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10512" y="3071810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b="1" dirty="0">
                  <a:solidFill>
                    <a:srgbClr val="000000"/>
                  </a:solidFill>
                  <a:latin typeface="Arial"/>
                </a:rPr>
                <a:t>q/A ≥ 1/14</a:t>
              </a:r>
            </a:p>
          </p:txBody>
        </p:sp>
        <p:sp>
          <p:nvSpPr>
            <p:cNvPr id="22" name="Down Arrow 21"/>
            <p:cNvSpPr/>
            <p:nvPr/>
          </p:nvSpPr>
          <p:spPr>
            <a:xfrm>
              <a:off x="7667636" y="5062550"/>
              <a:ext cx="214314" cy="155448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67636" y="5786454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b="1" dirty="0">
                  <a:solidFill>
                    <a:srgbClr val="000000"/>
                  </a:solidFill>
                  <a:latin typeface="Arial"/>
                </a:rPr>
                <a:t>q/A ≥ 1/7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6449315-D5EA-F454-E3FA-B8CBD9CA31C0}"/>
                </a:ext>
              </a:extLst>
            </p:cNvPr>
            <p:cNvCxnSpPr/>
            <p:nvPr/>
          </p:nvCxnSpPr>
          <p:spPr>
            <a:xfrm>
              <a:off x="7532624" y="4958080"/>
              <a:ext cx="457200" cy="0"/>
            </a:xfrm>
            <a:prstGeom prst="line">
              <a:avLst/>
            </a:prstGeom>
            <a:ln w="38100" cmpd="sng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9" name="Text Box 15">
            <a:extLst>
              <a:ext uri="{FF2B5EF4-FFF2-40B4-BE49-F238E27FC236}">
                <a16:creationId xmlns:a16="http://schemas.microsoft.com/office/drawing/2014/main" id="{5BD79ACB-E5BC-7258-5226-01CA7FDEA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697" y="948420"/>
            <a:ext cx="3018712" cy="307777"/>
          </a:xfrm>
          <a:prstGeom prst="rect">
            <a:avLst/>
          </a:prstGeom>
          <a:solidFill>
            <a:srgbClr val="99CCFF"/>
          </a:solidFill>
          <a:ln w="25400">
            <a:noFill/>
            <a:miter lim="800000"/>
            <a:headEnd/>
            <a:tailEnd/>
          </a:ln>
        </p:spPr>
        <p:txBody>
          <a:bodyPr wrap="none" lIns="0" tIns="0" rIns="0" bIns="0" anchor="ctr" anchorCtr="0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00"/>
                </a:solidFill>
                <a:latin typeface="Arial"/>
              </a:rPr>
              <a:t>Gas Jet Recoil Transport</a:t>
            </a:r>
          </a:p>
        </p:txBody>
      </p:sp>
      <p:cxnSp>
        <p:nvCxnSpPr>
          <p:cNvPr id="60" name="AutoShape 57">
            <a:extLst>
              <a:ext uri="{FF2B5EF4-FFF2-40B4-BE49-F238E27FC236}">
                <a16:creationId xmlns:a16="http://schemas.microsoft.com/office/drawing/2014/main" id="{37161997-0877-FD64-E59F-DB02B2112259}"/>
              </a:ext>
            </a:extLst>
          </p:cNvPr>
          <p:cNvCxnSpPr>
            <a:cxnSpLocks noChangeShapeType="1"/>
            <a:stCxn id="59" idx="1"/>
          </p:cNvCxnSpPr>
          <p:nvPr/>
        </p:nvCxnSpPr>
        <p:spPr bwMode="auto">
          <a:xfrm flipH="1" flipV="1">
            <a:off x="4525151" y="1099332"/>
            <a:ext cx="1593546" cy="2977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lg"/>
          </a:ln>
        </p:spPr>
      </p:cxnSp>
    </p:spTree>
    <p:extLst>
      <p:ext uri="{BB962C8B-B14F-4D97-AF65-F5344CB8AC3E}">
        <p14:creationId xmlns:p14="http://schemas.microsoft.com/office/powerpoint/2010/main" val="367381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1D52A4E-CA6C-2355-1F10-AB94844F2CC8}"/>
              </a:ext>
            </a:extLst>
          </p:cNvPr>
          <p:cNvSpPr/>
          <p:nvPr/>
        </p:nvSpPr>
        <p:spPr>
          <a:xfrm>
            <a:off x="40400" y="0"/>
            <a:ext cx="2834640" cy="68397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A73FFB-BE48-98E6-DE43-83F5D8622F93}"/>
              </a:ext>
            </a:extLst>
          </p:cNvPr>
          <p:cNvSpPr txBox="1"/>
          <p:nvPr/>
        </p:nvSpPr>
        <p:spPr>
          <a:xfrm>
            <a:off x="3918822" y="56542"/>
            <a:ext cx="6231018" cy="40011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RIB Production &amp; Transport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AED75E-DA56-3404-56C8-B1A3EAC19540}"/>
              </a:ext>
            </a:extLst>
          </p:cNvPr>
          <p:cNvGrpSpPr/>
          <p:nvPr/>
        </p:nvGrpSpPr>
        <p:grpSpPr>
          <a:xfrm>
            <a:off x="0" y="704088"/>
            <a:ext cx="2788920" cy="6035040"/>
            <a:chOff x="0" y="548640"/>
            <a:chExt cx="2788920" cy="60350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8BD3EC-0357-C7DA-C18D-0693251A647A}"/>
                </a:ext>
              </a:extLst>
            </p:cNvPr>
            <p:cNvSpPr txBox="1"/>
            <p:nvPr/>
          </p:nvSpPr>
          <p:spPr>
            <a:xfrm>
              <a:off x="868680" y="548640"/>
              <a:ext cx="1920240" cy="54864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Primary beam accelerator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C3C9F54-9D5D-04F5-9698-99B0AAB21F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28800" y="1399373"/>
              <a:ext cx="0" cy="914400"/>
            </a:xfrm>
            <a:prstGeom prst="line">
              <a:avLst/>
            </a:prstGeom>
            <a:noFill/>
            <a:ln w="38100" cap="flat" cmpd="sng" algn="ctr">
              <a:solidFill>
                <a:srgbClr val="0F6FC6">
                  <a:shade val="50000"/>
                  <a:satMod val="103000"/>
                </a:srgbClr>
              </a:solidFill>
              <a:prstDash val="solid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B965EE-52CB-2F67-8288-022E1ABEF17A}"/>
                </a:ext>
              </a:extLst>
            </p:cNvPr>
            <p:cNvSpPr txBox="1"/>
            <p:nvPr/>
          </p:nvSpPr>
          <p:spPr>
            <a:xfrm>
              <a:off x="0" y="1188720"/>
              <a:ext cx="1005840" cy="5486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r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Primary Target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F63BF58-83B5-6EA6-7597-7D6B53681119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005840" y="1463040"/>
              <a:ext cx="451880" cy="347475"/>
            </a:xfrm>
            <a:prstGeom prst="straightConnector1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F8F06784-4FB6-B4DC-DB47-47D0C6759523}"/>
                </a:ext>
              </a:extLst>
            </p:cNvPr>
            <p:cNvSpPr/>
            <p:nvPr/>
          </p:nvSpPr>
          <p:spPr>
            <a:xfrm rot="5400000">
              <a:off x="1556995" y="1341651"/>
              <a:ext cx="543610" cy="22797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D07439-AFB1-F7F7-BE02-85734C2A8D15}"/>
                </a:ext>
              </a:extLst>
            </p:cNvPr>
            <p:cNvSpPr txBox="1"/>
            <p:nvPr/>
          </p:nvSpPr>
          <p:spPr>
            <a:xfrm>
              <a:off x="20645" y="1950833"/>
              <a:ext cx="731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RIBs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B39CAC-DE27-7C55-3418-E30515D3F32A}"/>
                </a:ext>
              </a:extLst>
            </p:cNvPr>
            <p:cNvSpPr txBox="1"/>
            <p:nvPr/>
          </p:nvSpPr>
          <p:spPr>
            <a:xfrm>
              <a:off x="914400" y="5669280"/>
              <a:ext cx="1828800" cy="914400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RIB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Post- Accelerator(s)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6829DB-A0D8-076E-7D9A-487C5AD99ED8}"/>
                </a:ext>
              </a:extLst>
            </p:cNvPr>
            <p:cNvSpPr txBox="1"/>
            <p:nvPr/>
          </p:nvSpPr>
          <p:spPr>
            <a:xfrm>
              <a:off x="1005840" y="2606494"/>
              <a:ext cx="1645920" cy="338554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Ion source(s)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FFCCA8B-D26D-F191-7442-F92772A297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3175" y="4709048"/>
              <a:ext cx="11250" cy="880616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F84017-8C49-B354-D167-D14127608CBE}"/>
                </a:ext>
              </a:extLst>
            </p:cNvPr>
            <p:cNvSpPr txBox="1"/>
            <p:nvPr/>
          </p:nvSpPr>
          <p:spPr>
            <a:xfrm>
              <a:off x="1188720" y="3941159"/>
              <a:ext cx="1280160" cy="640080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Isotope separator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6C2660-0C2E-CE26-D042-F8DF5F7C6225}"/>
                </a:ext>
              </a:extLst>
            </p:cNvPr>
            <p:cNvGrpSpPr/>
            <p:nvPr/>
          </p:nvGrpSpPr>
          <p:grpSpPr>
            <a:xfrm>
              <a:off x="1357386" y="1993813"/>
              <a:ext cx="942828" cy="535156"/>
              <a:chOff x="2738412" y="5765009"/>
              <a:chExt cx="942828" cy="53515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C28458C-83A9-AF0C-2B19-86340176B488}"/>
                  </a:ext>
                </a:extLst>
              </p:cNvPr>
              <p:cNvSpPr/>
              <p:nvPr/>
            </p:nvSpPr>
            <p:spPr>
              <a:xfrm>
                <a:off x="2738412" y="5766584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687D8BF-AF2C-5008-2E69-B943A9287851}"/>
                  </a:ext>
                </a:extLst>
              </p:cNvPr>
              <p:cNvSpPr/>
              <p:nvPr/>
            </p:nvSpPr>
            <p:spPr>
              <a:xfrm>
                <a:off x="2890812" y="5918984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820CAD1-4B58-1F08-C76D-E3A3942FE122}"/>
                  </a:ext>
                </a:extLst>
              </p:cNvPr>
              <p:cNvSpPr/>
              <p:nvPr/>
            </p:nvSpPr>
            <p:spPr>
              <a:xfrm>
                <a:off x="3043212" y="6071384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511DFF0-7D3A-9FE4-7715-A25018473EEC}"/>
                  </a:ext>
                </a:extLst>
              </p:cNvPr>
              <p:cNvSpPr/>
              <p:nvPr/>
            </p:nvSpPr>
            <p:spPr>
              <a:xfrm>
                <a:off x="3129623" y="5799576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94B7237-F330-37C4-B19E-E49A8C2E2E95}"/>
                  </a:ext>
                </a:extLst>
              </p:cNvPr>
              <p:cNvSpPr/>
              <p:nvPr/>
            </p:nvSpPr>
            <p:spPr>
              <a:xfrm>
                <a:off x="3195612" y="6214357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4388444-396A-7696-E479-F96EEF04A988}"/>
                  </a:ext>
                </a:extLst>
              </p:cNvPr>
              <p:cNvSpPr/>
              <p:nvPr/>
            </p:nvSpPr>
            <p:spPr>
              <a:xfrm>
                <a:off x="3348012" y="6055669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B35C5B8-ADC0-C58E-8F03-3DFA2810707A}"/>
                  </a:ext>
                </a:extLst>
              </p:cNvPr>
              <p:cNvSpPr/>
              <p:nvPr/>
            </p:nvSpPr>
            <p:spPr>
              <a:xfrm>
                <a:off x="3500412" y="5765009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7CF56FB-3620-54C2-8FA8-04422741C657}"/>
                  </a:ext>
                </a:extLst>
              </p:cNvPr>
              <p:cNvSpPr/>
              <p:nvPr/>
            </p:nvSpPr>
            <p:spPr>
              <a:xfrm>
                <a:off x="3500412" y="6208069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4F533C9-7E35-53CE-6A12-E7854C54D345}"/>
                  </a:ext>
                </a:extLst>
              </p:cNvPr>
              <p:cNvSpPr/>
              <p:nvPr/>
            </p:nvSpPr>
            <p:spPr>
              <a:xfrm>
                <a:off x="3360581" y="5870275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DD134B3-6359-642C-D4D6-E02D2505AFD3}"/>
                  </a:ext>
                </a:extLst>
              </p:cNvPr>
              <p:cNvSpPr/>
              <p:nvPr/>
            </p:nvSpPr>
            <p:spPr>
              <a:xfrm>
                <a:off x="3539688" y="5945685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3222C12-A11B-EF5C-76E6-6309AA1A3B97}"/>
                  </a:ext>
                </a:extLst>
              </p:cNvPr>
              <p:cNvSpPr/>
              <p:nvPr/>
            </p:nvSpPr>
            <p:spPr>
              <a:xfrm>
                <a:off x="3145332" y="5928400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7AECF1-CCC0-08DB-F97D-EA6C7FDD2DA3}"/>
                </a:ext>
              </a:extLst>
            </p:cNvPr>
            <p:cNvGrpSpPr/>
            <p:nvPr/>
          </p:nvGrpSpPr>
          <p:grpSpPr>
            <a:xfrm>
              <a:off x="1333696" y="4811637"/>
              <a:ext cx="1360072" cy="1115151"/>
              <a:chOff x="4087261" y="3957319"/>
              <a:chExt cx="1360072" cy="111515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3A142AF-2F60-29E3-054F-B6ED7851D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44462" y="4397584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01C662A-5A09-4F99-395F-6AF466C48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87261" y="3965782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0BD8D1C-DB74-902A-36C2-6B3F8B3D1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49263" y="395731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B270B94-9776-EAB1-30D8-9FC280DE4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93665" y="4143583"/>
                <a:ext cx="598070" cy="674886"/>
              </a:xfrm>
              <a:prstGeom prst="rect">
                <a:avLst/>
              </a:prstGeom>
            </p:spPr>
          </p:pic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1CEEB90-6E81-4823-7BC3-862A6E74E804}"/>
                </a:ext>
              </a:extLst>
            </p:cNvPr>
            <p:cNvCxnSpPr>
              <a:cxnSpLocks/>
            </p:cNvCxnSpPr>
            <p:nvPr/>
          </p:nvCxnSpPr>
          <p:spPr>
            <a:xfrm>
              <a:off x="757892" y="2103848"/>
              <a:ext cx="548640" cy="12956"/>
            </a:xfrm>
            <a:prstGeom prst="straightConnector1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3790CB4-B68B-CAFD-4B31-FB05E27835D1}"/>
                </a:ext>
              </a:extLst>
            </p:cNvPr>
            <p:cNvGrpSpPr/>
            <p:nvPr/>
          </p:nvGrpSpPr>
          <p:grpSpPr>
            <a:xfrm>
              <a:off x="1148764" y="2898674"/>
              <a:ext cx="1360072" cy="1225219"/>
              <a:chOff x="2834193" y="4043916"/>
              <a:chExt cx="1360072" cy="122521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4C35BF2-268E-CF65-466B-414EE79B4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91394" y="4549984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545E177-93CA-70D7-9612-90C502DC9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34193" y="4118182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653011A-CF39-0535-5D5B-F57135C71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96195" y="410971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CF55AE0-7515-4DCA-06F6-0654E71E5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40597" y="4295983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D94BE75-B2CB-FBB1-D130-2DA788AF9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62570" y="4043916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7E9E203-3621-107A-0A0D-A1DB6D211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8902" y="4060848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2E7062E-F72D-58D8-0DFF-9E5BDE9C0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69434" y="4374115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C7BF09F-996F-4203-C0C1-B045A5CAF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4100" y="459424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1D8FC35-9CAB-1039-B161-65B96A545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85902" y="4365646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A9A6450-FBBE-2526-A757-1ECDD82D1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28235" y="4560380"/>
                <a:ext cx="598070" cy="674886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69ADBE-496E-6833-7D2C-1EBA0A68AAD4}"/>
                </a:ext>
              </a:extLst>
            </p:cNvPr>
            <p:cNvSpPr txBox="1"/>
            <p:nvPr/>
          </p:nvSpPr>
          <p:spPr>
            <a:xfrm>
              <a:off x="13052" y="4724964"/>
              <a:ext cx="13716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RIB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(1.5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keV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/u)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ADAD251-984E-55EF-50DC-4FDB3DF36355}"/>
                </a:ext>
              </a:extLst>
            </p:cNvPr>
            <p:cNvCxnSpPr>
              <a:cxnSpLocks/>
              <a:stCxn id="31" idx="1"/>
              <a:endCxn id="33" idx="1"/>
            </p:cNvCxnSpPr>
            <p:nvPr/>
          </p:nvCxnSpPr>
          <p:spPr>
            <a:xfrm>
              <a:off x="1333696" y="5157543"/>
              <a:ext cx="406404" cy="177801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tailEnd type="triangle"/>
            </a:ln>
            <a:effectLst/>
          </p:spPr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ADA074B6-4663-A44C-645E-34A48AB0B98D}"/>
              </a:ext>
            </a:extLst>
          </p:cNvPr>
          <p:cNvSpPr txBox="1"/>
          <p:nvPr/>
        </p:nvSpPr>
        <p:spPr>
          <a:xfrm>
            <a:off x="57006" y="71782"/>
            <a:ext cx="2704482" cy="58477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RIB facility in VECC-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Bidhan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 Nagar Campus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C344A13-B4B7-2B31-F1E9-D20BDE4EEA45}"/>
              </a:ext>
            </a:extLst>
          </p:cNvPr>
          <p:cNvSpPr txBox="1"/>
          <p:nvPr/>
        </p:nvSpPr>
        <p:spPr>
          <a:xfrm>
            <a:off x="2923006" y="774365"/>
            <a:ext cx="3104278" cy="32655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RIB production target chamber is located inside cyclotron vault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Multiple thin targets are used to maximize the RIB intensity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9040EF8-9B10-2FAE-9B81-DDF0B3E7B14B}"/>
                  </a:ext>
                </a:extLst>
              </p:cNvPr>
              <p:cNvSpPr txBox="1"/>
              <p:nvPr/>
            </p:nvSpPr>
            <p:spPr>
              <a:xfrm>
                <a:off x="3079649" y="5089084"/>
                <a:ext cx="26422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I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I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𝑰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𝑹𝑰𝑩</m:t>
                          </m:r>
                        </m:sub>
                      </m:sSub>
                      <m:r>
                        <a:rPr kumimoji="0" lang="en-I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I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I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𝑰</m:t>
                          </m:r>
                        </m:e>
                        <m:sub>
                          <m:r>
                            <a:rPr kumimoji="0" lang="en-I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𝑷𝒓𝒊</m:t>
                          </m:r>
                        </m:sub>
                      </m:sSub>
                      <m:sSub>
                        <m:sSubPr>
                          <m:ctrlPr>
                            <a:rPr kumimoji="0" lang="en-I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I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𝑵</m:t>
                          </m:r>
                        </m:e>
                        <m:sub>
                          <m:r>
                            <a:rPr kumimoji="0" lang="en-I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  <m:r>
                        <a:rPr kumimoji="0" lang="en-I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𝝈𝜼</m:t>
                      </m:r>
                    </m:oMath>
                  </m:oMathPara>
                </a14:m>
                <a:endParaRPr kumimoji="0" lang="en-I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9040EF8-9B10-2FAE-9B81-DDF0B3E7B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649" y="5089084"/>
                <a:ext cx="2642262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1005840" y="1898780"/>
            <a:ext cx="1737360" cy="250481"/>
          </a:xfrm>
          <a:prstGeom prst="ellipse">
            <a:avLst/>
          </a:prstGeom>
          <a:noFill/>
          <a:ln>
            <a:solidFill>
              <a:srgbClr val="6600CC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705693D9-4C07-BE4A-CE63-2D116E693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093" y="1079375"/>
            <a:ext cx="6053853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5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1D52A4E-CA6C-2355-1F10-AB94844F2CC8}"/>
              </a:ext>
            </a:extLst>
          </p:cNvPr>
          <p:cNvSpPr/>
          <p:nvPr/>
        </p:nvSpPr>
        <p:spPr>
          <a:xfrm>
            <a:off x="0" y="0"/>
            <a:ext cx="2834640" cy="68397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A73FFB-BE48-98E6-DE43-83F5D8622F93}"/>
              </a:ext>
            </a:extLst>
          </p:cNvPr>
          <p:cNvSpPr txBox="1"/>
          <p:nvPr/>
        </p:nvSpPr>
        <p:spPr>
          <a:xfrm>
            <a:off x="3918822" y="56542"/>
            <a:ext cx="7466728" cy="40011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RIB Transport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  <a:sym typeface="Wingdings" panose="05000000000000000000" pitchFamily="2" charset="2"/>
              </a:rPr>
              <a:t> Gas jet recoil transport technique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AED75E-DA56-3404-56C8-B1A3EAC19540}"/>
              </a:ext>
            </a:extLst>
          </p:cNvPr>
          <p:cNvGrpSpPr/>
          <p:nvPr/>
        </p:nvGrpSpPr>
        <p:grpSpPr>
          <a:xfrm>
            <a:off x="0" y="704088"/>
            <a:ext cx="2788920" cy="6035040"/>
            <a:chOff x="0" y="548640"/>
            <a:chExt cx="2788920" cy="60350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8BD3EC-0357-C7DA-C18D-0693251A647A}"/>
                </a:ext>
              </a:extLst>
            </p:cNvPr>
            <p:cNvSpPr txBox="1"/>
            <p:nvPr/>
          </p:nvSpPr>
          <p:spPr>
            <a:xfrm>
              <a:off x="868680" y="548640"/>
              <a:ext cx="1920240" cy="54864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Primary beam accelerator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C3C9F54-9D5D-04F5-9698-99B0AAB21F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28800" y="1399373"/>
              <a:ext cx="0" cy="914400"/>
            </a:xfrm>
            <a:prstGeom prst="line">
              <a:avLst/>
            </a:prstGeom>
            <a:noFill/>
            <a:ln w="38100" cap="flat" cmpd="sng" algn="ctr">
              <a:solidFill>
                <a:srgbClr val="0F6FC6">
                  <a:shade val="50000"/>
                  <a:satMod val="103000"/>
                </a:srgbClr>
              </a:solidFill>
              <a:prstDash val="solid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B965EE-52CB-2F67-8288-022E1ABEF17A}"/>
                </a:ext>
              </a:extLst>
            </p:cNvPr>
            <p:cNvSpPr txBox="1"/>
            <p:nvPr/>
          </p:nvSpPr>
          <p:spPr>
            <a:xfrm>
              <a:off x="0" y="1188720"/>
              <a:ext cx="1005840" cy="5486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r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Primary Target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F63BF58-83B5-6EA6-7597-7D6B53681119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005840" y="1463040"/>
              <a:ext cx="451880" cy="347475"/>
            </a:xfrm>
            <a:prstGeom prst="straightConnector1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F8F06784-4FB6-B4DC-DB47-47D0C6759523}"/>
                </a:ext>
              </a:extLst>
            </p:cNvPr>
            <p:cNvSpPr/>
            <p:nvPr/>
          </p:nvSpPr>
          <p:spPr>
            <a:xfrm rot="5400000">
              <a:off x="1556995" y="1341651"/>
              <a:ext cx="543610" cy="22797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D07439-AFB1-F7F7-BE02-85734C2A8D15}"/>
                </a:ext>
              </a:extLst>
            </p:cNvPr>
            <p:cNvSpPr txBox="1"/>
            <p:nvPr/>
          </p:nvSpPr>
          <p:spPr>
            <a:xfrm>
              <a:off x="20645" y="1950833"/>
              <a:ext cx="731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RIBs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B39CAC-DE27-7C55-3418-E30515D3F32A}"/>
                </a:ext>
              </a:extLst>
            </p:cNvPr>
            <p:cNvSpPr txBox="1"/>
            <p:nvPr/>
          </p:nvSpPr>
          <p:spPr>
            <a:xfrm>
              <a:off x="914400" y="5669280"/>
              <a:ext cx="1828800" cy="914400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RIB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Post- Accelerator(s)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6829DB-A0D8-076E-7D9A-487C5AD99ED8}"/>
                </a:ext>
              </a:extLst>
            </p:cNvPr>
            <p:cNvSpPr txBox="1"/>
            <p:nvPr/>
          </p:nvSpPr>
          <p:spPr>
            <a:xfrm>
              <a:off x="1005840" y="2606494"/>
              <a:ext cx="1645920" cy="338554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Ion source(s)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FFCCA8B-D26D-F191-7442-F92772A297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3175" y="4709048"/>
              <a:ext cx="11250" cy="880616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F84017-8C49-B354-D167-D14127608CBE}"/>
                </a:ext>
              </a:extLst>
            </p:cNvPr>
            <p:cNvSpPr txBox="1"/>
            <p:nvPr/>
          </p:nvSpPr>
          <p:spPr>
            <a:xfrm>
              <a:off x="1188720" y="3941159"/>
              <a:ext cx="1280160" cy="640080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Isotope separator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6C2660-0C2E-CE26-D042-F8DF5F7C6225}"/>
                </a:ext>
              </a:extLst>
            </p:cNvPr>
            <p:cNvGrpSpPr/>
            <p:nvPr/>
          </p:nvGrpSpPr>
          <p:grpSpPr>
            <a:xfrm>
              <a:off x="1357386" y="1993813"/>
              <a:ext cx="942828" cy="535156"/>
              <a:chOff x="2738412" y="5765009"/>
              <a:chExt cx="942828" cy="53515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C28458C-83A9-AF0C-2B19-86340176B488}"/>
                  </a:ext>
                </a:extLst>
              </p:cNvPr>
              <p:cNvSpPr/>
              <p:nvPr/>
            </p:nvSpPr>
            <p:spPr>
              <a:xfrm>
                <a:off x="2738412" y="5766584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687D8BF-AF2C-5008-2E69-B943A9287851}"/>
                  </a:ext>
                </a:extLst>
              </p:cNvPr>
              <p:cNvSpPr/>
              <p:nvPr/>
            </p:nvSpPr>
            <p:spPr>
              <a:xfrm>
                <a:off x="2890812" y="5918984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820CAD1-4B58-1F08-C76D-E3A3942FE122}"/>
                  </a:ext>
                </a:extLst>
              </p:cNvPr>
              <p:cNvSpPr/>
              <p:nvPr/>
            </p:nvSpPr>
            <p:spPr>
              <a:xfrm>
                <a:off x="3043212" y="6071384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511DFF0-7D3A-9FE4-7715-A25018473EEC}"/>
                  </a:ext>
                </a:extLst>
              </p:cNvPr>
              <p:cNvSpPr/>
              <p:nvPr/>
            </p:nvSpPr>
            <p:spPr>
              <a:xfrm>
                <a:off x="3129623" y="5799576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94B7237-F330-37C4-B19E-E49A8C2E2E95}"/>
                  </a:ext>
                </a:extLst>
              </p:cNvPr>
              <p:cNvSpPr/>
              <p:nvPr/>
            </p:nvSpPr>
            <p:spPr>
              <a:xfrm>
                <a:off x="3195612" y="6214357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4388444-396A-7696-E479-F96EEF04A988}"/>
                  </a:ext>
                </a:extLst>
              </p:cNvPr>
              <p:cNvSpPr/>
              <p:nvPr/>
            </p:nvSpPr>
            <p:spPr>
              <a:xfrm>
                <a:off x="3348012" y="6055669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B35C5B8-ADC0-C58E-8F03-3DFA2810707A}"/>
                  </a:ext>
                </a:extLst>
              </p:cNvPr>
              <p:cNvSpPr/>
              <p:nvPr/>
            </p:nvSpPr>
            <p:spPr>
              <a:xfrm>
                <a:off x="3500412" y="5765009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7CF56FB-3620-54C2-8FA8-04422741C657}"/>
                  </a:ext>
                </a:extLst>
              </p:cNvPr>
              <p:cNvSpPr/>
              <p:nvPr/>
            </p:nvSpPr>
            <p:spPr>
              <a:xfrm>
                <a:off x="3500412" y="6208069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4F533C9-7E35-53CE-6A12-E7854C54D345}"/>
                  </a:ext>
                </a:extLst>
              </p:cNvPr>
              <p:cNvSpPr/>
              <p:nvPr/>
            </p:nvSpPr>
            <p:spPr>
              <a:xfrm>
                <a:off x="3360581" y="5870275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DD134B3-6359-642C-D4D6-E02D2505AFD3}"/>
                  </a:ext>
                </a:extLst>
              </p:cNvPr>
              <p:cNvSpPr/>
              <p:nvPr/>
            </p:nvSpPr>
            <p:spPr>
              <a:xfrm>
                <a:off x="3539688" y="5945685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3222C12-A11B-EF5C-76E6-6309AA1A3B97}"/>
                  </a:ext>
                </a:extLst>
              </p:cNvPr>
              <p:cNvSpPr/>
              <p:nvPr/>
            </p:nvSpPr>
            <p:spPr>
              <a:xfrm>
                <a:off x="3145332" y="5928400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7AECF1-CCC0-08DB-F97D-EA6C7FDD2DA3}"/>
                </a:ext>
              </a:extLst>
            </p:cNvPr>
            <p:cNvGrpSpPr/>
            <p:nvPr/>
          </p:nvGrpSpPr>
          <p:grpSpPr>
            <a:xfrm>
              <a:off x="1333696" y="4811637"/>
              <a:ext cx="1360072" cy="1115151"/>
              <a:chOff x="4087261" y="3957319"/>
              <a:chExt cx="1360072" cy="111515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3A142AF-2F60-29E3-054F-B6ED7851D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44462" y="4397584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01C662A-5A09-4F99-395F-6AF466C48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87261" y="3965782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0BD8D1C-DB74-902A-36C2-6B3F8B3D1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49263" y="395731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B270B94-9776-EAB1-30D8-9FC280DE4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93665" y="4143583"/>
                <a:ext cx="598070" cy="674886"/>
              </a:xfrm>
              <a:prstGeom prst="rect">
                <a:avLst/>
              </a:prstGeom>
            </p:spPr>
          </p:pic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1CEEB90-6E81-4823-7BC3-862A6E74E804}"/>
                </a:ext>
              </a:extLst>
            </p:cNvPr>
            <p:cNvCxnSpPr>
              <a:cxnSpLocks/>
            </p:cNvCxnSpPr>
            <p:nvPr/>
          </p:nvCxnSpPr>
          <p:spPr>
            <a:xfrm>
              <a:off x="757892" y="2103848"/>
              <a:ext cx="548640" cy="12956"/>
            </a:xfrm>
            <a:prstGeom prst="straightConnector1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3790CB4-B68B-CAFD-4B31-FB05E27835D1}"/>
                </a:ext>
              </a:extLst>
            </p:cNvPr>
            <p:cNvGrpSpPr/>
            <p:nvPr/>
          </p:nvGrpSpPr>
          <p:grpSpPr>
            <a:xfrm>
              <a:off x="1148764" y="2898674"/>
              <a:ext cx="1360072" cy="1225219"/>
              <a:chOff x="2834193" y="4043916"/>
              <a:chExt cx="1360072" cy="122521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4C35BF2-268E-CF65-466B-414EE79B4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91394" y="4549984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545E177-93CA-70D7-9612-90C502DC9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34193" y="4118182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653011A-CF39-0535-5D5B-F57135C71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96195" y="410971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CF55AE0-7515-4DCA-06F6-0654E71E5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40597" y="4295983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D94BE75-B2CB-FBB1-D130-2DA788AF9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62570" y="4043916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7E9E203-3621-107A-0A0D-A1DB6D211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8902" y="4060848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2E7062E-F72D-58D8-0DFF-9E5BDE9C0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69434" y="4374115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C7BF09F-996F-4203-C0C1-B045A5CAF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4100" y="459424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1D8FC35-9CAB-1039-B161-65B96A545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85902" y="4365646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A9A6450-FBBE-2526-A757-1ECDD82D1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28235" y="4560380"/>
                <a:ext cx="598070" cy="674886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69ADBE-496E-6833-7D2C-1EBA0A68AAD4}"/>
                </a:ext>
              </a:extLst>
            </p:cNvPr>
            <p:cNvSpPr txBox="1"/>
            <p:nvPr/>
          </p:nvSpPr>
          <p:spPr>
            <a:xfrm>
              <a:off x="13052" y="4724964"/>
              <a:ext cx="13716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RIB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(1.5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keV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/u)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ADAD251-984E-55EF-50DC-4FDB3DF36355}"/>
                </a:ext>
              </a:extLst>
            </p:cNvPr>
            <p:cNvCxnSpPr>
              <a:cxnSpLocks/>
              <a:stCxn id="31" idx="1"/>
              <a:endCxn id="33" idx="1"/>
            </p:cNvCxnSpPr>
            <p:nvPr/>
          </p:nvCxnSpPr>
          <p:spPr>
            <a:xfrm>
              <a:off x="1333696" y="5157543"/>
              <a:ext cx="406404" cy="177801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tailEnd type="triangle"/>
            </a:ln>
            <a:effectLst/>
          </p:spPr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ADA074B6-4663-A44C-645E-34A48AB0B98D}"/>
              </a:ext>
            </a:extLst>
          </p:cNvPr>
          <p:cNvSpPr txBox="1"/>
          <p:nvPr/>
        </p:nvSpPr>
        <p:spPr>
          <a:xfrm>
            <a:off x="57006" y="71782"/>
            <a:ext cx="2704482" cy="58477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RIB facility in VECC-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Bidhan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 Nagar Campus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C344A13-B4B7-2B31-F1E9-D20BDE4EEA45}"/>
              </a:ext>
            </a:extLst>
          </p:cNvPr>
          <p:cNvSpPr txBox="1"/>
          <p:nvPr/>
        </p:nvSpPr>
        <p:spPr>
          <a:xfrm>
            <a:off x="2879317" y="628631"/>
            <a:ext cx="5509659" cy="14311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Thermalisation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of recoils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Transport due to differential pumping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Tr. Eff. is almost element independent.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Fast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Wingdings" panose="05000000000000000000" pitchFamily="2" charset="2"/>
              </a:rPr>
              <a:t> ~ 100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Wingdings" panose="05000000000000000000" pitchFamily="2" charset="2"/>
              </a:rPr>
              <a:t>ms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Wingdings" panose="05000000000000000000" pitchFamily="2" charset="2"/>
              </a:rPr>
              <a:t> for a dis. 6m.</a:t>
            </a: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05840" y="2070230"/>
            <a:ext cx="1737360" cy="770426"/>
          </a:xfrm>
          <a:prstGeom prst="ellipse">
            <a:avLst/>
          </a:prstGeom>
          <a:noFill/>
          <a:ln>
            <a:solidFill>
              <a:srgbClr val="6600CC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80" name="AutoShape 11">
            <a:extLst>
              <a:ext uri="{FF2B5EF4-FFF2-40B4-BE49-F238E27FC236}">
                <a16:creationId xmlns:a16="http://schemas.microsoft.com/office/drawing/2014/main" id="{303015EE-ADED-F398-9187-D611A1D3AE4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009598" y="5377099"/>
            <a:ext cx="304800" cy="1219200"/>
          </a:xfrm>
          <a:prstGeom prst="can">
            <a:avLst>
              <a:gd name="adj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1" name="AutoShape 12">
            <a:extLst>
              <a:ext uri="{FF2B5EF4-FFF2-40B4-BE49-F238E27FC236}">
                <a16:creationId xmlns:a16="http://schemas.microsoft.com/office/drawing/2014/main" id="{CD3FA22E-9D2B-AB83-3304-CB4AE4EC21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942798" y="5910499"/>
            <a:ext cx="685800" cy="304800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2" name="Freeform 13">
            <a:extLst>
              <a:ext uri="{FF2B5EF4-FFF2-40B4-BE49-F238E27FC236}">
                <a16:creationId xmlns:a16="http://schemas.microsoft.com/office/drawing/2014/main" id="{D59C5647-5DCE-DF9F-0C4D-4625F2878C32}"/>
              </a:ext>
            </a:extLst>
          </p:cNvPr>
          <p:cNvSpPr>
            <a:spLocks/>
          </p:cNvSpPr>
          <p:nvPr/>
        </p:nvSpPr>
        <p:spPr bwMode="auto">
          <a:xfrm flipH="1">
            <a:off x="9628598" y="5173899"/>
            <a:ext cx="571500" cy="990600"/>
          </a:xfrm>
          <a:custGeom>
            <a:avLst/>
            <a:gdLst>
              <a:gd name="T0" fmla="*/ 60483750 w 360"/>
              <a:gd name="T1" fmla="*/ 564515000 h 624"/>
              <a:gd name="T2" fmla="*/ 60483750 w 360"/>
              <a:gd name="T3" fmla="*/ 80645000 h 624"/>
              <a:gd name="T4" fmla="*/ 423386250 w 360"/>
              <a:gd name="T5" fmla="*/ 80645000 h 624"/>
              <a:gd name="T6" fmla="*/ 544353750 w 360"/>
              <a:gd name="T7" fmla="*/ 564515000 h 624"/>
              <a:gd name="T8" fmla="*/ 544353750 w 360"/>
              <a:gd name="T9" fmla="*/ 1411287500 h 624"/>
              <a:gd name="T10" fmla="*/ 907256250 w 360"/>
              <a:gd name="T11" fmla="*/ 1532255000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0"/>
              <a:gd name="T19" fmla="*/ 0 h 624"/>
              <a:gd name="T20" fmla="*/ 360 w 360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0" h="624">
                <a:moveTo>
                  <a:pt x="24" y="224"/>
                </a:moveTo>
                <a:cubicBezTo>
                  <a:pt x="12" y="144"/>
                  <a:pt x="0" y="64"/>
                  <a:pt x="24" y="32"/>
                </a:cubicBezTo>
                <a:cubicBezTo>
                  <a:pt x="48" y="0"/>
                  <a:pt x="136" y="0"/>
                  <a:pt x="168" y="32"/>
                </a:cubicBezTo>
                <a:cubicBezTo>
                  <a:pt x="200" y="64"/>
                  <a:pt x="208" y="136"/>
                  <a:pt x="216" y="224"/>
                </a:cubicBezTo>
                <a:cubicBezTo>
                  <a:pt x="224" y="312"/>
                  <a:pt x="192" y="496"/>
                  <a:pt x="216" y="560"/>
                </a:cubicBezTo>
                <a:cubicBezTo>
                  <a:pt x="240" y="624"/>
                  <a:pt x="336" y="600"/>
                  <a:pt x="360" y="608"/>
                </a:cubicBezTo>
              </a:path>
            </a:pathLst>
          </a:custGeom>
          <a:noFill/>
          <a:ln w="88900" cmpd="dbl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" name="Freeform 53">
            <a:extLst>
              <a:ext uri="{FF2B5EF4-FFF2-40B4-BE49-F238E27FC236}">
                <a16:creationId xmlns:a16="http://schemas.microsoft.com/office/drawing/2014/main" id="{87E10F29-B66E-0D79-B172-7143ABD6BEE7}"/>
              </a:ext>
            </a:extLst>
          </p:cNvPr>
          <p:cNvSpPr>
            <a:spLocks/>
          </p:cNvSpPr>
          <p:nvPr/>
        </p:nvSpPr>
        <p:spPr bwMode="auto">
          <a:xfrm flipH="1">
            <a:off x="7537377" y="3669578"/>
            <a:ext cx="1503881" cy="2412658"/>
          </a:xfrm>
          <a:custGeom>
            <a:avLst/>
            <a:gdLst>
              <a:gd name="T0" fmla="*/ 181451250 w 1464"/>
              <a:gd name="T1" fmla="*/ 2147483646 h 864"/>
              <a:gd name="T2" fmla="*/ 181451250 w 1464"/>
              <a:gd name="T3" fmla="*/ 1451610000 h 864"/>
              <a:gd name="T4" fmla="*/ 1270158750 w 1464"/>
              <a:gd name="T5" fmla="*/ 483870000 h 864"/>
              <a:gd name="T6" fmla="*/ 2147483646 w 1464"/>
              <a:gd name="T7" fmla="*/ 0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1464"/>
              <a:gd name="T13" fmla="*/ 0 h 864"/>
              <a:gd name="T14" fmla="*/ 1464 w 1464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64" h="864">
                <a:moveTo>
                  <a:pt x="72" y="864"/>
                </a:moveTo>
                <a:cubicBezTo>
                  <a:pt x="36" y="776"/>
                  <a:pt x="0" y="688"/>
                  <a:pt x="72" y="576"/>
                </a:cubicBezTo>
                <a:cubicBezTo>
                  <a:pt x="144" y="464"/>
                  <a:pt x="272" y="288"/>
                  <a:pt x="504" y="192"/>
                </a:cubicBezTo>
                <a:cubicBezTo>
                  <a:pt x="736" y="96"/>
                  <a:pt x="1100" y="48"/>
                  <a:pt x="1464" y="0"/>
                </a:cubicBezTo>
              </a:path>
            </a:pathLst>
          </a:custGeom>
          <a:noFill/>
          <a:ln w="88900" cmpd="dbl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22" name="Picture 221">
            <a:extLst>
              <a:ext uri="{FF2B5EF4-FFF2-40B4-BE49-F238E27FC236}">
                <a16:creationId xmlns:a16="http://schemas.microsoft.com/office/drawing/2014/main" id="{3FDE59C1-4E6B-7CDE-4E1E-7D94031BC7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826" y="3582862"/>
            <a:ext cx="4762304" cy="3181778"/>
          </a:xfrm>
          <a:prstGeom prst="rect">
            <a:avLst/>
          </a:prstGeom>
        </p:spPr>
      </p:pic>
      <p:sp>
        <p:nvSpPr>
          <p:cNvPr id="50" name="Text Box 8">
            <a:extLst>
              <a:ext uri="{FF2B5EF4-FFF2-40B4-BE49-F238E27FC236}">
                <a16:creationId xmlns:a16="http://schemas.microsoft.com/office/drawing/2014/main" id="{491FC32F-5AB4-9843-C710-EFC175E63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329" y="6439976"/>
            <a:ext cx="237744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Target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Chamber</a:t>
            </a:r>
          </a:p>
        </p:txBody>
      </p:sp>
      <p:sp>
        <p:nvSpPr>
          <p:cNvPr id="223" name="Text Box 45">
            <a:extLst>
              <a:ext uri="{FF2B5EF4-FFF2-40B4-BE49-F238E27FC236}">
                <a16:creationId xmlns:a16="http://schemas.microsoft.com/office/drawing/2014/main" id="{81E353B6-AACE-8CE2-6983-D86F86A1B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978" y="6210642"/>
            <a:ext cx="1005840" cy="5539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Carrier gas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24" name="Text Box 10">
            <a:extLst>
              <a:ext uri="{FF2B5EF4-FFF2-40B4-BE49-F238E27FC236}">
                <a16:creationId xmlns:a16="http://schemas.microsoft.com/office/drawing/2014/main" id="{F2ECC81C-5BD5-F162-0545-D26884BE5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702" y="6341732"/>
            <a:ext cx="1414409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Aerosole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generator</a:t>
            </a:r>
          </a:p>
        </p:txBody>
      </p:sp>
      <p:pic>
        <p:nvPicPr>
          <p:cNvPr id="252" name="Picture 251">
            <a:extLst>
              <a:ext uri="{FF2B5EF4-FFF2-40B4-BE49-F238E27FC236}">
                <a16:creationId xmlns:a16="http://schemas.microsoft.com/office/drawing/2014/main" id="{0FF58DDB-D807-AAB2-6F99-B602C6FA3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0416" y="1570220"/>
            <a:ext cx="3670110" cy="2432515"/>
          </a:xfrm>
          <a:prstGeom prst="rect">
            <a:avLst/>
          </a:prstGeom>
        </p:spPr>
      </p:pic>
      <p:sp>
        <p:nvSpPr>
          <p:cNvPr id="253" name="Freeform: Shape 252">
            <a:extLst>
              <a:ext uri="{FF2B5EF4-FFF2-40B4-BE49-F238E27FC236}">
                <a16:creationId xmlns:a16="http://schemas.microsoft.com/office/drawing/2014/main" id="{ACA675E5-FD69-455B-0FBF-35458C0813CF}"/>
              </a:ext>
            </a:extLst>
          </p:cNvPr>
          <p:cNvSpPr/>
          <p:nvPr/>
        </p:nvSpPr>
        <p:spPr>
          <a:xfrm>
            <a:off x="5098141" y="2439921"/>
            <a:ext cx="3670110" cy="1409703"/>
          </a:xfrm>
          <a:custGeom>
            <a:avLst/>
            <a:gdLst>
              <a:gd name="connsiteX0" fmla="*/ 13355 w 3542939"/>
              <a:gd name="connsiteY0" fmla="*/ 1298448 h 1298448"/>
              <a:gd name="connsiteX1" fmla="*/ 95651 w 3542939"/>
              <a:gd name="connsiteY1" fmla="*/ 713232 h 1298448"/>
              <a:gd name="connsiteX2" fmla="*/ 726587 w 3542939"/>
              <a:gd name="connsiteY2" fmla="*/ 438912 h 1298448"/>
              <a:gd name="connsiteX3" fmla="*/ 1787291 w 3542939"/>
              <a:gd name="connsiteY3" fmla="*/ 164592 h 1298448"/>
              <a:gd name="connsiteX4" fmla="*/ 2774843 w 3542939"/>
              <a:gd name="connsiteY4" fmla="*/ 100584 h 1298448"/>
              <a:gd name="connsiteX5" fmla="*/ 3542939 w 3542939"/>
              <a:gd name="connsiteY5" fmla="*/ 0 h 129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2939" h="1298448">
                <a:moveTo>
                  <a:pt x="13355" y="1298448"/>
                </a:moveTo>
                <a:cubicBezTo>
                  <a:pt x="-4933" y="1077468"/>
                  <a:pt x="-23221" y="856488"/>
                  <a:pt x="95651" y="713232"/>
                </a:cubicBezTo>
                <a:cubicBezTo>
                  <a:pt x="214523" y="569976"/>
                  <a:pt x="444647" y="530352"/>
                  <a:pt x="726587" y="438912"/>
                </a:cubicBezTo>
                <a:cubicBezTo>
                  <a:pt x="1008527" y="347472"/>
                  <a:pt x="1445915" y="220980"/>
                  <a:pt x="1787291" y="164592"/>
                </a:cubicBezTo>
                <a:cubicBezTo>
                  <a:pt x="2128667" y="108204"/>
                  <a:pt x="2482235" y="128016"/>
                  <a:pt x="2774843" y="100584"/>
                </a:cubicBezTo>
                <a:cubicBezTo>
                  <a:pt x="3067451" y="73152"/>
                  <a:pt x="3305195" y="36576"/>
                  <a:pt x="3542939" y="0"/>
                </a:cubicBezTo>
              </a:path>
            </a:pathLst>
          </a:custGeom>
          <a:noFill/>
          <a:ln w="889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0EC1E49D-6169-1080-7745-D144B0784D0E}"/>
              </a:ext>
            </a:extLst>
          </p:cNvPr>
          <p:cNvSpPr/>
          <p:nvPr/>
        </p:nvSpPr>
        <p:spPr>
          <a:xfrm>
            <a:off x="10161534" y="5438432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CC88E9DE-DC0F-A776-1877-A4B4A405FBC5}"/>
              </a:ext>
            </a:extLst>
          </p:cNvPr>
          <p:cNvSpPr>
            <a:spLocks noChangeAspect="1"/>
          </p:cNvSpPr>
          <p:nvPr/>
        </p:nvSpPr>
        <p:spPr>
          <a:xfrm>
            <a:off x="5089457" y="4987757"/>
            <a:ext cx="91256" cy="91256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72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95 -0.02269 L -0.00078 -0.05486 L -0.00078 -0.09723 L -0.00026 -0.13449 L -0.00078 -0.16644 L -0.00364 -0.22547 L 0.00092 -0.26158 L 0.01901 -0.28542 L 0.05039 -0.30486 L 0.09519 -0.32778 L 0.11784 -0.34213 L 0.14974 -0.35556 L 0.18412 -0.35672 L 0.21433 -0.35973 L 0.23464 -0.36088 L 0.2556 -0.36806 L 0.27592 -0.37223 L 0.28698 -0.37732 L 0.29974 -0.37732 L 0.32188 -0.37732 L 0.35912 -0.37639 L 0.37657 -0.37639 L 0.41081 -0.37524 L 0.43581 -0.37639 L 0.47019 -0.37824 L 0.49753 -0.37732 " pathEditMode="relative" ptsTypes="AAAAAAAAAAAAAAAAAAAAAAAAAA">
                                      <p:cBhvr>
                                        <p:cTn id="9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-0.01667 L -0.003 -0.03241 L -0.01133 -0.04074 L -0.02123 -0.03241 L -0.02539 -0.01204 L -0.02644 0.01481 L -0.02539 0.03611 L -0.02748 0.06851 L -0.02696 0.08518 L -0.02956 0.09722 L -0.03894 0.09629 L -0.05456 0.09629 L -0.08216 0.09814 L -0.09623 0.09814 L -0.09935 0.08518 L -0.09623 0.06111 L -0.09571 0.03426 L -0.09727 0.0037 L -0.10091 -0.02593 L -0.1056 -0.06019 L -0.10821 -0.08519 L -0.11602 -0.1176 L -0.12279 -0.14723 L -0.12956 -0.16945 L -0.14206 -0.19074 L -0.153 -0.20649 L -0.16602 -0.2213 L -0.17591 -0.22871 L -0.18894 -0.24074 L -0.19831 -0.24723 L -0.2155 -0.26019 L -0.23894 -0.26019 L -0.25977 -0.26111 L -0.27644 -0.26019 L -0.29258 -0.26111 L -0.2931 -0.24723 C -0.29141 -0.23889 -0.29245 -0.24213 -0.2905 -0.23704 L -0.29102 -0.20556 L -0.29258 -0.18334 L -0.29258 -0.16204 L -0.29206 -0.14445 L -0.29258 -0.12686 L -0.29258 -0.11019 L -0.29258 -0.09352 L -0.2931 -0.07315 L -0.30196 -0.05093 L -0.31862 -0.04352 " pathEditMode="relative" ptsTypes="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4" grpId="0" animBg="1"/>
      <p:bldP spid="25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1D52A4E-CA6C-2355-1F10-AB94844F2CC8}"/>
              </a:ext>
            </a:extLst>
          </p:cNvPr>
          <p:cNvSpPr/>
          <p:nvPr/>
        </p:nvSpPr>
        <p:spPr>
          <a:xfrm>
            <a:off x="0" y="0"/>
            <a:ext cx="2834640" cy="68397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A73FFB-BE48-98E6-DE43-83F5D8622F93}"/>
              </a:ext>
            </a:extLst>
          </p:cNvPr>
          <p:cNvSpPr txBox="1"/>
          <p:nvPr/>
        </p:nvSpPr>
        <p:spPr>
          <a:xfrm>
            <a:off x="5147547" y="56542"/>
            <a:ext cx="3691653" cy="40011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Ionisation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: 1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+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 Ion Source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AED75E-DA56-3404-56C8-B1A3EAC19540}"/>
              </a:ext>
            </a:extLst>
          </p:cNvPr>
          <p:cNvGrpSpPr/>
          <p:nvPr/>
        </p:nvGrpSpPr>
        <p:grpSpPr>
          <a:xfrm>
            <a:off x="0" y="713232"/>
            <a:ext cx="2788920" cy="6035040"/>
            <a:chOff x="0" y="548640"/>
            <a:chExt cx="2788920" cy="60350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8BD3EC-0357-C7DA-C18D-0693251A647A}"/>
                </a:ext>
              </a:extLst>
            </p:cNvPr>
            <p:cNvSpPr txBox="1"/>
            <p:nvPr/>
          </p:nvSpPr>
          <p:spPr>
            <a:xfrm>
              <a:off x="868680" y="548640"/>
              <a:ext cx="1920240" cy="54864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Primary beam accelerator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C3C9F54-9D5D-04F5-9698-99B0AAB21F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28800" y="1399373"/>
              <a:ext cx="0" cy="914400"/>
            </a:xfrm>
            <a:prstGeom prst="line">
              <a:avLst/>
            </a:prstGeom>
            <a:noFill/>
            <a:ln w="38100" cap="flat" cmpd="sng" algn="ctr">
              <a:solidFill>
                <a:srgbClr val="0F6FC6">
                  <a:shade val="50000"/>
                  <a:satMod val="103000"/>
                </a:srgbClr>
              </a:solidFill>
              <a:prstDash val="solid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B965EE-52CB-2F67-8288-022E1ABEF17A}"/>
                </a:ext>
              </a:extLst>
            </p:cNvPr>
            <p:cNvSpPr txBox="1"/>
            <p:nvPr/>
          </p:nvSpPr>
          <p:spPr>
            <a:xfrm>
              <a:off x="0" y="1188720"/>
              <a:ext cx="1005840" cy="5486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r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Primary Target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F63BF58-83B5-6EA6-7597-7D6B53681119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005840" y="1463040"/>
              <a:ext cx="451880" cy="347475"/>
            </a:xfrm>
            <a:prstGeom prst="straightConnector1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F8F06784-4FB6-B4DC-DB47-47D0C6759523}"/>
                </a:ext>
              </a:extLst>
            </p:cNvPr>
            <p:cNvSpPr/>
            <p:nvPr/>
          </p:nvSpPr>
          <p:spPr>
            <a:xfrm rot="5400000">
              <a:off x="1556995" y="1341651"/>
              <a:ext cx="543610" cy="22797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D07439-AFB1-F7F7-BE02-85734C2A8D15}"/>
                </a:ext>
              </a:extLst>
            </p:cNvPr>
            <p:cNvSpPr txBox="1"/>
            <p:nvPr/>
          </p:nvSpPr>
          <p:spPr>
            <a:xfrm>
              <a:off x="20645" y="1950833"/>
              <a:ext cx="731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RIBs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B39CAC-DE27-7C55-3418-E30515D3F32A}"/>
                </a:ext>
              </a:extLst>
            </p:cNvPr>
            <p:cNvSpPr txBox="1"/>
            <p:nvPr/>
          </p:nvSpPr>
          <p:spPr>
            <a:xfrm>
              <a:off x="914400" y="5669280"/>
              <a:ext cx="1828800" cy="914400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RIB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Post- Accelerator(s)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6829DB-A0D8-076E-7D9A-487C5AD99ED8}"/>
                </a:ext>
              </a:extLst>
            </p:cNvPr>
            <p:cNvSpPr txBox="1"/>
            <p:nvPr/>
          </p:nvSpPr>
          <p:spPr>
            <a:xfrm>
              <a:off x="1005840" y="2606494"/>
              <a:ext cx="1645920" cy="338554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Ion source(s)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FFCCA8B-D26D-F191-7442-F92772A297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3175" y="4709048"/>
              <a:ext cx="11250" cy="880616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F84017-8C49-B354-D167-D14127608CBE}"/>
                </a:ext>
              </a:extLst>
            </p:cNvPr>
            <p:cNvSpPr txBox="1"/>
            <p:nvPr/>
          </p:nvSpPr>
          <p:spPr>
            <a:xfrm>
              <a:off x="1188720" y="3941159"/>
              <a:ext cx="1280160" cy="640080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Isotope separator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6C2660-0C2E-CE26-D042-F8DF5F7C6225}"/>
                </a:ext>
              </a:extLst>
            </p:cNvPr>
            <p:cNvGrpSpPr/>
            <p:nvPr/>
          </p:nvGrpSpPr>
          <p:grpSpPr>
            <a:xfrm>
              <a:off x="1357386" y="1993813"/>
              <a:ext cx="942828" cy="535156"/>
              <a:chOff x="2738412" y="5765009"/>
              <a:chExt cx="942828" cy="53515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C28458C-83A9-AF0C-2B19-86340176B488}"/>
                  </a:ext>
                </a:extLst>
              </p:cNvPr>
              <p:cNvSpPr/>
              <p:nvPr/>
            </p:nvSpPr>
            <p:spPr>
              <a:xfrm>
                <a:off x="2738412" y="5766584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687D8BF-AF2C-5008-2E69-B943A9287851}"/>
                  </a:ext>
                </a:extLst>
              </p:cNvPr>
              <p:cNvSpPr/>
              <p:nvPr/>
            </p:nvSpPr>
            <p:spPr>
              <a:xfrm>
                <a:off x="2890812" y="5918984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820CAD1-4B58-1F08-C76D-E3A3942FE122}"/>
                  </a:ext>
                </a:extLst>
              </p:cNvPr>
              <p:cNvSpPr/>
              <p:nvPr/>
            </p:nvSpPr>
            <p:spPr>
              <a:xfrm>
                <a:off x="3043212" y="6071384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511DFF0-7D3A-9FE4-7715-A25018473EEC}"/>
                  </a:ext>
                </a:extLst>
              </p:cNvPr>
              <p:cNvSpPr/>
              <p:nvPr/>
            </p:nvSpPr>
            <p:spPr>
              <a:xfrm>
                <a:off x="3129623" y="5799576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94B7237-F330-37C4-B19E-E49A8C2E2E95}"/>
                  </a:ext>
                </a:extLst>
              </p:cNvPr>
              <p:cNvSpPr/>
              <p:nvPr/>
            </p:nvSpPr>
            <p:spPr>
              <a:xfrm>
                <a:off x="3195612" y="6214357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4388444-396A-7696-E479-F96EEF04A988}"/>
                  </a:ext>
                </a:extLst>
              </p:cNvPr>
              <p:cNvSpPr/>
              <p:nvPr/>
            </p:nvSpPr>
            <p:spPr>
              <a:xfrm>
                <a:off x="3348012" y="6055669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B35C5B8-ADC0-C58E-8F03-3DFA2810707A}"/>
                  </a:ext>
                </a:extLst>
              </p:cNvPr>
              <p:cNvSpPr/>
              <p:nvPr/>
            </p:nvSpPr>
            <p:spPr>
              <a:xfrm>
                <a:off x="3500412" y="5765009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7CF56FB-3620-54C2-8FA8-04422741C657}"/>
                  </a:ext>
                </a:extLst>
              </p:cNvPr>
              <p:cNvSpPr/>
              <p:nvPr/>
            </p:nvSpPr>
            <p:spPr>
              <a:xfrm>
                <a:off x="3500412" y="6208069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4F533C9-7E35-53CE-6A12-E7854C54D345}"/>
                  </a:ext>
                </a:extLst>
              </p:cNvPr>
              <p:cNvSpPr/>
              <p:nvPr/>
            </p:nvSpPr>
            <p:spPr>
              <a:xfrm>
                <a:off x="3360581" y="5870275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DD134B3-6359-642C-D4D6-E02D2505AFD3}"/>
                  </a:ext>
                </a:extLst>
              </p:cNvPr>
              <p:cNvSpPr/>
              <p:nvPr/>
            </p:nvSpPr>
            <p:spPr>
              <a:xfrm>
                <a:off x="3539688" y="5945685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3222C12-A11B-EF5C-76E6-6309AA1A3B97}"/>
                  </a:ext>
                </a:extLst>
              </p:cNvPr>
              <p:cNvSpPr/>
              <p:nvPr/>
            </p:nvSpPr>
            <p:spPr>
              <a:xfrm>
                <a:off x="3145332" y="5928400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7AECF1-CCC0-08DB-F97D-EA6C7FDD2DA3}"/>
                </a:ext>
              </a:extLst>
            </p:cNvPr>
            <p:cNvGrpSpPr/>
            <p:nvPr/>
          </p:nvGrpSpPr>
          <p:grpSpPr>
            <a:xfrm>
              <a:off x="1333696" y="4811637"/>
              <a:ext cx="1360072" cy="1115151"/>
              <a:chOff x="4087261" y="3957319"/>
              <a:chExt cx="1360072" cy="111515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3A142AF-2F60-29E3-054F-B6ED7851D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44462" y="4397584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01C662A-5A09-4F99-395F-6AF466C48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87261" y="3965782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0BD8D1C-DB74-902A-36C2-6B3F8B3D1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49263" y="395731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B270B94-9776-EAB1-30D8-9FC280DE4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93665" y="4143583"/>
                <a:ext cx="598070" cy="674886"/>
              </a:xfrm>
              <a:prstGeom prst="rect">
                <a:avLst/>
              </a:prstGeom>
            </p:spPr>
          </p:pic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1CEEB90-6E81-4823-7BC3-862A6E74E804}"/>
                </a:ext>
              </a:extLst>
            </p:cNvPr>
            <p:cNvCxnSpPr>
              <a:cxnSpLocks/>
            </p:cNvCxnSpPr>
            <p:nvPr/>
          </p:nvCxnSpPr>
          <p:spPr>
            <a:xfrm>
              <a:off x="757892" y="2103848"/>
              <a:ext cx="548640" cy="12956"/>
            </a:xfrm>
            <a:prstGeom prst="straightConnector1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3790CB4-B68B-CAFD-4B31-FB05E27835D1}"/>
                </a:ext>
              </a:extLst>
            </p:cNvPr>
            <p:cNvGrpSpPr/>
            <p:nvPr/>
          </p:nvGrpSpPr>
          <p:grpSpPr>
            <a:xfrm>
              <a:off x="1148764" y="2898674"/>
              <a:ext cx="1360072" cy="1225219"/>
              <a:chOff x="2834193" y="4043916"/>
              <a:chExt cx="1360072" cy="122521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4C35BF2-268E-CF65-466B-414EE79B4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91394" y="4549984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545E177-93CA-70D7-9612-90C502DC9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34193" y="4118182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653011A-CF39-0535-5D5B-F57135C71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96195" y="410971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CF55AE0-7515-4DCA-06F6-0654E71E5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40597" y="4295983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D94BE75-B2CB-FBB1-D130-2DA788AF9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62570" y="4043916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7E9E203-3621-107A-0A0D-A1DB6D211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8902" y="4060848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2E7062E-F72D-58D8-0DFF-9E5BDE9C0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69434" y="4374115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C7BF09F-996F-4203-C0C1-B045A5CAF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4100" y="459424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1D8FC35-9CAB-1039-B161-65B96A545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85902" y="4365646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A9A6450-FBBE-2526-A757-1ECDD82D1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28235" y="4560380"/>
                <a:ext cx="598070" cy="674886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69ADBE-496E-6833-7D2C-1EBA0A68AAD4}"/>
                </a:ext>
              </a:extLst>
            </p:cNvPr>
            <p:cNvSpPr txBox="1"/>
            <p:nvPr/>
          </p:nvSpPr>
          <p:spPr>
            <a:xfrm>
              <a:off x="13052" y="4724964"/>
              <a:ext cx="13716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RIB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(1.5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keV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/u)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ADAD251-984E-55EF-50DC-4FDB3DF36355}"/>
                </a:ext>
              </a:extLst>
            </p:cNvPr>
            <p:cNvCxnSpPr>
              <a:cxnSpLocks/>
              <a:stCxn id="31" idx="1"/>
              <a:endCxn id="33" idx="1"/>
            </p:cNvCxnSpPr>
            <p:nvPr/>
          </p:nvCxnSpPr>
          <p:spPr>
            <a:xfrm>
              <a:off x="1333696" y="5157543"/>
              <a:ext cx="406404" cy="177801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tailEnd type="triangle"/>
            </a:ln>
            <a:effectLst/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8DFD8A-BD3B-1E31-B2D1-927A73395A23}"/>
              </a:ext>
            </a:extLst>
          </p:cNvPr>
          <p:cNvSpPr txBox="1"/>
          <p:nvPr/>
        </p:nvSpPr>
        <p:spPr>
          <a:xfrm>
            <a:off x="57006" y="71782"/>
            <a:ext cx="2704482" cy="58477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RIB facility in VECC-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Bidhan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 Nagar Campus</a:t>
            </a:r>
          </a:p>
        </p:txBody>
      </p:sp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3010100" y="3906777"/>
          <a:ext cx="4563096" cy="29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271">
                  <a:extLst>
                    <a:ext uri="{9D8B030D-6E8A-4147-A177-3AD203B41FA5}">
                      <a16:colId xmlns:a16="http://schemas.microsoft.com/office/drawing/2014/main" val="3582344965"/>
                    </a:ext>
                  </a:extLst>
                </a:gridCol>
                <a:gridCol w="2790825">
                  <a:extLst>
                    <a:ext uri="{9D8B030D-6E8A-4147-A177-3AD203B41FA5}">
                      <a16:colId xmlns:a16="http://schemas.microsoft.com/office/drawing/2014/main" val="26064314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 Black" panose="020B0A04020102020204" pitchFamily="34" charset="0"/>
                        </a:rPr>
                        <a:t>1</a:t>
                      </a:r>
                      <a:r>
                        <a:rPr lang="en-IN" baseline="30000" dirty="0">
                          <a:latin typeface="Arial Black" panose="020B0A04020102020204" pitchFamily="34" charset="0"/>
                        </a:rPr>
                        <a:t>+</a:t>
                      </a:r>
                      <a:r>
                        <a:rPr lang="en-IN" dirty="0">
                          <a:latin typeface="Arial Black" panose="020B0A04020102020204" pitchFamily="34" charset="0"/>
                        </a:rPr>
                        <a:t> ECR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67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2.45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993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Microwave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450</a:t>
                      </a:r>
                      <a:r>
                        <a:rPr lang="en-IN" baseline="0" dirty="0">
                          <a:latin typeface="Arial Black" panose="020B0A04020102020204" pitchFamily="34" charset="0"/>
                        </a:rPr>
                        <a:t> W (SS µ-wave generator)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248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Axial confinement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Permanent</a:t>
                      </a:r>
                      <a:r>
                        <a:rPr lang="en-IN" baseline="0" dirty="0">
                          <a:latin typeface="Arial Black" panose="020B0A04020102020204" pitchFamily="34" charset="0"/>
                        </a:rPr>
                        <a:t> magnets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  <a:p>
                      <a:r>
                        <a:rPr lang="en-IN" dirty="0" err="1">
                          <a:latin typeface="Arial Black" panose="020B0A04020102020204" pitchFamily="34" charset="0"/>
                        </a:rPr>
                        <a:t>B_in</a:t>
                      </a:r>
                      <a:r>
                        <a:rPr lang="en-IN" dirty="0">
                          <a:latin typeface="Arial Black" panose="020B0A04020102020204" pitchFamily="34" charset="0"/>
                        </a:rPr>
                        <a:t>=1.84 </a:t>
                      </a:r>
                      <a:r>
                        <a:rPr lang="en-IN" dirty="0" err="1">
                          <a:latin typeface="Arial Black" panose="020B0A04020102020204" pitchFamily="34" charset="0"/>
                        </a:rPr>
                        <a:t>kG</a:t>
                      </a:r>
                      <a:r>
                        <a:rPr lang="en-IN" dirty="0">
                          <a:latin typeface="Arial Black" panose="020B0A04020102020204" pitchFamily="34" charset="0"/>
                        </a:rPr>
                        <a:t> </a:t>
                      </a:r>
                    </a:p>
                    <a:p>
                      <a:r>
                        <a:rPr lang="en-IN" dirty="0" err="1">
                          <a:latin typeface="Arial Black" panose="020B0A04020102020204" pitchFamily="34" charset="0"/>
                        </a:rPr>
                        <a:t>B_ext</a:t>
                      </a:r>
                      <a:r>
                        <a:rPr lang="en-IN" dirty="0">
                          <a:latin typeface="Arial Black" panose="020B0A04020102020204" pitchFamily="34" charset="0"/>
                        </a:rPr>
                        <a:t>=1.35 </a:t>
                      </a:r>
                      <a:r>
                        <a:rPr lang="en-IN" dirty="0" err="1">
                          <a:latin typeface="Arial Black" panose="020B0A04020102020204" pitchFamily="34" charset="0"/>
                        </a:rPr>
                        <a:t>kG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0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Radial confinement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1.2</a:t>
                      </a:r>
                      <a:r>
                        <a:rPr lang="en-IN" baseline="0" dirty="0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IN" baseline="0" dirty="0" err="1">
                          <a:latin typeface="Arial Black" panose="020B0A04020102020204" pitchFamily="34" charset="0"/>
                        </a:rPr>
                        <a:t>kG</a:t>
                      </a:r>
                      <a:r>
                        <a:rPr lang="en-IN" dirty="0">
                          <a:latin typeface="Arial Black" panose="020B0A04020102020204" pitchFamily="34" charset="0"/>
                        </a:rPr>
                        <a:t> @r=45</a:t>
                      </a:r>
                      <a:r>
                        <a:rPr lang="en-IN" baseline="0" dirty="0">
                          <a:latin typeface="Arial Black" panose="020B0A04020102020204" pitchFamily="34" charset="0"/>
                        </a:rPr>
                        <a:t> mm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233809"/>
                  </a:ext>
                </a:extLst>
              </a:tr>
            </a:tbl>
          </a:graphicData>
        </a:graphic>
      </p:graphicFrame>
      <p:pic>
        <p:nvPicPr>
          <p:cNvPr id="48" name="Picture 2" descr="C:\Users\Mahuwa\Desktop\colloquim reads\ecr onlyconfgn_for colloqui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363" y="471686"/>
            <a:ext cx="5609063" cy="338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</p:pic>
      <p:grpSp>
        <p:nvGrpSpPr>
          <p:cNvPr id="50" name="Group 49"/>
          <p:cNvGrpSpPr/>
          <p:nvPr/>
        </p:nvGrpSpPr>
        <p:grpSpPr>
          <a:xfrm>
            <a:off x="7661787" y="3874103"/>
            <a:ext cx="4530213" cy="2971800"/>
            <a:chOff x="4613787" y="609600"/>
            <a:chExt cx="4530213" cy="2971800"/>
          </a:xfrm>
        </p:grpSpPr>
        <p:pic>
          <p:nvPicPr>
            <p:cNvPr id="51" name="Picture 3" descr="C:\Users\Mahuwa\Desktop\pregress review 2020\installation of ECr at Hr cav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3787" y="609600"/>
              <a:ext cx="4530213" cy="2971800"/>
            </a:xfrm>
            <a:prstGeom prst="rect">
              <a:avLst/>
            </a:prstGeom>
            <a:noFill/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57D1F0D-53BE-49AC-8BB5-87655919FFAC}"/>
                </a:ext>
              </a:extLst>
            </p:cNvPr>
            <p:cNvSpPr txBox="1"/>
            <p:nvPr/>
          </p:nvSpPr>
          <p:spPr>
            <a:xfrm>
              <a:off x="5715000" y="1219200"/>
              <a:ext cx="76200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A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1212245" y="3885284"/>
            <a:ext cx="979755" cy="369332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Wingdings" pitchFamily="2" charset="2"/>
              </a:rPr>
              <a:t>(2021)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95223" y="2607080"/>
            <a:ext cx="2239417" cy="640964"/>
          </a:xfrm>
          <a:prstGeom prst="ellipse">
            <a:avLst/>
          </a:prstGeom>
          <a:noFill/>
          <a:ln>
            <a:solidFill>
              <a:srgbClr val="6600CC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1D52A4E-CA6C-2355-1F10-AB94844F2CC8}"/>
              </a:ext>
            </a:extLst>
          </p:cNvPr>
          <p:cNvSpPr/>
          <p:nvPr/>
        </p:nvSpPr>
        <p:spPr>
          <a:xfrm>
            <a:off x="0" y="0"/>
            <a:ext cx="2834640" cy="68397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A73FFB-BE48-98E6-DE43-83F5D8622F93}"/>
              </a:ext>
            </a:extLst>
          </p:cNvPr>
          <p:cNvSpPr txBox="1"/>
          <p:nvPr/>
        </p:nvSpPr>
        <p:spPr>
          <a:xfrm>
            <a:off x="3918822" y="56542"/>
            <a:ext cx="6231018" cy="40011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RIB Production &amp;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Ionisation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AED75E-DA56-3404-56C8-B1A3EAC19540}"/>
              </a:ext>
            </a:extLst>
          </p:cNvPr>
          <p:cNvGrpSpPr/>
          <p:nvPr/>
        </p:nvGrpSpPr>
        <p:grpSpPr>
          <a:xfrm>
            <a:off x="34280" y="728339"/>
            <a:ext cx="2788920" cy="6035040"/>
            <a:chOff x="0" y="548640"/>
            <a:chExt cx="2788920" cy="60350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8BD3EC-0357-C7DA-C18D-0693251A647A}"/>
                </a:ext>
              </a:extLst>
            </p:cNvPr>
            <p:cNvSpPr txBox="1"/>
            <p:nvPr/>
          </p:nvSpPr>
          <p:spPr>
            <a:xfrm>
              <a:off x="868680" y="548640"/>
              <a:ext cx="1920240" cy="54864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Primary beam accelerator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C3C9F54-9D5D-04F5-9698-99B0AAB21F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28800" y="1399373"/>
              <a:ext cx="0" cy="914400"/>
            </a:xfrm>
            <a:prstGeom prst="line">
              <a:avLst/>
            </a:prstGeom>
            <a:noFill/>
            <a:ln w="38100" cap="flat" cmpd="sng" algn="ctr">
              <a:solidFill>
                <a:srgbClr val="0F6FC6">
                  <a:shade val="50000"/>
                  <a:satMod val="103000"/>
                </a:srgbClr>
              </a:solidFill>
              <a:prstDash val="solid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B965EE-52CB-2F67-8288-022E1ABEF17A}"/>
                </a:ext>
              </a:extLst>
            </p:cNvPr>
            <p:cNvSpPr txBox="1"/>
            <p:nvPr/>
          </p:nvSpPr>
          <p:spPr>
            <a:xfrm>
              <a:off x="0" y="1188720"/>
              <a:ext cx="1005840" cy="5486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r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Primary Target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F63BF58-83B5-6EA6-7597-7D6B53681119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005840" y="1463040"/>
              <a:ext cx="451880" cy="347475"/>
            </a:xfrm>
            <a:prstGeom prst="straightConnector1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F8F06784-4FB6-B4DC-DB47-47D0C6759523}"/>
                </a:ext>
              </a:extLst>
            </p:cNvPr>
            <p:cNvSpPr/>
            <p:nvPr/>
          </p:nvSpPr>
          <p:spPr>
            <a:xfrm rot="5400000">
              <a:off x="1556995" y="1341651"/>
              <a:ext cx="543610" cy="22797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D07439-AFB1-F7F7-BE02-85734C2A8D15}"/>
                </a:ext>
              </a:extLst>
            </p:cNvPr>
            <p:cNvSpPr txBox="1"/>
            <p:nvPr/>
          </p:nvSpPr>
          <p:spPr>
            <a:xfrm>
              <a:off x="20645" y="1950833"/>
              <a:ext cx="731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RIBs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B39CAC-DE27-7C55-3418-E30515D3F32A}"/>
                </a:ext>
              </a:extLst>
            </p:cNvPr>
            <p:cNvSpPr txBox="1"/>
            <p:nvPr/>
          </p:nvSpPr>
          <p:spPr>
            <a:xfrm>
              <a:off x="914400" y="5669280"/>
              <a:ext cx="1828800" cy="914400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RIB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Post- Accelerator(s)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6829DB-A0D8-076E-7D9A-487C5AD99ED8}"/>
                </a:ext>
              </a:extLst>
            </p:cNvPr>
            <p:cNvSpPr txBox="1"/>
            <p:nvPr/>
          </p:nvSpPr>
          <p:spPr>
            <a:xfrm>
              <a:off x="1005840" y="2606494"/>
              <a:ext cx="1645920" cy="338554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Ion source(s)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FFCCA8B-D26D-F191-7442-F92772A297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3175" y="4709048"/>
              <a:ext cx="11250" cy="880616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F84017-8C49-B354-D167-D14127608CBE}"/>
                </a:ext>
              </a:extLst>
            </p:cNvPr>
            <p:cNvSpPr txBox="1"/>
            <p:nvPr/>
          </p:nvSpPr>
          <p:spPr>
            <a:xfrm>
              <a:off x="1188720" y="3941159"/>
              <a:ext cx="1280160" cy="640080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Isotope separator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6C2660-0C2E-CE26-D042-F8DF5F7C6225}"/>
                </a:ext>
              </a:extLst>
            </p:cNvPr>
            <p:cNvGrpSpPr/>
            <p:nvPr/>
          </p:nvGrpSpPr>
          <p:grpSpPr>
            <a:xfrm>
              <a:off x="1357386" y="1993813"/>
              <a:ext cx="942828" cy="535156"/>
              <a:chOff x="2738412" y="5765009"/>
              <a:chExt cx="942828" cy="53515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C28458C-83A9-AF0C-2B19-86340176B488}"/>
                  </a:ext>
                </a:extLst>
              </p:cNvPr>
              <p:cNvSpPr/>
              <p:nvPr/>
            </p:nvSpPr>
            <p:spPr>
              <a:xfrm>
                <a:off x="2738412" y="5766584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687D8BF-AF2C-5008-2E69-B943A9287851}"/>
                  </a:ext>
                </a:extLst>
              </p:cNvPr>
              <p:cNvSpPr/>
              <p:nvPr/>
            </p:nvSpPr>
            <p:spPr>
              <a:xfrm>
                <a:off x="2890812" y="5918984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820CAD1-4B58-1F08-C76D-E3A3942FE122}"/>
                  </a:ext>
                </a:extLst>
              </p:cNvPr>
              <p:cNvSpPr/>
              <p:nvPr/>
            </p:nvSpPr>
            <p:spPr>
              <a:xfrm>
                <a:off x="3043212" y="6071384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511DFF0-7D3A-9FE4-7715-A25018473EEC}"/>
                  </a:ext>
                </a:extLst>
              </p:cNvPr>
              <p:cNvSpPr/>
              <p:nvPr/>
            </p:nvSpPr>
            <p:spPr>
              <a:xfrm>
                <a:off x="3129623" y="5799576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94B7237-F330-37C4-B19E-E49A8C2E2E95}"/>
                  </a:ext>
                </a:extLst>
              </p:cNvPr>
              <p:cNvSpPr/>
              <p:nvPr/>
            </p:nvSpPr>
            <p:spPr>
              <a:xfrm>
                <a:off x="3195612" y="6214357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4388444-396A-7696-E479-F96EEF04A988}"/>
                  </a:ext>
                </a:extLst>
              </p:cNvPr>
              <p:cNvSpPr/>
              <p:nvPr/>
            </p:nvSpPr>
            <p:spPr>
              <a:xfrm>
                <a:off x="3348012" y="6055669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B35C5B8-ADC0-C58E-8F03-3DFA2810707A}"/>
                  </a:ext>
                </a:extLst>
              </p:cNvPr>
              <p:cNvSpPr/>
              <p:nvPr/>
            </p:nvSpPr>
            <p:spPr>
              <a:xfrm>
                <a:off x="3500412" y="5765009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7CF56FB-3620-54C2-8FA8-04422741C657}"/>
                  </a:ext>
                </a:extLst>
              </p:cNvPr>
              <p:cNvSpPr/>
              <p:nvPr/>
            </p:nvSpPr>
            <p:spPr>
              <a:xfrm>
                <a:off x="3500412" y="6208069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4F533C9-7E35-53CE-6A12-E7854C54D345}"/>
                  </a:ext>
                </a:extLst>
              </p:cNvPr>
              <p:cNvSpPr/>
              <p:nvPr/>
            </p:nvSpPr>
            <p:spPr>
              <a:xfrm>
                <a:off x="3360581" y="5870275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DD134B3-6359-642C-D4D6-E02D2505AFD3}"/>
                  </a:ext>
                </a:extLst>
              </p:cNvPr>
              <p:cNvSpPr/>
              <p:nvPr/>
            </p:nvSpPr>
            <p:spPr>
              <a:xfrm>
                <a:off x="3539688" y="5945685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3222C12-A11B-EF5C-76E6-6309AA1A3B97}"/>
                  </a:ext>
                </a:extLst>
              </p:cNvPr>
              <p:cNvSpPr/>
              <p:nvPr/>
            </p:nvSpPr>
            <p:spPr>
              <a:xfrm>
                <a:off x="3145332" y="5928400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7AECF1-CCC0-08DB-F97D-EA6C7FDD2DA3}"/>
                </a:ext>
              </a:extLst>
            </p:cNvPr>
            <p:cNvGrpSpPr/>
            <p:nvPr/>
          </p:nvGrpSpPr>
          <p:grpSpPr>
            <a:xfrm>
              <a:off x="1333696" y="4811637"/>
              <a:ext cx="1360072" cy="1115151"/>
              <a:chOff x="4087261" y="3957319"/>
              <a:chExt cx="1360072" cy="111515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3A142AF-2F60-29E3-054F-B6ED7851D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4462" y="4397584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01C662A-5A09-4F99-395F-6AF466C48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7261" y="3965782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0BD8D1C-DB74-902A-36C2-6B3F8B3D1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49263" y="395731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B270B94-9776-EAB1-30D8-9FC280DE4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93665" y="4143583"/>
                <a:ext cx="598070" cy="674886"/>
              </a:xfrm>
              <a:prstGeom prst="rect">
                <a:avLst/>
              </a:prstGeom>
            </p:spPr>
          </p:pic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1CEEB90-6E81-4823-7BC3-862A6E74E804}"/>
                </a:ext>
              </a:extLst>
            </p:cNvPr>
            <p:cNvCxnSpPr>
              <a:cxnSpLocks/>
            </p:cNvCxnSpPr>
            <p:nvPr/>
          </p:nvCxnSpPr>
          <p:spPr>
            <a:xfrm>
              <a:off x="757892" y="2103848"/>
              <a:ext cx="548640" cy="12956"/>
            </a:xfrm>
            <a:prstGeom prst="straightConnector1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3790CB4-B68B-CAFD-4B31-FB05E27835D1}"/>
                </a:ext>
              </a:extLst>
            </p:cNvPr>
            <p:cNvGrpSpPr/>
            <p:nvPr/>
          </p:nvGrpSpPr>
          <p:grpSpPr>
            <a:xfrm>
              <a:off x="1148764" y="2898674"/>
              <a:ext cx="1360072" cy="1225219"/>
              <a:chOff x="2834193" y="4043916"/>
              <a:chExt cx="1360072" cy="122521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4C35BF2-268E-CF65-466B-414EE79B4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91394" y="4549984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545E177-93CA-70D7-9612-90C502DC9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34193" y="4118182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653011A-CF39-0535-5D5B-F57135C71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96195" y="410971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CF55AE0-7515-4DCA-06F6-0654E71E5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40597" y="4295983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D94BE75-B2CB-FBB1-D130-2DA788AF9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2570" y="4043916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7E9E203-3621-107A-0A0D-A1DB6D211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58902" y="4060848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2E7062E-F72D-58D8-0DFF-9E5BDE9C0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69434" y="4374115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C7BF09F-996F-4203-C0C1-B045A5CAF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54100" y="459424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1D8FC35-9CAB-1039-B161-65B96A545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85902" y="4365646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A9A6450-FBBE-2526-A757-1ECDD82D1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28235" y="4560380"/>
                <a:ext cx="598070" cy="674886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69ADBE-496E-6833-7D2C-1EBA0A68AAD4}"/>
                </a:ext>
              </a:extLst>
            </p:cNvPr>
            <p:cNvSpPr txBox="1"/>
            <p:nvPr/>
          </p:nvSpPr>
          <p:spPr>
            <a:xfrm>
              <a:off x="13052" y="4724964"/>
              <a:ext cx="13716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RIB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(1.5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keV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/u)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ADAD251-984E-55EF-50DC-4FDB3DF36355}"/>
                </a:ext>
              </a:extLst>
            </p:cNvPr>
            <p:cNvCxnSpPr>
              <a:cxnSpLocks/>
              <a:stCxn id="31" idx="1"/>
              <a:endCxn id="33" idx="1"/>
            </p:cNvCxnSpPr>
            <p:nvPr/>
          </p:nvCxnSpPr>
          <p:spPr>
            <a:xfrm>
              <a:off x="1333696" y="5157543"/>
              <a:ext cx="406404" cy="177801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tailEnd type="triangle"/>
            </a:ln>
            <a:effectLst/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8DFD8A-BD3B-1E31-B2D1-927A73395A23}"/>
              </a:ext>
            </a:extLst>
          </p:cNvPr>
          <p:cNvSpPr txBox="1"/>
          <p:nvPr/>
        </p:nvSpPr>
        <p:spPr>
          <a:xfrm>
            <a:off x="57006" y="71782"/>
            <a:ext cx="2704482" cy="58477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RIB facility in VECC-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Bidhan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 Nagar Campus</a:t>
            </a:r>
          </a:p>
        </p:txBody>
      </p:sp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2923151" y="3889800"/>
          <a:ext cx="4495802" cy="29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127">
                  <a:extLst>
                    <a:ext uri="{9D8B030D-6E8A-4147-A177-3AD203B41FA5}">
                      <a16:colId xmlns:a16="http://schemas.microsoft.com/office/drawing/2014/main" val="3582344965"/>
                    </a:ext>
                  </a:extLst>
                </a:gridCol>
                <a:gridCol w="2733675">
                  <a:extLst>
                    <a:ext uri="{9D8B030D-6E8A-4147-A177-3AD203B41FA5}">
                      <a16:colId xmlns:a16="http://schemas.microsoft.com/office/drawing/2014/main" val="26064314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IN" baseline="0" dirty="0">
                          <a:latin typeface="Arial Black" panose="020B0A04020102020204" pitchFamily="34" charset="0"/>
                        </a:rPr>
                        <a:t>n</a:t>
                      </a:r>
                      <a:r>
                        <a:rPr lang="en-IN" baseline="30000" dirty="0">
                          <a:latin typeface="Arial Black" panose="020B0A04020102020204" pitchFamily="34" charset="0"/>
                        </a:rPr>
                        <a:t>+</a:t>
                      </a:r>
                      <a:r>
                        <a:rPr lang="en-IN" dirty="0">
                          <a:latin typeface="Arial Black" panose="020B0A04020102020204" pitchFamily="34" charset="0"/>
                        </a:rPr>
                        <a:t> ECR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67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6.4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993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Microwave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aseline="0" dirty="0">
                          <a:latin typeface="Arial Black" panose="020B0A04020102020204" pitchFamily="34" charset="0"/>
                        </a:rPr>
                        <a:t>3 kW (Klystron)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248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Axial confinement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Solenoid coils</a:t>
                      </a:r>
                    </a:p>
                    <a:p>
                      <a:r>
                        <a:rPr lang="en-IN" dirty="0" err="1">
                          <a:latin typeface="Arial Black" panose="020B0A04020102020204" pitchFamily="34" charset="0"/>
                        </a:rPr>
                        <a:t>B_in</a:t>
                      </a:r>
                      <a:r>
                        <a:rPr lang="en-IN" dirty="0">
                          <a:latin typeface="Arial Black" panose="020B0A04020102020204" pitchFamily="34" charset="0"/>
                        </a:rPr>
                        <a:t>=0.95 T </a:t>
                      </a:r>
                    </a:p>
                    <a:p>
                      <a:r>
                        <a:rPr lang="en-IN" dirty="0" err="1">
                          <a:latin typeface="Arial Black" panose="020B0A04020102020204" pitchFamily="34" charset="0"/>
                        </a:rPr>
                        <a:t>B_ext</a:t>
                      </a:r>
                      <a:r>
                        <a:rPr lang="en-IN" dirty="0">
                          <a:latin typeface="Arial Black" panose="020B0A04020102020204" pitchFamily="34" charset="0"/>
                        </a:rPr>
                        <a:t>=0.7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0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Radial confinement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Permanent</a:t>
                      </a:r>
                      <a:r>
                        <a:rPr lang="en-IN" baseline="0" dirty="0">
                          <a:latin typeface="Arial Black" panose="020B0A04020102020204" pitchFamily="34" charset="0"/>
                        </a:rPr>
                        <a:t> magnets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0.7 T </a:t>
                      </a:r>
                      <a:r>
                        <a:rPr lang="en-IN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@r=50</a:t>
                      </a:r>
                      <a:r>
                        <a:rPr lang="en-IN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mm</a:t>
                      </a:r>
                      <a:endParaRPr lang="en-IN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233809"/>
                  </a:ext>
                </a:extLst>
              </a:tr>
            </a:tbl>
          </a:graphicData>
        </a:graphic>
      </p:graphicFrame>
      <p:pic>
        <p:nvPicPr>
          <p:cNvPr id="48" name="Picture 47" descr="EC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089" y="3413470"/>
            <a:ext cx="4572000" cy="3429000"/>
          </a:xfrm>
          <a:prstGeom prst="rect">
            <a:avLst/>
          </a:prstGeom>
        </p:spPr>
      </p:pic>
      <p:pic>
        <p:nvPicPr>
          <p:cNvPr id="50" name="Picture 6" descr="C:\Users\Mahuwa\Desktop\second colloquim\Picture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4829" y="628999"/>
            <a:ext cx="4008631" cy="27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1" name="TextBox 50"/>
          <p:cNvSpPr txBox="1"/>
          <p:nvPr/>
        </p:nvSpPr>
        <p:spPr>
          <a:xfrm>
            <a:off x="3184829" y="2825314"/>
            <a:ext cx="40086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itchFamily="18" charset="0"/>
              </a:rPr>
              <a:t>Decelerated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itchFamily="18" charset="0"/>
              </a:rPr>
              <a:t>2-8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itchFamily="18" charset="0"/>
              </a:rPr>
              <a:t>keV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itchFamily="18" charset="0"/>
              </a:rPr>
              <a:t> fall on porous catcher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itchFamily="18" charset="0"/>
              </a:rPr>
              <a:t>Diffusion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10950" y="-905829"/>
            <a:ext cx="11430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Scheme 1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C2D59C6-B199-4421-A4AC-5263440FB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513" y="623015"/>
            <a:ext cx="4401655" cy="270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5" name="TextBox 54"/>
          <p:cNvSpPr txBox="1"/>
          <p:nvPr/>
        </p:nvSpPr>
        <p:spPr>
          <a:xfrm>
            <a:off x="7611513" y="2658615"/>
            <a:ext cx="440165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itchFamily="18" charset="0"/>
              </a:rPr>
              <a:t>Decelerated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itchFamily="18" charset="0"/>
              </a:rPr>
              <a:t>20 - 30 eV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 Inject into ECR plasma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114366" y="-927994"/>
            <a:ext cx="11430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Scheme 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129964" y="6447183"/>
            <a:ext cx="979755" cy="369332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Wingdings" pitchFamily="2" charset="2"/>
              </a:rPr>
              <a:t>(2002)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95223" y="2607080"/>
            <a:ext cx="2239417" cy="640964"/>
          </a:xfrm>
          <a:prstGeom prst="ellipse">
            <a:avLst/>
          </a:prstGeom>
          <a:noFill/>
          <a:ln>
            <a:solidFill>
              <a:srgbClr val="6600CC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DCB2E86-0D19-C727-8039-C7E5F4A45F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6362" y="3434579"/>
            <a:ext cx="800529" cy="7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0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D52A4E-CA6C-2355-1F10-AB94844F2CC8}"/>
              </a:ext>
            </a:extLst>
          </p:cNvPr>
          <p:cNvSpPr/>
          <p:nvPr/>
        </p:nvSpPr>
        <p:spPr>
          <a:xfrm>
            <a:off x="0" y="0"/>
            <a:ext cx="2834640" cy="68397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4AED75E-DA56-3404-56C8-B1A3EAC19540}"/>
              </a:ext>
            </a:extLst>
          </p:cNvPr>
          <p:cNvGrpSpPr/>
          <p:nvPr/>
        </p:nvGrpSpPr>
        <p:grpSpPr>
          <a:xfrm>
            <a:off x="0" y="713232"/>
            <a:ext cx="2788920" cy="6035040"/>
            <a:chOff x="0" y="548640"/>
            <a:chExt cx="2788920" cy="603504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8BD3EC-0357-C7DA-C18D-0693251A647A}"/>
                </a:ext>
              </a:extLst>
            </p:cNvPr>
            <p:cNvSpPr txBox="1"/>
            <p:nvPr/>
          </p:nvSpPr>
          <p:spPr>
            <a:xfrm>
              <a:off x="868680" y="548640"/>
              <a:ext cx="1920240" cy="54864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Primary beam accelerator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3C9F54-9D5D-04F5-9698-99B0AAB21F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28800" y="1399373"/>
              <a:ext cx="0" cy="914400"/>
            </a:xfrm>
            <a:prstGeom prst="line">
              <a:avLst/>
            </a:prstGeom>
            <a:noFill/>
            <a:ln w="38100" cap="flat" cmpd="sng" algn="ctr">
              <a:solidFill>
                <a:srgbClr val="0F6FC6">
                  <a:shade val="50000"/>
                  <a:satMod val="103000"/>
                </a:srgbClr>
              </a:solidFill>
              <a:prstDash val="solid"/>
            </a:ln>
            <a:effectLst/>
          </p:spPr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B965EE-52CB-2F67-8288-022E1ABEF17A}"/>
                </a:ext>
              </a:extLst>
            </p:cNvPr>
            <p:cNvSpPr txBox="1"/>
            <p:nvPr/>
          </p:nvSpPr>
          <p:spPr>
            <a:xfrm>
              <a:off x="0" y="1188720"/>
              <a:ext cx="1005840" cy="5486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r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Primary Target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F63BF58-83B5-6EA6-7597-7D6B53681119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1005840" y="1463040"/>
              <a:ext cx="451880" cy="347475"/>
            </a:xfrm>
            <a:prstGeom prst="straightConnector1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9" name="Arrow: Right 7">
              <a:extLst>
                <a:ext uri="{FF2B5EF4-FFF2-40B4-BE49-F238E27FC236}">
                  <a16:creationId xmlns:a16="http://schemas.microsoft.com/office/drawing/2014/main" id="{F8F06784-4FB6-B4DC-DB47-47D0C6759523}"/>
                </a:ext>
              </a:extLst>
            </p:cNvPr>
            <p:cNvSpPr/>
            <p:nvPr/>
          </p:nvSpPr>
          <p:spPr>
            <a:xfrm rot="5400000">
              <a:off x="1556995" y="1341651"/>
              <a:ext cx="543610" cy="22797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D07439-AFB1-F7F7-BE02-85734C2A8D15}"/>
                </a:ext>
              </a:extLst>
            </p:cNvPr>
            <p:cNvSpPr txBox="1"/>
            <p:nvPr/>
          </p:nvSpPr>
          <p:spPr>
            <a:xfrm>
              <a:off x="20645" y="1950833"/>
              <a:ext cx="731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RIBs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B39CAC-DE27-7C55-3418-E30515D3F32A}"/>
                </a:ext>
              </a:extLst>
            </p:cNvPr>
            <p:cNvSpPr txBox="1"/>
            <p:nvPr/>
          </p:nvSpPr>
          <p:spPr>
            <a:xfrm>
              <a:off x="914400" y="5669280"/>
              <a:ext cx="1828800" cy="914400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RIB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Post- Accelerator(s)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6829DB-A0D8-076E-7D9A-487C5AD99ED8}"/>
                </a:ext>
              </a:extLst>
            </p:cNvPr>
            <p:cNvSpPr txBox="1"/>
            <p:nvPr/>
          </p:nvSpPr>
          <p:spPr>
            <a:xfrm>
              <a:off x="1005840" y="2606494"/>
              <a:ext cx="1645920" cy="338554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Ion source(s)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FFCCA8B-D26D-F191-7442-F92772A297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3175" y="4709048"/>
              <a:ext cx="11250" cy="880616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F84017-8C49-B354-D167-D14127608CBE}"/>
                </a:ext>
              </a:extLst>
            </p:cNvPr>
            <p:cNvSpPr txBox="1"/>
            <p:nvPr/>
          </p:nvSpPr>
          <p:spPr>
            <a:xfrm>
              <a:off x="1188720" y="3941159"/>
              <a:ext cx="1280160" cy="640080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Isotope separator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6C2660-0C2E-CE26-D042-F8DF5F7C6225}"/>
                </a:ext>
              </a:extLst>
            </p:cNvPr>
            <p:cNvGrpSpPr/>
            <p:nvPr/>
          </p:nvGrpSpPr>
          <p:grpSpPr>
            <a:xfrm>
              <a:off x="1357386" y="1993813"/>
              <a:ext cx="942828" cy="535156"/>
              <a:chOff x="2738412" y="5765009"/>
              <a:chExt cx="942828" cy="535156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C28458C-83A9-AF0C-2B19-86340176B488}"/>
                  </a:ext>
                </a:extLst>
              </p:cNvPr>
              <p:cNvSpPr/>
              <p:nvPr/>
            </p:nvSpPr>
            <p:spPr>
              <a:xfrm>
                <a:off x="2738412" y="5766584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687D8BF-AF2C-5008-2E69-B943A9287851}"/>
                  </a:ext>
                </a:extLst>
              </p:cNvPr>
              <p:cNvSpPr/>
              <p:nvPr/>
            </p:nvSpPr>
            <p:spPr>
              <a:xfrm>
                <a:off x="2890812" y="5918984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820CAD1-4B58-1F08-C76D-E3A3942FE122}"/>
                  </a:ext>
                </a:extLst>
              </p:cNvPr>
              <p:cNvSpPr/>
              <p:nvPr/>
            </p:nvSpPr>
            <p:spPr>
              <a:xfrm>
                <a:off x="3043212" y="6071384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511DFF0-7D3A-9FE4-7715-A25018473EEC}"/>
                  </a:ext>
                </a:extLst>
              </p:cNvPr>
              <p:cNvSpPr/>
              <p:nvPr/>
            </p:nvSpPr>
            <p:spPr>
              <a:xfrm>
                <a:off x="3129623" y="5799576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94B7237-F330-37C4-B19E-E49A8C2E2E95}"/>
                  </a:ext>
                </a:extLst>
              </p:cNvPr>
              <p:cNvSpPr/>
              <p:nvPr/>
            </p:nvSpPr>
            <p:spPr>
              <a:xfrm>
                <a:off x="3195612" y="6214357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4388444-396A-7696-E479-F96EEF04A988}"/>
                  </a:ext>
                </a:extLst>
              </p:cNvPr>
              <p:cNvSpPr/>
              <p:nvPr/>
            </p:nvSpPr>
            <p:spPr>
              <a:xfrm>
                <a:off x="3348012" y="6055669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B35C5B8-ADC0-C58E-8F03-3DFA2810707A}"/>
                  </a:ext>
                </a:extLst>
              </p:cNvPr>
              <p:cNvSpPr/>
              <p:nvPr/>
            </p:nvSpPr>
            <p:spPr>
              <a:xfrm>
                <a:off x="3500412" y="5765009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7CF56FB-3620-54C2-8FA8-04422741C657}"/>
                  </a:ext>
                </a:extLst>
              </p:cNvPr>
              <p:cNvSpPr/>
              <p:nvPr/>
            </p:nvSpPr>
            <p:spPr>
              <a:xfrm>
                <a:off x="3500412" y="6208069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4F533C9-7E35-53CE-6A12-E7854C54D345}"/>
                  </a:ext>
                </a:extLst>
              </p:cNvPr>
              <p:cNvSpPr/>
              <p:nvPr/>
            </p:nvSpPr>
            <p:spPr>
              <a:xfrm>
                <a:off x="3360581" y="5870275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DD134B3-6359-642C-D4D6-E02D2505AFD3}"/>
                  </a:ext>
                </a:extLst>
              </p:cNvPr>
              <p:cNvSpPr/>
              <p:nvPr/>
            </p:nvSpPr>
            <p:spPr>
              <a:xfrm>
                <a:off x="3539688" y="5945685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3222C12-A11B-EF5C-76E6-6309AA1A3B97}"/>
                  </a:ext>
                </a:extLst>
              </p:cNvPr>
              <p:cNvSpPr/>
              <p:nvPr/>
            </p:nvSpPr>
            <p:spPr>
              <a:xfrm>
                <a:off x="3145332" y="5928400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07AECF1-CCC0-08DB-F97D-EA6C7FDD2DA3}"/>
                </a:ext>
              </a:extLst>
            </p:cNvPr>
            <p:cNvGrpSpPr/>
            <p:nvPr/>
          </p:nvGrpSpPr>
          <p:grpSpPr>
            <a:xfrm>
              <a:off x="1333696" y="4811637"/>
              <a:ext cx="1360072" cy="1115151"/>
              <a:chOff x="4087261" y="3957319"/>
              <a:chExt cx="1360072" cy="111515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3A142AF-2F60-29E3-054F-B6ED7851D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44462" y="4397584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1C662A-5A09-4F99-395F-6AF466C48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87261" y="3965782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40BD8D1C-DB74-902A-36C2-6B3F8B3D1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49263" y="395731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B270B94-9776-EAB1-30D8-9FC280DE4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93665" y="4143583"/>
                <a:ext cx="598070" cy="674886"/>
              </a:xfrm>
              <a:prstGeom prst="rect">
                <a:avLst/>
              </a:prstGeom>
            </p:spPr>
          </p:pic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1CEEB90-6E81-4823-7BC3-862A6E74E804}"/>
                </a:ext>
              </a:extLst>
            </p:cNvPr>
            <p:cNvCxnSpPr>
              <a:cxnSpLocks/>
            </p:cNvCxnSpPr>
            <p:nvPr/>
          </p:nvCxnSpPr>
          <p:spPr>
            <a:xfrm>
              <a:off x="757892" y="2103848"/>
              <a:ext cx="548640" cy="12956"/>
            </a:xfrm>
            <a:prstGeom prst="straightConnector1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3790CB4-B68B-CAFD-4B31-FB05E27835D1}"/>
                </a:ext>
              </a:extLst>
            </p:cNvPr>
            <p:cNvGrpSpPr/>
            <p:nvPr/>
          </p:nvGrpSpPr>
          <p:grpSpPr>
            <a:xfrm>
              <a:off x="1148764" y="2898674"/>
              <a:ext cx="1360072" cy="1225219"/>
              <a:chOff x="2834193" y="4043916"/>
              <a:chExt cx="1360072" cy="122521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4C35BF2-268E-CF65-466B-414EE79B4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91394" y="4549984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545E177-93CA-70D7-9612-90C502DC9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34193" y="4118182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653011A-CF39-0535-5D5B-F57135C71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96195" y="410971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CF55AE0-7515-4DCA-06F6-0654E71E5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40597" y="4295983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D94BE75-B2CB-FBB1-D130-2DA788AF9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62570" y="4043916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7E9E203-3621-107A-0A0D-A1DB6D211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8902" y="4060848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2E7062E-F72D-58D8-0DFF-9E5BDE9C0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69434" y="4374115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C7BF09F-996F-4203-C0C1-B045A5CAF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4100" y="459424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1D8FC35-9CAB-1039-B161-65B96A545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85902" y="4365646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A9A6450-FBBE-2526-A757-1ECDD82D1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28235" y="4560380"/>
                <a:ext cx="598070" cy="674886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69ADBE-496E-6833-7D2C-1EBA0A68AAD4}"/>
                </a:ext>
              </a:extLst>
            </p:cNvPr>
            <p:cNvSpPr txBox="1"/>
            <p:nvPr/>
          </p:nvSpPr>
          <p:spPr>
            <a:xfrm>
              <a:off x="13052" y="4724964"/>
              <a:ext cx="13716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RIB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(1.5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keV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/u)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ADAD251-984E-55EF-50DC-4FDB3DF36355}"/>
                </a:ext>
              </a:extLst>
            </p:cNvPr>
            <p:cNvCxnSpPr>
              <a:cxnSpLocks/>
              <a:stCxn id="32" idx="1"/>
              <a:endCxn id="34" idx="1"/>
            </p:cNvCxnSpPr>
            <p:nvPr/>
          </p:nvCxnSpPr>
          <p:spPr>
            <a:xfrm>
              <a:off x="1333696" y="5157543"/>
              <a:ext cx="406404" cy="177801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tailEnd type="triangle"/>
            </a:ln>
            <a:effectLst/>
          </p:spPr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696089E-25BA-7F72-FC1B-8BCF1C4F858A}"/>
              </a:ext>
            </a:extLst>
          </p:cNvPr>
          <p:cNvSpPr txBox="1"/>
          <p:nvPr/>
        </p:nvSpPr>
        <p:spPr>
          <a:xfrm>
            <a:off x="57006" y="71782"/>
            <a:ext cx="2704482" cy="58477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RIB facility in VECC-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Bidhan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 Nagar Campus</a:t>
            </a:r>
          </a:p>
        </p:txBody>
      </p:sp>
      <p:sp>
        <p:nvSpPr>
          <p:cNvPr id="47" name="Oval 46"/>
          <p:cNvSpPr/>
          <p:nvPr/>
        </p:nvSpPr>
        <p:spPr>
          <a:xfrm>
            <a:off x="747623" y="5534216"/>
            <a:ext cx="2239417" cy="1442736"/>
          </a:xfrm>
          <a:prstGeom prst="ellipse">
            <a:avLst/>
          </a:prstGeom>
          <a:noFill/>
          <a:ln>
            <a:solidFill>
              <a:srgbClr val="6600CC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A73FFB-BE48-98E6-DE43-83F5D8622F93}"/>
              </a:ext>
            </a:extLst>
          </p:cNvPr>
          <p:cNvSpPr txBox="1"/>
          <p:nvPr/>
        </p:nvSpPr>
        <p:spPr>
          <a:xfrm>
            <a:off x="3918822" y="56542"/>
            <a:ext cx="6231018" cy="40011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Radio Frequency Quadrupole (RFQ)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A2C160D-92D6-C701-736B-87B676D39458}"/>
              </a:ext>
            </a:extLst>
          </p:cNvPr>
          <p:cNvSpPr txBox="1"/>
          <p:nvPr/>
        </p:nvSpPr>
        <p:spPr>
          <a:xfrm>
            <a:off x="2943626" y="4577461"/>
            <a:ext cx="219527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Freq. : 33.7 MHz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F6D823-9502-2BAB-DB13-6C4F720E34D7}"/>
              </a:ext>
            </a:extLst>
          </p:cNvPr>
          <p:cNvSpPr txBox="1"/>
          <p:nvPr/>
        </p:nvSpPr>
        <p:spPr>
          <a:xfrm>
            <a:off x="5274494" y="4577461"/>
            <a:ext cx="149228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q/A ≥ 1/16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356D84-1AAE-EF2B-417B-33842C1878D8}"/>
              </a:ext>
            </a:extLst>
          </p:cNvPr>
          <p:cNvSpPr txBox="1"/>
          <p:nvPr/>
        </p:nvSpPr>
        <p:spPr>
          <a:xfrm>
            <a:off x="2943625" y="5216241"/>
            <a:ext cx="329327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Energy : 1.38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 29 keV/u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996710-E3C1-3E4F-5AB7-8EC51FC03C71}"/>
              </a:ext>
            </a:extLst>
          </p:cNvPr>
          <p:cNvSpPr txBox="1"/>
          <p:nvPr/>
        </p:nvSpPr>
        <p:spPr>
          <a:xfrm>
            <a:off x="3428928" y="5753937"/>
            <a:ext cx="304025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Commissioned in 2005</a:t>
            </a:r>
          </a:p>
        </p:txBody>
      </p:sp>
      <p:pic>
        <p:nvPicPr>
          <p:cNvPr id="53" name="Picture 2" descr="C:\Users\Arup_2\Desktop\New folder\100_1861.JPG">
            <a:extLst>
              <a:ext uri="{FF2B5EF4-FFF2-40B4-BE49-F238E27FC236}">
                <a16:creationId xmlns:a16="http://schemas.microsoft.com/office/drawing/2014/main" id="{87D5662D-C3F7-C897-1B4B-4AD5E2AE19BB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3625" y="607604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C2CD7D3-8BBB-9A52-154C-6AD21C414BD4}"/>
              </a:ext>
            </a:extLst>
          </p:cNvPr>
          <p:cNvSpPr txBox="1"/>
          <p:nvPr/>
        </p:nvSpPr>
        <p:spPr>
          <a:xfrm>
            <a:off x="8172427" y="4577461"/>
            <a:ext cx="211026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Freq.: 37.8 MHz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277018-6DA8-34C1-5C28-C8C4AABF816B}"/>
              </a:ext>
            </a:extLst>
          </p:cNvPr>
          <p:cNvSpPr txBox="1"/>
          <p:nvPr/>
        </p:nvSpPr>
        <p:spPr>
          <a:xfrm>
            <a:off x="10684323" y="4577461"/>
            <a:ext cx="144854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q/A ≥ 1/14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892433-FE89-F32C-7C93-70BFB9FEBAB9}"/>
              </a:ext>
            </a:extLst>
          </p:cNvPr>
          <p:cNvSpPr txBox="1"/>
          <p:nvPr/>
        </p:nvSpPr>
        <p:spPr>
          <a:xfrm>
            <a:off x="8172427" y="5215951"/>
            <a:ext cx="36004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Energy : 1.73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 98.8  keV/u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50BB3B0-6BE5-2D8C-117C-7DFD2AC2C08B}"/>
              </a:ext>
            </a:extLst>
          </p:cNvPr>
          <p:cNvSpPr txBox="1"/>
          <p:nvPr/>
        </p:nvSpPr>
        <p:spPr>
          <a:xfrm>
            <a:off x="8522900" y="5760266"/>
            <a:ext cx="3037629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</a:rPr>
              <a:t>Commissioned in 2008</a:t>
            </a:r>
          </a:p>
        </p:txBody>
      </p:sp>
      <p:pic>
        <p:nvPicPr>
          <p:cNvPr id="58" name="Picture 4" descr="G:\Administrator_Backup\2012-08-23_13-07-59\Memeo\2012-08-23_13-07-59\D_\Documents and Settings\arup\My Documents\my_picture\2007-03-22(RFQ-fulllength-3)\100_0499.JPG">
            <a:extLst>
              <a:ext uri="{FF2B5EF4-FFF2-40B4-BE49-F238E27FC236}">
                <a16:creationId xmlns:a16="http://schemas.microsoft.com/office/drawing/2014/main" id="{2D82332F-27EF-3CCB-F015-818A9E6264F6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859" y="617012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8510" y="3434579"/>
            <a:ext cx="800529" cy="7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4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D52A4E-CA6C-2355-1F10-AB94844F2CC8}"/>
              </a:ext>
            </a:extLst>
          </p:cNvPr>
          <p:cNvSpPr/>
          <p:nvPr/>
        </p:nvSpPr>
        <p:spPr>
          <a:xfrm>
            <a:off x="0" y="0"/>
            <a:ext cx="2834640" cy="68397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AED75E-DA56-3404-56C8-B1A3EAC19540}"/>
              </a:ext>
            </a:extLst>
          </p:cNvPr>
          <p:cNvGrpSpPr/>
          <p:nvPr/>
        </p:nvGrpSpPr>
        <p:grpSpPr>
          <a:xfrm>
            <a:off x="0" y="713232"/>
            <a:ext cx="2788920" cy="6035040"/>
            <a:chOff x="0" y="548640"/>
            <a:chExt cx="2788920" cy="60350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8BD3EC-0357-C7DA-C18D-0693251A647A}"/>
                </a:ext>
              </a:extLst>
            </p:cNvPr>
            <p:cNvSpPr txBox="1"/>
            <p:nvPr/>
          </p:nvSpPr>
          <p:spPr>
            <a:xfrm>
              <a:off x="868680" y="548640"/>
              <a:ext cx="1920240" cy="54864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Primary beam accelerator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C3C9F54-9D5D-04F5-9698-99B0AAB21F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28800" y="1399373"/>
              <a:ext cx="0" cy="914400"/>
            </a:xfrm>
            <a:prstGeom prst="line">
              <a:avLst/>
            </a:prstGeom>
            <a:noFill/>
            <a:ln w="38100" cap="flat" cmpd="sng" algn="ctr">
              <a:solidFill>
                <a:srgbClr val="0F6FC6">
                  <a:shade val="50000"/>
                  <a:satMod val="103000"/>
                </a:srgbClr>
              </a:solidFill>
              <a:prstDash val="solid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B965EE-52CB-2F67-8288-022E1ABEF17A}"/>
                </a:ext>
              </a:extLst>
            </p:cNvPr>
            <p:cNvSpPr txBox="1"/>
            <p:nvPr/>
          </p:nvSpPr>
          <p:spPr>
            <a:xfrm>
              <a:off x="0" y="1188720"/>
              <a:ext cx="1005840" cy="5486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r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Primary Target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F63BF58-83B5-6EA6-7597-7D6B53681119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005840" y="1463040"/>
              <a:ext cx="451880" cy="347475"/>
            </a:xfrm>
            <a:prstGeom prst="straightConnector1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F8F06784-4FB6-B4DC-DB47-47D0C6759523}"/>
                </a:ext>
              </a:extLst>
            </p:cNvPr>
            <p:cNvSpPr/>
            <p:nvPr/>
          </p:nvSpPr>
          <p:spPr>
            <a:xfrm rot="5400000">
              <a:off x="1556995" y="1341651"/>
              <a:ext cx="543610" cy="22797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D07439-AFB1-F7F7-BE02-85734C2A8D15}"/>
                </a:ext>
              </a:extLst>
            </p:cNvPr>
            <p:cNvSpPr txBox="1"/>
            <p:nvPr/>
          </p:nvSpPr>
          <p:spPr>
            <a:xfrm>
              <a:off x="20645" y="1950833"/>
              <a:ext cx="7315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RIBs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B39CAC-DE27-7C55-3418-E30515D3F32A}"/>
                </a:ext>
              </a:extLst>
            </p:cNvPr>
            <p:cNvSpPr txBox="1"/>
            <p:nvPr/>
          </p:nvSpPr>
          <p:spPr>
            <a:xfrm>
              <a:off x="914400" y="5669280"/>
              <a:ext cx="1828800" cy="914400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RIB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Post- Accelerator(s)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6829DB-A0D8-076E-7D9A-487C5AD99ED8}"/>
                </a:ext>
              </a:extLst>
            </p:cNvPr>
            <p:cNvSpPr txBox="1"/>
            <p:nvPr/>
          </p:nvSpPr>
          <p:spPr>
            <a:xfrm>
              <a:off x="1005840" y="2606494"/>
              <a:ext cx="1645920" cy="338554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Ion source(s)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FFCCA8B-D26D-F191-7442-F92772A297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3175" y="4709048"/>
              <a:ext cx="11250" cy="880616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F84017-8C49-B354-D167-D14127608CBE}"/>
                </a:ext>
              </a:extLst>
            </p:cNvPr>
            <p:cNvSpPr txBox="1"/>
            <p:nvPr/>
          </p:nvSpPr>
          <p:spPr>
            <a:xfrm>
              <a:off x="1188720" y="3941159"/>
              <a:ext cx="1280160" cy="640080"/>
            </a:xfrm>
            <a:prstGeom prst="rect">
              <a:avLst/>
            </a:prstGeom>
            <a:solidFill>
              <a:srgbClr val="3333CC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  <a:sym typeface="Wingdings" pitchFamily="2" charset="2"/>
                </a:rPr>
                <a:t>Isotope separator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6C2660-0C2E-CE26-D042-F8DF5F7C6225}"/>
                </a:ext>
              </a:extLst>
            </p:cNvPr>
            <p:cNvGrpSpPr/>
            <p:nvPr/>
          </p:nvGrpSpPr>
          <p:grpSpPr>
            <a:xfrm>
              <a:off x="1357386" y="1993813"/>
              <a:ext cx="942828" cy="535156"/>
              <a:chOff x="2738412" y="5765009"/>
              <a:chExt cx="942828" cy="53515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C28458C-83A9-AF0C-2B19-86340176B488}"/>
                  </a:ext>
                </a:extLst>
              </p:cNvPr>
              <p:cNvSpPr/>
              <p:nvPr/>
            </p:nvSpPr>
            <p:spPr>
              <a:xfrm>
                <a:off x="2738412" y="5766584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687D8BF-AF2C-5008-2E69-B943A9287851}"/>
                  </a:ext>
                </a:extLst>
              </p:cNvPr>
              <p:cNvSpPr/>
              <p:nvPr/>
            </p:nvSpPr>
            <p:spPr>
              <a:xfrm>
                <a:off x="2890812" y="5918984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820CAD1-4B58-1F08-C76D-E3A3942FE122}"/>
                  </a:ext>
                </a:extLst>
              </p:cNvPr>
              <p:cNvSpPr/>
              <p:nvPr/>
            </p:nvSpPr>
            <p:spPr>
              <a:xfrm>
                <a:off x="3043212" y="6071384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511DFF0-7D3A-9FE4-7715-A25018473EEC}"/>
                  </a:ext>
                </a:extLst>
              </p:cNvPr>
              <p:cNvSpPr/>
              <p:nvPr/>
            </p:nvSpPr>
            <p:spPr>
              <a:xfrm>
                <a:off x="3129623" y="5799576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94B7237-F330-37C4-B19E-E49A8C2E2E95}"/>
                  </a:ext>
                </a:extLst>
              </p:cNvPr>
              <p:cNvSpPr/>
              <p:nvPr/>
            </p:nvSpPr>
            <p:spPr>
              <a:xfrm>
                <a:off x="3195612" y="6214357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4388444-396A-7696-E479-F96EEF04A988}"/>
                  </a:ext>
                </a:extLst>
              </p:cNvPr>
              <p:cNvSpPr/>
              <p:nvPr/>
            </p:nvSpPr>
            <p:spPr>
              <a:xfrm>
                <a:off x="3348012" y="6055669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B35C5B8-ADC0-C58E-8F03-3DFA2810707A}"/>
                  </a:ext>
                </a:extLst>
              </p:cNvPr>
              <p:cNvSpPr/>
              <p:nvPr/>
            </p:nvSpPr>
            <p:spPr>
              <a:xfrm>
                <a:off x="3500412" y="5765009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7CF56FB-3620-54C2-8FA8-04422741C657}"/>
                  </a:ext>
                </a:extLst>
              </p:cNvPr>
              <p:cNvSpPr/>
              <p:nvPr/>
            </p:nvSpPr>
            <p:spPr>
              <a:xfrm>
                <a:off x="3500412" y="6208069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4F533C9-7E35-53CE-6A12-E7854C54D345}"/>
                  </a:ext>
                </a:extLst>
              </p:cNvPr>
              <p:cNvSpPr/>
              <p:nvPr/>
            </p:nvSpPr>
            <p:spPr>
              <a:xfrm>
                <a:off x="3360581" y="5870275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DD134B3-6359-642C-D4D6-E02D2505AFD3}"/>
                  </a:ext>
                </a:extLst>
              </p:cNvPr>
              <p:cNvSpPr/>
              <p:nvPr/>
            </p:nvSpPr>
            <p:spPr>
              <a:xfrm>
                <a:off x="3539688" y="5945685"/>
                <a:ext cx="141552" cy="858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3222C12-A11B-EF5C-76E6-6309AA1A3B97}"/>
                  </a:ext>
                </a:extLst>
              </p:cNvPr>
              <p:cNvSpPr/>
              <p:nvPr/>
            </p:nvSpPr>
            <p:spPr>
              <a:xfrm>
                <a:off x="3145332" y="5928400"/>
                <a:ext cx="141552" cy="8580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7AECF1-CCC0-08DB-F97D-EA6C7FDD2DA3}"/>
                </a:ext>
              </a:extLst>
            </p:cNvPr>
            <p:cNvGrpSpPr/>
            <p:nvPr/>
          </p:nvGrpSpPr>
          <p:grpSpPr>
            <a:xfrm>
              <a:off x="1333696" y="4811637"/>
              <a:ext cx="1360072" cy="1115151"/>
              <a:chOff x="4087261" y="3957319"/>
              <a:chExt cx="1360072" cy="111515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3A142AF-2F60-29E3-054F-B6ED7851D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44462" y="4397584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01C662A-5A09-4F99-395F-6AF466C48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87261" y="3965782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0BD8D1C-DB74-902A-36C2-6B3F8B3D1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49263" y="395731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B270B94-9776-EAB1-30D8-9FC280DE4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93665" y="4143583"/>
                <a:ext cx="598070" cy="674886"/>
              </a:xfrm>
              <a:prstGeom prst="rect">
                <a:avLst/>
              </a:prstGeom>
            </p:spPr>
          </p:pic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1CEEB90-6E81-4823-7BC3-862A6E74E804}"/>
                </a:ext>
              </a:extLst>
            </p:cNvPr>
            <p:cNvCxnSpPr>
              <a:cxnSpLocks/>
            </p:cNvCxnSpPr>
            <p:nvPr/>
          </p:nvCxnSpPr>
          <p:spPr>
            <a:xfrm>
              <a:off x="757892" y="2103848"/>
              <a:ext cx="548640" cy="12956"/>
            </a:xfrm>
            <a:prstGeom prst="straightConnector1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3790CB4-B68B-CAFD-4B31-FB05E27835D1}"/>
                </a:ext>
              </a:extLst>
            </p:cNvPr>
            <p:cNvGrpSpPr/>
            <p:nvPr/>
          </p:nvGrpSpPr>
          <p:grpSpPr>
            <a:xfrm>
              <a:off x="1148764" y="2898674"/>
              <a:ext cx="1360072" cy="1225219"/>
              <a:chOff x="2834193" y="4043916"/>
              <a:chExt cx="1360072" cy="122521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4C35BF2-268E-CF65-466B-414EE79B4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91394" y="4549984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545E177-93CA-70D7-9612-90C502DC9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34193" y="4118182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653011A-CF39-0535-5D5B-F57135C71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96195" y="410971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CF55AE0-7515-4DCA-06F6-0654E71E5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40597" y="4295983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D94BE75-B2CB-FBB1-D130-2DA788AF9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62570" y="4043916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7E9E203-3621-107A-0A0D-A1DB6D211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8902" y="4060848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2E7062E-F72D-58D8-0DFF-9E5BDE9C0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69434" y="4374115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C7BF09F-996F-4203-C0C1-B045A5CAF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4100" y="4594249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1D8FC35-9CAB-1039-B161-65B96A545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85902" y="4365646"/>
                <a:ext cx="598070" cy="674886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A9A6450-FBBE-2526-A757-1ECDD82D1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28235" y="4560380"/>
                <a:ext cx="598070" cy="674886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69ADBE-496E-6833-7D2C-1EBA0A68AAD4}"/>
                </a:ext>
              </a:extLst>
            </p:cNvPr>
            <p:cNvSpPr txBox="1"/>
            <p:nvPr/>
          </p:nvSpPr>
          <p:spPr>
            <a:xfrm>
              <a:off x="13052" y="4724964"/>
              <a:ext cx="13716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RIB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(1.5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keV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/u)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ADAD251-984E-55EF-50DC-4FDB3DF36355}"/>
                </a:ext>
              </a:extLst>
            </p:cNvPr>
            <p:cNvCxnSpPr>
              <a:cxnSpLocks/>
              <a:stCxn id="31" idx="1"/>
              <a:endCxn id="33" idx="1"/>
            </p:cNvCxnSpPr>
            <p:nvPr/>
          </p:nvCxnSpPr>
          <p:spPr>
            <a:xfrm>
              <a:off x="1333696" y="5157543"/>
              <a:ext cx="406404" cy="177801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tailEnd type="triangle"/>
            </a:ln>
            <a:effectLst/>
          </p:spPr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696089E-25BA-7F72-FC1B-8BCF1C4F858A}"/>
              </a:ext>
            </a:extLst>
          </p:cNvPr>
          <p:cNvSpPr txBox="1"/>
          <p:nvPr/>
        </p:nvSpPr>
        <p:spPr>
          <a:xfrm>
            <a:off x="57006" y="71782"/>
            <a:ext cx="2704482" cy="58477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RIB facility in VECC-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Bidhan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 Nagar Campus</a:t>
            </a:r>
          </a:p>
        </p:txBody>
      </p:sp>
      <p:sp>
        <p:nvSpPr>
          <p:cNvPr id="46" name="Oval 45"/>
          <p:cNvSpPr/>
          <p:nvPr/>
        </p:nvSpPr>
        <p:spPr>
          <a:xfrm>
            <a:off x="747623" y="5534216"/>
            <a:ext cx="2239417" cy="1442736"/>
          </a:xfrm>
          <a:prstGeom prst="ellipse">
            <a:avLst/>
          </a:prstGeom>
          <a:noFill/>
          <a:ln>
            <a:solidFill>
              <a:srgbClr val="6600CC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8A73FFB-BE48-98E6-DE43-83F5D8622F93}"/>
              </a:ext>
            </a:extLst>
          </p:cNvPr>
          <p:cNvSpPr txBox="1"/>
          <p:nvPr/>
        </p:nvSpPr>
        <p:spPr>
          <a:xfrm>
            <a:off x="3918822" y="56542"/>
            <a:ext cx="6231018" cy="40011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IH LINACs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414" y="567438"/>
            <a:ext cx="4072836" cy="3420000"/>
          </a:xfrm>
          <a:prstGeom prst="rect">
            <a:avLst/>
          </a:prstGeom>
        </p:spPr>
      </p:pic>
      <p:pic>
        <p:nvPicPr>
          <p:cNvPr id="49" name="Picture 25" descr="universe 00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9864" y="587314"/>
            <a:ext cx="3570547" cy="34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0" name="Table 6">
            <a:extLst>
              <a:ext uri="{FF2B5EF4-FFF2-40B4-BE49-F238E27FC236}">
                <a16:creationId xmlns:a16="http://schemas.microsoft.com/office/drawing/2014/main" id="{1C1BA85A-015C-F2F6-BBEC-5A2C80B12FF6}"/>
              </a:ext>
            </a:extLst>
          </p:cNvPr>
          <p:cNvGraphicFramePr>
            <a:graphicFrameLocks noGrp="1"/>
          </p:cNvGraphicFramePr>
          <p:nvPr/>
        </p:nvGraphicFramePr>
        <p:xfrm>
          <a:off x="2923151" y="4125036"/>
          <a:ext cx="921421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592">
                  <a:extLst>
                    <a:ext uri="{9D8B030D-6E8A-4147-A177-3AD203B41FA5}">
                      <a16:colId xmlns:a16="http://schemas.microsoft.com/office/drawing/2014/main" val="2310448717"/>
                    </a:ext>
                  </a:extLst>
                </a:gridCol>
                <a:gridCol w="2855344">
                  <a:extLst>
                    <a:ext uri="{9D8B030D-6E8A-4147-A177-3AD203B41FA5}">
                      <a16:colId xmlns:a16="http://schemas.microsoft.com/office/drawing/2014/main" val="1444312055"/>
                    </a:ext>
                  </a:extLst>
                </a:gridCol>
                <a:gridCol w="992038">
                  <a:extLst>
                    <a:ext uri="{9D8B030D-6E8A-4147-A177-3AD203B41FA5}">
                      <a16:colId xmlns:a16="http://schemas.microsoft.com/office/drawing/2014/main" val="3242988034"/>
                    </a:ext>
                  </a:extLst>
                </a:gridCol>
                <a:gridCol w="1544128">
                  <a:extLst>
                    <a:ext uri="{9D8B030D-6E8A-4147-A177-3AD203B41FA5}">
                      <a16:colId xmlns:a16="http://schemas.microsoft.com/office/drawing/2014/main" val="3016818539"/>
                    </a:ext>
                  </a:extLst>
                </a:gridCol>
                <a:gridCol w="1949570">
                  <a:extLst>
                    <a:ext uri="{9D8B030D-6E8A-4147-A177-3AD203B41FA5}">
                      <a16:colId xmlns:a16="http://schemas.microsoft.com/office/drawing/2014/main" val="4069686494"/>
                    </a:ext>
                  </a:extLst>
                </a:gridCol>
                <a:gridCol w="1026543">
                  <a:extLst>
                    <a:ext uri="{9D8B030D-6E8A-4147-A177-3AD203B41FA5}">
                      <a16:colId xmlns:a16="http://schemas.microsoft.com/office/drawing/2014/main" val="4098027077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 Black" panose="020B0A04020102020204" pitchFamily="34" charset="0"/>
                        </a:rPr>
                        <a:t>IH LINAC Accelerators for accelerating from 99 </a:t>
                      </a:r>
                      <a:r>
                        <a:rPr lang="en-IN" dirty="0" err="1">
                          <a:latin typeface="Arial Black" panose="020B0A04020102020204" pitchFamily="34" charset="0"/>
                        </a:rPr>
                        <a:t>kev</a:t>
                      </a:r>
                      <a:r>
                        <a:rPr lang="en-IN" dirty="0">
                          <a:latin typeface="Arial Black" panose="020B0A04020102020204" pitchFamily="34" charset="0"/>
                        </a:rPr>
                        <a:t>/u to 1.04 MeV/u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453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IH 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  98.8 </a:t>
                      </a:r>
                      <a:r>
                        <a:rPr lang="en-IN" dirty="0">
                          <a:latin typeface="Arial Black" panose="020B0A04020102020204" pitchFamily="34" charset="0"/>
                          <a:sym typeface="Wingdings" panose="05000000000000000000" pitchFamily="2" charset="2"/>
                        </a:rPr>
                        <a:t>   186.2 keV/u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37.87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Copper cladded steel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Conventional LINAC beam dynamics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 Black" panose="020B0A04020102020204" pitchFamily="34" charset="0"/>
                        </a:rPr>
                        <a:t>2009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513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Arial Black" panose="020B0A04020102020204" pitchFamily="34" charset="0"/>
                        </a:rPr>
                        <a:t>IH 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Arial Black" panose="020B0A04020102020204" pitchFamily="34" charset="0"/>
                        </a:rPr>
                        <a:t>186.2 </a:t>
                      </a:r>
                      <a:r>
                        <a:rPr lang="en-IN" dirty="0">
                          <a:latin typeface="Arial Black" panose="020B0A04020102020204" pitchFamily="34" charset="0"/>
                          <a:sym typeface="Wingdings" panose="05000000000000000000" pitchFamily="2" charset="2"/>
                        </a:rPr>
                        <a:t>   289.1 keV/u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Arial Black" panose="020B0A04020102020204" pitchFamily="34" charset="0"/>
                        </a:rPr>
                        <a:t>37.87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Arial Black" panose="020B0A04020102020204" pitchFamily="34" charset="0"/>
                        </a:rPr>
                        <a:t>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45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Arial Black" panose="020B0A04020102020204" pitchFamily="34" charset="0"/>
                        </a:rPr>
                        <a:t>IH 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Arial Black" panose="020B0A04020102020204" pitchFamily="34" charset="0"/>
                          <a:sym typeface="Wingdings" panose="05000000000000000000" pitchFamily="2" charset="2"/>
                        </a:rPr>
                        <a:t>289.1</a:t>
                      </a:r>
                      <a:r>
                        <a:rPr lang="en-IN" dirty="0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IN" dirty="0">
                          <a:latin typeface="Arial Black" panose="020B0A04020102020204" pitchFamily="34" charset="0"/>
                          <a:sym typeface="Wingdings" panose="05000000000000000000" pitchFamily="2" charset="2"/>
                        </a:rPr>
                        <a:t>   413.9 keV/u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Arial Black" panose="020B0A04020102020204" pitchFamily="34" charset="0"/>
                        </a:rPr>
                        <a:t>75.74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Arial Black" panose="020B0A04020102020204" pitchFamily="34" charset="0"/>
                        </a:rPr>
                        <a:t>2012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464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Arial Black" panose="020B0A04020102020204" pitchFamily="34" charset="0"/>
                        </a:rPr>
                        <a:t>IH #4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Arial Black" panose="020B0A04020102020204" pitchFamily="34" charset="0"/>
                          <a:sym typeface="Wingdings" panose="05000000000000000000" pitchFamily="2" charset="2"/>
                        </a:rPr>
                        <a:t>413.9</a:t>
                      </a:r>
                      <a:r>
                        <a:rPr lang="en-IN" dirty="0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IN" dirty="0">
                          <a:latin typeface="Arial Black" panose="020B0A04020102020204" pitchFamily="34" charset="0"/>
                          <a:sym typeface="Wingdings" panose="05000000000000000000" pitchFamily="2" charset="2"/>
                        </a:rPr>
                        <a:t>   717.8 keV/u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Arial Black" panose="020B0A04020102020204" pitchFamily="34" charset="0"/>
                        </a:rPr>
                        <a:t>75.74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 Black" panose="020B0A04020102020204" pitchFamily="34" charset="0"/>
                        </a:rPr>
                        <a:t>Copper plated MS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 Black" panose="020B0A04020102020204" pitchFamily="34" charset="0"/>
                        </a:rPr>
                        <a:t>KONUS beam dynamics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Arial Black" panose="020B0A04020102020204" pitchFamily="34" charset="0"/>
                        </a:rPr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112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Arial Black" panose="020B0A04020102020204" pitchFamily="34" charset="0"/>
                        </a:rPr>
                        <a:t>IH #5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Arial Black" panose="020B0A04020102020204" pitchFamily="34" charset="0"/>
                          <a:sym typeface="Wingdings" panose="05000000000000000000" pitchFamily="2" charset="2"/>
                        </a:rPr>
                        <a:t>717.8</a:t>
                      </a:r>
                      <a:r>
                        <a:rPr lang="en-IN" dirty="0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IN" dirty="0">
                          <a:latin typeface="Arial Black" panose="020B0A04020102020204" pitchFamily="34" charset="0"/>
                          <a:sym typeface="Wingdings" panose="05000000000000000000" pitchFamily="2" charset="2"/>
                        </a:rPr>
                        <a:t> 1038.0 </a:t>
                      </a:r>
                      <a:r>
                        <a:rPr lang="en-IN" dirty="0" err="1">
                          <a:latin typeface="Arial Black" panose="020B0A04020102020204" pitchFamily="34" charset="0"/>
                          <a:sym typeface="Wingdings" panose="05000000000000000000" pitchFamily="2" charset="2"/>
                        </a:rPr>
                        <a:t>keV</a:t>
                      </a:r>
                      <a:r>
                        <a:rPr lang="en-IN" dirty="0">
                          <a:latin typeface="Arial Black" panose="020B0A04020102020204" pitchFamily="34" charset="0"/>
                          <a:sym typeface="Wingdings" panose="05000000000000000000" pitchFamily="2" charset="2"/>
                        </a:rPr>
                        <a:t>/u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Arial Black" panose="020B0A04020102020204" pitchFamily="34" charset="0"/>
                        </a:rPr>
                        <a:t>75.74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latin typeface="Arial Black" panose="020B0A04020102020204" pitchFamily="34" charset="0"/>
                        </a:rPr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907505"/>
                  </a:ext>
                </a:extLst>
              </a:tr>
            </a:tbl>
          </a:graphicData>
        </a:graphic>
      </p:graphicFrame>
      <p:pic>
        <p:nvPicPr>
          <p:cNvPr id="51" name="Picture 50">
            <a:extLst>
              <a:ext uri="{FF2B5EF4-FFF2-40B4-BE49-F238E27FC236}">
                <a16:creationId xmlns:a16="http://schemas.microsoft.com/office/drawing/2014/main" id="{6326CDC7-46D6-2A7D-3138-3B40838B44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3414" y="3196835"/>
            <a:ext cx="800529" cy="7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0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AE7DE6B-4865-773B-865F-A7EBA893CC51}"/>
              </a:ext>
            </a:extLst>
          </p:cNvPr>
          <p:cNvGrpSpPr/>
          <p:nvPr/>
        </p:nvGrpSpPr>
        <p:grpSpPr>
          <a:xfrm>
            <a:off x="26505" y="8402"/>
            <a:ext cx="12131482" cy="6812880"/>
            <a:chOff x="26505" y="8402"/>
            <a:chExt cx="12131482" cy="6812880"/>
          </a:xfrm>
        </p:grpSpPr>
        <p:pic>
          <p:nvPicPr>
            <p:cNvPr id="3" name="Picture 2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505" y="20591"/>
              <a:ext cx="12131482" cy="680069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 bwMode="auto">
            <a:xfrm rot="300000">
              <a:off x="8170018" y="3463215"/>
              <a:ext cx="1005840" cy="274320"/>
            </a:xfrm>
            <a:prstGeom prst="rect">
              <a:avLst/>
            </a:prstGeom>
            <a:solidFill>
              <a:srgbClr val="FFFF00"/>
            </a:solidFill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1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+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 ECR</a:t>
              </a:r>
            </a:p>
          </p:txBody>
        </p:sp>
        <p:sp>
          <p:nvSpPr>
            <p:cNvPr id="40" name="TextBox 39"/>
            <p:cNvSpPr txBox="1"/>
            <p:nvPr/>
          </p:nvSpPr>
          <p:spPr bwMode="auto">
            <a:xfrm rot="360000">
              <a:off x="4192418" y="5692448"/>
              <a:ext cx="457200" cy="2743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L1</a:t>
              </a:r>
            </a:p>
          </p:txBody>
        </p:sp>
        <p:sp>
          <p:nvSpPr>
            <p:cNvPr id="46" name="TextBox 45"/>
            <p:cNvSpPr txBox="1"/>
            <p:nvPr/>
          </p:nvSpPr>
          <p:spPr bwMode="auto">
            <a:xfrm rot="300000">
              <a:off x="6312109" y="5846342"/>
              <a:ext cx="640080" cy="2743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RFQ</a:t>
              </a:r>
            </a:p>
          </p:txBody>
        </p:sp>
        <p:cxnSp>
          <p:nvCxnSpPr>
            <p:cNvPr id="47" name="Straight Arrow Connector 46"/>
            <p:cNvCxnSpPr>
              <a:cxnSpLocks/>
            </p:cNvCxnSpPr>
            <p:nvPr/>
          </p:nvCxnSpPr>
          <p:spPr bwMode="auto">
            <a:xfrm flipV="1">
              <a:off x="5335285" y="5267574"/>
              <a:ext cx="75370" cy="441287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48" name="Straight Arrow Connector 47"/>
            <p:cNvCxnSpPr>
              <a:cxnSpLocks/>
            </p:cNvCxnSpPr>
            <p:nvPr/>
          </p:nvCxnSpPr>
          <p:spPr bwMode="auto">
            <a:xfrm>
              <a:off x="8600435" y="3742352"/>
              <a:ext cx="0" cy="43269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50" name="TextBox 49"/>
            <p:cNvSpPr txBox="1"/>
            <p:nvPr/>
          </p:nvSpPr>
          <p:spPr bwMode="auto">
            <a:xfrm rot="240000">
              <a:off x="5015895" y="5731015"/>
              <a:ext cx="640080" cy="2743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RB1</a:t>
              </a:r>
            </a:p>
          </p:txBody>
        </p:sp>
        <p:sp>
          <p:nvSpPr>
            <p:cNvPr id="51" name="TextBox 50"/>
            <p:cNvSpPr txBox="1"/>
            <p:nvPr/>
          </p:nvSpPr>
          <p:spPr bwMode="auto">
            <a:xfrm rot="360000">
              <a:off x="2544904" y="5590846"/>
              <a:ext cx="640080" cy="2743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RB2</a:t>
              </a:r>
            </a:p>
          </p:txBody>
        </p:sp>
        <p:cxnSp>
          <p:nvCxnSpPr>
            <p:cNvPr id="54" name="Straight Arrow Connector 53"/>
            <p:cNvCxnSpPr>
              <a:cxnSpLocks/>
            </p:cNvCxnSpPr>
            <p:nvPr/>
          </p:nvCxnSpPr>
          <p:spPr bwMode="auto">
            <a:xfrm>
              <a:off x="3004477" y="2146752"/>
              <a:ext cx="287125" cy="220792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59" name="Straight Arrow Connector 58"/>
            <p:cNvCxnSpPr>
              <a:cxnSpLocks/>
            </p:cNvCxnSpPr>
            <p:nvPr/>
          </p:nvCxnSpPr>
          <p:spPr bwMode="auto">
            <a:xfrm>
              <a:off x="3291602" y="1636279"/>
              <a:ext cx="548640" cy="27432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68" name="TextBox 67"/>
            <p:cNvSpPr txBox="1"/>
            <p:nvPr/>
          </p:nvSpPr>
          <p:spPr bwMode="auto">
            <a:xfrm rot="240000">
              <a:off x="3596774" y="5643003"/>
              <a:ext cx="457200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L2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 bwMode="auto">
            <a:xfrm flipV="1">
              <a:off x="4456537" y="5360169"/>
              <a:ext cx="56993" cy="291462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 bwMode="auto">
            <a:xfrm flipV="1">
              <a:off x="3874284" y="5291758"/>
              <a:ext cx="69562" cy="30151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74" name="Straight Arrow Connector 73"/>
            <p:cNvCxnSpPr/>
            <p:nvPr/>
          </p:nvCxnSpPr>
          <p:spPr bwMode="auto">
            <a:xfrm flipV="1">
              <a:off x="6688482" y="5372121"/>
              <a:ext cx="72926" cy="43577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76" name="Straight Arrow Connector 75"/>
            <p:cNvCxnSpPr/>
            <p:nvPr/>
          </p:nvCxnSpPr>
          <p:spPr bwMode="auto">
            <a:xfrm flipV="1">
              <a:off x="2923661" y="5112856"/>
              <a:ext cx="128015" cy="45951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80" name="Straight Arrow Connector 79"/>
            <p:cNvCxnSpPr/>
            <p:nvPr/>
          </p:nvCxnSpPr>
          <p:spPr bwMode="auto">
            <a:xfrm>
              <a:off x="2655138" y="2664409"/>
              <a:ext cx="365760" cy="18288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83" name="TextBox 82"/>
            <p:cNvSpPr txBox="1"/>
            <p:nvPr/>
          </p:nvSpPr>
          <p:spPr bwMode="auto">
            <a:xfrm rot="240000">
              <a:off x="9582548" y="3517861"/>
              <a:ext cx="1005840" cy="274320"/>
            </a:xfrm>
            <a:prstGeom prst="rect">
              <a:avLst/>
            </a:prstGeom>
            <a:solidFill>
              <a:srgbClr val="FFFF00"/>
            </a:solidFill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n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+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 ECR</a:t>
              </a:r>
            </a:p>
          </p:txBody>
        </p:sp>
        <p:sp>
          <p:nvSpPr>
            <p:cNvPr id="85" name="TextBox 84"/>
            <p:cNvSpPr txBox="1"/>
            <p:nvPr/>
          </p:nvSpPr>
          <p:spPr bwMode="auto">
            <a:xfrm rot="120000">
              <a:off x="10917882" y="2874977"/>
              <a:ext cx="1097280" cy="640080"/>
            </a:xfrm>
            <a:prstGeom prst="rect">
              <a:avLst/>
            </a:prstGeom>
            <a:solidFill>
              <a:srgbClr val="FFFF00"/>
            </a:solidFill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Primary target</a:t>
              </a:r>
            </a:p>
          </p:txBody>
        </p:sp>
        <p:cxnSp>
          <p:nvCxnSpPr>
            <p:cNvPr id="86" name="Straight Arrow Connector 85"/>
            <p:cNvCxnSpPr>
              <a:cxnSpLocks/>
            </p:cNvCxnSpPr>
            <p:nvPr/>
          </p:nvCxnSpPr>
          <p:spPr bwMode="auto">
            <a:xfrm>
              <a:off x="11516115" y="3555785"/>
              <a:ext cx="0" cy="922387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93" name="Straight Arrow Connector 92"/>
            <p:cNvCxnSpPr>
              <a:cxnSpLocks/>
              <a:stCxn id="104" idx="3"/>
            </p:cNvCxnSpPr>
            <p:nvPr/>
          </p:nvCxnSpPr>
          <p:spPr bwMode="auto">
            <a:xfrm>
              <a:off x="6431305" y="145562"/>
              <a:ext cx="314833" cy="132343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95" name="Straight Arrow Connector 94"/>
            <p:cNvCxnSpPr>
              <a:cxnSpLocks/>
            </p:cNvCxnSpPr>
            <p:nvPr/>
          </p:nvCxnSpPr>
          <p:spPr bwMode="auto">
            <a:xfrm flipH="1">
              <a:off x="8732266" y="158146"/>
              <a:ext cx="348947" cy="169731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97" name="Straight Arrow Connector 96"/>
            <p:cNvCxnSpPr>
              <a:cxnSpLocks/>
              <a:stCxn id="105" idx="3"/>
            </p:cNvCxnSpPr>
            <p:nvPr/>
          </p:nvCxnSpPr>
          <p:spPr bwMode="auto">
            <a:xfrm>
              <a:off x="7720605" y="158146"/>
              <a:ext cx="398434" cy="169731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02" name="Straight Arrow Connector 101"/>
            <p:cNvCxnSpPr>
              <a:cxnSpLocks/>
              <a:stCxn id="107" idx="1"/>
            </p:cNvCxnSpPr>
            <p:nvPr/>
          </p:nvCxnSpPr>
          <p:spPr bwMode="auto">
            <a:xfrm flipH="1">
              <a:off x="9923804" y="149128"/>
              <a:ext cx="530122" cy="130813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ABB8BEF0-32D4-3668-CF0C-E115C1A0BFD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185899" y="3764889"/>
              <a:ext cx="760140" cy="1019762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F4F0C25-ED92-2F7C-75E7-92CCA4E3BCCF}"/>
                </a:ext>
              </a:extLst>
            </p:cNvPr>
            <p:cNvSpPr txBox="1"/>
            <p:nvPr/>
          </p:nvSpPr>
          <p:spPr bwMode="auto">
            <a:xfrm>
              <a:off x="10035389" y="6330558"/>
              <a:ext cx="1920240" cy="274320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Cyclotron vault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B784CD5-8419-D541-B03C-6D4339FDBB20}"/>
                </a:ext>
              </a:extLst>
            </p:cNvPr>
            <p:cNvSpPr txBox="1"/>
            <p:nvPr/>
          </p:nvSpPr>
          <p:spPr bwMode="auto">
            <a:xfrm rot="240000">
              <a:off x="5651791" y="4283795"/>
              <a:ext cx="1463040" cy="274320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HR Cave-II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18470DC-DF4A-9B16-D6F4-63324A336954}"/>
                </a:ext>
              </a:extLst>
            </p:cNvPr>
            <p:cNvSpPr txBox="1"/>
            <p:nvPr/>
          </p:nvSpPr>
          <p:spPr bwMode="auto">
            <a:xfrm rot="240000">
              <a:off x="5804191" y="2671195"/>
              <a:ext cx="1463040" cy="274320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HR Cave-I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43E4867-7B41-DA84-CC64-A5EC4B3AAF47}"/>
                </a:ext>
              </a:extLst>
            </p:cNvPr>
            <p:cNvSpPr txBox="1"/>
            <p:nvPr/>
          </p:nvSpPr>
          <p:spPr bwMode="auto">
            <a:xfrm rot="240000">
              <a:off x="10396362" y="925464"/>
              <a:ext cx="1645920" cy="274320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RIB Building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F2FD156-054A-6E3E-CD24-1F8AD85AB73F}"/>
                </a:ext>
              </a:extLst>
            </p:cNvPr>
            <p:cNvSpPr txBox="1"/>
            <p:nvPr/>
          </p:nvSpPr>
          <p:spPr bwMode="auto">
            <a:xfrm rot="1800000">
              <a:off x="2045177" y="2347907"/>
              <a:ext cx="640080" cy="2743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RB3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7C25BE1-5C99-0938-FC3F-6CE72B8D2F6E}"/>
                </a:ext>
              </a:extLst>
            </p:cNvPr>
            <p:cNvSpPr txBox="1"/>
            <p:nvPr/>
          </p:nvSpPr>
          <p:spPr bwMode="auto">
            <a:xfrm rot="1920000">
              <a:off x="2565415" y="1868443"/>
              <a:ext cx="457200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L3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99E9C681-D036-81FE-3FC1-B150690BEF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22155" y="1228865"/>
              <a:ext cx="457200" cy="27432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531C90F-44F9-87FA-B110-593B7CB96774}"/>
                </a:ext>
              </a:extLst>
            </p:cNvPr>
            <p:cNvSpPr txBox="1"/>
            <p:nvPr/>
          </p:nvSpPr>
          <p:spPr bwMode="auto">
            <a:xfrm rot="1800000">
              <a:off x="2935342" y="912363"/>
              <a:ext cx="640080" cy="2743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RB4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80A9D52-BFC1-51B6-06F3-E714019F501B}"/>
                </a:ext>
              </a:extLst>
            </p:cNvPr>
            <p:cNvSpPr txBox="1"/>
            <p:nvPr/>
          </p:nvSpPr>
          <p:spPr bwMode="auto">
            <a:xfrm rot="1860000">
              <a:off x="2196109" y="1027406"/>
              <a:ext cx="1188720" cy="548640"/>
            </a:xfrm>
            <a:prstGeom prst="rect">
              <a:avLst/>
            </a:prstGeom>
            <a:solidFill>
              <a:srgbClr val="FFFF00"/>
            </a:solidFill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Charge stripping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48087D2-5DBD-6600-F16C-86D83B87AA1C}"/>
                </a:ext>
              </a:extLst>
            </p:cNvPr>
            <p:cNvSpPr txBox="1"/>
            <p:nvPr/>
          </p:nvSpPr>
          <p:spPr bwMode="auto">
            <a:xfrm>
              <a:off x="5791225" y="8402"/>
              <a:ext cx="640080" cy="2743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RB4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FFFFD16-8E78-AF95-D025-54D5E2843E56}"/>
                </a:ext>
              </a:extLst>
            </p:cNvPr>
            <p:cNvSpPr txBox="1"/>
            <p:nvPr/>
          </p:nvSpPr>
          <p:spPr bwMode="auto">
            <a:xfrm>
              <a:off x="7263405" y="19646"/>
              <a:ext cx="457200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L4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346BEFB-3E6E-D68F-ADD1-650203A44062}"/>
                </a:ext>
              </a:extLst>
            </p:cNvPr>
            <p:cNvSpPr txBox="1"/>
            <p:nvPr/>
          </p:nvSpPr>
          <p:spPr bwMode="auto">
            <a:xfrm>
              <a:off x="9081213" y="21984"/>
              <a:ext cx="457200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L5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81AC71B-F016-579E-5486-AAE9E958B4BA}"/>
                </a:ext>
              </a:extLst>
            </p:cNvPr>
            <p:cNvSpPr txBox="1"/>
            <p:nvPr/>
          </p:nvSpPr>
          <p:spPr bwMode="auto">
            <a:xfrm rot="120000">
              <a:off x="10453592" y="29775"/>
              <a:ext cx="1097280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QWR 1-4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4E304062-3D97-A9B9-2EE9-33FDAFE6FB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663918" y="4573869"/>
              <a:ext cx="457200" cy="3494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55EE666-E87E-D3D2-E9FA-03308E2ADF44}"/>
                </a:ext>
              </a:extLst>
            </p:cNvPr>
            <p:cNvSpPr txBox="1"/>
            <p:nvPr/>
          </p:nvSpPr>
          <p:spPr bwMode="auto">
            <a:xfrm>
              <a:off x="10861179" y="4902257"/>
              <a:ext cx="128016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Cyclotron Beam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405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D11BAE-136B-B2D9-6217-5084CB0DFF81}"/>
              </a:ext>
            </a:extLst>
          </p:cNvPr>
          <p:cNvSpPr txBox="1"/>
          <p:nvPr/>
        </p:nvSpPr>
        <p:spPr>
          <a:xfrm>
            <a:off x="1832018" y="90753"/>
            <a:ext cx="8542680" cy="369332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Walking around the facility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08" y="477856"/>
            <a:ext cx="4015113" cy="3065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714" y="477857"/>
            <a:ext cx="4661983" cy="30632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4460" y="3594795"/>
            <a:ext cx="3710869" cy="3200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864" y="3594433"/>
            <a:ext cx="7648017" cy="32004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CC60F54E-FFA4-5AAF-7B50-7CB77E3A6AD7}"/>
              </a:ext>
            </a:extLst>
          </p:cNvPr>
          <p:cNvSpPr/>
          <p:nvPr/>
        </p:nvSpPr>
        <p:spPr>
          <a:xfrm>
            <a:off x="4965120" y="1792860"/>
            <a:ext cx="652657" cy="5029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Bent 3">
            <a:extLst>
              <a:ext uri="{FF2B5EF4-FFF2-40B4-BE49-F238E27FC236}">
                <a16:creationId xmlns:a16="http://schemas.microsoft.com/office/drawing/2014/main" id="{A21F848F-E253-CB4E-6E61-7B99DCA4B28C}"/>
              </a:ext>
            </a:extLst>
          </p:cNvPr>
          <p:cNvSpPr/>
          <p:nvPr/>
        </p:nvSpPr>
        <p:spPr>
          <a:xfrm rot="5400000">
            <a:off x="10809739" y="2610204"/>
            <a:ext cx="922700" cy="714896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E2870911-96F5-BB0A-960A-99640EEFB144}"/>
              </a:ext>
            </a:extLst>
          </p:cNvPr>
          <p:cNvSpPr/>
          <p:nvPr/>
        </p:nvSpPr>
        <p:spPr>
          <a:xfrm>
            <a:off x="7241507" y="6157104"/>
            <a:ext cx="1133856" cy="39319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957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B121D9CA-E12A-EDA0-D662-A9BC0C595571}"/>
              </a:ext>
            </a:extLst>
          </p:cNvPr>
          <p:cNvSpPr/>
          <p:nvPr/>
        </p:nvSpPr>
        <p:spPr>
          <a:xfrm>
            <a:off x="57151" y="750309"/>
            <a:ext cx="8559800" cy="1214029"/>
          </a:xfrm>
          <a:prstGeom prst="horizontalScroll">
            <a:avLst/>
          </a:prstGeom>
          <a:solidFill>
            <a:srgbClr val="DCE6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Basic Sciences: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FF"/>
                </a:solidFill>
                <a:latin typeface="Arial Black" panose="020B0A04020102020204" pitchFamily="34" charset="0"/>
              </a:rPr>
              <a:t>Exp. Nuclear Physics ( Low &amp; High energy) using Accelerators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66FF"/>
                </a:solidFill>
                <a:latin typeface="Arial Black" panose="020B0A04020102020204" pitchFamily="34" charset="0"/>
              </a:rPr>
              <a:t>Theoritical</a:t>
            </a:r>
            <a:r>
              <a:rPr lang="en-US" dirty="0">
                <a:solidFill>
                  <a:srgbClr val="0066FF"/>
                </a:solidFill>
                <a:latin typeface="Arial Black" panose="020B0A04020102020204" pitchFamily="34" charset="0"/>
              </a:rPr>
              <a:t> Nuclear Physics</a:t>
            </a:r>
            <a:endParaRPr lang="en-IN" dirty="0">
              <a:solidFill>
                <a:srgbClr val="0066FF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7633E141-645B-DA9D-DD47-8DF12A83D777}"/>
              </a:ext>
            </a:extLst>
          </p:cNvPr>
          <p:cNvSpPr/>
          <p:nvPr/>
        </p:nvSpPr>
        <p:spPr>
          <a:xfrm>
            <a:off x="57151" y="1937397"/>
            <a:ext cx="5067300" cy="1214030"/>
          </a:xfrm>
          <a:prstGeom prst="horizontalScroll">
            <a:avLst/>
          </a:prstGeom>
          <a:solidFill>
            <a:srgbClr val="E6B9B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Accelerator based applied research: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Material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Radiation damage studies</a:t>
            </a:r>
            <a:endParaRPr lang="en-IN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EE9C0744-032B-021B-C860-DDFF27AB8F23}"/>
              </a:ext>
            </a:extLst>
          </p:cNvPr>
          <p:cNvSpPr/>
          <p:nvPr/>
        </p:nvSpPr>
        <p:spPr>
          <a:xfrm>
            <a:off x="57151" y="3706573"/>
            <a:ext cx="5397500" cy="1403166"/>
          </a:xfrm>
          <a:prstGeom prst="horizontalScroll">
            <a:avLst/>
          </a:prstGeom>
          <a:solidFill>
            <a:srgbClr val="CCC1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Accelerator research: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Indigenous accelerator development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R&amp;D on Advanced Accelerators</a:t>
            </a:r>
          </a:p>
        </p:txBody>
      </p:sp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C1CF9E13-9DEE-154C-E0F1-9AF013D3C846}"/>
              </a:ext>
            </a:extLst>
          </p:cNvPr>
          <p:cNvSpPr/>
          <p:nvPr/>
        </p:nvSpPr>
        <p:spPr>
          <a:xfrm>
            <a:off x="57151" y="5226697"/>
            <a:ext cx="6543895" cy="1403166"/>
          </a:xfrm>
          <a:prstGeom prst="horizontalScroll">
            <a:avLst/>
          </a:prstGeom>
          <a:solidFill>
            <a:srgbClr val="C3D6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Accelerator applications: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FF"/>
                </a:solidFill>
                <a:latin typeface="Arial Black" panose="020B0A04020102020204" pitchFamily="34" charset="0"/>
              </a:rPr>
              <a:t>Medical cyclotron for radioisotope production</a:t>
            </a:r>
            <a:endParaRPr lang="en-IN" dirty="0">
              <a:solidFill>
                <a:srgbClr val="0066FF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A6AA4824-E169-C9AB-1314-F41A45D68A3A}"/>
              </a:ext>
            </a:extLst>
          </p:cNvPr>
          <p:cNvSpPr/>
          <p:nvPr/>
        </p:nvSpPr>
        <p:spPr>
          <a:xfrm>
            <a:off x="6829949" y="3350180"/>
            <a:ext cx="5225747" cy="3125755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Technology development: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RF / SRF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Detector &amp; DAQ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Instrumentation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Power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Mechanical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Cryogenics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Computer, IT &amp; Computer control</a:t>
            </a:r>
            <a:endParaRPr lang="en-IN" dirty="0">
              <a:latin typeface="Arial Black" panose="020B0A040201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34AC3A-45AB-F54C-BC1F-E1E565AB5F29}"/>
              </a:ext>
            </a:extLst>
          </p:cNvPr>
          <p:cNvSpPr txBox="1"/>
          <p:nvPr/>
        </p:nvSpPr>
        <p:spPr>
          <a:xfrm>
            <a:off x="1265274" y="72626"/>
            <a:ext cx="9185732" cy="461665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Research goals of Variable Energy Cyclotron Centre (VECC)</a:t>
            </a:r>
          </a:p>
        </p:txBody>
      </p:sp>
    </p:spTree>
    <p:extLst>
      <p:ext uri="{BB962C8B-B14F-4D97-AF65-F5344CB8AC3E}">
        <p14:creationId xmlns:p14="http://schemas.microsoft.com/office/powerpoint/2010/main" val="2809705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4CA03E7-B61F-C87E-2988-5762489327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376" y="512003"/>
            <a:ext cx="10058400" cy="56428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277A5B6-AA74-F27B-B1F6-70AC43F1A0F3}"/>
              </a:ext>
            </a:extLst>
          </p:cNvPr>
          <p:cNvSpPr txBox="1"/>
          <p:nvPr/>
        </p:nvSpPr>
        <p:spPr>
          <a:xfrm>
            <a:off x="2351585" y="76200"/>
            <a:ext cx="7620039" cy="369332"/>
          </a:xfrm>
          <a:prstGeom prst="rect">
            <a:avLst/>
          </a:prstGeom>
          <a:solidFill>
            <a:srgbClr val="DBF5F9">
              <a:lumMod val="50000"/>
            </a:srgbClr>
          </a:solidFill>
          <a:ln w="25400" cap="flat" cmpd="sng" algn="ctr">
            <a:solidFill>
              <a:srgbClr val="92D050"/>
            </a:solidFill>
            <a:prstDash val="solid"/>
          </a:ln>
          <a:effectLst>
            <a:glow rad="63500">
              <a:srgbClr val="009DD9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 Unicode MS" pitchFamily="34" charset="-128"/>
              </a:rPr>
              <a:t>Measurement results for stable beam acceleration</a:t>
            </a:r>
          </a:p>
        </p:txBody>
      </p: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BB68235F-366D-73A1-D91A-C8E8D4267C60}"/>
              </a:ext>
            </a:extLst>
          </p:cNvPr>
          <p:cNvGraphicFramePr>
            <a:graphicFrameLocks noGrp="1"/>
          </p:cNvGraphicFramePr>
          <p:nvPr/>
        </p:nvGraphicFramePr>
        <p:xfrm>
          <a:off x="54864" y="499201"/>
          <a:ext cx="358444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2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Energy [</a:t>
                      </a:r>
                      <a:r>
                        <a:rPr lang="en-US" sz="1800" b="0" dirty="0" err="1">
                          <a:latin typeface="Arial Black" panose="020B0A04020102020204" pitchFamily="34" charset="0"/>
                          <a:cs typeface="Arial" pitchFamily="34" charset="0"/>
                        </a:rPr>
                        <a:t>kev</a:t>
                      </a:r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/u]</a:t>
                      </a:r>
                      <a:endParaRPr lang="en-IN" sz="18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Location</a:t>
                      </a:r>
                      <a:endParaRPr lang="en-IN" sz="18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I [</a:t>
                      </a:r>
                      <a:r>
                        <a:rPr lang="en-US" sz="1800" b="0" dirty="0" err="1">
                          <a:latin typeface="Arial Black" panose="020B0A04020102020204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]</a:t>
                      </a:r>
                      <a:endParaRPr lang="en-IN" sz="18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After ECR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1100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2901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99.2</a:t>
                      </a:r>
                      <a:endParaRPr lang="en-IN" sz="18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After RFQ</a:t>
                      </a:r>
                      <a:endParaRPr lang="en-IN" sz="18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800</a:t>
                      </a:r>
                      <a:endParaRPr lang="en-IN" sz="18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188.4</a:t>
                      </a:r>
                      <a:endParaRPr lang="en-IN" sz="18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After L-1</a:t>
                      </a:r>
                      <a:endParaRPr lang="en-IN" sz="18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800</a:t>
                      </a:r>
                      <a:endParaRPr lang="en-IN" sz="18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289.6</a:t>
                      </a:r>
                      <a:endParaRPr lang="en-IN" sz="18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After L-2</a:t>
                      </a:r>
                      <a:endParaRPr lang="en-IN" sz="18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750</a:t>
                      </a:r>
                      <a:endParaRPr lang="en-IN" sz="18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415.3</a:t>
                      </a:r>
                      <a:endParaRPr lang="en-IN" sz="18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After L-3</a:t>
                      </a:r>
                      <a:endParaRPr lang="en-IN" sz="18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200</a:t>
                      </a:r>
                      <a:endParaRPr lang="en-IN" sz="18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A921F7D-F6C9-D8FA-26B1-C96636850A88}"/>
                  </a:ext>
                </a:extLst>
              </p:cNvPr>
              <p:cNvSpPr txBox="1"/>
              <p:nvPr/>
            </p:nvSpPr>
            <p:spPr>
              <a:xfrm>
                <a:off x="919114" y="3113532"/>
                <a:ext cx="716991" cy="4394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I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𝑵</m:t>
                          </m:r>
                        </m:e>
                        <m:sup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I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A921F7D-F6C9-D8FA-26B1-C96636850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14" y="3113532"/>
                <a:ext cx="716991" cy="4394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85D0BD16-EE46-BF0B-C6DD-FC3FFF64732C}"/>
              </a:ext>
            </a:extLst>
          </p:cNvPr>
          <p:cNvSpPr txBox="1"/>
          <p:nvPr/>
        </p:nvSpPr>
        <p:spPr>
          <a:xfrm>
            <a:off x="128016" y="6474409"/>
            <a:ext cx="11800936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C-12, N-14, O-16, He-4, Ar-40, Fe-56, Ni-58, In-115, Zn-64, B-11 : Currents ~ 0.01 – 100 µA Typ.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9FD758C-A888-4A20-2CEB-75763D9DAA63}"/>
              </a:ext>
            </a:extLst>
          </p:cNvPr>
          <p:cNvSpPr txBox="1"/>
          <p:nvPr/>
        </p:nvSpPr>
        <p:spPr>
          <a:xfrm>
            <a:off x="7692" y="4175942"/>
            <a:ext cx="169309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Regulatory clearance up to 415 keV/u (L-3)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725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3295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RIB produced to demonstrate commissioning of low energy facility</a:t>
            </a: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 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82764" y="587860"/>
          <a:ext cx="5407874" cy="3157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2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RIB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T_1/2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PPS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Reaction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20.3 m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5x10</a:t>
                      </a:r>
                      <a:r>
                        <a:rPr lang="en-IN" sz="2000" b="0" baseline="30000" dirty="0">
                          <a:latin typeface="Arial Black" panose="020B0A04020102020204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695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71 s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5x10</a:t>
                      </a:r>
                      <a:r>
                        <a:rPr lang="en-IN" sz="2000" b="0" baseline="30000" dirty="0">
                          <a:latin typeface="Arial Black" panose="020B0A04020102020204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12.4 h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2.7x10</a:t>
                      </a:r>
                      <a:r>
                        <a:rPr lang="en-IN" sz="2000" b="0" baseline="30000" dirty="0">
                          <a:latin typeface="Arial Black" panose="020B0A04020102020204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22.3 h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1.2x10</a:t>
                      </a:r>
                      <a:r>
                        <a:rPr lang="en-IN" sz="2000" b="0" baseline="30000" dirty="0">
                          <a:latin typeface="Arial Black" panose="020B0A04020102020204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109 m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1.3x10</a:t>
                      </a:r>
                      <a:r>
                        <a:rPr lang="en-IN" sz="2000" b="0" baseline="30000" dirty="0">
                          <a:latin typeface="Arial Black" panose="020B0A04020102020204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2.8 d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1.6x10</a:t>
                      </a:r>
                      <a:r>
                        <a:rPr lang="en-IN" sz="2000" b="0" baseline="30000" dirty="0">
                          <a:latin typeface="Arial Black" panose="020B0A04020102020204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7A97134-EDE2-9AE5-97B1-87CBE4E062AC}"/>
              </a:ext>
            </a:extLst>
          </p:cNvPr>
          <p:cNvSpPr txBox="1"/>
          <p:nvPr/>
        </p:nvSpPr>
        <p:spPr>
          <a:xfrm>
            <a:off x="40288" y="3846084"/>
            <a:ext cx="7823072" cy="142032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Rare ion beams up to 415 keV/u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Regulatory clearance)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for a few cases – the list will grow as and when we can increase the intensity in the production stage</a:t>
            </a:r>
          </a:p>
        </p:txBody>
      </p:sp>
      <p:sp>
        <p:nvSpPr>
          <p:cNvPr id="2" name="Right Arrow 1"/>
          <p:cNvSpPr/>
          <p:nvPr/>
        </p:nvSpPr>
        <p:spPr>
          <a:xfrm>
            <a:off x="5477449" y="1547407"/>
            <a:ext cx="560717" cy="345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2929" y="151962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3.2E3 after RFQ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3B4918-DA03-F710-6920-F33A821A33D9}"/>
              </a:ext>
            </a:extLst>
          </p:cNvPr>
          <p:cNvGrpSpPr/>
          <p:nvPr/>
        </p:nvGrpSpPr>
        <p:grpSpPr>
          <a:xfrm>
            <a:off x="466403" y="1074576"/>
            <a:ext cx="823880" cy="2627013"/>
            <a:chOff x="3208548" y="1074576"/>
            <a:chExt cx="823880" cy="26270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D19D023-1E32-1F0C-42C5-B248D4EE0C4D}"/>
                    </a:ext>
                  </a:extLst>
                </p:cNvPr>
                <p:cNvSpPr txBox="1"/>
                <p:nvPr/>
              </p:nvSpPr>
              <p:spPr>
                <a:xfrm>
                  <a:off x="3208548" y="1074576"/>
                  <a:ext cx="548163" cy="3949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kumimoji="0" lang="en-IN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PrePr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sub>
                          <m:sup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sup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𝑪</m:t>
                            </m:r>
                          </m:e>
                        </m:sPre>
                      </m:oMath>
                    </m:oMathPara>
                  </a14:m>
                  <a:endParaRPr kumimoji="0" lang="en-I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D19D023-1E32-1F0C-42C5-B248D4EE0C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548" y="1074576"/>
                  <a:ext cx="548163" cy="39491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49F85E5-D0FB-15F3-8000-D0FC4FFF501D}"/>
                    </a:ext>
                  </a:extLst>
                </p:cNvPr>
                <p:cNvSpPr txBox="1"/>
                <p:nvPr/>
              </p:nvSpPr>
              <p:spPr>
                <a:xfrm>
                  <a:off x="3208548" y="1509623"/>
                  <a:ext cx="581826" cy="3950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kumimoji="0" lang="en-IN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PrePr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sub>
                          <m:sup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𝟏𝟒</m:t>
                            </m:r>
                          </m:sup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𝑶</m:t>
                            </m:r>
                          </m:e>
                        </m:sPre>
                      </m:oMath>
                    </m:oMathPara>
                  </a14:m>
                  <a:endParaRPr kumimoji="0" lang="en-I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49F85E5-D0FB-15F3-8000-D0FC4FFF50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548" y="1509623"/>
                  <a:ext cx="581826" cy="39504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61BED81-F81B-95A3-3D28-288DCB7A1F42}"/>
                    </a:ext>
                  </a:extLst>
                </p:cNvPr>
                <p:cNvSpPr txBox="1"/>
                <p:nvPr/>
              </p:nvSpPr>
              <p:spPr>
                <a:xfrm>
                  <a:off x="3208548" y="1976276"/>
                  <a:ext cx="591444" cy="3949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kumimoji="0" lang="en-IN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PrePr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𝟏𝟗</m:t>
                            </m:r>
                          </m:sub>
                          <m:sup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𝟒𝟐</m:t>
                            </m:r>
                          </m:sup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𝑲</m:t>
                            </m:r>
                          </m:e>
                        </m:sPre>
                      </m:oMath>
                    </m:oMathPara>
                  </a14:m>
                  <a:endParaRPr kumimoji="0" lang="en-I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61BED81-F81B-95A3-3D28-288DCB7A1F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548" y="1976276"/>
                  <a:ext cx="591444" cy="39491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891338E-0EC0-528B-D363-AD7CAEA62804}"/>
                    </a:ext>
                  </a:extLst>
                </p:cNvPr>
                <p:cNvSpPr txBox="1"/>
                <p:nvPr/>
              </p:nvSpPr>
              <p:spPr>
                <a:xfrm>
                  <a:off x="3208548" y="2430373"/>
                  <a:ext cx="591444" cy="39664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kumimoji="0" lang="en-IN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PrePr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𝟏𝟗</m:t>
                            </m:r>
                          </m:sub>
                          <m:sup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𝟒𝟑</m:t>
                            </m:r>
                          </m:sup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𝑲</m:t>
                            </m:r>
                          </m:e>
                        </m:sPre>
                      </m:oMath>
                    </m:oMathPara>
                  </a14:m>
                  <a:endParaRPr kumimoji="0" lang="en-I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891338E-0EC0-528B-D363-AD7CAEA628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548" y="2430373"/>
                  <a:ext cx="591444" cy="39664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3F43356-FB83-08F5-B4B8-58645B3E8F46}"/>
                    </a:ext>
                  </a:extLst>
                </p:cNvPr>
                <p:cNvSpPr txBox="1"/>
                <p:nvPr/>
              </p:nvSpPr>
              <p:spPr>
                <a:xfrm>
                  <a:off x="3208548" y="2865276"/>
                  <a:ext cx="724494" cy="3950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kumimoji="0" lang="en-IN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PrePr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sub>
                          <m:sup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𝟒𝟏</m:t>
                            </m:r>
                          </m:sup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𝑨𝒓</m:t>
                            </m:r>
                          </m:e>
                        </m:sPre>
                      </m:oMath>
                    </m:oMathPara>
                  </a14:m>
                  <a:endParaRPr kumimoji="0" lang="en-I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3F43356-FB83-08F5-B4B8-58645B3E8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548" y="2865276"/>
                  <a:ext cx="724494" cy="39504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66D17F2-74DF-5BED-F27B-692C8818D37F}"/>
                    </a:ext>
                  </a:extLst>
                </p:cNvPr>
                <p:cNvSpPr txBox="1"/>
                <p:nvPr/>
              </p:nvSpPr>
              <p:spPr>
                <a:xfrm>
                  <a:off x="3208548" y="3306673"/>
                  <a:ext cx="823880" cy="3949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kumimoji="0" lang="en-IN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PrePr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𝟒𝟗</m:t>
                            </m:r>
                          </m:sub>
                          <m:sup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𝟏𝟏𝟏</m:t>
                            </m:r>
                          </m:sup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𝑰𝒏</m:t>
                            </m:r>
                          </m:e>
                        </m:sPre>
                      </m:oMath>
                    </m:oMathPara>
                  </a14:m>
                  <a:endParaRPr kumimoji="0" lang="en-I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66D17F2-74DF-5BED-F27B-692C8818D3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548" y="3306673"/>
                  <a:ext cx="823880" cy="39491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A6CA26-77B7-33C4-7BF3-5B5448E04DA9}"/>
                  </a:ext>
                </a:extLst>
              </p:cNvPr>
              <p:cNvSpPr txBox="1"/>
              <p:nvPr/>
            </p:nvSpPr>
            <p:spPr>
              <a:xfrm>
                <a:off x="3856794" y="3322476"/>
                <a:ext cx="1856214" cy="392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𝟒𝟕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𝑵𝒂𝒕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𝑨𝒈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𝜶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𝒙𝒏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A6CA26-77B7-33C4-7BF3-5B5448E04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794" y="3322476"/>
                <a:ext cx="1856214" cy="3924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6D5B8D4-B2BE-F621-8F6E-EA9D1CF9DD16}"/>
                  </a:ext>
                </a:extLst>
              </p:cNvPr>
              <p:cNvSpPr txBox="1"/>
              <p:nvPr/>
            </p:nvSpPr>
            <p:spPr>
              <a:xfrm>
                <a:off x="3856794" y="1074576"/>
                <a:ext cx="1357679" cy="39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𝟏𝟒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𝑵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𝒑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𝜶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6D5B8D4-B2BE-F621-8F6E-EA9D1CF9D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794" y="1074576"/>
                <a:ext cx="1357679" cy="3917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FBD02F-4216-CB0D-EDE2-4E5CD28452BE}"/>
                  </a:ext>
                </a:extLst>
              </p:cNvPr>
              <p:cNvSpPr txBox="1"/>
              <p:nvPr/>
            </p:nvSpPr>
            <p:spPr>
              <a:xfrm>
                <a:off x="3856794" y="1519076"/>
                <a:ext cx="1349665" cy="39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𝟏𝟒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𝑵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𝒑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FBD02F-4216-CB0D-EDE2-4E5CD2845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794" y="1519076"/>
                <a:ext cx="1349665" cy="3917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D9432F-D51B-A484-B329-2071DDB76741}"/>
                  </a:ext>
                </a:extLst>
              </p:cNvPr>
              <p:cNvSpPr txBox="1"/>
              <p:nvPr/>
            </p:nvSpPr>
            <p:spPr>
              <a:xfrm>
                <a:off x="3856794" y="1950876"/>
                <a:ext cx="1691104" cy="396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𝟏𝟖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𝟒𝟎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𝑨𝒓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𝜶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𝒑𝒏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D9432F-D51B-A484-B329-2071DDB76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794" y="1950876"/>
                <a:ext cx="1691104" cy="396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5117D3-052A-9BEF-14AE-D3D553816A25}"/>
                  </a:ext>
                </a:extLst>
              </p:cNvPr>
              <p:cNvSpPr txBox="1"/>
              <p:nvPr/>
            </p:nvSpPr>
            <p:spPr>
              <a:xfrm>
                <a:off x="3856794" y="2414426"/>
                <a:ext cx="1492332" cy="396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𝟏𝟖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𝟒𝟎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𝑨𝒓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𝜶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𝒑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5117D3-052A-9BEF-14AE-D3D553816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794" y="2414426"/>
                <a:ext cx="1492332" cy="396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E88EE0A-AA6A-9FF7-B8CE-0DC39B7507DD}"/>
                  </a:ext>
                </a:extLst>
              </p:cNvPr>
              <p:cNvSpPr txBox="1"/>
              <p:nvPr/>
            </p:nvSpPr>
            <p:spPr>
              <a:xfrm>
                <a:off x="3856794" y="2865276"/>
                <a:ext cx="1875450" cy="396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𝟏𝟖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𝟒𝟎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𝑨𝒓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𝜶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𝒑𝒏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E88EE0A-AA6A-9FF7-B8CE-0DC39B750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794" y="2865276"/>
                <a:ext cx="1875450" cy="396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8E85F0D8-BB5B-29A7-1CEF-881B4C86AD3F}"/>
              </a:ext>
            </a:extLst>
          </p:cNvPr>
          <p:cNvGraphicFramePr>
            <a:graphicFrameLocks noGrp="1"/>
          </p:cNvGraphicFramePr>
          <p:nvPr/>
        </p:nvGraphicFramePr>
        <p:xfrm>
          <a:off x="8240177" y="4078675"/>
          <a:ext cx="3688387" cy="270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5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RIB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T_1/2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Reaction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2.03 m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695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76 m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4.3 m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9 h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0" dirty="0">
                          <a:latin typeface="Arial Black" panose="020B0A04020102020204" pitchFamily="34" charset="0"/>
                          <a:cs typeface="Arial" pitchFamily="34" charset="0"/>
                        </a:rPr>
                        <a:t>32 m</a:t>
                      </a: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73152" marR="73152" marT="73152" marB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011987-0174-BB99-969F-5510343327FB}"/>
                  </a:ext>
                </a:extLst>
              </p:cNvPr>
              <p:cNvSpPr txBox="1"/>
              <p:nvPr/>
            </p:nvSpPr>
            <p:spPr>
              <a:xfrm>
                <a:off x="8266412" y="4556247"/>
                <a:ext cx="581826" cy="402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𝑶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011987-0174-BB99-969F-551034332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412" y="4556247"/>
                <a:ext cx="581826" cy="4022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602576D-B983-EE2B-9F0D-1328AF10618D}"/>
                  </a:ext>
                </a:extLst>
              </p:cNvPr>
              <p:cNvSpPr txBox="1"/>
              <p:nvPr/>
            </p:nvSpPr>
            <p:spPr>
              <a:xfrm>
                <a:off x="8266412" y="4991294"/>
                <a:ext cx="756554" cy="3969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𝟑𝟔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𝟖𝟕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𝑲𝒓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602576D-B983-EE2B-9F0D-1328AF106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412" y="4991294"/>
                <a:ext cx="756554" cy="39690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20BD84-C8F5-F9B5-6393-CF780D068CB0}"/>
                  </a:ext>
                </a:extLst>
              </p:cNvPr>
              <p:cNvSpPr txBox="1"/>
              <p:nvPr/>
            </p:nvSpPr>
            <p:spPr>
              <a:xfrm>
                <a:off x="8266412" y="5457947"/>
                <a:ext cx="758156" cy="3949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𝟑𝟕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𝟗𝟎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𝑹𝒃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20BD84-C8F5-F9B5-6393-CF780D068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412" y="5457947"/>
                <a:ext cx="758156" cy="39491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274C6A5-6520-6814-A0D6-61387CE17EED}"/>
                  </a:ext>
                </a:extLst>
              </p:cNvPr>
              <p:cNvSpPr txBox="1"/>
              <p:nvPr/>
            </p:nvSpPr>
            <p:spPr>
              <a:xfrm>
                <a:off x="8266412" y="5912044"/>
                <a:ext cx="871970" cy="4237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𝟓𝟒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𝟏𝟑𝟓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𝑿𝒆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274C6A5-6520-6814-A0D6-61387CE17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412" y="5912044"/>
                <a:ext cx="871970" cy="42370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606F977-6471-8FE0-885D-09869A3CE17E}"/>
                  </a:ext>
                </a:extLst>
              </p:cNvPr>
              <p:cNvSpPr txBox="1"/>
              <p:nvPr/>
            </p:nvSpPr>
            <p:spPr>
              <a:xfrm>
                <a:off x="8266412" y="6346947"/>
                <a:ext cx="836704" cy="402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𝟓𝟓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𝟏𝟑𝟖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𝑪𝒔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606F977-6471-8FE0-885D-09869A3CE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412" y="6346947"/>
                <a:ext cx="836704" cy="40229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60BA67A-7575-AC39-3D3D-188036706C5E}"/>
                  </a:ext>
                </a:extLst>
              </p:cNvPr>
              <p:cNvSpPr txBox="1"/>
              <p:nvPr/>
            </p:nvSpPr>
            <p:spPr>
              <a:xfrm>
                <a:off x="10465543" y="4559549"/>
                <a:ext cx="1357679" cy="39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𝟏𝟒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𝑵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𝒅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60BA67A-7575-AC39-3D3D-188036706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5543" y="4559549"/>
                <a:ext cx="1357679" cy="39177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5905FF-C92C-649F-65C6-8C8867FF2D78}"/>
                  </a:ext>
                </a:extLst>
              </p:cNvPr>
              <p:cNvSpPr txBox="1"/>
              <p:nvPr/>
            </p:nvSpPr>
            <p:spPr>
              <a:xfrm>
                <a:off x="10408393" y="5746999"/>
                <a:ext cx="1465081" cy="396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en-I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𝟗𝟐</m:t>
                          </m:r>
                        </m:sub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𝟐𝟑𝟐</m:t>
                          </m:r>
                        </m:sup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𝑼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𝜶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𝒇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e>
                      </m:sPre>
                    </m:oMath>
                  </m:oMathPara>
                </a14:m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5905FF-C92C-649F-65C6-8C8867FF2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8393" y="5746999"/>
                <a:ext cx="1465081" cy="39664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E1ED63DB-9627-B296-8553-706CD3124CF7}"/>
              </a:ext>
            </a:extLst>
          </p:cNvPr>
          <p:cNvSpPr txBox="1"/>
          <p:nvPr/>
        </p:nvSpPr>
        <p:spPr>
          <a:xfrm>
            <a:off x="9154226" y="3585894"/>
            <a:ext cx="2501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 few possibilities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923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5954BDE-A5CC-5373-5F45-148FB5D0C92C}"/>
              </a:ext>
            </a:extLst>
          </p:cNvPr>
          <p:cNvSpPr/>
          <p:nvPr/>
        </p:nvSpPr>
        <p:spPr>
          <a:xfrm>
            <a:off x="571500" y="1191348"/>
            <a:ext cx="11201400" cy="2713140"/>
          </a:xfrm>
          <a:prstGeom prst="horizontalScrol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pplied and </a:t>
            </a:r>
            <a:r>
              <a:rPr kumimoji="0" lang="en-US" sz="4000" b="0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NU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clear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esearch using </a:t>
            </a: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are </a:t>
            </a: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sotope </a:t>
            </a: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eams (ANURIB)</a:t>
            </a:r>
            <a:endParaRPr kumimoji="0" lang="en-IN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730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2743200" y="990600"/>
            <a:ext cx="6301800" cy="55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Scroll: Horizontal 49">
            <a:extLst>
              <a:ext uri="{FF2B5EF4-FFF2-40B4-BE49-F238E27FC236}">
                <a16:creationId xmlns:a16="http://schemas.microsoft.com/office/drawing/2014/main" id="{6BA930F4-80A5-D864-C060-3718A8B49789}"/>
              </a:ext>
            </a:extLst>
          </p:cNvPr>
          <p:cNvSpPr/>
          <p:nvPr/>
        </p:nvSpPr>
        <p:spPr>
          <a:xfrm>
            <a:off x="79513" y="-6690"/>
            <a:ext cx="12046226" cy="731520"/>
          </a:xfrm>
          <a:prstGeom prst="horizontalScroll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pplied and </a:t>
            </a:r>
            <a:r>
              <a:rPr kumimoji="0" lang="en-US" sz="2400" b="0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clear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esearch using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are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sotope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eams (ANURIB)</a:t>
            </a: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17436" name="Group 17435">
            <a:extLst>
              <a:ext uri="{FF2B5EF4-FFF2-40B4-BE49-F238E27FC236}">
                <a16:creationId xmlns:a16="http://schemas.microsoft.com/office/drawing/2014/main" id="{51628B4E-1EFF-EF59-A3D9-E14098A6A45C}"/>
              </a:ext>
            </a:extLst>
          </p:cNvPr>
          <p:cNvGrpSpPr/>
          <p:nvPr/>
        </p:nvGrpSpPr>
        <p:grpSpPr>
          <a:xfrm>
            <a:off x="116262" y="701241"/>
            <a:ext cx="11898085" cy="2710074"/>
            <a:chOff x="116262" y="701241"/>
            <a:chExt cx="11898085" cy="2710074"/>
          </a:xfrm>
        </p:grpSpPr>
        <p:grpSp>
          <p:nvGrpSpPr>
            <p:cNvPr id="17431" name="Group 17430">
              <a:extLst>
                <a:ext uri="{FF2B5EF4-FFF2-40B4-BE49-F238E27FC236}">
                  <a16:creationId xmlns:a16="http://schemas.microsoft.com/office/drawing/2014/main" id="{504065C6-DFCD-6E4D-16E3-847AFDB9925B}"/>
                </a:ext>
              </a:extLst>
            </p:cNvPr>
            <p:cNvGrpSpPr/>
            <p:nvPr/>
          </p:nvGrpSpPr>
          <p:grpSpPr>
            <a:xfrm>
              <a:off x="116262" y="701241"/>
              <a:ext cx="11898085" cy="2642613"/>
              <a:chOff x="116262" y="701241"/>
              <a:chExt cx="11898085" cy="2642613"/>
            </a:xfrm>
          </p:grpSpPr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auto">
              <a:xfrm>
                <a:off x="2953809" y="1596979"/>
                <a:ext cx="1573660" cy="246221"/>
              </a:xfrm>
              <a:prstGeom prst="rect">
                <a:avLst/>
              </a:prstGeom>
              <a:solidFill>
                <a:srgbClr val="FFCC99"/>
              </a:solidFill>
              <a:ln w="25400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Times New Roman" pitchFamily="18" charset="0"/>
                  </a:rPr>
                  <a:t>1</a:t>
                </a:r>
                <a:r>
                  <a:rPr kumimoji="0" lang="en-US" sz="160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Times New Roman" pitchFamily="18" charset="0"/>
                  </a:rPr>
                  <a:t>+</a:t>
                </a: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Times New Roman" pitchFamily="18" charset="0"/>
                  </a:rPr>
                  <a:t> Ion Source</a:t>
                </a:r>
              </a:p>
            </p:txBody>
          </p:sp>
          <p:sp>
            <p:nvSpPr>
              <p:cNvPr id="17" name="Text Box 22"/>
              <p:cNvSpPr txBox="1">
                <a:spLocks noChangeArrowheads="1"/>
              </p:cNvSpPr>
              <p:nvPr/>
            </p:nvSpPr>
            <p:spPr bwMode="auto">
              <a:xfrm>
                <a:off x="4544744" y="1485623"/>
                <a:ext cx="852829" cy="24622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Arial" charset="0"/>
                  </a:rPr>
                  <a:t>1+ RIB</a:t>
                </a: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Arial" charset="0"/>
                  </a:rPr>
                  <a:t> </a:t>
                </a:r>
              </a:p>
            </p:txBody>
          </p:sp>
          <p:cxnSp>
            <p:nvCxnSpPr>
              <p:cNvPr id="63" name="Elbow Connector 62"/>
              <p:cNvCxnSpPr>
                <a:cxnSpLocks/>
                <a:stCxn id="15" idx="0"/>
              </p:cNvCxnSpPr>
              <p:nvPr/>
            </p:nvCxnSpPr>
            <p:spPr>
              <a:xfrm rot="5400000" flipH="1" flipV="1">
                <a:off x="1540671" y="554086"/>
                <a:ext cx="345746" cy="1516300"/>
              </a:xfrm>
              <a:prstGeom prst="bentConnector2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 Box 21"/>
              <p:cNvSpPr txBox="1">
                <a:spLocks noChangeArrowheads="1"/>
              </p:cNvSpPr>
              <p:nvPr/>
            </p:nvSpPr>
            <p:spPr bwMode="auto">
              <a:xfrm>
                <a:off x="2036138" y="833450"/>
                <a:ext cx="32092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n</a:t>
                </a:r>
              </a:p>
            </p:txBody>
          </p:sp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 rot="16200000" flipH="1">
                <a:off x="2803488" y="1600373"/>
                <a:ext cx="0" cy="272548"/>
              </a:xfrm>
              <a:prstGeom prst="line">
                <a:avLst/>
              </a:prstGeom>
              <a:noFill/>
              <a:ln w="25400">
                <a:solidFill>
                  <a:srgbClr val="0070C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5" name="Text Box 12"/>
              <p:cNvSpPr txBox="1">
                <a:spLocks noChangeArrowheads="1"/>
              </p:cNvSpPr>
              <p:nvPr/>
            </p:nvSpPr>
            <p:spPr bwMode="auto">
              <a:xfrm>
                <a:off x="116262" y="1485109"/>
                <a:ext cx="1678263" cy="49244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SC e- LINAC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50 MeV / 2mA</a:t>
                </a:r>
              </a:p>
            </p:txBody>
          </p:sp>
          <p:sp>
            <p:nvSpPr>
              <p:cNvPr id="16" name="Text Box 21"/>
              <p:cNvSpPr txBox="1">
                <a:spLocks noChangeArrowheads="1"/>
              </p:cNvSpPr>
              <p:nvPr/>
            </p:nvSpPr>
            <p:spPr bwMode="auto">
              <a:xfrm>
                <a:off x="1734460" y="1416469"/>
                <a:ext cx="4154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e-</a:t>
                </a:r>
              </a:p>
            </p:txBody>
          </p:sp>
          <p:sp>
            <p:nvSpPr>
              <p:cNvPr id="19" name="Line 24"/>
              <p:cNvSpPr>
                <a:spLocks noChangeShapeType="1"/>
              </p:cNvSpPr>
              <p:nvPr/>
            </p:nvSpPr>
            <p:spPr bwMode="auto">
              <a:xfrm rot="16200000" flipH="1">
                <a:off x="2413309" y="1526275"/>
                <a:ext cx="0" cy="365760"/>
              </a:xfrm>
              <a:prstGeom prst="line">
                <a:avLst/>
              </a:prstGeom>
              <a:noFill/>
              <a:ln w="25400">
                <a:solidFill>
                  <a:srgbClr val="0070C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0" name="Text Box 25"/>
              <p:cNvSpPr txBox="1">
                <a:spLocks noChangeArrowheads="1"/>
              </p:cNvSpPr>
              <p:nvPr/>
            </p:nvSpPr>
            <p:spPr bwMode="auto">
              <a:xfrm>
                <a:off x="2211308" y="1361373"/>
                <a:ext cx="2792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cs typeface="Arial" charset="0"/>
                  </a:rPr>
                  <a:t>g</a:t>
                </a:r>
              </a:p>
            </p:txBody>
          </p:sp>
          <p:sp>
            <p:nvSpPr>
              <p:cNvPr id="21" name="Text Box 26"/>
              <p:cNvSpPr txBox="1">
                <a:spLocks noChangeArrowheads="1"/>
              </p:cNvSpPr>
              <p:nvPr/>
            </p:nvSpPr>
            <p:spPr bwMode="auto">
              <a:xfrm>
                <a:off x="1925942" y="1844513"/>
                <a:ext cx="45794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Ta</a:t>
                </a:r>
              </a:p>
            </p:txBody>
          </p:sp>
          <p:sp>
            <p:nvSpPr>
              <p:cNvPr id="73" name="Line 9"/>
              <p:cNvSpPr>
                <a:spLocks noChangeShapeType="1"/>
              </p:cNvSpPr>
              <p:nvPr/>
            </p:nvSpPr>
            <p:spPr bwMode="auto">
              <a:xfrm rot="16200000" flipH="1">
                <a:off x="1991452" y="1531026"/>
                <a:ext cx="0" cy="365760"/>
              </a:xfrm>
              <a:prstGeom prst="line">
                <a:avLst/>
              </a:prstGeom>
              <a:noFill/>
              <a:ln w="25400">
                <a:solidFill>
                  <a:srgbClr val="0070C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74" name="Text Box 21"/>
              <p:cNvSpPr txBox="1">
                <a:spLocks noChangeArrowheads="1"/>
              </p:cNvSpPr>
              <p:nvPr/>
            </p:nvSpPr>
            <p:spPr bwMode="auto">
              <a:xfrm>
                <a:off x="1334513" y="847852"/>
                <a:ext cx="38985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e-</a:t>
                </a:r>
              </a:p>
            </p:txBody>
          </p:sp>
          <p:cxnSp>
            <p:nvCxnSpPr>
              <p:cNvPr id="151" name="Elbow Connector 150"/>
              <p:cNvCxnSpPr>
                <a:cxnSpLocks/>
              </p:cNvCxnSpPr>
              <p:nvPr/>
            </p:nvCxnSpPr>
            <p:spPr>
              <a:xfrm>
                <a:off x="4555262" y="1712275"/>
                <a:ext cx="1005840" cy="731520"/>
              </a:xfrm>
              <a:prstGeom prst="bentConnector2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Elbow Connector 62"/>
              <p:cNvCxnSpPr>
                <a:cxnSpLocks/>
              </p:cNvCxnSpPr>
              <p:nvPr/>
            </p:nvCxnSpPr>
            <p:spPr>
              <a:xfrm rot="16200000" flipH="1">
                <a:off x="807250" y="2088599"/>
                <a:ext cx="731520" cy="548640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Text Box 21"/>
              <p:cNvSpPr txBox="1">
                <a:spLocks noChangeArrowheads="1"/>
              </p:cNvSpPr>
              <p:nvPr/>
            </p:nvSpPr>
            <p:spPr bwMode="auto">
              <a:xfrm>
                <a:off x="962994" y="2311769"/>
                <a:ext cx="4436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Calibri" pitchFamily="34" charset="0"/>
                  </a:rPr>
                  <a:t>b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+</a:t>
                </a: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1924124" y="990602"/>
                <a:ext cx="53543" cy="327836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2147686" y="1577996"/>
                <a:ext cx="45719" cy="250680"/>
              </a:xfrm>
              <a:prstGeom prst="rect">
                <a:avLst/>
              </a:prstGeom>
              <a:solidFill>
                <a:schemeClr val="accent3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2597582" y="1612350"/>
                <a:ext cx="53541" cy="250055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Line 9"/>
              <p:cNvSpPr>
                <a:spLocks noChangeShapeType="1"/>
              </p:cNvSpPr>
              <p:nvPr/>
            </p:nvSpPr>
            <p:spPr bwMode="auto">
              <a:xfrm rot="10800000">
                <a:off x="3760985" y="2250222"/>
                <a:ext cx="0" cy="272548"/>
              </a:xfrm>
              <a:prstGeom prst="line">
                <a:avLst/>
              </a:prstGeom>
              <a:noFill/>
              <a:ln w="25400">
                <a:solidFill>
                  <a:srgbClr val="0070C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 rot="16200000">
                <a:off x="3734215" y="2406304"/>
                <a:ext cx="53541" cy="25005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Line 9"/>
              <p:cNvSpPr>
                <a:spLocks noChangeShapeType="1"/>
              </p:cNvSpPr>
              <p:nvPr/>
            </p:nvSpPr>
            <p:spPr bwMode="auto">
              <a:xfrm rot="10800000">
                <a:off x="3760984" y="2562748"/>
                <a:ext cx="0" cy="272548"/>
              </a:xfrm>
              <a:prstGeom prst="line">
                <a:avLst/>
              </a:prstGeom>
              <a:noFill/>
              <a:ln w="25400">
                <a:solidFill>
                  <a:srgbClr val="0070C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58" name="Text Box 5"/>
              <p:cNvSpPr txBox="1">
                <a:spLocks noChangeArrowheads="1"/>
              </p:cNvSpPr>
              <p:nvPr/>
            </p:nvSpPr>
            <p:spPr bwMode="auto">
              <a:xfrm>
                <a:off x="2800743" y="2349910"/>
                <a:ext cx="1017509" cy="33855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Target </a:t>
                </a:r>
              </a:p>
            </p:txBody>
          </p:sp>
          <p:sp>
            <p:nvSpPr>
              <p:cNvPr id="142" name="Text Box 12"/>
              <p:cNvSpPr txBox="1">
                <a:spLocks noChangeArrowheads="1"/>
              </p:cNvSpPr>
              <p:nvPr/>
            </p:nvSpPr>
            <p:spPr bwMode="auto">
              <a:xfrm>
                <a:off x="2839722" y="2851411"/>
                <a:ext cx="1981160" cy="49244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Proton cyclotron 50 MeV / 200 </a:t>
                </a:r>
                <a:r>
                  <a:rPr lang="en-US" sz="1600" dirty="0">
                    <a:solidFill>
                      <a:srgbClr val="000000"/>
                    </a:solidFill>
                    <a:latin typeface="Arial Black" panose="020B0A04020102020204" pitchFamily="34" charset="0"/>
                    <a:cs typeface="Calibri" pitchFamily="34" charset="0"/>
                  </a:rPr>
                  <a:t>µ</a:t>
                </a: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A   </a:t>
                </a:r>
              </a:p>
            </p:txBody>
          </p:sp>
          <p:sp>
            <p:nvSpPr>
              <p:cNvPr id="144" name="Text Box 101"/>
              <p:cNvSpPr txBox="1">
                <a:spLocks noChangeArrowheads="1"/>
              </p:cNvSpPr>
              <p:nvPr/>
            </p:nvSpPr>
            <p:spPr bwMode="auto">
              <a:xfrm>
                <a:off x="6277844" y="1541188"/>
                <a:ext cx="1280160" cy="548640"/>
              </a:xfrm>
              <a:prstGeom prst="rect">
                <a:avLst/>
              </a:prstGeom>
              <a:solidFill>
                <a:srgbClr val="FFFFCC"/>
              </a:solidFill>
              <a:ln w="2540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HR separator</a:t>
                </a:r>
              </a:p>
            </p:txBody>
          </p:sp>
          <p:sp>
            <p:nvSpPr>
              <p:cNvPr id="159" name="Text Box 124"/>
              <p:cNvSpPr txBox="1">
                <a:spLocks noChangeArrowheads="1"/>
              </p:cNvSpPr>
              <p:nvPr/>
            </p:nvSpPr>
            <p:spPr bwMode="auto">
              <a:xfrm>
                <a:off x="5964585" y="701241"/>
                <a:ext cx="562046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Spectroscopy of  r-process, n-rich exotic nuclei</a:t>
                </a:r>
              </a:p>
            </p:txBody>
          </p:sp>
          <p:sp>
            <p:nvSpPr>
              <p:cNvPr id="160" name="Text Box 101"/>
              <p:cNvSpPr txBox="1">
                <a:spLocks noChangeArrowheads="1"/>
              </p:cNvSpPr>
              <p:nvPr/>
            </p:nvSpPr>
            <p:spPr bwMode="auto">
              <a:xfrm>
                <a:off x="8104453" y="1581360"/>
                <a:ext cx="1463040" cy="4572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RFQ Cooler + MR-TOF </a:t>
                </a:r>
              </a:p>
            </p:txBody>
          </p:sp>
          <p:cxnSp>
            <p:nvCxnSpPr>
              <p:cNvPr id="161" name="Straight Arrow Connector 160"/>
              <p:cNvCxnSpPr/>
              <p:nvPr/>
            </p:nvCxnSpPr>
            <p:spPr>
              <a:xfrm>
                <a:off x="5570663" y="1789001"/>
                <a:ext cx="731520" cy="481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>
                <a:cxnSpLocks/>
              </p:cNvCxnSpPr>
              <p:nvPr/>
            </p:nvCxnSpPr>
            <p:spPr>
              <a:xfrm rot="-60000">
                <a:off x="7556719" y="1778399"/>
                <a:ext cx="548640" cy="1434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xt Box 101"/>
              <p:cNvSpPr txBox="1">
                <a:spLocks noChangeArrowheads="1"/>
              </p:cNvSpPr>
              <p:nvPr/>
            </p:nvSpPr>
            <p:spPr bwMode="auto">
              <a:xfrm>
                <a:off x="2435116" y="1012753"/>
                <a:ext cx="2730532" cy="2462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N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eutron Beam 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F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acility</a:t>
                </a:r>
              </a:p>
            </p:txBody>
          </p:sp>
          <p:sp>
            <p:nvSpPr>
              <p:cNvPr id="164" name="Text Box 101"/>
              <p:cNvSpPr txBox="1">
                <a:spLocks noChangeArrowheads="1"/>
              </p:cNvSpPr>
              <p:nvPr/>
            </p:nvSpPr>
            <p:spPr bwMode="auto">
              <a:xfrm>
                <a:off x="420715" y="2774877"/>
                <a:ext cx="2046219" cy="492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L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ow 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E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nergy 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P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ositron 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F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acility</a:t>
                </a:r>
              </a:p>
            </p:txBody>
          </p:sp>
          <p:cxnSp>
            <p:nvCxnSpPr>
              <p:cNvPr id="167" name="Straight Arrow Connector 166"/>
              <p:cNvCxnSpPr>
                <a:cxnSpLocks/>
                <a:endCxn id="168" idx="1"/>
              </p:cNvCxnSpPr>
              <p:nvPr/>
            </p:nvCxnSpPr>
            <p:spPr>
              <a:xfrm flipV="1">
                <a:off x="9596947" y="1535286"/>
                <a:ext cx="319004" cy="12706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Text Box 101"/>
              <p:cNvSpPr txBox="1">
                <a:spLocks noChangeArrowheads="1"/>
              </p:cNvSpPr>
              <p:nvPr/>
            </p:nvSpPr>
            <p:spPr bwMode="auto">
              <a:xfrm>
                <a:off x="9915951" y="1398126"/>
                <a:ext cx="914400" cy="2743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TRAP</a:t>
                </a:r>
              </a:p>
            </p:txBody>
          </p:sp>
          <p:cxnSp>
            <p:nvCxnSpPr>
              <p:cNvPr id="169" name="Straight Arrow Connector 168"/>
              <p:cNvCxnSpPr>
                <a:cxnSpLocks/>
              </p:cNvCxnSpPr>
              <p:nvPr/>
            </p:nvCxnSpPr>
            <p:spPr>
              <a:xfrm>
                <a:off x="9634690" y="1897216"/>
                <a:ext cx="329260" cy="7898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Text Box 101"/>
              <p:cNvSpPr txBox="1">
                <a:spLocks noChangeArrowheads="1"/>
              </p:cNvSpPr>
              <p:nvPr/>
            </p:nvSpPr>
            <p:spPr bwMode="auto">
              <a:xfrm>
                <a:off x="9911227" y="2051488"/>
                <a:ext cx="2103120" cy="4572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LASER SPECTROSCOPY </a:t>
                </a: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6636898" y="1024740"/>
                <a:ext cx="39529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uLnTx/>
                    <a:uFillTx/>
                    <a:latin typeface="Arial Black" panose="020B0A04020102020204" pitchFamily="34" charset="0"/>
                    <a:cs typeface="Arial" charset="0"/>
                  </a:rPr>
                  <a:t>Low Energy Experimental Facility</a:t>
                </a: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 flipV="1">
                <a:off x="4546562" y="2089828"/>
                <a:ext cx="1005840" cy="1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59" name="Text Box 8">
                <a:extLst>
                  <a:ext uri="{FF2B5EF4-FFF2-40B4-BE49-F238E27FC236}">
                    <a16:creationId xmlns:a16="http://schemas.microsoft.com/office/drawing/2014/main" id="{AF129BEF-6C22-1D5B-C02E-FEE7E3A9EB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4445" y="1976204"/>
                <a:ext cx="1573660" cy="246221"/>
              </a:xfrm>
              <a:prstGeom prst="rect">
                <a:avLst/>
              </a:prstGeom>
              <a:solidFill>
                <a:srgbClr val="FFCC99"/>
              </a:solidFill>
              <a:ln w="25400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Times New Roman" pitchFamily="18" charset="0"/>
                  </a:rPr>
                  <a:t>1</a:t>
                </a:r>
                <a:r>
                  <a:rPr kumimoji="0" lang="en-US" sz="160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Times New Roman" pitchFamily="18" charset="0"/>
                  </a:rPr>
                  <a:t>+</a:t>
                </a: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Times New Roman" pitchFamily="18" charset="0"/>
                  </a:rPr>
                  <a:t> Ion Source</a:t>
                </a:r>
              </a:p>
            </p:txBody>
          </p:sp>
        </p:grpSp>
        <p:grpSp>
          <p:nvGrpSpPr>
            <p:cNvPr id="17435" name="Group 17434">
              <a:extLst>
                <a:ext uri="{FF2B5EF4-FFF2-40B4-BE49-F238E27FC236}">
                  <a16:creationId xmlns:a16="http://schemas.microsoft.com/office/drawing/2014/main" id="{3AA6F0FC-E422-B094-B8A3-85B47C23B6A6}"/>
                </a:ext>
              </a:extLst>
            </p:cNvPr>
            <p:cNvGrpSpPr/>
            <p:nvPr/>
          </p:nvGrpSpPr>
          <p:grpSpPr>
            <a:xfrm>
              <a:off x="5067079" y="2377801"/>
              <a:ext cx="5685221" cy="1033514"/>
              <a:chOff x="5067079" y="2377801"/>
              <a:chExt cx="5685221" cy="1033514"/>
            </a:xfrm>
          </p:grpSpPr>
          <p:sp>
            <p:nvSpPr>
              <p:cNvPr id="17410" name="Line 90">
                <a:extLst>
                  <a:ext uri="{FF2B5EF4-FFF2-40B4-BE49-F238E27FC236}">
                    <a16:creationId xmlns:a16="http://schemas.microsoft.com/office/drawing/2014/main" id="{0E35E8BC-FCC2-DF69-E3BC-3C9BB8C412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17867" y="2577386"/>
                <a:ext cx="2194560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7411" name="Text Box 91">
                <a:extLst>
                  <a:ext uri="{FF2B5EF4-FFF2-40B4-BE49-F238E27FC236}">
                    <a16:creationId xmlns:a16="http://schemas.microsoft.com/office/drawing/2014/main" id="{031AA923-1690-8B00-564E-A106A8AA87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3789" y="2381870"/>
                <a:ext cx="1713597" cy="39439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914400" rtl="0" eaLnBrk="0" fontAlgn="auto" latinLnBrk="0" hangingPunct="0">
                  <a:lnSpc>
                    <a:spcPct val="85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Stable isotope</a:t>
                </a:r>
              </a:p>
              <a:p>
                <a:pPr marL="0" marR="0" lvl="0" indent="0" algn="ctr" defTabSz="914400" rtl="0" eaLnBrk="0" fontAlgn="auto" latinLnBrk="0" hangingPunct="0"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 injection</a:t>
                </a:r>
              </a:p>
            </p:txBody>
          </p:sp>
          <p:sp>
            <p:nvSpPr>
              <p:cNvPr id="17412" name="Line 97">
                <a:extLst>
                  <a:ext uri="{FF2B5EF4-FFF2-40B4-BE49-F238E27FC236}">
                    <a16:creationId xmlns:a16="http://schemas.microsoft.com/office/drawing/2014/main" id="{42530C63-AF96-7FF3-488F-69ED8E30EB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01064" y="2577981"/>
                <a:ext cx="0" cy="18288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7413" name="Text Box 99">
                <a:extLst>
                  <a:ext uri="{FF2B5EF4-FFF2-40B4-BE49-F238E27FC236}">
                    <a16:creationId xmlns:a16="http://schemas.microsoft.com/office/drawing/2014/main" id="{C744BD95-F0F5-364E-51B0-9EB9565ADF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7079" y="2758700"/>
                <a:ext cx="1280160" cy="274320"/>
              </a:xfrm>
              <a:prstGeom prst="rect">
                <a:avLst/>
              </a:prstGeom>
              <a:solidFill>
                <a:srgbClr val="99CCFF"/>
              </a:solidFill>
              <a:ln w="254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Separator</a:t>
                </a:r>
              </a:p>
            </p:txBody>
          </p:sp>
          <p:sp>
            <p:nvSpPr>
              <p:cNvPr id="17416" name="Text Box 116">
                <a:extLst>
                  <a:ext uri="{FF2B5EF4-FFF2-40B4-BE49-F238E27FC236}">
                    <a16:creationId xmlns:a16="http://schemas.microsoft.com/office/drawing/2014/main" id="{2F7F9138-3F55-A7EA-EAE6-DE448B7EB6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77580" y="2954115"/>
                <a:ext cx="3474720" cy="457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Material Science &amp; biological studies with stable &amp; RIBs</a:t>
                </a:r>
              </a:p>
            </p:txBody>
          </p:sp>
          <p:sp>
            <p:nvSpPr>
              <p:cNvPr id="17417" name="Text Box 101">
                <a:extLst>
                  <a:ext uri="{FF2B5EF4-FFF2-40B4-BE49-F238E27FC236}">
                    <a16:creationId xmlns:a16="http://schemas.microsoft.com/office/drawing/2014/main" id="{D995C04E-A562-BFDE-C542-CB2D40FDF8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50419" y="2431760"/>
                <a:ext cx="1645920" cy="2462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HC Injector</a:t>
                </a:r>
              </a:p>
            </p:txBody>
          </p:sp>
          <p:sp>
            <p:nvSpPr>
              <p:cNvPr id="17418" name="Text Box 121">
                <a:extLst>
                  <a:ext uri="{FF2B5EF4-FFF2-40B4-BE49-F238E27FC236}">
                    <a16:creationId xmlns:a16="http://schemas.microsoft.com/office/drawing/2014/main" id="{7BDF9929-E822-7F23-FD21-AA21C9E5A0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92612" y="2850853"/>
                <a:ext cx="731520" cy="246221"/>
              </a:xfrm>
              <a:prstGeom prst="rect">
                <a:avLst/>
              </a:prstGeom>
              <a:solidFill>
                <a:srgbClr val="CCFFFF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Calibri" pitchFamily="34" charset="0"/>
                  </a:rPr>
                  <a:t>1.5 keV/u</a:t>
                </a:r>
              </a:p>
            </p:txBody>
          </p:sp>
          <p:sp>
            <p:nvSpPr>
              <p:cNvPr id="17426" name="Line 98">
                <a:extLst>
                  <a:ext uri="{FF2B5EF4-FFF2-40B4-BE49-F238E27FC236}">
                    <a16:creationId xmlns:a16="http://schemas.microsoft.com/office/drawing/2014/main" id="{B402D948-9DF7-97BC-704B-D37F43A968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65868" y="2377801"/>
                <a:ext cx="0" cy="3652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7433" name="Freeform 154">
                <a:extLst>
                  <a:ext uri="{FF2B5EF4-FFF2-40B4-BE49-F238E27FC236}">
                    <a16:creationId xmlns:a16="http://schemas.microsoft.com/office/drawing/2014/main" id="{C54C8DD1-CC79-289E-B696-AACDEFB24FDC}"/>
                  </a:ext>
                </a:extLst>
              </p:cNvPr>
              <p:cNvSpPr/>
              <p:nvPr/>
            </p:nvSpPr>
            <p:spPr>
              <a:xfrm flipH="1">
                <a:off x="6120529" y="3085639"/>
                <a:ext cx="1090696" cy="100155"/>
              </a:xfrm>
              <a:custGeom>
                <a:avLst/>
                <a:gdLst>
                  <a:gd name="connsiteX0" fmla="*/ 533400 w 533400"/>
                  <a:gd name="connsiteY0" fmla="*/ 0 h 157162"/>
                  <a:gd name="connsiteX1" fmla="*/ 533400 w 533400"/>
                  <a:gd name="connsiteY1" fmla="*/ 157162 h 157162"/>
                  <a:gd name="connsiteX2" fmla="*/ 0 w 533400"/>
                  <a:gd name="connsiteY2" fmla="*/ 157162 h 157162"/>
                  <a:gd name="connsiteX3" fmla="*/ 0 w 533400"/>
                  <a:gd name="connsiteY3" fmla="*/ 157162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3400" h="157162">
                    <a:moveTo>
                      <a:pt x="533400" y="0"/>
                    </a:moveTo>
                    <a:lnTo>
                      <a:pt x="533400" y="157162"/>
                    </a:lnTo>
                    <a:lnTo>
                      <a:pt x="0" y="157162"/>
                    </a:lnTo>
                    <a:lnTo>
                      <a:pt x="0" y="157162"/>
                    </a:lnTo>
                  </a:path>
                </a:pathLst>
              </a:custGeom>
              <a:noFill/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34" name="Freeform 154">
                <a:extLst>
                  <a:ext uri="{FF2B5EF4-FFF2-40B4-BE49-F238E27FC236}">
                    <a16:creationId xmlns:a16="http://schemas.microsoft.com/office/drawing/2014/main" id="{A4200E58-15A0-B222-D2B1-1892BDF7844C}"/>
                  </a:ext>
                </a:extLst>
              </p:cNvPr>
              <p:cNvSpPr/>
              <p:nvPr/>
            </p:nvSpPr>
            <p:spPr>
              <a:xfrm flipH="1">
                <a:off x="5559697" y="3064302"/>
                <a:ext cx="1645920" cy="274320"/>
              </a:xfrm>
              <a:custGeom>
                <a:avLst/>
                <a:gdLst>
                  <a:gd name="connsiteX0" fmla="*/ 533400 w 533400"/>
                  <a:gd name="connsiteY0" fmla="*/ 0 h 157162"/>
                  <a:gd name="connsiteX1" fmla="*/ 533400 w 533400"/>
                  <a:gd name="connsiteY1" fmla="*/ 157162 h 157162"/>
                  <a:gd name="connsiteX2" fmla="*/ 0 w 533400"/>
                  <a:gd name="connsiteY2" fmla="*/ 157162 h 157162"/>
                  <a:gd name="connsiteX3" fmla="*/ 0 w 533400"/>
                  <a:gd name="connsiteY3" fmla="*/ 157162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3400" h="157162">
                    <a:moveTo>
                      <a:pt x="533400" y="0"/>
                    </a:moveTo>
                    <a:lnTo>
                      <a:pt x="533400" y="157162"/>
                    </a:lnTo>
                    <a:lnTo>
                      <a:pt x="0" y="157162"/>
                    </a:lnTo>
                    <a:lnTo>
                      <a:pt x="0" y="157162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094739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2743200" y="990600"/>
            <a:ext cx="6301800" cy="55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Scroll: Horizontal 49">
            <a:extLst>
              <a:ext uri="{FF2B5EF4-FFF2-40B4-BE49-F238E27FC236}">
                <a16:creationId xmlns:a16="http://schemas.microsoft.com/office/drawing/2014/main" id="{6BA930F4-80A5-D864-C060-3718A8B49789}"/>
              </a:ext>
            </a:extLst>
          </p:cNvPr>
          <p:cNvSpPr/>
          <p:nvPr/>
        </p:nvSpPr>
        <p:spPr>
          <a:xfrm>
            <a:off x="79513" y="-6690"/>
            <a:ext cx="12046226" cy="731520"/>
          </a:xfrm>
          <a:prstGeom prst="horizontalScroll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pplied and </a:t>
            </a:r>
            <a:r>
              <a:rPr kumimoji="0" lang="en-US" sz="2400" b="0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clear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esearch using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are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sotope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eams (ANURIB)</a:t>
            </a: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E7F307B8-7DA8-18FC-53C2-F30EFDEAE531}"/>
              </a:ext>
            </a:extLst>
          </p:cNvPr>
          <p:cNvSpPr/>
          <p:nvPr/>
        </p:nvSpPr>
        <p:spPr>
          <a:xfrm>
            <a:off x="54996" y="3401000"/>
            <a:ext cx="12046225" cy="3372272"/>
          </a:xfrm>
          <a:prstGeom prst="roundRect">
            <a:avLst/>
          </a:prstGeom>
          <a:noFill/>
          <a:ln w="38100">
            <a:solidFill>
              <a:srgbClr val="33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58A6F11-9EE6-C3D3-A487-75BCF70CF25B}"/>
              </a:ext>
            </a:extLst>
          </p:cNvPr>
          <p:cNvGrpSpPr/>
          <p:nvPr/>
        </p:nvGrpSpPr>
        <p:grpSpPr>
          <a:xfrm>
            <a:off x="359028" y="5491731"/>
            <a:ext cx="11393668" cy="1206785"/>
            <a:chOff x="359028" y="5491731"/>
            <a:chExt cx="11393668" cy="1206785"/>
          </a:xfrm>
        </p:grpSpPr>
        <p:sp>
          <p:nvSpPr>
            <p:cNvPr id="3" name="Text Box 103">
              <a:extLst>
                <a:ext uri="{FF2B5EF4-FFF2-40B4-BE49-F238E27FC236}">
                  <a16:creationId xmlns:a16="http://schemas.microsoft.com/office/drawing/2014/main" id="{BE08BE25-94A1-96B3-A83C-ABCCA1F94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2527" y="6292904"/>
              <a:ext cx="914400" cy="274320"/>
            </a:xfrm>
            <a:prstGeom prst="rect">
              <a:avLst/>
            </a:prstGeom>
            <a:solidFill>
              <a:srgbClr val="CCFFCC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LINAC</a:t>
              </a:r>
            </a:p>
          </p:txBody>
        </p:sp>
        <p:sp>
          <p:nvSpPr>
            <p:cNvPr id="4" name="Text Box 120">
              <a:extLst>
                <a:ext uri="{FF2B5EF4-FFF2-40B4-BE49-F238E27FC236}">
                  <a16:creationId xmlns:a16="http://schemas.microsoft.com/office/drawing/2014/main" id="{6BE136C2-7BC3-B23F-DB33-040FC4EFF4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4594" y="6192815"/>
              <a:ext cx="822960" cy="246221"/>
            </a:xfrm>
            <a:prstGeom prst="rect">
              <a:avLst/>
            </a:prstGeom>
            <a:solidFill>
              <a:srgbClr val="CCFFFF"/>
            </a:solidFill>
            <a:ln w="254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R="0" lvl="0" indent="0" eaLnBrk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cs typeface="Calibri" pitchFamily="34" charset="0"/>
                </a:defRPr>
              </a:lvl1pPr>
            </a:lstStyle>
            <a:p>
              <a:r>
                <a:rPr lang="en-US" dirty="0"/>
                <a:t>1.5 MeV/u</a:t>
              </a:r>
            </a:p>
          </p:txBody>
        </p:sp>
        <p:sp>
          <p:nvSpPr>
            <p:cNvPr id="5" name="Text Box 122">
              <a:extLst>
                <a:ext uri="{FF2B5EF4-FFF2-40B4-BE49-F238E27FC236}">
                  <a16:creationId xmlns:a16="http://schemas.microsoft.com/office/drawing/2014/main" id="{F22037AF-4939-A08F-E96C-DE34CAB80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9173" y="5947661"/>
              <a:ext cx="822960" cy="274320"/>
            </a:xfrm>
            <a:prstGeom prst="rect">
              <a:avLst/>
            </a:prstGeom>
            <a:solidFill>
              <a:srgbClr val="CCFFFF"/>
            </a:solidFill>
            <a:ln w="254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R="0" lvl="0" indent="0" eaLnBrk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cs typeface="Calibri" pitchFamily="34" charset="0"/>
                </a:defRPr>
              </a:lvl1pPr>
            </a:lstStyle>
            <a:p>
              <a:r>
                <a:rPr lang="en-US" dirty="0"/>
                <a:t>0.1 MeV/u</a:t>
              </a:r>
            </a:p>
          </p:txBody>
        </p:sp>
        <p:sp>
          <p:nvSpPr>
            <p:cNvPr id="6" name="Text Box 125">
              <a:extLst>
                <a:ext uri="{FF2B5EF4-FFF2-40B4-BE49-F238E27FC236}">
                  <a16:creationId xmlns:a16="http://schemas.microsoft.com/office/drawing/2014/main" id="{4B96693B-5FEF-26A5-10EF-8CD10C0A7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028" y="6306653"/>
              <a:ext cx="2560320" cy="274320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square" r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Nuclear Astrophysics</a:t>
              </a: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44F82AEC-984E-8896-2AB8-15A40FF87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780" y="6298406"/>
              <a:ext cx="3016916" cy="40011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Low energy Phase-1</a:t>
              </a:r>
            </a:p>
          </p:txBody>
        </p:sp>
        <p:sp>
          <p:nvSpPr>
            <p:cNvPr id="22" name="Text Box 116">
              <a:extLst>
                <a:ext uri="{FF2B5EF4-FFF2-40B4-BE49-F238E27FC236}">
                  <a16:creationId xmlns:a16="http://schemas.microsoft.com/office/drawing/2014/main" id="{B25EFFE1-24D5-BE26-6270-8189A841C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0148" y="5491731"/>
              <a:ext cx="3474720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Material Science &amp; biological studies with stable &amp; RIBs</a:t>
              </a:r>
            </a:p>
          </p:txBody>
        </p:sp>
        <p:sp>
          <p:nvSpPr>
            <p:cNvPr id="27" name="Text Box 100">
              <a:extLst>
                <a:ext uri="{FF2B5EF4-FFF2-40B4-BE49-F238E27FC236}">
                  <a16:creationId xmlns:a16="http://schemas.microsoft.com/office/drawing/2014/main" id="{22DA1FEB-4FB1-744A-EA56-C03A043C2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3967" y="5800700"/>
              <a:ext cx="731520" cy="274320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RFQ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0AB78AE-7437-4BEA-D47D-BBBD2088254B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 flipV="1">
              <a:off x="6045487" y="5913491"/>
              <a:ext cx="1204661" cy="24369"/>
            </a:xfrm>
            <a:prstGeom prst="straightConnector1">
              <a:avLst/>
            </a:prstGeom>
            <a:solidFill>
              <a:srgbClr val="CCFFFF"/>
            </a:solidFill>
            <a:ln w="25400">
              <a:noFill/>
              <a:miter lim="800000"/>
              <a:headEnd/>
              <a:tailEnd/>
            </a:ln>
          </p:spPr>
        </p:cxn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E5122AD-B32D-ACEA-B112-B997B95FADD7}"/>
                </a:ext>
              </a:extLst>
            </p:cNvPr>
            <p:cNvSpPr/>
            <p:nvPr/>
          </p:nvSpPr>
          <p:spPr>
            <a:xfrm>
              <a:off x="5932025" y="5904127"/>
              <a:ext cx="1458410" cy="306729"/>
            </a:xfrm>
            <a:custGeom>
              <a:avLst/>
              <a:gdLst>
                <a:gd name="connsiteX0" fmla="*/ 0 w 1458410"/>
                <a:gd name="connsiteY0" fmla="*/ 179407 h 306729"/>
                <a:gd name="connsiteX1" fmla="*/ 0 w 1458410"/>
                <a:gd name="connsiteY1" fmla="*/ 306729 h 306729"/>
                <a:gd name="connsiteX2" fmla="*/ 1458410 w 1458410"/>
                <a:gd name="connsiteY2" fmla="*/ 295154 h 306729"/>
                <a:gd name="connsiteX3" fmla="*/ 1458410 w 1458410"/>
                <a:gd name="connsiteY3" fmla="*/ 0 h 306729"/>
                <a:gd name="connsiteX4" fmla="*/ 1458410 w 1458410"/>
                <a:gd name="connsiteY4" fmla="*/ 0 h 306729"/>
                <a:gd name="connsiteX5" fmla="*/ 1446836 w 1458410"/>
                <a:gd name="connsiteY5" fmla="*/ 17362 h 306729"/>
                <a:gd name="connsiteX6" fmla="*/ 1452623 w 1458410"/>
                <a:gd name="connsiteY6" fmla="*/ 28936 h 30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410" h="306729">
                  <a:moveTo>
                    <a:pt x="0" y="179407"/>
                  </a:moveTo>
                  <a:lnTo>
                    <a:pt x="0" y="306729"/>
                  </a:lnTo>
                  <a:lnTo>
                    <a:pt x="1458410" y="295154"/>
                  </a:lnTo>
                  <a:lnTo>
                    <a:pt x="1458410" y="0"/>
                  </a:lnTo>
                  <a:lnTo>
                    <a:pt x="1458410" y="0"/>
                  </a:lnTo>
                  <a:lnTo>
                    <a:pt x="1446836" y="17362"/>
                  </a:lnTo>
                  <a:lnTo>
                    <a:pt x="1452623" y="28936"/>
                  </a:lnTo>
                </a:path>
              </a:pathLst>
            </a:custGeom>
            <a:noFill/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9DDF8F-822A-C82A-D3C1-C6FE7CFAD283}"/>
                </a:ext>
              </a:extLst>
            </p:cNvPr>
            <p:cNvSpPr/>
            <p:nvPr/>
          </p:nvSpPr>
          <p:spPr>
            <a:xfrm>
              <a:off x="2934586" y="6471688"/>
              <a:ext cx="2395870" cy="226828"/>
            </a:xfrm>
            <a:custGeom>
              <a:avLst/>
              <a:gdLst>
                <a:gd name="connsiteX0" fmla="*/ 2381693 w 2395870"/>
                <a:gd name="connsiteY0" fmla="*/ 77972 h 226828"/>
                <a:gd name="connsiteX1" fmla="*/ 2395870 w 2395870"/>
                <a:gd name="connsiteY1" fmla="*/ 226828 h 226828"/>
                <a:gd name="connsiteX2" fmla="*/ 1956391 w 2395870"/>
                <a:gd name="connsiteY2" fmla="*/ 226828 h 226828"/>
                <a:gd name="connsiteX3" fmla="*/ 1935126 w 2395870"/>
                <a:gd name="connsiteY3" fmla="*/ 0 h 226828"/>
                <a:gd name="connsiteX4" fmla="*/ 0 w 2395870"/>
                <a:gd name="connsiteY4" fmla="*/ 7089 h 226828"/>
                <a:gd name="connsiteX0" fmla="*/ 2381693 w 2395870"/>
                <a:gd name="connsiteY0" fmla="*/ 77972 h 226828"/>
                <a:gd name="connsiteX1" fmla="*/ 2395870 w 2395870"/>
                <a:gd name="connsiteY1" fmla="*/ 226828 h 226828"/>
                <a:gd name="connsiteX2" fmla="*/ 1913860 w 2395870"/>
                <a:gd name="connsiteY2" fmla="*/ 226828 h 226828"/>
                <a:gd name="connsiteX3" fmla="*/ 1935126 w 2395870"/>
                <a:gd name="connsiteY3" fmla="*/ 0 h 226828"/>
                <a:gd name="connsiteX4" fmla="*/ 0 w 2395870"/>
                <a:gd name="connsiteY4" fmla="*/ 7089 h 226828"/>
                <a:gd name="connsiteX0" fmla="*/ 2381693 w 2395870"/>
                <a:gd name="connsiteY0" fmla="*/ 77972 h 226828"/>
                <a:gd name="connsiteX1" fmla="*/ 2395870 w 2395870"/>
                <a:gd name="connsiteY1" fmla="*/ 226828 h 226828"/>
                <a:gd name="connsiteX2" fmla="*/ 1949302 w 2395870"/>
                <a:gd name="connsiteY2" fmla="*/ 226828 h 226828"/>
                <a:gd name="connsiteX3" fmla="*/ 1935126 w 2395870"/>
                <a:gd name="connsiteY3" fmla="*/ 0 h 226828"/>
                <a:gd name="connsiteX4" fmla="*/ 0 w 2395870"/>
                <a:gd name="connsiteY4" fmla="*/ 7089 h 22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870" h="226828">
                  <a:moveTo>
                    <a:pt x="2381693" y="77972"/>
                  </a:moveTo>
                  <a:lnTo>
                    <a:pt x="2395870" y="226828"/>
                  </a:lnTo>
                  <a:lnTo>
                    <a:pt x="1949302" y="226828"/>
                  </a:lnTo>
                  <a:lnTo>
                    <a:pt x="1935126" y="0"/>
                  </a:lnTo>
                  <a:lnTo>
                    <a:pt x="0" y="7089"/>
                  </a:lnTo>
                </a:path>
              </a:pathLst>
            </a:custGeom>
            <a:noFill/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04">
              <a:extLst>
                <a:ext uri="{FF2B5EF4-FFF2-40B4-BE49-F238E27FC236}">
                  <a16:creationId xmlns:a16="http://schemas.microsoft.com/office/drawing/2014/main" id="{9E321EB1-CBDB-95A6-37FB-00D9BF71D4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93143" y="6076854"/>
              <a:ext cx="0" cy="22267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33" name="Line 105">
              <a:extLst>
                <a:ext uri="{FF2B5EF4-FFF2-40B4-BE49-F238E27FC236}">
                  <a16:creationId xmlns:a16="http://schemas.microsoft.com/office/drawing/2014/main" id="{9C0C72FF-9451-808C-AC5B-E20675C186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38436" y="6094321"/>
              <a:ext cx="0" cy="22267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D163981-0CCF-4FF9-C213-6F762141CC00}"/>
              </a:ext>
            </a:extLst>
          </p:cNvPr>
          <p:cNvGrpSpPr/>
          <p:nvPr/>
        </p:nvGrpSpPr>
        <p:grpSpPr>
          <a:xfrm>
            <a:off x="116262" y="701241"/>
            <a:ext cx="11898085" cy="2710074"/>
            <a:chOff x="116262" y="701241"/>
            <a:chExt cx="11898085" cy="271007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9674A34-F02E-631C-26C8-BD3B66AA5172}"/>
                </a:ext>
              </a:extLst>
            </p:cNvPr>
            <p:cNvGrpSpPr/>
            <p:nvPr/>
          </p:nvGrpSpPr>
          <p:grpSpPr>
            <a:xfrm>
              <a:off x="116262" y="701241"/>
              <a:ext cx="11898085" cy="2642613"/>
              <a:chOff x="116262" y="701241"/>
              <a:chExt cx="11898085" cy="2642613"/>
            </a:xfrm>
          </p:grpSpPr>
          <p:sp>
            <p:nvSpPr>
              <p:cNvPr id="51" name="Text Box 8">
                <a:extLst>
                  <a:ext uri="{FF2B5EF4-FFF2-40B4-BE49-F238E27FC236}">
                    <a16:creationId xmlns:a16="http://schemas.microsoft.com/office/drawing/2014/main" id="{48EBCA5A-5A62-F763-2410-242DA93338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53809" y="1596979"/>
                <a:ext cx="1573660" cy="246221"/>
              </a:xfrm>
              <a:prstGeom prst="rect">
                <a:avLst/>
              </a:prstGeom>
              <a:solidFill>
                <a:srgbClr val="FFCC99"/>
              </a:solidFill>
              <a:ln w="25400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Times New Roman" pitchFamily="18" charset="0"/>
                  </a:rPr>
                  <a:t>1</a:t>
                </a:r>
                <a:r>
                  <a:rPr kumimoji="0" lang="en-US" sz="160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Times New Roman" pitchFamily="18" charset="0"/>
                  </a:rPr>
                  <a:t>+</a:t>
                </a: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Times New Roman" pitchFamily="18" charset="0"/>
                  </a:rPr>
                  <a:t> Ion Source</a:t>
                </a:r>
              </a:p>
            </p:txBody>
          </p:sp>
          <p:sp>
            <p:nvSpPr>
              <p:cNvPr id="52" name="Text Box 22">
                <a:extLst>
                  <a:ext uri="{FF2B5EF4-FFF2-40B4-BE49-F238E27FC236}">
                    <a16:creationId xmlns:a16="http://schemas.microsoft.com/office/drawing/2014/main" id="{9F793A1F-4796-3BB6-5162-B8487834B3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44744" y="1485623"/>
                <a:ext cx="852829" cy="24622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Arial" charset="0"/>
                  </a:rPr>
                  <a:t>1+ RIB</a:t>
                </a: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Arial" charset="0"/>
                  </a:rPr>
                  <a:t> </a:t>
                </a:r>
              </a:p>
            </p:txBody>
          </p:sp>
          <p:cxnSp>
            <p:nvCxnSpPr>
              <p:cNvPr id="54" name="Elbow Connector 62">
                <a:extLst>
                  <a:ext uri="{FF2B5EF4-FFF2-40B4-BE49-F238E27FC236}">
                    <a16:creationId xmlns:a16="http://schemas.microsoft.com/office/drawing/2014/main" id="{13CF2F79-D9CC-5C27-9447-9EC63C5E99F1}"/>
                  </a:ext>
                </a:extLst>
              </p:cNvPr>
              <p:cNvCxnSpPr>
                <a:cxnSpLocks/>
                <a:stCxn id="57" idx="0"/>
              </p:cNvCxnSpPr>
              <p:nvPr/>
            </p:nvCxnSpPr>
            <p:spPr>
              <a:xfrm rot="5400000" flipH="1" flipV="1">
                <a:off x="1540671" y="554086"/>
                <a:ext cx="345746" cy="1516300"/>
              </a:xfrm>
              <a:prstGeom prst="bentConnector2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 Box 21">
                <a:extLst>
                  <a:ext uri="{FF2B5EF4-FFF2-40B4-BE49-F238E27FC236}">
                    <a16:creationId xmlns:a16="http://schemas.microsoft.com/office/drawing/2014/main" id="{89F0A8C3-34F4-A347-F23F-147FAFDB2E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6138" y="833450"/>
                <a:ext cx="32092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n</a:t>
                </a:r>
              </a:p>
            </p:txBody>
          </p:sp>
          <p:sp>
            <p:nvSpPr>
              <p:cNvPr id="56" name="Line 9">
                <a:extLst>
                  <a:ext uri="{FF2B5EF4-FFF2-40B4-BE49-F238E27FC236}">
                    <a16:creationId xmlns:a16="http://schemas.microsoft.com/office/drawing/2014/main" id="{2F19BE1E-95E6-7625-15F0-E286518535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2803488" y="1600373"/>
                <a:ext cx="0" cy="272548"/>
              </a:xfrm>
              <a:prstGeom prst="line">
                <a:avLst/>
              </a:prstGeom>
              <a:noFill/>
              <a:ln w="25400">
                <a:solidFill>
                  <a:srgbClr val="0070C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57" name="Text Box 12">
                <a:extLst>
                  <a:ext uri="{FF2B5EF4-FFF2-40B4-BE49-F238E27FC236}">
                    <a16:creationId xmlns:a16="http://schemas.microsoft.com/office/drawing/2014/main" id="{CE76CF75-D786-3806-B656-78330C5279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262" y="1485109"/>
                <a:ext cx="1678263" cy="49244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SC e- LINAC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50 MeV / 2mA</a:t>
                </a:r>
              </a:p>
            </p:txBody>
          </p:sp>
          <p:sp>
            <p:nvSpPr>
              <p:cNvPr id="58" name="Text Box 21">
                <a:extLst>
                  <a:ext uri="{FF2B5EF4-FFF2-40B4-BE49-F238E27FC236}">
                    <a16:creationId xmlns:a16="http://schemas.microsoft.com/office/drawing/2014/main" id="{B03D9BDD-F714-A626-C0C6-C85B0902EA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34460" y="1416469"/>
                <a:ext cx="4154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e-</a:t>
                </a:r>
              </a:p>
            </p:txBody>
          </p:sp>
          <p:sp>
            <p:nvSpPr>
              <p:cNvPr id="60" name="Line 24">
                <a:extLst>
                  <a:ext uri="{FF2B5EF4-FFF2-40B4-BE49-F238E27FC236}">
                    <a16:creationId xmlns:a16="http://schemas.microsoft.com/office/drawing/2014/main" id="{9BA2967C-5F32-820E-F235-4DB88AF1AE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2413309" y="1526275"/>
                <a:ext cx="0" cy="365760"/>
              </a:xfrm>
              <a:prstGeom prst="line">
                <a:avLst/>
              </a:prstGeom>
              <a:noFill/>
              <a:ln w="25400">
                <a:solidFill>
                  <a:srgbClr val="0070C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1" name="Text Box 25">
                <a:extLst>
                  <a:ext uri="{FF2B5EF4-FFF2-40B4-BE49-F238E27FC236}">
                    <a16:creationId xmlns:a16="http://schemas.microsoft.com/office/drawing/2014/main" id="{F29F4558-B1B7-2270-3CE0-7D83677E97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11308" y="1361373"/>
                <a:ext cx="2792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cs typeface="Arial" charset="0"/>
                  </a:rPr>
                  <a:t>g</a:t>
                </a:r>
              </a:p>
            </p:txBody>
          </p:sp>
          <p:sp>
            <p:nvSpPr>
              <p:cNvPr id="62" name="Text Box 26">
                <a:extLst>
                  <a:ext uri="{FF2B5EF4-FFF2-40B4-BE49-F238E27FC236}">
                    <a16:creationId xmlns:a16="http://schemas.microsoft.com/office/drawing/2014/main" id="{01C38673-7C39-9CA4-7F78-A0EBA4E390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5942" y="1844513"/>
                <a:ext cx="45794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Ta</a:t>
                </a:r>
              </a:p>
            </p:txBody>
          </p:sp>
          <p:sp>
            <p:nvSpPr>
              <p:cNvPr id="64" name="Line 9">
                <a:extLst>
                  <a:ext uri="{FF2B5EF4-FFF2-40B4-BE49-F238E27FC236}">
                    <a16:creationId xmlns:a16="http://schemas.microsoft.com/office/drawing/2014/main" id="{BE9F9AF7-32EB-8BB6-FF95-295CD3B37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1991452" y="1531026"/>
                <a:ext cx="0" cy="365760"/>
              </a:xfrm>
              <a:prstGeom prst="line">
                <a:avLst/>
              </a:prstGeom>
              <a:noFill/>
              <a:ln w="25400">
                <a:solidFill>
                  <a:srgbClr val="0070C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65" name="Text Box 21">
                <a:extLst>
                  <a:ext uri="{FF2B5EF4-FFF2-40B4-BE49-F238E27FC236}">
                    <a16:creationId xmlns:a16="http://schemas.microsoft.com/office/drawing/2014/main" id="{EED0F13C-798B-15AD-B10D-0E74CFEF37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4513" y="847852"/>
                <a:ext cx="38985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e-</a:t>
                </a:r>
              </a:p>
            </p:txBody>
          </p:sp>
          <p:cxnSp>
            <p:nvCxnSpPr>
              <p:cNvPr id="68" name="Elbow Connector 150">
                <a:extLst>
                  <a:ext uri="{FF2B5EF4-FFF2-40B4-BE49-F238E27FC236}">
                    <a16:creationId xmlns:a16="http://schemas.microsoft.com/office/drawing/2014/main" id="{76133154-AD33-53D8-7C85-57B762E6CD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55262" y="1712275"/>
                <a:ext cx="1005840" cy="731520"/>
              </a:xfrm>
              <a:prstGeom prst="bentConnector2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Elbow Connector 62">
                <a:extLst>
                  <a:ext uri="{FF2B5EF4-FFF2-40B4-BE49-F238E27FC236}">
                    <a16:creationId xmlns:a16="http://schemas.microsoft.com/office/drawing/2014/main" id="{8A6C7127-4919-A144-CEBD-9ADF585ED28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807250" y="2088599"/>
                <a:ext cx="731520" cy="548640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 Box 21">
                <a:extLst>
                  <a:ext uri="{FF2B5EF4-FFF2-40B4-BE49-F238E27FC236}">
                    <a16:creationId xmlns:a16="http://schemas.microsoft.com/office/drawing/2014/main" id="{D2892041-1F9F-99E9-478D-1A9A954B44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2994" y="2311769"/>
                <a:ext cx="4436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Calibri" pitchFamily="34" charset="0"/>
                  </a:rPr>
                  <a:t>b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+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51BFEDF-516E-A06F-8342-1816244FF457}"/>
                  </a:ext>
                </a:extLst>
              </p:cNvPr>
              <p:cNvSpPr/>
              <p:nvPr/>
            </p:nvSpPr>
            <p:spPr>
              <a:xfrm>
                <a:off x="1924124" y="990602"/>
                <a:ext cx="53543" cy="327836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82087D5-37B5-7A0D-6E60-FA7B39A9ADE9}"/>
                  </a:ext>
                </a:extLst>
              </p:cNvPr>
              <p:cNvSpPr/>
              <p:nvPr/>
            </p:nvSpPr>
            <p:spPr>
              <a:xfrm>
                <a:off x="2147686" y="1577996"/>
                <a:ext cx="45719" cy="250680"/>
              </a:xfrm>
              <a:prstGeom prst="rect">
                <a:avLst/>
              </a:prstGeom>
              <a:solidFill>
                <a:schemeClr val="accent3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553BB57-73CD-55AE-8515-B96C9B2C28E2}"/>
                  </a:ext>
                </a:extLst>
              </p:cNvPr>
              <p:cNvSpPr/>
              <p:nvPr/>
            </p:nvSpPr>
            <p:spPr>
              <a:xfrm>
                <a:off x="2597582" y="1612350"/>
                <a:ext cx="53541" cy="250055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Line 9">
                <a:extLst>
                  <a:ext uri="{FF2B5EF4-FFF2-40B4-BE49-F238E27FC236}">
                    <a16:creationId xmlns:a16="http://schemas.microsoft.com/office/drawing/2014/main" id="{EF6011F2-48FC-6FB9-56CB-F282725476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60985" y="2250222"/>
                <a:ext cx="0" cy="272548"/>
              </a:xfrm>
              <a:prstGeom prst="line">
                <a:avLst/>
              </a:prstGeom>
              <a:noFill/>
              <a:ln w="25400">
                <a:solidFill>
                  <a:srgbClr val="0070C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CCA96D7-213D-EA6A-BAED-441F3C8B8500}"/>
                  </a:ext>
                </a:extLst>
              </p:cNvPr>
              <p:cNvSpPr/>
              <p:nvPr/>
            </p:nvSpPr>
            <p:spPr>
              <a:xfrm rot="16200000">
                <a:off x="3734215" y="2406304"/>
                <a:ext cx="53541" cy="25005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Line 9">
                <a:extLst>
                  <a:ext uri="{FF2B5EF4-FFF2-40B4-BE49-F238E27FC236}">
                    <a16:creationId xmlns:a16="http://schemas.microsoft.com/office/drawing/2014/main" id="{6D7A40BC-DA3A-BAFA-2E61-C17E61FA8A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60984" y="2562748"/>
                <a:ext cx="0" cy="272548"/>
              </a:xfrm>
              <a:prstGeom prst="line">
                <a:avLst/>
              </a:prstGeom>
              <a:noFill/>
              <a:ln w="25400">
                <a:solidFill>
                  <a:srgbClr val="0070C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9" name="Text Box 5">
                <a:extLst>
                  <a:ext uri="{FF2B5EF4-FFF2-40B4-BE49-F238E27FC236}">
                    <a16:creationId xmlns:a16="http://schemas.microsoft.com/office/drawing/2014/main" id="{BFEC9F86-14E2-1D48-56BF-DB6CA2AF08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0743" y="2349910"/>
                <a:ext cx="1017509" cy="33855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Target </a:t>
                </a:r>
              </a:p>
            </p:txBody>
          </p:sp>
          <p:sp>
            <p:nvSpPr>
              <p:cNvPr id="80" name="Text Box 12">
                <a:extLst>
                  <a:ext uri="{FF2B5EF4-FFF2-40B4-BE49-F238E27FC236}">
                    <a16:creationId xmlns:a16="http://schemas.microsoft.com/office/drawing/2014/main" id="{36A03EF6-C08C-A172-BCF3-79449E0B00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9722" y="2851411"/>
                <a:ext cx="1981160" cy="49244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Proton cyclotron 50 MeV / 200 </a:t>
                </a:r>
                <a:r>
                  <a:rPr lang="en-US" sz="1600" dirty="0">
                    <a:solidFill>
                      <a:srgbClr val="000000"/>
                    </a:solidFill>
                    <a:latin typeface="Arial Black" panose="020B0A04020102020204" pitchFamily="34" charset="0"/>
                    <a:cs typeface="Calibri" pitchFamily="34" charset="0"/>
                  </a:rPr>
                  <a:t>µ</a:t>
                </a: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A   </a:t>
                </a:r>
              </a:p>
            </p:txBody>
          </p:sp>
          <p:sp>
            <p:nvSpPr>
              <p:cNvPr id="81" name="Text Box 101">
                <a:extLst>
                  <a:ext uri="{FF2B5EF4-FFF2-40B4-BE49-F238E27FC236}">
                    <a16:creationId xmlns:a16="http://schemas.microsoft.com/office/drawing/2014/main" id="{3C5672F2-E849-5FD6-13D1-7D57DEF0B9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77844" y="1541188"/>
                <a:ext cx="1280160" cy="548640"/>
              </a:xfrm>
              <a:prstGeom prst="rect">
                <a:avLst/>
              </a:prstGeom>
              <a:solidFill>
                <a:srgbClr val="FFFFCC"/>
              </a:solidFill>
              <a:ln w="2540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HR separator</a:t>
                </a:r>
              </a:p>
            </p:txBody>
          </p:sp>
          <p:sp>
            <p:nvSpPr>
              <p:cNvPr id="82" name="Text Box 124">
                <a:extLst>
                  <a:ext uri="{FF2B5EF4-FFF2-40B4-BE49-F238E27FC236}">
                    <a16:creationId xmlns:a16="http://schemas.microsoft.com/office/drawing/2014/main" id="{79001CD6-E701-4CCB-C927-BA56FA7E98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64585" y="701241"/>
                <a:ext cx="562046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Spectroscopy of  r-process, n-rich exotic nuclei</a:t>
                </a:r>
              </a:p>
            </p:txBody>
          </p:sp>
          <p:sp>
            <p:nvSpPr>
              <p:cNvPr id="83" name="Text Box 101">
                <a:extLst>
                  <a:ext uri="{FF2B5EF4-FFF2-40B4-BE49-F238E27FC236}">
                    <a16:creationId xmlns:a16="http://schemas.microsoft.com/office/drawing/2014/main" id="{EC5F4F9C-84A6-6872-5A3C-8AB00C397A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04453" y="1581360"/>
                <a:ext cx="1463040" cy="4572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RFQ Cooler + MR-TOF </a:t>
                </a:r>
              </a:p>
            </p:txBody>
          </p: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1040A383-F40D-A41F-E7F8-357A62F1870A}"/>
                  </a:ext>
                </a:extLst>
              </p:cNvPr>
              <p:cNvCxnSpPr/>
              <p:nvPr/>
            </p:nvCxnSpPr>
            <p:spPr>
              <a:xfrm>
                <a:off x="5570663" y="1789001"/>
                <a:ext cx="731520" cy="481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D5BF3D8F-CCED-9A10-7A4C-9F7905475F38}"/>
                  </a:ext>
                </a:extLst>
              </p:cNvPr>
              <p:cNvCxnSpPr>
                <a:cxnSpLocks/>
              </p:cNvCxnSpPr>
              <p:nvPr/>
            </p:nvCxnSpPr>
            <p:spPr>
              <a:xfrm rot="-60000">
                <a:off x="7556719" y="1778399"/>
                <a:ext cx="548640" cy="1434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 Box 101">
                <a:extLst>
                  <a:ext uri="{FF2B5EF4-FFF2-40B4-BE49-F238E27FC236}">
                    <a16:creationId xmlns:a16="http://schemas.microsoft.com/office/drawing/2014/main" id="{1BBC8D8E-77E3-7CC8-2643-22EDB027C9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35116" y="1012753"/>
                <a:ext cx="2730532" cy="2462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N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eutron Beam 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F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acility</a:t>
                </a:r>
              </a:p>
            </p:txBody>
          </p:sp>
          <p:sp>
            <p:nvSpPr>
              <p:cNvPr id="87" name="Text Box 101">
                <a:extLst>
                  <a:ext uri="{FF2B5EF4-FFF2-40B4-BE49-F238E27FC236}">
                    <a16:creationId xmlns:a16="http://schemas.microsoft.com/office/drawing/2014/main" id="{DA4849EA-A7CD-3EDB-8186-905EB1728A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715" y="2774877"/>
                <a:ext cx="2046219" cy="492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L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ow 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E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nergy 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P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ositron 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F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acility</a:t>
                </a:r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FF3EFFD0-F627-057E-9319-EC8B94219DC9}"/>
                  </a:ext>
                </a:extLst>
              </p:cNvPr>
              <p:cNvCxnSpPr>
                <a:cxnSpLocks/>
                <a:endCxn id="89" idx="1"/>
              </p:cNvCxnSpPr>
              <p:nvPr/>
            </p:nvCxnSpPr>
            <p:spPr>
              <a:xfrm flipV="1">
                <a:off x="9596947" y="1535286"/>
                <a:ext cx="319004" cy="12706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 Box 101">
                <a:extLst>
                  <a:ext uri="{FF2B5EF4-FFF2-40B4-BE49-F238E27FC236}">
                    <a16:creationId xmlns:a16="http://schemas.microsoft.com/office/drawing/2014/main" id="{2BC829A3-7A48-A99B-FE27-811C1F341C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15951" y="1398126"/>
                <a:ext cx="914400" cy="2743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TRAP</a:t>
                </a:r>
              </a:p>
            </p:txBody>
          </p: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480BF8A6-4454-B0C8-5D4D-9EE881E5D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4690" y="1897216"/>
                <a:ext cx="329260" cy="7898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 Box 101">
                <a:extLst>
                  <a:ext uri="{FF2B5EF4-FFF2-40B4-BE49-F238E27FC236}">
                    <a16:creationId xmlns:a16="http://schemas.microsoft.com/office/drawing/2014/main" id="{FD4387A5-F311-C76E-A3F6-8E52A04F6E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11227" y="2051488"/>
                <a:ext cx="2103120" cy="4572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LASER SPECTROSCOPY 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47536B57-A763-21A6-4841-8E7DC09FA39A}"/>
                  </a:ext>
                </a:extLst>
              </p:cNvPr>
              <p:cNvSpPr txBox="1"/>
              <p:nvPr/>
            </p:nvSpPr>
            <p:spPr>
              <a:xfrm>
                <a:off x="6636898" y="1024740"/>
                <a:ext cx="39529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uLnTx/>
                    <a:uFillTx/>
                    <a:latin typeface="Arial Black" panose="020B0A04020102020204" pitchFamily="34" charset="0"/>
                    <a:cs typeface="Arial" charset="0"/>
                  </a:rPr>
                  <a:t>Low Energy Experimental Facility</a:t>
                </a:r>
              </a:p>
            </p:txBody>
          </p: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1DF76EE7-AE99-7FE9-8DD4-CB05B3192D73}"/>
                  </a:ext>
                </a:extLst>
              </p:cNvPr>
              <p:cNvCxnSpPr/>
              <p:nvPr/>
            </p:nvCxnSpPr>
            <p:spPr>
              <a:xfrm flipV="1">
                <a:off x="4546562" y="2089828"/>
                <a:ext cx="1005840" cy="1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94" name="Text Box 8">
                <a:extLst>
                  <a:ext uri="{FF2B5EF4-FFF2-40B4-BE49-F238E27FC236}">
                    <a16:creationId xmlns:a16="http://schemas.microsoft.com/office/drawing/2014/main" id="{FE50D10A-6EC1-C731-5564-E086E9F277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4445" y="1976204"/>
                <a:ext cx="1573660" cy="246221"/>
              </a:xfrm>
              <a:prstGeom prst="rect">
                <a:avLst/>
              </a:prstGeom>
              <a:solidFill>
                <a:srgbClr val="FFCC99"/>
              </a:solidFill>
              <a:ln w="25400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Times New Roman" pitchFamily="18" charset="0"/>
                  </a:rPr>
                  <a:t>1</a:t>
                </a:r>
                <a:r>
                  <a:rPr kumimoji="0" lang="en-US" sz="160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Times New Roman" pitchFamily="18" charset="0"/>
                  </a:rPr>
                  <a:t>+</a:t>
                </a: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Times New Roman" pitchFamily="18" charset="0"/>
                  </a:rPr>
                  <a:t> Ion Source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48B61C0-1C45-02A9-00F1-2150CFE06777}"/>
                </a:ext>
              </a:extLst>
            </p:cNvPr>
            <p:cNvGrpSpPr/>
            <p:nvPr/>
          </p:nvGrpSpPr>
          <p:grpSpPr>
            <a:xfrm>
              <a:off x="5067079" y="2377801"/>
              <a:ext cx="5685221" cy="1033514"/>
              <a:chOff x="5067079" y="2377801"/>
              <a:chExt cx="5685221" cy="1033514"/>
            </a:xfrm>
          </p:grpSpPr>
          <p:sp>
            <p:nvSpPr>
              <p:cNvPr id="40" name="Line 90">
                <a:extLst>
                  <a:ext uri="{FF2B5EF4-FFF2-40B4-BE49-F238E27FC236}">
                    <a16:creationId xmlns:a16="http://schemas.microsoft.com/office/drawing/2014/main" id="{D7917A97-91EC-9A6F-D01D-1BD6F7C454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17867" y="2577386"/>
                <a:ext cx="2194560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1" name="Text Box 91">
                <a:extLst>
                  <a:ext uri="{FF2B5EF4-FFF2-40B4-BE49-F238E27FC236}">
                    <a16:creationId xmlns:a16="http://schemas.microsoft.com/office/drawing/2014/main" id="{6078767F-D0EA-BB91-46A5-6FE9F46C3C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3789" y="2381870"/>
                <a:ext cx="1713597" cy="39439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914400" rtl="0" eaLnBrk="0" fontAlgn="auto" latinLnBrk="0" hangingPunct="0">
                  <a:lnSpc>
                    <a:spcPct val="85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Stable isotope</a:t>
                </a:r>
              </a:p>
              <a:p>
                <a:pPr marL="0" marR="0" lvl="0" indent="0" algn="ctr" defTabSz="914400" rtl="0" eaLnBrk="0" fontAlgn="auto" latinLnBrk="0" hangingPunct="0"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 injection</a:t>
                </a:r>
              </a:p>
            </p:txBody>
          </p:sp>
          <p:sp>
            <p:nvSpPr>
              <p:cNvPr id="42" name="Line 97">
                <a:extLst>
                  <a:ext uri="{FF2B5EF4-FFF2-40B4-BE49-F238E27FC236}">
                    <a16:creationId xmlns:a16="http://schemas.microsoft.com/office/drawing/2014/main" id="{DDE84C4C-FBD9-79E2-5252-38998413AF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01064" y="2577981"/>
                <a:ext cx="0" cy="18288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3" name="Text Box 99">
                <a:extLst>
                  <a:ext uri="{FF2B5EF4-FFF2-40B4-BE49-F238E27FC236}">
                    <a16:creationId xmlns:a16="http://schemas.microsoft.com/office/drawing/2014/main" id="{9AE3BC62-E851-FBFC-10EA-7A64CBC95E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7079" y="2758700"/>
                <a:ext cx="1280160" cy="274320"/>
              </a:xfrm>
              <a:prstGeom prst="rect">
                <a:avLst/>
              </a:prstGeom>
              <a:solidFill>
                <a:srgbClr val="99CCFF"/>
              </a:solidFill>
              <a:ln w="254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Separator</a:t>
                </a:r>
              </a:p>
            </p:txBody>
          </p:sp>
          <p:sp>
            <p:nvSpPr>
              <p:cNvPr id="44" name="Text Box 116">
                <a:extLst>
                  <a:ext uri="{FF2B5EF4-FFF2-40B4-BE49-F238E27FC236}">
                    <a16:creationId xmlns:a16="http://schemas.microsoft.com/office/drawing/2014/main" id="{E2512860-91BC-6F39-BC07-880CA38083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77580" y="2954115"/>
                <a:ext cx="3474720" cy="457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Material Science &amp; biological studies with stable &amp; RIBs</a:t>
                </a:r>
              </a:p>
            </p:txBody>
          </p:sp>
          <p:sp>
            <p:nvSpPr>
              <p:cNvPr id="45" name="Text Box 101">
                <a:extLst>
                  <a:ext uri="{FF2B5EF4-FFF2-40B4-BE49-F238E27FC236}">
                    <a16:creationId xmlns:a16="http://schemas.microsoft.com/office/drawing/2014/main" id="{6DCBABE8-01D4-33FB-0911-FDC1906180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50419" y="2431760"/>
                <a:ext cx="1645920" cy="2462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Calibri" pitchFamily="34" charset="0"/>
                  </a:rPr>
                  <a:t>HC Injector</a:t>
                </a:r>
              </a:p>
            </p:txBody>
          </p:sp>
          <p:sp>
            <p:nvSpPr>
              <p:cNvPr id="46" name="Text Box 121">
                <a:extLst>
                  <a:ext uri="{FF2B5EF4-FFF2-40B4-BE49-F238E27FC236}">
                    <a16:creationId xmlns:a16="http://schemas.microsoft.com/office/drawing/2014/main" id="{4C44FBC4-8638-B7FC-152E-0B91344FB8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92612" y="2850853"/>
                <a:ext cx="731520" cy="246221"/>
              </a:xfrm>
              <a:prstGeom prst="rect">
                <a:avLst/>
              </a:prstGeom>
              <a:solidFill>
                <a:srgbClr val="CCFFFF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Calibri" pitchFamily="34" charset="0"/>
                  </a:rPr>
                  <a:t>1.5 keV/u</a:t>
                </a:r>
              </a:p>
            </p:txBody>
          </p:sp>
          <p:sp>
            <p:nvSpPr>
              <p:cNvPr id="47" name="Line 98">
                <a:extLst>
                  <a:ext uri="{FF2B5EF4-FFF2-40B4-BE49-F238E27FC236}">
                    <a16:creationId xmlns:a16="http://schemas.microsoft.com/office/drawing/2014/main" id="{F79B0A33-B938-0285-647D-3AF986684C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65868" y="2377801"/>
                <a:ext cx="0" cy="3652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8" name="Freeform 154">
                <a:extLst>
                  <a:ext uri="{FF2B5EF4-FFF2-40B4-BE49-F238E27FC236}">
                    <a16:creationId xmlns:a16="http://schemas.microsoft.com/office/drawing/2014/main" id="{F76A0703-4467-531B-099F-89353651DDB1}"/>
                  </a:ext>
                </a:extLst>
              </p:cNvPr>
              <p:cNvSpPr/>
              <p:nvPr/>
            </p:nvSpPr>
            <p:spPr>
              <a:xfrm flipH="1">
                <a:off x="6120529" y="3085639"/>
                <a:ext cx="1090696" cy="100155"/>
              </a:xfrm>
              <a:custGeom>
                <a:avLst/>
                <a:gdLst>
                  <a:gd name="connsiteX0" fmla="*/ 533400 w 533400"/>
                  <a:gd name="connsiteY0" fmla="*/ 0 h 157162"/>
                  <a:gd name="connsiteX1" fmla="*/ 533400 w 533400"/>
                  <a:gd name="connsiteY1" fmla="*/ 157162 h 157162"/>
                  <a:gd name="connsiteX2" fmla="*/ 0 w 533400"/>
                  <a:gd name="connsiteY2" fmla="*/ 157162 h 157162"/>
                  <a:gd name="connsiteX3" fmla="*/ 0 w 533400"/>
                  <a:gd name="connsiteY3" fmla="*/ 157162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3400" h="157162">
                    <a:moveTo>
                      <a:pt x="533400" y="0"/>
                    </a:moveTo>
                    <a:lnTo>
                      <a:pt x="533400" y="157162"/>
                    </a:lnTo>
                    <a:lnTo>
                      <a:pt x="0" y="157162"/>
                    </a:lnTo>
                    <a:lnTo>
                      <a:pt x="0" y="157162"/>
                    </a:lnTo>
                  </a:path>
                </a:pathLst>
              </a:custGeom>
              <a:noFill/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54">
                <a:extLst>
                  <a:ext uri="{FF2B5EF4-FFF2-40B4-BE49-F238E27FC236}">
                    <a16:creationId xmlns:a16="http://schemas.microsoft.com/office/drawing/2014/main" id="{B19918EA-8EF7-FB82-30F1-4028ACFD8591}"/>
                  </a:ext>
                </a:extLst>
              </p:cNvPr>
              <p:cNvSpPr/>
              <p:nvPr/>
            </p:nvSpPr>
            <p:spPr>
              <a:xfrm flipH="1">
                <a:off x="5559697" y="3064302"/>
                <a:ext cx="1645920" cy="274320"/>
              </a:xfrm>
              <a:custGeom>
                <a:avLst/>
                <a:gdLst>
                  <a:gd name="connsiteX0" fmla="*/ 533400 w 533400"/>
                  <a:gd name="connsiteY0" fmla="*/ 0 h 157162"/>
                  <a:gd name="connsiteX1" fmla="*/ 533400 w 533400"/>
                  <a:gd name="connsiteY1" fmla="*/ 157162 h 157162"/>
                  <a:gd name="connsiteX2" fmla="*/ 0 w 533400"/>
                  <a:gd name="connsiteY2" fmla="*/ 157162 h 157162"/>
                  <a:gd name="connsiteX3" fmla="*/ 0 w 533400"/>
                  <a:gd name="connsiteY3" fmla="*/ 157162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3400" h="157162">
                    <a:moveTo>
                      <a:pt x="533400" y="0"/>
                    </a:moveTo>
                    <a:lnTo>
                      <a:pt x="533400" y="157162"/>
                    </a:lnTo>
                    <a:lnTo>
                      <a:pt x="0" y="157162"/>
                    </a:lnTo>
                    <a:lnTo>
                      <a:pt x="0" y="157162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175190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2743200" y="990600"/>
            <a:ext cx="6301800" cy="55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Scroll: Horizontal 49">
            <a:extLst>
              <a:ext uri="{FF2B5EF4-FFF2-40B4-BE49-F238E27FC236}">
                <a16:creationId xmlns:a16="http://schemas.microsoft.com/office/drawing/2014/main" id="{6BA930F4-80A5-D864-C060-3718A8B49789}"/>
              </a:ext>
            </a:extLst>
          </p:cNvPr>
          <p:cNvSpPr/>
          <p:nvPr/>
        </p:nvSpPr>
        <p:spPr>
          <a:xfrm>
            <a:off x="79513" y="-6690"/>
            <a:ext cx="12046226" cy="731520"/>
          </a:xfrm>
          <a:prstGeom prst="horizontalScroll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pplied and </a:t>
            </a:r>
            <a:r>
              <a:rPr kumimoji="0" lang="en-US" sz="2400" b="0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clear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esearch using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are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sotope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eams (ANURIB)</a:t>
            </a: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48A7E51E-0215-A9E7-6D2F-553A1050D684}"/>
              </a:ext>
            </a:extLst>
          </p:cNvPr>
          <p:cNvGrpSpPr/>
          <p:nvPr/>
        </p:nvGrpSpPr>
        <p:grpSpPr>
          <a:xfrm>
            <a:off x="116262" y="701241"/>
            <a:ext cx="11898085" cy="2642613"/>
            <a:chOff x="116262" y="701241"/>
            <a:chExt cx="11898085" cy="2642613"/>
          </a:xfrm>
        </p:grpSpPr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2953809" y="1596979"/>
              <a:ext cx="1573660" cy="246221"/>
            </a:xfrm>
            <a:prstGeom prst="rect">
              <a:avLst/>
            </a:prstGeom>
            <a:solidFill>
              <a:srgbClr val="FFCC99"/>
            </a:solidFill>
            <a:ln w="2540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square" lIns="4572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Times New Roman" pitchFamily="18" charset="0"/>
                </a:rPr>
                <a:t>1</a:t>
              </a:r>
              <a:r>
                <a:rPr kumimoji="0" lang="en-US" sz="160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Times New Roman" pitchFamily="18" charset="0"/>
                </a:rPr>
                <a:t>+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Times New Roman" pitchFamily="18" charset="0"/>
                </a:rPr>
                <a:t> Ion Source</a:t>
              </a:r>
            </a:p>
          </p:txBody>
        </p:sp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4544744" y="1485623"/>
              <a:ext cx="852829" cy="24622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1+ RIB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 </a:t>
              </a:r>
            </a:p>
          </p:txBody>
        </p:sp>
        <p:sp>
          <p:nvSpPr>
            <p:cNvPr id="38" name="Text Box 101"/>
            <p:cNvSpPr txBox="1">
              <a:spLocks noChangeArrowheads="1"/>
            </p:cNvSpPr>
            <p:nvPr/>
          </p:nvSpPr>
          <p:spPr bwMode="auto">
            <a:xfrm>
              <a:off x="5176807" y="1978928"/>
              <a:ext cx="1005840" cy="246221"/>
            </a:xfrm>
            <a:prstGeom prst="rect">
              <a:avLst/>
            </a:prstGeom>
            <a:solidFill>
              <a:srgbClr val="99FF99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ECR IS</a:t>
              </a:r>
            </a:p>
          </p:txBody>
        </p:sp>
        <p:cxnSp>
          <p:nvCxnSpPr>
            <p:cNvPr id="63" name="Elbow Connector 62"/>
            <p:cNvCxnSpPr>
              <a:cxnSpLocks/>
              <a:stCxn id="15" idx="0"/>
            </p:cNvCxnSpPr>
            <p:nvPr/>
          </p:nvCxnSpPr>
          <p:spPr>
            <a:xfrm rot="5400000" flipH="1" flipV="1">
              <a:off x="1540671" y="554086"/>
              <a:ext cx="345746" cy="1516300"/>
            </a:xfrm>
            <a:prstGeom prst="bentConnector2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 Box 21"/>
            <p:cNvSpPr txBox="1">
              <a:spLocks noChangeArrowheads="1"/>
            </p:cNvSpPr>
            <p:nvPr/>
          </p:nvSpPr>
          <p:spPr bwMode="auto">
            <a:xfrm>
              <a:off x="2036138" y="833450"/>
              <a:ext cx="32092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n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rot="16200000" flipH="1">
              <a:off x="2803488" y="1600373"/>
              <a:ext cx="0" cy="272548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116262" y="1485109"/>
              <a:ext cx="1678263" cy="49244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4572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SC e- LINAC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50 MeV / 2mA</a:t>
              </a:r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auto">
            <a:xfrm>
              <a:off x="1734460" y="1416469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e-</a:t>
              </a:r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rot="16200000" flipH="1">
              <a:off x="2366703" y="1572881"/>
              <a:ext cx="0" cy="272548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20" name="Text Box 25"/>
            <p:cNvSpPr txBox="1">
              <a:spLocks noChangeArrowheads="1"/>
            </p:cNvSpPr>
            <p:nvPr/>
          </p:nvSpPr>
          <p:spPr bwMode="auto">
            <a:xfrm>
              <a:off x="2211308" y="1361373"/>
              <a:ext cx="2792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  <a:cs typeface="Arial" charset="0"/>
                </a:rPr>
                <a:t>g</a:t>
              </a:r>
            </a:p>
          </p:txBody>
        </p:sp>
        <p:sp>
          <p:nvSpPr>
            <p:cNvPr id="21" name="Text Box 26"/>
            <p:cNvSpPr txBox="1">
              <a:spLocks noChangeArrowheads="1"/>
            </p:cNvSpPr>
            <p:nvPr/>
          </p:nvSpPr>
          <p:spPr bwMode="auto">
            <a:xfrm>
              <a:off x="1925942" y="1844513"/>
              <a:ext cx="45794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Ta</a:t>
              </a:r>
            </a:p>
          </p:txBody>
        </p:sp>
        <p:sp>
          <p:nvSpPr>
            <p:cNvPr id="73" name="Line 9"/>
            <p:cNvSpPr>
              <a:spLocks noChangeShapeType="1"/>
            </p:cNvSpPr>
            <p:nvPr/>
          </p:nvSpPr>
          <p:spPr bwMode="auto">
            <a:xfrm rot="16200000" flipH="1">
              <a:off x="1919267" y="1572881"/>
              <a:ext cx="0" cy="272548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endParaRPr>
            </a:p>
          </p:txBody>
        </p:sp>
        <p:sp>
          <p:nvSpPr>
            <p:cNvPr id="74" name="Text Box 21"/>
            <p:cNvSpPr txBox="1">
              <a:spLocks noChangeArrowheads="1"/>
            </p:cNvSpPr>
            <p:nvPr/>
          </p:nvSpPr>
          <p:spPr bwMode="auto">
            <a:xfrm>
              <a:off x="1334513" y="847852"/>
              <a:ext cx="38985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e-</a:t>
              </a:r>
            </a:p>
          </p:txBody>
        </p:sp>
        <p:cxnSp>
          <p:nvCxnSpPr>
            <p:cNvPr id="151" name="Elbow Connector 150"/>
            <p:cNvCxnSpPr>
              <a:cxnSpLocks/>
              <a:stCxn id="13" idx="3"/>
              <a:endCxn id="38" idx="0"/>
            </p:cNvCxnSpPr>
            <p:nvPr/>
          </p:nvCxnSpPr>
          <p:spPr>
            <a:xfrm>
              <a:off x="4527469" y="1720090"/>
              <a:ext cx="1152258" cy="258838"/>
            </a:xfrm>
            <a:prstGeom prst="bentConnector2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Elbow Connector 62"/>
            <p:cNvCxnSpPr>
              <a:cxnSpLocks/>
            </p:cNvCxnSpPr>
            <p:nvPr/>
          </p:nvCxnSpPr>
          <p:spPr>
            <a:xfrm rot="16200000" flipH="1">
              <a:off x="807250" y="2088599"/>
              <a:ext cx="731520" cy="548640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 Box 21"/>
            <p:cNvSpPr txBox="1">
              <a:spLocks noChangeArrowheads="1"/>
            </p:cNvSpPr>
            <p:nvPr/>
          </p:nvSpPr>
          <p:spPr bwMode="auto">
            <a:xfrm>
              <a:off x="962994" y="2311769"/>
              <a:ext cx="4436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Calibri" pitchFamily="34" charset="0"/>
                </a:rPr>
                <a:t>b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+</a:t>
              </a: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924124" y="990602"/>
              <a:ext cx="53543" cy="32783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2147686" y="1577996"/>
              <a:ext cx="45719" cy="250680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2597582" y="1612350"/>
              <a:ext cx="53541" cy="250055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Line 9"/>
            <p:cNvSpPr>
              <a:spLocks noChangeShapeType="1"/>
            </p:cNvSpPr>
            <p:nvPr/>
          </p:nvSpPr>
          <p:spPr bwMode="auto">
            <a:xfrm rot="10800000">
              <a:off x="3760985" y="2250222"/>
              <a:ext cx="0" cy="272548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 rot="16200000">
              <a:off x="3734215" y="2406304"/>
              <a:ext cx="53541" cy="2500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Line 9"/>
            <p:cNvSpPr>
              <a:spLocks noChangeShapeType="1"/>
            </p:cNvSpPr>
            <p:nvPr/>
          </p:nvSpPr>
          <p:spPr bwMode="auto">
            <a:xfrm rot="10800000">
              <a:off x="3760984" y="2562748"/>
              <a:ext cx="0" cy="272548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158" name="Text Box 5"/>
            <p:cNvSpPr txBox="1">
              <a:spLocks noChangeArrowheads="1"/>
            </p:cNvSpPr>
            <p:nvPr/>
          </p:nvSpPr>
          <p:spPr bwMode="auto">
            <a:xfrm>
              <a:off x="2800743" y="2349910"/>
              <a:ext cx="1017509" cy="33855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Target </a:t>
              </a:r>
            </a:p>
          </p:txBody>
        </p:sp>
        <p:sp>
          <p:nvSpPr>
            <p:cNvPr id="142" name="Text Box 12"/>
            <p:cNvSpPr txBox="1">
              <a:spLocks noChangeArrowheads="1"/>
            </p:cNvSpPr>
            <p:nvPr/>
          </p:nvSpPr>
          <p:spPr bwMode="auto">
            <a:xfrm>
              <a:off x="2839722" y="2851411"/>
              <a:ext cx="1981160" cy="49244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4572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Proton cyclotron 50 MeV / 200 </a:t>
              </a:r>
              <a:r>
                <a:rPr lang="en-US" sz="1600" dirty="0">
                  <a:solidFill>
                    <a:srgbClr val="000000"/>
                  </a:solidFill>
                  <a:latin typeface="Arial Black" panose="020B0A04020102020204" pitchFamily="34" charset="0"/>
                  <a:cs typeface="Calibri" pitchFamily="34" charset="0"/>
                </a:rPr>
                <a:t>µ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A   </a:t>
              </a:r>
            </a:p>
          </p:txBody>
        </p:sp>
        <p:sp>
          <p:nvSpPr>
            <p:cNvPr id="144" name="Text Box 101"/>
            <p:cNvSpPr txBox="1">
              <a:spLocks noChangeArrowheads="1"/>
            </p:cNvSpPr>
            <p:nvPr/>
          </p:nvSpPr>
          <p:spPr bwMode="auto">
            <a:xfrm>
              <a:off x="6277844" y="1541188"/>
              <a:ext cx="1280160" cy="548640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HR separator</a:t>
              </a:r>
            </a:p>
          </p:txBody>
        </p:sp>
        <p:sp>
          <p:nvSpPr>
            <p:cNvPr id="159" name="Text Box 124"/>
            <p:cNvSpPr txBox="1">
              <a:spLocks noChangeArrowheads="1"/>
            </p:cNvSpPr>
            <p:nvPr/>
          </p:nvSpPr>
          <p:spPr bwMode="auto">
            <a:xfrm>
              <a:off x="5964585" y="701241"/>
              <a:ext cx="56204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Spectroscopy of  r-process, n-rich exotic nuclei</a:t>
              </a:r>
            </a:p>
          </p:txBody>
        </p:sp>
        <p:sp>
          <p:nvSpPr>
            <p:cNvPr id="160" name="Text Box 101"/>
            <p:cNvSpPr txBox="1">
              <a:spLocks noChangeArrowheads="1"/>
            </p:cNvSpPr>
            <p:nvPr/>
          </p:nvSpPr>
          <p:spPr bwMode="auto">
            <a:xfrm>
              <a:off x="8104453" y="1581360"/>
              <a:ext cx="146304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RFQ Cooler + MR-TOF </a:t>
              </a:r>
            </a:p>
          </p:txBody>
        </p:sp>
        <p:cxnSp>
          <p:nvCxnSpPr>
            <p:cNvPr id="161" name="Straight Arrow Connector 160"/>
            <p:cNvCxnSpPr/>
            <p:nvPr/>
          </p:nvCxnSpPr>
          <p:spPr>
            <a:xfrm>
              <a:off x="5680391" y="1789001"/>
              <a:ext cx="640080" cy="481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>
              <a:cxnSpLocks/>
            </p:cNvCxnSpPr>
            <p:nvPr/>
          </p:nvCxnSpPr>
          <p:spPr>
            <a:xfrm>
              <a:off x="7601178" y="1779476"/>
              <a:ext cx="463520" cy="3048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 Box 101"/>
            <p:cNvSpPr txBox="1">
              <a:spLocks noChangeArrowheads="1"/>
            </p:cNvSpPr>
            <p:nvPr/>
          </p:nvSpPr>
          <p:spPr bwMode="auto">
            <a:xfrm>
              <a:off x="2435116" y="1012753"/>
              <a:ext cx="2730532" cy="2462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N</a:t>
              </a: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eutron Beam </a:t>
              </a: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F</a:t>
              </a: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acility</a:t>
              </a:r>
            </a:p>
          </p:txBody>
        </p:sp>
        <p:sp>
          <p:nvSpPr>
            <p:cNvPr id="164" name="Text Box 101"/>
            <p:cNvSpPr txBox="1">
              <a:spLocks noChangeArrowheads="1"/>
            </p:cNvSpPr>
            <p:nvPr/>
          </p:nvSpPr>
          <p:spPr bwMode="auto">
            <a:xfrm>
              <a:off x="420715" y="2774877"/>
              <a:ext cx="2046219" cy="4924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L</a:t>
              </a: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ow </a:t>
              </a: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E</a:t>
              </a: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nergy </a:t>
              </a: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P</a:t>
              </a: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ositron </a:t>
              </a: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F</a:t>
              </a: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acility</a:t>
              </a:r>
            </a:p>
          </p:txBody>
        </p:sp>
        <p:cxnSp>
          <p:nvCxnSpPr>
            <p:cNvPr id="167" name="Straight Arrow Connector 166"/>
            <p:cNvCxnSpPr>
              <a:cxnSpLocks/>
              <a:endCxn id="168" idx="1"/>
            </p:cNvCxnSpPr>
            <p:nvPr/>
          </p:nvCxnSpPr>
          <p:spPr>
            <a:xfrm flipV="1">
              <a:off x="9596947" y="1535286"/>
              <a:ext cx="319004" cy="12706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 Box 101"/>
            <p:cNvSpPr txBox="1">
              <a:spLocks noChangeArrowheads="1"/>
            </p:cNvSpPr>
            <p:nvPr/>
          </p:nvSpPr>
          <p:spPr bwMode="auto">
            <a:xfrm>
              <a:off x="9915951" y="1398126"/>
              <a:ext cx="914400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TRAP</a:t>
              </a:r>
            </a:p>
          </p:txBody>
        </p:sp>
        <p:cxnSp>
          <p:nvCxnSpPr>
            <p:cNvPr id="169" name="Straight Arrow Connector 168"/>
            <p:cNvCxnSpPr>
              <a:cxnSpLocks/>
            </p:cNvCxnSpPr>
            <p:nvPr/>
          </p:nvCxnSpPr>
          <p:spPr>
            <a:xfrm>
              <a:off x="9634690" y="1897216"/>
              <a:ext cx="329260" cy="7898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 Box 101"/>
            <p:cNvSpPr txBox="1">
              <a:spLocks noChangeArrowheads="1"/>
            </p:cNvSpPr>
            <p:nvPr/>
          </p:nvSpPr>
          <p:spPr bwMode="auto">
            <a:xfrm>
              <a:off x="9911227" y="2051488"/>
              <a:ext cx="210312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LASER SPECTROSCOPY 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6636898" y="1024740"/>
              <a:ext cx="39529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Arial Black" panose="020B0A04020102020204" pitchFamily="34" charset="0"/>
                  <a:cs typeface="Arial" charset="0"/>
                </a:rPr>
                <a:t>Low Energy Experimental Facility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4537817" y="2090734"/>
              <a:ext cx="548640" cy="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sp>
          <p:nvSpPr>
            <p:cNvPr id="59" name="Text Box 8">
              <a:extLst>
                <a:ext uri="{FF2B5EF4-FFF2-40B4-BE49-F238E27FC236}">
                  <a16:creationId xmlns:a16="http://schemas.microsoft.com/office/drawing/2014/main" id="{AF129BEF-6C22-1D5B-C02E-FEE7E3A9EB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4445" y="1976204"/>
              <a:ext cx="1573660" cy="246221"/>
            </a:xfrm>
            <a:prstGeom prst="rect">
              <a:avLst/>
            </a:prstGeom>
            <a:solidFill>
              <a:srgbClr val="FFCC99"/>
            </a:solidFill>
            <a:ln w="2540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square" lIns="4572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Times New Roman" pitchFamily="18" charset="0"/>
                </a:rPr>
                <a:t>1</a:t>
              </a:r>
              <a:r>
                <a:rPr kumimoji="0" lang="en-US" sz="160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Times New Roman" pitchFamily="18" charset="0"/>
                </a:rPr>
                <a:t>+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Times New Roman" pitchFamily="18" charset="0"/>
                </a:rPr>
                <a:t> Ion Source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603DC01-937B-327C-1804-160E0DFFF621}"/>
              </a:ext>
            </a:extLst>
          </p:cNvPr>
          <p:cNvGrpSpPr/>
          <p:nvPr/>
        </p:nvGrpSpPr>
        <p:grpSpPr>
          <a:xfrm>
            <a:off x="54996" y="742858"/>
            <a:ext cx="12046225" cy="3372272"/>
            <a:chOff x="54996" y="742856"/>
            <a:chExt cx="12046225" cy="3372272"/>
          </a:xfrm>
        </p:grpSpPr>
        <p:sp>
          <p:nvSpPr>
            <p:cNvPr id="3" name="Text Box 103">
              <a:extLst>
                <a:ext uri="{FF2B5EF4-FFF2-40B4-BE49-F238E27FC236}">
                  <a16:creationId xmlns:a16="http://schemas.microsoft.com/office/drawing/2014/main" id="{BE08BE25-94A1-96B3-A83C-ABCCA1F94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2527" y="3634760"/>
              <a:ext cx="914400" cy="274320"/>
            </a:xfrm>
            <a:prstGeom prst="rect">
              <a:avLst/>
            </a:prstGeom>
            <a:solidFill>
              <a:srgbClr val="CCFFCC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LINAC</a:t>
              </a:r>
            </a:p>
          </p:txBody>
        </p:sp>
        <p:sp>
          <p:nvSpPr>
            <p:cNvPr id="4" name="Text Box 120">
              <a:extLst>
                <a:ext uri="{FF2B5EF4-FFF2-40B4-BE49-F238E27FC236}">
                  <a16:creationId xmlns:a16="http://schemas.microsoft.com/office/drawing/2014/main" id="{6BE136C2-7BC3-B23F-DB33-040FC4EFF4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4594" y="3534671"/>
              <a:ext cx="822960" cy="246221"/>
            </a:xfrm>
            <a:prstGeom prst="rect">
              <a:avLst/>
            </a:prstGeom>
            <a:solidFill>
              <a:srgbClr val="CCFFFF"/>
            </a:solidFill>
            <a:ln w="254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R="0" lvl="0" indent="0" eaLnBrk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cs typeface="Calibri" pitchFamily="34" charset="0"/>
                </a:defRPr>
              </a:lvl1pPr>
            </a:lstStyle>
            <a:p>
              <a:r>
                <a:rPr lang="en-US" dirty="0"/>
                <a:t>1.5 MeV/u</a:t>
              </a:r>
            </a:p>
          </p:txBody>
        </p:sp>
        <p:sp>
          <p:nvSpPr>
            <p:cNvPr id="5" name="Text Box 122">
              <a:extLst>
                <a:ext uri="{FF2B5EF4-FFF2-40B4-BE49-F238E27FC236}">
                  <a16:creationId xmlns:a16="http://schemas.microsoft.com/office/drawing/2014/main" id="{F22037AF-4939-A08F-E96C-DE34CAB80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9173" y="3289517"/>
              <a:ext cx="822960" cy="274320"/>
            </a:xfrm>
            <a:prstGeom prst="rect">
              <a:avLst/>
            </a:prstGeom>
            <a:solidFill>
              <a:srgbClr val="CCFFFF"/>
            </a:solidFill>
            <a:ln w="254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R="0" lvl="0" indent="0" eaLnBrk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cs typeface="Calibri" pitchFamily="34" charset="0"/>
                </a:defRPr>
              </a:lvl1pPr>
            </a:lstStyle>
            <a:p>
              <a:r>
                <a:rPr lang="en-US" dirty="0"/>
                <a:t>0.1 MeV/u</a:t>
              </a:r>
            </a:p>
          </p:txBody>
        </p:sp>
        <p:sp>
          <p:nvSpPr>
            <p:cNvPr id="6" name="Text Box 125">
              <a:extLst>
                <a:ext uri="{FF2B5EF4-FFF2-40B4-BE49-F238E27FC236}">
                  <a16:creationId xmlns:a16="http://schemas.microsoft.com/office/drawing/2014/main" id="{4B96693B-5FEF-26A5-10EF-8CD10C0A7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028" y="3648509"/>
              <a:ext cx="2560320" cy="274320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square" r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Nuclear Astrophysics</a:t>
              </a: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E7F307B8-7DA8-18FC-53C2-F30EFDEAE531}"/>
                </a:ext>
              </a:extLst>
            </p:cNvPr>
            <p:cNvSpPr/>
            <p:nvPr/>
          </p:nvSpPr>
          <p:spPr>
            <a:xfrm>
              <a:off x="54996" y="742856"/>
              <a:ext cx="12046225" cy="3372272"/>
            </a:xfrm>
            <a:prstGeom prst="roundRect">
              <a:avLst/>
            </a:prstGeom>
            <a:noFill/>
            <a:ln w="38100">
              <a:solidFill>
                <a:srgbClr val="33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44F82AEC-984E-8896-2AB8-15A40FF87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63212" y="3611195"/>
              <a:ext cx="3016916" cy="40011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Low energy Phase-1</a:t>
              </a:r>
            </a:p>
          </p:txBody>
        </p:sp>
        <p:sp>
          <p:nvSpPr>
            <p:cNvPr id="9" name="Line 90">
              <a:extLst>
                <a:ext uri="{FF2B5EF4-FFF2-40B4-BE49-F238E27FC236}">
                  <a16:creationId xmlns:a16="http://schemas.microsoft.com/office/drawing/2014/main" id="{FF902104-36B8-1E6C-388E-C39A7C0A01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90435" y="2456858"/>
              <a:ext cx="219456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10" name="Text Box 91">
              <a:extLst>
                <a:ext uri="{FF2B5EF4-FFF2-40B4-BE49-F238E27FC236}">
                  <a16:creationId xmlns:a16="http://schemas.microsoft.com/office/drawing/2014/main" id="{12FDACAD-DA1A-D9DE-0C8E-700B7024A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6357" y="2261342"/>
              <a:ext cx="1713597" cy="3943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ctr" defTabSz="914400" rtl="0" eaLnBrk="0" fontAlgn="auto" latinLnBrk="0" hangingPunct="0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Stable isotope</a:t>
              </a:r>
            </a:p>
            <a:p>
              <a:pPr marL="0" marR="0" lvl="0" indent="0" algn="ctr" defTabSz="914400" rtl="0" eaLnBrk="0" fontAlgn="auto" latinLnBrk="0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 injection</a:t>
              </a:r>
            </a:p>
          </p:txBody>
        </p:sp>
        <p:sp>
          <p:nvSpPr>
            <p:cNvPr id="11" name="Line 97">
              <a:extLst>
                <a:ext uri="{FF2B5EF4-FFF2-40B4-BE49-F238E27FC236}">
                  <a16:creationId xmlns:a16="http://schemas.microsoft.com/office/drawing/2014/main" id="{1E248010-CB2A-DB17-B868-E9934FBEB2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73632" y="2457453"/>
              <a:ext cx="0" cy="18288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12" name="Text Box 99">
              <a:extLst>
                <a:ext uri="{FF2B5EF4-FFF2-40B4-BE49-F238E27FC236}">
                  <a16:creationId xmlns:a16="http://schemas.microsoft.com/office/drawing/2014/main" id="{5669BC10-6428-5AC4-880A-DECE4A9A3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9647" y="2638172"/>
              <a:ext cx="1280160" cy="274320"/>
            </a:xfrm>
            <a:prstGeom prst="rect">
              <a:avLst/>
            </a:prstGeom>
            <a:solidFill>
              <a:srgbClr val="99CCFF"/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Separator</a:t>
              </a:r>
            </a:p>
          </p:txBody>
        </p:sp>
        <p:sp>
          <p:nvSpPr>
            <p:cNvPr id="18" name="Text Box 101">
              <a:extLst>
                <a:ext uri="{FF2B5EF4-FFF2-40B4-BE49-F238E27FC236}">
                  <a16:creationId xmlns:a16="http://schemas.microsoft.com/office/drawing/2014/main" id="{3907D1D3-AC4C-59EF-276C-3B96D5AB0C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6807" y="1978928"/>
              <a:ext cx="1005840" cy="246221"/>
            </a:xfrm>
            <a:prstGeom prst="rect">
              <a:avLst/>
            </a:prstGeom>
            <a:solidFill>
              <a:srgbClr val="99FF99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ECR IS</a:t>
              </a:r>
            </a:p>
          </p:txBody>
        </p:sp>
        <p:sp>
          <p:nvSpPr>
            <p:cNvPr id="22" name="Text Box 116">
              <a:extLst>
                <a:ext uri="{FF2B5EF4-FFF2-40B4-BE49-F238E27FC236}">
                  <a16:creationId xmlns:a16="http://schemas.microsoft.com/office/drawing/2014/main" id="{B25EFFE1-24D5-BE26-6270-8189A841C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0148" y="2833587"/>
              <a:ext cx="3474720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Material Science &amp; biological studies with stable &amp; RIBs</a:t>
              </a:r>
            </a:p>
          </p:txBody>
        </p:sp>
        <p:sp>
          <p:nvSpPr>
            <p:cNvPr id="23" name="Text Box 101">
              <a:extLst>
                <a:ext uri="{FF2B5EF4-FFF2-40B4-BE49-F238E27FC236}">
                  <a16:creationId xmlns:a16="http://schemas.microsoft.com/office/drawing/2014/main" id="{48B61B0A-29E3-B324-159C-9EA3220078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2987" y="2311232"/>
              <a:ext cx="1645920" cy="2462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HC Injector</a:t>
              </a:r>
            </a:p>
          </p:txBody>
        </p:sp>
        <p:sp>
          <p:nvSpPr>
            <p:cNvPr id="24" name="Text Box 121">
              <a:extLst>
                <a:ext uri="{FF2B5EF4-FFF2-40B4-BE49-F238E27FC236}">
                  <a16:creationId xmlns:a16="http://schemas.microsoft.com/office/drawing/2014/main" id="{6705C9D8-9FAE-D22B-5632-0325A82337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5180" y="2730325"/>
              <a:ext cx="731520" cy="246221"/>
            </a:xfrm>
            <a:prstGeom prst="rect">
              <a:avLst/>
            </a:prstGeom>
            <a:solidFill>
              <a:srgbClr val="CCFFFF"/>
            </a:solidFill>
            <a:ln w="254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cs typeface="Calibri" pitchFamily="34" charset="0"/>
                </a:rPr>
                <a:t>1.5 keV/u</a:t>
              </a:r>
            </a:p>
          </p:txBody>
        </p:sp>
        <p:sp>
          <p:nvSpPr>
            <p:cNvPr id="25" name="Freeform 154">
              <a:extLst>
                <a:ext uri="{FF2B5EF4-FFF2-40B4-BE49-F238E27FC236}">
                  <a16:creationId xmlns:a16="http://schemas.microsoft.com/office/drawing/2014/main" id="{0ED33692-D661-D063-42B7-D55BD82A68C9}"/>
                </a:ext>
              </a:extLst>
            </p:cNvPr>
            <p:cNvSpPr/>
            <p:nvPr/>
          </p:nvSpPr>
          <p:spPr>
            <a:xfrm flipH="1">
              <a:off x="6120529" y="2932951"/>
              <a:ext cx="1090696" cy="100155"/>
            </a:xfrm>
            <a:custGeom>
              <a:avLst/>
              <a:gdLst>
                <a:gd name="connsiteX0" fmla="*/ 533400 w 533400"/>
                <a:gd name="connsiteY0" fmla="*/ 0 h 157162"/>
                <a:gd name="connsiteX1" fmla="*/ 533400 w 533400"/>
                <a:gd name="connsiteY1" fmla="*/ 157162 h 157162"/>
                <a:gd name="connsiteX2" fmla="*/ 0 w 533400"/>
                <a:gd name="connsiteY2" fmla="*/ 157162 h 157162"/>
                <a:gd name="connsiteX3" fmla="*/ 0 w 533400"/>
                <a:gd name="connsiteY3" fmla="*/ 157162 h 1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400" h="157162">
                  <a:moveTo>
                    <a:pt x="533400" y="0"/>
                  </a:moveTo>
                  <a:lnTo>
                    <a:pt x="533400" y="157162"/>
                  </a:lnTo>
                  <a:lnTo>
                    <a:pt x="0" y="157162"/>
                  </a:lnTo>
                  <a:lnTo>
                    <a:pt x="0" y="157162"/>
                  </a:lnTo>
                </a:path>
              </a:pathLst>
            </a:custGeom>
            <a:noFill/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 Box 22">
              <a:extLst>
                <a:ext uri="{FF2B5EF4-FFF2-40B4-BE49-F238E27FC236}">
                  <a16:creationId xmlns:a16="http://schemas.microsoft.com/office/drawing/2014/main" id="{C0B2A010-622F-F2EB-CF96-41885AACE3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3929" y="2286250"/>
              <a:ext cx="822960" cy="27432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n+ RIB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 </a:t>
              </a:r>
            </a:p>
          </p:txBody>
        </p:sp>
        <p:sp>
          <p:nvSpPr>
            <p:cNvPr id="27" name="Text Box 100">
              <a:extLst>
                <a:ext uri="{FF2B5EF4-FFF2-40B4-BE49-F238E27FC236}">
                  <a16:creationId xmlns:a16="http://schemas.microsoft.com/office/drawing/2014/main" id="{22DA1FEB-4FB1-744A-EA56-C03A043C2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3967" y="3142556"/>
              <a:ext cx="731520" cy="274320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RFQ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0AB78AE-7437-4BEA-D47D-BBBD2088254B}"/>
                </a:ext>
              </a:extLst>
            </p:cNvPr>
            <p:cNvCxnSpPr>
              <a:stCxn id="27" idx="3"/>
            </p:cNvCxnSpPr>
            <p:nvPr/>
          </p:nvCxnSpPr>
          <p:spPr>
            <a:xfrm flipV="1">
              <a:off x="6045487" y="3255347"/>
              <a:ext cx="1204661" cy="24369"/>
            </a:xfrm>
            <a:prstGeom prst="straightConnector1">
              <a:avLst/>
            </a:prstGeom>
            <a:solidFill>
              <a:srgbClr val="CCFFFF"/>
            </a:solidFill>
            <a:ln w="25400">
              <a:noFill/>
              <a:miter lim="800000"/>
              <a:headEnd/>
              <a:tailEnd/>
            </a:ln>
          </p:spPr>
        </p:cxn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E5122AD-B32D-ACEA-B112-B997B95FADD7}"/>
                </a:ext>
              </a:extLst>
            </p:cNvPr>
            <p:cNvSpPr/>
            <p:nvPr/>
          </p:nvSpPr>
          <p:spPr>
            <a:xfrm>
              <a:off x="5932025" y="3245983"/>
              <a:ext cx="1458410" cy="306729"/>
            </a:xfrm>
            <a:custGeom>
              <a:avLst/>
              <a:gdLst>
                <a:gd name="connsiteX0" fmla="*/ 0 w 1458410"/>
                <a:gd name="connsiteY0" fmla="*/ 179407 h 306729"/>
                <a:gd name="connsiteX1" fmla="*/ 0 w 1458410"/>
                <a:gd name="connsiteY1" fmla="*/ 306729 h 306729"/>
                <a:gd name="connsiteX2" fmla="*/ 1458410 w 1458410"/>
                <a:gd name="connsiteY2" fmla="*/ 295154 h 306729"/>
                <a:gd name="connsiteX3" fmla="*/ 1458410 w 1458410"/>
                <a:gd name="connsiteY3" fmla="*/ 0 h 306729"/>
                <a:gd name="connsiteX4" fmla="*/ 1458410 w 1458410"/>
                <a:gd name="connsiteY4" fmla="*/ 0 h 306729"/>
                <a:gd name="connsiteX5" fmla="*/ 1446836 w 1458410"/>
                <a:gd name="connsiteY5" fmla="*/ 17362 h 306729"/>
                <a:gd name="connsiteX6" fmla="*/ 1452623 w 1458410"/>
                <a:gd name="connsiteY6" fmla="*/ 28936 h 30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410" h="306729">
                  <a:moveTo>
                    <a:pt x="0" y="179407"/>
                  </a:moveTo>
                  <a:lnTo>
                    <a:pt x="0" y="306729"/>
                  </a:lnTo>
                  <a:lnTo>
                    <a:pt x="1458410" y="295154"/>
                  </a:lnTo>
                  <a:lnTo>
                    <a:pt x="1458410" y="0"/>
                  </a:lnTo>
                  <a:lnTo>
                    <a:pt x="1458410" y="0"/>
                  </a:lnTo>
                  <a:lnTo>
                    <a:pt x="1446836" y="17362"/>
                  </a:lnTo>
                  <a:lnTo>
                    <a:pt x="1452623" y="28936"/>
                  </a:lnTo>
                </a:path>
              </a:pathLst>
            </a:custGeom>
            <a:noFill/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9DDF8F-822A-C82A-D3C1-C6FE7CFAD283}"/>
                </a:ext>
              </a:extLst>
            </p:cNvPr>
            <p:cNvSpPr/>
            <p:nvPr/>
          </p:nvSpPr>
          <p:spPr>
            <a:xfrm>
              <a:off x="2934586" y="3813544"/>
              <a:ext cx="2395870" cy="226828"/>
            </a:xfrm>
            <a:custGeom>
              <a:avLst/>
              <a:gdLst>
                <a:gd name="connsiteX0" fmla="*/ 2381693 w 2395870"/>
                <a:gd name="connsiteY0" fmla="*/ 77972 h 226828"/>
                <a:gd name="connsiteX1" fmla="*/ 2395870 w 2395870"/>
                <a:gd name="connsiteY1" fmla="*/ 226828 h 226828"/>
                <a:gd name="connsiteX2" fmla="*/ 1956391 w 2395870"/>
                <a:gd name="connsiteY2" fmla="*/ 226828 h 226828"/>
                <a:gd name="connsiteX3" fmla="*/ 1935126 w 2395870"/>
                <a:gd name="connsiteY3" fmla="*/ 0 h 226828"/>
                <a:gd name="connsiteX4" fmla="*/ 0 w 2395870"/>
                <a:gd name="connsiteY4" fmla="*/ 7089 h 226828"/>
                <a:gd name="connsiteX0" fmla="*/ 2381693 w 2395870"/>
                <a:gd name="connsiteY0" fmla="*/ 77972 h 226828"/>
                <a:gd name="connsiteX1" fmla="*/ 2395870 w 2395870"/>
                <a:gd name="connsiteY1" fmla="*/ 226828 h 226828"/>
                <a:gd name="connsiteX2" fmla="*/ 1913860 w 2395870"/>
                <a:gd name="connsiteY2" fmla="*/ 226828 h 226828"/>
                <a:gd name="connsiteX3" fmla="*/ 1935126 w 2395870"/>
                <a:gd name="connsiteY3" fmla="*/ 0 h 226828"/>
                <a:gd name="connsiteX4" fmla="*/ 0 w 2395870"/>
                <a:gd name="connsiteY4" fmla="*/ 7089 h 226828"/>
                <a:gd name="connsiteX0" fmla="*/ 2381693 w 2395870"/>
                <a:gd name="connsiteY0" fmla="*/ 77972 h 226828"/>
                <a:gd name="connsiteX1" fmla="*/ 2395870 w 2395870"/>
                <a:gd name="connsiteY1" fmla="*/ 226828 h 226828"/>
                <a:gd name="connsiteX2" fmla="*/ 1949302 w 2395870"/>
                <a:gd name="connsiteY2" fmla="*/ 226828 h 226828"/>
                <a:gd name="connsiteX3" fmla="*/ 1935126 w 2395870"/>
                <a:gd name="connsiteY3" fmla="*/ 0 h 226828"/>
                <a:gd name="connsiteX4" fmla="*/ 0 w 2395870"/>
                <a:gd name="connsiteY4" fmla="*/ 7089 h 22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870" h="226828">
                  <a:moveTo>
                    <a:pt x="2381693" y="77972"/>
                  </a:moveTo>
                  <a:lnTo>
                    <a:pt x="2395870" y="226828"/>
                  </a:lnTo>
                  <a:lnTo>
                    <a:pt x="1949302" y="226828"/>
                  </a:lnTo>
                  <a:lnTo>
                    <a:pt x="1935126" y="0"/>
                  </a:lnTo>
                  <a:lnTo>
                    <a:pt x="0" y="7089"/>
                  </a:lnTo>
                </a:path>
              </a:pathLst>
            </a:custGeom>
            <a:noFill/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04">
              <a:extLst>
                <a:ext uri="{FF2B5EF4-FFF2-40B4-BE49-F238E27FC236}">
                  <a16:creationId xmlns:a16="http://schemas.microsoft.com/office/drawing/2014/main" id="{9E321EB1-CBDB-95A6-37FB-00D9BF71D4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93143" y="3418710"/>
              <a:ext cx="0" cy="22267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32" name="Line 92">
              <a:extLst>
                <a:ext uri="{FF2B5EF4-FFF2-40B4-BE49-F238E27FC236}">
                  <a16:creationId xmlns:a16="http://schemas.microsoft.com/office/drawing/2014/main" id="{5D8B92A2-6390-9F6C-0F1B-F678579293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93143" y="2926964"/>
              <a:ext cx="0" cy="22267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33" name="Line 105">
              <a:extLst>
                <a:ext uri="{FF2B5EF4-FFF2-40B4-BE49-F238E27FC236}">
                  <a16:creationId xmlns:a16="http://schemas.microsoft.com/office/drawing/2014/main" id="{9C0C72FF-9451-808C-AC5B-E20675C186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38436" y="3436177"/>
              <a:ext cx="0" cy="22267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34" name="Line 98">
              <a:extLst>
                <a:ext uri="{FF2B5EF4-FFF2-40B4-BE49-F238E27FC236}">
                  <a16:creationId xmlns:a16="http://schemas.microsoft.com/office/drawing/2014/main" id="{A32CA2AA-BCE7-2DB0-A78C-D1A5BD197C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38436" y="2257273"/>
              <a:ext cx="0" cy="3652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35" name="Line 115">
              <a:extLst>
                <a:ext uri="{FF2B5EF4-FFF2-40B4-BE49-F238E27FC236}">
                  <a16:creationId xmlns:a16="http://schemas.microsoft.com/office/drawing/2014/main" id="{BEAC4923-137F-D7FF-EC32-DA936448BC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38436" y="2944431"/>
              <a:ext cx="0" cy="22267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83962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9B0C9FA-5AE4-7DB6-6C51-3226E3E4A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614698"/>
              </p:ext>
            </p:extLst>
          </p:nvPr>
        </p:nvGraphicFramePr>
        <p:xfrm>
          <a:off x="55834" y="539337"/>
          <a:ext cx="12090446" cy="4529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6735">
                  <a:extLst>
                    <a:ext uri="{9D8B030D-6E8A-4147-A177-3AD203B41FA5}">
                      <a16:colId xmlns:a16="http://schemas.microsoft.com/office/drawing/2014/main" val="3030402865"/>
                    </a:ext>
                  </a:extLst>
                </a:gridCol>
                <a:gridCol w="1803397">
                  <a:extLst>
                    <a:ext uri="{9D8B030D-6E8A-4147-A177-3AD203B41FA5}">
                      <a16:colId xmlns:a16="http://schemas.microsoft.com/office/drawing/2014/main" val="25062397"/>
                    </a:ext>
                  </a:extLst>
                </a:gridCol>
                <a:gridCol w="3078166">
                  <a:extLst>
                    <a:ext uri="{9D8B030D-6E8A-4147-A177-3AD203B41FA5}">
                      <a16:colId xmlns:a16="http://schemas.microsoft.com/office/drawing/2014/main" val="623905998"/>
                    </a:ext>
                  </a:extLst>
                </a:gridCol>
                <a:gridCol w="1096179">
                  <a:extLst>
                    <a:ext uri="{9D8B030D-6E8A-4147-A177-3AD203B41FA5}">
                      <a16:colId xmlns:a16="http://schemas.microsoft.com/office/drawing/2014/main" val="2205816169"/>
                    </a:ext>
                  </a:extLst>
                </a:gridCol>
                <a:gridCol w="173028">
                  <a:extLst>
                    <a:ext uri="{9D8B030D-6E8A-4147-A177-3AD203B41FA5}">
                      <a16:colId xmlns:a16="http://schemas.microsoft.com/office/drawing/2014/main" val="519555274"/>
                    </a:ext>
                  </a:extLst>
                </a:gridCol>
                <a:gridCol w="1547381">
                  <a:extLst>
                    <a:ext uri="{9D8B030D-6E8A-4147-A177-3AD203B41FA5}">
                      <a16:colId xmlns:a16="http://schemas.microsoft.com/office/drawing/2014/main" val="97422973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941336630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1846116488"/>
                    </a:ext>
                  </a:extLst>
                </a:gridCol>
                <a:gridCol w="1899920">
                  <a:extLst>
                    <a:ext uri="{9D8B030D-6E8A-4147-A177-3AD203B41FA5}">
                      <a16:colId xmlns:a16="http://schemas.microsoft.com/office/drawing/2014/main" val="3983161950"/>
                    </a:ext>
                  </a:extLst>
                </a:gridCol>
              </a:tblGrid>
              <a:tr h="31032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1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Primary Accelerator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Cyclotron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9933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Research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Development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27567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2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e-LINAC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Development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Deployment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940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3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RIB Production &amp; Transport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Multiple thin target &amp; Gas jet transport 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Deployment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lnT w="12700" cmpd="sng">
                      <a:noFill/>
                    </a:lnT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047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4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Thick target methodology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Research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031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5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dirty="0" err="1">
                          <a:latin typeface="Arial Black" panose="020B0A04020102020204" pitchFamily="34" charset="0"/>
                        </a:rPr>
                        <a:t>Ionisation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1+ ion source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Deployment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8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6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n+ ion source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Deployment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420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7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Charge breeding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Development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960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8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Separation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On-line isotope separator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Development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686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9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Post-acceleration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Radio  Frequency Quadrupole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Deployment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4220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10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IH LINACs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Deployment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05571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11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Super-conducting Quarter Wave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Resonators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solidFill>
                      <a:srgbClr val="00CC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Development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Deployment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044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12</a:t>
                      </a:r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Rebunchers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Deployment</a:t>
                      </a: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T="36000" marB="36000"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447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18FD3D4-FF58-772A-5732-73CC7DFF6B7D}"/>
              </a:ext>
            </a:extLst>
          </p:cNvPr>
          <p:cNvSpPr txBox="1"/>
          <p:nvPr/>
        </p:nvSpPr>
        <p:spPr>
          <a:xfrm>
            <a:off x="1" y="0"/>
            <a:ext cx="121919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pplied and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NU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clear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Research using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sotope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eams- Technology Readiness Level</a:t>
            </a:r>
          </a:p>
        </p:txBody>
      </p:sp>
      <p:sp>
        <p:nvSpPr>
          <p:cNvPr id="2" name="Text Box 101">
            <a:extLst>
              <a:ext uri="{FF2B5EF4-FFF2-40B4-BE49-F238E27FC236}">
                <a16:creationId xmlns:a16="http://schemas.microsoft.com/office/drawing/2014/main" id="{AE0D0222-4781-BFEF-197F-DE5924463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04" y="5839602"/>
            <a:ext cx="1992571" cy="246221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HR separator</a:t>
            </a:r>
          </a:p>
        </p:txBody>
      </p:sp>
      <p:sp>
        <p:nvSpPr>
          <p:cNvPr id="3" name="Text Box 101">
            <a:extLst>
              <a:ext uri="{FF2B5EF4-FFF2-40B4-BE49-F238E27FC236}">
                <a16:creationId xmlns:a16="http://schemas.microsoft.com/office/drawing/2014/main" id="{45F8483B-E698-0990-10D7-C723E8304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456" y="5839602"/>
            <a:ext cx="3145536" cy="246221"/>
          </a:xfrm>
          <a:prstGeom prst="rect">
            <a:avLst/>
          </a:prstGeom>
          <a:solidFill>
            <a:srgbClr val="FF9900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RFQ Cooler + MR-TOF </a:t>
            </a:r>
          </a:p>
        </p:txBody>
      </p:sp>
      <p:sp>
        <p:nvSpPr>
          <p:cNvPr id="8" name="Text Box 101">
            <a:extLst>
              <a:ext uri="{FF2B5EF4-FFF2-40B4-BE49-F238E27FC236}">
                <a16:creationId xmlns:a16="http://schemas.microsoft.com/office/drawing/2014/main" id="{13734981-EE53-F434-F219-FF2523F46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7294" y="5812327"/>
            <a:ext cx="914400" cy="274320"/>
          </a:xfrm>
          <a:prstGeom prst="rect">
            <a:avLst/>
          </a:prstGeom>
          <a:solidFill>
            <a:srgbClr val="FF9900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TRAP</a:t>
            </a:r>
          </a:p>
        </p:txBody>
      </p:sp>
      <p:sp>
        <p:nvSpPr>
          <p:cNvPr id="10" name="Text Box 101">
            <a:extLst>
              <a:ext uri="{FF2B5EF4-FFF2-40B4-BE49-F238E27FC236}">
                <a16:creationId xmlns:a16="http://schemas.microsoft.com/office/drawing/2014/main" id="{FE5DC067-4551-DF1A-4633-CF6A7E9EB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050" y="5839602"/>
            <a:ext cx="3380886" cy="246221"/>
          </a:xfrm>
          <a:prstGeom prst="rect">
            <a:avLst/>
          </a:prstGeom>
          <a:solidFill>
            <a:srgbClr val="FF9900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LASER SPECTROSCOPY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07B37B-16E5-6D95-AB51-A13F4914218C}"/>
              </a:ext>
            </a:extLst>
          </p:cNvPr>
          <p:cNvSpPr txBox="1"/>
          <p:nvPr/>
        </p:nvSpPr>
        <p:spPr>
          <a:xfrm>
            <a:off x="3448905" y="5340708"/>
            <a:ext cx="3952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 Black" panose="020B0A04020102020204" pitchFamily="34" charset="0"/>
                <a:cs typeface="Arial" charset="0"/>
              </a:rPr>
              <a:t>Low Energy Experimental Facility</a:t>
            </a:r>
          </a:p>
        </p:txBody>
      </p:sp>
    </p:spTree>
    <p:extLst>
      <p:ext uri="{BB962C8B-B14F-4D97-AF65-F5344CB8AC3E}">
        <p14:creationId xmlns:p14="http://schemas.microsoft.com/office/powerpoint/2010/main" val="3051575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103"/>
          <p:cNvSpPr txBox="1">
            <a:spLocks noChangeArrowheads="1"/>
          </p:cNvSpPr>
          <p:nvPr/>
        </p:nvSpPr>
        <p:spPr bwMode="auto">
          <a:xfrm>
            <a:off x="5222527" y="3634760"/>
            <a:ext cx="914400" cy="274320"/>
          </a:xfrm>
          <a:prstGeom prst="rect">
            <a:avLst/>
          </a:prstGeom>
          <a:solidFill>
            <a:srgbClr val="CCFFCC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LINAC</a:t>
            </a:r>
          </a:p>
        </p:txBody>
      </p:sp>
      <p:sp>
        <p:nvSpPr>
          <p:cNvPr id="49" name="Text Box 120"/>
          <p:cNvSpPr txBox="1">
            <a:spLocks noChangeArrowheads="1"/>
          </p:cNvSpPr>
          <p:nvPr/>
        </p:nvSpPr>
        <p:spPr bwMode="auto">
          <a:xfrm>
            <a:off x="3474594" y="3534671"/>
            <a:ext cx="822960" cy="246221"/>
          </a:xfrm>
          <a:prstGeom prst="rect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Calibri" pitchFamily="34" charset="0"/>
              </a:defRPr>
            </a:lvl1pPr>
          </a:lstStyle>
          <a:p>
            <a:r>
              <a:rPr lang="en-US" dirty="0"/>
              <a:t>1.5 MeV/u</a:t>
            </a:r>
          </a:p>
        </p:txBody>
      </p:sp>
      <p:sp>
        <p:nvSpPr>
          <p:cNvPr id="51" name="Text Box 122"/>
          <p:cNvSpPr txBox="1">
            <a:spLocks noChangeArrowheads="1"/>
          </p:cNvSpPr>
          <p:nvPr/>
        </p:nvSpPr>
        <p:spPr bwMode="auto">
          <a:xfrm>
            <a:off x="6339173" y="3289517"/>
            <a:ext cx="822960" cy="274320"/>
          </a:xfrm>
          <a:prstGeom prst="rect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Calibri" pitchFamily="34" charset="0"/>
              </a:defRPr>
            </a:lvl1pPr>
          </a:lstStyle>
          <a:p>
            <a:r>
              <a:rPr lang="en-US" dirty="0"/>
              <a:t>0.1 MeV/u</a:t>
            </a:r>
          </a:p>
        </p:txBody>
      </p:sp>
      <p:sp>
        <p:nvSpPr>
          <p:cNvPr id="54" name="Text Box 125"/>
          <p:cNvSpPr txBox="1">
            <a:spLocks noChangeArrowheads="1"/>
          </p:cNvSpPr>
          <p:nvPr/>
        </p:nvSpPr>
        <p:spPr bwMode="auto">
          <a:xfrm>
            <a:off x="359028" y="3648509"/>
            <a:ext cx="2560320" cy="27432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Nuclear Astrophysics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743200" y="990600"/>
            <a:ext cx="6301800" cy="55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996" y="742856"/>
            <a:ext cx="12046225" cy="3372272"/>
          </a:xfrm>
          <a:prstGeom prst="roundRect">
            <a:avLst/>
          </a:prstGeom>
          <a:noFill/>
          <a:ln w="38100">
            <a:solidFill>
              <a:srgbClr val="33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8763212" y="3611195"/>
            <a:ext cx="3016916" cy="400110"/>
          </a:xfrm>
          <a:prstGeom prst="rect">
            <a:avLst/>
          </a:prstGeom>
          <a:solidFill>
            <a:srgbClr val="FFFFCC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Low energy Phase-1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953809" y="1596979"/>
            <a:ext cx="1573660" cy="246221"/>
          </a:xfrm>
          <a:prstGeom prst="rect">
            <a:avLst/>
          </a:prstGeom>
          <a:solidFill>
            <a:srgbClr val="FFCC99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square" lIns="4572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1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+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 Ion Source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4544744" y="1485623"/>
            <a:ext cx="852829" cy="2462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1+ RIB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 </a:t>
            </a:r>
          </a:p>
        </p:txBody>
      </p:sp>
      <p:sp>
        <p:nvSpPr>
          <p:cNvPr id="28" name="Line 90"/>
          <p:cNvSpPr>
            <a:spLocks noChangeShapeType="1"/>
          </p:cNvSpPr>
          <p:nvPr/>
        </p:nvSpPr>
        <p:spPr bwMode="auto">
          <a:xfrm flipH="1">
            <a:off x="5790435" y="2456858"/>
            <a:ext cx="219456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9" name="Text Box 91"/>
          <p:cNvSpPr txBox="1">
            <a:spLocks noChangeArrowheads="1"/>
          </p:cNvSpPr>
          <p:nvPr/>
        </p:nvSpPr>
        <p:spPr bwMode="auto">
          <a:xfrm>
            <a:off x="6146357" y="2261342"/>
            <a:ext cx="1713597" cy="39439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algn="ctr" defTabSz="914400" rtl="0" eaLnBrk="0" fontAlgn="auto" latinLnBrk="0" hangingPunc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Stable isotope</a:t>
            </a:r>
          </a:p>
          <a:p>
            <a:pPr marL="0" marR="0" lvl="0" indent="0" algn="ctr" defTabSz="914400" rtl="0" eaLnBrk="0" fontAlgn="auto" latinLnBrk="0" hangingPunct="0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 injection</a:t>
            </a:r>
          </a:p>
        </p:txBody>
      </p:sp>
      <p:sp>
        <p:nvSpPr>
          <p:cNvPr id="34" name="Line 97"/>
          <p:cNvSpPr>
            <a:spLocks noChangeShapeType="1"/>
          </p:cNvSpPr>
          <p:nvPr/>
        </p:nvSpPr>
        <p:spPr bwMode="auto">
          <a:xfrm flipH="1">
            <a:off x="5773632" y="2457453"/>
            <a:ext cx="0" cy="1828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6" name="Text Box 99"/>
          <p:cNvSpPr txBox="1">
            <a:spLocks noChangeArrowheads="1"/>
          </p:cNvSpPr>
          <p:nvPr/>
        </p:nvSpPr>
        <p:spPr bwMode="auto">
          <a:xfrm>
            <a:off x="5039647" y="2638172"/>
            <a:ext cx="1280160" cy="274320"/>
          </a:xfrm>
          <a:prstGeom prst="rect">
            <a:avLst/>
          </a:prstGeom>
          <a:solidFill>
            <a:srgbClr val="99CCFF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Separator</a:t>
            </a:r>
          </a:p>
        </p:txBody>
      </p:sp>
      <p:sp>
        <p:nvSpPr>
          <p:cNvPr id="38" name="Text Box 101"/>
          <p:cNvSpPr txBox="1">
            <a:spLocks noChangeArrowheads="1"/>
          </p:cNvSpPr>
          <p:nvPr/>
        </p:nvSpPr>
        <p:spPr bwMode="auto">
          <a:xfrm>
            <a:off x="5176807" y="1978928"/>
            <a:ext cx="1005840" cy="246221"/>
          </a:xfrm>
          <a:prstGeom prst="rect">
            <a:avLst/>
          </a:prstGeom>
          <a:solidFill>
            <a:srgbClr val="99FF99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ECR IS</a:t>
            </a:r>
          </a:p>
        </p:txBody>
      </p:sp>
      <p:sp>
        <p:nvSpPr>
          <p:cNvPr id="47" name="Text Box 116"/>
          <p:cNvSpPr txBox="1">
            <a:spLocks noChangeArrowheads="1"/>
          </p:cNvSpPr>
          <p:nvPr/>
        </p:nvSpPr>
        <p:spPr bwMode="auto">
          <a:xfrm>
            <a:off x="7250148" y="2833587"/>
            <a:ext cx="347472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Material Science &amp; biological studies with stable &amp; RIBs</a:t>
            </a:r>
          </a:p>
        </p:txBody>
      </p:sp>
      <p:sp>
        <p:nvSpPr>
          <p:cNvPr id="57" name="Text Box 101"/>
          <p:cNvSpPr txBox="1">
            <a:spLocks noChangeArrowheads="1"/>
          </p:cNvSpPr>
          <p:nvPr/>
        </p:nvSpPr>
        <p:spPr bwMode="auto">
          <a:xfrm>
            <a:off x="7922987" y="2311232"/>
            <a:ext cx="1645920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HC Injector</a:t>
            </a:r>
          </a:p>
        </p:txBody>
      </p:sp>
      <p:cxnSp>
        <p:nvCxnSpPr>
          <p:cNvPr id="63" name="Elbow Connector 62"/>
          <p:cNvCxnSpPr>
            <a:cxnSpLocks/>
            <a:stCxn id="15" idx="0"/>
          </p:cNvCxnSpPr>
          <p:nvPr/>
        </p:nvCxnSpPr>
        <p:spPr>
          <a:xfrm rot="5400000" flipH="1" flipV="1">
            <a:off x="1540671" y="554086"/>
            <a:ext cx="345746" cy="1516300"/>
          </a:xfrm>
          <a:prstGeom prst="bentConnector2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2036138" y="833450"/>
            <a:ext cx="3209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n</a:t>
            </a: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rot="16200000" flipH="1">
            <a:off x="2803488" y="1600373"/>
            <a:ext cx="0" cy="27254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16262" y="1485109"/>
            <a:ext cx="1678263" cy="492443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lIns="4572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SC e- LINAC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50 MeV / 2mA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1734460" y="1416469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e-</a:t>
            </a: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 rot="16200000" flipH="1">
            <a:off x="2366703" y="1572881"/>
            <a:ext cx="0" cy="27254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2211308" y="1361373"/>
            <a:ext cx="279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cs typeface="Arial" charset="0"/>
              </a:rPr>
              <a:t>g</a:t>
            </a: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1925942" y="1844513"/>
            <a:ext cx="4579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Ta</a:t>
            </a:r>
          </a:p>
        </p:txBody>
      </p:sp>
      <p:sp>
        <p:nvSpPr>
          <p:cNvPr id="73" name="Line 9"/>
          <p:cNvSpPr>
            <a:spLocks noChangeShapeType="1"/>
          </p:cNvSpPr>
          <p:nvPr/>
        </p:nvSpPr>
        <p:spPr bwMode="auto">
          <a:xfrm rot="16200000" flipH="1">
            <a:off x="1919267" y="1572881"/>
            <a:ext cx="0" cy="27254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74" name="Text Box 21"/>
          <p:cNvSpPr txBox="1">
            <a:spLocks noChangeArrowheads="1"/>
          </p:cNvSpPr>
          <p:nvPr/>
        </p:nvSpPr>
        <p:spPr bwMode="auto">
          <a:xfrm>
            <a:off x="1334513" y="847852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e-</a:t>
            </a:r>
          </a:p>
        </p:txBody>
      </p:sp>
      <p:sp>
        <p:nvSpPr>
          <p:cNvPr id="76" name="Text Box 121"/>
          <p:cNvSpPr txBox="1">
            <a:spLocks noChangeArrowheads="1"/>
          </p:cNvSpPr>
          <p:nvPr/>
        </p:nvSpPr>
        <p:spPr bwMode="auto">
          <a:xfrm>
            <a:off x="6365180" y="2730325"/>
            <a:ext cx="731520" cy="246221"/>
          </a:xfrm>
          <a:prstGeom prst="rect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Calibri" pitchFamily="34" charset="0"/>
              </a:rPr>
              <a:t>1.5 keV/u</a:t>
            </a:r>
          </a:p>
        </p:txBody>
      </p:sp>
      <p:cxnSp>
        <p:nvCxnSpPr>
          <p:cNvPr id="151" name="Elbow Connector 150"/>
          <p:cNvCxnSpPr>
            <a:cxnSpLocks/>
            <a:stCxn id="13" idx="3"/>
            <a:endCxn id="38" idx="0"/>
          </p:cNvCxnSpPr>
          <p:nvPr/>
        </p:nvCxnSpPr>
        <p:spPr>
          <a:xfrm>
            <a:off x="4527469" y="1720090"/>
            <a:ext cx="1152258" cy="258838"/>
          </a:xfrm>
          <a:prstGeom prst="bentConnector2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Freeform 154"/>
          <p:cNvSpPr/>
          <p:nvPr/>
        </p:nvSpPr>
        <p:spPr>
          <a:xfrm flipH="1">
            <a:off x="6120529" y="2932951"/>
            <a:ext cx="1090696" cy="100155"/>
          </a:xfrm>
          <a:custGeom>
            <a:avLst/>
            <a:gdLst>
              <a:gd name="connsiteX0" fmla="*/ 533400 w 533400"/>
              <a:gd name="connsiteY0" fmla="*/ 0 h 157162"/>
              <a:gd name="connsiteX1" fmla="*/ 533400 w 533400"/>
              <a:gd name="connsiteY1" fmla="*/ 157162 h 157162"/>
              <a:gd name="connsiteX2" fmla="*/ 0 w 533400"/>
              <a:gd name="connsiteY2" fmla="*/ 157162 h 157162"/>
              <a:gd name="connsiteX3" fmla="*/ 0 w 5334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" h="157162">
                <a:moveTo>
                  <a:pt x="533400" y="0"/>
                </a:moveTo>
                <a:lnTo>
                  <a:pt x="533400" y="157162"/>
                </a:lnTo>
                <a:lnTo>
                  <a:pt x="0" y="157162"/>
                </a:lnTo>
                <a:lnTo>
                  <a:pt x="0" y="157162"/>
                </a:lnTo>
              </a:path>
            </a:pathLst>
          </a:custGeom>
          <a:noFill/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5" name="Elbow Connector 62"/>
          <p:cNvCxnSpPr>
            <a:cxnSpLocks/>
          </p:cNvCxnSpPr>
          <p:nvPr/>
        </p:nvCxnSpPr>
        <p:spPr>
          <a:xfrm rot="16200000" flipH="1">
            <a:off x="807250" y="2088599"/>
            <a:ext cx="731520" cy="548640"/>
          </a:xfrm>
          <a:prstGeom prst="bentConnector3">
            <a:avLst>
              <a:gd name="adj1" fmla="val 50000"/>
            </a:avLst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 Box 21"/>
          <p:cNvSpPr txBox="1">
            <a:spLocks noChangeArrowheads="1"/>
          </p:cNvSpPr>
          <p:nvPr/>
        </p:nvSpPr>
        <p:spPr bwMode="auto">
          <a:xfrm>
            <a:off x="962994" y="2311769"/>
            <a:ext cx="4436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Calibri" pitchFamily="34" charset="0"/>
              </a:rPr>
              <a:t>b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+</a:t>
            </a:r>
          </a:p>
        </p:txBody>
      </p:sp>
      <p:sp>
        <p:nvSpPr>
          <p:cNvPr id="145" name="Text Box 22"/>
          <p:cNvSpPr txBox="1">
            <a:spLocks noChangeArrowheads="1"/>
          </p:cNvSpPr>
          <p:nvPr/>
        </p:nvSpPr>
        <p:spPr bwMode="auto">
          <a:xfrm>
            <a:off x="4553929" y="2286250"/>
            <a:ext cx="822960" cy="2743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n+ RIB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 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1924124" y="990602"/>
            <a:ext cx="53543" cy="327836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2147686" y="1577996"/>
            <a:ext cx="45719" cy="250680"/>
          </a:xfrm>
          <a:prstGeom prst="rect">
            <a:avLst/>
          </a:prstGeom>
          <a:solidFill>
            <a:schemeClr val="accent3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597582" y="1612350"/>
            <a:ext cx="53541" cy="25005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Box 100"/>
          <p:cNvSpPr txBox="1">
            <a:spLocks noChangeArrowheads="1"/>
          </p:cNvSpPr>
          <p:nvPr/>
        </p:nvSpPr>
        <p:spPr bwMode="auto">
          <a:xfrm>
            <a:off x="5313967" y="3142556"/>
            <a:ext cx="731520" cy="274320"/>
          </a:xfrm>
          <a:prstGeom prst="rect">
            <a:avLst/>
          </a:prstGeom>
          <a:solidFill>
            <a:srgbClr val="FFFFCC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RFQ</a:t>
            </a:r>
          </a:p>
        </p:txBody>
      </p:sp>
      <p:sp>
        <p:nvSpPr>
          <p:cNvPr id="140" name="Line 9"/>
          <p:cNvSpPr>
            <a:spLocks noChangeShapeType="1"/>
          </p:cNvSpPr>
          <p:nvPr/>
        </p:nvSpPr>
        <p:spPr bwMode="auto">
          <a:xfrm rot="10800000">
            <a:off x="3760985" y="2250222"/>
            <a:ext cx="0" cy="27254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41" name="Rectangle 140"/>
          <p:cNvSpPr/>
          <p:nvPr/>
        </p:nvSpPr>
        <p:spPr>
          <a:xfrm rot="16200000">
            <a:off x="3734215" y="2406304"/>
            <a:ext cx="53541" cy="2500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Line 9"/>
          <p:cNvSpPr>
            <a:spLocks noChangeShapeType="1"/>
          </p:cNvSpPr>
          <p:nvPr/>
        </p:nvSpPr>
        <p:spPr bwMode="auto">
          <a:xfrm rot="10800000">
            <a:off x="3760984" y="2562748"/>
            <a:ext cx="0" cy="27254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58" name="Text Box 5"/>
          <p:cNvSpPr txBox="1">
            <a:spLocks noChangeArrowheads="1"/>
          </p:cNvSpPr>
          <p:nvPr/>
        </p:nvSpPr>
        <p:spPr bwMode="auto">
          <a:xfrm>
            <a:off x="2800743" y="2349910"/>
            <a:ext cx="101750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Target </a:t>
            </a:r>
          </a:p>
        </p:txBody>
      </p:sp>
      <p:sp>
        <p:nvSpPr>
          <p:cNvPr id="142" name="Text Box 12"/>
          <p:cNvSpPr txBox="1">
            <a:spLocks noChangeArrowheads="1"/>
          </p:cNvSpPr>
          <p:nvPr/>
        </p:nvSpPr>
        <p:spPr bwMode="auto">
          <a:xfrm>
            <a:off x="2839722" y="2851411"/>
            <a:ext cx="1981160" cy="492443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lIns="4572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Proton cyclotron 50 MeV / 200 </a:t>
            </a: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  <a:cs typeface="Calibri" pitchFamily="34" charset="0"/>
              </a:rPr>
              <a:t>µ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A   </a:t>
            </a:r>
          </a:p>
        </p:txBody>
      </p:sp>
      <p:sp>
        <p:nvSpPr>
          <p:cNvPr id="144" name="Text Box 101"/>
          <p:cNvSpPr txBox="1">
            <a:spLocks noChangeArrowheads="1"/>
          </p:cNvSpPr>
          <p:nvPr/>
        </p:nvSpPr>
        <p:spPr bwMode="auto">
          <a:xfrm>
            <a:off x="6277844" y="1541188"/>
            <a:ext cx="1280160" cy="548640"/>
          </a:xfrm>
          <a:prstGeom prst="rect">
            <a:avLst/>
          </a:prstGeom>
          <a:solidFill>
            <a:srgbClr val="FFFFCC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HR separator</a:t>
            </a:r>
          </a:p>
        </p:txBody>
      </p:sp>
      <p:sp>
        <p:nvSpPr>
          <p:cNvPr id="159" name="Text Box 124"/>
          <p:cNvSpPr txBox="1">
            <a:spLocks noChangeArrowheads="1"/>
          </p:cNvSpPr>
          <p:nvPr/>
        </p:nvSpPr>
        <p:spPr bwMode="auto">
          <a:xfrm>
            <a:off x="5964585" y="701241"/>
            <a:ext cx="56204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Spectroscopy of  r-process, n-rich exotic nuclei</a:t>
            </a:r>
          </a:p>
        </p:txBody>
      </p:sp>
      <p:sp>
        <p:nvSpPr>
          <p:cNvPr id="160" name="Text Box 101"/>
          <p:cNvSpPr txBox="1">
            <a:spLocks noChangeArrowheads="1"/>
          </p:cNvSpPr>
          <p:nvPr/>
        </p:nvSpPr>
        <p:spPr bwMode="auto">
          <a:xfrm>
            <a:off x="8104453" y="1581360"/>
            <a:ext cx="146304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RFQ Cooler + MR-TOF </a:t>
            </a:r>
          </a:p>
        </p:txBody>
      </p:sp>
      <p:cxnSp>
        <p:nvCxnSpPr>
          <p:cNvPr id="161" name="Straight Arrow Connector 160"/>
          <p:cNvCxnSpPr/>
          <p:nvPr/>
        </p:nvCxnSpPr>
        <p:spPr>
          <a:xfrm>
            <a:off x="5680391" y="1789001"/>
            <a:ext cx="640080" cy="481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cxnSpLocks/>
          </p:cNvCxnSpPr>
          <p:nvPr/>
        </p:nvCxnSpPr>
        <p:spPr>
          <a:xfrm>
            <a:off x="7601178" y="1779476"/>
            <a:ext cx="463520" cy="3048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 Box 101"/>
          <p:cNvSpPr txBox="1">
            <a:spLocks noChangeArrowheads="1"/>
          </p:cNvSpPr>
          <p:nvPr/>
        </p:nvSpPr>
        <p:spPr bwMode="auto">
          <a:xfrm>
            <a:off x="2435116" y="1012753"/>
            <a:ext cx="2730532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N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eutron Beam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F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acility</a:t>
            </a:r>
          </a:p>
        </p:txBody>
      </p:sp>
      <p:sp>
        <p:nvSpPr>
          <p:cNvPr id="164" name="Text Box 101"/>
          <p:cNvSpPr txBox="1">
            <a:spLocks noChangeArrowheads="1"/>
          </p:cNvSpPr>
          <p:nvPr/>
        </p:nvSpPr>
        <p:spPr bwMode="auto">
          <a:xfrm>
            <a:off x="420715" y="2774877"/>
            <a:ext cx="2046219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L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ow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E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nergy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P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ositron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F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acility</a:t>
            </a:r>
          </a:p>
        </p:txBody>
      </p:sp>
      <p:cxnSp>
        <p:nvCxnSpPr>
          <p:cNvPr id="167" name="Straight Arrow Connector 166"/>
          <p:cNvCxnSpPr>
            <a:cxnSpLocks/>
            <a:endCxn id="168" idx="1"/>
          </p:cNvCxnSpPr>
          <p:nvPr/>
        </p:nvCxnSpPr>
        <p:spPr>
          <a:xfrm flipV="1">
            <a:off x="9596947" y="1535286"/>
            <a:ext cx="319004" cy="12706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 Box 101"/>
          <p:cNvSpPr txBox="1">
            <a:spLocks noChangeArrowheads="1"/>
          </p:cNvSpPr>
          <p:nvPr/>
        </p:nvSpPr>
        <p:spPr bwMode="auto">
          <a:xfrm>
            <a:off x="9915951" y="1398126"/>
            <a:ext cx="914400" cy="274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TRAP</a:t>
            </a:r>
          </a:p>
        </p:txBody>
      </p:sp>
      <p:cxnSp>
        <p:nvCxnSpPr>
          <p:cNvPr id="169" name="Straight Arrow Connector 168"/>
          <p:cNvCxnSpPr>
            <a:cxnSpLocks/>
          </p:cNvCxnSpPr>
          <p:nvPr/>
        </p:nvCxnSpPr>
        <p:spPr>
          <a:xfrm>
            <a:off x="9634690" y="1897216"/>
            <a:ext cx="329260" cy="7898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 Box 101"/>
          <p:cNvSpPr txBox="1">
            <a:spLocks noChangeArrowheads="1"/>
          </p:cNvSpPr>
          <p:nvPr/>
        </p:nvSpPr>
        <p:spPr bwMode="auto">
          <a:xfrm>
            <a:off x="9911227" y="2051488"/>
            <a:ext cx="210312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LASER SPECTROSCOPY 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6636898" y="1024740"/>
            <a:ext cx="3952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 Black" panose="020B0A04020102020204" pitchFamily="34" charset="0"/>
                <a:cs typeface="Arial" charset="0"/>
              </a:rPr>
              <a:t>Low Energy Experimental Facility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4537817" y="2090734"/>
            <a:ext cx="548640" cy="1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50" name="Scroll: Horizontal 49">
            <a:extLst>
              <a:ext uri="{FF2B5EF4-FFF2-40B4-BE49-F238E27FC236}">
                <a16:creationId xmlns:a16="http://schemas.microsoft.com/office/drawing/2014/main" id="{6BA930F4-80A5-D864-C060-3718A8B49789}"/>
              </a:ext>
            </a:extLst>
          </p:cNvPr>
          <p:cNvSpPr/>
          <p:nvPr/>
        </p:nvSpPr>
        <p:spPr>
          <a:xfrm>
            <a:off x="79513" y="-6690"/>
            <a:ext cx="12046226" cy="731520"/>
          </a:xfrm>
          <a:prstGeom prst="horizontalScroll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pplied and </a:t>
            </a:r>
            <a:r>
              <a:rPr kumimoji="0" lang="en-US" sz="2400" b="0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clear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esearch using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are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sotope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eams (ANURIB)</a:t>
            </a: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9" name="Text Box 8">
            <a:extLst>
              <a:ext uri="{FF2B5EF4-FFF2-40B4-BE49-F238E27FC236}">
                <a16:creationId xmlns:a16="http://schemas.microsoft.com/office/drawing/2014/main" id="{AF129BEF-6C22-1D5B-C02E-FEE7E3A9E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45" y="1976204"/>
            <a:ext cx="1573660" cy="246221"/>
          </a:xfrm>
          <a:prstGeom prst="rect">
            <a:avLst/>
          </a:prstGeom>
          <a:solidFill>
            <a:srgbClr val="FFCC99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square" lIns="4572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1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+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 Ion Source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3A1C42B0-CCD6-B860-2246-E6A7C76FBF13}"/>
              </a:ext>
            </a:extLst>
          </p:cNvPr>
          <p:cNvCxnSpPr>
            <a:stCxn id="37" idx="3"/>
          </p:cNvCxnSpPr>
          <p:nvPr/>
        </p:nvCxnSpPr>
        <p:spPr>
          <a:xfrm flipV="1">
            <a:off x="6045487" y="3255347"/>
            <a:ext cx="1204661" cy="24369"/>
          </a:xfrm>
          <a:prstGeom prst="straightConnector1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</p:cxn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ADF93D6E-E43C-7FFD-09CC-68BCC90A42FB}"/>
              </a:ext>
            </a:extLst>
          </p:cNvPr>
          <p:cNvSpPr/>
          <p:nvPr/>
        </p:nvSpPr>
        <p:spPr>
          <a:xfrm>
            <a:off x="5932025" y="3245983"/>
            <a:ext cx="1458410" cy="306729"/>
          </a:xfrm>
          <a:custGeom>
            <a:avLst/>
            <a:gdLst>
              <a:gd name="connsiteX0" fmla="*/ 0 w 1458410"/>
              <a:gd name="connsiteY0" fmla="*/ 179407 h 306729"/>
              <a:gd name="connsiteX1" fmla="*/ 0 w 1458410"/>
              <a:gd name="connsiteY1" fmla="*/ 306729 h 306729"/>
              <a:gd name="connsiteX2" fmla="*/ 1458410 w 1458410"/>
              <a:gd name="connsiteY2" fmla="*/ 295154 h 306729"/>
              <a:gd name="connsiteX3" fmla="*/ 1458410 w 1458410"/>
              <a:gd name="connsiteY3" fmla="*/ 0 h 306729"/>
              <a:gd name="connsiteX4" fmla="*/ 1458410 w 1458410"/>
              <a:gd name="connsiteY4" fmla="*/ 0 h 306729"/>
              <a:gd name="connsiteX5" fmla="*/ 1446836 w 1458410"/>
              <a:gd name="connsiteY5" fmla="*/ 17362 h 306729"/>
              <a:gd name="connsiteX6" fmla="*/ 1452623 w 1458410"/>
              <a:gd name="connsiteY6" fmla="*/ 28936 h 30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410" h="306729">
                <a:moveTo>
                  <a:pt x="0" y="179407"/>
                </a:moveTo>
                <a:lnTo>
                  <a:pt x="0" y="306729"/>
                </a:lnTo>
                <a:lnTo>
                  <a:pt x="1458410" y="295154"/>
                </a:lnTo>
                <a:lnTo>
                  <a:pt x="1458410" y="0"/>
                </a:lnTo>
                <a:lnTo>
                  <a:pt x="1458410" y="0"/>
                </a:lnTo>
                <a:lnTo>
                  <a:pt x="1446836" y="17362"/>
                </a:lnTo>
                <a:lnTo>
                  <a:pt x="1452623" y="28936"/>
                </a:lnTo>
              </a:path>
            </a:pathLst>
          </a:custGeom>
          <a:noFill/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5C435B6C-D060-2F19-E017-EA6F7016237A}"/>
              </a:ext>
            </a:extLst>
          </p:cNvPr>
          <p:cNvSpPr/>
          <p:nvPr/>
        </p:nvSpPr>
        <p:spPr>
          <a:xfrm>
            <a:off x="2934586" y="3813544"/>
            <a:ext cx="2395870" cy="226828"/>
          </a:xfrm>
          <a:custGeom>
            <a:avLst/>
            <a:gdLst>
              <a:gd name="connsiteX0" fmla="*/ 2381693 w 2395870"/>
              <a:gd name="connsiteY0" fmla="*/ 77972 h 226828"/>
              <a:gd name="connsiteX1" fmla="*/ 2395870 w 2395870"/>
              <a:gd name="connsiteY1" fmla="*/ 226828 h 226828"/>
              <a:gd name="connsiteX2" fmla="*/ 1956391 w 2395870"/>
              <a:gd name="connsiteY2" fmla="*/ 226828 h 226828"/>
              <a:gd name="connsiteX3" fmla="*/ 1935126 w 2395870"/>
              <a:gd name="connsiteY3" fmla="*/ 0 h 226828"/>
              <a:gd name="connsiteX4" fmla="*/ 0 w 2395870"/>
              <a:gd name="connsiteY4" fmla="*/ 7089 h 226828"/>
              <a:gd name="connsiteX0" fmla="*/ 2381693 w 2395870"/>
              <a:gd name="connsiteY0" fmla="*/ 77972 h 226828"/>
              <a:gd name="connsiteX1" fmla="*/ 2395870 w 2395870"/>
              <a:gd name="connsiteY1" fmla="*/ 226828 h 226828"/>
              <a:gd name="connsiteX2" fmla="*/ 1913860 w 2395870"/>
              <a:gd name="connsiteY2" fmla="*/ 226828 h 226828"/>
              <a:gd name="connsiteX3" fmla="*/ 1935126 w 2395870"/>
              <a:gd name="connsiteY3" fmla="*/ 0 h 226828"/>
              <a:gd name="connsiteX4" fmla="*/ 0 w 2395870"/>
              <a:gd name="connsiteY4" fmla="*/ 7089 h 226828"/>
              <a:gd name="connsiteX0" fmla="*/ 2381693 w 2395870"/>
              <a:gd name="connsiteY0" fmla="*/ 77972 h 226828"/>
              <a:gd name="connsiteX1" fmla="*/ 2395870 w 2395870"/>
              <a:gd name="connsiteY1" fmla="*/ 226828 h 226828"/>
              <a:gd name="connsiteX2" fmla="*/ 1949302 w 2395870"/>
              <a:gd name="connsiteY2" fmla="*/ 226828 h 226828"/>
              <a:gd name="connsiteX3" fmla="*/ 1935126 w 2395870"/>
              <a:gd name="connsiteY3" fmla="*/ 0 h 226828"/>
              <a:gd name="connsiteX4" fmla="*/ 0 w 2395870"/>
              <a:gd name="connsiteY4" fmla="*/ 7089 h 22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5870" h="226828">
                <a:moveTo>
                  <a:pt x="2381693" y="77972"/>
                </a:moveTo>
                <a:lnTo>
                  <a:pt x="2395870" y="226828"/>
                </a:lnTo>
                <a:lnTo>
                  <a:pt x="1949302" y="226828"/>
                </a:lnTo>
                <a:lnTo>
                  <a:pt x="1935126" y="0"/>
                </a:lnTo>
                <a:lnTo>
                  <a:pt x="0" y="7089"/>
                </a:lnTo>
              </a:path>
            </a:pathLst>
          </a:custGeom>
          <a:noFill/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Line 104"/>
          <p:cNvSpPr>
            <a:spLocks noChangeShapeType="1"/>
          </p:cNvSpPr>
          <p:nvPr/>
        </p:nvSpPr>
        <p:spPr bwMode="auto">
          <a:xfrm flipH="1">
            <a:off x="5793143" y="3418710"/>
            <a:ext cx="0" cy="22267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0" name="Line 92"/>
          <p:cNvSpPr>
            <a:spLocks noChangeShapeType="1"/>
          </p:cNvSpPr>
          <p:nvPr/>
        </p:nvSpPr>
        <p:spPr bwMode="auto">
          <a:xfrm flipH="1">
            <a:off x="5793143" y="2926964"/>
            <a:ext cx="0" cy="22267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82" name="Line 105">
            <a:extLst>
              <a:ext uri="{FF2B5EF4-FFF2-40B4-BE49-F238E27FC236}">
                <a16:creationId xmlns:a16="http://schemas.microsoft.com/office/drawing/2014/main" id="{CD27B12B-C2CB-ACD5-BC71-857876D3FE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8436" y="3436177"/>
            <a:ext cx="0" cy="22267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84" name="Line 98">
            <a:extLst>
              <a:ext uri="{FF2B5EF4-FFF2-40B4-BE49-F238E27FC236}">
                <a16:creationId xmlns:a16="http://schemas.microsoft.com/office/drawing/2014/main" id="{8AE6B647-C838-0917-F303-D3884938F9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8436" y="2257273"/>
            <a:ext cx="0" cy="3652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85" name="Line 115">
            <a:extLst>
              <a:ext uri="{FF2B5EF4-FFF2-40B4-BE49-F238E27FC236}">
                <a16:creationId xmlns:a16="http://schemas.microsoft.com/office/drawing/2014/main" id="{02861BBB-C27C-766A-9D18-8EE6A0D194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8436" y="2944431"/>
            <a:ext cx="0" cy="22267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DCEA49-7983-942D-D7AA-6B7964C1DA72}"/>
              </a:ext>
            </a:extLst>
          </p:cNvPr>
          <p:cNvGrpSpPr/>
          <p:nvPr/>
        </p:nvGrpSpPr>
        <p:grpSpPr>
          <a:xfrm>
            <a:off x="275668" y="5272916"/>
            <a:ext cx="11910252" cy="1436262"/>
            <a:chOff x="275668" y="3911944"/>
            <a:chExt cx="11910252" cy="1436262"/>
          </a:xfrm>
        </p:grpSpPr>
        <p:sp>
          <p:nvSpPr>
            <p:cNvPr id="22" name="Text Box 27"/>
            <p:cNvSpPr txBox="1">
              <a:spLocks noChangeArrowheads="1"/>
            </p:cNvSpPr>
            <p:nvPr/>
          </p:nvSpPr>
          <p:spPr bwMode="auto">
            <a:xfrm>
              <a:off x="4765327" y="4446657"/>
              <a:ext cx="1828800" cy="274320"/>
            </a:xfrm>
            <a:prstGeom prst="rect">
              <a:avLst/>
            </a:prstGeom>
            <a:solidFill>
              <a:srgbClr val="CC99FF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LINAC booster</a:t>
              </a:r>
            </a:p>
          </p:txBody>
        </p:sp>
        <p:sp>
          <p:nvSpPr>
            <p:cNvPr id="48" name="Text Box 119"/>
            <p:cNvSpPr txBox="1">
              <a:spLocks noChangeArrowheads="1"/>
            </p:cNvSpPr>
            <p:nvPr/>
          </p:nvSpPr>
          <p:spPr bwMode="auto">
            <a:xfrm>
              <a:off x="275668" y="4616686"/>
              <a:ext cx="3474720" cy="7315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>
              <a:defPPr>
                <a:defRPr lang="en-US"/>
              </a:defPPr>
              <a:lvl1pPr marR="0" lvl="0" indent="0" algn="ctr" eaLnBrk="0" fontAlgn="auto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u="none" strike="noStrike" cap="none" spc="0" normalizeH="0" baseline="0">
                  <a:ln>
                    <a:noFill/>
                  </a:ln>
                  <a:solidFill>
                    <a:srgbClr val="00B050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defRPr>
              </a:lvl1pPr>
            </a:lstStyle>
            <a:p>
              <a:pPr algn="just"/>
              <a:r>
                <a:rPr lang="en-US" dirty="0" err="1">
                  <a:solidFill>
                    <a:schemeClr val="tx1"/>
                  </a:solidFill>
                </a:rPr>
                <a:t>Nucl</a:t>
              </a:r>
              <a:r>
                <a:rPr lang="en-US" dirty="0">
                  <a:solidFill>
                    <a:schemeClr val="tx1"/>
                  </a:solidFill>
                </a:rPr>
                <a:t>. structure, Elastic/ Inelastic scattering, Coulomb barrier physics, SHE</a:t>
              </a:r>
            </a:p>
          </p:txBody>
        </p:sp>
        <p:sp>
          <p:nvSpPr>
            <p:cNvPr id="52" name="Text Box 123"/>
            <p:cNvSpPr txBox="1">
              <a:spLocks noChangeArrowheads="1"/>
            </p:cNvSpPr>
            <p:nvPr/>
          </p:nvSpPr>
          <p:spPr bwMode="auto">
            <a:xfrm>
              <a:off x="3911073" y="4497869"/>
              <a:ext cx="640080" cy="274320"/>
            </a:xfrm>
            <a:prstGeom prst="rect">
              <a:avLst/>
            </a:prstGeom>
            <a:solidFill>
              <a:srgbClr val="CCFFFF"/>
            </a:solidFill>
            <a:ln w="254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R="0" lvl="0" indent="0" eaLnBrk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cs typeface="Calibri" pitchFamily="34" charset="0"/>
                </a:defRPr>
              </a:lvl1pPr>
            </a:lstStyle>
            <a:p>
              <a:r>
                <a:rPr lang="en-US" dirty="0"/>
                <a:t>7 MeV/u</a:t>
              </a:r>
            </a:p>
          </p:txBody>
        </p:sp>
        <p:sp>
          <p:nvSpPr>
            <p:cNvPr id="71" name="Freeform 70"/>
            <p:cNvSpPr/>
            <p:nvPr/>
          </p:nvSpPr>
          <p:spPr>
            <a:xfrm>
              <a:off x="3743994" y="4722182"/>
              <a:ext cx="1188720" cy="100155"/>
            </a:xfrm>
            <a:custGeom>
              <a:avLst/>
              <a:gdLst>
                <a:gd name="connsiteX0" fmla="*/ 533400 w 533400"/>
                <a:gd name="connsiteY0" fmla="*/ 0 h 157162"/>
                <a:gd name="connsiteX1" fmla="*/ 533400 w 533400"/>
                <a:gd name="connsiteY1" fmla="*/ 157162 h 157162"/>
                <a:gd name="connsiteX2" fmla="*/ 0 w 533400"/>
                <a:gd name="connsiteY2" fmla="*/ 157162 h 157162"/>
                <a:gd name="connsiteX3" fmla="*/ 0 w 533400"/>
                <a:gd name="connsiteY3" fmla="*/ 157162 h 1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400" h="157162">
                  <a:moveTo>
                    <a:pt x="533400" y="0"/>
                  </a:moveTo>
                  <a:lnTo>
                    <a:pt x="533400" y="157162"/>
                  </a:lnTo>
                  <a:lnTo>
                    <a:pt x="0" y="157162"/>
                  </a:lnTo>
                  <a:lnTo>
                    <a:pt x="0" y="157162"/>
                  </a:lnTo>
                </a:path>
              </a:pathLst>
            </a:custGeom>
            <a:noFill/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7772789" y="4452658"/>
              <a:ext cx="4413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Arial Black" panose="020B0A04020102020204" pitchFamily="34" charset="0"/>
                  <a:cs typeface="Arial" charset="0"/>
                </a:rPr>
                <a:t>Facility for Coulomb Barrier physics </a:t>
              </a: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D9A8192A-35FF-65D7-FF09-D74FB21A6F55}"/>
                </a:ext>
              </a:extLst>
            </p:cNvPr>
            <p:cNvGrpSpPr/>
            <p:nvPr/>
          </p:nvGrpSpPr>
          <p:grpSpPr>
            <a:xfrm>
              <a:off x="10002316" y="4703436"/>
              <a:ext cx="1881896" cy="484346"/>
              <a:chOff x="7865165" y="6021872"/>
              <a:chExt cx="1881896" cy="484346"/>
            </a:xfrm>
          </p:grpSpPr>
          <p:sp>
            <p:nvSpPr>
              <p:cNvPr id="176" name="Rectangle 175"/>
              <p:cNvSpPr/>
              <p:nvPr/>
            </p:nvSpPr>
            <p:spPr>
              <a:xfrm>
                <a:off x="7865165" y="6069496"/>
                <a:ext cx="228600" cy="1524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7865165" y="6298096"/>
                <a:ext cx="228600" cy="152400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8065191" y="6021872"/>
                <a:ext cx="10887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 Black" panose="020B0A04020102020204" pitchFamily="34" charset="0"/>
                    <a:cs typeface="Arial" charset="0"/>
                  </a:rPr>
                  <a:t>Accelerators</a:t>
                </a:r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8065190" y="6259997"/>
                <a:ext cx="168187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 Black" panose="020B0A04020102020204" pitchFamily="34" charset="0"/>
                    <a:cs typeface="Arial" charset="0"/>
                  </a:rPr>
                  <a:t>Experimental Facility</a:t>
                </a:r>
              </a:p>
            </p:txBody>
          </p:sp>
        </p:grpSp>
        <p:sp>
          <p:nvSpPr>
            <p:cNvPr id="133" name="Line 104">
              <a:extLst>
                <a:ext uri="{FF2B5EF4-FFF2-40B4-BE49-F238E27FC236}">
                  <a16:creationId xmlns:a16="http://schemas.microsoft.com/office/drawing/2014/main" id="{B77D4B8E-AEF5-47D9-A03C-6D7BAC8486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93143" y="3913347"/>
              <a:ext cx="0" cy="54864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186" name="Line 102">
              <a:extLst>
                <a:ext uri="{FF2B5EF4-FFF2-40B4-BE49-F238E27FC236}">
                  <a16:creationId xmlns:a16="http://schemas.microsoft.com/office/drawing/2014/main" id="{6A69C76C-DCCC-F6EC-37A1-9C6C7313BF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8436" y="3911944"/>
              <a:ext cx="0" cy="5486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046253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103"/>
          <p:cNvSpPr txBox="1">
            <a:spLocks noChangeArrowheads="1"/>
          </p:cNvSpPr>
          <p:nvPr/>
        </p:nvSpPr>
        <p:spPr bwMode="auto">
          <a:xfrm>
            <a:off x="5222527" y="3634760"/>
            <a:ext cx="914400" cy="274320"/>
          </a:xfrm>
          <a:prstGeom prst="rect">
            <a:avLst/>
          </a:prstGeom>
          <a:solidFill>
            <a:srgbClr val="CCFFCC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LINAC</a:t>
            </a:r>
          </a:p>
        </p:txBody>
      </p:sp>
      <p:sp>
        <p:nvSpPr>
          <p:cNvPr id="49" name="Text Box 120"/>
          <p:cNvSpPr txBox="1">
            <a:spLocks noChangeArrowheads="1"/>
          </p:cNvSpPr>
          <p:nvPr/>
        </p:nvSpPr>
        <p:spPr bwMode="auto">
          <a:xfrm>
            <a:off x="3474594" y="3534671"/>
            <a:ext cx="822960" cy="246221"/>
          </a:xfrm>
          <a:prstGeom prst="rect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Calibri" pitchFamily="34" charset="0"/>
              </a:defRPr>
            </a:lvl1pPr>
          </a:lstStyle>
          <a:p>
            <a:r>
              <a:rPr lang="en-US" dirty="0"/>
              <a:t>1.5 MeV/u</a:t>
            </a:r>
          </a:p>
        </p:txBody>
      </p:sp>
      <p:sp>
        <p:nvSpPr>
          <p:cNvPr id="51" name="Text Box 122"/>
          <p:cNvSpPr txBox="1">
            <a:spLocks noChangeArrowheads="1"/>
          </p:cNvSpPr>
          <p:nvPr/>
        </p:nvSpPr>
        <p:spPr bwMode="auto">
          <a:xfrm>
            <a:off x="6339173" y="3289517"/>
            <a:ext cx="822960" cy="274320"/>
          </a:xfrm>
          <a:prstGeom prst="rect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Calibri" pitchFamily="34" charset="0"/>
              </a:defRPr>
            </a:lvl1pPr>
          </a:lstStyle>
          <a:p>
            <a:r>
              <a:rPr lang="en-US" dirty="0"/>
              <a:t>0.1 MeV/u</a:t>
            </a:r>
          </a:p>
        </p:txBody>
      </p:sp>
      <p:sp>
        <p:nvSpPr>
          <p:cNvPr id="54" name="Text Box 125"/>
          <p:cNvSpPr txBox="1">
            <a:spLocks noChangeArrowheads="1"/>
          </p:cNvSpPr>
          <p:nvPr/>
        </p:nvSpPr>
        <p:spPr bwMode="auto">
          <a:xfrm>
            <a:off x="359028" y="3648509"/>
            <a:ext cx="2560320" cy="27432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Nuclear Astrophysics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743200" y="990600"/>
            <a:ext cx="6301800" cy="55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996" y="742856"/>
            <a:ext cx="12046225" cy="3372272"/>
          </a:xfrm>
          <a:prstGeom prst="roundRect">
            <a:avLst/>
          </a:prstGeom>
          <a:noFill/>
          <a:ln w="38100">
            <a:solidFill>
              <a:srgbClr val="33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8763212" y="3611195"/>
            <a:ext cx="3016916" cy="400110"/>
          </a:xfrm>
          <a:prstGeom prst="rect">
            <a:avLst/>
          </a:prstGeom>
          <a:solidFill>
            <a:srgbClr val="FFFFCC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Low energy Phase-1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953809" y="1596979"/>
            <a:ext cx="1573660" cy="246221"/>
          </a:xfrm>
          <a:prstGeom prst="rect">
            <a:avLst/>
          </a:prstGeom>
          <a:solidFill>
            <a:srgbClr val="FFCC99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square" lIns="4572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1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+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 Ion Source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4544744" y="1485623"/>
            <a:ext cx="852829" cy="2462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1+ RIB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 </a:t>
            </a:r>
          </a:p>
        </p:txBody>
      </p:sp>
      <p:sp>
        <p:nvSpPr>
          <p:cNvPr id="28" name="Line 90"/>
          <p:cNvSpPr>
            <a:spLocks noChangeShapeType="1"/>
          </p:cNvSpPr>
          <p:nvPr/>
        </p:nvSpPr>
        <p:spPr bwMode="auto">
          <a:xfrm flipH="1">
            <a:off x="5790435" y="2456858"/>
            <a:ext cx="219456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9" name="Text Box 91"/>
          <p:cNvSpPr txBox="1">
            <a:spLocks noChangeArrowheads="1"/>
          </p:cNvSpPr>
          <p:nvPr/>
        </p:nvSpPr>
        <p:spPr bwMode="auto">
          <a:xfrm>
            <a:off x="6146357" y="2261342"/>
            <a:ext cx="1713597" cy="39439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algn="ctr" defTabSz="914400" rtl="0" eaLnBrk="0" fontAlgn="auto" latinLnBrk="0" hangingPunc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Stable isotope</a:t>
            </a:r>
          </a:p>
          <a:p>
            <a:pPr marL="0" marR="0" lvl="0" indent="0" algn="ctr" defTabSz="914400" rtl="0" eaLnBrk="0" fontAlgn="auto" latinLnBrk="0" hangingPunct="0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 injection</a:t>
            </a:r>
          </a:p>
        </p:txBody>
      </p:sp>
      <p:sp>
        <p:nvSpPr>
          <p:cNvPr id="34" name="Line 97"/>
          <p:cNvSpPr>
            <a:spLocks noChangeShapeType="1"/>
          </p:cNvSpPr>
          <p:nvPr/>
        </p:nvSpPr>
        <p:spPr bwMode="auto">
          <a:xfrm flipH="1">
            <a:off x="5773632" y="2457453"/>
            <a:ext cx="0" cy="1828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6" name="Text Box 99"/>
          <p:cNvSpPr txBox="1">
            <a:spLocks noChangeArrowheads="1"/>
          </p:cNvSpPr>
          <p:nvPr/>
        </p:nvSpPr>
        <p:spPr bwMode="auto">
          <a:xfrm>
            <a:off x="5039647" y="2638172"/>
            <a:ext cx="1280160" cy="274320"/>
          </a:xfrm>
          <a:prstGeom prst="rect">
            <a:avLst/>
          </a:prstGeom>
          <a:solidFill>
            <a:srgbClr val="99CCFF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Separator</a:t>
            </a:r>
          </a:p>
        </p:txBody>
      </p:sp>
      <p:sp>
        <p:nvSpPr>
          <p:cNvPr id="38" name="Text Box 101"/>
          <p:cNvSpPr txBox="1">
            <a:spLocks noChangeArrowheads="1"/>
          </p:cNvSpPr>
          <p:nvPr/>
        </p:nvSpPr>
        <p:spPr bwMode="auto">
          <a:xfrm>
            <a:off x="5176807" y="1978928"/>
            <a:ext cx="1005840" cy="246221"/>
          </a:xfrm>
          <a:prstGeom prst="rect">
            <a:avLst/>
          </a:prstGeom>
          <a:solidFill>
            <a:srgbClr val="99FF99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ECR IS</a:t>
            </a:r>
          </a:p>
        </p:txBody>
      </p:sp>
      <p:sp>
        <p:nvSpPr>
          <p:cNvPr id="47" name="Text Box 116"/>
          <p:cNvSpPr txBox="1">
            <a:spLocks noChangeArrowheads="1"/>
          </p:cNvSpPr>
          <p:nvPr/>
        </p:nvSpPr>
        <p:spPr bwMode="auto">
          <a:xfrm>
            <a:off x="7250148" y="2833587"/>
            <a:ext cx="347472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Material Science &amp; biological studies with stable &amp; RIBs</a:t>
            </a:r>
          </a:p>
        </p:txBody>
      </p:sp>
      <p:sp>
        <p:nvSpPr>
          <p:cNvPr id="57" name="Text Box 101"/>
          <p:cNvSpPr txBox="1">
            <a:spLocks noChangeArrowheads="1"/>
          </p:cNvSpPr>
          <p:nvPr/>
        </p:nvSpPr>
        <p:spPr bwMode="auto">
          <a:xfrm>
            <a:off x="7922987" y="2311232"/>
            <a:ext cx="1645920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HC Injector</a:t>
            </a:r>
          </a:p>
        </p:txBody>
      </p:sp>
      <p:cxnSp>
        <p:nvCxnSpPr>
          <p:cNvPr id="63" name="Elbow Connector 62"/>
          <p:cNvCxnSpPr>
            <a:cxnSpLocks/>
            <a:stCxn id="15" idx="0"/>
          </p:cNvCxnSpPr>
          <p:nvPr/>
        </p:nvCxnSpPr>
        <p:spPr>
          <a:xfrm rot="5400000" flipH="1" flipV="1">
            <a:off x="1540671" y="554086"/>
            <a:ext cx="345746" cy="1516300"/>
          </a:xfrm>
          <a:prstGeom prst="bentConnector2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2036138" y="833450"/>
            <a:ext cx="3209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n</a:t>
            </a: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rot="16200000" flipH="1">
            <a:off x="2803488" y="1600373"/>
            <a:ext cx="0" cy="27254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16262" y="1485109"/>
            <a:ext cx="1678263" cy="492443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lIns="4572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SC e- LINAC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50 MeV / 2mA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1734460" y="1416469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e-</a:t>
            </a: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 rot="16200000" flipH="1">
            <a:off x="2366703" y="1572881"/>
            <a:ext cx="0" cy="27254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2211308" y="1361373"/>
            <a:ext cx="279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cs typeface="Arial" charset="0"/>
              </a:rPr>
              <a:t>g</a:t>
            </a: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1925942" y="1844513"/>
            <a:ext cx="4579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Ta</a:t>
            </a:r>
          </a:p>
        </p:txBody>
      </p:sp>
      <p:sp>
        <p:nvSpPr>
          <p:cNvPr id="73" name="Line 9"/>
          <p:cNvSpPr>
            <a:spLocks noChangeShapeType="1"/>
          </p:cNvSpPr>
          <p:nvPr/>
        </p:nvSpPr>
        <p:spPr bwMode="auto">
          <a:xfrm rot="16200000" flipH="1">
            <a:off x="1919267" y="1572881"/>
            <a:ext cx="0" cy="27254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74" name="Text Box 21"/>
          <p:cNvSpPr txBox="1">
            <a:spLocks noChangeArrowheads="1"/>
          </p:cNvSpPr>
          <p:nvPr/>
        </p:nvSpPr>
        <p:spPr bwMode="auto">
          <a:xfrm>
            <a:off x="1334513" y="847852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e-</a:t>
            </a:r>
          </a:p>
        </p:txBody>
      </p:sp>
      <p:sp>
        <p:nvSpPr>
          <p:cNvPr id="76" name="Text Box 121"/>
          <p:cNvSpPr txBox="1">
            <a:spLocks noChangeArrowheads="1"/>
          </p:cNvSpPr>
          <p:nvPr/>
        </p:nvSpPr>
        <p:spPr bwMode="auto">
          <a:xfrm>
            <a:off x="6365180" y="2730325"/>
            <a:ext cx="731520" cy="246221"/>
          </a:xfrm>
          <a:prstGeom prst="rect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Calibri" pitchFamily="34" charset="0"/>
              </a:rPr>
              <a:t>1.5 keV/u</a:t>
            </a:r>
          </a:p>
        </p:txBody>
      </p:sp>
      <p:cxnSp>
        <p:nvCxnSpPr>
          <p:cNvPr id="151" name="Elbow Connector 150"/>
          <p:cNvCxnSpPr>
            <a:cxnSpLocks/>
            <a:stCxn id="13" idx="3"/>
            <a:endCxn id="38" idx="0"/>
          </p:cNvCxnSpPr>
          <p:nvPr/>
        </p:nvCxnSpPr>
        <p:spPr>
          <a:xfrm>
            <a:off x="4527469" y="1720090"/>
            <a:ext cx="1152258" cy="258838"/>
          </a:xfrm>
          <a:prstGeom prst="bentConnector2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Freeform 154"/>
          <p:cNvSpPr/>
          <p:nvPr/>
        </p:nvSpPr>
        <p:spPr>
          <a:xfrm flipH="1">
            <a:off x="6120529" y="2932951"/>
            <a:ext cx="1090696" cy="100155"/>
          </a:xfrm>
          <a:custGeom>
            <a:avLst/>
            <a:gdLst>
              <a:gd name="connsiteX0" fmla="*/ 533400 w 533400"/>
              <a:gd name="connsiteY0" fmla="*/ 0 h 157162"/>
              <a:gd name="connsiteX1" fmla="*/ 533400 w 533400"/>
              <a:gd name="connsiteY1" fmla="*/ 157162 h 157162"/>
              <a:gd name="connsiteX2" fmla="*/ 0 w 533400"/>
              <a:gd name="connsiteY2" fmla="*/ 157162 h 157162"/>
              <a:gd name="connsiteX3" fmla="*/ 0 w 5334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" h="157162">
                <a:moveTo>
                  <a:pt x="533400" y="0"/>
                </a:moveTo>
                <a:lnTo>
                  <a:pt x="533400" y="157162"/>
                </a:lnTo>
                <a:lnTo>
                  <a:pt x="0" y="157162"/>
                </a:lnTo>
                <a:lnTo>
                  <a:pt x="0" y="157162"/>
                </a:lnTo>
              </a:path>
            </a:pathLst>
          </a:custGeom>
          <a:noFill/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5" name="Elbow Connector 62"/>
          <p:cNvCxnSpPr>
            <a:cxnSpLocks/>
          </p:cNvCxnSpPr>
          <p:nvPr/>
        </p:nvCxnSpPr>
        <p:spPr>
          <a:xfrm rot="16200000" flipH="1">
            <a:off x="807250" y="2088599"/>
            <a:ext cx="731520" cy="548640"/>
          </a:xfrm>
          <a:prstGeom prst="bentConnector3">
            <a:avLst>
              <a:gd name="adj1" fmla="val 50000"/>
            </a:avLst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 Box 21"/>
          <p:cNvSpPr txBox="1">
            <a:spLocks noChangeArrowheads="1"/>
          </p:cNvSpPr>
          <p:nvPr/>
        </p:nvSpPr>
        <p:spPr bwMode="auto">
          <a:xfrm>
            <a:off x="962994" y="2311769"/>
            <a:ext cx="4436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Calibri" pitchFamily="34" charset="0"/>
              </a:rPr>
              <a:t>b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+</a:t>
            </a:r>
          </a:p>
        </p:txBody>
      </p:sp>
      <p:sp>
        <p:nvSpPr>
          <p:cNvPr id="145" name="Text Box 22"/>
          <p:cNvSpPr txBox="1">
            <a:spLocks noChangeArrowheads="1"/>
          </p:cNvSpPr>
          <p:nvPr/>
        </p:nvSpPr>
        <p:spPr bwMode="auto">
          <a:xfrm>
            <a:off x="4553929" y="2286250"/>
            <a:ext cx="822960" cy="2743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n+ RIB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 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1924124" y="990602"/>
            <a:ext cx="53543" cy="327836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2147686" y="1577996"/>
            <a:ext cx="45719" cy="250680"/>
          </a:xfrm>
          <a:prstGeom prst="rect">
            <a:avLst/>
          </a:prstGeom>
          <a:solidFill>
            <a:schemeClr val="accent3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597582" y="1612350"/>
            <a:ext cx="53541" cy="25005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Box 100"/>
          <p:cNvSpPr txBox="1">
            <a:spLocks noChangeArrowheads="1"/>
          </p:cNvSpPr>
          <p:nvPr/>
        </p:nvSpPr>
        <p:spPr bwMode="auto">
          <a:xfrm>
            <a:off x="5313967" y="3142556"/>
            <a:ext cx="731520" cy="274320"/>
          </a:xfrm>
          <a:prstGeom prst="rect">
            <a:avLst/>
          </a:prstGeom>
          <a:solidFill>
            <a:srgbClr val="FFFFCC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RFQ</a:t>
            </a:r>
          </a:p>
        </p:txBody>
      </p:sp>
      <p:sp>
        <p:nvSpPr>
          <p:cNvPr id="140" name="Line 9"/>
          <p:cNvSpPr>
            <a:spLocks noChangeShapeType="1"/>
          </p:cNvSpPr>
          <p:nvPr/>
        </p:nvSpPr>
        <p:spPr bwMode="auto">
          <a:xfrm rot="10800000">
            <a:off x="3760985" y="2250222"/>
            <a:ext cx="0" cy="27254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41" name="Rectangle 140"/>
          <p:cNvSpPr/>
          <p:nvPr/>
        </p:nvSpPr>
        <p:spPr>
          <a:xfrm rot="16200000">
            <a:off x="3734215" y="2406304"/>
            <a:ext cx="53541" cy="2500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Line 9"/>
          <p:cNvSpPr>
            <a:spLocks noChangeShapeType="1"/>
          </p:cNvSpPr>
          <p:nvPr/>
        </p:nvSpPr>
        <p:spPr bwMode="auto">
          <a:xfrm rot="10800000">
            <a:off x="3760984" y="2562748"/>
            <a:ext cx="0" cy="27254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58" name="Text Box 5"/>
          <p:cNvSpPr txBox="1">
            <a:spLocks noChangeArrowheads="1"/>
          </p:cNvSpPr>
          <p:nvPr/>
        </p:nvSpPr>
        <p:spPr bwMode="auto">
          <a:xfrm>
            <a:off x="2800743" y="2349910"/>
            <a:ext cx="101750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Target </a:t>
            </a:r>
          </a:p>
        </p:txBody>
      </p:sp>
      <p:sp>
        <p:nvSpPr>
          <p:cNvPr id="142" name="Text Box 12"/>
          <p:cNvSpPr txBox="1">
            <a:spLocks noChangeArrowheads="1"/>
          </p:cNvSpPr>
          <p:nvPr/>
        </p:nvSpPr>
        <p:spPr bwMode="auto">
          <a:xfrm>
            <a:off x="2839722" y="2851411"/>
            <a:ext cx="1981160" cy="492443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lIns="4572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Proton cyclotron 50 MeV / 200 </a:t>
            </a: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  <a:cs typeface="Calibri" pitchFamily="34" charset="0"/>
              </a:rPr>
              <a:t>µ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A   </a:t>
            </a:r>
          </a:p>
        </p:txBody>
      </p:sp>
      <p:sp>
        <p:nvSpPr>
          <p:cNvPr id="144" name="Text Box 101"/>
          <p:cNvSpPr txBox="1">
            <a:spLocks noChangeArrowheads="1"/>
          </p:cNvSpPr>
          <p:nvPr/>
        </p:nvSpPr>
        <p:spPr bwMode="auto">
          <a:xfrm>
            <a:off x="6277844" y="1541188"/>
            <a:ext cx="1280160" cy="548640"/>
          </a:xfrm>
          <a:prstGeom prst="rect">
            <a:avLst/>
          </a:prstGeom>
          <a:solidFill>
            <a:srgbClr val="FFFFCC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HR separator</a:t>
            </a:r>
          </a:p>
        </p:txBody>
      </p:sp>
      <p:sp>
        <p:nvSpPr>
          <p:cNvPr id="159" name="Text Box 124"/>
          <p:cNvSpPr txBox="1">
            <a:spLocks noChangeArrowheads="1"/>
          </p:cNvSpPr>
          <p:nvPr/>
        </p:nvSpPr>
        <p:spPr bwMode="auto">
          <a:xfrm>
            <a:off x="5964585" y="701241"/>
            <a:ext cx="56204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Spectroscopy of  r-process, n-rich exotic nuclei</a:t>
            </a:r>
          </a:p>
        </p:txBody>
      </p:sp>
      <p:sp>
        <p:nvSpPr>
          <p:cNvPr id="160" name="Text Box 101"/>
          <p:cNvSpPr txBox="1">
            <a:spLocks noChangeArrowheads="1"/>
          </p:cNvSpPr>
          <p:nvPr/>
        </p:nvSpPr>
        <p:spPr bwMode="auto">
          <a:xfrm>
            <a:off x="8104453" y="1581360"/>
            <a:ext cx="146304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RFQ Cooler + MR-TOF </a:t>
            </a:r>
          </a:p>
        </p:txBody>
      </p:sp>
      <p:cxnSp>
        <p:nvCxnSpPr>
          <p:cNvPr id="161" name="Straight Arrow Connector 160"/>
          <p:cNvCxnSpPr/>
          <p:nvPr/>
        </p:nvCxnSpPr>
        <p:spPr>
          <a:xfrm>
            <a:off x="5680391" y="1789001"/>
            <a:ext cx="640080" cy="481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cxnSpLocks/>
          </p:cNvCxnSpPr>
          <p:nvPr/>
        </p:nvCxnSpPr>
        <p:spPr>
          <a:xfrm>
            <a:off x="7601178" y="1779476"/>
            <a:ext cx="463520" cy="3048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 Box 101"/>
          <p:cNvSpPr txBox="1">
            <a:spLocks noChangeArrowheads="1"/>
          </p:cNvSpPr>
          <p:nvPr/>
        </p:nvSpPr>
        <p:spPr bwMode="auto">
          <a:xfrm>
            <a:off x="2435116" y="1012753"/>
            <a:ext cx="2730532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N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eutron Beam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F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acility</a:t>
            </a:r>
          </a:p>
        </p:txBody>
      </p:sp>
      <p:sp>
        <p:nvSpPr>
          <p:cNvPr id="164" name="Text Box 101"/>
          <p:cNvSpPr txBox="1">
            <a:spLocks noChangeArrowheads="1"/>
          </p:cNvSpPr>
          <p:nvPr/>
        </p:nvSpPr>
        <p:spPr bwMode="auto">
          <a:xfrm>
            <a:off x="420715" y="2774877"/>
            <a:ext cx="2046219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L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ow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E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nergy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P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ositron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F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acility</a:t>
            </a:r>
          </a:p>
        </p:txBody>
      </p:sp>
      <p:cxnSp>
        <p:nvCxnSpPr>
          <p:cNvPr id="167" name="Straight Arrow Connector 166"/>
          <p:cNvCxnSpPr>
            <a:cxnSpLocks/>
            <a:endCxn id="168" idx="1"/>
          </p:cNvCxnSpPr>
          <p:nvPr/>
        </p:nvCxnSpPr>
        <p:spPr>
          <a:xfrm flipV="1">
            <a:off x="9596947" y="1535286"/>
            <a:ext cx="319004" cy="12706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 Box 101"/>
          <p:cNvSpPr txBox="1">
            <a:spLocks noChangeArrowheads="1"/>
          </p:cNvSpPr>
          <p:nvPr/>
        </p:nvSpPr>
        <p:spPr bwMode="auto">
          <a:xfrm>
            <a:off x="9915951" y="1398126"/>
            <a:ext cx="914400" cy="274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TRAP</a:t>
            </a:r>
          </a:p>
        </p:txBody>
      </p:sp>
      <p:cxnSp>
        <p:nvCxnSpPr>
          <p:cNvPr id="169" name="Straight Arrow Connector 168"/>
          <p:cNvCxnSpPr>
            <a:cxnSpLocks/>
          </p:cNvCxnSpPr>
          <p:nvPr/>
        </p:nvCxnSpPr>
        <p:spPr>
          <a:xfrm>
            <a:off x="9634690" y="1897216"/>
            <a:ext cx="329260" cy="7898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 Box 101"/>
          <p:cNvSpPr txBox="1">
            <a:spLocks noChangeArrowheads="1"/>
          </p:cNvSpPr>
          <p:nvPr/>
        </p:nvSpPr>
        <p:spPr bwMode="auto">
          <a:xfrm>
            <a:off x="9911227" y="2051488"/>
            <a:ext cx="210312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LASER SPECTROSCOPY 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6636898" y="1024740"/>
            <a:ext cx="3952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 Black" panose="020B0A04020102020204" pitchFamily="34" charset="0"/>
                <a:cs typeface="Arial" charset="0"/>
              </a:rPr>
              <a:t>Low Energy Experimental Facility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4537817" y="2090734"/>
            <a:ext cx="548640" cy="1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50" name="Scroll: Horizontal 49">
            <a:extLst>
              <a:ext uri="{FF2B5EF4-FFF2-40B4-BE49-F238E27FC236}">
                <a16:creationId xmlns:a16="http://schemas.microsoft.com/office/drawing/2014/main" id="{6BA930F4-80A5-D864-C060-3718A8B49789}"/>
              </a:ext>
            </a:extLst>
          </p:cNvPr>
          <p:cNvSpPr/>
          <p:nvPr/>
        </p:nvSpPr>
        <p:spPr>
          <a:xfrm>
            <a:off x="79513" y="-6690"/>
            <a:ext cx="12046226" cy="731520"/>
          </a:xfrm>
          <a:prstGeom prst="horizontalScroll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pplied and </a:t>
            </a:r>
            <a:r>
              <a:rPr kumimoji="0" lang="en-US" sz="2400" b="0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clear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esearch using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are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sotope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eams (ANURIB)</a:t>
            </a: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9" name="Text Box 8">
            <a:extLst>
              <a:ext uri="{FF2B5EF4-FFF2-40B4-BE49-F238E27FC236}">
                <a16:creationId xmlns:a16="http://schemas.microsoft.com/office/drawing/2014/main" id="{AF129BEF-6C22-1D5B-C02E-FEE7E3A9E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45" y="1976204"/>
            <a:ext cx="1573660" cy="246221"/>
          </a:xfrm>
          <a:prstGeom prst="rect">
            <a:avLst/>
          </a:prstGeom>
          <a:solidFill>
            <a:srgbClr val="FFCC99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square" lIns="4572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1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+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 Ion Source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3A1C42B0-CCD6-B860-2246-E6A7C76FBF13}"/>
              </a:ext>
            </a:extLst>
          </p:cNvPr>
          <p:cNvCxnSpPr>
            <a:stCxn id="37" idx="3"/>
          </p:cNvCxnSpPr>
          <p:nvPr/>
        </p:nvCxnSpPr>
        <p:spPr>
          <a:xfrm flipV="1">
            <a:off x="6045487" y="3255347"/>
            <a:ext cx="1204661" cy="24369"/>
          </a:xfrm>
          <a:prstGeom prst="straightConnector1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</p:cxn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ADF93D6E-E43C-7FFD-09CC-68BCC90A42FB}"/>
              </a:ext>
            </a:extLst>
          </p:cNvPr>
          <p:cNvSpPr/>
          <p:nvPr/>
        </p:nvSpPr>
        <p:spPr>
          <a:xfrm>
            <a:off x="5932025" y="3245983"/>
            <a:ext cx="1458410" cy="306729"/>
          </a:xfrm>
          <a:custGeom>
            <a:avLst/>
            <a:gdLst>
              <a:gd name="connsiteX0" fmla="*/ 0 w 1458410"/>
              <a:gd name="connsiteY0" fmla="*/ 179407 h 306729"/>
              <a:gd name="connsiteX1" fmla="*/ 0 w 1458410"/>
              <a:gd name="connsiteY1" fmla="*/ 306729 h 306729"/>
              <a:gd name="connsiteX2" fmla="*/ 1458410 w 1458410"/>
              <a:gd name="connsiteY2" fmla="*/ 295154 h 306729"/>
              <a:gd name="connsiteX3" fmla="*/ 1458410 w 1458410"/>
              <a:gd name="connsiteY3" fmla="*/ 0 h 306729"/>
              <a:gd name="connsiteX4" fmla="*/ 1458410 w 1458410"/>
              <a:gd name="connsiteY4" fmla="*/ 0 h 306729"/>
              <a:gd name="connsiteX5" fmla="*/ 1446836 w 1458410"/>
              <a:gd name="connsiteY5" fmla="*/ 17362 h 306729"/>
              <a:gd name="connsiteX6" fmla="*/ 1452623 w 1458410"/>
              <a:gd name="connsiteY6" fmla="*/ 28936 h 30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410" h="306729">
                <a:moveTo>
                  <a:pt x="0" y="179407"/>
                </a:moveTo>
                <a:lnTo>
                  <a:pt x="0" y="306729"/>
                </a:lnTo>
                <a:lnTo>
                  <a:pt x="1458410" y="295154"/>
                </a:lnTo>
                <a:lnTo>
                  <a:pt x="1458410" y="0"/>
                </a:lnTo>
                <a:lnTo>
                  <a:pt x="1458410" y="0"/>
                </a:lnTo>
                <a:lnTo>
                  <a:pt x="1446836" y="17362"/>
                </a:lnTo>
                <a:lnTo>
                  <a:pt x="1452623" y="28936"/>
                </a:lnTo>
              </a:path>
            </a:pathLst>
          </a:custGeom>
          <a:noFill/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5C435B6C-D060-2F19-E017-EA6F7016237A}"/>
              </a:ext>
            </a:extLst>
          </p:cNvPr>
          <p:cNvSpPr/>
          <p:nvPr/>
        </p:nvSpPr>
        <p:spPr>
          <a:xfrm>
            <a:off x="2934586" y="3813544"/>
            <a:ext cx="2395870" cy="226828"/>
          </a:xfrm>
          <a:custGeom>
            <a:avLst/>
            <a:gdLst>
              <a:gd name="connsiteX0" fmla="*/ 2381693 w 2395870"/>
              <a:gd name="connsiteY0" fmla="*/ 77972 h 226828"/>
              <a:gd name="connsiteX1" fmla="*/ 2395870 w 2395870"/>
              <a:gd name="connsiteY1" fmla="*/ 226828 h 226828"/>
              <a:gd name="connsiteX2" fmla="*/ 1956391 w 2395870"/>
              <a:gd name="connsiteY2" fmla="*/ 226828 h 226828"/>
              <a:gd name="connsiteX3" fmla="*/ 1935126 w 2395870"/>
              <a:gd name="connsiteY3" fmla="*/ 0 h 226828"/>
              <a:gd name="connsiteX4" fmla="*/ 0 w 2395870"/>
              <a:gd name="connsiteY4" fmla="*/ 7089 h 226828"/>
              <a:gd name="connsiteX0" fmla="*/ 2381693 w 2395870"/>
              <a:gd name="connsiteY0" fmla="*/ 77972 h 226828"/>
              <a:gd name="connsiteX1" fmla="*/ 2395870 w 2395870"/>
              <a:gd name="connsiteY1" fmla="*/ 226828 h 226828"/>
              <a:gd name="connsiteX2" fmla="*/ 1913860 w 2395870"/>
              <a:gd name="connsiteY2" fmla="*/ 226828 h 226828"/>
              <a:gd name="connsiteX3" fmla="*/ 1935126 w 2395870"/>
              <a:gd name="connsiteY3" fmla="*/ 0 h 226828"/>
              <a:gd name="connsiteX4" fmla="*/ 0 w 2395870"/>
              <a:gd name="connsiteY4" fmla="*/ 7089 h 226828"/>
              <a:gd name="connsiteX0" fmla="*/ 2381693 w 2395870"/>
              <a:gd name="connsiteY0" fmla="*/ 77972 h 226828"/>
              <a:gd name="connsiteX1" fmla="*/ 2395870 w 2395870"/>
              <a:gd name="connsiteY1" fmla="*/ 226828 h 226828"/>
              <a:gd name="connsiteX2" fmla="*/ 1949302 w 2395870"/>
              <a:gd name="connsiteY2" fmla="*/ 226828 h 226828"/>
              <a:gd name="connsiteX3" fmla="*/ 1935126 w 2395870"/>
              <a:gd name="connsiteY3" fmla="*/ 0 h 226828"/>
              <a:gd name="connsiteX4" fmla="*/ 0 w 2395870"/>
              <a:gd name="connsiteY4" fmla="*/ 7089 h 22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5870" h="226828">
                <a:moveTo>
                  <a:pt x="2381693" y="77972"/>
                </a:moveTo>
                <a:lnTo>
                  <a:pt x="2395870" y="226828"/>
                </a:lnTo>
                <a:lnTo>
                  <a:pt x="1949302" y="226828"/>
                </a:lnTo>
                <a:lnTo>
                  <a:pt x="1935126" y="0"/>
                </a:lnTo>
                <a:lnTo>
                  <a:pt x="0" y="7089"/>
                </a:lnTo>
              </a:path>
            </a:pathLst>
          </a:custGeom>
          <a:noFill/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Line 104"/>
          <p:cNvSpPr>
            <a:spLocks noChangeShapeType="1"/>
          </p:cNvSpPr>
          <p:nvPr/>
        </p:nvSpPr>
        <p:spPr bwMode="auto">
          <a:xfrm flipH="1">
            <a:off x="5793143" y="3418710"/>
            <a:ext cx="0" cy="22267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0" name="Line 92"/>
          <p:cNvSpPr>
            <a:spLocks noChangeShapeType="1"/>
          </p:cNvSpPr>
          <p:nvPr/>
        </p:nvSpPr>
        <p:spPr bwMode="auto">
          <a:xfrm flipH="1">
            <a:off x="5793143" y="2926964"/>
            <a:ext cx="0" cy="22267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82" name="Line 105">
            <a:extLst>
              <a:ext uri="{FF2B5EF4-FFF2-40B4-BE49-F238E27FC236}">
                <a16:creationId xmlns:a16="http://schemas.microsoft.com/office/drawing/2014/main" id="{CD27B12B-C2CB-ACD5-BC71-857876D3FE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8436" y="3436177"/>
            <a:ext cx="0" cy="22267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84" name="Line 98">
            <a:extLst>
              <a:ext uri="{FF2B5EF4-FFF2-40B4-BE49-F238E27FC236}">
                <a16:creationId xmlns:a16="http://schemas.microsoft.com/office/drawing/2014/main" id="{8AE6B647-C838-0917-F303-D3884938F9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8436" y="2257273"/>
            <a:ext cx="0" cy="3652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85" name="Line 115">
            <a:extLst>
              <a:ext uri="{FF2B5EF4-FFF2-40B4-BE49-F238E27FC236}">
                <a16:creationId xmlns:a16="http://schemas.microsoft.com/office/drawing/2014/main" id="{02861BBB-C27C-766A-9D18-8EE6A0D194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8436" y="2944431"/>
            <a:ext cx="0" cy="22267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DCEA49-7983-942D-D7AA-6B7964C1DA72}"/>
              </a:ext>
            </a:extLst>
          </p:cNvPr>
          <p:cNvGrpSpPr/>
          <p:nvPr/>
        </p:nvGrpSpPr>
        <p:grpSpPr>
          <a:xfrm>
            <a:off x="275668" y="3922577"/>
            <a:ext cx="11910252" cy="1436262"/>
            <a:chOff x="275668" y="3911944"/>
            <a:chExt cx="11910252" cy="1436262"/>
          </a:xfrm>
        </p:grpSpPr>
        <p:sp>
          <p:nvSpPr>
            <p:cNvPr id="22" name="Text Box 27"/>
            <p:cNvSpPr txBox="1">
              <a:spLocks noChangeArrowheads="1"/>
            </p:cNvSpPr>
            <p:nvPr/>
          </p:nvSpPr>
          <p:spPr bwMode="auto">
            <a:xfrm>
              <a:off x="4765327" y="4446657"/>
              <a:ext cx="1828800" cy="274320"/>
            </a:xfrm>
            <a:prstGeom prst="rect">
              <a:avLst/>
            </a:prstGeom>
            <a:solidFill>
              <a:srgbClr val="CC99FF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LINAC booster</a:t>
              </a:r>
            </a:p>
          </p:txBody>
        </p:sp>
        <p:sp>
          <p:nvSpPr>
            <p:cNvPr id="48" name="Text Box 119"/>
            <p:cNvSpPr txBox="1">
              <a:spLocks noChangeArrowheads="1"/>
            </p:cNvSpPr>
            <p:nvPr/>
          </p:nvSpPr>
          <p:spPr bwMode="auto">
            <a:xfrm>
              <a:off x="275668" y="4616686"/>
              <a:ext cx="3474720" cy="7315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>
              <a:defPPr>
                <a:defRPr lang="en-US"/>
              </a:defPPr>
              <a:lvl1pPr marR="0" lvl="0" indent="0" algn="ctr" eaLnBrk="0" fontAlgn="auto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u="none" strike="noStrike" cap="none" spc="0" normalizeH="0" baseline="0">
                  <a:ln>
                    <a:noFill/>
                  </a:ln>
                  <a:solidFill>
                    <a:srgbClr val="00B050"/>
                  </a:solidFill>
                  <a:uLnTx/>
                  <a:uFillTx/>
                  <a:latin typeface="Arial Black" panose="020B0A04020102020204" pitchFamily="34" charset="0"/>
                  <a:cs typeface="Calibri" pitchFamily="34" charset="0"/>
                </a:defRPr>
              </a:lvl1pPr>
            </a:lstStyle>
            <a:p>
              <a:pPr algn="just"/>
              <a:r>
                <a:rPr lang="en-US" dirty="0" err="1">
                  <a:solidFill>
                    <a:schemeClr val="tx1"/>
                  </a:solidFill>
                </a:rPr>
                <a:t>Nucl</a:t>
              </a:r>
              <a:r>
                <a:rPr lang="en-US" dirty="0">
                  <a:solidFill>
                    <a:schemeClr val="tx1"/>
                  </a:solidFill>
                </a:rPr>
                <a:t>. structure, Elastic/ Inelastic scattering, Coulomb barrier physics, SHE</a:t>
              </a:r>
            </a:p>
          </p:txBody>
        </p:sp>
        <p:sp>
          <p:nvSpPr>
            <p:cNvPr id="52" name="Text Box 123"/>
            <p:cNvSpPr txBox="1">
              <a:spLocks noChangeArrowheads="1"/>
            </p:cNvSpPr>
            <p:nvPr/>
          </p:nvSpPr>
          <p:spPr bwMode="auto">
            <a:xfrm>
              <a:off x="3911073" y="4497869"/>
              <a:ext cx="640080" cy="274320"/>
            </a:xfrm>
            <a:prstGeom prst="rect">
              <a:avLst/>
            </a:prstGeom>
            <a:solidFill>
              <a:srgbClr val="CCFFFF"/>
            </a:solidFill>
            <a:ln w="254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R="0" lvl="0" indent="0" eaLnBrk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cs typeface="Calibri" pitchFamily="34" charset="0"/>
                </a:defRPr>
              </a:lvl1pPr>
            </a:lstStyle>
            <a:p>
              <a:r>
                <a:rPr lang="en-US" dirty="0"/>
                <a:t>7 MeV/u</a:t>
              </a:r>
            </a:p>
          </p:txBody>
        </p:sp>
        <p:sp>
          <p:nvSpPr>
            <p:cNvPr id="71" name="Freeform 70"/>
            <p:cNvSpPr/>
            <p:nvPr/>
          </p:nvSpPr>
          <p:spPr>
            <a:xfrm>
              <a:off x="3743994" y="4722182"/>
              <a:ext cx="1188720" cy="100155"/>
            </a:xfrm>
            <a:custGeom>
              <a:avLst/>
              <a:gdLst>
                <a:gd name="connsiteX0" fmla="*/ 533400 w 533400"/>
                <a:gd name="connsiteY0" fmla="*/ 0 h 157162"/>
                <a:gd name="connsiteX1" fmla="*/ 533400 w 533400"/>
                <a:gd name="connsiteY1" fmla="*/ 157162 h 157162"/>
                <a:gd name="connsiteX2" fmla="*/ 0 w 533400"/>
                <a:gd name="connsiteY2" fmla="*/ 157162 h 157162"/>
                <a:gd name="connsiteX3" fmla="*/ 0 w 533400"/>
                <a:gd name="connsiteY3" fmla="*/ 157162 h 1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400" h="157162">
                  <a:moveTo>
                    <a:pt x="533400" y="0"/>
                  </a:moveTo>
                  <a:lnTo>
                    <a:pt x="533400" y="157162"/>
                  </a:lnTo>
                  <a:lnTo>
                    <a:pt x="0" y="157162"/>
                  </a:lnTo>
                  <a:lnTo>
                    <a:pt x="0" y="157162"/>
                  </a:lnTo>
                </a:path>
              </a:pathLst>
            </a:custGeom>
            <a:noFill/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7772789" y="4452658"/>
              <a:ext cx="4413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Arial Black" panose="020B0A04020102020204" pitchFamily="34" charset="0"/>
                  <a:cs typeface="Arial" charset="0"/>
                </a:rPr>
                <a:t>Facility for Coulomb Barrier physics </a:t>
              </a: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D9A8192A-35FF-65D7-FF09-D74FB21A6F55}"/>
                </a:ext>
              </a:extLst>
            </p:cNvPr>
            <p:cNvGrpSpPr/>
            <p:nvPr/>
          </p:nvGrpSpPr>
          <p:grpSpPr>
            <a:xfrm>
              <a:off x="10002316" y="4703436"/>
              <a:ext cx="1881896" cy="484346"/>
              <a:chOff x="7865165" y="6021872"/>
              <a:chExt cx="1881896" cy="484346"/>
            </a:xfrm>
          </p:grpSpPr>
          <p:sp>
            <p:nvSpPr>
              <p:cNvPr id="176" name="Rectangle 175"/>
              <p:cNvSpPr/>
              <p:nvPr/>
            </p:nvSpPr>
            <p:spPr>
              <a:xfrm>
                <a:off x="7865165" y="6069496"/>
                <a:ext cx="228600" cy="1524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7865165" y="6298096"/>
                <a:ext cx="228600" cy="152400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8065191" y="6021872"/>
                <a:ext cx="10887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 Black" panose="020B0A04020102020204" pitchFamily="34" charset="0"/>
                    <a:cs typeface="Arial" charset="0"/>
                  </a:rPr>
                  <a:t>Accelerators</a:t>
                </a:r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8065190" y="6259997"/>
                <a:ext cx="168187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 Black" panose="020B0A04020102020204" pitchFamily="34" charset="0"/>
                    <a:cs typeface="Arial" charset="0"/>
                  </a:rPr>
                  <a:t>Experimental Facility</a:t>
                </a:r>
              </a:p>
            </p:txBody>
          </p:sp>
        </p:grpSp>
        <p:sp>
          <p:nvSpPr>
            <p:cNvPr id="133" name="Line 104">
              <a:extLst>
                <a:ext uri="{FF2B5EF4-FFF2-40B4-BE49-F238E27FC236}">
                  <a16:creationId xmlns:a16="http://schemas.microsoft.com/office/drawing/2014/main" id="{B77D4B8E-AEF5-47D9-A03C-6D7BAC8486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93143" y="3913347"/>
              <a:ext cx="0" cy="54864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186" name="Line 102">
              <a:extLst>
                <a:ext uri="{FF2B5EF4-FFF2-40B4-BE49-F238E27FC236}">
                  <a16:creationId xmlns:a16="http://schemas.microsoft.com/office/drawing/2014/main" id="{6A69C76C-DCCC-F6EC-37A1-9C6C7313BF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8436" y="3911944"/>
              <a:ext cx="0" cy="5486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501032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4996" y="4300718"/>
            <a:ext cx="12046224" cy="2256720"/>
          </a:xfrm>
          <a:prstGeom prst="roundRect">
            <a:avLst/>
          </a:prstGeom>
          <a:noFill/>
          <a:ln w="38100">
            <a:solidFill>
              <a:srgbClr val="99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9835440" y="5709526"/>
            <a:ext cx="2103120" cy="707886"/>
          </a:xfrm>
          <a:prstGeom prst="rect">
            <a:avLst/>
          </a:prstGeom>
          <a:solidFill>
            <a:srgbClr val="FFFFCC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defRPr>
            </a:lvl1pPr>
          </a:lstStyle>
          <a:p>
            <a:r>
              <a:rPr lang="en-US" dirty="0"/>
              <a:t>Future High energy phase</a:t>
            </a: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4765327" y="4446657"/>
            <a:ext cx="1828800" cy="274320"/>
          </a:xfrm>
          <a:prstGeom prst="rect">
            <a:avLst/>
          </a:prstGeom>
          <a:solidFill>
            <a:srgbClr val="CC99FF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LINAC booster</a:t>
            </a:r>
          </a:p>
        </p:txBody>
      </p:sp>
      <p:sp>
        <p:nvSpPr>
          <p:cNvPr id="26" name="Text Box 87"/>
          <p:cNvSpPr txBox="1">
            <a:spLocks noChangeArrowheads="1"/>
          </p:cNvSpPr>
          <p:nvPr/>
        </p:nvSpPr>
        <p:spPr bwMode="auto">
          <a:xfrm>
            <a:off x="6590234" y="5027451"/>
            <a:ext cx="5878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Stripper</a:t>
            </a:r>
          </a:p>
        </p:txBody>
      </p:sp>
      <p:sp>
        <p:nvSpPr>
          <p:cNvPr id="40" name="Text Box 103"/>
          <p:cNvSpPr txBox="1">
            <a:spLocks noChangeArrowheads="1"/>
          </p:cNvSpPr>
          <p:nvPr/>
        </p:nvSpPr>
        <p:spPr bwMode="auto">
          <a:xfrm>
            <a:off x="5222527" y="3634760"/>
            <a:ext cx="914400" cy="274320"/>
          </a:xfrm>
          <a:prstGeom prst="rect">
            <a:avLst/>
          </a:prstGeom>
          <a:solidFill>
            <a:srgbClr val="CCFFCC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LINAC</a:t>
            </a:r>
          </a:p>
        </p:txBody>
      </p:sp>
      <p:sp>
        <p:nvSpPr>
          <p:cNvPr id="48" name="Text Box 119"/>
          <p:cNvSpPr txBox="1">
            <a:spLocks noChangeArrowheads="1"/>
          </p:cNvSpPr>
          <p:nvPr/>
        </p:nvSpPr>
        <p:spPr bwMode="auto">
          <a:xfrm>
            <a:off x="275668" y="4616686"/>
            <a:ext cx="3474720" cy="73152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>
            <a:defPPr>
              <a:defRPr lang="en-US"/>
            </a:defPPr>
            <a:lvl1pPr marR="0" lvl="0" indent="0" algn="ctr" eaLnBrk="0" fontAlgn="auto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u="none" strike="noStrike" cap="none" spc="0" normalizeH="0" baseline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defRPr>
            </a:lvl1pPr>
          </a:lstStyle>
          <a:p>
            <a:pPr algn="just"/>
            <a:r>
              <a:rPr lang="en-US" dirty="0" err="1">
                <a:solidFill>
                  <a:schemeClr val="tx1"/>
                </a:solidFill>
              </a:rPr>
              <a:t>Nucl</a:t>
            </a:r>
            <a:r>
              <a:rPr lang="en-US" dirty="0">
                <a:solidFill>
                  <a:schemeClr val="tx1"/>
                </a:solidFill>
              </a:rPr>
              <a:t>. structure, Elastic/ Inelastic scattering, Coulomb barrier physics, SHE</a:t>
            </a:r>
          </a:p>
        </p:txBody>
      </p:sp>
      <p:sp>
        <p:nvSpPr>
          <p:cNvPr id="49" name="Text Box 120"/>
          <p:cNvSpPr txBox="1">
            <a:spLocks noChangeArrowheads="1"/>
          </p:cNvSpPr>
          <p:nvPr/>
        </p:nvSpPr>
        <p:spPr bwMode="auto">
          <a:xfrm>
            <a:off x="3474594" y="3534671"/>
            <a:ext cx="822960" cy="246221"/>
          </a:xfrm>
          <a:prstGeom prst="rect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Calibri" pitchFamily="34" charset="0"/>
              </a:defRPr>
            </a:lvl1pPr>
          </a:lstStyle>
          <a:p>
            <a:r>
              <a:rPr lang="en-US" dirty="0"/>
              <a:t>1.5 MeV/u</a:t>
            </a:r>
          </a:p>
        </p:txBody>
      </p:sp>
      <p:sp>
        <p:nvSpPr>
          <p:cNvPr id="51" name="Text Box 122"/>
          <p:cNvSpPr txBox="1">
            <a:spLocks noChangeArrowheads="1"/>
          </p:cNvSpPr>
          <p:nvPr/>
        </p:nvSpPr>
        <p:spPr bwMode="auto">
          <a:xfrm>
            <a:off x="6339173" y="3289517"/>
            <a:ext cx="822960" cy="274320"/>
          </a:xfrm>
          <a:prstGeom prst="rect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Calibri" pitchFamily="34" charset="0"/>
              </a:defRPr>
            </a:lvl1pPr>
          </a:lstStyle>
          <a:p>
            <a:r>
              <a:rPr lang="en-US" dirty="0"/>
              <a:t>0.1 MeV/u</a:t>
            </a:r>
          </a:p>
        </p:txBody>
      </p:sp>
      <p:sp>
        <p:nvSpPr>
          <p:cNvPr id="52" name="Text Box 123"/>
          <p:cNvSpPr txBox="1">
            <a:spLocks noChangeArrowheads="1"/>
          </p:cNvSpPr>
          <p:nvPr/>
        </p:nvSpPr>
        <p:spPr bwMode="auto">
          <a:xfrm>
            <a:off x="3911073" y="4497869"/>
            <a:ext cx="640080" cy="274320"/>
          </a:xfrm>
          <a:prstGeom prst="rect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Calibri" pitchFamily="34" charset="0"/>
              </a:defRPr>
            </a:lvl1pPr>
          </a:lstStyle>
          <a:p>
            <a:r>
              <a:rPr lang="en-US" dirty="0"/>
              <a:t>7 MeV/u</a:t>
            </a:r>
          </a:p>
        </p:txBody>
      </p:sp>
      <p:sp>
        <p:nvSpPr>
          <p:cNvPr id="54" name="Text Box 125"/>
          <p:cNvSpPr txBox="1">
            <a:spLocks noChangeArrowheads="1"/>
          </p:cNvSpPr>
          <p:nvPr/>
        </p:nvSpPr>
        <p:spPr bwMode="auto">
          <a:xfrm>
            <a:off x="359028" y="3648509"/>
            <a:ext cx="2560320" cy="27432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Nuclear Astrophysics</a:t>
            </a:r>
          </a:p>
        </p:txBody>
      </p:sp>
      <p:sp>
        <p:nvSpPr>
          <p:cNvPr id="71" name="Freeform 70"/>
          <p:cNvSpPr/>
          <p:nvPr/>
        </p:nvSpPr>
        <p:spPr>
          <a:xfrm>
            <a:off x="3743994" y="4722182"/>
            <a:ext cx="1188720" cy="100155"/>
          </a:xfrm>
          <a:custGeom>
            <a:avLst/>
            <a:gdLst>
              <a:gd name="connsiteX0" fmla="*/ 533400 w 533400"/>
              <a:gd name="connsiteY0" fmla="*/ 0 h 157162"/>
              <a:gd name="connsiteX1" fmla="*/ 533400 w 533400"/>
              <a:gd name="connsiteY1" fmla="*/ 157162 h 157162"/>
              <a:gd name="connsiteX2" fmla="*/ 0 w 533400"/>
              <a:gd name="connsiteY2" fmla="*/ 157162 h 157162"/>
              <a:gd name="connsiteX3" fmla="*/ 0 w 5334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" h="157162">
                <a:moveTo>
                  <a:pt x="533400" y="0"/>
                </a:moveTo>
                <a:lnTo>
                  <a:pt x="533400" y="157162"/>
                </a:lnTo>
                <a:lnTo>
                  <a:pt x="0" y="157162"/>
                </a:lnTo>
                <a:lnTo>
                  <a:pt x="0" y="157162"/>
                </a:lnTo>
              </a:path>
            </a:pathLst>
          </a:custGeom>
          <a:noFill/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Text Box 22"/>
          <p:cNvSpPr txBox="1">
            <a:spLocks noChangeArrowheads="1"/>
          </p:cNvSpPr>
          <p:nvPr/>
        </p:nvSpPr>
        <p:spPr bwMode="auto">
          <a:xfrm>
            <a:off x="5033502" y="4808135"/>
            <a:ext cx="466226" cy="2462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algn="ctr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defRPr>
            </a:lvl1pPr>
          </a:lstStyle>
          <a:p>
            <a:r>
              <a:rPr lang="en-US" dirty="0"/>
              <a:t>RIB </a:t>
            </a:r>
          </a:p>
        </p:txBody>
      </p:sp>
      <p:sp>
        <p:nvSpPr>
          <p:cNvPr id="138" name="Rectangle 137"/>
          <p:cNvSpPr/>
          <p:nvPr/>
        </p:nvSpPr>
        <p:spPr>
          <a:xfrm rot="5400000">
            <a:off x="5656868" y="4793064"/>
            <a:ext cx="45719" cy="64008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743200" y="990600"/>
            <a:ext cx="6301800" cy="55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996" y="742856"/>
            <a:ext cx="12046225" cy="3372272"/>
          </a:xfrm>
          <a:prstGeom prst="roundRect">
            <a:avLst/>
          </a:prstGeom>
          <a:noFill/>
          <a:ln w="38100">
            <a:solidFill>
              <a:srgbClr val="33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8763212" y="3611195"/>
            <a:ext cx="3016916" cy="400110"/>
          </a:xfrm>
          <a:prstGeom prst="rect">
            <a:avLst/>
          </a:prstGeom>
          <a:solidFill>
            <a:srgbClr val="FFFFCC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Low energy Phase-1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953809" y="1596979"/>
            <a:ext cx="1573660" cy="246221"/>
          </a:xfrm>
          <a:prstGeom prst="rect">
            <a:avLst/>
          </a:prstGeom>
          <a:solidFill>
            <a:srgbClr val="FFCC99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square" lIns="4572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1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+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 Ion Source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4544744" y="1485623"/>
            <a:ext cx="852829" cy="2462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1+ RIB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 </a:t>
            </a:r>
          </a:p>
        </p:txBody>
      </p:sp>
      <p:sp>
        <p:nvSpPr>
          <p:cNvPr id="28" name="Line 90"/>
          <p:cNvSpPr>
            <a:spLocks noChangeShapeType="1"/>
          </p:cNvSpPr>
          <p:nvPr/>
        </p:nvSpPr>
        <p:spPr bwMode="auto">
          <a:xfrm flipH="1">
            <a:off x="5790435" y="2456858"/>
            <a:ext cx="219456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9" name="Text Box 91"/>
          <p:cNvSpPr txBox="1">
            <a:spLocks noChangeArrowheads="1"/>
          </p:cNvSpPr>
          <p:nvPr/>
        </p:nvSpPr>
        <p:spPr bwMode="auto">
          <a:xfrm>
            <a:off x="6146357" y="2261342"/>
            <a:ext cx="1713597" cy="39439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algn="ctr" defTabSz="914400" rtl="0" eaLnBrk="0" fontAlgn="auto" latinLnBrk="0" hangingPunc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Stable isotope</a:t>
            </a:r>
          </a:p>
          <a:p>
            <a:pPr marL="0" marR="0" lvl="0" indent="0" algn="ctr" defTabSz="914400" rtl="0" eaLnBrk="0" fontAlgn="auto" latinLnBrk="0" hangingPunct="0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 injection</a:t>
            </a:r>
          </a:p>
        </p:txBody>
      </p:sp>
      <p:sp>
        <p:nvSpPr>
          <p:cNvPr id="34" name="Line 97"/>
          <p:cNvSpPr>
            <a:spLocks noChangeShapeType="1"/>
          </p:cNvSpPr>
          <p:nvPr/>
        </p:nvSpPr>
        <p:spPr bwMode="auto">
          <a:xfrm flipH="1">
            <a:off x="5773632" y="2457453"/>
            <a:ext cx="0" cy="1828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6" name="Text Box 99"/>
          <p:cNvSpPr txBox="1">
            <a:spLocks noChangeArrowheads="1"/>
          </p:cNvSpPr>
          <p:nvPr/>
        </p:nvSpPr>
        <p:spPr bwMode="auto">
          <a:xfrm>
            <a:off x="5039647" y="2638172"/>
            <a:ext cx="1280160" cy="274320"/>
          </a:xfrm>
          <a:prstGeom prst="rect">
            <a:avLst/>
          </a:prstGeom>
          <a:solidFill>
            <a:srgbClr val="99CCFF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Separator</a:t>
            </a:r>
          </a:p>
        </p:txBody>
      </p:sp>
      <p:sp>
        <p:nvSpPr>
          <p:cNvPr id="38" name="Text Box 101"/>
          <p:cNvSpPr txBox="1">
            <a:spLocks noChangeArrowheads="1"/>
          </p:cNvSpPr>
          <p:nvPr/>
        </p:nvSpPr>
        <p:spPr bwMode="auto">
          <a:xfrm>
            <a:off x="5176807" y="1978928"/>
            <a:ext cx="1005840" cy="246221"/>
          </a:xfrm>
          <a:prstGeom prst="rect">
            <a:avLst/>
          </a:prstGeom>
          <a:solidFill>
            <a:srgbClr val="99FF99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ECR IS</a:t>
            </a:r>
          </a:p>
        </p:txBody>
      </p:sp>
      <p:sp>
        <p:nvSpPr>
          <p:cNvPr id="47" name="Text Box 116"/>
          <p:cNvSpPr txBox="1">
            <a:spLocks noChangeArrowheads="1"/>
          </p:cNvSpPr>
          <p:nvPr/>
        </p:nvSpPr>
        <p:spPr bwMode="auto">
          <a:xfrm>
            <a:off x="7250148" y="2833587"/>
            <a:ext cx="347472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Material Science &amp; biological studies with stable &amp; RIBs</a:t>
            </a:r>
          </a:p>
        </p:txBody>
      </p:sp>
      <p:sp>
        <p:nvSpPr>
          <p:cNvPr id="57" name="Text Box 101"/>
          <p:cNvSpPr txBox="1">
            <a:spLocks noChangeArrowheads="1"/>
          </p:cNvSpPr>
          <p:nvPr/>
        </p:nvSpPr>
        <p:spPr bwMode="auto">
          <a:xfrm>
            <a:off x="7922987" y="2311232"/>
            <a:ext cx="1645920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HC Injector</a:t>
            </a:r>
          </a:p>
        </p:txBody>
      </p:sp>
      <p:cxnSp>
        <p:nvCxnSpPr>
          <p:cNvPr id="63" name="Elbow Connector 62"/>
          <p:cNvCxnSpPr>
            <a:cxnSpLocks/>
            <a:stCxn id="15" idx="0"/>
          </p:cNvCxnSpPr>
          <p:nvPr/>
        </p:nvCxnSpPr>
        <p:spPr>
          <a:xfrm rot="5400000" flipH="1" flipV="1">
            <a:off x="1540671" y="554086"/>
            <a:ext cx="345746" cy="1516300"/>
          </a:xfrm>
          <a:prstGeom prst="bentConnector2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2036138" y="833450"/>
            <a:ext cx="3209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n</a:t>
            </a: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rot="16200000" flipH="1">
            <a:off x="2803488" y="1600373"/>
            <a:ext cx="0" cy="27254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16262" y="1485109"/>
            <a:ext cx="1678263" cy="492443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lIns="4572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SC e- LINAC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50 MeV / 2mA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1734460" y="1416469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e-</a:t>
            </a: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 rot="16200000" flipH="1">
            <a:off x="2366703" y="1572881"/>
            <a:ext cx="0" cy="27254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2211308" y="1361373"/>
            <a:ext cx="279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cs typeface="Arial" charset="0"/>
              </a:rPr>
              <a:t>g</a:t>
            </a: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1925942" y="1844513"/>
            <a:ext cx="4579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Ta</a:t>
            </a:r>
          </a:p>
        </p:txBody>
      </p:sp>
      <p:sp>
        <p:nvSpPr>
          <p:cNvPr id="73" name="Line 9"/>
          <p:cNvSpPr>
            <a:spLocks noChangeShapeType="1"/>
          </p:cNvSpPr>
          <p:nvPr/>
        </p:nvSpPr>
        <p:spPr bwMode="auto">
          <a:xfrm rot="16200000" flipH="1">
            <a:off x="1919267" y="1572881"/>
            <a:ext cx="0" cy="27254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74" name="Text Box 21"/>
          <p:cNvSpPr txBox="1">
            <a:spLocks noChangeArrowheads="1"/>
          </p:cNvSpPr>
          <p:nvPr/>
        </p:nvSpPr>
        <p:spPr bwMode="auto">
          <a:xfrm>
            <a:off x="1334513" y="847852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e-</a:t>
            </a:r>
          </a:p>
        </p:txBody>
      </p:sp>
      <p:sp>
        <p:nvSpPr>
          <p:cNvPr id="76" name="Text Box 121"/>
          <p:cNvSpPr txBox="1">
            <a:spLocks noChangeArrowheads="1"/>
          </p:cNvSpPr>
          <p:nvPr/>
        </p:nvSpPr>
        <p:spPr bwMode="auto">
          <a:xfrm>
            <a:off x="6365180" y="2730325"/>
            <a:ext cx="731520" cy="246221"/>
          </a:xfrm>
          <a:prstGeom prst="rect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Calibri" pitchFamily="34" charset="0"/>
              </a:rPr>
              <a:t>1.5 keV/u</a:t>
            </a:r>
          </a:p>
        </p:txBody>
      </p:sp>
      <p:cxnSp>
        <p:nvCxnSpPr>
          <p:cNvPr id="151" name="Elbow Connector 150"/>
          <p:cNvCxnSpPr>
            <a:cxnSpLocks/>
            <a:stCxn id="13" idx="3"/>
            <a:endCxn id="38" idx="0"/>
          </p:cNvCxnSpPr>
          <p:nvPr/>
        </p:nvCxnSpPr>
        <p:spPr>
          <a:xfrm>
            <a:off x="4527469" y="1720090"/>
            <a:ext cx="1152258" cy="258838"/>
          </a:xfrm>
          <a:prstGeom prst="bentConnector2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Freeform 154"/>
          <p:cNvSpPr/>
          <p:nvPr/>
        </p:nvSpPr>
        <p:spPr>
          <a:xfrm flipH="1">
            <a:off x="6120529" y="2932951"/>
            <a:ext cx="1090696" cy="100155"/>
          </a:xfrm>
          <a:custGeom>
            <a:avLst/>
            <a:gdLst>
              <a:gd name="connsiteX0" fmla="*/ 533400 w 533400"/>
              <a:gd name="connsiteY0" fmla="*/ 0 h 157162"/>
              <a:gd name="connsiteX1" fmla="*/ 533400 w 533400"/>
              <a:gd name="connsiteY1" fmla="*/ 157162 h 157162"/>
              <a:gd name="connsiteX2" fmla="*/ 0 w 533400"/>
              <a:gd name="connsiteY2" fmla="*/ 157162 h 157162"/>
              <a:gd name="connsiteX3" fmla="*/ 0 w 5334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" h="157162">
                <a:moveTo>
                  <a:pt x="533400" y="0"/>
                </a:moveTo>
                <a:lnTo>
                  <a:pt x="533400" y="157162"/>
                </a:lnTo>
                <a:lnTo>
                  <a:pt x="0" y="157162"/>
                </a:lnTo>
                <a:lnTo>
                  <a:pt x="0" y="157162"/>
                </a:lnTo>
              </a:path>
            </a:pathLst>
          </a:custGeom>
          <a:noFill/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5" name="Elbow Connector 62"/>
          <p:cNvCxnSpPr>
            <a:cxnSpLocks/>
          </p:cNvCxnSpPr>
          <p:nvPr/>
        </p:nvCxnSpPr>
        <p:spPr>
          <a:xfrm rot="16200000" flipH="1">
            <a:off x="807250" y="2088599"/>
            <a:ext cx="731520" cy="548640"/>
          </a:xfrm>
          <a:prstGeom prst="bentConnector3">
            <a:avLst>
              <a:gd name="adj1" fmla="val 50000"/>
            </a:avLst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 Box 21"/>
          <p:cNvSpPr txBox="1">
            <a:spLocks noChangeArrowheads="1"/>
          </p:cNvSpPr>
          <p:nvPr/>
        </p:nvSpPr>
        <p:spPr bwMode="auto">
          <a:xfrm>
            <a:off x="962994" y="2311769"/>
            <a:ext cx="4436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Calibri" pitchFamily="34" charset="0"/>
              </a:rPr>
              <a:t>b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+</a:t>
            </a:r>
          </a:p>
        </p:txBody>
      </p:sp>
      <p:sp>
        <p:nvSpPr>
          <p:cNvPr id="145" name="Text Box 22"/>
          <p:cNvSpPr txBox="1">
            <a:spLocks noChangeArrowheads="1"/>
          </p:cNvSpPr>
          <p:nvPr/>
        </p:nvSpPr>
        <p:spPr bwMode="auto">
          <a:xfrm>
            <a:off x="4553929" y="2286250"/>
            <a:ext cx="822960" cy="2743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n+ RIB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 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1924124" y="990602"/>
            <a:ext cx="53543" cy="327836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2147686" y="1577996"/>
            <a:ext cx="45719" cy="250680"/>
          </a:xfrm>
          <a:prstGeom prst="rect">
            <a:avLst/>
          </a:prstGeom>
          <a:solidFill>
            <a:schemeClr val="accent3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597582" y="1612350"/>
            <a:ext cx="53541" cy="25005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Box 100"/>
          <p:cNvSpPr txBox="1">
            <a:spLocks noChangeArrowheads="1"/>
          </p:cNvSpPr>
          <p:nvPr/>
        </p:nvSpPr>
        <p:spPr bwMode="auto">
          <a:xfrm>
            <a:off x="5313967" y="3142556"/>
            <a:ext cx="731520" cy="274320"/>
          </a:xfrm>
          <a:prstGeom prst="rect">
            <a:avLst/>
          </a:prstGeom>
          <a:solidFill>
            <a:srgbClr val="FFFFCC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RFQ</a:t>
            </a:r>
          </a:p>
        </p:txBody>
      </p:sp>
      <p:sp>
        <p:nvSpPr>
          <p:cNvPr id="140" name="Line 9"/>
          <p:cNvSpPr>
            <a:spLocks noChangeShapeType="1"/>
          </p:cNvSpPr>
          <p:nvPr/>
        </p:nvSpPr>
        <p:spPr bwMode="auto">
          <a:xfrm rot="10800000">
            <a:off x="3760985" y="2250222"/>
            <a:ext cx="0" cy="27254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41" name="Rectangle 140"/>
          <p:cNvSpPr/>
          <p:nvPr/>
        </p:nvSpPr>
        <p:spPr>
          <a:xfrm rot="16200000">
            <a:off x="3734215" y="2406304"/>
            <a:ext cx="53541" cy="2500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Line 9"/>
          <p:cNvSpPr>
            <a:spLocks noChangeShapeType="1"/>
          </p:cNvSpPr>
          <p:nvPr/>
        </p:nvSpPr>
        <p:spPr bwMode="auto">
          <a:xfrm rot="10800000">
            <a:off x="3760984" y="2562748"/>
            <a:ext cx="0" cy="27254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58" name="Text Box 5"/>
          <p:cNvSpPr txBox="1">
            <a:spLocks noChangeArrowheads="1"/>
          </p:cNvSpPr>
          <p:nvPr/>
        </p:nvSpPr>
        <p:spPr bwMode="auto">
          <a:xfrm>
            <a:off x="2800743" y="2349910"/>
            <a:ext cx="101750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Target </a:t>
            </a:r>
          </a:p>
        </p:txBody>
      </p:sp>
      <p:sp>
        <p:nvSpPr>
          <p:cNvPr id="142" name="Text Box 12"/>
          <p:cNvSpPr txBox="1">
            <a:spLocks noChangeArrowheads="1"/>
          </p:cNvSpPr>
          <p:nvPr/>
        </p:nvSpPr>
        <p:spPr bwMode="auto">
          <a:xfrm>
            <a:off x="2839722" y="2851411"/>
            <a:ext cx="1981160" cy="492443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lIns="4572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Proton cyclotron 50 MeV / 200 </a:t>
            </a: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  <a:cs typeface="Calibri" pitchFamily="34" charset="0"/>
              </a:rPr>
              <a:t>µ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A   </a:t>
            </a:r>
          </a:p>
        </p:txBody>
      </p:sp>
      <p:sp>
        <p:nvSpPr>
          <p:cNvPr id="144" name="Text Box 101"/>
          <p:cNvSpPr txBox="1">
            <a:spLocks noChangeArrowheads="1"/>
          </p:cNvSpPr>
          <p:nvPr/>
        </p:nvSpPr>
        <p:spPr bwMode="auto">
          <a:xfrm>
            <a:off x="6277844" y="1541188"/>
            <a:ext cx="1280160" cy="548640"/>
          </a:xfrm>
          <a:prstGeom prst="rect">
            <a:avLst/>
          </a:prstGeom>
          <a:solidFill>
            <a:srgbClr val="FFFFCC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HR separator</a:t>
            </a:r>
          </a:p>
        </p:txBody>
      </p:sp>
      <p:sp>
        <p:nvSpPr>
          <p:cNvPr id="159" name="Text Box 124"/>
          <p:cNvSpPr txBox="1">
            <a:spLocks noChangeArrowheads="1"/>
          </p:cNvSpPr>
          <p:nvPr/>
        </p:nvSpPr>
        <p:spPr bwMode="auto">
          <a:xfrm>
            <a:off x="5964585" y="701241"/>
            <a:ext cx="56204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Spectroscopy of  r-process, n-rich exotic nuclei</a:t>
            </a:r>
          </a:p>
        </p:txBody>
      </p:sp>
      <p:sp>
        <p:nvSpPr>
          <p:cNvPr id="160" name="Text Box 101"/>
          <p:cNvSpPr txBox="1">
            <a:spLocks noChangeArrowheads="1"/>
          </p:cNvSpPr>
          <p:nvPr/>
        </p:nvSpPr>
        <p:spPr bwMode="auto">
          <a:xfrm>
            <a:off x="8104453" y="1581360"/>
            <a:ext cx="146304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RFQ Cooler + MR-TOF </a:t>
            </a:r>
          </a:p>
        </p:txBody>
      </p:sp>
      <p:cxnSp>
        <p:nvCxnSpPr>
          <p:cNvPr id="161" name="Straight Arrow Connector 160"/>
          <p:cNvCxnSpPr/>
          <p:nvPr/>
        </p:nvCxnSpPr>
        <p:spPr>
          <a:xfrm>
            <a:off x="5680391" y="1789001"/>
            <a:ext cx="640080" cy="481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cxnSpLocks/>
          </p:cNvCxnSpPr>
          <p:nvPr/>
        </p:nvCxnSpPr>
        <p:spPr>
          <a:xfrm>
            <a:off x="7601178" y="1779476"/>
            <a:ext cx="463520" cy="3048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 Box 101"/>
          <p:cNvSpPr txBox="1">
            <a:spLocks noChangeArrowheads="1"/>
          </p:cNvSpPr>
          <p:nvPr/>
        </p:nvSpPr>
        <p:spPr bwMode="auto">
          <a:xfrm>
            <a:off x="2435116" y="1012753"/>
            <a:ext cx="2730532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N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eutron Beam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F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acility</a:t>
            </a:r>
          </a:p>
        </p:txBody>
      </p:sp>
      <p:sp>
        <p:nvSpPr>
          <p:cNvPr id="164" name="Text Box 101"/>
          <p:cNvSpPr txBox="1">
            <a:spLocks noChangeArrowheads="1"/>
          </p:cNvSpPr>
          <p:nvPr/>
        </p:nvSpPr>
        <p:spPr bwMode="auto">
          <a:xfrm>
            <a:off x="420715" y="2774877"/>
            <a:ext cx="2046219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L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ow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E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nergy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P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ositron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F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acility</a:t>
            </a:r>
          </a:p>
        </p:txBody>
      </p:sp>
      <p:cxnSp>
        <p:nvCxnSpPr>
          <p:cNvPr id="167" name="Straight Arrow Connector 166"/>
          <p:cNvCxnSpPr>
            <a:cxnSpLocks/>
            <a:endCxn id="168" idx="1"/>
          </p:cNvCxnSpPr>
          <p:nvPr/>
        </p:nvCxnSpPr>
        <p:spPr>
          <a:xfrm flipV="1">
            <a:off x="9596947" y="1535286"/>
            <a:ext cx="319004" cy="12706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 Box 101"/>
          <p:cNvSpPr txBox="1">
            <a:spLocks noChangeArrowheads="1"/>
          </p:cNvSpPr>
          <p:nvPr/>
        </p:nvSpPr>
        <p:spPr bwMode="auto">
          <a:xfrm>
            <a:off x="9915951" y="1398126"/>
            <a:ext cx="914400" cy="274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TRAP</a:t>
            </a:r>
          </a:p>
        </p:txBody>
      </p:sp>
      <p:cxnSp>
        <p:nvCxnSpPr>
          <p:cNvPr id="169" name="Straight Arrow Connector 168"/>
          <p:cNvCxnSpPr>
            <a:cxnSpLocks/>
          </p:cNvCxnSpPr>
          <p:nvPr/>
        </p:nvCxnSpPr>
        <p:spPr>
          <a:xfrm>
            <a:off x="9634690" y="1897216"/>
            <a:ext cx="329260" cy="7898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 Box 101"/>
          <p:cNvSpPr txBox="1">
            <a:spLocks noChangeArrowheads="1"/>
          </p:cNvSpPr>
          <p:nvPr/>
        </p:nvSpPr>
        <p:spPr bwMode="auto">
          <a:xfrm>
            <a:off x="9911227" y="2051488"/>
            <a:ext cx="210312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Calibri" pitchFamily="34" charset="0"/>
              </a:rPr>
              <a:t>LASER SPECTROSCOPY 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6636898" y="1024740"/>
            <a:ext cx="3952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 Black" panose="020B0A04020102020204" pitchFamily="34" charset="0"/>
                <a:cs typeface="Arial" charset="0"/>
              </a:rPr>
              <a:t>Low Energy Experimental Facility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7772789" y="4452658"/>
            <a:ext cx="4413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 Black" panose="020B0A04020102020204" pitchFamily="34" charset="0"/>
                <a:cs typeface="Arial" charset="0"/>
              </a:rPr>
              <a:t>Facility for Coulomb Barrier physics 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9A8192A-35FF-65D7-FF09-D74FB21A6F55}"/>
              </a:ext>
            </a:extLst>
          </p:cNvPr>
          <p:cNvGrpSpPr/>
          <p:nvPr/>
        </p:nvGrpSpPr>
        <p:grpSpPr>
          <a:xfrm>
            <a:off x="10002316" y="4703436"/>
            <a:ext cx="1881896" cy="484346"/>
            <a:chOff x="7865165" y="6021872"/>
            <a:chExt cx="1881896" cy="484346"/>
          </a:xfrm>
        </p:grpSpPr>
        <p:sp>
          <p:nvSpPr>
            <p:cNvPr id="176" name="Rectangle 175"/>
            <p:cNvSpPr/>
            <p:nvPr/>
          </p:nvSpPr>
          <p:spPr>
            <a:xfrm>
              <a:off x="7865165" y="6069496"/>
              <a:ext cx="228600" cy="152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7865165" y="6298096"/>
              <a:ext cx="228600" cy="1524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8065191" y="6021872"/>
              <a:ext cx="10887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Arial Black" panose="020B0A04020102020204" pitchFamily="34" charset="0"/>
                  <a:cs typeface="Arial" charset="0"/>
                </a:rPr>
                <a:t>Accelerators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8065190" y="6259997"/>
              <a:ext cx="1681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Arial Black" panose="020B0A04020102020204" pitchFamily="34" charset="0"/>
                  <a:cs typeface="Arial" charset="0"/>
                </a:rPr>
                <a:t>Experimental Facility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9C40F66-ED6B-69EC-DBF6-1DC9416644AB}"/>
              </a:ext>
            </a:extLst>
          </p:cNvPr>
          <p:cNvGrpSpPr/>
          <p:nvPr/>
        </p:nvGrpSpPr>
        <p:grpSpPr>
          <a:xfrm>
            <a:off x="522541" y="4969047"/>
            <a:ext cx="7460816" cy="1383508"/>
            <a:chOff x="295714" y="5132077"/>
            <a:chExt cx="7460816" cy="1383508"/>
          </a:xfrm>
        </p:grpSpPr>
        <p:sp>
          <p:nvSpPr>
            <p:cNvPr id="25" name="Text Box 85"/>
            <p:cNvSpPr txBox="1">
              <a:spLocks noChangeArrowheads="1"/>
            </p:cNvSpPr>
            <p:nvPr/>
          </p:nvSpPr>
          <p:spPr bwMode="auto">
            <a:xfrm>
              <a:off x="5927730" y="5784863"/>
              <a:ext cx="1828800" cy="49244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45720" tIns="0" rIns="0" bIns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defRPr>
              </a:lvl1pPr>
            </a:lstStyle>
            <a:p>
              <a:r>
                <a:rPr lang="en-US" dirty="0"/>
                <a:t>Ring Cyclotron</a:t>
              </a:r>
            </a:p>
            <a:p>
              <a:r>
                <a:rPr lang="en-US" dirty="0"/>
                <a:t>100 MeV/u </a:t>
              </a:r>
            </a:p>
          </p:txBody>
        </p:sp>
        <p:sp>
          <p:nvSpPr>
            <p:cNvPr id="149" name="Text Box 96"/>
            <p:cNvSpPr txBox="1">
              <a:spLocks noChangeArrowheads="1"/>
            </p:cNvSpPr>
            <p:nvPr/>
          </p:nvSpPr>
          <p:spPr bwMode="auto">
            <a:xfrm rot="-5400000">
              <a:off x="3831789" y="5497617"/>
              <a:ext cx="914400" cy="18332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Target</a:t>
              </a:r>
            </a:p>
          </p:txBody>
        </p:sp>
        <p:sp>
          <p:nvSpPr>
            <p:cNvPr id="32" name="Line 95"/>
            <p:cNvSpPr>
              <a:spLocks noChangeShapeType="1"/>
            </p:cNvSpPr>
            <p:nvPr/>
          </p:nvSpPr>
          <p:spPr bwMode="auto">
            <a:xfrm>
              <a:off x="4326198" y="6024235"/>
              <a:ext cx="767527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triangle"/>
              <a:tailEnd type="none" w="med" len="med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33" name="Text Box 96"/>
            <p:cNvSpPr txBox="1">
              <a:spLocks noChangeArrowheads="1"/>
            </p:cNvSpPr>
            <p:nvPr/>
          </p:nvSpPr>
          <p:spPr bwMode="auto">
            <a:xfrm>
              <a:off x="4273435" y="5501687"/>
              <a:ext cx="914400" cy="49244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Stable Beam </a:t>
              </a:r>
            </a:p>
          </p:txBody>
        </p:sp>
        <p:sp>
          <p:nvSpPr>
            <p:cNvPr id="44" name="Line 107"/>
            <p:cNvSpPr>
              <a:spLocks noChangeShapeType="1"/>
            </p:cNvSpPr>
            <p:nvPr/>
          </p:nvSpPr>
          <p:spPr bwMode="auto">
            <a:xfrm>
              <a:off x="4326198" y="6124391"/>
              <a:ext cx="76752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/>
              <a:tailEnd type="none" w="med" len="med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45" name="Text Box 108"/>
            <p:cNvSpPr txBox="1">
              <a:spLocks noChangeArrowheads="1"/>
            </p:cNvSpPr>
            <p:nvPr/>
          </p:nvSpPr>
          <p:spPr bwMode="auto">
            <a:xfrm>
              <a:off x="3608491" y="5702752"/>
              <a:ext cx="256516" cy="738664"/>
            </a:xfrm>
            <a:prstGeom prst="rect">
              <a:avLst/>
            </a:prstGeom>
            <a:noFill/>
            <a:ln w="254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uLnTx/>
                  <a:uFillTx/>
                  <a:latin typeface="Arial Black" panose="020B0A04020102020204" pitchFamily="34" charset="0"/>
                  <a:cs typeface="Times New Roman" pitchFamily="18" charset="0"/>
                </a:rPr>
                <a:t>PFS</a:t>
              </a:r>
            </a:p>
          </p:txBody>
        </p:sp>
        <p:sp>
          <p:nvSpPr>
            <p:cNvPr id="80" name="Line 107"/>
            <p:cNvSpPr>
              <a:spLocks noChangeShapeType="1"/>
            </p:cNvSpPr>
            <p:nvPr/>
          </p:nvSpPr>
          <p:spPr bwMode="auto">
            <a:xfrm>
              <a:off x="2219865" y="6086627"/>
              <a:ext cx="13716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/>
              <a:tailEnd type="none" w="med" len="med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83" name="Text Box 124"/>
            <p:cNvSpPr txBox="1">
              <a:spLocks noChangeArrowheads="1"/>
            </p:cNvSpPr>
            <p:nvPr/>
          </p:nvSpPr>
          <p:spPr bwMode="auto">
            <a:xfrm>
              <a:off x="295714" y="5703264"/>
              <a:ext cx="1920240" cy="7315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>
              <a:defPPr>
                <a:defRPr lang="en-US"/>
              </a:defPPr>
              <a:lvl1pPr marR="0" lvl="0" indent="0" algn="just" eaLnBrk="0" fontAlgn="auto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u="none" strike="noStrike" cap="none" spc="0" normalizeH="0" baseline="0">
                  <a:ln>
                    <a:noFill/>
                  </a:ln>
                  <a:uLnTx/>
                  <a:uFillTx/>
                  <a:latin typeface="Arial Black" panose="020B0A04020102020204" pitchFamily="34" charset="0"/>
                  <a:cs typeface="Calibri" pitchFamily="34" charset="0"/>
                </a:defRPr>
              </a:lvl1pPr>
            </a:lstStyle>
            <a:p>
              <a:r>
                <a:rPr lang="en-US" dirty="0"/>
                <a:t>Studies on drip line &amp; near drip line nuclei</a:t>
              </a:r>
            </a:p>
          </p:txBody>
        </p:sp>
        <p:sp>
          <p:nvSpPr>
            <p:cNvPr id="147" name="Text Box 22"/>
            <p:cNvSpPr txBox="1">
              <a:spLocks noChangeArrowheads="1"/>
            </p:cNvSpPr>
            <p:nvPr/>
          </p:nvSpPr>
          <p:spPr bwMode="auto">
            <a:xfrm>
              <a:off x="4458157" y="6195662"/>
              <a:ext cx="519974" cy="24622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RIB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 </a:t>
              </a:r>
            </a:p>
          </p:txBody>
        </p:sp>
        <p:cxnSp>
          <p:nvCxnSpPr>
            <p:cNvPr id="148" name="Straight Connector 147"/>
            <p:cNvCxnSpPr>
              <a:cxnSpLocks/>
            </p:cNvCxnSpPr>
            <p:nvPr/>
          </p:nvCxnSpPr>
          <p:spPr>
            <a:xfrm rot="300000">
              <a:off x="4255115" y="5933460"/>
              <a:ext cx="25054" cy="279606"/>
            </a:xfrm>
            <a:prstGeom prst="line">
              <a:avLst/>
            </a:prstGeom>
            <a:ln w="28575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Line 107"/>
            <p:cNvSpPr>
              <a:spLocks noChangeShapeType="1"/>
            </p:cNvSpPr>
            <p:nvPr/>
          </p:nvSpPr>
          <p:spPr bwMode="auto">
            <a:xfrm>
              <a:off x="3852092" y="6077472"/>
              <a:ext cx="40396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/>
              <a:tailEnd type="none" w="med" len="med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152" name="Text Box 96"/>
            <p:cNvSpPr txBox="1">
              <a:spLocks noChangeArrowheads="1"/>
            </p:cNvSpPr>
            <p:nvPr/>
          </p:nvSpPr>
          <p:spPr bwMode="auto">
            <a:xfrm>
              <a:off x="2357702" y="5838450"/>
              <a:ext cx="1280160" cy="49244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cs typeface="Calibri" pitchFamily="34" charset="0"/>
                </a:rPr>
                <a:t>Exotic fragments</a:t>
              </a:r>
            </a:p>
          </p:txBody>
        </p:sp>
        <p:grpSp>
          <p:nvGrpSpPr>
            <p:cNvPr id="3" name="Group 33"/>
            <p:cNvGrpSpPr>
              <a:grpSpLocks/>
            </p:cNvGrpSpPr>
            <p:nvPr/>
          </p:nvGrpSpPr>
          <p:grpSpPr bwMode="auto">
            <a:xfrm>
              <a:off x="5039767" y="5609289"/>
              <a:ext cx="881773" cy="906296"/>
              <a:chOff x="3312" y="3025"/>
              <a:chExt cx="495" cy="544"/>
            </a:xfrm>
          </p:grpSpPr>
          <p:grpSp>
            <p:nvGrpSpPr>
              <p:cNvPr id="4" name="Group 31"/>
              <p:cNvGrpSpPr>
                <a:grpSpLocks/>
              </p:cNvGrpSpPr>
              <p:nvPr/>
            </p:nvGrpSpPr>
            <p:grpSpPr bwMode="auto">
              <a:xfrm rot="2700000">
                <a:off x="3288" y="3049"/>
                <a:ext cx="544" cy="495"/>
                <a:chOff x="2928" y="912"/>
                <a:chExt cx="816" cy="816"/>
              </a:xfrm>
            </p:grpSpPr>
            <p:grpSp>
              <p:nvGrpSpPr>
                <p:cNvPr id="5" name="Group 32"/>
                <p:cNvGrpSpPr>
                  <a:grpSpLocks/>
                </p:cNvGrpSpPr>
                <p:nvPr/>
              </p:nvGrpSpPr>
              <p:grpSpPr bwMode="auto">
                <a:xfrm>
                  <a:off x="3264" y="912"/>
                  <a:ext cx="144" cy="336"/>
                  <a:chOff x="3264" y="960"/>
                  <a:chExt cx="144" cy="336"/>
                </a:xfrm>
              </p:grpSpPr>
              <p:sp>
                <p:nvSpPr>
                  <p:cNvPr id="127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960"/>
                    <a:ext cx="0" cy="192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8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960"/>
                    <a:ext cx="14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9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3408" y="960"/>
                    <a:ext cx="0" cy="192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30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3312" y="1296"/>
                    <a:ext cx="48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31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152"/>
                    <a:ext cx="48" cy="144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32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0" y="1152"/>
                    <a:ext cx="48" cy="144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7" name="Group 39"/>
                <p:cNvGrpSpPr>
                  <a:grpSpLocks/>
                </p:cNvGrpSpPr>
                <p:nvPr/>
              </p:nvGrpSpPr>
              <p:grpSpPr bwMode="auto">
                <a:xfrm rot="10800000">
                  <a:off x="3264" y="1392"/>
                  <a:ext cx="144" cy="336"/>
                  <a:chOff x="3264" y="960"/>
                  <a:chExt cx="144" cy="336"/>
                </a:xfrm>
              </p:grpSpPr>
              <p:sp>
                <p:nvSpPr>
                  <p:cNvPr id="121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960"/>
                    <a:ext cx="0" cy="192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2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960"/>
                    <a:ext cx="14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3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3408" y="960"/>
                    <a:ext cx="0" cy="192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4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3312" y="1296"/>
                    <a:ext cx="48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5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152"/>
                    <a:ext cx="48" cy="144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6" name="Line 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0" y="1152"/>
                    <a:ext cx="48" cy="144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0" name="Group 46"/>
                <p:cNvGrpSpPr>
                  <a:grpSpLocks/>
                </p:cNvGrpSpPr>
                <p:nvPr/>
              </p:nvGrpSpPr>
              <p:grpSpPr bwMode="auto">
                <a:xfrm rot="5400000">
                  <a:off x="3504" y="1152"/>
                  <a:ext cx="144" cy="336"/>
                  <a:chOff x="3264" y="960"/>
                  <a:chExt cx="144" cy="336"/>
                </a:xfrm>
              </p:grpSpPr>
              <p:sp>
                <p:nvSpPr>
                  <p:cNvPr id="115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960"/>
                    <a:ext cx="0" cy="192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6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960"/>
                    <a:ext cx="14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7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408" y="960"/>
                    <a:ext cx="0" cy="192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8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312" y="1296"/>
                    <a:ext cx="48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9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152"/>
                    <a:ext cx="48" cy="144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0" name="Line 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0" y="1152"/>
                    <a:ext cx="48" cy="144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1" name="Group 53"/>
                <p:cNvGrpSpPr>
                  <a:grpSpLocks/>
                </p:cNvGrpSpPr>
                <p:nvPr/>
              </p:nvGrpSpPr>
              <p:grpSpPr bwMode="auto">
                <a:xfrm rot="-5400000">
                  <a:off x="3024" y="1152"/>
                  <a:ext cx="144" cy="336"/>
                  <a:chOff x="3264" y="960"/>
                  <a:chExt cx="144" cy="336"/>
                </a:xfrm>
              </p:grpSpPr>
              <p:sp>
                <p:nvSpPr>
                  <p:cNvPr id="109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960"/>
                    <a:ext cx="0" cy="192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0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960"/>
                    <a:ext cx="14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1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3408" y="960"/>
                    <a:ext cx="0" cy="192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2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312" y="1296"/>
                    <a:ext cx="48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3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152"/>
                    <a:ext cx="48" cy="144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4" name="Line 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0" y="1152"/>
                    <a:ext cx="48" cy="144"/>
                  </a:xfrm>
                  <a:prstGeom prst="line">
                    <a:avLst/>
                  </a:prstGeom>
                  <a:noFill/>
                  <a:ln w="57150">
                    <a:solidFill>
                      <a:srgbClr val="01015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89" name="AutoShape 60"/>
              <p:cNvSpPr>
                <a:spLocks noChangeArrowheads="1"/>
              </p:cNvSpPr>
              <p:nvPr/>
            </p:nvSpPr>
            <p:spPr bwMode="auto">
              <a:xfrm>
                <a:off x="3526" y="3258"/>
                <a:ext cx="58" cy="68"/>
              </a:xfrm>
              <a:prstGeom prst="roundRect">
                <a:avLst>
                  <a:gd name="adj" fmla="val 16667"/>
                </a:avLst>
              </a:prstGeom>
              <a:solidFill>
                <a:srgbClr val="01015F"/>
              </a:solidFill>
              <a:ln w="19050">
                <a:solidFill>
                  <a:srgbClr val="01015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90" name="Oval 61"/>
              <p:cNvSpPr>
                <a:spLocks noChangeArrowheads="1"/>
              </p:cNvSpPr>
              <p:nvPr/>
            </p:nvSpPr>
            <p:spPr bwMode="auto">
              <a:xfrm>
                <a:off x="3526" y="3258"/>
                <a:ext cx="58" cy="68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rgbClr val="01015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18" name="Group 62"/>
              <p:cNvGrpSpPr>
                <a:grpSpLocks/>
              </p:cNvGrpSpPr>
              <p:nvPr/>
            </p:nvGrpSpPr>
            <p:grpSpPr bwMode="auto">
              <a:xfrm>
                <a:off x="3522" y="3088"/>
                <a:ext cx="117" cy="68"/>
                <a:chOff x="3552" y="1680"/>
                <a:chExt cx="144" cy="96"/>
              </a:xfrm>
            </p:grpSpPr>
            <p:sp>
              <p:nvSpPr>
                <p:cNvPr id="102" name="Rectangle 63"/>
                <p:cNvSpPr>
                  <a:spLocks noChangeArrowheads="1"/>
                </p:cNvSpPr>
                <p:nvPr/>
              </p:nvSpPr>
              <p:spPr bwMode="auto">
                <a:xfrm>
                  <a:off x="3600" y="1680"/>
                  <a:ext cx="48" cy="48"/>
                </a:xfrm>
                <a:prstGeom prst="rect">
                  <a:avLst/>
                </a:prstGeom>
                <a:solidFill>
                  <a:srgbClr val="FFFF00"/>
                </a:solidFill>
                <a:ln w="19050">
                  <a:solidFill>
                    <a:srgbClr val="01015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3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3552" y="1728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rgbClr val="01015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" name="Line 65"/>
                <p:cNvSpPr>
                  <a:spLocks noChangeShapeType="1"/>
                </p:cNvSpPr>
                <p:nvPr/>
              </p:nvSpPr>
              <p:spPr bwMode="auto">
                <a:xfrm>
                  <a:off x="3648" y="1728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rgbClr val="01015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24" name="Group 66"/>
              <p:cNvGrpSpPr>
                <a:grpSpLocks/>
              </p:cNvGrpSpPr>
              <p:nvPr/>
            </p:nvGrpSpPr>
            <p:grpSpPr bwMode="auto">
              <a:xfrm rot="10800000">
                <a:off x="3471" y="3428"/>
                <a:ext cx="117" cy="68"/>
                <a:chOff x="3552" y="1680"/>
                <a:chExt cx="144" cy="96"/>
              </a:xfrm>
            </p:grpSpPr>
            <p:sp>
              <p:nvSpPr>
                <p:cNvPr id="99" name="Rectangle 67"/>
                <p:cNvSpPr>
                  <a:spLocks noChangeArrowheads="1"/>
                </p:cNvSpPr>
                <p:nvPr/>
              </p:nvSpPr>
              <p:spPr bwMode="auto">
                <a:xfrm>
                  <a:off x="3600" y="1680"/>
                  <a:ext cx="48" cy="48"/>
                </a:xfrm>
                <a:prstGeom prst="rect">
                  <a:avLst/>
                </a:prstGeom>
                <a:solidFill>
                  <a:srgbClr val="FFFF00"/>
                </a:solidFill>
                <a:ln w="19050">
                  <a:solidFill>
                    <a:srgbClr val="01015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0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3552" y="1728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rgbClr val="01015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1" name="Line 69"/>
                <p:cNvSpPr>
                  <a:spLocks noChangeShapeType="1"/>
                </p:cNvSpPr>
                <p:nvPr/>
              </p:nvSpPr>
              <p:spPr bwMode="auto">
                <a:xfrm>
                  <a:off x="3648" y="1728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rgbClr val="01015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93" name="Line 70"/>
              <p:cNvSpPr>
                <a:spLocks noChangeShapeType="1"/>
              </p:cNvSpPr>
              <p:nvPr/>
            </p:nvSpPr>
            <p:spPr bwMode="auto">
              <a:xfrm>
                <a:off x="3672" y="3224"/>
                <a:ext cx="0" cy="1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94" name="Line 71"/>
              <p:cNvSpPr>
                <a:spLocks noChangeShapeType="1"/>
              </p:cNvSpPr>
              <p:nvPr/>
            </p:nvSpPr>
            <p:spPr bwMode="auto">
              <a:xfrm>
                <a:off x="3439" y="3224"/>
                <a:ext cx="0" cy="1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95" name="Line 80"/>
              <p:cNvSpPr>
                <a:spLocks noChangeShapeType="1"/>
              </p:cNvSpPr>
              <p:nvPr/>
            </p:nvSpPr>
            <p:spPr bwMode="auto">
              <a:xfrm>
                <a:off x="3497" y="3156"/>
                <a:ext cx="29" cy="0"/>
              </a:xfrm>
              <a:prstGeom prst="line">
                <a:avLst/>
              </a:prstGeom>
              <a:noFill/>
              <a:ln w="19050">
                <a:solidFill>
                  <a:srgbClr val="01015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96" name="Line 81"/>
              <p:cNvSpPr>
                <a:spLocks noChangeShapeType="1"/>
              </p:cNvSpPr>
              <p:nvPr/>
            </p:nvSpPr>
            <p:spPr bwMode="auto">
              <a:xfrm>
                <a:off x="3584" y="3156"/>
                <a:ext cx="29" cy="0"/>
              </a:xfrm>
              <a:prstGeom prst="line">
                <a:avLst/>
              </a:prstGeom>
              <a:noFill/>
              <a:ln w="19050">
                <a:solidFill>
                  <a:srgbClr val="01015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97" name="Line 82"/>
              <p:cNvSpPr>
                <a:spLocks noChangeShapeType="1"/>
              </p:cNvSpPr>
              <p:nvPr/>
            </p:nvSpPr>
            <p:spPr bwMode="auto">
              <a:xfrm>
                <a:off x="3584" y="3428"/>
                <a:ext cx="29" cy="0"/>
              </a:xfrm>
              <a:prstGeom prst="line">
                <a:avLst/>
              </a:prstGeom>
              <a:noFill/>
              <a:ln w="19050">
                <a:solidFill>
                  <a:srgbClr val="01015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98" name="Line 83"/>
              <p:cNvSpPr>
                <a:spLocks noChangeShapeType="1"/>
              </p:cNvSpPr>
              <p:nvPr/>
            </p:nvSpPr>
            <p:spPr bwMode="auto">
              <a:xfrm>
                <a:off x="3497" y="3428"/>
                <a:ext cx="29" cy="0"/>
              </a:xfrm>
              <a:prstGeom prst="line">
                <a:avLst/>
              </a:prstGeom>
              <a:noFill/>
              <a:ln w="19050">
                <a:solidFill>
                  <a:srgbClr val="01015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</p:grpSp>
      </p:grpSp>
      <p:cxnSp>
        <p:nvCxnSpPr>
          <p:cNvPr id="53" name="Straight Arrow Connector 52"/>
          <p:cNvCxnSpPr/>
          <p:nvPr/>
        </p:nvCxnSpPr>
        <p:spPr>
          <a:xfrm flipV="1">
            <a:off x="4537817" y="2090734"/>
            <a:ext cx="548640" cy="1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50" name="Scroll: Horizontal 49">
            <a:extLst>
              <a:ext uri="{FF2B5EF4-FFF2-40B4-BE49-F238E27FC236}">
                <a16:creationId xmlns:a16="http://schemas.microsoft.com/office/drawing/2014/main" id="{6BA930F4-80A5-D864-C060-3718A8B49789}"/>
              </a:ext>
            </a:extLst>
          </p:cNvPr>
          <p:cNvSpPr/>
          <p:nvPr/>
        </p:nvSpPr>
        <p:spPr>
          <a:xfrm>
            <a:off x="79513" y="-6690"/>
            <a:ext cx="12046226" cy="731520"/>
          </a:xfrm>
          <a:prstGeom prst="horizontalScroll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pplied and </a:t>
            </a:r>
            <a:r>
              <a:rPr kumimoji="0" lang="en-US" sz="2400" b="0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clear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esearch using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are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sotope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eams (ANURIB)</a:t>
            </a: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9" name="Text Box 8">
            <a:extLst>
              <a:ext uri="{FF2B5EF4-FFF2-40B4-BE49-F238E27FC236}">
                <a16:creationId xmlns:a16="http://schemas.microsoft.com/office/drawing/2014/main" id="{AF129BEF-6C22-1D5B-C02E-FEE7E3A9E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45" y="1976204"/>
            <a:ext cx="1573660" cy="246221"/>
          </a:xfrm>
          <a:prstGeom prst="rect">
            <a:avLst/>
          </a:prstGeom>
          <a:solidFill>
            <a:srgbClr val="FFCC99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square" lIns="4572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1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+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 Ion Source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3A1C42B0-CCD6-B860-2246-E6A7C76FBF13}"/>
              </a:ext>
            </a:extLst>
          </p:cNvPr>
          <p:cNvCxnSpPr>
            <a:stCxn id="37" idx="3"/>
          </p:cNvCxnSpPr>
          <p:nvPr/>
        </p:nvCxnSpPr>
        <p:spPr>
          <a:xfrm flipV="1">
            <a:off x="6045487" y="3255347"/>
            <a:ext cx="1204661" cy="24369"/>
          </a:xfrm>
          <a:prstGeom prst="straightConnector1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</p:cxn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ADF93D6E-E43C-7FFD-09CC-68BCC90A42FB}"/>
              </a:ext>
            </a:extLst>
          </p:cNvPr>
          <p:cNvSpPr/>
          <p:nvPr/>
        </p:nvSpPr>
        <p:spPr>
          <a:xfrm>
            <a:off x="5932025" y="3245983"/>
            <a:ext cx="1458410" cy="306729"/>
          </a:xfrm>
          <a:custGeom>
            <a:avLst/>
            <a:gdLst>
              <a:gd name="connsiteX0" fmla="*/ 0 w 1458410"/>
              <a:gd name="connsiteY0" fmla="*/ 179407 h 306729"/>
              <a:gd name="connsiteX1" fmla="*/ 0 w 1458410"/>
              <a:gd name="connsiteY1" fmla="*/ 306729 h 306729"/>
              <a:gd name="connsiteX2" fmla="*/ 1458410 w 1458410"/>
              <a:gd name="connsiteY2" fmla="*/ 295154 h 306729"/>
              <a:gd name="connsiteX3" fmla="*/ 1458410 w 1458410"/>
              <a:gd name="connsiteY3" fmla="*/ 0 h 306729"/>
              <a:gd name="connsiteX4" fmla="*/ 1458410 w 1458410"/>
              <a:gd name="connsiteY4" fmla="*/ 0 h 306729"/>
              <a:gd name="connsiteX5" fmla="*/ 1446836 w 1458410"/>
              <a:gd name="connsiteY5" fmla="*/ 17362 h 306729"/>
              <a:gd name="connsiteX6" fmla="*/ 1452623 w 1458410"/>
              <a:gd name="connsiteY6" fmla="*/ 28936 h 30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410" h="306729">
                <a:moveTo>
                  <a:pt x="0" y="179407"/>
                </a:moveTo>
                <a:lnTo>
                  <a:pt x="0" y="306729"/>
                </a:lnTo>
                <a:lnTo>
                  <a:pt x="1458410" y="295154"/>
                </a:lnTo>
                <a:lnTo>
                  <a:pt x="1458410" y="0"/>
                </a:lnTo>
                <a:lnTo>
                  <a:pt x="1458410" y="0"/>
                </a:lnTo>
                <a:lnTo>
                  <a:pt x="1446836" y="17362"/>
                </a:lnTo>
                <a:lnTo>
                  <a:pt x="1452623" y="28936"/>
                </a:lnTo>
              </a:path>
            </a:pathLst>
          </a:custGeom>
          <a:noFill/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5C435B6C-D060-2F19-E017-EA6F7016237A}"/>
              </a:ext>
            </a:extLst>
          </p:cNvPr>
          <p:cNvSpPr/>
          <p:nvPr/>
        </p:nvSpPr>
        <p:spPr>
          <a:xfrm>
            <a:off x="2934586" y="3813544"/>
            <a:ext cx="2395870" cy="226828"/>
          </a:xfrm>
          <a:custGeom>
            <a:avLst/>
            <a:gdLst>
              <a:gd name="connsiteX0" fmla="*/ 2381693 w 2395870"/>
              <a:gd name="connsiteY0" fmla="*/ 77972 h 226828"/>
              <a:gd name="connsiteX1" fmla="*/ 2395870 w 2395870"/>
              <a:gd name="connsiteY1" fmla="*/ 226828 h 226828"/>
              <a:gd name="connsiteX2" fmla="*/ 1956391 w 2395870"/>
              <a:gd name="connsiteY2" fmla="*/ 226828 h 226828"/>
              <a:gd name="connsiteX3" fmla="*/ 1935126 w 2395870"/>
              <a:gd name="connsiteY3" fmla="*/ 0 h 226828"/>
              <a:gd name="connsiteX4" fmla="*/ 0 w 2395870"/>
              <a:gd name="connsiteY4" fmla="*/ 7089 h 226828"/>
              <a:gd name="connsiteX0" fmla="*/ 2381693 w 2395870"/>
              <a:gd name="connsiteY0" fmla="*/ 77972 h 226828"/>
              <a:gd name="connsiteX1" fmla="*/ 2395870 w 2395870"/>
              <a:gd name="connsiteY1" fmla="*/ 226828 h 226828"/>
              <a:gd name="connsiteX2" fmla="*/ 1913860 w 2395870"/>
              <a:gd name="connsiteY2" fmla="*/ 226828 h 226828"/>
              <a:gd name="connsiteX3" fmla="*/ 1935126 w 2395870"/>
              <a:gd name="connsiteY3" fmla="*/ 0 h 226828"/>
              <a:gd name="connsiteX4" fmla="*/ 0 w 2395870"/>
              <a:gd name="connsiteY4" fmla="*/ 7089 h 226828"/>
              <a:gd name="connsiteX0" fmla="*/ 2381693 w 2395870"/>
              <a:gd name="connsiteY0" fmla="*/ 77972 h 226828"/>
              <a:gd name="connsiteX1" fmla="*/ 2395870 w 2395870"/>
              <a:gd name="connsiteY1" fmla="*/ 226828 h 226828"/>
              <a:gd name="connsiteX2" fmla="*/ 1949302 w 2395870"/>
              <a:gd name="connsiteY2" fmla="*/ 226828 h 226828"/>
              <a:gd name="connsiteX3" fmla="*/ 1935126 w 2395870"/>
              <a:gd name="connsiteY3" fmla="*/ 0 h 226828"/>
              <a:gd name="connsiteX4" fmla="*/ 0 w 2395870"/>
              <a:gd name="connsiteY4" fmla="*/ 7089 h 22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5870" h="226828">
                <a:moveTo>
                  <a:pt x="2381693" y="77972"/>
                </a:moveTo>
                <a:lnTo>
                  <a:pt x="2395870" y="226828"/>
                </a:lnTo>
                <a:lnTo>
                  <a:pt x="1949302" y="226828"/>
                </a:lnTo>
                <a:lnTo>
                  <a:pt x="1935126" y="0"/>
                </a:lnTo>
                <a:lnTo>
                  <a:pt x="0" y="7089"/>
                </a:lnTo>
              </a:path>
            </a:pathLst>
          </a:custGeom>
          <a:noFill/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Line 93"/>
          <p:cNvSpPr>
            <a:spLocks noChangeShapeType="1"/>
          </p:cNvSpPr>
          <p:nvPr/>
        </p:nvSpPr>
        <p:spPr bwMode="auto">
          <a:xfrm flipH="1">
            <a:off x="5792253" y="4731980"/>
            <a:ext cx="1781" cy="36576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1" name="Line 104"/>
          <p:cNvSpPr>
            <a:spLocks noChangeShapeType="1"/>
          </p:cNvSpPr>
          <p:nvPr/>
        </p:nvSpPr>
        <p:spPr bwMode="auto">
          <a:xfrm flipH="1">
            <a:off x="5793143" y="3418710"/>
            <a:ext cx="0" cy="22267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82" name="Line 104"/>
          <p:cNvSpPr>
            <a:spLocks noChangeShapeType="1"/>
          </p:cNvSpPr>
          <p:nvPr/>
        </p:nvSpPr>
        <p:spPr bwMode="auto">
          <a:xfrm flipH="1">
            <a:off x="5793143" y="5158026"/>
            <a:ext cx="0" cy="267206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0" name="Line 92"/>
          <p:cNvSpPr>
            <a:spLocks noChangeShapeType="1"/>
          </p:cNvSpPr>
          <p:nvPr/>
        </p:nvSpPr>
        <p:spPr bwMode="auto">
          <a:xfrm flipH="1">
            <a:off x="5793143" y="2926964"/>
            <a:ext cx="0" cy="22267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33" name="Line 104">
            <a:extLst>
              <a:ext uri="{FF2B5EF4-FFF2-40B4-BE49-F238E27FC236}">
                <a16:creationId xmlns:a16="http://schemas.microsoft.com/office/drawing/2014/main" id="{B77D4B8E-AEF5-47D9-A03C-6D7BAC8486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3143" y="3913347"/>
            <a:ext cx="0" cy="54864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81" name="Line 28">
            <a:extLst>
              <a:ext uri="{FF2B5EF4-FFF2-40B4-BE49-F238E27FC236}">
                <a16:creationId xmlns:a16="http://schemas.microsoft.com/office/drawing/2014/main" id="{DDC7844D-F4D9-EF10-047B-0D773963ED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8436" y="4758681"/>
            <a:ext cx="0" cy="36576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82" name="Line 105">
            <a:extLst>
              <a:ext uri="{FF2B5EF4-FFF2-40B4-BE49-F238E27FC236}">
                <a16:creationId xmlns:a16="http://schemas.microsoft.com/office/drawing/2014/main" id="{CD27B12B-C2CB-ACD5-BC71-857876D3FE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8436" y="3436177"/>
            <a:ext cx="0" cy="22267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83" name="Line 102">
            <a:extLst>
              <a:ext uri="{FF2B5EF4-FFF2-40B4-BE49-F238E27FC236}">
                <a16:creationId xmlns:a16="http://schemas.microsoft.com/office/drawing/2014/main" id="{BFD7C303-705C-62CF-633F-03D8CCAABB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8436" y="5173919"/>
            <a:ext cx="0" cy="26720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84" name="Line 98">
            <a:extLst>
              <a:ext uri="{FF2B5EF4-FFF2-40B4-BE49-F238E27FC236}">
                <a16:creationId xmlns:a16="http://schemas.microsoft.com/office/drawing/2014/main" id="{8AE6B647-C838-0917-F303-D3884938F9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8436" y="2257273"/>
            <a:ext cx="0" cy="3652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85" name="Line 115">
            <a:extLst>
              <a:ext uri="{FF2B5EF4-FFF2-40B4-BE49-F238E27FC236}">
                <a16:creationId xmlns:a16="http://schemas.microsoft.com/office/drawing/2014/main" id="{02861BBB-C27C-766A-9D18-8EE6A0D194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8436" y="2944431"/>
            <a:ext cx="0" cy="22267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86" name="Line 102">
            <a:extLst>
              <a:ext uri="{FF2B5EF4-FFF2-40B4-BE49-F238E27FC236}">
                <a16:creationId xmlns:a16="http://schemas.microsoft.com/office/drawing/2014/main" id="{6A69C76C-DCCC-F6EC-37A1-9C6C7313BF86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8436" y="3911944"/>
            <a:ext cx="0" cy="54864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7957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Boardroom with solid fill">
            <a:extLst>
              <a:ext uri="{FF2B5EF4-FFF2-40B4-BE49-F238E27FC236}">
                <a16:creationId xmlns:a16="http://schemas.microsoft.com/office/drawing/2014/main" id="{FA5094E1-0E8E-A6F2-56C1-410716E56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5146" y="2288628"/>
            <a:ext cx="2743200" cy="2743200"/>
          </a:xfrm>
          <a:prstGeom prst="rect">
            <a:avLst/>
          </a:prstGeom>
        </p:spPr>
      </p:pic>
      <p:pic>
        <p:nvPicPr>
          <p:cNvPr id="5" name="Graphic 4" descr="Handshake with solid fill">
            <a:extLst>
              <a:ext uri="{FF2B5EF4-FFF2-40B4-BE49-F238E27FC236}">
                <a16:creationId xmlns:a16="http://schemas.microsoft.com/office/drawing/2014/main" id="{389EFAC1-EB96-5CDC-C1C5-A81B63CFE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373" y="2288628"/>
            <a:ext cx="2743200" cy="2743200"/>
          </a:xfrm>
          <a:prstGeom prst="rect">
            <a:avLst/>
          </a:prstGeom>
        </p:spPr>
      </p:pic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124018BB-443F-A8BC-695D-E55588BFDD9D}"/>
              </a:ext>
            </a:extLst>
          </p:cNvPr>
          <p:cNvSpPr/>
          <p:nvPr/>
        </p:nvSpPr>
        <p:spPr>
          <a:xfrm>
            <a:off x="2471508" y="1191348"/>
            <a:ext cx="6492240" cy="1097280"/>
          </a:xfrm>
          <a:prstGeom prst="horizontalScrol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Collaboration</a:t>
            </a:r>
            <a:endParaRPr lang="en-IN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55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6821" y="1124644"/>
            <a:ext cx="7783286" cy="531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642125" y="5175292"/>
            <a:ext cx="1062719" cy="290208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Guest-house</a:t>
            </a:r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 flipV="1">
            <a:off x="6861656" y="5074661"/>
            <a:ext cx="324303" cy="83821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852061" y="3464449"/>
            <a:ext cx="1122907" cy="883832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Lab-1 </a:t>
            </a:r>
          </a:p>
          <a:p>
            <a:pPr marL="0" marR="0" lvl="0" indent="0" algn="l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Multi-purpose </a:t>
            </a:r>
            <a:r>
              <a:rPr kumimoji="0" lang="en-US" sz="128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Engg</a:t>
            </a:r>
            <a:r>
              <a:rPr kumimoji="0" lang="en-US" sz="1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Hall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85100" y="3588778"/>
            <a:ext cx="668881" cy="1017814"/>
          </a:xfrm>
          <a:prstGeom prst="roundRect">
            <a:avLst/>
          </a:prstGeom>
          <a:noFill/>
          <a:ln>
            <a:solidFill>
              <a:srgbClr val="FF33CC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2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8288590" y="2404392"/>
            <a:ext cx="1362075" cy="290208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33kV Sub-station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 flipH="1">
            <a:off x="7899424" y="2584007"/>
            <a:ext cx="389164" cy="37422"/>
          </a:xfrm>
          <a:prstGeom prst="line">
            <a:avLst/>
          </a:prstGeom>
          <a:ln w="38100"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568748" y="3516061"/>
            <a:ext cx="1114555" cy="681533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ANURIB site</a:t>
            </a:r>
            <a:r>
              <a:rPr kumimoji="0" lang="en-US" sz="1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(proposed) </a:t>
            </a:r>
          </a:p>
          <a:p>
            <a:pPr marL="0" marR="0" lvl="0" indent="0" algn="ctr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100mx200m</a:t>
            </a:r>
            <a:r>
              <a:rPr kumimoji="0" lang="en-US" sz="114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451126" y="3541951"/>
            <a:ext cx="1362075" cy="2215243"/>
          </a:xfrm>
          <a:prstGeom prst="roundRect">
            <a:avLst/>
          </a:prstGeom>
          <a:noFill/>
          <a:ln>
            <a:solidFill>
              <a:srgbClr val="FF33CC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2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2488561" y="4350567"/>
            <a:ext cx="1232352" cy="1081706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Radiation Medicine  Research Centre (RMRC/BARC) </a:t>
            </a: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8548032" y="5457838"/>
            <a:ext cx="518886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AMD/</a:t>
            </a:r>
          </a:p>
          <a:p>
            <a:pPr marL="0" marR="0" lvl="0" indent="0" algn="l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AERB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7964285" y="4859124"/>
            <a:ext cx="908050" cy="246221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UGC-DAE CSR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04025" y="1288417"/>
            <a:ext cx="3243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25 acres greenfield campus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878060" y="2883365"/>
            <a:ext cx="3372758" cy="1556657"/>
          </a:xfrm>
          <a:prstGeom prst="roundRect">
            <a:avLst/>
          </a:prstGeom>
          <a:noFill/>
          <a:ln w="38100">
            <a:solidFill>
              <a:srgbClr val="FF33CC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29" b="0" i="0" u="none" strike="noStrike" kern="1200" cap="none" spc="0" normalizeH="0" baseline="0" noProof="0">
              <a:ln w="762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5001200" y="5102600"/>
            <a:ext cx="1114555" cy="488082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Main building (proposed) </a:t>
            </a:r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 flipH="1">
            <a:off x="8253981" y="3814290"/>
            <a:ext cx="638629" cy="41079"/>
          </a:xfrm>
          <a:prstGeom prst="line">
            <a:avLst/>
          </a:prstGeom>
          <a:ln w="38100"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3203534" y="1881151"/>
            <a:ext cx="968894" cy="488082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Workshop (proposed) </a:t>
            </a: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4693386" y="2032339"/>
            <a:ext cx="1304027" cy="488082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LCW/</a:t>
            </a:r>
            <a:r>
              <a:rPr kumimoji="0" lang="en-US" sz="128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Cryo</a:t>
            </a:r>
            <a:r>
              <a:rPr kumimoji="0" lang="en-US" sz="1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plant (proposed)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3724" y="4234242"/>
            <a:ext cx="436277" cy="372350"/>
          </a:xfrm>
          <a:prstGeom prst="roundRect">
            <a:avLst/>
          </a:prstGeom>
          <a:noFill/>
          <a:ln>
            <a:solidFill>
              <a:srgbClr val="FF33CC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2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9124295" y="4354086"/>
            <a:ext cx="1304699" cy="685957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MC18 test facility (proposed)</a:t>
            </a:r>
          </a:p>
        </p:txBody>
      </p:sp>
      <p:sp>
        <p:nvSpPr>
          <p:cNvPr id="35" name="Line 15"/>
          <p:cNvSpPr>
            <a:spLocks noChangeShapeType="1"/>
          </p:cNvSpPr>
          <p:nvPr/>
        </p:nvSpPr>
        <p:spPr bwMode="auto">
          <a:xfrm flipH="1" flipV="1">
            <a:off x="8892610" y="4537314"/>
            <a:ext cx="231684" cy="69278"/>
          </a:xfrm>
          <a:prstGeom prst="line">
            <a:avLst/>
          </a:prstGeom>
          <a:ln w="38100"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32657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0" y="15087"/>
            <a:ext cx="12115800" cy="503481"/>
          </a:xfrm>
          <a:prstGeom prst="rect">
            <a:avLst/>
          </a:prstGeom>
          <a:solidFill>
            <a:srgbClr val="FFCC66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VECC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Rajarhat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 Campus Masterplan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98107" y="62735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1B2A37-D69C-4052-9855-CC372B60A20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05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057400" y="152400"/>
            <a:ext cx="85344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0" y="2590800"/>
            <a:ext cx="213360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C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3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ANURIB </a:t>
            </a:r>
          </a:p>
          <a:p>
            <a:pPr marL="0" marR="0" lvl="0" indent="0" algn="ctr" defTabSz="913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building </a:t>
            </a:r>
          </a:p>
          <a:p>
            <a:pPr marL="0" marR="0" lvl="0" indent="0" algn="ctr" defTabSz="913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Floor plan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356369"/>
            <a:ext cx="2133600" cy="365125"/>
          </a:xfrm>
        </p:spPr>
        <p:txBody>
          <a:bodyPr/>
          <a:lstStyle/>
          <a:p>
            <a:pPr marL="0" marR="0" lvl="0" indent="0" algn="r" defTabSz="913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E1361-DC87-4BD0-9649-5E3C52AA433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3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07242" y="4592122"/>
            <a:ext cx="926593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E-</a:t>
            </a:r>
            <a:r>
              <a:rPr kumimoji="0" lang="en-I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Linac</a:t>
            </a: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Hall 29x13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459686" y="3249624"/>
            <a:ext cx="688845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Target Hall 11x23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02992" y="3909902"/>
            <a:ext cx="684673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Cold box room 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20129" y="5085218"/>
            <a:ext cx="117107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Cryomodule</a:t>
            </a: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test area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918372" y="1789949"/>
            <a:ext cx="1082628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Proton  Hall 19x15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37307" y="1602493"/>
            <a:ext cx="148333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Low energy expt. Hall 30x28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6380432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Entrance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859414" y="4050436"/>
            <a:ext cx="1022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Control room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691975" y="1915335"/>
            <a:ext cx="1483332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Linac</a:t>
            </a: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Hall 35x28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57201" y="477678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Court yard </a:t>
            </a:r>
          </a:p>
        </p:txBody>
      </p:sp>
    </p:spTree>
    <p:extLst>
      <p:ext uri="{BB962C8B-B14F-4D97-AF65-F5344CB8AC3E}">
        <p14:creationId xmlns:p14="http://schemas.microsoft.com/office/powerpoint/2010/main" val="315196843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666976" y="928670"/>
            <a:ext cx="728667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6596066" y="2189296"/>
            <a:ext cx="1643074" cy="3500462"/>
          </a:xfrm>
          <a:prstGeom prst="rect">
            <a:avLst/>
          </a:prstGeom>
          <a:solidFill>
            <a:srgbClr val="FF66FF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24496" y="3832370"/>
            <a:ext cx="1071570" cy="1857388"/>
          </a:xfrm>
          <a:prstGeom prst="rect">
            <a:avLst/>
          </a:prstGeom>
          <a:solidFill>
            <a:srgbClr val="FF66FF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33930" y="4832502"/>
            <a:ext cx="690567" cy="857256"/>
          </a:xfrm>
          <a:prstGeom prst="rect">
            <a:avLst/>
          </a:prstGeom>
          <a:solidFill>
            <a:srgbClr val="FF66FF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2919313" y="343900"/>
            <a:ext cx="5850705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C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3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ANURIB building radiation zoning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95932" y="6100559"/>
            <a:ext cx="2133600" cy="365125"/>
          </a:xfrm>
        </p:spPr>
        <p:txBody>
          <a:bodyPr/>
          <a:lstStyle/>
          <a:p>
            <a:pPr marL="0" marR="0" lvl="0" indent="0" algn="r" defTabSz="913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E1361-DC87-4BD0-9649-5E3C52AA433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3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03515" y="1357298"/>
            <a:ext cx="7750071" cy="5072098"/>
            <a:chOff x="1703515" y="1357298"/>
            <a:chExt cx="7750071" cy="5072098"/>
          </a:xfrm>
        </p:grpSpPr>
        <p:sp>
          <p:nvSpPr>
            <p:cNvPr id="9" name="Rectangle 8"/>
            <p:cNvSpPr/>
            <p:nvPr/>
          </p:nvSpPr>
          <p:spPr>
            <a:xfrm>
              <a:off x="8239140" y="2143116"/>
              <a:ext cx="1214446" cy="4286280"/>
            </a:xfrm>
            <a:prstGeom prst="rect">
              <a:avLst/>
            </a:prstGeom>
            <a:solidFill>
              <a:srgbClr val="0070C0">
                <a:alpha val="4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810116" y="5715016"/>
              <a:ext cx="3429024" cy="714380"/>
            </a:xfrm>
            <a:prstGeom prst="rect">
              <a:avLst/>
            </a:prstGeom>
            <a:solidFill>
              <a:srgbClr val="0070C0">
                <a:alpha val="4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96066" y="1928802"/>
              <a:ext cx="2857520" cy="214314"/>
            </a:xfrm>
            <a:prstGeom prst="rect">
              <a:avLst/>
            </a:prstGeom>
            <a:solidFill>
              <a:srgbClr val="0070C0">
                <a:alpha val="4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53459" y="4429132"/>
              <a:ext cx="75430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3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Zone 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81362" y="5500702"/>
              <a:ext cx="754309" cy="338554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3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Zone 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10116" y="3786190"/>
              <a:ext cx="714380" cy="1903568"/>
            </a:xfrm>
            <a:prstGeom prst="rect">
              <a:avLst/>
            </a:prstGeom>
            <a:solidFill>
              <a:srgbClr val="0070C0">
                <a:alpha val="4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96006" y="3903808"/>
              <a:ext cx="75430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3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Zone 3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881290" y="2500306"/>
              <a:ext cx="3714776" cy="1285884"/>
            </a:xfrm>
            <a:prstGeom prst="rect">
              <a:avLst/>
            </a:prstGeom>
            <a:solidFill>
              <a:srgbClr val="0070C0">
                <a:alpha val="4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67240" y="1928802"/>
              <a:ext cx="1928826" cy="571504"/>
            </a:xfrm>
            <a:prstGeom prst="rect">
              <a:avLst/>
            </a:prstGeom>
            <a:solidFill>
              <a:srgbClr val="0070C0">
                <a:alpha val="4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67442" y="1357298"/>
              <a:ext cx="754309" cy="338554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3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Zone 1</a:t>
              </a:r>
            </a:p>
          </p:txBody>
        </p:sp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1703515" y="4242367"/>
              <a:ext cx="3130417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37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Zone 3 no access when beam on ; </a:t>
              </a:r>
              <a:r>
                <a:rPr kumimoji="0" 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Zone 2 conditional access when beam on; </a:t>
              </a:r>
              <a:r>
                <a:rPr kumimoji="0" lang="en-IN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Zone 1 open</a:t>
              </a:r>
              <a:r>
                <a:rPr kumimoji="0" 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718696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25446"/>
              </p:ext>
            </p:extLst>
          </p:nvPr>
        </p:nvGraphicFramePr>
        <p:xfrm>
          <a:off x="140208" y="641249"/>
          <a:ext cx="10110216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0771">
                  <a:extLst>
                    <a:ext uri="{9D8B030D-6E8A-4147-A177-3AD203B41FA5}">
                      <a16:colId xmlns:a16="http://schemas.microsoft.com/office/drawing/2014/main" val="1302549410"/>
                    </a:ext>
                  </a:extLst>
                </a:gridCol>
                <a:gridCol w="4645085">
                  <a:extLst>
                    <a:ext uri="{9D8B030D-6E8A-4147-A177-3AD203B41FA5}">
                      <a16:colId xmlns:a16="http://schemas.microsoft.com/office/drawing/2014/main" val="3510177225"/>
                    </a:ext>
                  </a:extLst>
                </a:gridCol>
                <a:gridCol w="2267712">
                  <a:extLst>
                    <a:ext uri="{9D8B030D-6E8A-4147-A177-3AD203B41FA5}">
                      <a16:colId xmlns:a16="http://schemas.microsoft.com/office/drawing/2014/main" val="4187380848"/>
                    </a:ext>
                  </a:extLst>
                </a:gridCol>
                <a:gridCol w="2136648">
                  <a:extLst>
                    <a:ext uri="{9D8B030D-6E8A-4147-A177-3AD203B41FA5}">
                      <a16:colId xmlns:a16="http://schemas.microsoft.com/office/drawing/2014/main" val="657623391"/>
                    </a:ext>
                  </a:extLst>
                </a:gridCol>
              </a:tblGrid>
              <a:tr h="328809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Sl. No. 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Major Activity 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Cost (Rs. Crore) 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</a:rPr>
                        <a:t>Cost (Rs </a:t>
                      </a:r>
                      <a:r>
                        <a:rPr lang="en-US" sz="1800" b="0" i="0" u="none" strike="noStrike" dirty="0" err="1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</a:rPr>
                        <a:t>Bilion</a:t>
                      </a:r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</a:rPr>
                        <a:t>)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9931000"/>
                  </a:ext>
                </a:extLst>
              </a:tr>
              <a:tr h="25720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u="none" strike="noStrike">
                          <a:effectLst/>
                          <a:latin typeface="Arial Black" panose="020B0A04020102020204" pitchFamily="34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ANURIB Phase-I including building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675.00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6.75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0928363"/>
                  </a:ext>
                </a:extLst>
              </a:tr>
              <a:tr h="25720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u="none" strike="noStrike">
                          <a:effectLst/>
                          <a:latin typeface="Arial Black" panose="020B0A04020102020204" pitchFamily="34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Acceleration of RIB to 7 MeV/A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800" u="none" strike="noStrike">
                          <a:effectLst/>
                          <a:latin typeface="Arial Black" panose="020B0A04020102020204" pitchFamily="34" charset="0"/>
                        </a:rPr>
                        <a:t>140.00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1.4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5411095"/>
                  </a:ext>
                </a:extLst>
              </a:tr>
              <a:tr h="25720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u="none" strike="noStrike">
                          <a:effectLst/>
                          <a:latin typeface="Arial Black" panose="020B0A04020102020204" pitchFamily="34" charset="0"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800" u="none" strike="noStrike">
                          <a:effectLst/>
                          <a:latin typeface="Arial Black" panose="020B0A04020102020204" pitchFamily="34" charset="0"/>
                        </a:rPr>
                        <a:t>Beam transport lines to caves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800" u="none" strike="noStrike">
                          <a:effectLst/>
                          <a:latin typeface="Arial Black" panose="020B0A04020102020204" pitchFamily="34" charset="0"/>
                        </a:rPr>
                        <a:t>185.00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1.85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040689"/>
                  </a:ext>
                </a:extLst>
              </a:tr>
              <a:tr h="3717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Total (</a:t>
                      </a:r>
                      <a:r>
                        <a:rPr lang="en-US" sz="1800" u="none" strike="noStrike" dirty="0" err="1">
                          <a:effectLst/>
                          <a:latin typeface="Arial Black" panose="020B0A04020102020204" pitchFamily="34" charset="0"/>
                        </a:rPr>
                        <a:t>Rs</a:t>
                      </a:r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. in Crore)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1000.00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10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406664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8100" y="41843"/>
            <a:ext cx="12115800" cy="442789"/>
          </a:xfrm>
          <a:prstGeom prst="rect">
            <a:avLst/>
          </a:prstGeom>
          <a:solidFill>
            <a:srgbClr val="FFCC66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Cost estimate &amp; phasing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186153"/>
            <a:ext cx="2311400" cy="244477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F0BFA-B30D-4562-88BC-FCD088E28F39}" type="slidenum"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IN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3A5BC5-F343-2F69-D6A5-104DA1D3D106}"/>
              </a:ext>
            </a:extLst>
          </p:cNvPr>
          <p:cNvSpPr txBox="1"/>
          <p:nvPr/>
        </p:nvSpPr>
        <p:spPr>
          <a:xfrm>
            <a:off x="10244328" y="2557917"/>
            <a:ext cx="180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161 M CAN $</a:t>
            </a:r>
            <a:endParaRPr lang="en-IN" dirty="0">
              <a:latin typeface="Arial Black" panose="020B0A040201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ACA22B8-1433-1BDA-5C04-293FF942F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901621"/>
              </p:ext>
            </p:extLst>
          </p:nvPr>
        </p:nvGraphicFramePr>
        <p:xfrm>
          <a:off x="146304" y="3372257"/>
          <a:ext cx="10094976" cy="3108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7944">
                  <a:extLst>
                    <a:ext uri="{9D8B030D-6E8A-4147-A177-3AD203B41FA5}">
                      <a16:colId xmlns:a16="http://schemas.microsoft.com/office/drawing/2014/main" val="1302549410"/>
                    </a:ext>
                  </a:extLst>
                </a:gridCol>
                <a:gridCol w="8257032">
                  <a:extLst>
                    <a:ext uri="{9D8B030D-6E8A-4147-A177-3AD203B41FA5}">
                      <a16:colId xmlns:a16="http://schemas.microsoft.com/office/drawing/2014/main" val="3510177225"/>
                    </a:ext>
                  </a:extLst>
                </a:gridCol>
              </a:tblGrid>
              <a:tr h="328809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Time-line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Major Activity 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9931000"/>
                  </a:ext>
                </a:extLst>
              </a:tr>
              <a:tr h="25720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T=0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Financial Sanction of project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0928363"/>
                  </a:ext>
                </a:extLst>
              </a:tr>
              <a:tr h="25720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T+5 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Building &amp; Services / Bringing all activities to deployment level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5411095"/>
                  </a:ext>
                </a:extLst>
              </a:tr>
              <a:tr h="25720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T+10 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Installation &amp; commissioning In phases</a:t>
                      </a:r>
                    </a:p>
                    <a:p>
                      <a:pPr marL="285750" indent="-285750" algn="l" rtl="0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Primary accelerators</a:t>
                      </a:r>
                    </a:p>
                    <a:p>
                      <a:pPr marL="285750" indent="-285750" algn="l" rtl="0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Low energy experimental facilities</a:t>
                      </a:r>
                    </a:p>
                    <a:p>
                      <a:pPr marL="285750" indent="-285750" algn="l" rtl="0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Post-accelerators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040689"/>
                  </a:ext>
                </a:extLst>
              </a:tr>
              <a:tr h="3717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 T+12 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800" u="none" strike="noStrike" dirty="0">
                          <a:effectLst/>
                          <a:latin typeface="Arial Black" panose="020B0A04020102020204" pitchFamily="34" charset="0"/>
                        </a:rPr>
                        <a:t>Beam delivery &amp; first experiment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406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905844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F12B36C9-B958-FA74-B412-A7D7F53BEAAD}"/>
              </a:ext>
            </a:extLst>
          </p:cNvPr>
          <p:cNvSpPr/>
          <p:nvPr/>
        </p:nvSpPr>
        <p:spPr>
          <a:xfrm>
            <a:off x="128016" y="66636"/>
            <a:ext cx="5532120" cy="719748"/>
          </a:xfrm>
          <a:prstGeom prst="horizontalScrol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Very productive Collaboration so far</a:t>
            </a:r>
            <a:endParaRPr lang="en-IN" sz="2000" dirty="0">
              <a:latin typeface="Arial Black" panose="020B0A04020102020204" pitchFamily="34" charset="0"/>
            </a:endParaRP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1FA62F83-514F-48E5-9214-E0F24069A7F1}"/>
              </a:ext>
            </a:extLst>
          </p:cNvPr>
          <p:cNvSpPr/>
          <p:nvPr/>
        </p:nvSpPr>
        <p:spPr>
          <a:xfrm>
            <a:off x="1682496" y="786384"/>
            <a:ext cx="6967728" cy="1125132"/>
          </a:xfrm>
          <a:prstGeom prst="horizontalScrol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Injector Cryo-module for e-LINAC, QWRs &amp; Cryo-module for VECC, Target &amp; RIE module </a:t>
            </a:r>
            <a:endParaRPr lang="en-IN" sz="2000" dirty="0">
              <a:latin typeface="Arial Black" panose="020B0A04020102020204" pitchFamily="34" charset="0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F8C903F6-BCC2-251F-D60F-AF7F7BA45867}"/>
              </a:ext>
            </a:extLst>
          </p:cNvPr>
          <p:cNvSpPr/>
          <p:nvPr/>
        </p:nvSpPr>
        <p:spPr>
          <a:xfrm>
            <a:off x="3535680" y="1999488"/>
            <a:ext cx="6967728" cy="723216"/>
          </a:xfrm>
          <a:prstGeom prst="horizontalScrol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Present status of RIB development at VECC</a:t>
            </a:r>
            <a:endParaRPr lang="en-IN" sz="2000" dirty="0">
              <a:latin typeface="Arial Black" panose="020B0A04020102020204" pitchFamily="34" charset="0"/>
            </a:endParaRP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FED7847B-2011-0E1D-BC87-7BD11C99E80B}"/>
              </a:ext>
            </a:extLst>
          </p:cNvPr>
          <p:cNvSpPr/>
          <p:nvPr/>
        </p:nvSpPr>
        <p:spPr>
          <a:xfrm>
            <a:off x="7007352" y="2956560"/>
            <a:ext cx="4376928" cy="723216"/>
          </a:xfrm>
          <a:prstGeom prst="horizontalScrol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Plan for ANURIB in VECC</a:t>
            </a:r>
            <a:endParaRPr lang="en-IN" sz="2000" dirty="0">
              <a:latin typeface="Arial Black" panose="020B0A04020102020204" pitchFamily="34" charset="0"/>
            </a:endParaRPr>
          </a:p>
        </p:txBody>
      </p:sp>
      <p:pic>
        <p:nvPicPr>
          <p:cNvPr id="6" name="Graphic 5" descr="Boardroom with solid fill">
            <a:extLst>
              <a:ext uri="{FF2B5EF4-FFF2-40B4-BE49-F238E27FC236}">
                <a16:creationId xmlns:a16="http://schemas.microsoft.com/office/drawing/2014/main" id="{6AAF7E45-29C2-90D4-E76A-3CBE0CA97E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238" b="17763"/>
          <a:stretch/>
        </p:blipFill>
        <p:spPr>
          <a:xfrm>
            <a:off x="442026" y="5134356"/>
            <a:ext cx="2743200" cy="1673352"/>
          </a:xfrm>
          <a:prstGeom prst="rect">
            <a:avLst/>
          </a:prstGeom>
        </p:spPr>
      </p:pic>
      <p:pic>
        <p:nvPicPr>
          <p:cNvPr id="7" name="Graphic 6" descr="Handshake with solid fill">
            <a:extLst>
              <a:ext uri="{FF2B5EF4-FFF2-40B4-BE49-F238E27FC236}">
                <a16:creationId xmlns:a16="http://schemas.microsoft.com/office/drawing/2014/main" id="{5206CAE6-362B-E36C-F988-881C8D5ED3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238" b="18096"/>
          <a:stretch/>
        </p:blipFill>
        <p:spPr>
          <a:xfrm>
            <a:off x="8358037" y="5198364"/>
            <a:ext cx="2743200" cy="1609344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7B3B9887-5DCD-6422-25E5-1B2AB1272D61}"/>
              </a:ext>
            </a:extLst>
          </p:cNvPr>
          <p:cNvSpPr/>
          <p:nvPr/>
        </p:nvSpPr>
        <p:spPr>
          <a:xfrm>
            <a:off x="3754716" y="5422392"/>
            <a:ext cx="4255428" cy="1097280"/>
          </a:xfrm>
          <a:prstGeom prst="horizontalScrol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Collaboration</a:t>
            </a:r>
            <a:endParaRPr lang="en-IN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2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D3E35B-3961-4160-B2A9-2AD6BC35F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365" y="907586"/>
            <a:ext cx="3030855" cy="472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686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"/>
          <p:cNvPicPr>
            <a:picLocks noChangeAspect="1" noChangeArrowheads="1"/>
          </p:cNvPicPr>
          <p:nvPr/>
        </p:nvPicPr>
        <p:blipFill rotWithShape="1">
          <a:blip r:embed="rId3"/>
          <a:srcRect t="4543"/>
          <a:stretch/>
        </p:blipFill>
        <p:spPr bwMode="auto">
          <a:xfrm>
            <a:off x="2007093" y="3962400"/>
            <a:ext cx="4351945" cy="2155111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2007093" y="871734"/>
            <a:ext cx="7815805" cy="2435239"/>
            <a:chOff x="492370" y="3863193"/>
            <a:chExt cx="7815805" cy="2435239"/>
          </a:xfrm>
        </p:grpSpPr>
        <p:sp>
          <p:nvSpPr>
            <p:cNvPr id="13" name="TextBox 12"/>
            <p:cNvSpPr txBox="1"/>
            <p:nvPr/>
          </p:nvSpPr>
          <p:spPr>
            <a:xfrm>
              <a:off x="938966" y="4165096"/>
              <a:ext cx="2590311" cy="30008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685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E-</a:t>
              </a:r>
              <a:r>
                <a:rPr kumimoji="0" lang="en-IN" sz="1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Linac</a:t>
              </a:r>
              <a:r>
                <a:rPr kumimoji="0" lang="en-IN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test area (ground floor)</a:t>
              </a:r>
            </a:p>
          </p:txBody>
        </p:sp>
        <p:pic>
          <p:nvPicPr>
            <p:cNvPr id="17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2370" y="3863193"/>
              <a:ext cx="7591806" cy="2250704"/>
            </a:xfrm>
            <a:prstGeom prst="rect">
              <a:avLst/>
            </a:prstGeom>
            <a:solidFill>
              <a:schemeClr val="bg1"/>
            </a:solidFill>
            <a:ln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815097" y="6007262"/>
              <a:ext cx="7493078" cy="291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92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300 kV Electron gun      Low Energy Beam Transport (LEBT) line     Injector Cryo-Module      Analyzing section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43B7AC-9C1B-46FD-A0E8-E4C63DEE2577}"/>
                </a:ext>
              </a:extLst>
            </p:cNvPr>
            <p:cNvSpPr txBox="1"/>
            <p:nvPr/>
          </p:nvSpPr>
          <p:spPr>
            <a:xfrm>
              <a:off x="2429993" y="4553767"/>
              <a:ext cx="1184748" cy="34810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685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62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Indigenous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E7B3FA9-1B28-4814-9F53-6B008238705D}"/>
                </a:ext>
              </a:extLst>
            </p:cNvPr>
            <p:cNvSpPr txBox="1"/>
            <p:nvPr/>
          </p:nvSpPr>
          <p:spPr>
            <a:xfrm>
              <a:off x="6888265" y="4688181"/>
              <a:ext cx="1184748" cy="34810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685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62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Indigenous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B63D9EE-DDC2-4692-94B1-C1593701DC41}"/>
                </a:ext>
              </a:extLst>
            </p:cNvPr>
            <p:cNvSpPr txBox="1"/>
            <p:nvPr/>
          </p:nvSpPr>
          <p:spPr>
            <a:xfrm>
              <a:off x="5354978" y="5280527"/>
              <a:ext cx="922047" cy="34810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685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62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TRIUMF 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00200" y="3516006"/>
            <a:ext cx="9143999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Cryogenic plant, IOT, HV power supply installed on 1</a:t>
            </a:r>
            <a:r>
              <a:rPr kumimoji="0" lang="en-IN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floor; Injector </a:t>
            </a:r>
            <a:r>
              <a:rPr kumimoji="0" lang="en-I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Cryomodule</a:t>
            </a: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ground floor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36815" y="5384791"/>
            <a:ext cx="11565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Injector </a:t>
            </a:r>
            <a:r>
              <a:rPr kumimoji="0" lang="en-IN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Cryo</a:t>
            </a: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</a:t>
            </a:r>
          </a:p>
          <a:p>
            <a:pPr marL="0" marR="0" lvl="0" indent="0" algn="l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Module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260387" y="4011559"/>
            <a:ext cx="2098651" cy="1484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62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      </a:t>
            </a:r>
            <a:r>
              <a:rPr kumimoji="0" lang="en-IN" sz="1662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Cryo</a:t>
            </a:r>
            <a:r>
              <a:rPr kumimoji="0" lang="en-IN" sz="1662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-transfer line</a:t>
            </a:r>
          </a:p>
          <a:p>
            <a:pPr marL="0" marR="0" lvl="0" indent="0" algn="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7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60m </a:t>
            </a:r>
            <a:r>
              <a:rPr kumimoji="0" lang="en-IN" sz="1477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LHe</a:t>
            </a:r>
            <a:endParaRPr kumimoji="0" lang="en-IN" sz="147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7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150m LN2</a:t>
            </a:r>
          </a:p>
          <a:p>
            <a:pPr marL="0" marR="0" lvl="0" indent="0" algn="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7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30m Sub-</a:t>
            </a:r>
            <a:r>
              <a:rPr kumimoji="0" lang="en-IN" sz="1477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atm</a:t>
            </a:r>
            <a:endParaRPr kumimoji="0" lang="en-IN" sz="147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77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PDI completed at</a:t>
            </a:r>
          </a:p>
          <a:p>
            <a:pPr marL="0" marR="0" lvl="0" indent="0" algn="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77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Shell &amp; Tube Pune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6615" y="4346034"/>
            <a:ext cx="81300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Cryo</a:t>
            </a: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-plant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38" y="3946656"/>
            <a:ext cx="3786882" cy="214104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458728" y="5638706"/>
            <a:ext cx="3479502" cy="3588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Liquid Helium Plant 540 [W],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115 [l/h]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38100" y="334451"/>
            <a:ext cx="12115800" cy="830997"/>
          </a:xfrm>
          <a:prstGeom prst="rect">
            <a:avLst/>
          </a:prstGeom>
          <a:solidFill>
            <a:srgbClr val="FFCC66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E-</a:t>
            </a:r>
            <a:r>
              <a:rPr kumimoji="0" lang="en-US" sz="3200" b="1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Linac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 Test area for 10 MeV Injector </a:t>
            </a:r>
            <a:r>
              <a:rPr kumimoji="0" lang="en-US" sz="3200" b="1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Cryomodule</a:t>
            </a:r>
            <a:endParaRPr kumimoji="0" lang="en-US" sz="32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itchFamily="34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74320" y="6121432"/>
            <a:ext cx="2743200" cy="365125"/>
          </a:xfrm>
        </p:spPr>
        <p:txBody>
          <a:bodyPr/>
          <a:lstStyle/>
          <a:p>
            <a:pPr marL="0" marR="0" lvl="0" indent="0" algn="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C5C74-E1A4-4900-A061-080E942BA8E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685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80764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719BB03-4D58-3C98-5A55-ABED06115365}"/>
              </a:ext>
            </a:extLst>
          </p:cNvPr>
          <p:cNvGrpSpPr/>
          <p:nvPr/>
        </p:nvGrpSpPr>
        <p:grpSpPr>
          <a:xfrm>
            <a:off x="1066800" y="838200"/>
            <a:ext cx="10287000" cy="5257799"/>
            <a:chOff x="5027906" y="2555597"/>
            <a:chExt cx="6824871" cy="371974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528410-E876-1BDF-C5C4-225A9490C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906" y="2614086"/>
              <a:ext cx="6824871" cy="366125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E7C189-D924-6575-CD24-7767DA89BDE0}"/>
                </a:ext>
              </a:extLst>
            </p:cNvPr>
            <p:cNvSpPr txBox="1"/>
            <p:nvPr/>
          </p:nvSpPr>
          <p:spPr>
            <a:xfrm>
              <a:off x="8052671" y="2555597"/>
              <a:ext cx="7753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LEBT</a:t>
              </a:r>
            </a:p>
          </p:txBody>
        </p:sp>
      </p:grp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8100" y="334451"/>
            <a:ext cx="12115800" cy="830997"/>
          </a:xfrm>
          <a:prstGeom prst="rect">
            <a:avLst/>
          </a:prstGeom>
          <a:solidFill>
            <a:srgbClr val="FFCC66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Electron gun and low energy beam transport line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16D525-9FFE-2201-E4DF-ED0E8AC0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1108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CCAE3-B190-4C34-90EB-1B180173EBAB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476674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93" y="44624"/>
            <a:ext cx="9001403" cy="6751052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8100" y="334451"/>
            <a:ext cx="12115800" cy="830997"/>
          </a:xfrm>
          <a:prstGeom prst="rect">
            <a:avLst/>
          </a:prstGeom>
          <a:solidFill>
            <a:srgbClr val="FFCC66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vacuum jacketed, LN2 cooled Liq. Helium transfer line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11434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97B37-4723-4D2E-9C79-606279B21423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2955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493366" y="1113312"/>
          <a:ext cx="3429000" cy="5049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7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Current Density</a:t>
                      </a:r>
                      <a:endParaRPr lang="en-IN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0.56 A/mm</a:t>
                      </a:r>
                      <a:r>
                        <a:rPr lang="en-US" b="1" baseline="30000" dirty="0"/>
                        <a:t>2</a:t>
                      </a:r>
                      <a:r>
                        <a:rPr lang="en-US" b="1" dirty="0"/>
                        <a:t>)</a:t>
                      </a:r>
                      <a:endParaRPr lang="en-IN" b="1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Ampere-turns/coil</a:t>
                      </a:r>
                      <a:endParaRPr lang="en-IN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30697.3</a:t>
                      </a:r>
                      <a:endParaRPr lang="en-IN" b="1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No of coils</a:t>
                      </a:r>
                      <a:endParaRPr lang="en-IN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  <a:endParaRPr lang="en-IN" b="1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Coil</a:t>
                      </a:r>
                      <a:r>
                        <a:rPr lang="en-US" b="1" baseline="0" dirty="0"/>
                        <a:t> ID</a:t>
                      </a:r>
                      <a:endParaRPr lang="en-IN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209 cm</a:t>
                      </a:r>
                      <a:endParaRPr lang="en-IN" b="1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Coil OD</a:t>
                      </a:r>
                      <a:endParaRPr lang="en-IN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247 cm</a:t>
                      </a:r>
                      <a:endParaRPr lang="en-IN" b="1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Coil Height</a:t>
                      </a:r>
                      <a:endParaRPr lang="en-IN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29</a:t>
                      </a:r>
                      <a:r>
                        <a:rPr lang="en-US" b="1" baseline="0" dirty="0"/>
                        <a:t> cm</a:t>
                      </a:r>
                      <a:endParaRPr lang="en-IN" b="1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Coil Width</a:t>
                      </a:r>
                      <a:endParaRPr lang="en-IN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19 cm</a:t>
                      </a:r>
                      <a:endParaRPr lang="en-IN" b="1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No of turns</a:t>
                      </a:r>
                      <a:endParaRPr lang="en-IN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504</a:t>
                      </a:r>
                      <a:endParaRPr lang="en-IN" b="1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b="1" dirty="0"/>
                        <a:t>Operating Current</a:t>
                      </a:r>
                      <a:endParaRPr lang="en-IN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61 A</a:t>
                      </a:r>
                      <a:endParaRPr lang="en-IN" b="1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Magnet OD</a:t>
                      </a:r>
                      <a:endParaRPr lang="en-IN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343 cm</a:t>
                      </a:r>
                      <a:endParaRPr lang="en-IN" b="1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Magnet Height</a:t>
                      </a:r>
                      <a:endParaRPr lang="en-IN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160 cm</a:t>
                      </a:r>
                      <a:endParaRPr lang="en-IN" b="1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Iron Weight</a:t>
                      </a:r>
                      <a:endParaRPr lang="en-IN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77 Ton</a:t>
                      </a:r>
                      <a:endParaRPr lang="en-IN" b="1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7256" y="1600200"/>
            <a:ext cx="3808128" cy="355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810" y="3555306"/>
            <a:ext cx="3744339" cy="252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8299584" y="5248027"/>
            <a:ext cx="3478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Accelerated Orbit up to 50 MeV</a:t>
            </a:r>
            <a:endParaRPr kumimoji="0" lang="en-IN" sz="2000" b="0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7001" y="1483214"/>
            <a:ext cx="42327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Key points: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Size is compact (R = 101.5 cm)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Tune values away from resonance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Frequency error less than 0.04 %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 phase shift within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/>
              </a:rPr>
              <a:t> 5</a:t>
            </a:r>
            <a:r>
              <a:rPr kumimoji="0" lang="en-I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/>
              </a:rPr>
              <a:t>0</a:t>
            </a:r>
            <a:endParaRPr kumimoji="0" lang="en-IN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8100" y="334451"/>
            <a:ext cx="12115800" cy="830997"/>
          </a:xfrm>
          <a:prstGeom prst="rect">
            <a:avLst/>
          </a:prstGeom>
          <a:solidFill>
            <a:srgbClr val="FFCC66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50 MeV proton cyclotron for </a:t>
            </a:r>
            <a:r>
              <a:rPr kumimoji="0" lang="en-US" sz="3200" b="1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anurib</a:t>
            </a:r>
            <a:endParaRPr kumimoji="0" lang="en-US" sz="32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itchFamily="34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12E459-1F9F-4E4D-A2EF-1B0D2471CC0F}" type="slidenum">
              <a:rPr kumimoji="0" lang="en-I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9721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CC.png">
            <a:extLst>
              <a:ext uri="{FF2B5EF4-FFF2-40B4-BE49-F238E27FC236}">
                <a16:creationId xmlns:a16="http://schemas.microsoft.com/office/drawing/2014/main" id="{E3439138-2419-ED88-7DC9-0B1D01ECEC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92115" y="593288"/>
            <a:ext cx="1260000" cy="12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5EBEEA-6763-D15A-ECA5-5B86C03138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724" y="906582"/>
            <a:ext cx="3527108" cy="633413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C921D75-CF4F-48C4-4615-0C9CAC820079}"/>
              </a:ext>
            </a:extLst>
          </p:cNvPr>
          <p:cNvSpPr/>
          <p:nvPr/>
        </p:nvSpPr>
        <p:spPr>
          <a:xfrm>
            <a:off x="4359349" y="906582"/>
            <a:ext cx="5911702" cy="4465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C7A2AC-3472-23A0-85EA-2420F9457BD4}"/>
              </a:ext>
            </a:extLst>
          </p:cNvPr>
          <p:cNvSpPr txBox="1"/>
          <p:nvPr/>
        </p:nvSpPr>
        <p:spPr>
          <a:xfrm>
            <a:off x="5316279" y="616696"/>
            <a:ext cx="290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Distance 11,431 km</a:t>
            </a:r>
            <a:endParaRPr lang="en-IN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CC4A7C-2698-7894-58EC-D73729F18E5F}"/>
              </a:ext>
            </a:extLst>
          </p:cNvPr>
          <p:cNvSpPr txBox="1"/>
          <p:nvPr/>
        </p:nvSpPr>
        <p:spPr>
          <a:xfrm>
            <a:off x="4979577" y="1300719"/>
            <a:ext cx="3813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Flying time 14h 20m + 2h</a:t>
            </a:r>
            <a:endParaRPr lang="en-IN" dirty="0">
              <a:latin typeface="Arial Black" panose="020B0A04020102020204" pitchFamily="34" charset="0"/>
            </a:endParaRPr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66BC2678-BDD2-A7BE-41D0-17BBA478C779}"/>
              </a:ext>
            </a:extLst>
          </p:cNvPr>
          <p:cNvSpPr/>
          <p:nvPr/>
        </p:nvSpPr>
        <p:spPr>
          <a:xfrm>
            <a:off x="425301" y="1903224"/>
            <a:ext cx="4297680" cy="1097280"/>
          </a:xfrm>
          <a:prstGeom prst="horizontalScrol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latin typeface="Arial Black" panose="020B0A04020102020204" pitchFamily="34" charset="0"/>
              </a:rPr>
              <a:t>A</a:t>
            </a:r>
            <a:r>
              <a:rPr lang="en-US" sz="2400" dirty="0">
                <a:latin typeface="Arial Black" panose="020B0A04020102020204" pitchFamily="34" charset="0"/>
              </a:rPr>
              <a:t>dvanced </a:t>
            </a:r>
            <a:r>
              <a:rPr lang="en-US" sz="2400" u="sng" dirty="0">
                <a:latin typeface="Arial Black" panose="020B0A04020102020204" pitchFamily="34" charset="0"/>
              </a:rPr>
              <a:t>R</a:t>
            </a:r>
            <a:r>
              <a:rPr lang="en-US" sz="2400" dirty="0">
                <a:latin typeface="Arial Black" panose="020B0A04020102020204" pitchFamily="34" charset="0"/>
              </a:rPr>
              <a:t>are </a:t>
            </a:r>
            <a:r>
              <a:rPr lang="en-US" sz="2400" u="sng" dirty="0">
                <a:latin typeface="Arial Black" panose="020B0A04020102020204" pitchFamily="34" charset="0"/>
              </a:rPr>
              <a:t>I</a:t>
            </a:r>
            <a:r>
              <a:rPr lang="en-US" sz="2400" dirty="0">
                <a:latin typeface="Arial Black" panose="020B0A04020102020204" pitchFamily="34" charset="0"/>
              </a:rPr>
              <a:t>sotope </a:t>
            </a:r>
            <a:r>
              <a:rPr lang="en-US" sz="2400" u="sng" dirty="0">
                <a:latin typeface="Arial Black" panose="020B0A04020102020204" pitchFamily="34" charset="0"/>
              </a:rPr>
              <a:t>L</a:t>
            </a:r>
            <a:r>
              <a:rPr lang="en-US" sz="2400" dirty="0">
                <a:latin typeface="Arial Black" panose="020B0A04020102020204" pitchFamily="34" charset="0"/>
              </a:rPr>
              <a:t>aboratory (ARIEL)</a:t>
            </a:r>
            <a:endParaRPr lang="en-IN" sz="2400" dirty="0">
              <a:latin typeface="Arial Black" panose="020B0A04020102020204" pitchFamily="34" charset="0"/>
            </a:endParaRP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FC1924DE-83A7-98DD-7178-FEEA5A1D90FD}"/>
              </a:ext>
            </a:extLst>
          </p:cNvPr>
          <p:cNvSpPr/>
          <p:nvPr/>
        </p:nvSpPr>
        <p:spPr>
          <a:xfrm>
            <a:off x="5592727" y="1821698"/>
            <a:ext cx="6492240" cy="1097280"/>
          </a:xfrm>
          <a:prstGeom prst="horizontalScrol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  <a:r>
              <a:rPr lang="en-US" sz="2400" dirty="0">
                <a:latin typeface="Arial Black" panose="020B0A04020102020204" pitchFamily="34" charset="0"/>
              </a:rPr>
              <a:t>pplied and </a:t>
            </a:r>
            <a:r>
              <a:rPr lang="en-US" sz="2400" u="sng" dirty="0" err="1">
                <a:solidFill>
                  <a:schemeClr val="bg1"/>
                </a:solidFill>
                <a:latin typeface="Arial Black" panose="020B0A04020102020204" pitchFamily="34" charset="0"/>
              </a:rPr>
              <a:t>NU</a:t>
            </a:r>
            <a:r>
              <a:rPr lang="en-US" sz="2400" dirty="0" err="1">
                <a:latin typeface="Arial Black" panose="020B0A04020102020204" pitchFamily="34" charset="0"/>
              </a:rPr>
              <a:t>clear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u="sng" dirty="0">
                <a:solidFill>
                  <a:schemeClr val="bg1"/>
                </a:solidFill>
                <a:latin typeface="Arial Black" panose="020B0A04020102020204" pitchFamily="34" charset="0"/>
              </a:rPr>
              <a:t>R</a:t>
            </a:r>
            <a:r>
              <a:rPr lang="en-US" sz="2400" dirty="0">
                <a:latin typeface="Arial Black" panose="020B0A04020102020204" pitchFamily="34" charset="0"/>
              </a:rPr>
              <a:t>esearch using </a:t>
            </a:r>
          </a:p>
          <a:p>
            <a:pPr algn="ctr"/>
            <a:r>
              <a:rPr lang="en-US" sz="2400" u="sng" dirty="0">
                <a:solidFill>
                  <a:schemeClr val="bg1"/>
                </a:solidFill>
                <a:latin typeface="Arial Black" panose="020B0A04020102020204" pitchFamily="34" charset="0"/>
              </a:rPr>
              <a:t>R</a:t>
            </a:r>
            <a:r>
              <a:rPr lang="en-US" sz="2400" dirty="0">
                <a:latin typeface="Arial Black" panose="020B0A04020102020204" pitchFamily="34" charset="0"/>
              </a:rPr>
              <a:t>are </a:t>
            </a:r>
            <a:r>
              <a:rPr lang="en-US" sz="2400" u="sng" dirty="0">
                <a:solidFill>
                  <a:schemeClr val="bg1"/>
                </a:solidFill>
                <a:latin typeface="Arial Black" panose="020B0A04020102020204" pitchFamily="34" charset="0"/>
              </a:rPr>
              <a:t>I</a:t>
            </a:r>
            <a:r>
              <a:rPr lang="en-US" sz="2400" dirty="0">
                <a:latin typeface="Arial Black" panose="020B0A04020102020204" pitchFamily="34" charset="0"/>
              </a:rPr>
              <a:t>sotope </a:t>
            </a:r>
            <a:r>
              <a:rPr lang="en-US" sz="2400" u="sng" dirty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  <a:r>
              <a:rPr lang="en-US" sz="2400" dirty="0">
                <a:latin typeface="Arial Black" panose="020B0A04020102020204" pitchFamily="34" charset="0"/>
              </a:rPr>
              <a:t>eams (ANURIB)</a:t>
            </a:r>
            <a:endParaRPr lang="en-IN" sz="2400" dirty="0">
              <a:latin typeface="Arial Black" panose="020B0A04020102020204" pitchFamily="34" charset="0"/>
            </a:endParaRPr>
          </a:p>
        </p:txBody>
      </p:sp>
      <p:pic>
        <p:nvPicPr>
          <p:cNvPr id="13" name="Graphic 12" descr="Airplane with solid fill">
            <a:extLst>
              <a:ext uri="{FF2B5EF4-FFF2-40B4-BE49-F238E27FC236}">
                <a16:creationId xmlns:a16="http://schemas.microsoft.com/office/drawing/2014/main" id="{6C02660F-C161-1680-1AA3-7AA05C5833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8649900" y="1223288"/>
            <a:ext cx="548640" cy="548640"/>
          </a:xfrm>
          <a:prstGeom prst="rect">
            <a:avLst/>
          </a:prstGeom>
        </p:spPr>
      </p:pic>
      <p:pic>
        <p:nvPicPr>
          <p:cNvPr id="15" name="Graphic 14" descr="Atom with solid fill">
            <a:extLst>
              <a:ext uri="{FF2B5EF4-FFF2-40B4-BE49-F238E27FC236}">
                <a16:creationId xmlns:a16="http://schemas.microsoft.com/office/drawing/2014/main" id="{636B0C1A-939C-6E66-C31B-5A01A08D66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4377" y="2825496"/>
            <a:ext cx="914400" cy="914400"/>
          </a:xfrm>
          <a:prstGeom prst="rect">
            <a:avLst/>
          </a:prstGeom>
        </p:spPr>
      </p:pic>
      <p:pic>
        <p:nvPicPr>
          <p:cNvPr id="17" name="Graphic 16" descr="Chevron arrows with solid fill">
            <a:extLst>
              <a:ext uri="{FF2B5EF4-FFF2-40B4-BE49-F238E27FC236}">
                <a16:creationId xmlns:a16="http://schemas.microsoft.com/office/drawing/2014/main" id="{3BD0692C-E19F-FB1A-C63D-D4FB5E757872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7264" y="3182112"/>
            <a:ext cx="914400" cy="457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7E9D690-15E7-77B4-05F5-30FD8ACE9702}"/>
              </a:ext>
            </a:extLst>
          </p:cNvPr>
          <p:cNvSpPr txBox="1"/>
          <p:nvPr/>
        </p:nvSpPr>
        <p:spPr>
          <a:xfrm>
            <a:off x="1115568" y="3191256"/>
            <a:ext cx="6043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ISOL Post-accelerator type of RIB Facility</a:t>
            </a:r>
            <a:endParaRPr lang="en-IN" sz="2000" dirty="0">
              <a:latin typeface="Arial Black" panose="020B0A04020102020204" pitchFamily="34" charset="0"/>
            </a:endParaRPr>
          </a:p>
        </p:txBody>
      </p:sp>
      <p:pic>
        <p:nvPicPr>
          <p:cNvPr id="19" name="Graphic 18" descr="Chevron arrows with solid fill">
            <a:extLst>
              <a:ext uri="{FF2B5EF4-FFF2-40B4-BE49-F238E27FC236}">
                <a16:creationId xmlns:a16="http://schemas.microsoft.com/office/drawing/2014/main" id="{40C1129B-15CF-8827-B4F2-937A5119C0B0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2504" y="3700272"/>
            <a:ext cx="914400" cy="457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F31613-D4E1-D644-06AB-49D0229B4B3F}"/>
              </a:ext>
            </a:extLst>
          </p:cNvPr>
          <p:cNvSpPr txBox="1"/>
          <p:nvPr/>
        </p:nvSpPr>
        <p:spPr>
          <a:xfrm>
            <a:off x="1121664" y="3709416"/>
            <a:ext cx="6938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Cyclotron and e-LINAC are primary accelerators</a:t>
            </a:r>
            <a:endParaRPr lang="en-IN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1" name="Graphic 20" descr="Chevron arrows with solid fill">
            <a:extLst>
              <a:ext uri="{FF2B5EF4-FFF2-40B4-BE49-F238E27FC236}">
                <a16:creationId xmlns:a16="http://schemas.microsoft.com/office/drawing/2014/main" id="{CB94CE27-158C-DF56-976F-B9AB8E40CBFC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648" y="4212336"/>
            <a:ext cx="9144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9AE1F3-B589-CBB8-5AB1-D267B0544244}"/>
              </a:ext>
            </a:extLst>
          </p:cNvPr>
          <p:cNvSpPr txBox="1"/>
          <p:nvPr/>
        </p:nvSpPr>
        <p:spPr>
          <a:xfrm>
            <a:off x="1139952" y="4221480"/>
            <a:ext cx="7067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 Black" panose="020B0A04020102020204" pitchFamily="34" charset="0"/>
              </a:rPr>
              <a:t>Specialised</a:t>
            </a:r>
            <a:r>
              <a:rPr lang="en-US" sz="2000" dirty="0">
                <a:latin typeface="Arial Black" panose="020B0A04020102020204" pitchFamily="34" charset="0"/>
              </a:rPr>
              <a:t> target stations and Separation stage</a:t>
            </a:r>
            <a:endParaRPr lang="en-IN" sz="2000" dirty="0">
              <a:latin typeface="Arial Black" panose="020B0A04020102020204" pitchFamily="34" charset="0"/>
            </a:endParaRPr>
          </a:p>
        </p:txBody>
      </p:sp>
      <p:pic>
        <p:nvPicPr>
          <p:cNvPr id="9" name="Graphic 8" descr="Chevron arrows with solid fill">
            <a:extLst>
              <a:ext uri="{FF2B5EF4-FFF2-40B4-BE49-F238E27FC236}">
                <a16:creationId xmlns:a16="http://schemas.microsoft.com/office/drawing/2014/main" id="{AD531ACF-197E-0B4B-E9FC-3CA1B8DB055A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6032" y="4776216"/>
            <a:ext cx="914400" cy="457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3FBA39-3182-891C-FF67-99E121542FCB}"/>
              </a:ext>
            </a:extLst>
          </p:cNvPr>
          <p:cNvSpPr txBox="1"/>
          <p:nvPr/>
        </p:nvSpPr>
        <p:spPr>
          <a:xfrm>
            <a:off x="1155192" y="4785360"/>
            <a:ext cx="7411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Linear accelerators (NC &amp; SC) as post-accelerators</a:t>
            </a:r>
            <a:endParaRPr lang="en-IN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404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/>
          <a:srcRect l="20320" r="38193"/>
          <a:stretch>
            <a:fillRect/>
          </a:stretch>
        </p:blipFill>
        <p:spPr bwMode="auto">
          <a:xfrm>
            <a:off x="304658" y="919549"/>
            <a:ext cx="3006436" cy="279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805230" y="1231753"/>
          <a:ext cx="4156363" cy="4754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77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Parameter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Value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No of sector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Hill Gap (mm)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Valley Gap (mm)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Hill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field (max)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17 KG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Pole radius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101.5 cm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Valley field (approx)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1 KG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Ion revolution frequency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16 MHz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Harmonic mode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RF Frequency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64 MHz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Required  Dee voltage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50 kV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No of Dee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5744" y="1080529"/>
            <a:ext cx="347576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5606" y="3609193"/>
            <a:ext cx="3616037" cy="256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/>
          <a:srcRect l="12700" r="32267"/>
          <a:stretch>
            <a:fillRect/>
          </a:stretch>
        </p:blipFill>
        <p:spPr bwMode="auto">
          <a:xfrm>
            <a:off x="0" y="3435878"/>
            <a:ext cx="3733520" cy="342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8100" y="334451"/>
            <a:ext cx="12115800" cy="830997"/>
          </a:xfrm>
          <a:prstGeom prst="rect">
            <a:avLst/>
          </a:prstGeom>
          <a:solidFill>
            <a:srgbClr val="FFCC66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proton cyclotron magnet design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7903" y="3468515"/>
            <a:ext cx="3018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Magnet model in Opera 3D</a:t>
            </a:r>
            <a:endParaRPr kumimoji="0" lang="en-IN" sz="2000" b="0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96536" y="5215963"/>
            <a:ext cx="2407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Vertical betatron tune</a:t>
            </a:r>
            <a:endParaRPr kumimoji="0" lang="en-IN" sz="2000" b="0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89974" y="2480153"/>
            <a:ext cx="28201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Horizontal betatron tune</a:t>
            </a:r>
            <a:endParaRPr kumimoji="0" lang="en-IN" sz="2000" b="0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12E459-1F9F-4E4D-A2EF-1B0D2471CC0F}" type="slidenum">
              <a:rPr kumimoji="0" lang="en-I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45512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Final pos moderation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801" y="3505802"/>
            <a:ext cx="3496467" cy="2699697"/>
          </a:xfrm>
          <a:prstGeom prst="rect">
            <a:avLst/>
          </a:prstGeom>
        </p:spPr>
      </p:pic>
      <p:pic>
        <p:nvPicPr>
          <p:cNvPr id="19" name="Picture 18" descr="Beam siz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0506" y="894761"/>
            <a:ext cx="3200400" cy="2598615"/>
          </a:xfrm>
          <a:prstGeom prst="rect">
            <a:avLst/>
          </a:prstGeom>
        </p:spPr>
      </p:pic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7715" y="477219"/>
            <a:ext cx="4724400" cy="266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15615" y="3020347"/>
            <a:ext cx="7848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Estimate of moderated positron for 100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  <a:sym typeface="Symbol"/>
              </a:rPr>
              <a:t>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A , 10 MeV electron beam ~ 8x10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 e+/s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502860" y="1346616"/>
            <a:ext cx="1524000" cy="698633"/>
            <a:chOff x="3581597" y="1356516"/>
            <a:chExt cx="1524000" cy="716308"/>
          </a:xfrm>
        </p:grpSpPr>
        <p:cxnSp>
          <p:nvCxnSpPr>
            <p:cNvPr id="12" name="Straight Connector 11"/>
            <p:cNvCxnSpPr/>
            <p:nvPr/>
          </p:nvCxnSpPr>
          <p:spPr>
            <a:xfrm rot="16200000" flipH="1">
              <a:off x="3632076" y="1742498"/>
              <a:ext cx="379600" cy="281052"/>
            </a:xfrm>
            <a:prstGeom prst="line">
              <a:avLst/>
            </a:prstGeom>
            <a:ln w="22225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581597" y="1356516"/>
              <a:ext cx="1524000" cy="315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Moderator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1687215" y="1875251"/>
            <a:ext cx="381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1614" y="1419733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e- beam</a:t>
            </a:r>
          </a:p>
        </p:txBody>
      </p:sp>
      <p:sp>
        <p:nvSpPr>
          <p:cNvPr id="3" name="Rectangle 2"/>
          <p:cNvSpPr/>
          <p:nvPr/>
        </p:nvSpPr>
        <p:spPr>
          <a:xfrm>
            <a:off x="5342803" y="1338614"/>
            <a:ext cx="68640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1-2 kV 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39915" y="2154633"/>
            <a:ext cx="91063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Converter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54338" y="3430487"/>
            <a:ext cx="8033630" cy="3174213"/>
            <a:chOff x="471430" y="577620"/>
            <a:chExt cx="8033630" cy="3174213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1430" y="1666860"/>
              <a:ext cx="1895475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2538544">
              <a:off x="5810103" y="1720826"/>
              <a:ext cx="1381474" cy="86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Rectangle 23"/>
            <p:cNvSpPr/>
            <p:nvPr/>
          </p:nvSpPr>
          <p:spPr>
            <a:xfrm>
              <a:off x="5114900" y="1973878"/>
              <a:ext cx="785818" cy="142876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140732" y="2002784"/>
              <a:ext cx="2928958" cy="142876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45361" y="1714969"/>
              <a:ext cx="991149" cy="850736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  <p:grpSp>
          <p:nvGrpSpPr>
            <p:cNvPr id="27" name="Group 23"/>
            <p:cNvGrpSpPr/>
            <p:nvPr/>
          </p:nvGrpSpPr>
          <p:grpSpPr>
            <a:xfrm>
              <a:off x="2543132" y="2952744"/>
              <a:ext cx="3286148" cy="153509"/>
              <a:chOff x="2428860" y="918037"/>
              <a:chExt cx="3286148" cy="153509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2428860" y="928670"/>
                <a:ext cx="142876" cy="1428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2928926" y="928670"/>
                <a:ext cx="142876" cy="1428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6" name="Rectangle 11"/>
              <p:cNvSpPr/>
              <p:nvPr/>
            </p:nvSpPr>
            <p:spPr>
              <a:xfrm>
                <a:off x="3428992" y="928670"/>
                <a:ext cx="142876" cy="1428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929058" y="928670"/>
                <a:ext cx="142876" cy="1428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429124" y="918037"/>
                <a:ext cx="142876" cy="1428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000628" y="928670"/>
                <a:ext cx="142876" cy="1428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5572132" y="928670"/>
                <a:ext cx="142876" cy="1428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6972288" y="2381240"/>
              <a:ext cx="642942" cy="642942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29" name="Straight Connector 28"/>
            <p:cNvCxnSpPr>
              <a:endCxn id="28" idx="1"/>
            </p:cNvCxnSpPr>
            <p:nvPr/>
          </p:nvCxnSpPr>
          <p:spPr>
            <a:xfrm rot="16200000" flipH="1">
              <a:off x="6972288" y="2381239"/>
              <a:ext cx="94157" cy="9415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6933294" y="2427309"/>
              <a:ext cx="94157" cy="9415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26"/>
            <p:cNvGrpSpPr/>
            <p:nvPr/>
          </p:nvGrpSpPr>
          <p:grpSpPr>
            <a:xfrm>
              <a:off x="2471694" y="1095356"/>
              <a:ext cx="3286148" cy="153509"/>
              <a:chOff x="2428860" y="918037"/>
              <a:chExt cx="3286148" cy="153509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2428860" y="928670"/>
                <a:ext cx="142876" cy="1428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928926" y="928670"/>
                <a:ext cx="142876" cy="1428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428992" y="928670"/>
                <a:ext cx="142876" cy="1428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3929058" y="928670"/>
                <a:ext cx="142876" cy="1428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429124" y="918037"/>
                <a:ext cx="142876" cy="1428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000628" y="928670"/>
                <a:ext cx="142876" cy="1428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572132" y="928670"/>
                <a:ext cx="142876" cy="1428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3114636" y="738166"/>
              <a:ext cx="12715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Helmholtz Coil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615098" y="3167058"/>
              <a:ext cx="13065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Sample Station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967245" y="1238232"/>
              <a:ext cx="15929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Variable energy DC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 Accelerator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rot="19870080">
              <a:off x="7611774" y="2340956"/>
              <a:ext cx="500066" cy="1428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 rot="19870080">
              <a:off x="6468766" y="2912460"/>
              <a:ext cx="500066" cy="1428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2185942" y="1881174"/>
              <a:ext cx="428628" cy="1588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971628" y="1381108"/>
              <a:ext cx="9987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1-2 kV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extracted e+ </a:t>
              </a:r>
              <a:endPara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601543" y="2574943"/>
              <a:ext cx="903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Detectors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 rot="5400000">
              <a:off x="507149" y="1559703"/>
              <a:ext cx="1071570" cy="1588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507943" y="3130545"/>
              <a:ext cx="1071570" cy="1588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900058" y="1238232"/>
              <a:ext cx="1285884" cy="1588"/>
            </a:xfrm>
            <a:prstGeom prst="line">
              <a:avLst/>
            </a:prstGeom>
            <a:ln w="25400" cmpd="sng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900852" y="3023388"/>
              <a:ext cx="1285884" cy="1588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966236" y="1282879"/>
              <a:ext cx="624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Wall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09600" y="577620"/>
              <a:ext cx="7848600" cy="292757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728565" y="3166646"/>
              <a:ext cx="34436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Possible schematic layout (not to scale)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5581410" y="3426823"/>
            <a:ext cx="2617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Magnetic transport of extracted positrons</a:t>
            </a:r>
            <a:endParaRPr kumimoji="0" lang="en-IN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Rectangle 1"/>
          <p:cNvSpPr>
            <a:spLocks noChangeArrowheads="1"/>
          </p:cNvSpPr>
          <p:nvPr/>
        </p:nvSpPr>
        <p:spPr bwMode="auto">
          <a:xfrm>
            <a:off x="0" y="14614"/>
            <a:ext cx="12115800" cy="830997"/>
          </a:xfrm>
          <a:prstGeom prst="rect">
            <a:avLst/>
          </a:prstGeom>
          <a:solidFill>
            <a:srgbClr val="FFCC66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Slow positron beam from 10 </a:t>
            </a:r>
            <a:r>
              <a:rPr kumimoji="0" lang="en-US" sz="3200" b="1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mev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 electrons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5B680-F2C1-47FB-904E-E7529E92799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5432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904495"/>
            <a:ext cx="62103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03525" marR="0" lvl="0" indent="-280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Nuclear Data Measurements: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</a:p>
          <a:p>
            <a:pPr marL="2803525" marR="0" lvl="0" indent="-280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-cross section measurement (total, capture, fission, </a:t>
            </a:r>
          </a:p>
          <a:p>
            <a:pPr marL="2803525" marR="0" lvl="0" indent="-280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elastic, scattering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Symbol"/>
              </a:rPr>
              <a:t> ray, n production)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for fission, fusion </a:t>
            </a:r>
          </a:p>
          <a:p>
            <a:pPr marL="2803525" marR="0" lvl="0" indent="-280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materials, ADS, transmutation of minor actinides and s </a:t>
            </a:r>
          </a:p>
          <a:p>
            <a:pPr marL="2803525" marR="0" lvl="0" indent="-280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process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nucleo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-synthesis.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Solid State Physics: 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provides access to magnetic structure and dynamics of solid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1663700" marR="0" lvl="0" indent="-1663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Material Science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: </a:t>
            </a:r>
          </a:p>
          <a:p>
            <a:pPr marL="1663700" marR="0" lvl="0" indent="-1663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sensitive imaging will provide new information </a:t>
            </a:r>
          </a:p>
          <a:p>
            <a:pPr marL="1663700" marR="0" lvl="0" indent="-1663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pertaining to real scale   tomography &amp; radiography </a:t>
            </a:r>
          </a:p>
          <a:p>
            <a:pPr marL="1663700" marR="0" lvl="0" indent="-1663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1663700" marR="0" lvl="0" indent="-1663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Neutron Scattering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: </a:t>
            </a:r>
          </a:p>
          <a:p>
            <a:pPr marL="1663700" marR="0" lvl="0" indent="-1663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Diffraction data for structural modes of crystals, glass &amp; </a:t>
            </a:r>
          </a:p>
          <a:p>
            <a:pPr marL="1663700" marR="0" lvl="0" indent="-1663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liquids </a:t>
            </a:r>
          </a:p>
          <a:p>
            <a:pPr marL="1663700" marR="0" lvl="0" indent="-1663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1663700" marR="0" lvl="0" indent="-1663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Biology &amp; Biotechnology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: </a:t>
            </a:r>
          </a:p>
          <a:p>
            <a:pPr marL="1663700" marR="0" lvl="0" indent="-1663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sensitive to dynamics of molecules &amp; single atoms</a:t>
            </a:r>
          </a:p>
          <a:p>
            <a:pPr marL="1663700" marR="0" lvl="0" indent="-1663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4614"/>
            <a:ext cx="12115800" cy="830997"/>
          </a:xfrm>
          <a:prstGeom prst="rect">
            <a:avLst/>
          </a:prstGeom>
          <a:solidFill>
            <a:srgbClr val="FFCC66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t>Neutron beam from the electron accelerator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5209" y="2522426"/>
            <a:ext cx="48863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268571" y="1329311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Estimated neutron flux from 1 mA, 50 MeV electron beam at a measurement station  ~ 4m away from converter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843371" y="6053074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5B680-F2C1-47FB-904E-E7529E92799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8349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" y="810884"/>
            <a:ext cx="5206435" cy="598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5EBEEA-6763-D15A-ECA5-5B86C03138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724" y="104328"/>
            <a:ext cx="3527108" cy="63341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48287" y="840506"/>
            <a:ext cx="4374204" cy="59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VECC.png">
            <a:extLst>
              <a:ext uri="{FF2B5EF4-FFF2-40B4-BE49-F238E27FC236}">
                <a16:creationId xmlns:a16="http://schemas.microsoft.com/office/drawing/2014/main" id="{E3439138-2419-ED88-7DC9-0B1D01ECEC6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32000" y="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27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3392B568-4B1D-001E-B2B3-E57343666CCA}"/>
              </a:ext>
            </a:extLst>
          </p:cNvPr>
          <p:cNvSpPr/>
          <p:nvPr/>
        </p:nvSpPr>
        <p:spPr>
          <a:xfrm>
            <a:off x="0" y="0"/>
            <a:ext cx="12070080" cy="1097280"/>
          </a:xfrm>
          <a:prstGeom prst="horizontalScrol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bg1"/>
                </a:solidFill>
                <a:latin typeface="Arial Black" panose="020B0A04020102020204" pitchFamily="34" charset="0"/>
              </a:rPr>
              <a:t>International workshop on Production of Radioactive Ion Beams </a:t>
            </a:r>
            <a:r>
              <a:rPr lang="en-US" sz="2400" dirty="0">
                <a:latin typeface="Arial Black" panose="020B0A04020102020204" pitchFamily="34" charset="0"/>
              </a:rPr>
              <a:t>(PRORIB-2001), Puri, India</a:t>
            </a:r>
            <a:endParaRPr lang="en-IN" sz="2400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AE9AAA-C044-885C-6AA9-B29C961E20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6" y="1244746"/>
            <a:ext cx="6991672" cy="4661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9AE4DB-C291-E38A-E37C-F0C4F39D5CB6}"/>
              </a:ext>
            </a:extLst>
          </p:cNvPr>
          <p:cNvSpPr txBox="1"/>
          <p:nvPr/>
        </p:nvSpPr>
        <p:spPr>
          <a:xfrm>
            <a:off x="731520" y="600760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Bikash Sinha</a:t>
            </a:r>
            <a:endParaRPr lang="en-IN" dirty="0"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454DE-64A9-84B0-80FE-D99BFBDF482C}"/>
              </a:ext>
            </a:extLst>
          </p:cNvPr>
          <p:cNvSpPr txBox="1"/>
          <p:nvPr/>
        </p:nvSpPr>
        <p:spPr>
          <a:xfrm>
            <a:off x="4980432" y="5995416"/>
            <a:ext cx="1766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Paul </a:t>
            </a:r>
            <a:r>
              <a:rPr lang="en-US" dirty="0" err="1">
                <a:latin typeface="Arial Black" panose="020B0A04020102020204" pitchFamily="34" charset="0"/>
              </a:rPr>
              <a:t>Schmor</a:t>
            </a:r>
            <a:endParaRPr lang="en-IN" dirty="0">
              <a:latin typeface="Arial Black" panose="020B0A04020102020204" pitchFamily="34" charset="0"/>
            </a:endParaRPr>
          </a:p>
        </p:txBody>
      </p:sp>
      <p:pic>
        <p:nvPicPr>
          <p:cNvPr id="6" name="Graphic 5" descr="Chevron arrows with solid fill">
            <a:extLst>
              <a:ext uri="{FF2B5EF4-FFF2-40B4-BE49-F238E27FC236}">
                <a16:creationId xmlns:a16="http://schemas.microsoft.com/office/drawing/2014/main" id="{8BB8077F-DB06-237D-8DC6-F4E36954362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8416" y="3182112"/>
            <a:ext cx="914400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CBE7FB-FA72-28C2-698F-4E82AF97AACE}"/>
              </a:ext>
            </a:extLst>
          </p:cNvPr>
          <p:cNvSpPr txBox="1"/>
          <p:nvPr/>
        </p:nvSpPr>
        <p:spPr>
          <a:xfrm>
            <a:off x="8046720" y="3191256"/>
            <a:ext cx="2446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ISAC operations</a:t>
            </a:r>
            <a:endParaRPr lang="en-IN" sz="2000" dirty="0">
              <a:latin typeface="Arial Black" panose="020B0A04020102020204" pitchFamily="34" charset="0"/>
            </a:endParaRPr>
          </a:p>
        </p:txBody>
      </p:sp>
      <p:pic>
        <p:nvPicPr>
          <p:cNvPr id="8" name="Graphic 7" descr="Chevron arrows with solid fill">
            <a:extLst>
              <a:ext uri="{FF2B5EF4-FFF2-40B4-BE49-F238E27FC236}">
                <a16:creationId xmlns:a16="http://schemas.microsoft.com/office/drawing/2014/main" id="{4EB2E10B-C08F-C4F6-3456-BED84F7553C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3656" y="3700272"/>
            <a:ext cx="914400" cy="45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547B0B-0E86-FDBC-63D4-9F01CF6D779D}"/>
              </a:ext>
            </a:extLst>
          </p:cNvPr>
          <p:cNvSpPr txBox="1"/>
          <p:nvPr/>
        </p:nvSpPr>
        <p:spPr>
          <a:xfrm>
            <a:off x="8052816" y="3709416"/>
            <a:ext cx="3958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Beam dynamics simulation</a:t>
            </a:r>
          </a:p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For ISAC QWRs</a:t>
            </a:r>
            <a:endParaRPr lang="en-IN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Graphic 9" descr="Chevron arrows with solid fill">
            <a:extLst>
              <a:ext uri="{FF2B5EF4-FFF2-40B4-BE49-F238E27FC236}">
                <a16:creationId xmlns:a16="http://schemas.microsoft.com/office/drawing/2014/main" id="{37C5BF4B-1E76-9848-19AE-1298A7CFB30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2800" y="4431792"/>
            <a:ext cx="914400" cy="45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9B3291-33C5-69F2-4616-55F49ABBDB9B}"/>
              </a:ext>
            </a:extLst>
          </p:cNvPr>
          <p:cNvSpPr txBox="1"/>
          <p:nvPr/>
        </p:nvSpPr>
        <p:spPr>
          <a:xfrm>
            <a:off x="8071104" y="4440936"/>
            <a:ext cx="4200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Design of IH LINAC for VECC</a:t>
            </a:r>
            <a:endParaRPr lang="en-IN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BAE455-6FF4-4E6B-D86A-44B5FED3CF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9" y="1290323"/>
            <a:ext cx="3808781" cy="55083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38F0C5-4A98-E3B5-ECD0-5C13BEAA6DA7}"/>
              </a:ext>
            </a:extLst>
          </p:cNvPr>
          <p:cNvSpPr txBox="1"/>
          <p:nvPr/>
        </p:nvSpPr>
        <p:spPr>
          <a:xfrm>
            <a:off x="2076704" y="646480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Bikash Sinha</a:t>
            </a:r>
            <a:endParaRPr lang="en-IN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5CA96-72D3-2182-E267-3F69B2C60FBF}"/>
              </a:ext>
            </a:extLst>
          </p:cNvPr>
          <p:cNvSpPr txBox="1"/>
          <p:nvPr/>
        </p:nvSpPr>
        <p:spPr>
          <a:xfrm>
            <a:off x="33528" y="6439916"/>
            <a:ext cx="192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Nigel Lockyer</a:t>
            </a:r>
            <a:endParaRPr lang="en-IN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34056D-DB37-97EC-45E1-7EF029A56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6" t="9600" r="6211" b="70667"/>
          <a:stretch/>
        </p:blipFill>
        <p:spPr>
          <a:xfrm>
            <a:off x="3910051" y="1314700"/>
            <a:ext cx="8017042" cy="2636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7670CF-EFFB-0E0B-56ED-B28618F093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5229" y="3953780"/>
            <a:ext cx="4087368" cy="2880360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F0AD2BAD-50C5-7978-4F8C-8FADEA091E8C}"/>
              </a:ext>
            </a:extLst>
          </p:cNvPr>
          <p:cNvSpPr/>
          <p:nvPr/>
        </p:nvSpPr>
        <p:spPr>
          <a:xfrm>
            <a:off x="0" y="0"/>
            <a:ext cx="12070080" cy="1097280"/>
          </a:xfrm>
          <a:prstGeom prst="horizontalScrol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bg1"/>
                </a:solidFill>
                <a:latin typeface="Arial Black" panose="020B0A04020102020204" pitchFamily="34" charset="0"/>
              </a:rPr>
              <a:t>Umbrella MOU between VECC  and TRIUMF </a:t>
            </a:r>
            <a:r>
              <a:rPr lang="en-US" sz="2400" u="sng" dirty="0">
                <a:solidFill>
                  <a:schemeClr val="bg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 August 7</a:t>
            </a:r>
            <a:r>
              <a:rPr lang="en-US" sz="2400" u="sng" baseline="30000" dirty="0">
                <a:solidFill>
                  <a:schemeClr val="bg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th</a:t>
            </a:r>
            <a:r>
              <a:rPr lang="en-US" sz="2400" u="sng" dirty="0">
                <a:solidFill>
                  <a:schemeClr val="bg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, 2008</a:t>
            </a:r>
            <a:endParaRPr lang="en-IN" sz="2400" dirty="0">
              <a:latin typeface="Arial Black" panose="020B0A04020102020204" pitchFamily="34" charset="0"/>
            </a:endParaRPr>
          </a:p>
        </p:txBody>
      </p:sp>
      <p:sp>
        <p:nvSpPr>
          <p:cNvPr id="9" name="Scroll: Horizontal 2">
            <a:extLst>
              <a:ext uri="{FF2B5EF4-FFF2-40B4-BE49-F238E27FC236}">
                <a16:creationId xmlns:a16="http://schemas.microsoft.com/office/drawing/2014/main" id="{86C350E1-261C-B01F-83DC-B4A5E3EFD2DD}"/>
              </a:ext>
            </a:extLst>
          </p:cNvPr>
          <p:cNvSpPr/>
          <p:nvPr/>
        </p:nvSpPr>
        <p:spPr>
          <a:xfrm>
            <a:off x="8335992" y="5031133"/>
            <a:ext cx="3856008" cy="1097280"/>
          </a:xfrm>
          <a:prstGeom prst="horizontalScrol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bg1"/>
                </a:solidFill>
                <a:latin typeface="Arial Black" panose="020B0A04020102020204" pitchFamily="34" charset="0"/>
              </a:rPr>
              <a:t>Addendum-1 to MOU</a:t>
            </a:r>
            <a:endParaRPr lang="en-IN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97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86C350E1-261C-B01F-83DC-B4A5E3EFD2DD}"/>
              </a:ext>
            </a:extLst>
          </p:cNvPr>
          <p:cNvSpPr/>
          <p:nvPr/>
        </p:nvSpPr>
        <p:spPr>
          <a:xfrm>
            <a:off x="0" y="0"/>
            <a:ext cx="12070080" cy="1097280"/>
          </a:xfrm>
          <a:prstGeom prst="horizontalScrol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bg1"/>
                </a:solidFill>
                <a:latin typeface="Arial Black" panose="020B0A04020102020204" pitchFamily="34" charset="0"/>
              </a:rPr>
              <a:t>Addendum-2 to MOU between VECC  and TRIUMF </a:t>
            </a:r>
            <a:r>
              <a:rPr lang="en-US" sz="2400" u="sng" dirty="0">
                <a:solidFill>
                  <a:schemeClr val="bg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 July 9</a:t>
            </a:r>
            <a:r>
              <a:rPr lang="en-US" sz="2400" u="sng" baseline="30000" dirty="0">
                <a:solidFill>
                  <a:schemeClr val="bg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th</a:t>
            </a:r>
            <a:r>
              <a:rPr lang="en-US" sz="2400" u="sng" dirty="0">
                <a:solidFill>
                  <a:schemeClr val="bg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, 2009</a:t>
            </a:r>
            <a:endParaRPr lang="en-IN" sz="2400" dirty="0"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E7BC66-01D4-BE61-FCD0-762CFBAEDFFB}"/>
              </a:ext>
            </a:extLst>
          </p:cNvPr>
          <p:cNvSpPr txBox="1"/>
          <p:nvPr/>
        </p:nvSpPr>
        <p:spPr>
          <a:xfrm>
            <a:off x="114301" y="1090213"/>
            <a:ext cx="11955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Goal of Addendum-2 to the MOU was to jointly develop &amp; test Injector Cryo-module at TRIUMF – two units will be built &amp; tested -  One for VECC &amp; for TRIUMF</a:t>
            </a:r>
          </a:p>
          <a:p>
            <a:endParaRPr lang="en-US" sz="2000" dirty="0">
              <a:latin typeface="Arial Black" panose="020B0A04020102020204" pitchFamily="34" charset="0"/>
            </a:endParaRPr>
          </a:p>
          <a:p>
            <a:r>
              <a:rPr lang="en-US" sz="2000" dirty="0">
                <a:solidFill>
                  <a:srgbClr val="0066FF"/>
                </a:solidFill>
                <a:latin typeface="Arial Black" panose="020B0A04020102020204" pitchFamily="34" charset="0"/>
              </a:rPr>
              <a:t>Total project cost : 6.264 M CAN $                                Timeline : April -2012</a:t>
            </a:r>
            <a:endParaRPr lang="en-IN" sz="2000" dirty="0">
              <a:solidFill>
                <a:srgbClr val="0066FF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BA6151-2177-F928-C2C0-BB2965A13C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294" y="2434215"/>
            <a:ext cx="11082528" cy="43600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1DEE57-441C-A7B7-7BD1-E162EE75FC41}"/>
              </a:ext>
            </a:extLst>
          </p:cNvPr>
          <p:cNvSpPr txBox="1"/>
          <p:nvPr/>
        </p:nvSpPr>
        <p:spPr>
          <a:xfrm>
            <a:off x="5731003" y="6093640"/>
            <a:ext cx="136265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R. Bhandari</a:t>
            </a:r>
            <a:endParaRPr lang="en-IN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562FAB-0C68-5A21-6341-CE690E823C68}"/>
              </a:ext>
            </a:extLst>
          </p:cNvPr>
          <p:cNvSpPr txBox="1"/>
          <p:nvPr/>
        </p:nvSpPr>
        <p:spPr>
          <a:xfrm>
            <a:off x="8141086" y="6131093"/>
            <a:ext cx="124475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N. Lockyer</a:t>
            </a:r>
            <a:endParaRPr lang="en-IN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4644E-325C-3314-0EB6-2A8C6FA7E209}"/>
              </a:ext>
            </a:extLst>
          </p:cNvPr>
          <p:cNvSpPr txBox="1"/>
          <p:nvPr/>
        </p:nvSpPr>
        <p:spPr>
          <a:xfrm>
            <a:off x="3900191" y="6056982"/>
            <a:ext cx="143982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L. </a:t>
            </a:r>
            <a:r>
              <a:rPr lang="en-US" sz="1600" dirty="0" err="1">
                <a:solidFill>
                  <a:schemeClr val="bg1"/>
                </a:solidFill>
                <a:latin typeface="Arial Black" panose="020B0A04020102020204" pitchFamily="34" charset="0"/>
              </a:rPr>
              <a:t>Merminga</a:t>
            </a:r>
            <a:endParaRPr lang="en-IN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0D7A06-FCA2-39B3-F321-18C39251D6EC}"/>
              </a:ext>
            </a:extLst>
          </p:cNvPr>
          <p:cNvSpPr txBox="1"/>
          <p:nvPr/>
        </p:nvSpPr>
        <p:spPr>
          <a:xfrm>
            <a:off x="10439895" y="6142993"/>
            <a:ext cx="11215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R. </a:t>
            </a:r>
            <a:r>
              <a:rPr lang="en-US" sz="1600" dirty="0" err="1">
                <a:solidFill>
                  <a:schemeClr val="bg1"/>
                </a:solidFill>
                <a:latin typeface="Arial Black" panose="020B0A04020102020204" pitchFamily="34" charset="0"/>
              </a:rPr>
              <a:t>Laxdal</a:t>
            </a:r>
            <a:endParaRPr lang="en-IN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5CBEE-AAB1-6AE3-B6F3-C5506455D57A}"/>
              </a:ext>
            </a:extLst>
          </p:cNvPr>
          <p:cNvSpPr txBox="1"/>
          <p:nvPr/>
        </p:nvSpPr>
        <p:spPr>
          <a:xfrm>
            <a:off x="5270958" y="2607739"/>
            <a:ext cx="54277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Alok</a:t>
            </a:r>
            <a:endParaRPr lang="en-IN" sz="1600" dirty="0"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E1744C-857F-D72C-DE80-54F16D42101F}"/>
              </a:ext>
            </a:extLst>
          </p:cNvPr>
          <p:cNvSpPr txBox="1"/>
          <p:nvPr/>
        </p:nvSpPr>
        <p:spPr>
          <a:xfrm>
            <a:off x="6018049" y="2607739"/>
            <a:ext cx="908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Vaishali</a:t>
            </a:r>
            <a:endParaRPr lang="en-IN" sz="1600" dirty="0"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4453B1-805A-1158-CB0E-792E2E3B3FB1}"/>
              </a:ext>
            </a:extLst>
          </p:cNvPr>
          <p:cNvSpPr txBox="1"/>
          <p:nvPr/>
        </p:nvSpPr>
        <p:spPr>
          <a:xfrm>
            <a:off x="7753271" y="2607739"/>
            <a:ext cx="7429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Amiya</a:t>
            </a:r>
            <a:endParaRPr lang="en-IN" sz="1600" dirty="0"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2075C3-D3B7-7037-14A9-E0C72E2CD93B}"/>
              </a:ext>
            </a:extLst>
          </p:cNvPr>
          <p:cNvSpPr txBox="1"/>
          <p:nvPr/>
        </p:nvSpPr>
        <p:spPr>
          <a:xfrm>
            <a:off x="8516556" y="2607739"/>
            <a:ext cx="54277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Arup</a:t>
            </a:r>
            <a:endParaRPr lang="en-IN" sz="1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69233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4014</TotalTime>
  <Words>3312</Words>
  <Application>Microsoft Office PowerPoint</Application>
  <PresentationFormat>Widescreen</PresentationFormat>
  <Paragraphs>979</Paragraphs>
  <Slides>52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52</vt:i4>
      </vt:variant>
    </vt:vector>
  </HeadingPairs>
  <TitlesOfParts>
    <vt:vector size="73" baseType="lpstr">
      <vt:lpstr>Algerian</vt:lpstr>
      <vt:lpstr>Arial</vt:lpstr>
      <vt:lpstr>Arial Black</vt:lpstr>
      <vt:lpstr>Arial Narrow</vt:lpstr>
      <vt:lpstr>Arial Unicode MS</vt:lpstr>
      <vt:lpstr>Calibri</vt:lpstr>
      <vt:lpstr>Calibri Light</vt:lpstr>
      <vt:lpstr>Cambria Math</vt:lpstr>
      <vt:lpstr>Constantia</vt:lpstr>
      <vt:lpstr>Franklin Gothic Book</vt:lpstr>
      <vt:lpstr>Franklin Gothic Heavy</vt:lpstr>
      <vt:lpstr>Symbol</vt:lpstr>
      <vt:lpstr>Times New Roman</vt:lpstr>
      <vt:lpstr>Trebuchet MS</vt:lpstr>
      <vt:lpstr>Wingdings 2</vt:lpstr>
      <vt:lpstr>1_Office Theme</vt:lpstr>
      <vt:lpstr>Flow</vt:lpstr>
      <vt:lpstr>Default Design</vt:lpstr>
      <vt:lpstr>1_Flow</vt:lpstr>
      <vt:lpstr>3_Flow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Arup Bandyopadhyay</cp:lastModifiedBy>
  <cp:revision>133</cp:revision>
  <dcterms:created xsi:type="dcterms:W3CDTF">2023-07-26T10:27:01Z</dcterms:created>
  <dcterms:modified xsi:type="dcterms:W3CDTF">2023-08-02T18:33:57Z</dcterms:modified>
</cp:coreProperties>
</file>