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71" r:id="rId4"/>
  </p:sldMasterIdLst>
  <p:notesMasterIdLst>
    <p:notesMasterId r:id="rId24"/>
  </p:notesMasterIdLst>
  <p:handoutMasterIdLst>
    <p:handoutMasterId r:id="rId25"/>
  </p:handoutMasterIdLst>
  <p:sldIdLst>
    <p:sldId id="1961" r:id="rId5"/>
    <p:sldId id="310" r:id="rId6"/>
    <p:sldId id="1513" r:id="rId7"/>
    <p:sldId id="1951" r:id="rId8"/>
    <p:sldId id="1964" r:id="rId9"/>
    <p:sldId id="580" r:id="rId10"/>
    <p:sldId id="581" r:id="rId11"/>
    <p:sldId id="1963" r:id="rId12"/>
    <p:sldId id="1952" r:id="rId13"/>
    <p:sldId id="1516" r:id="rId14"/>
    <p:sldId id="1947" r:id="rId15"/>
    <p:sldId id="1950" r:id="rId16"/>
    <p:sldId id="1954" r:id="rId17"/>
    <p:sldId id="1955" r:id="rId18"/>
    <p:sldId id="1956" r:id="rId19"/>
    <p:sldId id="1957" r:id="rId20"/>
    <p:sldId id="1953" r:id="rId21"/>
    <p:sldId id="1958" r:id="rId22"/>
    <p:sldId id="1959" r:id="rId23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011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021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032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041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5052" algn="l" defTabSz="914021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2062" algn="l" defTabSz="914021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199072" algn="l" defTabSz="914021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6083" algn="l" defTabSz="914021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m" initials="w" lastIdx="3" clrIdx="0">
    <p:extLst>
      <p:ext uri="{19B8F6BF-5375-455C-9EA6-DF929625EA0E}">
        <p15:presenceInfo xmlns:p15="http://schemas.microsoft.com/office/powerpoint/2012/main" userId="w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00"/>
    <a:srgbClr val="FF0000"/>
    <a:srgbClr val="00FF00"/>
    <a:srgbClr val="FF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0" autoAdjust="0"/>
    <p:restoredTop sz="67952" autoAdjust="0"/>
  </p:normalViewPr>
  <p:slideViewPr>
    <p:cSldViewPr>
      <p:cViewPr varScale="1">
        <p:scale>
          <a:sx n="104" d="100"/>
          <a:sy n="104" d="100"/>
        </p:scale>
        <p:origin x="8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t" anchorCtr="0" compatLnSpc="1">
            <a:prstTxWarp prst="textNoShape">
              <a:avLst/>
            </a:prstTxWarp>
          </a:bodyPr>
          <a:lstStyle>
            <a:lvl1pPr defTabSz="906463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b" anchorCtr="0" compatLnSpc="1">
            <a:prstTxWarp prst="textNoShape">
              <a:avLst/>
            </a:prstTxWarp>
          </a:bodyPr>
          <a:lstStyle>
            <a:lvl1pPr defTabSz="906463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6140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latin typeface="Times New Roman" pitchFamily="18" charset="0"/>
              </a:defRPr>
            </a:lvl1pPr>
          </a:lstStyle>
          <a:p>
            <a:fld id="{FABDC5A5-673E-4E43-8137-299710199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t" anchorCtr="0" compatLnSpc="1">
            <a:prstTxWarp prst="textNoShape">
              <a:avLst/>
            </a:prstTxWarp>
          </a:bodyPr>
          <a:lstStyle>
            <a:lvl1pPr defTabSz="906463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30700"/>
            <a:ext cx="5026025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b" anchorCtr="0" compatLnSpc="1">
            <a:prstTxWarp prst="textNoShape">
              <a:avLst/>
            </a:prstTxWarp>
          </a:bodyPr>
          <a:lstStyle>
            <a:lvl1pPr defTabSz="906463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6140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5" tIns="45277" rIns="90555" bIns="4527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latin typeface="Times New Roman" pitchFamily="18" charset="0"/>
              </a:defRPr>
            </a:lvl1pPr>
          </a:lstStyle>
          <a:p>
            <a:fld id="{5DC996CC-4514-42E0-9FE1-DB34664EC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1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02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03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0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Different approach to PSI LEM: deceleration potential</a:t>
            </a:r>
            <a:r>
              <a:rPr lang="en-CA" baseline="0" dirty="0"/>
              <a:t> generated by biasing the entire spectrometer, not just the sample stage</a:t>
            </a:r>
          </a:p>
          <a:p>
            <a:endParaRPr lang="en-CA" baseline="0" dirty="0"/>
          </a:p>
          <a:p>
            <a:r>
              <a:rPr lang="en-CA" baseline="0" dirty="0"/>
              <a:t>ISAC: single user facility. We compete directly with nuclear physics users for time: we have 5 weeks beam per year (30 shifts)</a:t>
            </a:r>
          </a:p>
          <a:p>
            <a:endParaRPr lang="en-CA" baseline="0" dirty="0"/>
          </a:p>
          <a:p>
            <a:r>
              <a:rPr lang="en-CA" baseline="0" dirty="0"/>
              <a:t>Two spectrometers: beam can be switched from one to the other quickly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996CC-4514-42E0-9FE1-DB34664EC4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MAIN motivation is to study interface effects, thin films </a:t>
            </a:r>
            <a:r>
              <a:rPr lang="en-CA" dirty="0" err="1"/>
              <a:t>etc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996CC-4514-42E0-9FE1-DB34664EC44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04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SIMILARITY</a:t>
            </a:r>
            <a:r>
              <a:rPr lang="en-CA" baseline="0" dirty="0"/>
              <a:t> with </a:t>
            </a:r>
            <a:r>
              <a:rPr lang="en-CA" baseline="0" dirty="0" err="1"/>
              <a:t>muSR</a:t>
            </a:r>
            <a:r>
              <a:rPr lang="en-CA" baseline="0" dirty="0"/>
              <a:t> – but lifetime x 1 million: sense different phenomena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996CC-4514-42E0-9FE1-DB34664EC4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1" indent="0" algn="ctr">
              <a:buNone/>
              <a:defRPr/>
            </a:lvl3pPr>
            <a:lvl4pPr marL="1371032" indent="0" algn="ctr">
              <a:buNone/>
              <a:defRPr/>
            </a:lvl4pPr>
            <a:lvl5pPr marL="1828041" indent="0" algn="ctr">
              <a:buNone/>
              <a:defRPr/>
            </a:lvl5pPr>
            <a:lvl6pPr marL="2285052" indent="0" algn="ctr">
              <a:buNone/>
              <a:defRPr/>
            </a:lvl6pPr>
            <a:lvl7pPr marL="2742062" indent="0" algn="ctr">
              <a:buNone/>
              <a:defRPr/>
            </a:lvl7pPr>
            <a:lvl8pPr marL="3199072" indent="0" algn="ctr">
              <a:buNone/>
              <a:defRPr/>
            </a:lvl8pPr>
            <a:lvl9pPr marL="36560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B26C4-E473-4398-8E06-BB210957C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1A1F-4BF8-4D3A-B916-B336218A6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D97D-209F-4BF3-8BCB-6385520BF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F6935F-723C-4A6B-8699-17930BC47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3"/>
            <a:ext cx="2325687" cy="37154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3"/>
            <a:ext cx="9144000" cy="371541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4"/>
            <a:ext cx="5791200" cy="3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600">
                <a:solidFill>
                  <a:srgbClr val="6E615D"/>
                </a:solidFill>
                <a:latin typeface="Arial" pitchFamily="34" charset="0"/>
                <a:cs typeface="Arial" pitchFamily="34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600">
                <a:solidFill>
                  <a:srgbClr val="6E615D"/>
                </a:solidFill>
                <a:latin typeface="Arial" pitchFamily="34" charset="0"/>
                <a:cs typeface="Arial" pitchFamily="34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rgbClr val="6E615D"/>
              </a:solidFill>
              <a:latin typeface="Arial Black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054196"/>
            <a:ext cx="184702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 anchor="ctr">
            <a:spAutoFit/>
          </a:bodyPr>
          <a:lstStyle/>
          <a:p>
            <a:pPr defTabSz="457011"/>
            <a:endParaRPr lang="en-US" sz="1800">
              <a:solidFill>
                <a:srgbClr val="000000"/>
              </a:solidFill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4" y="411168"/>
            <a:ext cx="2971800" cy="3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Canada’s National Laboratory for Particle and Nuclear Physics </a:t>
            </a:r>
          </a:p>
          <a:p>
            <a:pPr algn="r" eaLnBrk="1" hangingPunct="1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rgbClr val="FFFFFF"/>
                </a:solidFill>
                <a:latin typeface="Arial" pitchFamily="34" charset="0"/>
              </a:rPr>
              <a:t>Laboratoire national canadien pour la recherche en physique nucléaire </a:t>
            </a:r>
          </a:p>
          <a:p>
            <a:pPr algn="r" eaLnBrk="1" hangingPunct="1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rgbClr val="FFFFFF"/>
                </a:solidFill>
                <a:latin typeface="Arial" pitchFamily="34" charset="0"/>
              </a:rPr>
              <a:t>et en physique des particules</a:t>
            </a:r>
            <a:endParaRPr lang="en-US" sz="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4" y="203204"/>
            <a:ext cx="2424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7650" y="2239967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chemeClr val="accent1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3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1301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E77D1A4-9D78-482D-B8D2-51204F13E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1" indent="0">
              <a:buNone/>
              <a:defRPr sz="1600"/>
            </a:lvl3pPr>
            <a:lvl4pPr marL="1371032" indent="0">
              <a:buNone/>
              <a:defRPr sz="1400"/>
            </a:lvl4pPr>
            <a:lvl5pPr marL="1828041" indent="0">
              <a:buNone/>
              <a:defRPr sz="1400"/>
            </a:lvl5pPr>
            <a:lvl6pPr marL="2285052" indent="0">
              <a:buNone/>
              <a:defRPr sz="1400"/>
            </a:lvl6pPr>
            <a:lvl7pPr marL="2742062" indent="0">
              <a:buNone/>
              <a:defRPr sz="1400"/>
            </a:lvl7pPr>
            <a:lvl8pPr marL="3199072" indent="0">
              <a:buNone/>
              <a:defRPr sz="1400"/>
            </a:lvl8pPr>
            <a:lvl9pPr marL="3656083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AF29246C-83BF-4F54-98A7-3100500B0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4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4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3581E025-30E4-4195-B1D8-6B155238D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85279229-85F6-4EA5-99D1-2CFB52256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A6DA9B5E-8853-416C-B0C8-E5F631DF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186358"/>
            <a:ext cx="5111750" cy="49398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48405"/>
            <a:ext cx="3008313" cy="3777759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66066B3-A5A5-4825-8D05-723C4A79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8A58-5F86-42E7-B07A-D2022D27F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6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r>
              <a:rPr lang="en-CA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9C524C62-CC17-493C-9211-9FEBF14C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6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284DE2C7-1DAF-4AEF-8C9C-2534D5B7A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8C3174EF-5537-4A20-9D17-503D2FB86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4" y="1439867"/>
            <a:ext cx="4797425" cy="47259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7"/>
            <a:ext cx="3443288" cy="472598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0F32156-EC26-458F-883C-C6E62611B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AEC3F81E-2F84-465A-ABCD-8372FA3E7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1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"/>
            <a:ext cx="9144000" cy="1000125"/>
          </a:xfrm>
          <a:prstGeom prst="rect">
            <a:avLst/>
          </a:prstGeom>
          <a:solidFill>
            <a:srgbClr val="A02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 defTabSz="45701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2054196"/>
            <a:ext cx="184702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 anchor="ctr">
            <a:spAutoFit/>
          </a:bodyPr>
          <a:lstStyle/>
          <a:p>
            <a:pPr defTabSz="457011"/>
            <a:endParaRPr lang="en-US" sz="1800">
              <a:solidFill>
                <a:srgbClr val="000000"/>
              </a:solidFill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019804" y="411168"/>
            <a:ext cx="2971800" cy="3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Canada’s National Laboratory for Particle and Nuclear Physics </a:t>
            </a:r>
          </a:p>
          <a:p>
            <a:pPr algn="r" eaLnBrk="1" hangingPunct="1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rgbClr val="FFFFFF"/>
                </a:solidFill>
                <a:latin typeface="Arial" pitchFamily="34" charset="0"/>
              </a:rPr>
              <a:t>Laboratoire national canadien pour la recherche en physique nucléaire </a:t>
            </a:r>
          </a:p>
          <a:p>
            <a:pPr algn="r" eaLnBrk="1" hangingPunct="1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rgbClr val="FFFFFF"/>
                </a:solidFill>
                <a:latin typeface="Arial" pitchFamily="34" charset="0"/>
              </a:rPr>
              <a:t>et en physique des particules</a:t>
            </a:r>
            <a:endParaRPr lang="en-US" sz="7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 userDrawn="1"/>
        </p:nvSpPr>
        <p:spPr bwMode="auto">
          <a:xfrm>
            <a:off x="1790700" y="1905000"/>
            <a:ext cx="556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7700">
                <a:solidFill>
                  <a:srgbClr val="005BA8"/>
                </a:solidFill>
                <a:latin typeface="Myriad Pro"/>
                <a:ea typeface="Myriad Pro"/>
                <a:cs typeface="Myriad Pro"/>
              </a:rPr>
              <a:t>Thank you!</a:t>
            </a:r>
          </a:p>
          <a:p>
            <a:pPr algn="ctr" eaLnBrk="1" hangingPunct="1">
              <a:defRPr/>
            </a:pPr>
            <a:r>
              <a:rPr lang="en-US" sz="7700">
                <a:solidFill>
                  <a:srgbClr val="005BA8"/>
                </a:solidFill>
                <a:latin typeface="Myriad Pro"/>
                <a:ea typeface="Myriad Pro"/>
                <a:cs typeface="Myriad Pro"/>
              </a:rPr>
              <a:t>Merci!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533400" y="6400804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rgbClr val="004C84"/>
                </a:solidFill>
                <a:latin typeface="Arial" pitchFamily="34" charset="0"/>
              </a:rPr>
              <a:t>4004 Wesbrook Mall</a:t>
            </a:r>
            <a:r>
              <a:rPr lang="en-US" sz="1200">
                <a:solidFill>
                  <a:srgbClr val="695C4C"/>
                </a:solidFill>
                <a:latin typeface="Arial" pitchFamily="34" charset="0"/>
              </a:rPr>
              <a:t> | </a:t>
            </a:r>
            <a:r>
              <a:rPr lang="en-US" sz="1200">
                <a:solidFill>
                  <a:srgbClr val="004C84"/>
                </a:solidFill>
                <a:latin typeface="Arial" pitchFamily="34" charset="0"/>
              </a:rPr>
              <a:t>Vancouver BC</a:t>
            </a:r>
            <a:r>
              <a:rPr lang="en-US" sz="1200">
                <a:solidFill>
                  <a:srgbClr val="695C4C"/>
                </a:solidFill>
                <a:latin typeface="Arial" pitchFamily="34" charset="0"/>
              </a:rPr>
              <a:t> | </a:t>
            </a:r>
            <a:r>
              <a:rPr lang="en-US" sz="1200">
                <a:solidFill>
                  <a:srgbClr val="004C84"/>
                </a:solidFill>
                <a:latin typeface="Arial" pitchFamily="34" charset="0"/>
              </a:rPr>
              <a:t>Canada V6T 2A3</a:t>
            </a:r>
            <a:r>
              <a:rPr lang="en-US" sz="1200">
                <a:solidFill>
                  <a:srgbClr val="695C4C"/>
                </a:solidFill>
                <a:latin typeface="Arial" pitchFamily="34" charset="0"/>
              </a:rPr>
              <a:t> | </a:t>
            </a:r>
            <a:r>
              <a:rPr lang="en-US" sz="1200">
                <a:solidFill>
                  <a:srgbClr val="004C84"/>
                </a:solidFill>
                <a:latin typeface="Arial" pitchFamily="34" charset="0"/>
              </a:rPr>
              <a:t>Tel 604.222.1047</a:t>
            </a:r>
            <a:r>
              <a:rPr lang="en-US" sz="1200">
                <a:solidFill>
                  <a:srgbClr val="695C4C"/>
                </a:solidFill>
                <a:latin typeface="Arial" pitchFamily="34" charset="0"/>
              </a:rPr>
              <a:t> | </a:t>
            </a:r>
            <a:r>
              <a:rPr lang="en-US" sz="1200">
                <a:solidFill>
                  <a:srgbClr val="004C84"/>
                </a:solidFill>
                <a:latin typeface="Arial" pitchFamily="34" charset="0"/>
              </a:rPr>
              <a:t>Fax 604.222.1074</a:t>
            </a:r>
            <a:r>
              <a:rPr lang="en-US" sz="1200">
                <a:solidFill>
                  <a:srgbClr val="695C4C"/>
                </a:solidFill>
                <a:latin typeface="Arial" pitchFamily="34" charset="0"/>
              </a:rPr>
              <a:t> | </a:t>
            </a:r>
            <a:r>
              <a:rPr lang="en-US" sz="1200">
                <a:solidFill>
                  <a:srgbClr val="004C84"/>
                </a:solidFill>
                <a:latin typeface="Arial" pitchFamily="34" charset="0"/>
              </a:rPr>
              <a:t>www.triumf.ca</a:t>
            </a:r>
            <a:endParaRPr lang="en-US" sz="1200">
              <a:solidFill>
                <a:srgbClr val="695C4C"/>
              </a:solidFill>
              <a:latin typeface="Arial" pitchFamily="34" charset="0"/>
            </a:endParaRPr>
          </a:p>
          <a:p>
            <a:pPr algn="ctr" eaLnBrk="1" hangingPunct="1">
              <a:defRPr/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5" y="203204"/>
            <a:ext cx="24241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72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 Science for Canada</a:t>
            </a:r>
          </a:p>
          <a:p>
            <a:pPr defTabSz="457200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accélérateur de la démarche scientifique 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630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63BB-7169-5C46-B554-EA0DC9EE8189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4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3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1" indent="0">
              <a:buNone/>
              <a:defRPr sz="1600"/>
            </a:lvl3pPr>
            <a:lvl4pPr marL="1371032" indent="0">
              <a:buNone/>
              <a:defRPr sz="1400"/>
            </a:lvl4pPr>
            <a:lvl5pPr marL="1828041" indent="0">
              <a:buNone/>
              <a:defRPr sz="1400"/>
            </a:lvl5pPr>
            <a:lvl6pPr marL="2285052" indent="0">
              <a:buNone/>
              <a:defRPr sz="1400"/>
            </a:lvl6pPr>
            <a:lvl7pPr marL="2742062" indent="0">
              <a:buNone/>
              <a:defRPr sz="1400"/>
            </a:lvl7pPr>
            <a:lvl8pPr marL="3199072" indent="0">
              <a:buNone/>
              <a:defRPr sz="1400"/>
            </a:lvl8pPr>
            <a:lvl9pPr marL="365608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4926-E7FA-474D-B12F-D9DF27EE1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2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4FE8-1FA8-0141-B6D2-8685819FCF52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638-52DC-8846-BB7C-C7AAF38781E6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4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74B-82C6-BA4C-B70D-055F6875A289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93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DAB-22F3-C448-951C-B4E95EA294C7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2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B64-7E10-554C-94F0-793D4BAC00EE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2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ED7B-9A73-B445-9D75-EF7F6CE89039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964-2B91-D141-B55B-D0CB432DA43A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7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08B-C7F5-DD4E-8E16-9F46CFC19D92}" type="datetime4">
              <a:rPr lang="en-US"/>
              <a:pPr>
                <a:defRPr/>
              </a:pPr>
              <a:t>July 31,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 defTabSz="457200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 you!</a:t>
            </a:r>
          </a:p>
          <a:p>
            <a:pPr algn="ctr" defTabSz="457200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grpSp>
        <p:nvGrpSpPr>
          <p:cNvPr id="44" name="Group 14"/>
          <p:cNvGrpSpPr/>
          <p:nvPr userDrawn="1"/>
        </p:nvGrpSpPr>
        <p:grpSpPr>
          <a:xfrm>
            <a:off x="6859124" y="1445301"/>
            <a:ext cx="2255640" cy="4824097"/>
            <a:chOff x="6853725" y="1858874"/>
            <a:chExt cx="2255640" cy="4824097"/>
          </a:xfrm>
        </p:grpSpPr>
        <p:pic>
          <p:nvPicPr>
            <p:cNvPr id="45" name="Picture 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9" descr="NRCan-Canada_E.jpg"/>
            <p:cNvPicPr>
              <a:picLocks noChangeAspect="1"/>
            </p:cNvPicPr>
            <p:nvPr/>
          </p:nvPicPr>
          <p:blipFill>
            <a:blip r:embed="rId8"/>
            <a:srcRect b="59999"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11"/>
            <a:srcRect b="23074"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9"/>
            <p:cNvPicPr>
              <a:picLocks noChangeAspect="1" noChangeArrowheads="1"/>
            </p:cNvPicPr>
            <p:nvPr/>
          </p:nvPicPr>
          <p:blipFill>
            <a:blip r:embed="rId13"/>
            <a:srcRect l="18657" r="20706"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8" descr="Nordion_tag_colour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8"/>
            <a:srcRect l="2269" r="6447"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23"/>
            <a:srcRect l="3258" t="17670" r="90616" b="75131"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6853725" y="1858874"/>
              <a:ext cx="2255640" cy="79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1130"/>
                </a:lnSpc>
                <a:spcAft>
                  <a:spcPts val="600"/>
                </a:spcAft>
              </a:pPr>
              <a:r>
                <a:rPr lang="en-US" sz="800" dirty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TRIUMF: Alberta | British Columbia | Calgary | Carleton | Guelph | Manitoba | McMaster | Montréal | Northern British Columbia | Queen’s | Regina | Saint Mary’s | </a:t>
              </a:r>
              <a:br>
                <a:rPr lang="en-US" sz="800" dirty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</a:br>
              <a:r>
                <a:rPr lang="en-US" sz="800" dirty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Simon Fraser | Toronto | Victoria | York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63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defTabSz="457200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 defTabSz="457200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prstClr val="white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/>
          <p:nvPr userDrawn="1"/>
        </p:nvGrpSpPr>
        <p:grpSpPr>
          <a:xfrm>
            <a:off x="6859124" y="1445301"/>
            <a:ext cx="2255640" cy="4824097"/>
            <a:chOff x="6853725" y="1858874"/>
            <a:chExt cx="2255640" cy="4824097"/>
          </a:xfrm>
        </p:grpSpPr>
        <p:pic>
          <p:nvPicPr>
            <p:cNvPr id="20" name="Picture 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NRCan-Canada_E.jpg"/>
            <p:cNvPicPr>
              <a:picLocks noChangeAspect="1"/>
            </p:cNvPicPr>
            <p:nvPr/>
          </p:nvPicPr>
          <p:blipFill>
            <a:blip r:embed="rId8"/>
            <a:srcRect b="59999"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1"/>
            <a:srcRect b="23074"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3"/>
            <a:srcRect l="18657" r="20706"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Nordion_tag_colour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8"/>
            <a:srcRect l="2269" r="6447"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3"/>
            <a:srcRect l="3258" t="17670" r="90616" b="75131"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853725" y="1858874"/>
              <a:ext cx="2255640" cy="79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1130"/>
                </a:lnSpc>
                <a:spcAft>
                  <a:spcPts val="600"/>
                </a:spcAft>
              </a:pPr>
              <a:r>
                <a:rPr lang="en-US" sz="800" dirty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TRIUMF: Alberta | British Columbia | Calgary | Carleton | Guelph | Manitoba | McMaster | Montréal | Northern British Columbia | Queen’s | Regina | Saint Mary’s | </a:t>
              </a:r>
              <a:br>
                <a:rPr lang="en-US" sz="800" dirty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</a:br>
              <a:r>
                <a:rPr lang="en-US" sz="800" dirty="0">
                  <a:solidFill>
                    <a:prstClr val="white"/>
                  </a:solidFill>
                  <a:latin typeface="Arial" pitchFamily="-111" charset="0"/>
                  <a:ea typeface="ヒラギノ角ゴ Pro W3" pitchFamily="-111" charset="-128"/>
                </a:rPr>
                <a:t>Simon Fraser | Toronto | Victoria | York</a:t>
              </a: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0" y="1708150"/>
            <a:ext cx="6818884" cy="3466247"/>
            <a:chOff x="0" y="1708150"/>
            <a:chExt cx="6818884" cy="3466247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0" y="1708150"/>
              <a:ext cx="6818884" cy="234950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 defTabSz="457200">
                <a:defRPr/>
              </a:pPr>
              <a:r>
                <a:rPr lang="en-US" sz="7000" dirty="0">
                  <a:solidFill>
                    <a:srgbClr val="113F7C"/>
                  </a:solidFill>
                  <a:latin typeface="Myriad Pro"/>
                  <a:ea typeface="ヒラギノ角ゴ Pro W3" charset="-128"/>
                  <a:cs typeface="Myriad Pro"/>
                </a:rPr>
                <a:t>Thank you!</a:t>
              </a:r>
            </a:p>
            <a:p>
              <a:pPr algn="ctr" defTabSz="457200">
                <a:defRPr/>
              </a:pPr>
              <a:r>
                <a:rPr lang="en-US" sz="7000" dirty="0">
                  <a:solidFill>
                    <a:srgbClr val="113F7C"/>
                  </a:solidFill>
                  <a:latin typeface="Myriad Pro"/>
                  <a:ea typeface="ヒラギノ角ゴ Pro W3" charset="-128"/>
                  <a:cs typeface="Myriad Pro"/>
                </a:rPr>
                <a:t>Merci!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313942" y="4343400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4800" dirty="0">
                  <a:solidFill>
                    <a:srgbClr val="113F7C"/>
                  </a:solidFill>
                  <a:latin typeface="Myriad Pro"/>
                  <a:ea typeface="ヒラギノ角ゴ Pro W3" pitchFamily="-111" charset="-128"/>
                  <a:cs typeface="Myriad Pro"/>
                </a:rPr>
                <a:t>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1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14AC-B4CD-48B9-84D7-EF01C516A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08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D56942-E292-45CD-BFF4-BB681D17F5C6}" type="datetimeFigureOut">
              <a:rPr lang="en-CA" smtClean="0"/>
              <a:pPr/>
              <a:t>2023-07-31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C5D1D7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srgbClr val="C5D1D7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solidFill>
                <a:srgbClr val="C5D1D7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88342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646B86"/>
                </a:solidFill>
              </a:rPr>
              <a:pPr/>
              <a:t>7/31/2023</a:t>
            </a:fld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68760"/>
            <a:ext cx="539552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78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prstClr val="black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6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prstClr val="black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2D05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878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21164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srgbClr val="646B86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>
              <a:solidFill>
                <a:srgbClr val="646B8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17458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 dirty="0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92D05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3002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mtClean="0">
                <a:solidFill>
                  <a:prstClr val="black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7000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prstClr val="black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707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46D37-4DAD-435D-A90B-49F78513C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prstClr val="black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3237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282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6942-E292-45CD-BFF4-BB681D17F5C6}" type="datetimeFigureOut">
              <a:rPr lang="en-CA" smtClean="0">
                <a:solidFill>
                  <a:srgbClr val="646B86"/>
                </a:solidFill>
              </a:rPr>
              <a:pPr/>
              <a:t>2023-07-31</a:t>
            </a:fld>
            <a:endParaRPr lang="en-CA">
              <a:solidFill>
                <a:srgbClr val="646B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46B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7CC0A-76B2-497C-B598-D36DE3B00223}" type="slidenum">
              <a:rPr lang="en-CA" sz="1800" smtClean="0">
                <a:solidFill>
                  <a:prstClr val="black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28273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87624" y="2636912"/>
            <a:ext cx="6985000" cy="17287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262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1970-EA20-4D9B-A4F9-2920FDB7E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7C1D1-0DB4-4AC2-A0A0-30418BF7F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2A059-45E8-4506-BBE8-B66227F48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4919-ED80-4A87-BC97-6ECDDAAF0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15C944-5277-4329-9F8D-E5411884C3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0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0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0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758" indent="-34275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28" indent="-22850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37" indent="-22850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47" indent="-2285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58" indent="-2285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68" indent="-2285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79" indent="-2285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589" indent="-2285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4"/>
          <p:cNvSpPr txBox="1">
            <a:spLocks noChangeArrowheads="1"/>
          </p:cNvSpPr>
          <p:nvPr/>
        </p:nvSpPr>
        <p:spPr bwMode="auto">
          <a:xfrm>
            <a:off x="0" y="3"/>
            <a:ext cx="9144000" cy="371541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3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41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defTabSz="457011">
              <a:defRPr sz="1000">
                <a:solidFill>
                  <a:srgbClr val="005BA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2010 August 05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1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ctr" defTabSz="457011"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CAP Congress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4" y="6400801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r" defTabSz="457011">
              <a:defRPr sz="1000">
                <a:solidFill>
                  <a:srgbClr val="005BA8"/>
                </a:solidFill>
                <a:latin typeface="Arial" charset="0"/>
              </a:defRPr>
            </a:lvl1pPr>
          </a:lstStyle>
          <a:p>
            <a:pPr>
              <a:defRPr/>
            </a:pPr>
            <a:fld id="{80187F60-71C8-4D72-B10C-94EDF77B6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4"/>
            <a:ext cx="39688" cy="371541"/>
          </a:xfrm>
          <a:prstGeom prst="rect">
            <a:avLst/>
          </a:prstGeom>
          <a:solidFill>
            <a:schemeClr val="accent6"/>
          </a:solidFill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4"/>
            <a:ext cx="39687" cy="371541"/>
          </a:xfrm>
          <a:prstGeom prst="rect">
            <a:avLst/>
          </a:prstGeom>
          <a:solidFill>
            <a:schemeClr val="accent6"/>
          </a:solidFill>
        </p:spPr>
        <p:txBody>
          <a:bodyPr lIns="91400" tIns="45702" rIns="91400" bIns="45702">
            <a:spAutoFit/>
          </a:bodyPr>
          <a:lstStyle/>
          <a:p>
            <a:pPr defTabSz="457011"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ヒラギノ角ゴ Pro W3" charset="-128"/>
            </a:endParaRPr>
          </a:p>
        </p:txBody>
      </p:sp>
      <p:pic>
        <p:nvPicPr>
          <p:cNvPr id="3082" name="Picture 10" descr="TRIUMF_logo_whit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" y="68267"/>
            <a:ext cx="10922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3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/>
          <a:ea typeface="ＭＳ Ｐゴシック" pitchFamily="34" charset="-128"/>
          <a:cs typeface="Myriad Pro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34" charset="-128"/>
          <a:cs typeface="Myriad Pro" pitchFamily="-10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34" charset="-128"/>
          <a:cs typeface="Myriad Pro" pitchFamily="-10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34" charset="-128"/>
          <a:cs typeface="Myriad Pro" pitchFamily="-10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34" charset="-128"/>
          <a:cs typeface="Myriad Pro" pitchFamily="-106" charset="0"/>
        </a:defRPr>
      </a:lvl5pPr>
      <a:lvl6pPr marL="45701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02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032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04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758" indent="-34275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1"/>
          </a:solidFill>
          <a:latin typeface="Myriad Pro"/>
          <a:ea typeface="ＭＳ Ｐゴシック" pitchFamily="34" charset="-128"/>
          <a:cs typeface="Myriad Pro"/>
        </a:defRPr>
      </a:lvl1pPr>
      <a:lvl2pPr marL="742642" indent="-28563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Myriad Pro"/>
          <a:ea typeface="ＭＳ Ｐゴシック" pitchFamily="34" charset="-128"/>
          <a:cs typeface="Myriad Pro"/>
        </a:defRPr>
      </a:lvl2pPr>
      <a:lvl3pPr marL="1142528" indent="-22850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Myriad Pro"/>
          <a:ea typeface="ＭＳ Ｐゴシック" pitchFamily="34" charset="-128"/>
          <a:cs typeface="Myriad Pro"/>
        </a:defRPr>
      </a:lvl3pPr>
      <a:lvl4pPr marL="1599537" indent="-22850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2"/>
          </a:solidFill>
          <a:latin typeface="+mj-lt"/>
          <a:ea typeface="ＭＳ Ｐゴシック" pitchFamily="34" charset="-128"/>
        </a:defRPr>
      </a:lvl4pPr>
      <a:lvl5pPr marL="2056547" indent="-228506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2"/>
          </a:solidFill>
          <a:latin typeface="+mj-lt"/>
          <a:ea typeface="ＭＳ Ｐゴシック" pitchFamily="34" charset="-128"/>
        </a:defRPr>
      </a:lvl5pPr>
      <a:lvl6pPr marL="2513558" indent="-2285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0568" indent="-2285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7579" indent="-2285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4589" indent="-2285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3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>
              <a:defRPr/>
            </a:pPr>
            <a:fld id="{E10A4C9F-E961-C24B-B755-5429889F987D}" type="datetime4">
              <a:rPr lang="en-US"/>
              <a:pPr defTabSz="457200">
                <a:defRPr/>
              </a:pPr>
              <a:t>July 31, 2023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>
              <a:defRPr/>
            </a:pPr>
            <a:fld id="{6A860FD2-16CC-AD45-96AE-CBD078A1C92F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3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hf hdr="0"/>
  <p:txStyles>
    <p:titleStyle>
      <a:lvl1pPr algn="r" rtl="0" eaLnBrk="0" fontAlgn="base" hangingPunct="0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1" charset="2"/>
        <a:buChar char="§"/>
        <a:defRPr sz="16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0FFF3A-AAAA-4465-A3E3-40AAA1FA0275}" type="datetimeFigureOut">
              <a:rPr lang="en-CA" smtClean="0">
                <a:solidFill>
                  <a:srgbClr val="646B86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2023-07-31</a:t>
            </a:fld>
            <a:endParaRPr lang="en-CA">
              <a:solidFill>
                <a:srgbClr val="646B8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646B8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7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B281-84A0-4795-AE08-DFFAA3E0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CA" dirty="0"/>
              <a:t>Nuclear Magnetic Resonance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3DB7-31C3-4747-87D1-0414D41E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1143000"/>
            <a:ext cx="9036496" cy="4114800"/>
          </a:xfrm>
        </p:spPr>
        <p:txBody>
          <a:bodyPr/>
          <a:lstStyle/>
          <a:p>
            <a:r>
              <a:rPr lang="en-CA" dirty="0">
                <a:solidFill>
                  <a:srgbClr val="0000FF"/>
                </a:solidFill>
              </a:rPr>
              <a:t>Nuclei with non-zero spin have a magnetic moment</a:t>
            </a:r>
          </a:p>
          <a:p>
            <a:r>
              <a:rPr lang="en-CA" dirty="0">
                <a:solidFill>
                  <a:srgbClr val="0000FF"/>
                </a:solidFill>
              </a:rPr>
              <a:t>Provides a subatomic probe of the magnetic field</a:t>
            </a:r>
          </a:p>
          <a:p>
            <a:r>
              <a:rPr lang="en-CA" dirty="0">
                <a:solidFill>
                  <a:srgbClr val="0000FF"/>
                </a:solidFill>
              </a:rPr>
              <a:t>In materials, the local field at a nucleus depends on the surrounding electrons</a:t>
            </a:r>
          </a:p>
          <a:p>
            <a:r>
              <a:rPr lang="en-CA" dirty="0">
                <a:solidFill>
                  <a:srgbClr val="0000FF"/>
                </a:solidFill>
              </a:rPr>
              <a:t>A local (real space) probe of solids</a:t>
            </a:r>
          </a:p>
          <a:p>
            <a:r>
              <a:rPr lang="en-CA" dirty="0">
                <a:solidFill>
                  <a:srgbClr val="0000FF"/>
                </a:solidFill>
              </a:rPr>
              <a:t>Extensive use in chemistry, condensed matter physics, medicine (MRI), …</a:t>
            </a:r>
          </a:p>
          <a:p>
            <a:r>
              <a:rPr lang="en-CA" dirty="0">
                <a:solidFill>
                  <a:srgbClr val="0000FF"/>
                </a:solidFill>
              </a:rPr>
              <a:t>First observed in 1940s,</a:t>
            </a:r>
          </a:p>
          <a:p>
            <a:pPr marL="0" indent="0">
              <a:buNone/>
            </a:pPr>
            <a:r>
              <a:rPr lang="en-CA" dirty="0">
                <a:solidFill>
                  <a:srgbClr val="0000FF"/>
                </a:solidFill>
              </a:rPr>
              <a:t>		see Bloch and Purcell Nobel (1952)</a:t>
            </a:r>
          </a:p>
        </p:txBody>
      </p:sp>
    </p:spTree>
    <p:extLst>
      <p:ext uri="{BB962C8B-B14F-4D97-AF65-F5344CB8AC3E}">
        <p14:creationId xmlns:p14="http://schemas.microsoft.com/office/powerpoint/2010/main" val="11827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050"/>
          <p:cNvSpPr txBox="1">
            <a:spLocks noChangeArrowheads="1"/>
          </p:cNvSpPr>
          <p:nvPr/>
        </p:nvSpPr>
        <p:spPr bwMode="auto">
          <a:xfrm>
            <a:off x="1210891" y="1296991"/>
            <a:ext cx="3342434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Li  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 + 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6723" name="AutoShape 2051"/>
          <p:cNvSpPr>
            <a:spLocks noChangeArrowheads="1"/>
          </p:cNvSpPr>
          <p:nvPr/>
        </p:nvSpPr>
        <p:spPr bwMode="auto">
          <a:xfrm>
            <a:off x="1828800" y="1447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6724" name="Oval 2052"/>
          <p:cNvSpPr>
            <a:spLocks noChangeArrowheads="1"/>
          </p:cNvSpPr>
          <p:nvPr/>
        </p:nvSpPr>
        <p:spPr bwMode="auto">
          <a:xfrm>
            <a:off x="1447800" y="2133600"/>
            <a:ext cx="2590800" cy="2590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286725" name="Oval 2053"/>
          <p:cNvSpPr>
            <a:spLocks noChangeArrowheads="1"/>
          </p:cNvSpPr>
          <p:nvPr/>
        </p:nvSpPr>
        <p:spPr bwMode="auto">
          <a:xfrm>
            <a:off x="2362200" y="33528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6726" name="AutoShape 2054"/>
          <p:cNvSpPr>
            <a:spLocks noChangeArrowheads="1"/>
          </p:cNvSpPr>
          <p:nvPr/>
        </p:nvSpPr>
        <p:spPr bwMode="auto">
          <a:xfrm rot="10800000">
            <a:off x="2133600" y="3352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6727" name="Line 2055"/>
          <p:cNvSpPr>
            <a:spLocks noChangeShapeType="1"/>
          </p:cNvSpPr>
          <p:nvPr/>
        </p:nvSpPr>
        <p:spPr bwMode="auto">
          <a:xfrm flipV="1">
            <a:off x="2514603" y="2667000"/>
            <a:ext cx="1295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6728" name="Text Box 2056"/>
          <p:cNvSpPr txBox="1">
            <a:spLocks noChangeArrowheads="1"/>
          </p:cNvSpPr>
          <p:nvPr/>
        </p:nvSpPr>
        <p:spPr bwMode="auto">
          <a:xfrm>
            <a:off x="5753104" y="824843"/>
            <a:ext cx="2971800" cy="19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Nuclear Properties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Spin=2,  Q=+32 mb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=6.3 MHz/T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symmetry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=-1/3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= 1.2s</a:t>
            </a:r>
          </a:p>
        </p:txBody>
      </p:sp>
      <p:sp>
        <p:nvSpPr>
          <p:cNvPr id="286729" name="Line 2057"/>
          <p:cNvSpPr>
            <a:spLocks noChangeShapeType="1"/>
          </p:cNvSpPr>
          <p:nvPr/>
        </p:nvSpPr>
        <p:spPr bwMode="auto">
          <a:xfrm>
            <a:off x="2438401" y="34290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6730" name="Text Box 2058"/>
          <p:cNvSpPr txBox="1">
            <a:spLocks noChangeArrowheads="1"/>
          </p:cNvSpPr>
          <p:nvPr/>
        </p:nvSpPr>
        <p:spPr bwMode="auto">
          <a:xfrm>
            <a:off x="3198808" y="3048002"/>
            <a:ext cx="293698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q</a:t>
            </a:r>
          </a:p>
        </p:txBody>
      </p:sp>
      <p:sp>
        <p:nvSpPr>
          <p:cNvPr id="286731" name="Text Box 2059"/>
          <p:cNvSpPr txBox="1">
            <a:spLocks noChangeArrowheads="1"/>
          </p:cNvSpPr>
          <p:nvPr/>
        </p:nvSpPr>
        <p:spPr bwMode="auto">
          <a:xfrm>
            <a:off x="6548360" y="4876804"/>
            <a:ext cx="949480" cy="37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13 MeV</a:t>
            </a:r>
          </a:p>
        </p:txBody>
      </p:sp>
      <p:sp>
        <p:nvSpPr>
          <p:cNvPr id="286732" name="Text Box 2060"/>
          <p:cNvSpPr txBox="1">
            <a:spLocks noChangeArrowheads="1"/>
          </p:cNvSpPr>
          <p:nvPr/>
        </p:nvSpPr>
        <p:spPr bwMode="auto">
          <a:xfrm>
            <a:off x="4191000" y="37338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N(E)</a:t>
            </a:r>
          </a:p>
        </p:txBody>
      </p:sp>
      <p:sp>
        <p:nvSpPr>
          <p:cNvPr id="286733" name="Text Box 2061"/>
          <p:cNvSpPr txBox="1">
            <a:spLocks noChangeArrowheads="1"/>
          </p:cNvSpPr>
          <p:nvPr/>
        </p:nvSpPr>
        <p:spPr bwMode="auto">
          <a:xfrm>
            <a:off x="7162800" y="44958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</a:t>
            </a:r>
          </a:p>
        </p:txBody>
      </p:sp>
      <p:graphicFrame>
        <p:nvGraphicFramePr>
          <p:cNvPr id="286734" name="Object 2062"/>
          <p:cNvGraphicFramePr>
            <a:graphicFrameLocks noChangeAspect="1"/>
          </p:cNvGraphicFramePr>
          <p:nvPr/>
        </p:nvGraphicFramePr>
        <p:xfrm>
          <a:off x="4876804" y="2971800"/>
          <a:ext cx="23622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78" name="Graph" r:id="rId4" imgW="3853800" imgH="3211200" progId="Origin50.Graph">
                  <p:embed/>
                </p:oleObj>
              </mc:Choice>
              <mc:Fallback>
                <p:oleObj name="Graph" r:id="rId4" imgW="3853800" imgH="3211200" progId="Origin50.Graph">
                  <p:embed/>
                  <p:pic>
                    <p:nvPicPr>
                      <p:cNvPr id="286734" name="Object 2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4" y="2971800"/>
                        <a:ext cx="23622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5" name="Rectangle 2063"/>
          <p:cNvSpPr>
            <a:spLocks noChangeArrowheads="1"/>
          </p:cNvSpPr>
          <p:nvPr/>
        </p:nvSpPr>
        <p:spPr bwMode="auto">
          <a:xfrm>
            <a:off x="0" y="0"/>
            <a:ext cx="52578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35" tIns="46019" rIns="92035" bIns="4601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b-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decay of 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8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Li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1447800"/>
            <a:ext cx="164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93C261-1670-42DF-9CD1-47FD8D9CBA47}"/>
              </a:ext>
            </a:extLst>
          </p:cNvPr>
          <p:cNvSpPr txBox="1"/>
          <p:nvPr/>
        </p:nvSpPr>
        <p:spPr>
          <a:xfrm>
            <a:off x="6361939" y="3559341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beta spectrum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7636D8-8B0D-4E02-B02A-27ABE3F95B51}"/>
              </a:ext>
            </a:extLst>
          </p:cNvPr>
          <p:cNvSpPr txBox="1"/>
          <p:nvPr/>
        </p:nvSpPr>
        <p:spPr>
          <a:xfrm>
            <a:off x="193816" y="4778324"/>
            <a:ext cx="433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polar plot of the anisotropic beta emission</a:t>
            </a:r>
          </a:p>
        </p:txBody>
      </p:sp>
    </p:spTree>
    <p:extLst>
      <p:ext uri="{BB962C8B-B14F-4D97-AF65-F5344CB8AC3E}">
        <p14:creationId xmlns:p14="http://schemas.microsoft.com/office/powerpoint/2010/main" val="71432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4D63-F00C-4F24-8076-CFE42ED4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CA" dirty="0"/>
              <a:t>Context: Production of </a:t>
            </a:r>
            <a:r>
              <a:rPr lang="en-CA" baseline="30000" dirty="0"/>
              <a:t>8</a:t>
            </a:r>
            <a:r>
              <a:rPr lang="en-CA" dirty="0"/>
              <a:t>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0B31-5791-4C0E-9280-B69C38FD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466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baseline="30000" dirty="0">
                <a:solidFill>
                  <a:srgbClr val="0000FF"/>
                </a:solidFill>
              </a:rPr>
              <a:t>7</a:t>
            </a:r>
            <a:r>
              <a:rPr lang="en-CA" dirty="0">
                <a:solidFill>
                  <a:srgbClr val="0000FF"/>
                </a:solidFill>
              </a:rPr>
              <a:t>Li (n,</a:t>
            </a:r>
            <a:r>
              <a:rPr lang="el-GR" dirty="0">
                <a:solidFill>
                  <a:srgbClr val="0000FF"/>
                </a:solidFill>
              </a:rPr>
              <a:t>γ</a:t>
            </a:r>
            <a:r>
              <a:rPr lang="en-CA" dirty="0">
                <a:solidFill>
                  <a:srgbClr val="0000FF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00FF"/>
                </a:solidFill>
              </a:rPr>
              <a:t>Tilted Foil Reactions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baseline="30000" dirty="0">
                <a:solidFill>
                  <a:srgbClr val="0000FF"/>
                </a:solidFill>
              </a:rPr>
              <a:t>7</a:t>
            </a:r>
            <a:r>
              <a:rPr lang="en-CA" dirty="0">
                <a:solidFill>
                  <a:srgbClr val="0000FF"/>
                </a:solidFill>
              </a:rPr>
              <a:t>Li (</a:t>
            </a:r>
            <a:r>
              <a:rPr lang="en-CA" dirty="0" err="1">
                <a:solidFill>
                  <a:srgbClr val="0000FF"/>
                </a:solidFill>
              </a:rPr>
              <a:t>d,p</a:t>
            </a:r>
            <a:r>
              <a:rPr lang="en-CA" dirty="0">
                <a:solidFill>
                  <a:srgbClr val="0000FF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00FF"/>
                </a:solidFill>
              </a:rPr>
              <a:t>ISAC Fragmentation </a:t>
            </a:r>
          </a:p>
          <a:p>
            <a:pPr lvl="1"/>
            <a:r>
              <a:rPr lang="en-CA" dirty="0"/>
              <a:t>p</a:t>
            </a:r>
            <a:r>
              <a:rPr lang="en-CA" baseline="30000" dirty="0"/>
              <a:t>+</a:t>
            </a:r>
            <a:r>
              <a:rPr lang="en-CA" dirty="0"/>
              <a:t>→Ta→</a:t>
            </a:r>
            <a:r>
              <a:rPr lang="en-CA" baseline="30000" dirty="0"/>
              <a:t> 8</a:t>
            </a:r>
            <a:r>
              <a:rPr lang="en-CA" dirty="0"/>
              <a:t>Li→Collinear </a:t>
            </a:r>
            <a:r>
              <a:rPr lang="en-CA" dirty="0" err="1"/>
              <a:t>Polarizer→Sample</a:t>
            </a:r>
            <a:endParaRPr lang="en-CA" dirty="0"/>
          </a:p>
          <a:p>
            <a:pPr lvl="1"/>
            <a:r>
              <a:rPr lang="en-CA" dirty="0"/>
              <a:t>High intensity, highly polarized, keV beams</a:t>
            </a:r>
          </a:p>
          <a:p>
            <a:pPr lvl="1"/>
            <a:r>
              <a:rPr lang="en-CA" dirty="0"/>
              <a:t>Stopping on the nm scale, e.g. in thin films  </a:t>
            </a:r>
          </a:p>
          <a:p>
            <a:pPr marL="0" indent="0">
              <a:buNone/>
            </a:pPr>
            <a:endParaRPr lang="en-CA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4D63-F00C-4F24-8076-CFE42ED4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CA" dirty="0"/>
              <a:t>Production of </a:t>
            </a:r>
            <a:r>
              <a:rPr lang="en-CA" baseline="30000" dirty="0"/>
              <a:t>8</a:t>
            </a:r>
            <a:r>
              <a:rPr lang="en-CA" dirty="0"/>
              <a:t>Li at ARIEL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0B31-5791-4C0E-9280-B69C38FD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356992"/>
            <a:ext cx="7772400" cy="4114800"/>
          </a:xfrm>
        </p:spPr>
        <p:txBody>
          <a:bodyPr/>
          <a:lstStyle/>
          <a:p>
            <a:pPr lvl="1"/>
            <a:r>
              <a:rPr lang="en-CA" i="1" dirty="0">
                <a:solidFill>
                  <a:srgbClr val="FF0000"/>
                </a:solidFill>
              </a:rPr>
              <a:t>e </a:t>
            </a:r>
            <a:r>
              <a:rPr lang="en-CA" baseline="30000" dirty="0">
                <a:solidFill>
                  <a:srgbClr val="FF0000"/>
                </a:solidFill>
              </a:rPr>
              <a:t>– </a:t>
            </a:r>
            <a:r>
              <a:rPr lang="en-CA" dirty="0">
                <a:solidFill>
                  <a:srgbClr val="FF0000"/>
                </a:solidFill>
              </a:rPr>
              <a:t>→ 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n-CA" dirty="0">
                <a:solidFill>
                  <a:srgbClr val="FF0000"/>
                </a:solidFill>
              </a:rPr>
              <a:t> → </a:t>
            </a:r>
            <a:r>
              <a:rPr lang="en-CA" baseline="30000" dirty="0">
                <a:solidFill>
                  <a:srgbClr val="FF0000"/>
                </a:solidFill>
              </a:rPr>
              <a:t>9</a:t>
            </a:r>
            <a:r>
              <a:rPr lang="en-CA" dirty="0">
                <a:solidFill>
                  <a:srgbClr val="FF0000"/>
                </a:solidFill>
              </a:rPr>
              <a:t>Be →</a:t>
            </a:r>
            <a:r>
              <a:rPr lang="en-CA" baseline="30000" dirty="0">
                <a:solidFill>
                  <a:srgbClr val="FF0000"/>
                </a:solidFill>
              </a:rPr>
              <a:t> </a:t>
            </a:r>
            <a:r>
              <a:rPr lang="en-CA" baseline="30000" dirty="0"/>
              <a:t>8</a:t>
            </a:r>
            <a:r>
              <a:rPr lang="en-CA" dirty="0"/>
              <a:t>Li → Polarizer → Sample</a:t>
            </a:r>
          </a:p>
          <a:p>
            <a:pPr lvl="1"/>
            <a:r>
              <a:rPr lang="en-CA" dirty="0"/>
              <a:t>High intensity, highly polarized, keV beams</a:t>
            </a:r>
          </a:p>
          <a:p>
            <a:pPr lvl="1"/>
            <a:r>
              <a:rPr lang="en-CA" dirty="0"/>
              <a:t>Stopping on the nm scale, e.g. in thin films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7C415F-178A-42BF-85B6-3E3E17028453}"/>
              </a:ext>
            </a:extLst>
          </p:cNvPr>
          <p:cNvGrpSpPr/>
          <p:nvPr/>
        </p:nvGrpSpPr>
        <p:grpSpPr>
          <a:xfrm>
            <a:off x="1481280" y="1983104"/>
            <a:ext cx="1382110" cy="1377259"/>
            <a:chOff x="1481280" y="1983104"/>
            <a:chExt cx="1382110" cy="1377259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E15D4F14-9F97-4701-A712-0A5E7EDC0982}"/>
                </a:ext>
              </a:extLst>
            </p:cNvPr>
            <p:cNvSpPr/>
            <p:nvPr/>
          </p:nvSpPr>
          <p:spPr>
            <a:xfrm>
              <a:off x="1930019" y="2381955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95B07F-B484-4BEB-B099-4E118AAF5940}"/>
                </a:ext>
              </a:extLst>
            </p:cNvPr>
            <p:cNvSpPr txBox="1"/>
            <p:nvPr/>
          </p:nvSpPr>
          <p:spPr>
            <a:xfrm>
              <a:off x="1481280" y="1983104"/>
              <a:ext cx="138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/>
                <a:t>Converter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C8293F-23FE-420E-85EC-1DF2B787D0D6}"/>
              </a:ext>
            </a:extLst>
          </p:cNvPr>
          <p:cNvGrpSpPr/>
          <p:nvPr/>
        </p:nvGrpSpPr>
        <p:grpSpPr>
          <a:xfrm>
            <a:off x="2851657" y="1531615"/>
            <a:ext cx="1720343" cy="1796002"/>
            <a:chOff x="2826076" y="1459278"/>
            <a:chExt cx="1720343" cy="1796002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A853667-4BF5-4922-87CA-D1CA48E59EFD}"/>
                </a:ext>
              </a:extLst>
            </p:cNvPr>
            <p:cNvSpPr/>
            <p:nvPr/>
          </p:nvSpPr>
          <p:spPr>
            <a:xfrm>
              <a:off x="3201616" y="2276872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9B0005-502A-438D-9C20-8E095A0FD3B5}"/>
                </a:ext>
              </a:extLst>
            </p:cNvPr>
            <p:cNvSpPr txBox="1"/>
            <p:nvPr/>
          </p:nvSpPr>
          <p:spPr>
            <a:xfrm>
              <a:off x="2826076" y="1459278"/>
              <a:ext cx="17203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/>
                <a:t>Photonuclear</a:t>
              </a:r>
            </a:p>
            <a:p>
              <a:r>
                <a:rPr lang="en-CA" sz="2000" dirty="0"/>
                <a:t>Ion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9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253F-4159-4867-94CB-4EEF2AF8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Status (BL2A/ISAC)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4624-BF6B-4D81-9BF5-EC2A1698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 weeks of </a:t>
            </a:r>
            <a:r>
              <a:rPr lang="en-US" baseline="30000" dirty="0">
                <a:solidFill>
                  <a:srgbClr val="0000FF"/>
                </a:solidFill>
              </a:rPr>
              <a:t>8</a:t>
            </a:r>
            <a:r>
              <a:rPr lang="en-US" dirty="0">
                <a:solidFill>
                  <a:srgbClr val="0000FF"/>
                </a:solidFill>
              </a:rPr>
              <a:t>Li beamtime per year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		for the entire </a:t>
            </a:r>
            <a:r>
              <a:rPr lang="en-US" i="1" dirty="0" err="1">
                <a:solidFill>
                  <a:srgbClr val="0000FF"/>
                </a:solidFill>
              </a:rPr>
              <a:t>programme</a:t>
            </a: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~1 week per year developing other isotopes like </a:t>
            </a:r>
            <a:r>
              <a:rPr lang="en-CA" baseline="30000" dirty="0"/>
              <a:t>31</a:t>
            </a:r>
            <a:r>
              <a:rPr lang="en-CA" dirty="0"/>
              <a:t>Mg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9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83C08-C4C7-4C78-8816-E3F27A3B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/>
              <a:t>A Typical Experiment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7F2BE8-8B32-40C2-8E92-AD433D36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74" y="141277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Variables: </a:t>
            </a:r>
            <a:r>
              <a:rPr lang="en-US" dirty="0">
                <a:solidFill>
                  <a:srgbClr val="00B050"/>
                </a:solidFill>
              </a:rPr>
              <a:t>Temperature, Implantation Energy, Magnetic Field, …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24 – </a:t>
            </a:r>
            <a:r>
              <a:rPr lang="en-US" dirty="0"/>
              <a:t>48 hours for a single sample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00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5DF-31FE-4F32-939B-58E4FEC1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A Typical Beam Period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A1BE-7EF0-45B1-AC8D-6B86526DA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371600"/>
            <a:ext cx="7772400" cy="4114800"/>
          </a:xfrm>
        </p:spPr>
        <p:txBody>
          <a:bodyPr/>
          <a:lstStyle/>
          <a:p>
            <a:r>
              <a:rPr lang="en-US" dirty="0"/>
              <a:t>Typically a block of ~10 days</a:t>
            </a:r>
          </a:p>
          <a:p>
            <a:r>
              <a:rPr lang="en-US" dirty="0"/>
              <a:t>1 day is spent obtaining tunes which are always a compromise between tuning time and measurement time</a:t>
            </a:r>
          </a:p>
          <a:p>
            <a:r>
              <a:rPr lang="en-US" dirty="0"/>
              <a:t>Retuning is almost always necessary after maintenance</a:t>
            </a:r>
          </a:p>
          <a:p>
            <a:r>
              <a:rPr lang="en-US" dirty="0"/>
              <a:t>Some 5-10 different experiments are scheduled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03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8E99-D16F-4558-8E91-8909ADAC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US" dirty="0"/>
              <a:t>Compromises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B3FF-5B1C-43BF-BFF7-EA68A246A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82" y="1124744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Very few control measurements</a:t>
            </a:r>
          </a:p>
          <a:p>
            <a:r>
              <a:rPr lang="en-US" dirty="0">
                <a:solidFill>
                  <a:srgbClr val="0000FF"/>
                </a:solidFill>
              </a:rPr>
              <a:t>Tunes are not fully optimized (especially limiting for systematic depth dependence)</a:t>
            </a:r>
          </a:p>
          <a:p>
            <a:r>
              <a:rPr lang="en-US" dirty="0">
                <a:solidFill>
                  <a:srgbClr val="0000FF"/>
                </a:solidFill>
              </a:rPr>
              <a:t>Very little time for technical development</a:t>
            </a:r>
          </a:p>
          <a:p>
            <a:r>
              <a:rPr lang="en-US" dirty="0">
                <a:solidFill>
                  <a:srgbClr val="0000FF"/>
                </a:solidFill>
              </a:rPr>
              <a:t>Very little time to pursue unexpected </a:t>
            </a:r>
            <a:r>
              <a:rPr lang="en-US" dirty="0" err="1">
                <a:solidFill>
                  <a:srgbClr val="0000FF"/>
                </a:solidFill>
              </a:rPr>
              <a:t>behaviour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CA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921B-BD69-47B9-907E-9731EC15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The Bright Future:</a:t>
            </a:r>
            <a:br>
              <a:rPr lang="en-CA" dirty="0">
                <a:solidFill>
                  <a:srgbClr val="FFFF00"/>
                </a:solidFill>
              </a:rPr>
            </a:br>
            <a:r>
              <a:rPr lang="en-CA" dirty="0">
                <a:solidFill>
                  <a:srgbClr val="FFFF00"/>
                </a:solidFill>
              </a:rPr>
              <a:t>ARIEL will provide (3×) more  weeks of </a:t>
            </a:r>
            <a:r>
              <a:rPr lang="en-CA" baseline="30000" dirty="0">
                <a:solidFill>
                  <a:srgbClr val="FFFF00"/>
                </a:solidFill>
              </a:rPr>
              <a:t>8</a:t>
            </a:r>
            <a:r>
              <a:rPr lang="en-CA" dirty="0">
                <a:solidFill>
                  <a:srgbClr val="FFFF00"/>
                </a:solidFill>
              </a:rPr>
              <a:t>Li beam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9AF1EC-9CCC-467F-A7B2-79DADBCF1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376" y="5301208"/>
            <a:ext cx="6400800" cy="1752600"/>
          </a:xfrm>
        </p:spPr>
        <p:txBody>
          <a:bodyPr/>
          <a:lstStyle/>
          <a:p>
            <a:r>
              <a:rPr lang="en-US" i="1" dirty="0"/>
              <a:t>addresses the primary bottleneck in scientific productivity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226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3CF7-D898-4885-BC88-E4519E43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83" y="116632"/>
            <a:ext cx="7772400" cy="1143000"/>
          </a:xfrm>
        </p:spPr>
        <p:txBody>
          <a:bodyPr/>
          <a:lstStyle/>
          <a:p>
            <a:r>
              <a:rPr lang="en-US" dirty="0"/>
              <a:t>What This Will Require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1CBC-228C-437E-ADCE-2CAEB1B1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Running the polarizer more</a:t>
            </a:r>
          </a:p>
          <a:p>
            <a:r>
              <a:rPr lang="en-US" dirty="0">
                <a:solidFill>
                  <a:srgbClr val="0000FF"/>
                </a:solidFill>
              </a:rPr>
              <a:t>More systematic semi-automated tuning</a:t>
            </a:r>
          </a:p>
          <a:p>
            <a:r>
              <a:rPr lang="en-US" dirty="0">
                <a:solidFill>
                  <a:srgbClr val="0000FF"/>
                </a:solidFill>
              </a:rPr>
              <a:t>Better diagnostics</a:t>
            </a:r>
          </a:p>
          <a:p>
            <a:r>
              <a:rPr lang="en-US" dirty="0">
                <a:solidFill>
                  <a:srgbClr val="0000FF"/>
                </a:solidFill>
              </a:rPr>
              <a:t>Resources from CMMS, DAQ, Controls, …</a:t>
            </a:r>
          </a:p>
          <a:p>
            <a:r>
              <a:rPr lang="en-US" dirty="0">
                <a:solidFill>
                  <a:srgbClr val="0000FF"/>
                </a:solidFill>
              </a:rPr>
              <a:t>Investment in end-station capabilities</a:t>
            </a: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To make the transition to a real user facility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5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28845-A2AA-4E87-A712-057750803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944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5050"/>
            </a:gs>
            <a:gs pos="100000">
              <a:srgbClr val="FF5050">
                <a:gamma/>
                <a:shade val="34902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br>
              <a:rPr lang="en-CA" altLang="ja-JP" b="1" dirty="0">
                <a:solidFill>
                  <a:schemeClr val="tx1"/>
                </a:solidFill>
                <a:latin typeface="Comic Sans MS" pitchFamily="66" charset="0"/>
                <a:ea typeface="MS Mincho" pitchFamily="49" charset="-128"/>
              </a:rPr>
            </a:br>
            <a:r>
              <a:rPr lang="el-GR" dirty="0"/>
              <a:t>β</a:t>
            </a:r>
            <a:r>
              <a:rPr lang="en-CA" dirty="0"/>
              <a:t>NMR in the Age of ARIEL</a:t>
            </a:r>
            <a:br>
              <a:rPr lang="en-CA" dirty="0"/>
            </a:br>
            <a:endParaRPr lang="en-US" b="1" dirty="0">
              <a:solidFill>
                <a:schemeClr val="tx1"/>
              </a:solidFill>
              <a:latin typeface="Comic Sans MS" pitchFamily="66" charset="0"/>
              <a:ea typeface="MS Mincho" pitchFamily="49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W.A. MacFarlane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Chemistry Department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University of British Columbia, Vancouver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784727" y="628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185147" y="0"/>
            <a:ext cx="1958853" cy="3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 sz="1800" dirty="0">
                <a:solidFill>
                  <a:srgbClr val="FFCCCC"/>
                </a:solidFill>
                <a:latin typeface="Times New Roman" pitchFamily="18" charset="0"/>
              </a:rPr>
              <a:t>TSW, Aug. 3, 2023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3581400" y="5257800"/>
            <a:ext cx="2257425" cy="762000"/>
            <a:chOff x="2112" y="3312"/>
            <a:chExt cx="1422" cy="480"/>
          </a:xfrm>
        </p:grpSpPr>
        <p:pic>
          <p:nvPicPr>
            <p:cNvPr id="58375" name="Picture 7" descr="C:\Documents and Settings\delaroo\My Documents\PPT\Seaborg04\ubclogo_colou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312"/>
              <a:ext cx="366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360"/>
              <a:ext cx="1008" cy="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C:\Documents and Settings\delaroo\My Documents\PPT\ACOT\Nov07\P1010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533404" y="3657600"/>
            <a:ext cx="10731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NMR</a:t>
            </a: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3048000" y="2819400"/>
            <a:ext cx="10223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NQR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4343400" y="1676400"/>
            <a:ext cx="8953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Titan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3352804" y="4495800"/>
            <a:ext cx="10144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Osaka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2133600" y="457203"/>
            <a:ext cx="5011099" cy="646294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ISAC-1 Low Energy Area</a:t>
            </a:r>
          </a:p>
        </p:txBody>
      </p:sp>
    </p:spTree>
    <p:extLst>
      <p:ext uri="{BB962C8B-B14F-4D97-AF65-F5344CB8AC3E}">
        <p14:creationId xmlns:p14="http://schemas.microsoft.com/office/powerpoint/2010/main" val="193938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4CFC-38EA-4718-87E3-ADC815C0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94" y="116632"/>
            <a:ext cx="7772400" cy="1143000"/>
          </a:xfrm>
        </p:spPr>
        <p:txBody>
          <a:bodyPr/>
          <a:lstStyle/>
          <a:p>
            <a:r>
              <a:rPr lang="en-CA" dirty="0"/>
              <a:t>Scientific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CD1-1F15-4E11-9C6F-5D4FF6A9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Local magnetic probe with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 err="1">
                <a:solidFill>
                  <a:srgbClr val="FF0000"/>
                </a:solidFill>
              </a:rPr>
              <a:t>nanometre</a:t>
            </a:r>
            <a:r>
              <a:rPr lang="en-US" dirty="0">
                <a:solidFill>
                  <a:srgbClr val="FF0000"/>
                </a:solidFill>
              </a:rPr>
              <a:t> depth resolution</a:t>
            </a:r>
          </a:p>
          <a:p>
            <a:pPr marL="0" indent="0">
              <a:buNone/>
            </a:pPr>
            <a:r>
              <a:rPr lang="en-US" dirty="0"/>
              <a:t>(thin films, multilayers, propagation of surface effects into the bulk)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3901AA-80DE-4E77-AF9E-95B547A9A870}"/>
              </a:ext>
            </a:extLst>
          </p:cNvPr>
          <p:cNvGrpSpPr/>
          <p:nvPr/>
        </p:nvGrpSpPr>
        <p:grpSpPr>
          <a:xfrm>
            <a:off x="3779912" y="3651502"/>
            <a:ext cx="4096409" cy="3175322"/>
            <a:chOff x="4732556" y="1609636"/>
            <a:chExt cx="4096409" cy="3175322"/>
          </a:xfrm>
          <a:solidFill>
            <a:schemeClr val="bg1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B5DC83-FEE4-4404-90E8-E3D10BEE554E}"/>
                </a:ext>
              </a:extLst>
            </p:cNvPr>
            <p:cNvSpPr txBox="1"/>
            <p:nvPr/>
          </p:nvSpPr>
          <p:spPr>
            <a:xfrm>
              <a:off x="5154003" y="1609636"/>
              <a:ext cx="30648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CA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38 nm Film on LSAT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277D50-8676-40BE-B371-27968C99DCA5}"/>
                </a:ext>
              </a:extLst>
            </p:cNvPr>
            <p:cNvSpPr txBox="1"/>
            <p:nvPr/>
          </p:nvSpPr>
          <p:spPr>
            <a:xfrm>
              <a:off x="5536929" y="4077072"/>
              <a:ext cx="2032544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G. Cristiani</a:t>
              </a:r>
            </a:p>
            <a:p>
              <a:pPr algn="ctr"/>
              <a:r>
                <a:rPr lang="en-CA" sz="20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MPI-FKF Stuttgart</a:t>
              </a:r>
            </a:p>
          </p:txBody>
        </p:sp>
        <p:pic>
          <p:nvPicPr>
            <p:cNvPr id="7" name="Picture 6" descr="A picture containing indoor, table, sitting, pair&#10;&#10;Description automatically generated">
              <a:extLst>
                <a:ext uri="{FF2B5EF4-FFF2-40B4-BE49-F238E27FC236}">
                  <a16:creationId xmlns:a16="http://schemas.microsoft.com/office/drawing/2014/main" id="{F898FCAB-7155-4AD9-B745-16C82FE7E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7" t="47079" r="10137" b="34263"/>
            <a:stretch/>
          </p:blipFill>
          <p:spPr>
            <a:xfrm>
              <a:off x="4732556" y="2292685"/>
              <a:ext cx="4096409" cy="151142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309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4648201" y="0"/>
            <a:ext cx="4495800" cy="6858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0" y="0"/>
            <a:ext cx="4648200" cy="6858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2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Solid Interfaces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152405" y="6019801"/>
            <a:ext cx="52489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8534401" y="6019801"/>
            <a:ext cx="47836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</a:t>
            </a:r>
          </a:p>
        </p:txBody>
      </p: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4648201" y="1600200"/>
            <a:ext cx="3508375" cy="3352800"/>
            <a:chOff x="2928" y="1008"/>
            <a:chExt cx="2210" cy="2112"/>
          </a:xfrm>
        </p:grpSpPr>
        <p:sp>
          <p:nvSpPr>
            <p:cNvPr id="386056" name="Line 8"/>
            <p:cNvSpPr>
              <a:spLocks noChangeShapeType="1"/>
            </p:cNvSpPr>
            <p:nvPr/>
          </p:nvSpPr>
          <p:spPr bwMode="auto">
            <a:xfrm>
              <a:off x="2928" y="1296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86057" name="Line 9"/>
            <p:cNvSpPr>
              <a:spLocks noChangeShapeType="1"/>
            </p:cNvSpPr>
            <p:nvPr/>
          </p:nvSpPr>
          <p:spPr bwMode="auto">
            <a:xfrm>
              <a:off x="2928" y="1296"/>
              <a:ext cx="768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86058" name="Oval 10"/>
            <p:cNvSpPr>
              <a:spLocks noChangeArrowheads="1"/>
            </p:cNvSpPr>
            <p:nvPr/>
          </p:nvSpPr>
          <p:spPr bwMode="auto">
            <a:xfrm>
              <a:off x="3552" y="1584"/>
              <a:ext cx="1344" cy="15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86059" name="Oval 11"/>
            <p:cNvSpPr>
              <a:spLocks noChangeArrowheads="1"/>
            </p:cNvSpPr>
            <p:nvPr/>
          </p:nvSpPr>
          <p:spPr bwMode="auto">
            <a:xfrm>
              <a:off x="3936" y="1824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0" name="Oval 12"/>
            <p:cNvSpPr>
              <a:spLocks noChangeArrowheads="1"/>
            </p:cNvSpPr>
            <p:nvPr/>
          </p:nvSpPr>
          <p:spPr bwMode="auto">
            <a:xfrm>
              <a:off x="3936" y="1680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1" name="Oval 13"/>
            <p:cNvSpPr>
              <a:spLocks noChangeArrowheads="1"/>
            </p:cNvSpPr>
            <p:nvPr/>
          </p:nvSpPr>
          <p:spPr bwMode="auto">
            <a:xfrm>
              <a:off x="3936" y="1968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2" name="Oval 14"/>
            <p:cNvSpPr>
              <a:spLocks noChangeArrowheads="1"/>
            </p:cNvSpPr>
            <p:nvPr/>
          </p:nvSpPr>
          <p:spPr bwMode="auto">
            <a:xfrm>
              <a:off x="3936" y="2688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3" name="Oval 15"/>
            <p:cNvSpPr>
              <a:spLocks noChangeArrowheads="1"/>
            </p:cNvSpPr>
            <p:nvPr/>
          </p:nvSpPr>
          <p:spPr bwMode="auto">
            <a:xfrm>
              <a:off x="3936" y="2544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4" name="Oval 16"/>
            <p:cNvSpPr>
              <a:spLocks noChangeArrowheads="1"/>
            </p:cNvSpPr>
            <p:nvPr/>
          </p:nvSpPr>
          <p:spPr bwMode="auto">
            <a:xfrm>
              <a:off x="3936" y="2832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5" name="Oval 17"/>
            <p:cNvSpPr>
              <a:spLocks noChangeArrowheads="1"/>
            </p:cNvSpPr>
            <p:nvPr/>
          </p:nvSpPr>
          <p:spPr bwMode="auto">
            <a:xfrm>
              <a:off x="3936" y="2256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6" name="Oval 18"/>
            <p:cNvSpPr>
              <a:spLocks noChangeArrowheads="1"/>
            </p:cNvSpPr>
            <p:nvPr/>
          </p:nvSpPr>
          <p:spPr bwMode="auto">
            <a:xfrm>
              <a:off x="3936" y="2112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7" name="Oval 19"/>
            <p:cNvSpPr>
              <a:spLocks noChangeArrowheads="1"/>
            </p:cNvSpPr>
            <p:nvPr/>
          </p:nvSpPr>
          <p:spPr bwMode="auto">
            <a:xfrm>
              <a:off x="3936" y="2400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8" name="Oval 20"/>
            <p:cNvSpPr>
              <a:spLocks noChangeArrowheads="1"/>
            </p:cNvSpPr>
            <p:nvPr/>
          </p:nvSpPr>
          <p:spPr bwMode="auto">
            <a:xfrm>
              <a:off x="3792" y="1920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69" name="Oval 21"/>
            <p:cNvSpPr>
              <a:spLocks noChangeArrowheads="1"/>
            </p:cNvSpPr>
            <p:nvPr/>
          </p:nvSpPr>
          <p:spPr bwMode="auto">
            <a:xfrm>
              <a:off x="3792" y="1776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0" name="Oval 22"/>
            <p:cNvSpPr>
              <a:spLocks noChangeArrowheads="1"/>
            </p:cNvSpPr>
            <p:nvPr/>
          </p:nvSpPr>
          <p:spPr bwMode="auto">
            <a:xfrm>
              <a:off x="3792" y="2064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1" name="Oval 23"/>
            <p:cNvSpPr>
              <a:spLocks noChangeArrowheads="1"/>
            </p:cNvSpPr>
            <p:nvPr/>
          </p:nvSpPr>
          <p:spPr bwMode="auto">
            <a:xfrm>
              <a:off x="3792" y="2784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2" name="Oval 24"/>
            <p:cNvSpPr>
              <a:spLocks noChangeArrowheads="1"/>
            </p:cNvSpPr>
            <p:nvPr/>
          </p:nvSpPr>
          <p:spPr bwMode="auto">
            <a:xfrm>
              <a:off x="3792" y="2640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3" name="Oval 25"/>
            <p:cNvSpPr>
              <a:spLocks noChangeArrowheads="1"/>
            </p:cNvSpPr>
            <p:nvPr/>
          </p:nvSpPr>
          <p:spPr bwMode="auto">
            <a:xfrm>
              <a:off x="3792" y="2352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4" name="Oval 26"/>
            <p:cNvSpPr>
              <a:spLocks noChangeArrowheads="1"/>
            </p:cNvSpPr>
            <p:nvPr/>
          </p:nvSpPr>
          <p:spPr bwMode="auto">
            <a:xfrm>
              <a:off x="3792" y="2208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5" name="Oval 27"/>
            <p:cNvSpPr>
              <a:spLocks noChangeArrowheads="1"/>
            </p:cNvSpPr>
            <p:nvPr/>
          </p:nvSpPr>
          <p:spPr bwMode="auto">
            <a:xfrm>
              <a:off x="3792" y="2496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6" name="Oval 28"/>
            <p:cNvSpPr>
              <a:spLocks noChangeArrowheads="1"/>
            </p:cNvSpPr>
            <p:nvPr/>
          </p:nvSpPr>
          <p:spPr bwMode="auto">
            <a:xfrm>
              <a:off x="3648" y="2016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7" name="Oval 29"/>
            <p:cNvSpPr>
              <a:spLocks noChangeArrowheads="1"/>
            </p:cNvSpPr>
            <p:nvPr/>
          </p:nvSpPr>
          <p:spPr bwMode="auto">
            <a:xfrm>
              <a:off x="3648" y="2160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8" name="Oval 30"/>
            <p:cNvSpPr>
              <a:spLocks noChangeArrowheads="1"/>
            </p:cNvSpPr>
            <p:nvPr/>
          </p:nvSpPr>
          <p:spPr bwMode="auto">
            <a:xfrm>
              <a:off x="3648" y="2448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79" name="Oval 31"/>
            <p:cNvSpPr>
              <a:spLocks noChangeArrowheads="1"/>
            </p:cNvSpPr>
            <p:nvPr/>
          </p:nvSpPr>
          <p:spPr bwMode="auto">
            <a:xfrm>
              <a:off x="3648" y="2304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80" name="Oval 32"/>
            <p:cNvSpPr>
              <a:spLocks noChangeArrowheads="1"/>
            </p:cNvSpPr>
            <p:nvPr/>
          </p:nvSpPr>
          <p:spPr bwMode="auto">
            <a:xfrm>
              <a:off x="3648" y="2592"/>
              <a:ext cx="115" cy="1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6081" name="Oval 33"/>
            <p:cNvSpPr>
              <a:spLocks noChangeArrowheads="1"/>
            </p:cNvSpPr>
            <p:nvPr/>
          </p:nvSpPr>
          <p:spPr bwMode="auto">
            <a:xfrm>
              <a:off x="4080" y="177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2" name="Oval 34"/>
            <p:cNvSpPr>
              <a:spLocks noChangeArrowheads="1"/>
            </p:cNvSpPr>
            <p:nvPr/>
          </p:nvSpPr>
          <p:spPr bwMode="auto">
            <a:xfrm>
              <a:off x="4080" y="163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3" name="Oval 35"/>
            <p:cNvSpPr>
              <a:spLocks noChangeArrowheads="1"/>
            </p:cNvSpPr>
            <p:nvPr/>
          </p:nvSpPr>
          <p:spPr bwMode="auto">
            <a:xfrm>
              <a:off x="4080" y="192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4" name="Oval 36"/>
            <p:cNvSpPr>
              <a:spLocks noChangeArrowheads="1"/>
            </p:cNvSpPr>
            <p:nvPr/>
          </p:nvSpPr>
          <p:spPr bwMode="auto">
            <a:xfrm>
              <a:off x="4080" y="264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5" name="Oval 37"/>
            <p:cNvSpPr>
              <a:spLocks noChangeArrowheads="1"/>
            </p:cNvSpPr>
            <p:nvPr/>
          </p:nvSpPr>
          <p:spPr bwMode="auto">
            <a:xfrm>
              <a:off x="4080" y="249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6" name="Oval 38"/>
            <p:cNvSpPr>
              <a:spLocks noChangeArrowheads="1"/>
            </p:cNvSpPr>
            <p:nvPr/>
          </p:nvSpPr>
          <p:spPr bwMode="auto">
            <a:xfrm>
              <a:off x="4080" y="2784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7" name="Oval 39"/>
            <p:cNvSpPr>
              <a:spLocks noChangeArrowheads="1"/>
            </p:cNvSpPr>
            <p:nvPr/>
          </p:nvSpPr>
          <p:spPr bwMode="auto">
            <a:xfrm>
              <a:off x="4080" y="220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8" name="Oval 40"/>
            <p:cNvSpPr>
              <a:spLocks noChangeArrowheads="1"/>
            </p:cNvSpPr>
            <p:nvPr/>
          </p:nvSpPr>
          <p:spPr bwMode="auto">
            <a:xfrm>
              <a:off x="4080" y="2064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89" name="Oval 41"/>
            <p:cNvSpPr>
              <a:spLocks noChangeArrowheads="1"/>
            </p:cNvSpPr>
            <p:nvPr/>
          </p:nvSpPr>
          <p:spPr bwMode="auto">
            <a:xfrm>
              <a:off x="4080" y="235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0" name="Oval 42"/>
            <p:cNvSpPr>
              <a:spLocks noChangeArrowheads="1"/>
            </p:cNvSpPr>
            <p:nvPr/>
          </p:nvSpPr>
          <p:spPr bwMode="auto">
            <a:xfrm>
              <a:off x="4080" y="292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1" name="Oval 43"/>
            <p:cNvSpPr>
              <a:spLocks noChangeArrowheads="1"/>
            </p:cNvSpPr>
            <p:nvPr/>
          </p:nvSpPr>
          <p:spPr bwMode="auto">
            <a:xfrm>
              <a:off x="4224" y="187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2" name="Oval 44"/>
            <p:cNvSpPr>
              <a:spLocks noChangeArrowheads="1"/>
            </p:cNvSpPr>
            <p:nvPr/>
          </p:nvSpPr>
          <p:spPr bwMode="auto">
            <a:xfrm>
              <a:off x="4224" y="172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3" name="Oval 45"/>
            <p:cNvSpPr>
              <a:spLocks noChangeArrowheads="1"/>
            </p:cNvSpPr>
            <p:nvPr/>
          </p:nvSpPr>
          <p:spPr bwMode="auto">
            <a:xfrm>
              <a:off x="4224" y="201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4" name="Oval 46"/>
            <p:cNvSpPr>
              <a:spLocks noChangeArrowheads="1"/>
            </p:cNvSpPr>
            <p:nvPr/>
          </p:nvSpPr>
          <p:spPr bwMode="auto">
            <a:xfrm>
              <a:off x="4224" y="273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5" name="Oval 47"/>
            <p:cNvSpPr>
              <a:spLocks noChangeArrowheads="1"/>
            </p:cNvSpPr>
            <p:nvPr/>
          </p:nvSpPr>
          <p:spPr bwMode="auto">
            <a:xfrm>
              <a:off x="4224" y="259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6" name="Oval 48"/>
            <p:cNvSpPr>
              <a:spLocks noChangeArrowheads="1"/>
            </p:cNvSpPr>
            <p:nvPr/>
          </p:nvSpPr>
          <p:spPr bwMode="auto">
            <a:xfrm>
              <a:off x="4224" y="288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7" name="Oval 49"/>
            <p:cNvSpPr>
              <a:spLocks noChangeArrowheads="1"/>
            </p:cNvSpPr>
            <p:nvPr/>
          </p:nvSpPr>
          <p:spPr bwMode="auto">
            <a:xfrm>
              <a:off x="4224" y="2304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8" name="Oval 50"/>
            <p:cNvSpPr>
              <a:spLocks noChangeArrowheads="1"/>
            </p:cNvSpPr>
            <p:nvPr/>
          </p:nvSpPr>
          <p:spPr bwMode="auto">
            <a:xfrm>
              <a:off x="4224" y="216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099" name="Oval 51"/>
            <p:cNvSpPr>
              <a:spLocks noChangeArrowheads="1"/>
            </p:cNvSpPr>
            <p:nvPr/>
          </p:nvSpPr>
          <p:spPr bwMode="auto">
            <a:xfrm>
              <a:off x="4224" y="244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0" name="Oval 52"/>
            <p:cNvSpPr>
              <a:spLocks noChangeArrowheads="1"/>
            </p:cNvSpPr>
            <p:nvPr/>
          </p:nvSpPr>
          <p:spPr bwMode="auto">
            <a:xfrm>
              <a:off x="4368" y="1824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1" name="Oval 53"/>
            <p:cNvSpPr>
              <a:spLocks noChangeArrowheads="1"/>
            </p:cNvSpPr>
            <p:nvPr/>
          </p:nvSpPr>
          <p:spPr bwMode="auto">
            <a:xfrm>
              <a:off x="4368" y="168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2" name="Oval 54"/>
            <p:cNvSpPr>
              <a:spLocks noChangeArrowheads="1"/>
            </p:cNvSpPr>
            <p:nvPr/>
          </p:nvSpPr>
          <p:spPr bwMode="auto">
            <a:xfrm>
              <a:off x="4368" y="196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3" name="Oval 55"/>
            <p:cNvSpPr>
              <a:spLocks noChangeArrowheads="1"/>
            </p:cNvSpPr>
            <p:nvPr/>
          </p:nvSpPr>
          <p:spPr bwMode="auto">
            <a:xfrm>
              <a:off x="4368" y="268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4" name="Oval 56"/>
            <p:cNvSpPr>
              <a:spLocks noChangeArrowheads="1"/>
            </p:cNvSpPr>
            <p:nvPr/>
          </p:nvSpPr>
          <p:spPr bwMode="auto">
            <a:xfrm>
              <a:off x="4368" y="2544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5" name="Oval 57"/>
            <p:cNvSpPr>
              <a:spLocks noChangeArrowheads="1"/>
            </p:cNvSpPr>
            <p:nvPr/>
          </p:nvSpPr>
          <p:spPr bwMode="auto">
            <a:xfrm>
              <a:off x="4368" y="283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6" name="Oval 58"/>
            <p:cNvSpPr>
              <a:spLocks noChangeArrowheads="1"/>
            </p:cNvSpPr>
            <p:nvPr/>
          </p:nvSpPr>
          <p:spPr bwMode="auto">
            <a:xfrm>
              <a:off x="4368" y="225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7" name="Oval 59"/>
            <p:cNvSpPr>
              <a:spLocks noChangeArrowheads="1"/>
            </p:cNvSpPr>
            <p:nvPr/>
          </p:nvSpPr>
          <p:spPr bwMode="auto">
            <a:xfrm>
              <a:off x="4368" y="211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8" name="Oval 60"/>
            <p:cNvSpPr>
              <a:spLocks noChangeArrowheads="1"/>
            </p:cNvSpPr>
            <p:nvPr/>
          </p:nvSpPr>
          <p:spPr bwMode="auto">
            <a:xfrm>
              <a:off x="4368" y="240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09" name="Oval 61"/>
            <p:cNvSpPr>
              <a:spLocks noChangeArrowheads="1"/>
            </p:cNvSpPr>
            <p:nvPr/>
          </p:nvSpPr>
          <p:spPr bwMode="auto">
            <a:xfrm>
              <a:off x="4512" y="187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0" name="Oval 62"/>
            <p:cNvSpPr>
              <a:spLocks noChangeArrowheads="1"/>
            </p:cNvSpPr>
            <p:nvPr/>
          </p:nvSpPr>
          <p:spPr bwMode="auto">
            <a:xfrm>
              <a:off x="4512" y="201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1" name="Oval 63"/>
            <p:cNvSpPr>
              <a:spLocks noChangeArrowheads="1"/>
            </p:cNvSpPr>
            <p:nvPr/>
          </p:nvSpPr>
          <p:spPr bwMode="auto">
            <a:xfrm>
              <a:off x="4512" y="2736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2" name="Oval 64"/>
            <p:cNvSpPr>
              <a:spLocks noChangeArrowheads="1"/>
            </p:cNvSpPr>
            <p:nvPr/>
          </p:nvSpPr>
          <p:spPr bwMode="auto">
            <a:xfrm>
              <a:off x="4512" y="2592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3" name="Oval 65"/>
            <p:cNvSpPr>
              <a:spLocks noChangeArrowheads="1"/>
            </p:cNvSpPr>
            <p:nvPr/>
          </p:nvSpPr>
          <p:spPr bwMode="auto">
            <a:xfrm>
              <a:off x="4512" y="2304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4" name="Oval 66"/>
            <p:cNvSpPr>
              <a:spLocks noChangeArrowheads="1"/>
            </p:cNvSpPr>
            <p:nvPr/>
          </p:nvSpPr>
          <p:spPr bwMode="auto">
            <a:xfrm>
              <a:off x="4512" y="2160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5" name="Oval 67"/>
            <p:cNvSpPr>
              <a:spLocks noChangeArrowheads="1"/>
            </p:cNvSpPr>
            <p:nvPr/>
          </p:nvSpPr>
          <p:spPr bwMode="auto">
            <a:xfrm>
              <a:off x="4512" y="2448"/>
              <a:ext cx="115" cy="11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86116" name="Line 68"/>
            <p:cNvSpPr>
              <a:spLocks noChangeShapeType="1"/>
            </p:cNvSpPr>
            <p:nvPr/>
          </p:nvSpPr>
          <p:spPr bwMode="auto">
            <a:xfrm>
              <a:off x="4066" y="1632"/>
              <a:ext cx="0" cy="14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86117" name="Text Box 69"/>
            <p:cNvSpPr txBox="1">
              <a:spLocks noChangeArrowheads="1"/>
            </p:cNvSpPr>
            <p:nvPr/>
          </p:nvSpPr>
          <p:spPr bwMode="auto">
            <a:xfrm>
              <a:off x="4123" y="1008"/>
              <a:ext cx="101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atomic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resolution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39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4648201" y="0"/>
            <a:ext cx="4495800" cy="6858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algn="ctr"/>
            <a:endParaRPr lang="en-US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0" y="0"/>
            <a:ext cx="4648200" cy="6858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algn="ctr"/>
            <a:endParaRPr lang="en-US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2" y="2286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 Example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152404" y="6019801"/>
            <a:ext cx="52489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8534401" y="6019801"/>
            <a:ext cx="47836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B</a:t>
            </a:r>
          </a:p>
        </p:txBody>
      </p:sp>
      <p:grpSp>
        <p:nvGrpSpPr>
          <p:cNvPr id="387079" name="Group 7"/>
          <p:cNvGrpSpPr>
            <a:grpSpLocks/>
          </p:cNvGrpSpPr>
          <p:nvPr/>
        </p:nvGrpSpPr>
        <p:grpSpPr bwMode="auto">
          <a:xfrm>
            <a:off x="184150" y="2895604"/>
            <a:ext cx="8426450" cy="3657600"/>
            <a:chOff x="116" y="1824"/>
            <a:chExt cx="5308" cy="2304"/>
          </a:xfrm>
        </p:grpSpPr>
        <p:sp>
          <p:nvSpPr>
            <p:cNvPr id="387080" name="Line 8"/>
            <p:cNvSpPr>
              <a:spLocks noChangeShapeType="1"/>
            </p:cNvSpPr>
            <p:nvPr/>
          </p:nvSpPr>
          <p:spPr bwMode="auto">
            <a:xfrm flipV="1">
              <a:off x="648" y="2544"/>
              <a:ext cx="0" cy="15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081" name="Text Box 9"/>
            <p:cNvSpPr txBox="1">
              <a:spLocks noChangeArrowheads="1"/>
            </p:cNvSpPr>
            <p:nvPr/>
          </p:nvSpPr>
          <p:spPr bwMode="auto">
            <a:xfrm>
              <a:off x="116" y="1824"/>
              <a:ext cx="106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9900"/>
                  </a:solidFill>
                </a:rPr>
                <a:t>carrier</a:t>
              </a:r>
            </a:p>
            <a:p>
              <a:pPr algn="ctr"/>
              <a:r>
                <a:rPr lang="en-US">
                  <a:solidFill>
                    <a:srgbClr val="FF9900"/>
                  </a:solidFill>
                </a:rPr>
                <a:t>conc.</a:t>
              </a:r>
            </a:p>
          </p:txBody>
        </p:sp>
        <p:sp>
          <p:nvSpPr>
            <p:cNvPr id="387082" name="Line 10"/>
            <p:cNvSpPr>
              <a:spLocks noChangeShapeType="1"/>
            </p:cNvSpPr>
            <p:nvPr/>
          </p:nvSpPr>
          <p:spPr bwMode="auto">
            <a:xfrm>
              <a:off x="144" y="3792"/>
              <a:ext cx="52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083" name="Freeform 11"/>
            <p:cNvSpPr>
              <a:spLocks/>
            </p:cNvSpPr>
            <p:nvPr/>
          </p:nvSpPr>
          <p:spPr bwMode="auto">
            <a:xfrm>
              <a:off x="672" y="2752"/>
              <a:ext cx="4656" cy="1072"/>
            </a:xfrm>
            <a:custGeom>
              <a:avLst/>
              <a:gdLst>
                <a:gd name="T0" fmla="*/ 0 w 4656"/>
                <a:gd name="T1" fmla="*/ 80 h 1072"/>
                <a:gd name="T2" fmla="*/ 432 w 4656"/>
                <a:gd name="T3" fmla="*/ 80 h 1072"/>
                <a:gd name="T4" fmla="*/ 864 w 4656"/>
                <a:gd name="T5" fmla="*/ 80 h 1072"/>
                <a:gd name="T6" fmla="*/ 1872 w 4656"/>
                <a:gd name="T7" fmla="*/ 80 h 1072"/>
                <a:gd name="T8" fmla="*/ 2256 w 4656"/>
                <a:gd name="T9" fmla="*/ 560 h 1072"/>
                <a:gd name="T10" fmla="*/ 2448 w 4656"/>
                <a:gd name="T11" fmla="*/ 992 h 1072"/>
                <a:gd name="T12" fmla="*/ 2976 w 4656"/>
                <a:gd name="T13" fmla="*/ 1040 h 1072"/>
                <a:gd name="T14" fmla="*/ 3648 w 4656"/>
                <a:gd name="T15" fmla="*/ 1040 h 1072"/>
                <a:gd name="T16" fmla="*/ 4656 w 4656"/>
                <a:gd name="T17" fmla="*/ 104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6" h="1072">
                  <a:moveTo>
                    <a:pt x="0" y="80"/>
                  </a:moveTo>
                  <a:cubicBezTo>
                    <a:pt x="144" y="80"/>
                    <a:pt x="288" y="80"/>
                    <a:pt x="432" y="80"/>
                  </a:cubicBezTo>
                  <a:cubicBezTo>
                    <a:pt x="576" y="80"/>
                    <a:pt x="624" y="80"/>
                    <a:pt x="864" y="80"/>
                  </a:cubicBezTo>
                  <a:cubicBezTo>
                    <a:pt x="1104" y="80"/>
                    <a:pt x="1640" y="0"/>
                    <a:pt x="1872" y="80"/>
                  </a:cubicBezTo>
                  <a:cubicBezTo>
                    <a:pt x="2104" y="160"/>
                    <a:pt x="2160" y="408"/>
                    <a:pt x="2256" y="560"/>
                  </a:cubicBezTo>
                  <a:cubicBezTo>
                    <a:pt x="2352" y="712"/>
                    <a:pt x="2328" y="912"/>
                    <a:pt x="2448" y="992"/>
                  </a:cubicBezTo>
                  <a:cubicBezTo>
                    <a:pt x="2568" y="1072"/>
                    <a:pt x="2776" y="1032"/>
                    <a:pt x="2976" y="1040"/>
                  </a:cubicBezTo>
                  <a:cubicBezTo>
                    <a:pt x="3176" y="1048"/>
                    <a:pt x="3368" y="1040"/>
                    <a:pt x="3648" y="1040"/>
                  </a:cubicBezTo>
                  <a:cubicBezTo>
                    <a:pt x="3928" y="1040"/>
                    <a:pt x="4488" y="1040"/>
                    <a:pt x="4656" y="10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084" name="Freeform 12"/>
            <p:cNvSpPr>
              <a:spLocks/>
            </p:cNvSpPr>
            <p:nvPr/>
          </p:nvSpPr>
          <p:spPr bwMode="auto">
            <a:xfrm>
              <a:off x="672" y="2880"/>
              <a:ext cx="4608" cy="1008"/>
            </a:xfrm>
            <a:custGeom>
              <a:avLst/>
              <a:gdLst>
                <a:gd name="T0" fmla="*/ 0 w 4608"/>
                <a:gd name="T1" fmla="*/ 904 h 1008"/>
                <a:gd name="T2" fmla="*/ 672 w 4608"/>
                <a:gd name="T3" fmla="*/ 904 h 1008"/>
                <a:gd name="T4" fmla="*/ 1968 w 4608"/>
                <a:gd name="T5" fmla="*/ 904 h 1008"/>
                <a:gd name="T6" fmla="*/ 2352 w 4608"/>
                <a:gd name="T7" fmla="*/ 280 h 1008"/>
                <a:gd name="T8" fmla="*/ 2784 w 4608"/>
                <a:gd name="T9" fmla="*/ 40 h 1008"/>
                <a:gd name="T10" fmla="*/ 3696 w 4608"/>
                <a:gd name="T11" fmla="*/ 40 h 1008"/>
                <a:gd name="T12" fmla="*/ 4608 w 4608"/>
                <a:gd name="T13" fmla="*/ 4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8" h="1008">
                  <a:moveTo>
                    <a:pt x="0" y="904"/>
                  </a:moveTo>
                  <a:cubicBezTo>
                    <a:pt x="172" y="904"/>
                    <a:pt x="344" y="904"/>
                    <a:pt x="672" y="904"/>
                  </a:cubicBezTo>
                  <a:cubicBezTo>
                    <a:pt x="1000" y="904"/>
                    <a:pt x="1688" y="1008"/>
                    <a:pt x="1968" y="904"/>
                  </a:cubicBezTo>
                  <a:cubicBezTo>
                    <a:pt x="2248" y="800"/>
                    <a:pt x="2216" y="424"/>
                    <a:pt x="2352" y="280"/>
                  </a:cubicBezTo>
                  <a:cubicBezTo>
                    <a:pt x="2488" y="136"/>
                    <a:pt x="2560" y="80"/>
                    <a:pt x="2784" y="40"/>
                  </a:cubicBezTo>
                  <a:cubicBezTo>
                    <a:pt x="3008" y="0"/>
                    <a:pt x="3392" y="40"/>
                    <a:pt x="3696" y="40"/>
                  </a:cubicBezTo>
                  <a:cubicBezTo>
                    <a:pt x="4000" y="40"/>
                    <a:pt x="4304" y="40"/>
                    <a:pt x="4608" y="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085" name="Text Box 13"/>
            <p:cNvSpPr txBox="1">
              <a:spLocks noChangeArrowheads="1"/>
            </p:cNvSpPr>
            <p:nvPr/>
          </p:nvSpPr>
          <p:spPr bwMode="auto">
            <a:xfrm>
              <a:off x="960" y="2784"/>
              <a:ext cx="8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holes</a:t>
              </a:r>
            </a:p>
          </p:txBody>
        </p:sp>
        <p:sp>
          <p:nvSpPr>
            <p:cNvPr id="387086" name="Text Box 14"/>
            <p:cNvSpPr txBox="1">
              <a:spLocks noChangeArrowheads="1"/>
            </p:cNvSpPr>
            <p:nvPr/>
          </p:nvSpPr>
          <p:spPr bwMode="auto">
            <a:xfrm>
              <a:off x="3936" y="2544"/>
              <a:ext cx="137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electrons</a:t>
              </a:r>
            </a:p>
          </p:txBody>
        </p:sp>
      </p:grp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1143000" y="1752600"/>
            <a:ext cx="218543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p-type Si</a:t>
            </a:r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5791200" y="1752600"/>
            <a:ext cx="2181072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n-type Si</a:t>
            </a:r>
          </a:p>
        </p:txBody>
      </p:sp>
      <p:grpSp>
        <p:nvGrpSpPr>
          <p:cNvPr id="387089" name="Group 17"/>
          <p:cNvGrpSpPr>
            <a:grpSpLocks/>
          </p:cNvGrpSpPr>
          <p:nvPr/>
        </p:nvGrpSpPr>
        <p:grpSpPr bwMode="auto">
          <a:xfrm>
            <a:off x="2133602" y="2414586"/>
            <a:ext cx="5799138" cy="2006600"/>
            <a:chOff x="1344" y="1521"/>
            <a:chExt cx="3653" cy="1264"/>
          </a:xfrm>
        </p:grpSpPr>
        <p:sp>
          <p:nvSpPr>
            <p:cNvPr id="387090" name="Text Box 18"/>
            <p:cNvSpPr txBox="1">
              <a:spLocks noChangeArrowheads="1"/>
            </p:cNvSpPr>
            <p:nvPr/>
          </p:nvSpPr>
          <p:spPr bwMode="auto">
            <a:xfrm>
              <a:off x="2592" y="1680"/>
              <a:ext cx="237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  <a:p>
              <a:r>
                <a:rPr lang="en-US"/>
                <a:t>-</a:t>
              </a:r>
            </a:p>
            <a:p>
              <a:r>
                <a:rPr lang="en-US"/>
                <a:t>-</a:t>
              </a:r>
            </a:p>
          </p:txBody>
        </p:sp>
        <p:sp>
          <p:nvSpPr>
            <p:cNvPr id="387091" name="Freeform 19"/>
            <p:cNvSpPr>
              <a:spLocks/>
            </p:cNvSpPr>
            <p:nvPr/>
          </p:nvSpPr>
          <p:spPr bwMode="auto">
            <a:xfrm>
              <a:off x="1344" y="1752"/>
              <a:ext cx="3360" cy="848"/>
            </a:xfrm>
            <a:custGeom>
              <a:avLst/>
              <a:gdLst>
                <a:gd name="T0" fmla="*/ 0 w 3360"/>
                <a:gd name="T1" fmla="*/ 792 h 848"/>
                <a:gd name="T2" fmla="*/ 1056 w 3360"/>
                <a:gd name="T3" fmla="*/ 792 h 848"/>
                <a:gd name="T4" fmla="*/ 1584 w 3360"/>
                <a:gd name="T5" fmla="*/ 456 h 848"/>
                <a:gd name="T6" fmla="*/ 1920 w 3360"/>
                <a:gd name="T7" fmla="*/ 72 h 848"/>
                <a:gd name="T8" fmla="*/ 3360 w 3360"/>
                <a:gd name="T9" fmla="*/ 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848">
                  <a:moveTo>
                    <a:pt x="0" y="792"/>
                  </a:moveTo>
                  <a:cubicBezTo>
                    <a:pt x="396" y="820"/>
                    <a:pt x="792" y="848"/>
                    <a:pt x="1056" y="792"/>
                  </a:cubicBezTo>
                  <a:cubicBezTo>
                    <a:pt x="1320" y="736"/>
                    <a:pt x="1440" y="576"/>
                    <a:pt x="1584" y="456"/>
                  </a:cubicBezTo>
                  <a:cubicBezTo>
                    <a:pt x="1728" y="336"/>
                    <a:pt x="1624" y="144"/>
                    <a:pt x="1920" y="72"/>
                  </a:cubicBezTo>
                  <a:cubicBezTo>
                    <a:pt x="2216" y="0"/>
                    <a:pt x="2788" y="12"/>
                    <a:pt x="3360" y="24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092" name="Text Box 20"/>
            <p:cNvSpPr txBox="1">
              <a:spLocks noChangeArrowheads="1"/>
            </p:cNvSpPr>
            <p:nvPr/>
          </p:nvSpPr>
          <p:spPr bwMode="auto">
            <a:xfrm>
              <a:off x="2976" y="1680"/>
              <a:ext cx="256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  <a:p>
              <a:r>
                <a:rPr lang="en-US"/>
                <a:t>+</a:t>
              </a:r>
            </a:p>
            <a:p>
              <a:r>
                <a:rPr lang="en-US"/>
                <a:t>+</a:t>
              </a:r>
            </a:p>
          </p:txBody>
        </p:sp>
        <p:sp>
          <p:nvSpPr>
            <p:cNvPr id="387093" name="Text Box 21"/>
            <p:cNvSpPr txBox="1">
              <a:spLocks noChangeArrowheads="1"/>
            </p:cNvSpPr>
            <p:nvPr/>
          </p:nvSpPr>
          <p:spPr bwMode="auto">
            <a:xfrm>
              <a:off x="4694" y="1521"/>
              <a:ext cx="3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FF"/>
                  </a:solidFill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7" grpId="0" autoUpdateAnimBg="0"/>
      <p:bldP spid="3870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4648201" y="0"/>
            <a:ext cx="4495800" cy="6858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algn="ctr"/>
            <a:endParaRPr lang="en-US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0" y="0"/>
            <a:ext cx="4648200" cy="6858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pPr algn="ctr"/>
            <a:endParaRPr lang="en-US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2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This is a DIODE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152404" y="6019801"/>
            <a:ext cx="52489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8534401" y="6019801"/>
            <a:ext cx="47836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2185434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p-type Si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5791200" y="1752600"/>
            <a:ext cx="2181072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n-type Si</a:t>
            </a:r>
          </a:p>
        </p:txBody>
      </p:sp>
      <p:grpSp>
        <p:nvGrpSpPr>
          <p:cNvPr id="388105" name="Group 9"/>
          <p:cNvGrpSpPr>
            <a:grpSpLocks/>
          </p:cNvGrpSpPr>
          <p:nvPr/>
        </p:nvGrpSpPr>
        <p:grpSpPr bwMode="auto">
          <a:xfrm>
            <a:off x="2819402" y="3581404"/>
            <a:ext cx="3733800" cy="1066800"/>
            <a:chOff x="1776" y="2256"/>
            <a:chExt cx="2352" cy="672"/>
          </a:xfrm>
        </p:grpSpPr>
        <p:sp>
          <p:nvSpPr>
            <p:cNvPr id="388106" name="AutoShape 10"/>
            <p:cNvSpPr>
              <a:spLocks noChangeArrowheads="1"/>
            </p:cNvSpPr>
            <p:nvPr/>
          </p:nvSpPr>
          <p:spPr bwMode="auto">
            <a:xfrm rot="5400000">
              <a:off x="2643" y="2301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8107" name="Line 11"/>
            <p:cNvSpPr>
              <a:spLocks noChangeShapeType="1"/>
            </p:cNvSpPr>
            <p:nvPr/>
          </p:nvSpPr>
          <p:spPr bwMode="auto">
            <a:xfrm>
              <a:off x="3264" y="2256"/>
              <a:ext cx="0" cy="6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8108" name="Line 12"/>
            <p:cNvSpPr>
              <a:spLocks noChangeShapeType="1"/>
            </p:cNvSpPr>
            <p:nvPr/>
          </p:nvSpPr>
          <p:spPr bwMode="auto">
            <a:xfrm>
              <a:off x="1776" y="2592"/>
              <a:ext cx="91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8109" name="Line 13"/>
            <p:cNvSpPr>
              <a:spLocks noChangeShapeType="1"/>
            </p:cNvSpPr>
            <p:nvPr/>
          </p:nvSpPr>
          <p:spPr bwMode="auto">
            <a:xfrm>
              <a:off x="3216" y="2592"/>
              <a:ext cx="91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FFF4-61FF-4218-B809-A4FB6944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Further Objectives:</a:t>
            </a:r>
            <a:br>
              <a:rPr lang="en-CA" dirty="0"/>
            </a:br>
            <a:r>
              <a:rPr lang="en-CA" dirty="0"/>
              <a:t>NMR when NMR is not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BFBA-A77E-4E57-95D3-AC06E01AE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Isolated ideally dilute defects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	(including atomic mobility)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Unfavorable isotopes </a:t>
            </a:r>
            <a:r>
              <a:rPr lang="en-CA" baseline="30000" dirty="0">
                <a:solidFill>
                  <a:srgbClr val="00B050"/>
                </a:solidFill>
              </a:rPr>
              <a:t>31</a:t>
            </a:r>
            <a:r>
              <a:rPr lang="en-CA" dirty="0">
                <a:solidFill>
                  <a:srgbClr val="00B050"/>
                </a:solidFill>
              </a:rPr>
              <a:t>Mg vs </a:t>
            </a:r>
            <a:r>
              <a:rPr lang="en-CA" baseline="30000" dirty="0">
                <a:solidFill>
                  <a:srgbClr val="00B050"/>
                </a:solidFill>
              </a:rPr>
              <a:t>25</a:t>
            </a:r>
            <a:r>
              <a:rPr lang="en-CA" dirty="0">
                <a:solidFill>
                  <a:srgbClr val="00B050"/>
                </a:solidFill>
              </a:rPr>
              <a:t>Mg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5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7F06-55D4-4695-BB55-6F75272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78688" cy="1143000"/>
          </a:xfrm>
        </p:spPr>
        <p:txBody>
          <a:bodyPr/>
          <a:lstStyle/>
          <a:p>
            <a:r>
              <a:rPr lang="en-CA" dirty="0"/>
              <a:t>Why is </a:t>
            </a:r>
            <a:r>
              <a:rPr lang="en-CA" baseline="30000" dirty="0"/>
              <a:t>8</a:t>
            </a:r>
            <a:r>
              <a:rPr lang="en-CA" dirty="0"/>
              <a:t>Li the Best βNMR Nucleus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5B7EB-DEE4-4818-BE88-7C809ACA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78523"/>
            <a:ext cx="8278688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lightest </a:t>
            </a:r>
            <a:r>
              <a:rPr lang="el-GR" dirty="0">
                <a:solidFill>
                  <a:srgbClr val="0000FF"/>
                </a:solidFill>
              </a:rPr>
              <a:t>β</a:t>
            </a:r>
            <a:r>
              <a:rPr lang="en-US" dirty="0">
                <a:solidFill>
                  <a:srgbClr val="0000FF"/>
                </a:solidFill>
              </a:rPr>
              <a:t>NMR isotope</a:t>
            </a:r>
          </a:p>
          <a:p>
            <a:r>
              <a:rPr lang="en-US" dirty="0">
                <a:solidFill>
                  <a:srgbClr val="0000FF"/>
                </a:solidFill>
              </a:rPr>
              <a:t>easy to polarize</a:t>
            </a:r>
          </a:p>
          <a:p>
            <a:r>
              <a:rPr lang="en-US" dirty="0">
                <a:solidFill>
                  <a:srgbClr val="0000FF"/>
                </a:solidFill>
              </a:rPr>
              <a:t>easy to make a very pure high intensity beam</a:t>
            </a:r>
          </a:p>
          <a:p>
            <a:r>
              <a:rPr lang="en-US" dirty="0">
                <a:solidFill>
                  <a:srgbClr val="0000FF"/>
                </a:solidFill>
              </a:rPr>
              <a:t>can be produced by many different targets</a:t>
            </a:r>
          </a:p>
          <a:p>
            <a:r>
              <a:rPr lang="en-US" dirty="0">
                <a:solidFill>
                  <a:srgbClr val="0000FF"/>
                </a:solidFill>
              </a:rPr>
              <a:t>convenient lifetime 1.2 sec</a:t>
            </a:r>
          </a:p>
          <a:p>
            <a:r>
              <a:rPr lang="en-US" dirty="0">
                <a:solidFill>
                  <a:srgbClr val="0000FF"/>
                </a:solidFill>
              </a:rPr>
              <a:t>effectively single step decay: leaves only </a:t>
            </a:r>
            <a:r>
              <a:rPr lang="el-GR" dirty="0">
                <a:solidFill>
                  <a:srgbClr val="0000FF"/>
                </a:solidFill>
              </a:rPr>
              <a:t>α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significant experience is available</a:t>
            </a:r>
          </a:p>
          <a:p>
            <a:r>
              <a:rPr lang="en-US" dirty="0">
                <a:solidFill>
                  <a:srgbClr val="0000FF"/>
                </a:solidFill>
              </a:rPr>
              <a:t>chemically simple Li</a:t>
            </a:r>
            <a:r>
              <a:rPr lang="en-US" baseline="30000" dirty="0">
                <a:solidFill>
                  <a:srgbClr val="0000FF"/>
                </a:solidFill>
              </a:rPr>
              <a:t>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1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IUMF_presentation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79465</TotalTime>
  <Words>728</Words>
  <Application>Microsoft Office PowerPoint</Application>
  <PresentationFormat>On-screen Show (4:3)</PresentationFormat>
  <Paragraphs>189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Cambria Math</vt:lpstr>
      <vt:lpstr>Comic Sans MS</vt:lpstr>
      <vt:lpstr>Garamond</vt:lpstr>
      <vt:lpstr>Myriad Pro</vt:lpstr>
      <vt:lpstr>Symbol</vt:lpstr>
      <vt:lpstr>Tahoma</vt:lpstr>
      <vt:lpstr>Times New Roman</vt:lpstr>
      <vt:lpstr>Tw Cen MT</vt:lpstr>
      <vt:lpstr>Wingdings</vt:lpstr>
      <vt:lpstr>Wingdings 2</vt:lpstr>
      <vt:lpstr>Default Design</vt:lpstr>
      <vt:lpstr>1_Presentation1</vt:lpstr>
      <vt:lpstr>TRIUMF_presentation</vt:lpstr>
      <vt:lpstr>1_Median</vt:lpstr>
      <vt:lpstr>Graph</vt:lpstr>
      <vt:lpstr>Nuclear Magnetic Resonance</vt:lpstr>
      <vt:lpstr> βNMR in the Age of ARIEL </vt:lpstr>
      <vt:lpstr>PowerPoint Presentation</vt:lpstr>
      <vt:lpstr>Scientific Objectives</vt:lpstr>
      <vt:lpstr>Solid Interfaces</vt:lpstr>
      <vt:lpstr>An Example</vt:lpstr>
      <vt:lpstr>This is a DIODE</vt:lpstr>
      <vt:lpstr>Further Objectives: NMR when NMR is not Possible</vt:lpstr>
      <vt:lpstr>Why is 8Li the Best βNMR Nucleus</vt:lpstr>
      <vt:lpstr>PowerPoint Presentation</vt:lpstr>
      <vt:lpstr>Context: Production of 8Li</vt:lpstr>
      <vt:lpstr>Production of 8Li at ARIEL</vt:lpstr>
      <vt:lpstr>Present Status (BL2A/ISAC)</vt:lpstr>
      <vt:lpstr>A Typical Experiment</vt:lpstr>
      <vt:lpstr>A Typical Beam Period</vt:lpstr>
      <vt:lpstr>Compromises</vt:lpstr>
      <vt:lpstr>The Bright Future: ARIEL will provide (3×) more  weeks of 8Li beam</vt:lpstr>
      <vt:lpstr>What This Will Require</vt:lpstr>
      <vt:lpstr>The End</vt:lpstr>
    </vt:vector>
  </TitlesOfParts>
  <Company>TRIUMF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βNMR at TRIUMF/ISAC:</dc:title>
  <dc:creator>delaroo</dc:creator>
  <cp:lastModifiedBy>William Andrew MacFarlane</cp:lastModifiedBy>
  <cp:revision>691</cp:revision>
  <cp:lastPrinted>2007-11-20T18:08:45Z</cp:lastPrinted>
  <dcterms:created xsi:type="dcterms:W3CDTF">2003-05-13T02:08:53Z</dcterms:created>
  <dcterms:modified xsi:type="dcterms:W3CDTF">2023-08-03T16:55:38Z</dcterms:modified>
</cp:coreProperties>
</file>