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309" r:id="rId2"/>
    <p:sldId id="303" r:id="rId3"/>
    <p:sldId id="304" r:id="rId4"/>
    <p:sldId id="306" r:id="rId5"/>
    <p:sldId id="256" r:id="rId6"/>
    <p:sldId id="307" r:id="rId7"/>
    <p:sldId id="310" r:id="rId8"/>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86"/>
  </p:normalViewPr>
  <p:slideViewPr>
    <p:cSldViewPr snapToObjects="1">
      <p:cViewPr varScale="1">
        <p:scale>
          <a:sx n="66" d="100"/>
          <a:sy n="66" d="100"/>
        </p:scale>
        <p:origin x="36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45" d="100"/>
          <a:sy n="145"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3077739" cy="513508"/>
          </a:xfrm>
          <a:prstGeom prst="rect">
            <a:avLst/>
          </a:prstGeom>
        </p:spPr>
        <p:txBody>
          <a:bodyPr vert="horz" lIns="99075" tIns="49538" rIns="99075" bIns="49538" rtlCol="0"/>
          <a:lstStyle>
            <a:lvl1pPr algn="l">
              <a:defRPr sz="13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4023093" y="0"/>
            <a:ext cx="3077739" cy="513508"/>
          </a:xfrm>
          <a:prstGeom prst="rect">
            <a:avLst/>
          </a:prstGeom>
        </p:spPr>
        <p:txBody>
          <a:bodyPr vert="horz" lIns="99075" tIns="49538" rIns="99075" bIns="49538" rtlCol="0"/>
          <a:lstStyle>
            <a:lvl1pPr algn="r">
              <a:defRPr sz="1300"/>
            </a:lvl1pPr>
          </a:lstStyle>
          <a:p>
            <a:fld id="{CBB72EAA-2733-D14F-950A-8F4240385864}" type="datetimeFigureOut">
              <a:rPr lang="en-US" smtClean="0"/>
              <a:t>8/2/2023</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9721108"/>
            <a:ext cx="3077739"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4023093" y="9721108"/>
            <a:ext cx="3077739" cy="513507"/>
          </a:xfrm>
          <a:prstGeom prst="rect">
            <a:avLst/>
          </a:prstGeom>
        </p:spPr>
        <p:txBody>
          <a:bodyPr vert="horz" lIns="99075" tIns="49538" rIns="99075" bIns="49538" rtlCol="0" anchor="b"/>
          <a:lstStyle>
            <a:lvl1pPr algn="r">
              <a:defRPr sz="13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093" y="0"/>
            <a:ext cx="3077739" cy="513508"/>
          </a:xfrm>
          <a:prstGeom prst="rect">
            <a:avLst/>
          </a:prstGeom>
        </p:spPr>
        <p:txBody>
          <a:bodyPr vert="horz" lIns="99075" tIns="49538" rIns="99075" bIns="49538" rtlCol="0"/>
          <a:lstStyle>
            <a:lvl1pPr algn="r">
              <a:defRPr sz="1300"/>
            </a:lvl1pPr>
          </a:lstStyle>
          <a:p>
            <a:fld id="{D4DD062E-52F7-A14D-A443-1F3854784447}" type="datetimeFigureOut">
              <a:rPr lang="en-US" smtClean="0"/>
              <a:t>8/2/2023</a:t>
            </a:fld>
            <a:endParaRPr lang="en-US"/>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248" y="4925408"/>
            <a:ext cx="568198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8"/>
            <a:ext cx="3077739"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21108"/>
            <a:ext cx="3077739" cy="513507"/>
          </a:xfrm>
          <a:prstGeom prst="rect">
            <a:avLst/>
          </a:prstGeom>
        </p:spPr>
        <p:txBody>
          <a:bodyPr vert="horz" lIns="99075" tIns="49538" rIns="99075" bIns="49538" rtlCol="0" anchor="b"/>
          <a:lstStyle>
            <a:lvl1pPr algn="r">
              <a:defRPr sz="13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6403" y="2169047"/>
            <a:ext cx="2520000" cy="2494674"/>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7987" y="2427287"/>
            <a:ext cx="5616575"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27287"/>
            <a:ext cx="5611813"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fld id="{9C2A1718-5652-6746-87EA-2129C5FBB0DE}" type="datetime1">
              <a:rPr lang="de-CH" smtClean="0"/>
              <a:t>02.08.2023</a:t>
            </a:fld>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US"/>
              <a:t>Presenter | Presentation Title</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2071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8D329237-9A28-7F47-B6F4-ED5E1F4D6B14}" type="datetime1">
              <a:rPr lang="de-CH" smtClean="0"/>
              <a:t>02.08.2023</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Presenter | Presentation Title</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DE4D9939-E67D-404A-BFAF-D6865F994267}" type="datetime1">
              <a:rPr lang="de-CH" smtClean="0"/>
              <a:t>02.08.2023</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Presenter | Presentation Title</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C922FD57-7E01-2947-A36A-572802D78600}" type="datetime1">
              <a:rPr lang="de-CH" smtClean="0"/>
              <a:t>02.08.2023</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Presenter | Presentation Title</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fld id="{060ADF95-1D50-A346-9F36-9D11B5959A20}" type="datetime1">
              <a:rPr lang="de-CH" smtClean="0"/>
              <a:t>02.08.2023</a:t>
            </a:fld>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US"/>
              <a:t>Presenter | Presentation Title</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EC9037A8-3728-274F-ADAC-4D3957FCBA46}"/>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fld id="{30B6D7F9-B89E-4E44-88DB-D2B03C1575BD}" type="datetime1">
              <a:rPr lang="de-CH" smtClean="0"/>
              <a:t>02.08.2023</a:t>
            </a:fld>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Presenter | Presentation Title</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fld id="{82CA310A-8036-D740-9C67-C96559B7989C}" type="datetime1">
              <a:rPr lang="de-CH" smtClean="0"/>
              <a:t>02.08.2023</a:t>
            </a:fld>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Presenter | Presentation Title</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fld id="{CF864767-D034-6F4D-A79A-403E389348E4}" type="datetime1">
              <a:rPr lang="de-CH" smtClean="0"/>
              <a:t>02.08.2023</a:t>
            </a:fld>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Presenter | Presentation Title</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fld id="{A5B03441-D3E1-7842-803A-ECC2015F2216}" type="datetime1">
              <a:rPr lang="de-CH" smtClean="0"/>
              <a:t>02.08.2023</a:t>
            </a:fld>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Presenter | Presentation Title</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fld id="{95FBFAC2-1082-0349-931A-E17E3D1FD5EA}" type="datetime1">
              <a:rPr lang="de-CH" smtClean="0"/>
              <a:t>02.08.2023</a:t>
            </a:fld>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US"/>
              <a:t>Presenter | Presentation Title</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fld id="{93EF7B39-23DF-A840-A7BA-86E01E93D669}" type="datetime1">
              <a:rPr lang="de-CH" smtClean="0"/>
              <a:t>02.08.2023</a:t>
            </a:fld>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US"/>
              <a:t>Presenter | Presentation Title</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fld id="{4037E494-8AEE-344E-B8BB-A4B2E261658F}" type="datetime1">
              <a:rPr lang="de-CH" smtClean="0"/>
              <a:t>02.08.2023</a:t>
            </a:fld>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US"/>
              <a:t>Presenter | Presentation Title</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fld id="{429B46AD-AE35-A04A-BBC1-316D1F62DB10}" type="datetime1">
              <a:rPr lang="de-CH" smtClean="0"/>
              <a:t>02.08.2023</a:t>
            </a:fld>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US"/>
              <a:t>Presenter | Presentation Title</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59AC4-96B9-704B-82C7-32D5BEFF3254}"/>
              </a:ext>
            </a:extLst>
          </p:cNvPr>
          <p:cNvSpPr txBox="1"/>
          <p:nvPr userDrawn="1"/>
        </p:nvSpPr>
        <p:spPr>
          <a:xfrm>
            <a:off x="407988" y="6196406"/>
            <a:ext cx="11376025" cy="369332"/>
          </a:xfrm>
          <a:prstGeom prst="rect">
            <a:avLst/>
          </a:prstGeom>
          <a:noFill/>
        </p:spPr>
        <p:txBody>
          <a:bodyPr wrap="square" rtlCol="0">
            <a:spAutoFit/>
          </a:bodyPr>
          <a:lstStyle/>
          <a:p>
            <a:pPr algn="ctr"/>
            <a:r>
              <a:rPr kumimoji="0" lang="fr-CH" dirty="0" err="1"/>
              <a:t>home.cern</a:t>
            </a:r>
            <a:endParaRPr lang="en-US" dirty="0"/>
          </a:p>
        </p:txBody>
      </p:sp>
      <p:pic>
        <p:nvPicPr>
          <p:cNvPr id="5" name="Picture 4">
            <a:extLst>
              <a:ext uri="{FF2B5EF4-FFF2-40B4-BE49-F238E27FC236}">
                <a16:creationId xmlns:a16="http://schemas.microsoft.com/office/drawing/2014/main" id="{155196E8-CA32-8449-8B2F-F83D475BC17D}"/>
              </a:ext>
            </a:extLst>
          </p:cNvPr>
          <p:cNvPicPr>
            <a:picLocks noChangeAspect="1"/>
          </p:cNvPicPr>
          <p:nvPr userDrawn="1"/>
        </p:nvPicPr>
        <p:blipFill>
          <a:blip r:embed="rId2"/>
          <a:stretch>
            <a:fillRect/>
          </a:stretch>
        </p:blipFill>
        <p:spPr>
          <a:xfrm>
            <a:off x="5231904" y="2244864"/>
            <a:ext cx="1728192" cy="1728192"/>
          </a:xfrm>
          <a:prstGeom prst="rect">
            <a:avLst/>
          </a:prstGeom>
        </p:spPr>
      </p:pic>
    </p:spTree>
    <p:extLst>
      <p:ext uri="{BB962C8B-B14F-4D97-AF65-F5344CB8AC3E}">
        <p14:creationId xmlns:p14="http://schemas.microsoft.com/office/powerpoint/2010/main" val="101587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6130" y="710117"/>
            <a:ext cx="1990424" cy="197042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3429000"/>
            <a:ext cx="11376025" cy="2153265"/>
          </a:xfrm>
        </p:spPr>
        <p:txBody>
          <a:bodyPr anchor="t" anchorCtr="0"/>
          <a:lstStyle>
            <a:lvl1pPr algn="l">
              <a:defRPr sz="5000">
                <a:solidFill>
                  <a:schemeClr val="bg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700252"/>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7F1BD44C-4E47-7641-9144-60BC1FFF9E40}" type="datetime1">
              <a:rPr lang="de-CH" smtClean="0"/>
              <a:t>02.08.2023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Presenter | Presentation Title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7FC59C3C-3539-0F4E-8F5B-F97EBD723FC3}" type="datetime1">
              <a:rPr lang="de-CH" smtClean="0"/>
              <a:t>02.08.2023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Presenter | Presentation Title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C2C63C51-3C01-364C-8C1F-513415625717}" type="datetime1">
              <a:rPr lang="de-CH" smtClean="0"/>
              <a:t>02.08.2023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Presenter | Presentation Title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age colour or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B6E0-915E-6A4B-BE3D-83464DDCC02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3F185B5-CF74-D44D-A9E3-83166F096FD5}"/>
              </a:ext>
            </a:extLst>
          </p:cNvPr>
          <p:cNvSpPr>
            <a:spLocks noGrp="1"/>
          </p:cNvSpPr>
          <p:nvPr>
            <p:ph type="dt" sz="half" idx="10"/>
          </p:nvPr>
        </p:nvSpPr>
        <p:spPr/>
        <p:txBody>
          <a:bodyPr/>
          <a:lstStyle>
            <a:lvl1pPr>
              <a:defRPr>
                <a:solidFill>
                  <a:schemeClr val="bg1"/>
                </a:solidFill>
              </a:defRPr>
            </a:lvl1pPr>
          </a:lstStyle>
          <a:p>
            <a:fld id="{6795D28C-D9FB-D84E-8771-15AE52B73C25}" type="datetime1">
              <a:rPr lang="de-CH" smtClean="0"/>
              <a:t>02.08.2023</a:t>
            </a:fld>
            <a:endParaRPr lang="en-US" dirty="0"/>
          </a:p>
        </p:txBody>
      </p:sp>
      <p:sp>
        <p:nvSpPr>
          <p:cNvPr id="4" name="Slide Number Placeholder 3">
            <a:extLst>
              <a:ext uri="{FF2B5EF4-FFF2-40B4-BE49-F238E27FC236}">
                <a16:creationId xmlns:a16="http://schemas.microsoft.com/office/drawing/2014/main" id="{5AD60124-268E-2640-B552-632FCB92FCF3}"/>
              </a:ext>
            </a:extLst>
          </p:cNvPr>
          <p:cNvSpPr>
            <a:spLocks noGrp="1"/>
          </p:cNvSpPr>
          <p:nvPr>
            <p:ph type="sldNum" sz="quarter" idx="11"/>
          </p:nvPr>
        </p:nvSpPr>
        <p:spPr/>
        <p:txBody>
          <a:bodyPr/>
          <a:lstStyle>
            <a:lvl1pPr>
              <a:defRPr>
                <a:solidFill>
                  <a:schemeClr val="bg1"/>
                </a:solidFill>
              </a:defRPr>
            </a:lvl1pPr>
          </a:lstStyle>
          <a:p>
            <a:fld id="{36B5EA5A-BC32-A742-B11B-8E7414D5B535}" type="slidenum">
              <a:rPr lang="en-US" smtClean="0"/>
              <a:pPr/>
              <a:t>‹#›</a:t>
            </a:fld>
            <a:endParaRPr lang="en-US" dirty="0"/>
          </a:p>
        </p:txBody>
      </p:sp>
      <p:sp>
        <p:nvSpPr>
          <p:cNvPr id="5" name="Footer Placeholder 4">
            <a:extLst>
              <a:ext uri="{FF2B5EF4-FFF2-40B4-BE49-F238E27FC236}">
                <a16:creationId xmlns:a16="http://schemas.microsoft.com/office/drawing/2014/main" id="{3E7D4B92-ED84-1D4C-81AB-7D7F79EF892F}"/>
              </a:ext>
            </a:extLst>
          </p:cNvPr>
          <p:cNvSpPr>
            <a:spLocks noGrp="1"/>
          </p:cNvSpPr>
          <p:nvPr>
            <p:ph type="ftr" sz="quarter" idx="12"/>
          </p:nvPr>
        </p:nvSpPr>
        <p:spPr/>
        <p:txBody>
          <a:bodyPr/>
          <a:lstStyle>
            <a:lvl1pPr>
              <a:defRPr>
                <a:solidFill>
                  <a:schemeClr val="bg1"/>
                </a:solidFill>
              </a:defRPr>
            </a:lvl1pPr>
          </a:lstStyle>
          <a:p>
            <a:r>
              <a:rPr lang="en-US" dirty="0"/>
              <a:t>Presenter | Presentation Title</a:t>
            </a:r>
          </a:p>
        </p:txBody>
      </p:sp>
      <p:cxnSp>
        <p:nvCxnSpPr>
          <p:cNvPr id="19" name="Straight Connector 18">
            <a:extLst>
              <a:ext uri="{FF2B5EF4-FFF2-40B4-BE49-F238E27FC236}">
                <a16:creationId xmlns:a16="http://schemas.microsoft.com/office/drawing/2014/main" id="{F1E223B3-FDCC-6949-9C0B-F052B97037C1}"/>
              </a:ext>
            </a:extLst>
          </p:cNvPr>
          <p:cNvCxnSpPr/>
          <p:nvPr userDrawn="1"/>
        </p:nvCxnSpPr>
        <p:spPr>
          <a:xfrm>
            <a:off x="407987" y="6266608"/>
            <a:ext cx="113760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082788-0C78-F842-A18F-84667EAC7E6A}"/>
              </a:ext>
            </a:extLst>
          </p:cNvPr>
          <p:cNvPicPr>
            <a:picLocks noChangeAspect="1"/>
          </p:cNvPicPr>
          <p:nvPr userDrawn="1"/>
        </p:nvPicPr>
        <p:blipFill>
          <a:blip r:embed="rId2"/>
          <a:stretch>
            <a:fillRect/>
          </a:stretch>
        </p:blipFill>
        <p:spPr>
          <a:xfrm>
            <a:off x="407988" y="6364800"/>
            <a:ext cx="495300" cy="393700"/>
          </a:xfrm>
          <a:prstGeom prst="rect">
            <a:avLst/>
          </a:prstGeom>
        </p:spPr>
      </p:pic>
    </p:spTree>
    <p:extLst>
      <p:ext uri="{BB962C8B-B14F-4D97-AF65-F5344CB8AC3E}">
        <p14:creationId xmlns:p14="http://schemas.microsoft.com/office/powerpoint/2010/main" val="19193558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29980"/>
            <a:ext cx="12192000" cy="6230755"/>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48846"/>
            <a:ext cx="4116387" cy="6249621"/>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C7823244-45B8-6B4F-9B08-B3ECCA62DD59}" type="datetime1">
              <a:rPr lang="de-CH" smtClean="0"/>
              <a:t>02.08.2023</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Presenter | Presentation Title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7987" y="1592264"/>
            <a:ext cx="56165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fld id="{E5029319-06AA-7F42-ADF7-19DBBD11312C}" type="datetime1">
              <a:rPr lang="de-CH" smtClean="0"/>
              <a:t>02.08.2023</a:t>
            </a:fld>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US"/>
              <a:t>Presenter | Presentation Title</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495600" y="6378349"/>
            <a:ext cx="1620788" cy="365125"/>
          </a:xfrm>
          <a:prstGeom prst="rect">
            <a:avLst/>
          </a:prstGeom>
        </p:spPr>
        <p:txBody>
          <a:bodyPr vert="horz" lIns="0" tIns="0" rIns="0" bIns="0" rtlCol="0" anchor="ctr"/>
          <a:lstStyle>
            <a:lvl1pPr algn="r">
              <a:defRPr sz="1000">
                <a:solidFill>
                  <a:schemeClr val="tx1"/>
                </a:solidFill>
              </a:defRPr>
            </a:lvl1pPr>
          </a:lstStyle>
          <a:p>
            <a:fld id="{7EFCF37F-0624-3A4F-A6BC-24980A3E6108}" type="datetime1">
              <a:rPr lang="en-GB" noProof="0" smtClean="0"/>
              <a:t>02/08/2023</a:t>
            </a:fld>
            <a:endParaRPr lang="en-GB" noProof="0" dirty="0"/>
          </a:p>
        </p:txBody>
      </p:sp>
      <p:sp>
        <p:nvSpPr>
          <p:cNvPr id="6" name="Slide Number Placeholder 5"/>
          <p:cNvSpPr>
            <a:spLocks noGrp="1"/>
          </p:cNvSpPr>
          <p:nvPr>
            <p:ph type="sldNum" sz="quarter" idx="4"/>
          </p:nvPr>
        </p:nvSpPr>
        <p:spPr>
          <a:xfrm>
            <a:off x="11107546" y="6383848"/>
            <a:ext cx="681254" cy="365125"/>
          </a:xfrm>
          <a:prstGeom prst="rect">
            <a:avLst/>
          </a:prstGeom>
        </p:spPr>
        <p:txBody>
          <a:bodyPr vert="horz" lIns="0" tIns="0" rIns="0" bIns="0" rtlCol="0" anchor="ctr"/>
          <a:lstStyle>
            <a:lvl1pPr algn="r">
              <a:defRPr sz="1000">
                <a:solidFill>
                  <a:schemeClr val="tx1"/>
                </a:solidFill>
              </a:defRPr>
            </a:lvl1pPr>
          </a:lstStyle>
          <a:p>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4259262" y="6383848"/>
            <a:ext cx="6572221" cy="365125"/>
          </a:xfrm>
          <a:prstGeom prst="rect">
            <a:avLst/>
          </a:prstGeom>
        </p:spPr>
        <p:txBody>
          <a:bodyPr vert="horz" lIns="91440" tIns="45720" rIns="91440" bIns="45720" rtlCol="0" anchor="ctr"/>
          <a:lstStyle>
            <a:lvl1pPr algn="ctr">
              <a:defRPr sz="1200">
                <a:solidFill>
                  <a:schemeClr val="tx1"/>
                </a:solidFill>
              </a:defRPr>
            </a:lvl1pPr>
          </a:lstStyle>
          <a:p>
            <a:r>
              <a:rPr lang="en-US" dirty="0"/>
              <a:t>Presenter | Presentation Title</a:t>
            </a:r>
          </a:p>
        </p:txBody>
      </p:sp>
      <p:cxnSp>
        <p:nvCxnSpPr>
          <p:cNvPr id="14" name="Straight Connector 13">
            <a:extLst>
              <a:ext uri="{FF2B5EF4-FFF2-40B4-BE49-F238E27FC236}">
                <a16:creationId xmlns:a16="http://schemas.microsoft.com/office/drawing/2014/main" id="{BD9C6532-AEDE-354E-83AD-7F67D706DF38}"/>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26E9AC2-DB3F-3043-BAF1-FDB172EA2CD8}"/>
              </a:ext>
            </a:extLst>
          </p:cNvPr>
          <p:cNvPicPr>
            <a:picLocks noChangeAspect="1"/>
          </p:cNvPicPr>
          <p:nvPr userDrawn="1"/>
        </p:nvPicPr>
        <p:blipFill>
          <a:blip r:embed="rId24"/>
          <a:stretch>
            <a:fillRect/>
          </a:stretch>
        </p:blipFill>
        <p:spPr>
          <a:xfrm>
            <a:off x="407988" y="6364599"/>
            <a:ext cx="495300" cy="393700"/>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7" r:id="rId7"/>
    <p:sldLayoutId id="2147483674" r:id="rId8"/>
    <p:sldLayoutId id="2147483652" r:id="rId9"/>
    <p:sldLayoutId id="2147483653" r:id="rId10"/>
    <p:sldLayoutId id="2147483661" r:id="rId11"/>
    <p:sldLayoutId id="2147483666" r:id="rId12"/>
    <p:sldLayoutId id="2147483667" r:id="rId13"/>
    <p:sldLayoutId id="2147483658" r:id="rId14"/>
    <p:sldLayoutId id="2147483659" r:id="rId15"/>
    <p:sldLayoutId id="2147483673" r:id="rId16"/>
    <p:sldLayoutId id="2147483660" r:id="rId17"/>
    <p:sldLayoutId id="2147483671" r:id="rId18"/>
    <p:sldLayoutId id="2147483651" r:id="rId19"/>
    <p:sldLayoutId id="2147483654" r:id="rId20"/>
    <p:sldLayoutId id="2147483669" r:id="rId21"/>
    <p:sldLayoutId id="2147483655" r:id="rId2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cds.cern.ch/record/2800190/files/146-138-PB.pdf" TargetMode="External"/><Relationship Id="rId2" Type="http://schemas.openxmlformats.org/officeDocument/2006/relationships/hyperlink" Target="https://www.slac.stanford.edu/econf/C210711/SnowmassBook.pdf"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10.23731/CYRM-2022-001.245"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3F17-C106-D208-53F4-60E218FC3A25}"/>
              </a:ext>
            </a:extLst>
          </p:cNvPr>
          <p:cNvSpPr>
            <a:spLocks noGrp="1"/>
          </p:cNvSpPr>
          <p:nvPr>
            <p:ph type="title"/>
          </p:nvPr>
        </p:nvSpPr>
        <p:spPr/>
        <p:txBody>
          <a:bodyPr/>
          <a:lstStyle/>
          <a:p>
            <a:pPr algn="ctr"/>
            <a:r>
              <a:rPr lang="en-US" dirty="0"/>
              <a:t>Enabling a Green &amp; Sustainable Particle Collider at the Energy Frontier</a:t>
            </a:r>
            <a:endParaRPr lang="en-GB" dirty="0"/>
          </a:p>
        </p:txBody>
      </p:sp>
      <p:sp>
        <p:nvSpPr>
          <p:cNvPr id="3" name="Date Placeholder 2">
            <a:extLst>
              <a:ext uri="{FF2B5EF4-FFF2-40B4-BE49-F238E27FC236}">
                <a16:creationId xmlns:a16="http://schemas.microsoft.com/office/drawing/2014/main" id="{5D83EB25-F854-A2F8-18FE-925009E44EC0}"/>
              </a:ext>
            </a:extLst>
          </p:cNvPr>
          <p:cNvSpPr>
            <a:spLocks noGrp="1"/>
          </p:cNvSpPr>
          <p:nvPr>
            <p:ph type="dt" sz="half" idx="10"/>
          </p:nvPr>
        </p:nvSpPr>
        <p:spPr/>
        <p:txBody>
          <a:bodyPr/>
          <a:lstStyle/>
          <a:p>
            <a:r>
              <a:rPr lang="de-CH" dirty="0"/>
              <a:t>02.08.2023</a:t>
            </a:r>
            <a:endParaRPr lang="en-US" dirty="0"/>
          </a:p>
        </p:txBody>
      </p:sp>
      <p:sp>
        <p:nvSpPr>
          <p:cNvPr id="4" name="Footer Placeholder 3">
            <a:extLst>
              <a:ext uri="{FF2B5EF4-FFF2-40B4-BE49-F238E27FC236}">
                <a16:creationId xmlns:a16="http://schemas.microsoft.com/office/drawing/2014/main" id="{58886298-B659-28E4-BF60-F9D71388C40B}"/>
              </a:ext>
            </a:extLst>
          </p:cNvPr>
          <p:cNvSpPr>
            <a:spLocks noGrp="1"/>
          </p:cNvSpPr>
          <p:nvPr>
            <p:ph type="ftr" sz="quarter" idx="11"/>
          </p:nvPr>
        </p:nvSpPr>
        <p:spPr/>
        <p:txBody>
          <a:bodyPr/>
          <a:lstStyle/>
          <a:p>
            <a:r>
              <a:rPr lang="en-US" dirty="0"/>
              <a:t>M. Turner</a:t>
            </a:r>
          </a:p>
        </p:txBody>
      </p:sp>
      <p:sp>
        <p:nvSpPr>
          <p:cNvPr id="5" name="Slide Number Placeholder 4">
            <a:extLst>
              <a:ext uri="{FF2B5EF4-FFF2-40B4-BE49-F238E27FC236}">
                <a16:creationId xmlns:a16="http://schemas.microsoft.com/office/drawing/2014/main" id="{9AC101CD-89AB-0F86-2738-C23D3FF7104B}"/>
              </a:ext>
            </a:extLst>
          </p:cNvPr>
          <p:cNvSpPr>
            <a:spLocks noGrp="1"/>
          </p:cNvSpPr>
          <p:nvPr>
            <p:ph type="sldNum" sz="quarter" idx="12"/>
          </p:nvPr>
        </p:nvSpPr>
        <p:spPr/>
        <p:txBody>
          <a:bodyPr/>
          <a:lstStyle/>
          <a:p>
            <a:fld id="{36B5EA5A-BC32-A742-B11B-8E7414D5B535}" type="slidenum">
              <a:rPr lang="en-US" smtClean="0"/>
              <a:pPr/>
              <a:t>1</a:t>
            </a:fld>
            <a:endParaRPr lang="en-US" dirty="0"/>
          </a:p>
        </p:txBody>
      </p:sp>
      <p:pic>
        <p:nvPicPr>
          <p:cNvPr id="7" name="Picture 6" descr="A group of people standing in front of a building&#10;&#10;Description automatically generated">
            <a:extLst>
              <a:ext uri="{FF2B5EF4-FFF2-40B4-BE49-F238E27FC236}">
                <a16:creationId xmlns:a16="http://schemas.microsoft.com/office/drawing/2014/main" id="{39EF2B0F-F28B-F008-C7F5-04FF0A7E16D3}"/>
              </a:ext>
            </a:extLst>
          </p:cNvPr>
          <p:cNvPicPr>
            <a:picLocks noChangeAspect="1"/>
          </p:cNvPicPr>
          <p:nvPr/>
        </p:nvPicPr>
        <p:blipFill>
          <a:blip r:embed="rId2"/>
          <a:stretch>
            <a:fillRect/>
          </a:stretch>
        </p:blipFill>
        <p:spPr>
          <a:xfrm>
            <a:off x="413087" y="2153485"/>
            <a:ext cx="6912148" cy="3863891"/>
          </a:xfrm>
          <a:prstGeom prst="rect">
            <a:avLst/>
          </a:prstGeom>
        </p:spPr>
      </p:pic>
      <p:sp>
        <p:nvSpPr>
          <p:cNvPr id="8" name="TextBox 7">
            <a:extLst>
              <a:ext uri="{FF2B5EF4-FFF2-40B4-BE49-F238E27FC236}">
                <a16:creationId xmlns:a16="http://schemas.microsoft.com/office/drawing/2014/main" id="{DBEA591E-1849-A82B-DBEE-3A5C8B004B11}"/>
              </a:ext>
            </a:extLst>
          </p:cNvPr>
          <p:cNvSpPr txBox="1"/>
          <p:nvPr/>
        </p:nvSpPr>
        <p:spPr>
          <a:xfrm>
            <a:off x="7458496" y="2093134"/>
            <a:ext cx="4254128" cy="3939540"/>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600" dirty="0"/>
              <a:t>Many open questions on the fundamental laws of our universe.</a:t>
            </a:r>
          </a:p>
          <a:p>
            <a:pPr marL="285750" indent="-285750" algn="l">
              <a:buFont typeface="Arial" panose="020B0604020202020204" pitchFamily="34" charset="0"/>
              <a:buChar char="•"/>
            </a:pPr>
            <a:r>
              <a:rPr lang="en-US" sz="1600" dirty="0"/>
              <a:t>Particle colliders are an important discovery tool that may provide some answers.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HEP colliders are large machines (&gt;km, ↑) with a large environmental footprint (↑).</a:t>
            </a:r>
          </a:p>
          <a:p>
            <a:pPr marL="742950" lvl="1" indent="-285750">
              <a:buFont typeface="Arial" panose="020B0604020202020204" pitchFamily="34" charset="0"/>
              <a:buChar char="•"/>
            </a:pPr>
            <a:r>
              <a:rPr lang="en-US" sz="1600" dirty="0"/>
              <a:t>Require support from society</a:t>
            </a:r>
            <a:endParaRPr lang="en-GB" sz="1600" dirty="0"/>
          </a:p>
          <a:p>
            <a:pPr marL="742950" lvl="1" indent="-285750">
              <a:buFont typeface="Arial" panose="020B0604020202020204" pitchFamily="34" charset="0"/>
              <a:buChar char="•"/>
            </a:pPr>
            <a:r>
              <a:rPr lang="en-GB" sz="1600" dirty="0"/>
              <a:t>Major obstacle used to be their cost, more recently environmental impact and sustainability become increasingly important issues / concerns also due to climate change and rising energy prices.</a:t>
            </a:r>
          </a:p>
          <a:p>
            <a:pPr marL="742950" lvl="1" indent="-285750">
              <a:buFont typeface="Arial" panose="020B0604020202020204" pitchFamily="34" charset="0"/>
              <a:buChar char="•"/>
            </a:pPr>
            <a:r>
              <a:rPr lang="en-GB" sz="1600" dirty="0"/>
              <a:t>I believe that it is our duty and ambition to minimize their footprint.</a:t>
            </a:r>
            <a:endParaRPr lang="en-US" sz="1600" dirty="0"/>
          </a:p>
        </p:txBody>
      </p:sp>
      <p:sp>
        <p:nvSpPr>
          <p:cNvPr id="9" name="TextBox 8">
            <a:extLst>
              <a:ext uri="{FF2B5EF4-FFF2-40B4-BE49-F238E27FC236}">
                <a16:creationId xmlns:a16="http://schemas.microsoft.com/office/drawing/2014/main" id="{51B630A9-2893-959F-4999-4D352555147A}"/>
              </a:ext>
            </a:extLst>
          </p:cNvPr>
          <p:cNvSpPr txBox="1"/>
          <p:nvPr/>
        </p:nvSpPr>
        <p:spPr>
          <a:xfrm>
            <a:off x="409085" y="1592263"/>
            <a:ext cx="11374927" cy="276999"/>
          </a:xfrm>
          <a:prstGeom prst="rect">
            <a:avLst/>
          </a:prstGeom>
          <a:noFill/>
        </p:spPr>
        <p:txBody>
          <a:bodyPr wrap="square" lIns="0" tIns="0" rIns="0" bIns="0" rtlCol="0">
            <a:spAutoFit/>
          </a:bodyPr>
          <a:lstStyle/>
          <a:p>
            <a:pPr algn="ctr"/>
            <a:r>
              <a:rPr lang="en-US" b="1" dirty="0">
                <a:solidFill>
                  <a:schemeClr val="accent2"/>
                </a:solidFill>
              </a:rPr>
              <a:t>Particle accelerators and colliders for high-energy physics and from an Early-Career perspective.</a:t>
            </a:r>
            <a:endParaRPr lang="en-GB" b="1" dirty="0">
              <a:solidFill>
                <a:schemeClr val="accent2"/>
              </a:solidFill>
            </a:endParaRPr>
          </a:p>
        </p:txBody>
      </p:sp>
      <p:sp>
        <p:nvSpPr>
          <p:cNvPr id="10" name="TextBox 9">
            <a:extLst>
              <a:ext uri="{FF2B5EF4-FFF2-40B4-BE49-F238E27FC236}">
                <a16:creationId xmlns:a16="http://schemas.microsoft.com/office/drawing/2014/main" id="{5ACE31B7-532A-65A8-407B-C54BF750CE44}"/>
              </a:ext>
            </a:extLst>
          </p:cNvPr>
          <p:cNvSpPr txBox="1"/>
          <p:nvPr/>
        </p:nvSpPr>
        <p:spPr>
          <a:xfrm>
            <a:off x="479376" y="5676922"/>
            <a:ext cx="6048672" cy="276999"/>
          </a:xfrm>
          <a:prstGeom prst="rect">
            <a:avLst/>
          </a:prstGeom>
          <a:noFill/>
        </p:spPr>
        <p:txBody>
          <a:bodyPr wrap="square" lIns="0" tIns="0" rIns="0" bIns="0" rtlCol="0">
            <a:spAutoFit/>
          </a:bodyPr>
          <a:lstStyle/>
          <a:p>
            <a:pPr algn="l"/>
            <a:r>
              <a:rPr lang="en-US" dirty="0"/>
              <a:t>Snowmass Community Planning Workshop 2022 (Seattle)</a:t>
            </a:r>
            <a:endParaRPr lang="en-GB" dirty="0"/>
          </a:p>
        </p:txBody>
      </p:sp>
    </p:spTree>
    <p:extLst>
      <p:ext uri="{BB962C8B-B14F-4D97-AF65-F5344CB8AC3E}">
        <p14:creationId xmlns:p14="http://schemas.microsoft.com/office/powerpoint/2010/main" val="261139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3706-5CFD-51A1-BEA3-334C678CB9B1}"/>
              </a:ext>
            </a:extLst>
          </p:cNvPr>
          <p:cNvSpPr>
            <a:spLocks noGrp="1"/>
          </p:cNvSpPr>
          <p:nvPr>
            <p:ph type="title"/>
          </p:nvPr>
        </p:nvSpPr>
        <p:spPr/>
        <p:txBody>
          <a:bodyPr/>
          <a:lstStyle/>
          <a:p>
            <a:pPr algn="ctr"/>
            <a:r>
              <a:rPr lang="en-US" dirty="0"/>
              <a:t>Powering CERN’s Accelerators</a:t>
            </a:r>
            <a:endParaRPr lang="en-GB" dirty="0"/>
          </a:p>
        </p:txBody>
      </p:sp>
      <p:sp>
        <p:nvSpPr>
          <p:cNvPr id="3" name="Date Placeholder 2">
            <a:extLst>
              <a:ext uri="{FF2B5EF4-FFF2-40B4-BE49-F238E27FC236}">
                <a16:creationId xmlns:a16="http://schemas.microsoft.com/office/drawing/2014/main" id="{D9C8A165-D86B-DC10-2164-CD9E7B8AE8E2}"/>
              </a:ext>
            </a:extLst>
          </p:cNvPr>
          <p:cNvSpPr>
            <a:spLocks noGrp="1"/>
          </p:cNvSpPr>
          <p:nvPr>
            <p:ph type="dt" sz="half" idx="10"/>
          </p:nvPr>
        </p:nvSpPr>
        <p:spPr/>
        <p:txBody>
          <a:bodyPr/>
          <a:lstStyle/>
          <a:p>
            <a:r>
              <a:rPr lang="de-CH" dirty="0"/>
              <a:t>02.08.2023</a:t>
            </a:r>
            <a:endParaRPr lang="en-US" dirty="0"/>
          </a:p>
        </p:txBody>
      </p:sp>
      <p:sp>
        <p:nvSpPr>
          <p:cNvPr id="4" name="Footer Placeholder 3">
            <a:extLst>
              <a:ext uri="{FF2B5EF4-FFF2-40B4-BE49-F238E27FC236}">
                <a16:creationId xmlns:a16="http://schemas.microsoft.com/office/drawing/2014/main" id="{3B503F53-C59A-CAF9-C560-8583AA8AA93D}"/>
              </a:ext>
            </a:extLst>
          </p:cNvPr>
          <p:cNvSpPr>
            <a:spLocks noGrp="1"/>
          </p:cNvSpPr>
          <p:nvPr>
            <p:ph type="ftr" sz="quarter" idx="11"/>
          </p:nvPr>
        </p:nvSpPr>
        <p:spPr/>
        <p:txBody>
          <a:bodyPr/>
          <a:lstStyle/>
          <a:p>
            <a:r>
              <a:rPr lang="en-US" dirty="0"/>
              <a:t>M. Turner</a:t>
            </a:r>
          </a:p>
        </p:txBody>
      </p:sp>
      <p:sp>
        <p:nvSpPr>
          <p:cNvPr id="5" name="Slide Number Placeholder 4">
            <a:extLst>
              <a:ext uri="{FF2B5EF4-FFF2-40B4-BE49-F238E27FC236}">
                <a16:creationId xmlns:a16="http://schemas.microsoft.com/office/drawing/2014/main" id="{B7A11A6D-AAE0-11B6-96CA-14A2FCBCE4CB}"/>
              </a:ext>
            </a:extLst>
          </p:cNvPr>
          <p:cNvSpPr>
            <a:spLocks noGrp="1"/>
          </p:cNvSpPr>
          <p:nvPr>
            <p:ph type="sldNum" sz="quarter" idx="12"/>
          </p:nvPr>
        </p:nvSpPr>
        <p:spPr/>
        <p:txBody>
          <a:bodyPr/>
          <a:lstStyle/>
          <a:p>
            <a:fld id="{36B5EA5A-BC32-A742-B11B-8E7414D5B535}" type="slidenum">
              <a:rPr lang="en-US" smtClean="0"/>
              <a:pPr/>
              <a:t>2</a:t>
            </a:fld>
            <a:endParaRPr lang="en-US" dirty="0"/>
          </a:p>
        </p:txBody>
      </p:sp>
      <p:sp>
        <p:nvSpPr>
          <p:cNvPr id="6" name="TextBox 5">
            <a:extLst>
              <a:ext uri="{FF2B5EF4-FFF2-40B4-BE49-F238E27FC236}">
                <a16:creationId xmlns:a16="http://schemas.microsoft.com/office/drawing/2014/main" id="{DDE053C6-F79E-6348-3B67-F57BE1850F84}"/>
              </a:ext>
            </a:extLst>
          </p:cNvPr>
          <p:cNvSpPr txBox="1"/>
          <p:nvPr/>
        </p:nvSpPr>
        <p:spPr>
          <a:xfrm>
            <a:off x="407988" y="6046886"/>
            <a:ext cx="4535884" cy="307777"/>
          </a:xfrm>
          <a:prstGeom prst="rect">
            <a:avLst/>
          </a:prstGeom>
          <a:noFill/>
        </p:spPr>
        <p:txBody>
          <a:bodyPr wrap="square" lIns="0" tIns="0" rIns="0" bIns="0" rtlCol="0">
            <a:spAutoFit/>
          </a:bodyPr>
          <a:lstStyle/>
          <a:p>
            <a:r>
              <a:rPr lang="en-GB" sz="1000" b="0" i="0" dirty="0">
                <a:solidFill>
                  <a:srgbClr val="3B4952"/>
                </a:solidFill>
                <a:effectLst/>
                <a:latin typeface="sourcesans-regular"/>
              </a:rPr>
              <a:t>The CERN accelerator complex (Image: CERN)</a:t>
            </a:r>
            <a:endParaRPr lang="en-GB" sz="1000" dirty="0"/>
          </a:p>
          <a:p>
            <a:pPr algn="l"/>
            <a:endParaRPr lang="en-GB" sz="1000" dirty="0"/>
          </a:p>
        </p:txBody>
      </p:sp>
      <p:sp>
        <p:nvSpPr>
          <p:cNvPr id="7" name="TextBox 6">
            <a:extLst>
              <a:ext uri="{FF2B5EF4-FFF2-40B4-BE49-F238E27FC236}">
                <a16:creationId xmlns:a16="http://schemas.microsoft.com/office/drawing/2014/main" id="{988873BD-C078-5971-1F7E-832242E6E768}"/>
              </a:ext>
            </a:extLst>
          </p:cNvPr>
          <p:cNvSpPr txBox="1"/>
          <p:nvPr/>
        </p:nvSpPr>
        <p:spPr>
          <a:xfrm>
            <a:off x="6421413" y="1449388"/>
            <a:ext cx="5362599" cy="3877985"/>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b="0" i="0" dirty="0">
                <a:solidFill>
                  <a:schemeClr val="accent1"/>
                </a:solidFill>
                <a:effectLst/>
              </a:rPr>
              <a:t>CERN uses:</a:t>
            </a:r>
          </a:p>
          <a:p>
            <a:pPr marL="742950" lvl="1" indent="-285750">
              <a:buFont typeface="Arial" panose="020B0604020202020204" pitchFamily="34" charset="0"/>
              <a:buChar char="•"/>
            </a:pPr>
            <a:r>
              <a:rPr lang="en-GB" dirty="0">
                <a:solidFill>
                  <a:schemeClr val="accent1"/>
                </a:solidFill>
              </a:rPr>
              <a:t>1</a:t>
            </a:r>
            <a:r>
              <a:rPr lang="en-GB" b="0" i="0" dirty="0">
                <a:solidFill>
                  <a:schemeClr val="accent1"/>
                </a:solidFill>
                <a:effectLst/>
              </a:rPr>
              <a:t>.3 terawatt hours of electricity annually</a:t>
            </a:r>
          </a:p>
          <a:p>
            <a:pPr marL="742950" lvl="1" indent="-285750">
              <a:buFont typeface="Arial" panose="020B0604020202020204" pitchFamily="34" charset="0"/>
              <a:buChar char="•"/>
            </a:pPr>
            <a:r>
              <a:rPr lang="en-GB" b="0" i="0" dirty="0">
                <a:solidFill>
                  <a:schemeClr val="accent1"/>
                </a:solidFill>
                <a:effectLst/>
              </a:rPr>
              <a:t>CERN uses about 80-200 megawatts of power</a:t>
            </a:r>
          </a:p>
          <a:p>
            <a:pPr marL="742950" lvl="1" indent="-285750">
              <a:buFont typeface="Arial" panose="020B0604020202020204" pitchFamily="34" charset="0"/>
              <a:buChar char="•"/>
            </a:pPr>
            <a:r>
              <a:rPr lang="en-GB" dirty="0"/>
              <a:t>When in operation, the LHC is responsible for some 55% of CERN’s energy consumption</a:t>
            </a:r>
            <a:r>
              <a:rPr lang="en-GB" dirty="0">
                <a:solidFill>
                  <a:schemeClr val="accent1"/>
                </a:solidFill>
              </a:rPr>
              <a:t>.</a:t>
            </a:r>
          </a:p>
          <a:p>
            <a:pPr marL="285750" indent="-285750" algn="l">
              <a:buFont typeface="Arial" panose="020B0604020202020204" pitchFamily="34" charset="0"/>
              <a:buChar char="•"/>
            </a:pPr>
            <a:endParaRPr lang="en-GB" dirty="0">
              <a:solidFill>
                <a:schemeClr val="accent1"/>
              </a:solidFill>
            </a:endParaRPr>
          </a:p>
          <a:p>
            <a:pPr marL="285750" indent="-285750" algn="l">
              <a:buFont typeface="Arial" panose="020B0604020202020204" pitchFamily="34" charset="0"/>
              <a:buChar char="•"/>
            </a:pPr>
            <a:r>
              <a:rPr lang="en-GB" b="0" i="0" dirty="0">
                <a:solidFill>
                  <a:schemeClr val="accent1"/>
                </a:solidFill>
                <a:effectLst/>
              </a:rPr>
              <a:t>For Reference:</a:t>
            </a:r>
          </a:p>
          <a:p>
            <a:pPr marL="742950" lvl="1" indent="-285750">
              <a:buFont typeface="Arial" panose="020B0604020202020204" pitchFamily="34" charset="0"/>
              <a:buChar char="•"/>
            </a:pPr>
            <a:r>
              <a:rPr lang="en-GB" b="0" i="0" dirty="0">
                <a:solidFill>
                  <a:schemeClr val="accent1"/>
                </a:solidFill>
                <a:effectLst/>
              </a:rPr>
              <a:t>The total electrical energy production in the world is around 20000 </a:t>
            </a:r>
            <a:r>
              <a:rPr lang="en-GB" b="0" i="0" dirty="0" err="1">
                <a:solidFill>
                  <a:schemeClr val="accent1"/>
                </a:solidFill>
                <a:effectLst/>
              </a:rPr>
              <a:t>TWh</a:t>
            </a:r>
            <a:r>
              <a:rPr lang="en-GB" b="0" i="0" dirty="0">
                <a:solidFill>
                  <a:schemeClr val="accent1"/>
                </a:solidFill>
                <a:effectLst/>
              </a:rPr>
              <a:t>,</a:t>
            </a:r>
            <a:endParaRPr lang="en-GB" dirty="0">
              <a:solidFill>
                <a:schemeClr val="accent1"/>
              </a:solidFill>
            </a:endParaRPr>
          </a:p>
          <a:p>
            <a:pPr marL="742950" lvl="1" indent="-285750">
              <a:buFont typeface="Arial" panose="020B0604020202020204" pitchFamily="34" charset="0"/>
              <a:buChar char="•"/>
            </a:pPr>
            <a:r>
              <a:rPr lang="en-GB" b="0" i="0" dirty="0">
                <a:solidFill>
                  <a:schemeClr val="accent1"/>
                </a:solidFill>
                <a:effectLst/>
              </a:rPr>
              <a:t>in the European Union 3400 </a:t>
            </a:r>
            <a:r>
              <a:rPr lang="en-GB" b="0" i="0" dirty="0" err="1">
                <a:solidFill>
                  <a:schemeClr val="accent1"/>
                </a:solidFill>
                <a:effectLst/>
              </a:rPr>
              <a:t>TWh</a:t>
            </a:r>
            <a:r>
              <a:rPr lang="en-GB" b="0" i="0" dirty="0">
                <a:solidFill>
                  <a:schemeClr val="accent1"/>
                </a:solidFill>
                <a:effectLst/>
              </a:rPr>
              <a:t>, </a:t>
            </a:r>
          </a:p>
          <a:p>
            <a:pPr marL="742950" lvl="1" indent="-285750">
              <a:buFont typeface="Arial" panose="020B0604020202020204" pitchFamily="34" charset="0"/>
              <a:buChar char="•"/>
            </a:pPr>
            <a:r>
              <a:rPr lang="en-GB" dirty="0">
                <a:solidFill>
                  <a:schemeClr val="accent1"/>
                </a:solidFill>
              </a:rPr>
              <a:t>Power plants:</a:t>
            </a:r>
          </a:p>
          <a:p>
            <a:pPr marL="1200150" lvl="2" indent="-285750">
              <a:buFont typeface="Arial" panose="020B0604020202020204" pitchFamily="34" charset="0"/>
              <a:buChar char="•"/>
            </a:pPr>
            <a:r>
              <a:rPr lang="en-GB" b="0" i="0" dirty="0">
                <a:solidFill>
                  <a:schemeClr val="accent1"/>
                </a:solidFill>
                <a:effectLst/>
              </a:rPr>
              <a:t>~1 GW for a typical nuclear p</a:t>
            </a:r>
            <a:r>
              <a:rPr lang="en-GB" dirty="0">
                <a:solidFill>
                  <a:schemeClr val="accent1"/>
                </a:solidFill>
              </a:rPr>
              <a:t>ower plant</a:t>
            </a:r>
          </a:p>
          <a:p>
            <a:pPr marL="1200150" lvl="2" indent="-285750">
              <a:buFont typeface="Arial" panose="020B0604020202020204" pitchFamily="34" charset="0"/>
              <a:buChar char="•"/>
            </a:pPr>
            <a:r>
              <a:rPr lang="en-GB" b="0" i="0" dirty="0">
                <a:solidFill>
                  <a:schemeClr val="accent1"/>
                </a:solidFill>
                <a:effectLst/>
              </a:rPr>
              <a:t>~500 M</a:t>
            </a:r>
            <a:r>
              <a:rPr lang="en-GB" dirty="0">
                <a:solidFill>
                  <a:schemeClr val="accent1"/>
                </a:solidFill>
              </a:rPr>
              <a:t>W for coal power plants</a:t>
            </a:r>
            <a:endParaRPr lang="en-GB" b="0" i="0" dirty="0">
              <a:solidFill>
                <a:schemeClr val="accent1"/>
              </a:solidFill>
              <a:effectLst/>
            </a:endParaRPr>
          </a:p>
        </p:txBody>
      </p:sp>
      <p:pic>
        <p:nvPicPr>
          <p:cNvPr id="1028" name="Picture 4" descr="Graphics,LHC,LHC experiments,Accelerators">
            <a:extLst>
              <a:ext uri="{FF2B5EF4-FFF2-40B4-BE49-F238E27FC236}">
                <a16:creationId xmlns:a16="http://schemas.microsoft.com/office/drawing/2014/main" id="{F5922927-6759-9C7F-F9F4-D0158A089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152765"/>
            <a:ext cx="6013425" cy="48941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66FB47-5BEB-7CB9-2B63-EA3E27F3DA4C}"/>
              </a:ext>
            </a:extLst>
          </p:cNvPr>
          <p:cNvSpPr txBox="1"/>
          <p:nvPr/>
        </p:nvSpPr>
        <p:spPr>
          <a:xfrm>
            <a:off x="6821770" y="5356558"/>
            <a:ext cx="4967932" cy="830997"/>
          </a:xfrm>
          <a:prstGeom prst="rect">
            <a:avLst/>
          </a:prstGeom>
          <a:noFill/>
        </p:spPr>
        <p:txBody>
          <a:bodyPr wrap="square" lIns="0" tIns="0" rIns="0" bIns="0" rtlCol="0">
            <a:spAutoFit/>
          </a:bodyPr>
          <a:lstStyle/>
          <a:p>
            <a:pPr algn="l"/>
            <a:r>
              <a:rPr lang="en-US" b="1" dirty="0">
                <a:solidFill>
                  <a:schemeClr val="accent2"/>
                </a:solidFill>
              </a:rPr>
              <a:t>What are the main drivers </a:t>
            </a:r>
            <a:r>
              <a:rPr lang="en-US" sz="1400" b="1" dirty="0">
                <a:solidFill>
                  <a:schemeClr val="accent2"/>
                </a:solidFill>
              </a:rPr>
              <a:t>(intrinsic losses, relations between performance and consumption)</a:t>
            </a:r>
            <a:r>
              <a:rPr lang="en-US" b="1" dirty="0">
                <a:solidFill>
                  <a:schemeClr val="accent2"/>
                </a:solidFill>
              </a:rPr>
              <a:t>?</a:t>
            </a:r>
          </a:p>
          <a:p>
            <a:pPr algn="l"/>
            <a:r>
              <a:rPr lang="en-US" b="1" dirty="0">
                <a:solidFill>
                  <a:schemeClr val="accent2"/>
                </a:solidFill>
              </a:rPr>
              <a:t>How to reduce consumption?</a:t>
            </a:r>
            <a:endParaRPr lang="en-GB" b="1" dirty="0">
              <a:solidFill>
                <a:schemeClr val="accent2"/>
              </a:solidFill>
            </a:endParaRPr>
          </a:p>
        </p:txBody>
      </p:sp>
    </p:spTree>
    <p:extLst>
      <p:ext uri="{BB962C8B-B14F-4D97-AF65-F5344CB8AC3E}">
        <p14:creationId xmlns:p14="http://schemas.microsoft.com/office/powerpoint/2010/main" val="328395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3333-5AB9-5162-5562-2976F1F2ED67}"/>
              </a:ext>
            </a:extLst>
          </p:cNvPr>
          <p:cNvSpPr>
            <a:spLocks noGrp="1"/>
          </p:cNvSpPr>
          <p:nvPr>
            <p:ph type="title"/>
          </p:nvPr>
        </p:nvSpPr>
        <p:spPr/>
        <p:txBody>
          <a:bodyPr/>
          <a:lstStyle/>
          <a:p>
            <a:r>
              <a:rPr lang="en-US" dirty="0"/>
              <a:t>A Glimpse into the Future</a:t>
            </a:r>
            <a:endParaRPr lang="en-GB" dirty="0"/>
          </a:p>
        </p:txBody>
      </p:sp>
      <p:sp>
        <p:nvSpPr>
          <p:cNvPr id="3" name="Date Placeholder 2">
            <a:extLst>
              <a:ext uri="{FF2B5EF4-FFF2-40B4-BE49-F238E27FC236}">
                <a16:creationId xmlns:a16="http://schemas.microsoft.com/office/drawing/2014/main" id="{D2C26207-8448-2455-690E-D65D0865876E}"/>
              </a:ext>
            </a:extLst>
          </p:cNvPr>
          <p:cNvSpPr>
            <a:spLocks noGrp="1"/>
          </p:cNvSpPr>
          <p:nvPr>
            <p:ph type="dt" sz="half" idx="10"/>
          </p:nvPr>
        </p:nvSpPr>
        <p:spPr/>
        <p:txBody>
          <a:bodyPr/>
          <a:lstStyle/>
          <a:p>
            <a:r>
              <a:rPr lang="de-CH" dirty="0"/>
              <a:t>02.08.2023</a:t>
            </a:r>
            <a:endParaRPr lang="en-US" dirty="0"/>
          </a:p>
        </p:txBody>
      </p:sp>
      <p:sp>
        <p:nvSpPr>
          <p:cNvPr id="4" name="Footer Placeholder 3">
            <a:extLst>
              <a:ext uri="{FF2B5EF4-FFF2-40B4-BE49-F238E27FC236}">
                <a16:creationId xmlns:a16="http://schemas.microsoft.com/office/drawing/2014/main" id="{0EB6D346-4A99-9A40-1BA4-74B3CE70B5DA}"/>
              </a:ext>
            </a:extLst>
          </p:cNvPr>
          <p:cNvSpPr>
            <a:spLocks noGrp="1"/>
          </p:cNvSpPr>
          <p:nvPr>
            <p:ph type="ftr" sz="quarter" idx="11"/>
          </p:nvPr>
        </p:nvSpPr>
        <p:spPr/>
        <p:txBody>
          <a:bodyPr/>
          <a:lstStyle/>
          <a:p>
            <a:r>
              <a:rPr lang="en-US" dirty="0"/>
              <a:t>M. Turner</a:t>
            </a:r>
          </a:p>
        </p:txBody>
      </p:sp>
      <p:sp>
        <p:nvSpPr>
          <p:cNvPr id="5" name="Slide Number Placeholder 4">
            <a:extLst>
              <a:ext uri="{FF2B5EF4-FFF2-40B4-BE49-F238E27FC236}">
                <a16:creationId xmlns:a16="http://schemas.microsoft.com/office/drawing/2014/main" id="{FE173D6C-192C-8D46-1D11-B00DAA4C95CE}"/>
              </a:ext>
            </a:extLst>
          </p:cNvPr>
          <p:cNvSpPr>
            <a:spLocks noGrp="1"/>
          </p:cNvSpPr>
          <p:nvPr>
            <p:ph type="sldNum" sz="quarter" idx="12"/>
          </p:nvPr>
        </p:nvSpPr>
        <p:spPr/>
        <p:txBody>
          <a:bodyPr/>
          <a:lstStyle/>
          <a:p>
            <a:fld id="{36B5EA5A-BC32-A742-B11B-8E7414D5B535}" type="slidenum">
              <a:rPr lang="en-US" smtClean="0"/>
              <a:pPr/>
              <a:t>3</a:t>
            </a:fld>
            <a:endParaRPr lang="en-US" dirty="0"/>
          </a:p>
        </p:txBody>
      </p:sp>
      <p:pic>
        <p:nvPicPr>
          <p:cNvPr id="2050" name="Picture 2" descr="The Compact Linear Collider | CERN">
            <a:extLst>
              <a:ext uri="{FF2B5EF4-FFF2-40B4-BE49-F238E27FC236}">
                <a16:creationId xmlns:a16="http://schemas.microsoft.com/office/drawing/2014/main" id="{7061ED06-207A-4567-0585-FCCDD4883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82" y="1637622"/>
            <a:ext cx="5616575" cy="1337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ERN's proposed 100 km-circumference 'Higgs factory' has lower ...">
            <a:extLst>
              <a:ext uri="{FF2B5EF4-FFF2-40B4-BE49-F238E27FC236}">
                <a16:creationId xmlns:a16="http://schemas.microsoft.com/office/drawing/2014/main" id="{96E1C387-2EDA-9F56-34CF-454916B37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867" y="3181105"/>
            <a:ext cx="3455764" cy="29404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9E3F3F-6C83-7618-6238-799A3EAF99F2}"/>
              </a:ext>
            </a:extLst>
          </p:cNvPr>
          <p:cNvSpPr txBox="1"/>
          <p:nvPr/>
        </p:nvSpPr>
        <p:spPr>
          <a:xfrm>
            <a:off x="407988" y="980728"/>
            <a:ext cx="7056164" cy="553998"/>
          </a:xfrm>
          <a:prstGeom prst="rect">
            <a:avLst/>
          </a:prstGeom>
          <a:noFill/>
        </p:spPr>
        <p:txBody>
          <a:bodyPr wrap="square" lIns="0" tIns="0" rIns="0" bIns="0" rtlCol="0">
            <a:spAutoFit/>
          </a:bodyPr>
          <a:lstStyle/>
          <a:p>
            <a:pPr algn="l"/>
            <a:r>
              <a:rPr lang="en-US" dirty="0"/>
              <a:t>Trend is clear: larger colliders, more energy consumption, </a:t>
            </a:r>
          </a:p>
          <a:p>
            <a:pPr algn="l"/>
            <a:r>
              <a:rPr lang="en-US" dirty="0"/>
              <a:t>more costly, more complex…</a:t>
            </a:r>
            <a:endParaRPr lang="en-GB" dirty="0"/>
          </a:p>
        </p:txBody>
      </p:sp>
      <p:pic>
        <p:nvPicPr>
          <p:cNvPr id="9" name="Picture 8">
            <a:extLst>
              <a:ext uri="{FF2B5EF4-FFF2-40B4-BE49-F238E27FC236}">
                <a16:creationId xmlns:a16="http://schemas.microsoft.com/office/drawing/2014/main" id="{DEE49C1D-B1A7-9E05-9AB3-793DC58A8F24}"/>
              </a:ext>
            </a:extLst>
          </p:cNvPr>
          <p:cNvPicPr>
            <a:picLocks noChangeAspect="1"/>
          </p:cNvPicPr>
          <p:nvPr/>
        </p:nvPicPr>
        <p:blipFill>
          <a:blip r:embed="rId4"/>
          <a:stretch>
            <a:fillRect/>
          </a:stretch>
        </p:blipFill>
        <p:spPr>
          <a:xfrm>
            <a:off x="6659659" y="-7829"/>
            <a:ext cx="5443715" cy="6205517"/>
          </a:xfrm>
          <a:prstGeom prst="rect">
            <a:avLst/>
          </a:prstGeom>
        </p:spPr>
      </p:pic>
      <p:cxnSp>
        <p:nvCxnSpPr>
          <p:cNvPr id="11" name="Straight Arrow Connector 10">
            <a:extLst>
              <a:ext uri="{FF2B5EF4-FFF2-40B4-BE49-F238E27FC236}">
                <a16:creationId xmlns:a16="http://schemas.microsoft.com/office/drawing/2014/main" id="{BF9BA8A2-5DF2-53B1-70C5-886C56B9A7E5}"/>
              </a:ext>
            </a:extLst>
          </p:cNvPr>
          <p:cNvCxnSpPr>
            <a:cxnSpLocks/>
          </p:cNvCxnSpPr>
          <p:nvPr/>
        </p:nvCxnSpPr>
        <p:spPr>
          <a:xfrm>
            <a:off x="6672064" y="4581128"/>
            <a:ext cx="1656184" cy="121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FD82E15-F786-59F2-7D20-A9FA96A5348C}"/>
              </a:ext>
            </a:extLst>
          </p:cNvPr>
          <p:cNvCxnSpPr/>
          <p:nvPr/>
        </p:nvCxnSpPr>
        <p:spPr>
          <a:xfrm>
            <a:off x="6744357" y="2276872"/>
            <a:ext cx="1583891"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3CDDDA-6076-F66F-F6F1-232C560EEB3B}"/>
              </a:ext>
            </a:extLst>
          </p:cNvPr>
          <p:cNvSpPr txBox="1"/>
          <p:nvPr/>
        </p:nvSpPr>
        <p:spPr>
          <a:xfrm>
            <a:off x="420223" y="3422684"/>
            <a:ext cx="2771711" cy="1384995"/>
          </a:xfrm>
          <a:prstGeom prst="rect">
            <a:avLst/>
          </a:prstGeom>
          <a:noFill/>
        </p:spPr>
        <p:txBody>
          <a:bodyPr wrap="square" lIns="0" tIns="0" rIns="0" bIns="0" rtlCol="0">
            <a:spAutoFit/>
          </a:bodyPr>
          <a:lstStyle/>
          <a:p>
            <a:pPr algn="ctr"/>
            <a:r>
              <a:rPr lang="en-US" dirty="0"/>
              <a:t>Especially future energy frontier machines will likely require even more power and energy to operate energy.</a:t>
            </a:r>
          </a:p>
        </p:txBody>
      </p:sp>
      <p:sp>
        <p:nvSpPr>
          <p:cNvPr id="17" name="TextBox 16">
            <a:extLst>
              <a:ext uri="{FF2B5EF4-FFF2-40B4-BE49-F238E27FC236}">
                <a16:creationId xmlns:a16="http://schemas.microsoft.com/office/drawing/2014/main" id="{47C89FE4-4BFA-DA7F-0587-D24795017D43}"/>
              </a:ext>
            </a:extLst>
          </p:cNvPr>
          <p:cNvSpPr txBox="1"/>
          <p:nvPr/>
        </p:nvSpPr>
        <p:spPr>
          <a:xfrm>
            <a:off x="8328248" y="705510"/>
            <a:ext cx="792088" cy="276999"/>
          </a:xfrm>
          <a:prstGeom prst="rect">
            <a:avLst/>
          </a:prstGeom>
          <a:noFill/>
        </p:spPr>
        <p:txBody>
          <a:bodyPr wrap="square" lIns="0" tIns="0" rIns="0" bIns="0" rtlCol="0">
            <a:spAutoFit/>
          </a:bodyPr>
          <a:lstStyle/>
          <a:p>
            <a:pPr algn="l"/>
            <a:r>
              <a:rPr lang="en-US" b="1" dirty="0">
                <a:solidFill>
                  <a:schemeClr val="accent3"/>
                </a:solidFill>
              </a:rPr>
              <a:t>[MW]</a:t>
            </a:r>
            <a:endParaRPr lang="en-GB" b="1" dirty="0">
              <a:solidFill>
                <a:schemeClr val="accent3"/>
              </a:solidFill>
            </a:endParaRPr>
          </a:p>
        </p:txBody>
      </p:sp>
      <p:sp>
        <p:nvSpPr>
          <p:cNvPr id="18" name="TextBox 17">
            <a:extLst>
              <a:ext uri="{FF2B5EF4-FFF2-40B4-BE49-F238E27FC236}">
                <a16:creationId xmlns:a16="http://schemas.microsoft.com/office/drawing/2014/main" id="{AD4386DA-6ADC-A339-CCDC-A4599A297711}"/>
              </a:ext>
            </a:extLst>
          </p:cNvPr>
          <p:cNvSpPr txBox="1"/>
          <p:nvPr/>
        </p:nvSpPr>
        <p:spPr>
          <a:xfrm rot="5400000">
            <a:off x="10961748" y="2204756"/>
            <a:ext cx="1367532" cy="276999"/>
          </a:xfrm>
          <a:prstGeom prst="rect">
            <a:avLst/>
          </a:prstGeom>
          <a:noFill/>
        </p:spPr>
        <p:txBody>
          <a:bodyPr wrap="square" lIns="0" tIns="0" rIns="0" bIns="0" rtlCol="0">
            <a:spAutoFit/>
          </a:bodyPr>
          <a:lstStyle/>
          <a:p>
            <a:pPr algn="l"/>
            <a:r>
              <a:rPr lang="en-US" dirty="0"/>
              <a:t>Higgs factory</a:t>
            </a:r>
            <a:endParaRPr lang="en-GB" dirty="0"/>
          </a:p>
        </p:txBody>
      </p:sp>
      <p:sp>
        <p:nvSpPr>
          <p:cNvPr id="20" name="TextBox 19">
            <a:extLst>
              <a:ext uri="{FF2B5EF4-FFF2-40B4-BE49-F238E27FC236}">
                <a16:creationId xmlns:a16="http://schemas.microsoft.com/office/drawing/2014/main" id="{A7FCBC37-A955-AB49-95F6-E06CF2B46555}"/>
              </a:ext>
            </a:extLst>
          </p:cNvPr>
          <p:cNvSpPr txBox="1"/>
          <p:nvPr/>
        </p:nvSpPr>
        <p:spPr>
          <a:xfrm rot="5400000">
            <a:off x="10977335" y="3815282"/>
            <a:ext cx="1337594" cy="276999"/>
          </a:xfrm>
          <a:prstGeom prst="rect">
            <a:avLst/>
          </a:prstGeom>
          <a:noFill/>
        </p:spPr>
        <p:txBody>
          <a:bodyPr wrap="square" lIns="0" tIns="0" rIns="0" bIns="0" rtlCol="0">
            <a:spAutoFit/>
          </a:bodyPr>
          <a:lstStyle/>
          <a:p>
            <a:pPr algn="l"/>
            <a:r>
              <a:rPr lang="en-US" dirty="0"/>
              <a:t>3 </a:t>
            </a:r>
            <a:r>
              <a:rPr lang="en-US" dirty="0" err="1"/>
              <a:t>TeV</a:t>
            </a:r>
            <a:r>
              <a:rPr lang="en-US" dirty="0"/>
              <a:t> lepton</a:t>
            </a:r>
            <a:endParaRPr lang="en-GB" dirty="0"/>
          </a:p>
        </p:txBody>
      </p:sp>
      <p:sp>
        <p:nvSpPr>
          <p:cNvPr id="21" name="TextBox 20">
            <a:extLst>
              <a:ext uri="{FF2B5EF4-FFF2-40B4-BE49-F238E27FC236}">
                <a16:creationId xmlns:a16="http://schemas.microsoft.com/office/drawing/2014/main" id="{199AF6D5-A036-C636-93EB-999ED1767E5C}"/>
              </a:ext>
            </a:extLst>
          </p:cNvPr>
          <p:cNvSpPr txBox="1"/>
          <p:nvPr/>
        </p:nvSpPr>
        <p:spPr>
          <a:xfrm rot="5400000">
            <a:off x="10980355" y="5238974"/>
            <a:ext cx="1586694" cy="553998"/>
          </a:xfrm>
          <a:prstGeom prst="rect">
            <a:avLst/>
          </a:prstGeom>
          <a:noFill/>
        </p:spPr>
        <p:txBody>
          <a:bodyPr wrap="square" lIns="0" tIns="0" rIns="0" bIns="0" rtlCol="0">
            <a:spAutoFit/>
          </a:bodyPr>
          <a:lstStyle/>
          <a:p>
            <a:pPr algn="ctr"/>
            <a:r>
              <a:rPr lang="en-US" dirty="0"/>
              <a:t>&gt; 10 </a:t>
            </a:r>
            <a:r>
              <a:rPr lang="en-US" dirty="0" err="1"/>
              <a:t>TeV</a:t>
            </a:r>
            <a:r>
              <a:rPr lang="en-US" dirty="0"/>
              <a:t> center of mass</a:t>
            </a:r>
            <a:endParaRPr lang="en-GB" dirty="0"/>
          </a:p>
        </p:txBody>
      </p:sp>
      <p:sp>
        <p:nvSpPr>
          <p:cNvPr id="23" name="TextBox 22">
            <a:extLst>
              <a:ext uri="{FF2B5EF4-FFF2-40B4-BE49-F238E27FC236}">
                <a16:creationId xmlns:a16="http://schemas.microsoft.com/office/drawing/2014/main" id="{FF62774F-CE74-C354-1389-02F1DBBAA7B4}"/>
              </a:ext>
            </a:extLst>
          </p:cNvPr>
          <p:cNvSpPr txBox="1"/>
          <p:nvPr/>
        </p:nvSpPr>
        <p:spPr>
          <a:xfrm>
            <a:off x="1170105" y="1672491"/>
            <a:ext cx="605415" cy="276999"/>
          </a:xfrm>
          <a:prstGeom prst="rect">
            <a:avLst/>
          </a:prstGeom>
          <a:noFill/>
        </p:spPr>
        <p:txBody>
          <a:bodyPr wrap="square" lIns="0" tIns="0" rIns="0" bIns="0" rtlCol="0">
            <a:spAutoFit/>
          </a:bodyPr>
          <a:lstStyle/>
          <a:p>
            <a:pPr algn="l"/>
            <a:r>
              <a:rPr lang="en-US" dirty="0"/>
              <a:t>CLIC</a:t>
            </a:r>
            <a:endParaRPr lang="en-GB" dirty="0"/>
          </a:p>
        </p:txBody>
      </p:sp>
      <p:sp>
        <p:nvSpPr>
          <p:cNvPr id="25" name="TextBox 24">
            <a:extLst>
              <a:ext uri="{FF2B5EF4-FFF2-40B4-BE49-F238E27FC236}">
                <a16:creationId xmlns:a16="http://schemas.microsoft.com/office/drawing/2014/main" id="{1E2176C5-F2D5-B619-C6C0-EEBDDDDDD2E1}"/>
              </a:ext>
            </a:extLst>
          </p:cNvPr>
          <p:cNvSpPr txBox="1"/>
          <p:nvPr/>
        </p:nvSpPr>
        <p:spPr>
          <a:xfrm>
            <a:off x="7017825" y="6006250"/>
            <a:ext cx="4176464" cy="276999"/>
          </a:xfrm>
          <a:prstGeom prst="rect">
            <a:avLst/>
          </a:prstGeom>
          <a:noFill/>
        </p:spPr>
        <p:txBody>
          <a:bodyPr wrap="square" lIns="0" tIns="0" rIns="0" bIns="0" rtlCol="0">
            <a:spAutoFit/>
          </a:bodyPr>
          <a:lstStyle/>
          <a:p>
            <a:pPr algn="l"/>
            <a:r>
              <a:rPr lang="en-US" dirty="0"/>
              <a:t>From Snowmass ITF report</a:t>
            </a:r>
            <a:endParaRPr lang="en-GB" dirty="0"/>
          </a:p>
        </p:txBody>
      </p:sp>
      <p:sp>
        <p:nvSpPr>
          <p:cNvPr id="26" name="TextBox 25">
            <a:extLst>
              <a:ext uri="{FF2B5EF4-FFF2-40B4-BE49-F238E27FC236}">
                <a16:creationId xmlns:a16="http://schemas.microsoft.com/office/drawing/2014/main" id="{C0368E6C-634E-22FE-B324-6E734959A3B6}"/>
              </a:ext>
            </a:extLst>
          </p:cNvPr>
          <p:cNvSpPr txBox="1"/>
          <p:nvPr/>
        </p:nvSpPr>
        <p:spPr>
          <a:xfrm>
            <a:off x="276457" y="4913378"/>
            <a:ext cx="3157073" cy="1107996"/>
          </a:xfrm>
          <a:prstGeom prst="rect">
            <a:avLst/>
          </a:prstGeom>
          <a:noFill/>
        </p:spPr>
        <p:txBody>
          <a:bodyPr wrap="square" lIns="0" tIns="0" rIns="0" bIns="0" rtlCol="0">
            <a:spAutoFit/>
          </a:bodyPr>
          <a:lstStyle/>
          <a:p>
            <a:pPr algn="ctr"/>
            <a:r>
              <a:rPr lang="en-US" sz="2400" b="1" dirty="0">
                <a:solidFill>
                  <a:schemeClr val="accent2"/>
                </a:solidFill>
              </a:rPr>
              <a:t>Can we justify building a power plant for a collider?</a:t>
            </a:r>
            <a:endParaRPr lang="en-GB" sz="2400" b="1" dirty="0">
              <a:solidFill>
                <a:schemeClr val="accent2"/>
              </a:solidFill>
            </a:endParaRPr>
          </a:p>
        </p:txBody>
      </p:sp>
    </p:spTree>
    <p:extLst>
      <p:ext uri="{BB962C8B-B14F-4D97-AF65-F5344CB8AC3E}">
        <p14:creationId xmlns:p14="http://schemas.microsoft.com/office/powerpoint/2010/main" val="58232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6F3-8FBC-4C05-565E-A4C13B50FB14}"/>
              </a:ext>
            </a:extLst>
          </p:cNvPr>
          <p:cNvSpPr>
            <a:spLocks noGrp="1"/>
          </p:cNvSpPr>
          <p:nvPr>
            <p:ph type="title"/>
          </p:nvPr>
        </p:nvSpPr>
        <p:spPr/>
        <p:txBody>
          <a:bodyPr/>
          <a:lstStyle/>
          <a:p>
            <a:pPr algn="ctr"/>
            <a:r>
              <a:rPr lang="en-US" dirty="0"/>
              <a:t>Recent Strategy Reports Highlight Sustainability </a:t>
            </a:r>
            <a:br>
              <a:rPr lang="en-US" dirty="0"/>
            </a:br>
            <a:r>
              <a:rPr lang="en-US" dirty="0"/>
              <a:t>as a Key Issue</a:t>
            </a:r>
            <a:endParaRPr lang="en-GB" dirty="0"/>
          </a:p>
        </p:txBody>
      </p:sp>
      <p:sp>
        <p:nvSpPr>
          <p:cNvPr id="3" name="Date Placeholder 2">
            <a:extLst>
              <a:ext uri="{FF2B5EF4-FFF2-40B4-BE49-F238E27FC236}">
                <a16:creationId xmlns:a16="http://schemas.microsoft.com/office/drawing/2014/main" id="{142F8E8D-495F-E542-B273-DDD47F7DB2AF}"/>
              </a:ext>
            </a:extLst>
          </p:cNvPr>
          <p:cNvSpPr>
            <a:spLocks noGrp="1"/>
          </p:cNvSpPr>
          <p:nvPr>
            <p:ph type="dt" sz="half" idx="10"/>
          </p:nvPr>
        </p:nvSpPr>
        <p:spPr/>
        <p:txBody>
          <a:bodyPr/>
          <a:lstStyle/>
          <a:p>
            <a:fld id="{4037E494-8AEE-344E-B8BB-A4B2E261658F}" type="datetime1">
              <a:rPr lang="de-CH" smtClean="0"/>
              <a:t>02.08.2023</a:t>
            </a:fld>
            <a:endParaRPr lang="en-US" dirty="0"/>
          </a:p>
        </p:txBody>
      </p:sp>
      <p:sp>
        <p:nvSpPr>
          <p:cNvPr id="4" name="Footer Placeholder 3">
            <a:extLst>
              <a:ext uri="{FF2B5EF4-FFF2-40B4-BE49-F238E27FC236}">
                <a16:creationId xmlns:a16="http://schemas.microsoft.com/office/drawing/2014/main" id="{EF8AE823-6A01-3BA9-9D7D-537FED16428D}"/>
              </a:ext>
            </a:extLst>
          </p:cNvPr>
          <p:cNvSpPr>
            <a:spLocks noGrp="1"/>
          </p:cNvSpPr>
          <p:nvPr>
            <p:ph type="ftr" sz="quarter" idx="11"/>
          </p:nvPr>
        </p:nvSpPr>
        <p:spPr/>
        <p:txBody>
          <a:bodyPr/>
          <a:lstStyle/>
          <a:p>
            <a:r>
              <a:rPr lang="en-US"/>
              <a:t>Presenter | Presentation Title</a:t>
            </a:r>
            <a:endParaRPr lang="en-US" dirty="0"/>
          </a:p>
        </p:txBody>
      </p:sp>
      <p:sp>
        <p:nvSpPr>
          <p:cNvPr id="5" name="Slide Number Placeholder 4">
            <a:extLst>
              <a:ext uri="{FF2B5EF4-FFF2-40B4-BE49-F238E27FC236}">
                <a16:creationId xmlns:a16="http://schemas.microsoft.com/office/drawing/2014/main" id="{FBC37A62-CCC5-598C-DEB9-BAAAFDC1D51F}"/>
              </a:ext>
            </a:extLst>
          </p:cNvPr>
          <p:cNvSpPr>
            <a:spLocks noGrp="1"/>
          </p:cNvSpPr>
          <p:nvPr>
            <p:ph type="sldNum" sz="quarter" idx="12"/>
          </p:nvPr>
        </p:nvSpPr>
        <p:spPr/>
        <p:txBody>
          <a:bodyPr/>
          <a:lstStyle/>
          <a:p>
            <a:fld id="{36B5EA5A-BC32-A742-B11B-8E7414D5B535}" type="slidenum">
              <a:rPr lang="en-US" smtClean="0"/>
              <a:pPr/>
              <a:t>4</a:t>
            </a:fld>
            <a:endParaRPr lang="en-US" dirty="0"/>
          </a:p>
        </p:txBody>
      </p:sp>
      <p:sp>
        <p:nvSpPr>
          <p:cNvPr id="6" name="TextBox 5">
            <a:extLst>
              <a:ext uri="{FF2B5EF4-FFF2-40B4-BE49-F238E27FC236}">
                <a16:creationId xmlns:a16="http://schemas.microsoft.com/office/drawing/2014/main" id="{250B80A3-064D-1B95-AF42-11283A6953E1}"/>
              </a:ext>
            </a:extLst>
          </p:cNvPr>
          <p:cNvSpPr txBox="1"/>
          <p:nvPr/>
        </p:nvSpPr>
        <p:spPr>
          <a:xfrm>
            <a:off x="407988" y="1592263"/>
            <a:ext cx="3708400" cy="276999"/>
          </a:xfrm>
          <a:prstGeom prst="rect">
            <a:avLst/>
          </a:prstGeom>
          <a:noFill/>
        </p:spPr>
        <p:txBody>
          <a:bodyPr wrap="square" lIns="0" tIns="0" rIns="0" bIns="0" rtlCol="0">
            <a:spAutoFit/>
          </a:bodyPr>
          <a:lstStyle/>
          <a:p>
            <a:pPr algn="l"/>
            <a:r>
              <a:rPr lang="en-US" dirty="0"/>
              <a:t>Snowmass 2021 </a:t>
            </a:r>
            <a:r>
              <a:rPr lang="en-US" dirty="0">
                <a:hlinkClick r:id="rId2"/>
              </a:rPr>
              <a:t>Report</a:t>
            </a:r>
            <a:r>
              <a:rPr lang="en-US" dirty="0"/>
              <a:t>:</a:t>
            </a:r>
            <a:endParaRPr lang="en-GB" dirty="0"/>
          </a:p>
        </p:txBody>
      </p:sp>
      <p:sp>
        <p:nvSpPr>
          <p:cNvPr id="7" name="TextBox 6">
            <a:extLst>
              <a:ext uri="{FF2B5EF4-FFF2-40B4-BE49-F238E27FC236}">
                <a16:creationId xmlns:a16="http://schemas.microsoft.com/office/drawing/2014/main" id="{3C109DAC-B8E0-9F9F-C142-5D7458CB7C69}"/>
              </a:ext>
            </a:extLst>
          </p:cNvPr>
          <p:cNvSpPr txBox="1"/>
          <p:nvPr/>
        </p:nvSpPr>
        <p:spPr>
          <a:xfrm>
            <a:off x="6167437" y="1592263"/>
            <a:ext cx="5329163" cy="553998"/>
          </a:xfrm>
          <a:prstGeom prst="rect">
            <a:avLst/>
          </a:prstGeom>
          <a:noFill/>
        </p:spPr>
        <p:txBody>
          <a:bodyPr wrap="square" lIns="0" tIns="0" rIns="0" bIns="0" rtlCol="0">
            <a:spAutoFit/>
          </a:bodyPr>
          <a:lstStyle/>
          <a:p>
            <a:pPr algn="l"/>
            <a:r>
              <a:rPr lang="en-US" dirty="0">
                <a:hlinkClick r:id="rId3"/>
              </a:rPr>
              <a:t>European Strategy</a:t>
            </a:r>
            <a:r>
              <a:rPr lang="en-US" dirty="0"/>
              <a:t> 2022 </a:t>
            </a:r>
            <a:r>
              <a:rPr lang="en-GB" dirty="0">
                <a:effectLst/>
                <a:latin typeface="Arial" panose="020B0604020202020204" pitchFamily="34" charset="0"/>
              </a:rPr>
              <a:t>Accelerator R&amp;D Roadmap:</a:t>
            </a:r>
            <a:endParaRPr lang="en-GB" dirty="0"/>
          </a:p>
        </p:txBody>
      </p:sp>
      <p:sp>
        <p:nvSpPr>
          <p:cNvPr id="8" name="TextBox 7">
            <a:extLst>
              <a:ext uri="{FF2B5EF4-FFF2-40B4-BE49-F238E27FC236}">
                <a16:creationId xmlns:a16="http://schemas.microsoft.com/office/drawing/2014/main" id="{9B5A650F-C0BF-E2A4-3F7D-67100FEF9193}"/>
              </a:ext>
            </a:extLst>
          </p:cNvPr>
          <p:cNvSpPr txBox="1"/>
          <p:nvPr/>
        </p:nvSpPr>
        <p:spPr>
          <a:xfrm>
            <a:off x="6167438" y="2204864"/>
            <a:ext cx="5616575" cy="2215991"/>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dirty="0">
                <a:effectLst/>
                <a:latin typeface="Arial" panose="020B0604020202020204" pitchFamily="34" charset="0"/>
              </a:rPr>
              <a:t>We need to give high priority to the realisation of sustainable concepts, particularly when the next generation of large accelerator-based facilities is considered</a:t>
            </a:r>
            <a:br>
              <a:rPr lang="en-GB" dirty="0">
                <a:effectLst/>
                <a:latin typeface="Arial" panose="020B0604020202020204" pitchFamily="34" charset="0"/>
              </a:rPr>
            </a:br>
            <a:endParaRPr lang="en-GB" dirty="0">
              <a:effectLst/>
              <a:latin typeface="Arial" panose="020B0604020202020204" pitchFamily="34" charset="0"/>
            </a:endParaRPr>
          </a:p>
          <a:p>
            <a:pPr marL="285750" indent="-285750" algn="l">
              <a:buFont typeface="Arial" panose="020B0604020202020204" pitchFamily="34" charset="0"/>
              <a:buChar char="•"/>
            </a:pPr>
            <a:r>
              <a:rPr lang="en-GB" dirty="0">
                <a:effectLst/>
                <a:latin typeface="Arial" panose="020B0604020202020204" pitchFamily="34" charset="0"/>
              </a:rPr>
              <a:t>A carbon footprint analysis in the design phase of a new facility can help to optimise energy consumption for construction and operation.</a:t>
            </a:r>
            <a:endParaRPr lang="en-GB" dirty="0"/>
          </a:p>
        </p:txBody>
      </p:sp>
      <p:sp>
        <p:nvSpPr>
          <p:cNvPr id="9" name="TextBox 8">
            <a:extLst>
              <a:ext uri="{FF2B5EF4-FFF2-40B4-BE49-F238E27FC236}">
                <a16:creationId xmlns:a16="http://schemas.microsoft.com/office/drawing/2014/main" id="{A759CCD7-36D9-917F-FB7F-C021F9421119}"/>
              </a:ext>
            </a:extLst>
          </p:cNvPr>
          <p:cNvSpPr txBox="1"/>
          <p:nvPr/>
        </p:nvSpPr>
        <p:spPr>
          <a:xfrm>
            <a:off x="407988" y="1988840"/>
            <a:ext cx="5543996" cy="1938992"/>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dirty="0">
                <a:effectLst/>
                <a:latin typeface="Arial" panose="020B0604020202020204" pitchFamily="34" charset="0"/>
              </a:rPr>
              <a:t>Given the high beam power, </a:t>
            </a:r>
            <a:r>
              <a:rPr lang="en-GB" b="1" dirty="0">
                <a:solidFill>
                  <a:schemeClr val="accent2"/>
                </a:solidFill>
                <a:effectLst/>
                <a:latin typeface="Arial" panose="020B0604020202020204" pitchFamily="34" charset="0"/>
              </a:rPr>
              <a:t>maximization of the efficiency of future accelerators is mandatory </a:t>
            </a:r>
            <a:r>
              <a:rPr lang="en-GB" dirty="0">
                <a:effectLst/>
                <a:latin typeface="Arial" panose="020B0604020202020204" pitchFamily="34" charset="0"/>
              </a:rPr>
              <a:t>to guarantee the sustainability and affordability of the research conducted with these machines in view of reducing the carbon footprint and contain the operation costs, particularly in the present international context of increasing energy prices.</a:t>
            </a:r>
            <a:endParaRPr lang="en-GB" dirty="0"/>
          </a:p>
        </p:txBody>
      </p:sp>
    </p:spTree>
    <p:extLst>
      <p:ext uri="{BB962C8B-B14F-4D97-AF65-F5344CB8AC3E}">
        <p14:creationId xmlns:p14="http://schemas.microsoft.com/office/powerpoint/2010/main" val="14120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F92B-C869-72D8-A375-A03B04B8623C}"/>
              </a:ext>
            </a:extLst>
          </p:cNvPr>
          <p:cNvSpPr>
            <a:spLocks noGrp="1"/>
          </p:cNvSpPr>
          <p:nvPr>
            <p:ph type="title"/>
          </p:nvPr>
        </p:nvSpPr>
        <p:spPr>
          <a:xfrm>
            <a:off x="342900" y="165100"/>
            <a:ext cx="11518900" cy="1325563"/>
          </a:xfrm>
        </p:spPr>
        <p:txBody>
          <a:bodyPr/>
          <a:lstStyle/>
          <a:p>
            <a:pPr algn="ctr"/>
            <a:r>
              <a:rPr lang="en-US" b="1" dirty="0">
                <a:solidFill>
                  <a:schemeClr val="accent1"/>
                </a:solidFill>
              </a:rPr>
              <a:t>Work package 1.7 Sustainability and </a:t>
            </a:r>
            <a:br>
              <a:rPr lang="en-US" b="1" dirty="0">
                <a:solidFill>
                  <a:schemeClr val="accent1"/>
                </a:solidFill>
              </a:rPr>
            </a:br>
            <a:r>
              <a:rPr lang="en-US" b="1" dirty="0">
                <a:solidFill>
                  <a:schemeClr val="accent1"/>
                </a:solidFill>
              </a:rPr>
              <a:t>Environmental Impact </a:t>
            </a:r>
            <a:br>
              <a:rPr lang="en-US" b="1" dirty="0">
                <a:solidFill>
                  <a:schemeClr val="accent1"/>
                </a:solidFill>
              </a:rPr>
            </a:br>
            <a:r>
              <a:rPr lang="en-US" sz="2000" b="1" dirty="0">
                <a:solidFill>
                  <a:schemeClr val="accent1"/>
                </a:solidFill>
              </a:rPr>
              <a:t>(Advanced Accelerator Community)</a:t>
            </a:r>
            <a:endParaRPr lang="en-GB" sz="2000" b="1" dirty="0">
              <a:solidFill>
                <a:schemeClr val="accent1"/>
              </a:solidFill>
            </a:endParaRPr>
          </a:p>
        </p:txBody>
      </p:sp>
      <p:sp>
        <p:nvSpPr>
          <p:cNvPr id="3" name="TextBox 2">
            <a:extLst>
              <a:ext uri="{FF2B5EF4-FFF2-40B4-BE49-F238E27FC236}">
                <a16:creationId xmlns:a16="http://schemas.microsoft.com/office/drawing/2014/main" id="{E94351DD-6A7E-605D-4316-F2FD7FA6A6B9}"/>
              </a:ext>
            </a:extLst>
          </p:cNvPr>
          <p:cNvSpPr txBox="1"/>
          <p:nvPr/>
        </p:nvSpPr>
        <p:spPr>
          <a:xfrm>
            <a:off x="9597948" y="951351"/>
            <a:ext cx="2567484" cy="646331"/>
          </a:xfrm>
          <a:prstGeom prst="rect">
            <a:avLst/>
          </a:prstGeom>
          <a:noFill/>
        </p:spPr>
        <p:txBody>
          <a:bodyPr wrap="square" rtlCol="0">
            <a:spAutoFit/>
          </a:bodyPr>
          <a:lstStyle/>
          <a:p>
            <a:r>
              <a:rPr lang="en-US" b="1" dirty="0">
                <a:solidFill>
                  <a:schemeClr val="accent1"/>
                </a:solidFill>
              </a:rPr>
              <a:t>D. Voelker (DESY)</a:t>
            </a:r>
          </a:p>
          <a:p>
            <a:r>
              <a:rPr lang="en-US" b="1" dirty="0">
                <a:solidFill>
                  <a:schemeClr val="accent1"/>
                </a:solidFill>
              </a:rPr>
              <a:t>M. Turner (CERN)</a:t>
            </a:r>
            <a:endParaRPr lang="en-GB" b="1" dirty="0">
              <a:solidFill>
                <a:schemeClr val="accent1"/>
              </a:solidFill>
            </a:endParaRPr>
          </a:p>
        </p:txBody>
      </p:sp>
      <p:sp>
        <p:nvSpPr>
          <p:cNvPr id="4" name="TextBox 3">
            <a:extLst>
              <a:ext uri="{FF2B5EF4-FFF2-40B4-BE49-F238E27FC236}">
                <a16:creationId xmlns:a16="http://schemas.microsoft.com/office/drawing/2014/main" id="{7F0EACD2-6B1A-311A-4641-7A66170C7F08}"/>
              </a:ext>
            </a:extLst>
          </p:cNvPr>
          <p:cNvSpPr txBox="1"/>
          <p:nvPr/>
        </p:nvSpPr>
        <p:spPr>
          <a:xfrm>
            <a:off x="479376" y="1798268"/>
            <a:ext cx="11214100" cy="3934988"/>
          </a:xfrm>
          <a:prstGeom prst="rect">
            <a:avLst/>
          </a:prstGeom>
          <a:noFill/>
        </p:spPr>
        <p:txBody>
          <a:bodyPr wrap="square" rtlCol="0">
            <a:spAutoFit/>
          </a:bodyPr>
          <a:lstStyle/>
          <a:p>
            <a:pPr lvl="0">
              <a:lnSpc>
                <a:spcPct val="107000"/>
              </a:lnSpc>
              <a:spcAft>
                <a:spcPts val="600"/>
              </a:spcAft>
            </a:pPr>
            <a:r>
              <a:rPr lang="en-US" b="1" dirty="0">
                <a:solidFill>
                  <a:schemeClr val="accent2"/>
                </a:solidFill>
                <a:ea typeface="Calibri" panose="020F0502020204030204" pitchFamily="34" charset="0"/>
                <a:cs typeface="Times New Roman" panose="02020603050405020304" pitchFamily="18" charset="0"/>
              </a:rPr>
              <a:t>Proposed scope of work</a:t>
            </a:r>
            <a:br>
              <a:rPr lang="en-US" b="1" dirty="0">
                <a:ea typeface="Calibri" panose="020F0502020204030204" pitchFamily="34" charset="0"/>
                <a:cs typeface="Times New Roman" panose="02020603050405020304" pitchFamily="18" charset="0"/>
              </a:rPr>
            </a:br>
            <a:endParaRPr lang="en-US" b="1" dirty="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b="1" dirty="0">
                <a:solidFill>
                  <a:schemeClr val="accent2"/>
                </a:solidFill>
                <a:effectLst/>
                <a:ea typeface="Calibri" panose="020F0502020204030204" pitchFamily="34" charset="0"/>
                <a:cs typeface="Times New Roman" panose="02020603050405020304" pitchFamily="18" charset="0"/>
              </a:rPr>
              <a:t>Development of guidelines</a:t>
            </a:r>
            <a:r>
              <a:rPr lang="en-US" dirty="0">
                <a:solidFill>
                  <a:schemeClr val="accent2"/>
                </a:solidFill>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that allow comparison of the environmental impact of proposed collider design.</a:t>
            </a:r>
            <a:br>
              <a:rPr lang="en-US" dirty="0">
                <a:effectLst/>
                <a:ea typeface="Calibri" panose="020F0502020204030204" pitchFamily="34" charset="0"/>
                <a:cs typeface="Times New Roman" panose="02020603050405020304" pitchFamily="18" charset="0"/>
              </a:rPr>
            </a:b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b="1" dirty="0">
                <a:solidFill>
                  <a:schemeClr val="accent2"/>
                </a:solidFill>
                <a:effectLst/>
                <a:ea typeface="Calibri" panose="020F0502020204030204" pitchFamily="34" charset="0"/>
                <a:cs typeface="Times New Roman" panose="02020603050405020304" pitchFamily="18" charset="0"/>
              </a:rPr>
              <a:t>Application of the developed guidelines </a:t>
            </a:r>
            <a:r>
              <a:rPr lang="en-US" dirty="0">
                <a:effectLst/>
                <a:ea typeface="Calibri" panose="020F0502020204030204" pitchFamily="34" charset="0"/>
                <a:cs typeface="Times New Roman" panose="02020603050405020304" pitchFamily="18" charset="0"/>
              </a:rPr>
              <a:t>for the environmental impact comparison to proposal. </a:t>
            </a:r>
            <a:br>
              <a:rPr lang="en-US" dirty="0">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b="1" dirty="0">
                <a:solidFill>
                  <a:schemeClr val="accent2"/>
                </a:solidFill>
                <a:ea typeface="Calibri" panose="020F0502020204030204" pitchFamily="34" charset="0"/>
                <a:cs typeface="Times New Roman" panose="02020603050405020304" pitchFamily="18" charset="0"/>
              </a:rPr>
              <a:t>C</a:t>
            </a:r>
            <a:r>
              <a:rPr lang="en-US" b="1" dirty="0">
                <a:solidFill>
                  <a:schemeClr val="accent2"/>
                </a:solidFill>
                <a:effectLst/>
                <a:ea typeface="Calibri" panose="020F0502020204030204" pitchFamily="34" charset="0"/>
                <a:cs typeface="Times New Roman" panose="02020603050405020304" pitchFamily="18" charset="0"/>
              </a:rPr>
              <a:t>ommunicate, share and spread analysis results. </a:t>
            </a:r>
            <a:r>
              <a:rPr lang="en-US" dirty="0">
                <a:ea typeface="Calibri" panose="020F0502020204030204" pitchFamily="34" charset="0"/>
                <a:cs typeface="Times New Roman" panose="02020603050405020304" pitchFamily="18" charset="0"/>
              </a:rPr>
              <a:t>E</a:t>
            </a:r>
            <a:r>
              <a:rPr lang="en-US" dirty="0">
                <a:effectLst/>
                <a:ea typeface="Calibri" panose="020F0502020204030204" pitchFamily="34" charset="0"/>
                <a:cs typeface="Times New Roman" panose="02020603050405020304" pitchFamily="18" charset="0"/>
              </a:rPr>
              <a:t>stablish platforms that enable networking, exchanges and cooperation between accelerator physics, other scientific areas and industry.</a:t>
            </a:r>
            <a:br>
              <a:rPr lang="en-US" dirty="0">
                <a:effectLst/>
                <a:ea typeface="Calibri" panose="020F0502020204030204" pitchFamily="34" charset="0"/>
                <a:cs typeface="Times New Roman" panose="02020603050405020304" pitchFamily="18" charset="0"/>
              </a:rPr>
            </a:b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b="1" dirty="0">
                <a:solidFill>
                  <a:schemeClr val="accent2"/>
                </a:solidFill>
                <a:ea typeface="Calibri" panose="020F0502020204030204" pitchFamily="34" charset="0"/>
                <a:cs typeface="Times New Roman" panose="02020603050405020304" pitchFamily="18" charset="0"/>
              </a:rPr>
              <a:t>I</a:t>
            </a:r>
            <a:r>
              <a:rPr lang="en-US" b="1" dirty="0">
                <a:solidFill>
                  <a:schemeClr val="accent2"/>
                </a:solidFill>
                <a:effectLst/>
                <a:ea typeface="Calibri" panose="020F0502020204030204" pitchFamily="34" charset="0"/>
                <a:cs typeface="Times New Roman" panose="02020603050405020304" pitchFamily="18" charset="0"/>
              </a:rPr>
              <a:t>dentify highest impact R&amp;D</a:t>
            </a:r>
            <a:r>
              <a:rPr lang="en-US" dirty="0">
                <a:solidFill>
                  <a:schemeClr val="accent2"/>
                </a:solidFill>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that would allow to reduce the environmental footprint of future accelerators. </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88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10A-2C92-2A02-F5A7-6DF08F0817A4}"/>
              </a:ext>
            </a:extLst>
          </p:cNvPr>
          <p:cNvSpPr>
            <a:spLocks noGrp="1"/>
          </p:cNvSpPr>
          <p:nvPr>
            <p:ph type="title"/>
          </p:nvPr>
        </p:nvSpPr>
        <p:spPr/>
        <p:txBody>
          <a:bodyPr/>
          <a:lstStyle/>
          <a:p>
            <a:pPr algn="ctr"/>
            <a:r>
              <a:rPr lang="en-US" dirty="0"/>
              <a:t>Examples of Efforts to Reduce Consumption &amp; Environmental Impact</a:t>
            </a:r>
            <a:endParaRPr lang="en-GB" dirty="0"/>
          </a:p>
        </p:txBody>
      </p:sp>
      <p:sp>
        <p:nvSpPr>
          <p:cNvPr id="3" name="Date Placeholder 2">
            <a:extLst>
              <a:ext uri="{FF2B5EF4-FFF2-40B4-BE49-F238E27FC236}">
                <a16:creationId xmlns:a16="http://schemas.microsoft.com/office/drawing/2014/main" id="{8390173C-721C-1499-9162-06AFC7F5BAD1}"/>
              </a:ext>
            </a:extLst>
          </p:cNvPr>
          <p:cNvSpPr>
            <a:spLocks noGrp="1"/>
          </p:cNvSpPr>
          <p:nvPr>
            <p:ph type="dt" sz="half" idx="10"/>
          </p:nvPr>
        </p:nvSpPr>
        <p:spPr/>
        <p:txBody>
          <a:bodyPr/>
          <a:lstStyle/>
          <a:p>
            <a:r>
              <a:rPr lang="de-CH" dirty="0"/>
              <a:t>02.08.2023</a:t>
            </a:r>
            <a:endParaRPr lang="en-US" dirty="0"/>
          </a:p>
        </p:txBody>
      </p:sp>
      <p:sp>
        <p:nvSpPr>
          <p:cNvPr id="4" name="Footer Placeholder 3">
            <a:extLst>
              <a:ext uri="{FF2B5EF4-FFF2-40B4-BE49-F238E27FC236}">
                <a16:creationId xmlns:a16="http://schemas.microsoft.com/office/drawing/2014/main" id="{BD36B06E-9F7B-17D6-A41C-38BF0A6A1C4B}"/>
              </a:ext>
            </a:extLst>
          </p:cNvPr>
          <p:cNvSpPr>
            <a:spLocks noGrp="1"/>
          </p:cNvSpPr>
          <p:nvPr>
            <p:ph type="ftr" sz="quarter" idx="11"/>
          </p:nvPr>
        </p:nvSpPr>
        <p:spPr/>
        <p:txBody>
          <a:bodyPr/>
          <a:lstStyle/>
          <a:p>
            <a:r>
              <a:rPr lang="en-US" dirty="0"/>
              <a:t>M. Turner</a:t>
            </a:r>
          </a:p>
        </p:txBody>
      </p:sp>
      <p:sp>
        <p:nvSpPr>
          <p:cNvPr id="5" name="Slide Number Placeholder 4">
            <a:extLst>
              <a:ext uri="{FF2B5EF4-FFF2-40B4-BE49-F238E27FC236}">
                <a16:creationId xmlns:a16="http://schemas.microsoft.com/office/drawing/2014/main" id="{0E4D756A-D75C-626C-2177-A23109717EBA}"/>
              </a:ext>
            </a:extLst>
          </p:cNvPr>
          <p:cNvSpPr>
            <a:spLocks noGrp="1"/>
          </p:cNvSpPr>
          <p:nvPr>
            <p:ph type="sldNum" sz="quarter" idx="12"/>
          </p:nvPr>
        </p:nvSpPr>
        <p:spPr/>
        <p:txBody>
          <a:bodyPr/>
          <a:lstStyle/>
          <a:p>
            <a:fld id="{36B5EA5A-BC32-A742-B11B-8E7414D5B535}" type="slidenum">
              <a:rPr lang="en-US" smtClean="0"/>
              <a:pPr/>
              <a:t>6</a:t>
            </a:fld>
            <a:endParaRPr lang="en-US" dirty="0"/>
          </a:p>
        </p:txBody>
      </p:sp>
      <p:sp>
        <p:nvSpPr>
          <p:cNvPr id="6" name="TextBox 5">
            <a:extLst>
              <a:ext uri="{FF2B5EF4-FFF2-40B4-BE49-F238E27FC236}">
                <a16:creationId xmlns:a16="http://schemas.microsoft.com/office/drawing/2014/main" id="{6799DAD8-FC0B-4447-BE0E-1F7AEB565756}"/>
              </a:ext>
            </a:extLst>
          </p:cNvPr>
          <p:cNvSpPr txBox="1"/>
          <p:nvPr/>
        </p:nvSpPr>
        <p:spPr>
          <a:xfrm>
            <a:off x="407988" y="1548656"/>
            <a:ext cx="11376025" cy="3693319"/>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2000" b="1" dirty="0">
                <a:solidFill>
                  <a:schemeClr val="accent2"/>
                </a:solidFill>
              </a:rPr>
              <a:t>Energy Recovery</a:t>
            </a:r>
          </a:p>
          <a:p>
            <a:pPr marL="742950" lvl="1" indent="-285750">
              <a:buFont typeface="Arial" panose="020B0604020202020204" pitchFamily="34" charset="0"/>
              <a:buChar char="•"/>
            </a:pPr>
            <a:r>
              <a:rPr lang="en-US" sz="2000" dirty="0"/>
              <a:t>Idea: reuse energy stored in beams instead of dumping them.</a:t>
            </a:r>
            <a:br>
              <a:rPr lang="en-US" sz="2000" dirty="0"/>
            </a:br>
            <a:endParaRPr lang="en-US" sz="2000" dirty="0"/>
          </a:p>
          <a:p>
            <a:pPr marL="285750" indent="-285750" algn="l">
              <a:buFont typeface="Arial" panose="020B0604020202020204" pitchFamily="34" charset="0"/>
              <a:buChar char="•"/>
            </a:pPr>
            <a:r>
              <a:rPr lang="en-US" sz="2000" b="1" dirty="0">
                <a:solidFill>
                  <a:schemeClr val="accent2"/>
                </a:solidFill>
              </a:rPr>
              <a:t>Shorter tunnels </a:t>
            </a:r>
            <a:r>
              <a:rPr lang="en-US" sz="2000" dirty="0"/>
              <a:t>(more compact accelerators)</a:t>
            </a:r>
          </a:p>
          <a:p>
            <a:pPr marL="742950" lvl="1" indent="-285750">
              <a:buFont typeface="Arial" panose="020B0604020202020204" pitchFamily="34" charset="0"/>
              <a:buChar char="•"/>
            </a:pPr>
            <a:r>
              <a:rPr lang="en-US" sz="2000" dirty="0"/>
              <a:t>Tunnel found to be the largest CO2 footprint for CLIC 3 </a:t>
            </a:r>
            <a:r>
              <a:rPr lang="en-US" sz="2000" dirty="0" err="1"/>
              <a:t>TeV</a:t>
            </a:r>
            <a:endParaRPr lang="en-US" sz="2000" dirty="0"/>
          </a:p>
          <a:p>
            <a:pPr marL="742950" lvl="1" indent="-285750">
              <a:buFont typeface="Arial" panose="020B0604020202020204" pitchFamily="34" charset="0"/>
              <a:buChar char="•"/>
            </a:pPr>
            <a:r>
              <a:rPr lang="en-US" sz="2000" dirty="0"/>
              <a:t>Novel accelerator technologies (plasma, muons,…) </a:t>
            </a:r>
            <a:br>
              <a:rPr lang="en-US" sz="2000" dirty="0"/>
            </a:br>
            <a:endParaRPr lang="en-US" sz="2000" dirty="0"/>
          </a:p>
          <a:p>
            <a:pPr marL="285750" indent="-285750" algn="l">
              <a:buFont typeface="Arial" panose="020B0604020202020204" pitchFamily="34" charset="0"/>
              <a:buChar char="•"/>
            </a:pPr>
            <a:r>
              <a:rPr lang="en-US" sz="2000" dirty="0"/>
              <a:t>From </a:t>
            </a:r>
            <a:r>
              <a:rPr lang="en-US" sz="2000" dirty="0">
                <a:hlinkClick r:id="rId2" action="ppaction://hlinkfile"/>
              </a:rPr>
              <a:t>2022 Accelerator R&amp;D Roadmap </a:t>
            </a:r>
            <a:r>
              <a:rPr lang="en-US" sz="2000" dirty="0"/>
              <a:t>: </a:t>
            </a:r>
          </a:p>
          <a:p>
            <a:pPr marL="742950" lvl="1" indent="-285750">
              <a:buFont typeface="Arial" panose="020B0604020202020204" pitchFamily="34" charset="0"/>
              <a:buChar char="•"/>
            </a:pPr>
            <a:r>
              <a:rPr lang="en-US" sz="2000" dirty="0"/>
              <a:t>Low loss superconducting resonators, efficient radio-frequency sources, permanent magnets, highly efficient cryogenic systems, superconducting electrical links…</a:t>
            </a:r>
            <a:br>
              <a:rPr lang="en-US" sz="2000" dirty="0"/>
            </a:br>
            <a:endParaRPr lang="en-US" sz="2000" dirty="0"/>
          </a:p>
          <a:p>
            <a:pPr marL="285750" indent="-285750">
              <a:buFont typeface="Arial" panose="020B0604020202020204" pitchFamily="34" charset="0"/>
              <a:buChar char="•"/>
            </a:pPr>
            <a:r>
              <a:rPr lang="en-US" sz="2000" dirty="0"/>
              <a:t>Careful choice on what materials are used in what quantities and how these materials are sourced.</a:t>
            </a:r>
          </a:p>
        </p:txBody>
      </p:sp>
      <p:sp>
        <p:nvSpPr>
          <p:cNvPr id="7" name="TextBox 6">
            <a:extLst>
              <a:ext uri="{FF2B5EF4-FFF2-40B4-BE49-F238E27FC236}">
                <a16:creationId xmlns:a16="http://schemas.microsoft.com/office/drawing/2014/main" id="{11F4E814-2793-376F-FE1E-7215B061887E}"/>
              </a:ext>
            </a:extLst>
          </p:cNvPr>
          <p:cNvSpPr txBox="1"/>
          <p:nvPr/>
        </p:nvSpPr>
        <p:spPr>
          <a:xfrm>
            <a:off x="2711624" y="5809003"/>
            <a:ext cx="9145016" cy="276999"/>
          </a:xfrm>
          <a:prstGeom prst="rect">
            <a:avLst/>
          </a:prstGeom>
          <a:noFill/>
        </p:spPr>
        <p:txBody>
          <a:bodyPr wrap="square" lIns="0" tIns="0" rIns="0" bIns="0" rtlCol="0">
            <a:spAutoFit/>
          </a:bodyPr>
          <a:lstStyle/>
          <a:p>
            <a:pPr algn="l"/>
            <a:r>
              <a:rPr lang="en-US" b="1" dirty="0">
                <a:solidFill>
                  <a:schemeClr val="accent5"/>
                </a:solidFill>
                <a:sym typeface="Wingdings" panose="05000000000000000000" pitchFamily="2" charset="2"/>
              </a:rPr>
              <a:t> Improvements could also benefit current accelerators</a:t>
            </a:r>
            <a:endParaRPr lang="en-GB" b="1" dirty="0">
              <a:solidFill>
                <a:schemeClr val="accent5"/>
              </a:solidFill>
            </a:endParaRPr>
          </a:p>
        </p:txBody>
      </p:sp>
    </p:spTree>
    <p:extLst>
      <p:ext uri="{BB962C8B-B14F-4D97-AF65-F5344CB8AC3E}">
        <p14:creationId xmlns:p14="http://schemas.microsoft.com/office/powerpoint/2010/main" val="96209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1679-D29D-5FFD-74BB-D402267629E5}"/>
              </a:ext>
            </a:extLst>
          </p:cNvPr>
          <p:cNvSpPr>
            <a:spLocks noGrp="1"/>
          </p:cNvSpPr>
          <p:nvPr>
            <p:ph type="title"/>
          </p:nvPr>
        </p:nvSpPr>
        <p:spPr/>
        <p:txBody>
          <a:bodyPr/>
          <a:lstStyle/>
          <a:p>
            <a:pPr algn="ctr"/>
            <a:r>
              <a:rPr lang="en-US" dirty="0"/>
              <a:t>Conclusions</a:t>
            </a:r>
            <a:endParaRPr lang="en-GB" dirty="0"/>
          </a:p>
        </p:txBody>
      </p:sp>
      <p:sp>
        <p:nvSpPr>
          <p:cNvPr id="3" name="Date Placeholder 2">
            <a:extLst>
              <a:ext uri="{FF2B5EF4-FFF2-40B4-BE49-F238E27FC236}">
                <a16:creationId xmlns:a16="http://schemas.microsoft.com/office/drawing/2014/main" id="{1024451D-892F-DEE4-0380-CD8E6A263705}"/>
              </a:ext>
            </a:extLst>
          </p:cNvPr>
          <p:cNvSpPr>
            <a:spLocks noGrp="1"/>
          </p:cNvSpPr>
          <p:nvPr>
            <p:ph type="dt" sz="half" idx="10"/>
          </p:nvPr>
        </p:nvSpPr>
        <p:spPr/>
        <p:txBody>
          <a:bodyPr/>
          <a:lstStyle/>
          <a:p>
            <a:r>
              <a:rPr lang="de-CH" dirty="0"/>
              <a:t>02.08.2023</a:t>
            </a:r>
            <a:endParaRPr lang="en-US" dirty="0"/>
          </a:p>
        </p:txBody>
      </p:sp>
      <p:sp>
        <p:nvSpPr>
          <p:cNvPr id="4" name="Footer Placeholder 3">
            <a:extLst>
              <a:ext uri="{FF2B5EF4-FFF2-40B4-BE49-F238E27FC236}">
                <a16:creationId xmlns:a16="http://schemas.microsoft.com/office/drawing/2014/main" id="{BEC4BED4-6DE0-0310-672B-425576F2FC9B}"/>
              </a:ext>
            </a:extLst>
          </p:cNvPr>
          <p:cNvSpPr>
            <a:spLocks noGrp="1"/>
          </p:cNvSpPr>
          <p:nvPr>
            <p:ph type="ftr" sz="quarter" idx="11"/>
          </p:nvPr>
        </p:nvSpPr>
        <p:spPr/>
        <p:txBody>
          <a:bodyPr/>
          <a:lstStyle/>
          <a:p>
            <a:r>
              <a:rPr lang="en-US" dirty="0"/>
              <a:t>M. Turner</a:t>
            </a:r>
          </a:p>
        </p:txBody>
      </p:sp>
      <p:sp>
        <p:nvSpPr>
          <p:cNvPr id="5" name="Slide Number Placeholder 4">
            <a:extLst>
              <a:ext uri="{FF2B5EF4-FFF2-40B4-BE49-F238E27FC236}">
                <a16:creationId xmlns:a16="http://schemas.microsoft.com/office/drawing/2014/main" id="{7B31BA8C-8F6B-DD7C-8344-540576137F20}"/>
              </a:ext>
            </a:extLst>
          </p:cNvPr>
          <p:cNvSpPr>
            <a:spLocks noGrp="1"/>
          </p:cNvSpPr>
          <p:nvPr>
            <p:ph type="sldNum" sz="quarter" idx="12"/>
          </p:nvPr>
        </p:nvSpPr>
        <p:spPr/>
        <p:txBody>
          <a:bodyPr/>
          <a:lstStyle/>
          <a:p>
            <a:fld id="{36B5EA5A-BC32-A742-B11B-8E7414D5B535}" type="slidenum">
              <a:rPr lang="en-US" smtClean="0"/>
              <a:pPr/>
              <a:t>7</a:t>
            </a:fld>
            <a:endParaRPr lang="en-US" dirty="0"/>
          </a:p>
        </p:txBody>
      </p:sp>
      <p:sp>
        <p:nvSpPr>
          <p:cNvPr id="6" name="TextBox 5">
            <a:extLst>
              <a:ext uri="{FF2B5EF4-FFF2-40B4-BE49-F238E27FC236}">
                <a16:creationId xmlns:a16="http://schemas.microsoft.com/office/drawing/2014/main" id="{D8DFB164-E085-E4E0-F1D8-2146037769FF}"/>
              </a:ext>
            </a:extLst>
          </p:cNvPr>
          <p:cNvSpPr txBox="1"/>
          <p:nvPr/>
        </p:nvSpPr>
        <p:spPr>
          <a:xfrm>
            <a:off x="479376" y="1424384"/>
            <a:ext cx="11304636" cy="4308872"/>
          </a:xfrm>
          <a:prstGeom prst="rect">
            <a:avLst/>
          </a:prstGeom>
          <a:noFill/>
        </p:spPr>
        <p:txBody>
          <a:bodyPr wrap="square" lIns="0" tIns="0" rIns="0" bIns="0" rtlCol="0">
            <a:spAutoFit/>
          </a:bodyPr>
          <a:lstStyle/>
          <a:p>
            <a:pPr algn="l"/>
            <a:endParaRPr lang="en-US" sz="2000" dirty="0"/>
          </a:p>
          <a:p>
            <a:pPr marL="285750" indent="-285750">
              <a:buFont typeface="Arial" panose="020B0604020202020204" pitchFamily="34" charset="0"/>
              <a:buChar char="•"/>
            </a:pPr>
            <a:r>
              <a:rPr lang="en-US" sz="2000" b="1" dirty="0">
                <a:solidFill>
                  <a:schemeClr val="accent2"/>
                </a:solidFill>
              </a:rPr>
              <a:t>My personal opinion: </a:t>
            </a:r>
            <a:r>
              <a:rPr lang="en-US" sz="2000" dirty="0"/>
              <a:t>it would be exciting to have a next generation collider dedicated to fundamental science.</a:t>
            </a:r>
          </a:p>
          <a:p>
            <a:pPr marL="742950" lvl="1" indent="-285750">
              <a:buFont typeface="Arial" panose="020B0604020202020204" pitchFamily="34" charset="0"/>
              <a:buChar char="•"/>
            </a:pPr>
            <a:r>
              <a:rPr lang="en-US" sz="2000" dirty="0"/>
              <a:t>Trade off between environmental footprint and physics. Need to understand key drivers.</a:t>
            </a:r>
          </a:p>
          <a:p>
            <a:pPr marL="742950" lvl="1" indent="-285750">
              <a:buFont typeface="Arial" panose="020B0604020202020204" pitchFamily="34" charset="0"/>
              <a:buChar char="•"/>
            </a:pPr>
            <a:r>
              <a:rPr lang="en-US" sz="2000" dirty="0"/>
              <a:t>Crucial to have societal support:</a:t>
            </a:r>
          </a:p>
          <a:p>
            <a:pPr marL="1200150" lvl="2" indent="-285750">
              <a:buFont typeface="Arial" panose="020B0604020202020204" pitchFamily="34" charset="0"/>
              <a:buChar char="•"/>
            </a:pPr>
            <a:r>
              <a:rPr lang="en-US" sz="2000" dirty="0"/>
              <a:t>Biggest issue used to be cost,</a:t>
            </a:r>
          </a:p>
          <a:p>
            <a:pPr marL="1200150" lvl="2" indent="-285750">
              <a:buFont typeface="Arial" panose="020B0604020202020204" pitchFamily="34" charset="0"/>
              <a:buChar char="•"/>
            </a:pPr>
            <a:r>
              <a:rPr lang="en-US" sz="2000" dirty="0"/>
              <a:t>environmental impact is becoming increasingly important due to climate change and rising energy costs. </a:t>
            </a:r>
          </a:p>
          <a:p>
            <a:pPr marL="742950" lvl="1" indent="-285750">
              <a:buFont typeface="Arial" panose="020B0604020202020204" pitchFamily="34" charset="0"/>
              <a:buChar char="•"/>
            </a:pPr>
            <a:r>
              <a:rPr lang="en-US" sz="2000" dirty="0"/>
              <a:t>We must make efforts to minimize the environmental footprint of accelerator construction and operation.</a:t>
            </a:r>
            <a:br>
              <a:rPr lang="en-US" sz="2000" dirty="0"/>
            </a:br>
            <a:endParaRPr lang="en-US" sz="2000" dirty="0"/>
          </a:p>
          <a:p>
            <a:pPr marL="800100" lvl="1" indent="-342900">
              <a:buFont typeface="Wingdings" panose="05000000000000000000" pitchFamily="2" charset="2"/>
              <a:buChar char="à"/>
            </a:pPr>
            <a:r>
              <a:rPr lang="en-US" sz="2000" dirty="0">
                <a:sym typeface="Wingdings" panose="05000000000000000000" pitchFamily="2" charset="2"/>
              </a:rPr>
              <a:t>Developing more efficient accelerators will require extensive R&amp;D efforts.</a:t>
            </a:r>
          </a:p>
          <a:p>
            <a:pPr marL="800100" lvl="1" indent="-342900">
              <a:buFont typeface="Wingdings" panose="05000000000000000000" pitchFamily="2" charset="2"/>
              <a:buChar char="à"/>
            </a:pPr>
            <a:r>
              <a:rPr lang="en-US" sz="2000" dirty="0">
                <a:sym typeface="Wingdings" panose="05000000000000000000" pitchFamily="2" charset="2"/>
              </a:rPr>
              <a:t>Sustainability recognized as key issue in many recent strategy and planning processes.</a:t>
            </a:r>
            <a:endParaRPr lang="en-US" sz="2000" dirty="0"/>
          </a:p>
          <a:p>
            <a:pPr algn="l"/>
            <a:endParaRPr lang="en-GB" sz="2000" dirty="0"/>
          </a:p>
        </p:txBody>
      </p:sp>
    </p:spTree>
    <p:extLst>
      <p:ext uri="{BB962C8B-B14F-4D97-AF65-F5344CB8AC3E}">
        <p14:creationId xmlns:p14="http://schemas.microsoft.com/office/powerpoint/2010/main" val="3703795350"/>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0" id="{13C28D64-1B24-AE44-ADF1-2F22862D8410}" vid="{33E554F9-2EDB-C045-92B1-7271172784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2023-08-02 TRIUMF sustainability panel</Template>
  <TotalTime>9182</TotalTime>
  <Words>768</Words>
  <Application>Microsoft Office PowerPoint</Application>
  <PresentationFormat>Widescreen</PresentationFormat>
  <Paragraphs>88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sourcesans-regular</vt:lpstr>
      <vt:lpstr>Wingdings</vt:lpstr>
      <vt:lpstr>Office Theme</vt:lpstr>
      <vt:lpstr>Enabling a Green &amp; Sustainable Particle Collider at the Energy Frontier</vt:lpstr>
      <vt:lpstr>Powering CERN’s Accelerators</vt:lpstr>
      <vt:lpstr>A Glimpse into the Future</vt:lpstr>
      <vt:lpstr>Recent Strategy Reports Highlight Sustainability  as a Key Issue</vt:lpstr>
      <vt:lpstr>Work package 1.7 Sustainability and  Environmental Impact  (Advanced Accelerator Community)</vt:lpstr>
      <vt:lpstr>Examples of Efforts to Reduce Consumption &amp; Environmental Impact</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Glimpse into the future</dc:title>
  <dc:creator>Marlene Turner</dc:creator>
  <cp:lastModifiedBy>Bob Laxdal</cp:lastModifiedBy>
  <cp:revision>5</cp:revision>
  <cp:lastPrinted>2023-08-02T06:50:51Z</cp:lastPrinted>
  <dcterms:created xsi:type="dcterms:W3CDTF">2023-07-26T14:08:17Z</dcterms:created>
  <dcterms:modified xsi:type="dcterms:W3CDTF">2023-08-02T12:49:28Z</dcterms:modified>
</cp:coreProperties>
</file>