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8"/>
    <p:restoredTop sz="69789"/>
  </p:normalViewPr>
  <p:slideViewPr>
    <p:cSldViewPr snapToGrid="0">
      <p:cViewPr varScale="1">
        <p:scale>
          <a:sx n="84" d="100"/>
          <a:sy n="84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C8954-52B4-6C42-AD22-115BE0C85312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4D5D-E1D6-7945-8A60-674CA4CAB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45454A"/>
                </a:solidFill>
                <a:effectLst/>
                <a:latin typeface="Helvetica Neue" panose="02000503000000020004" pitchFamily="2" charset="0"/>
              </a:rPr>
              <a:t>TRIUMF is Canada’s particle accelerator centre conducting research in physics.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3D8A-AB59-9E43-9228-BAD746369E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B0F0"/>
                </a:solidFill>
              </a:rPr>
              <a:t>What is machine tuning?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process of </a:t>
            </a:r>
            <a:r>
              <a:rPr lang="en-US" sz="2400" b="1" dirty="0">
                <a:solidFill>
                  <a:srgbClr val="000000"/>
                </a:solidFill>
              </a:rPr>
              <a:t>adjusting the settings </a:t>
            </a:r>
            <a:r>
              <a:rPr lang="en-US" sz="2400" dirty="0">
                <a:solidFill>
                  <a:srgbClr val="000000"/>
                </a:solidFill>
              </a:rPr>
              <a:t>of various components along the beamline for desired performance</a:t>
            </a:r>
          </a:p>
          <a:p>
            <a:pPr marL="285750" indent="-285750">
              <a:buFontTx/>
              <a:buChar char="-"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400" i="1" dirty="0"/>
              <a:t>Why not use simulation and model the beam to calculate the theoretical values the beamline should be set to?</a:t>
            </a: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Problem</a:t>
            </a:r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000" b="1" dirty="0"/>
              <a:t>Unknowns</a:t>
            </a:r>
            <a:r>
              <a:rPr lang="en-US" sz="2000" dirty="0"/>
              <a:t> make values for steerers and quads unpredictable using theory alone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Unknown misalignments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Ambient temperature and pressure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Changes in source emittance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4D5D-E1D6-7945-8A60-674CA4CAB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6625-F880-5CE3-5A6F-8490DFDD6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A018B-1E6D-8F63-9E7F-8BA2D6E1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71182-9474-F526-D317-F13FB19A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12731-8884-69D8-A593-4E5946A8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7281-02D8-867C-821B-B34B65A0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498A-3852-F2BE-48E5-FA4061E6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ABD29-20E8-FE94-7FA8-2E6218108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98B78-CD09-377B-8A02-409CFFA2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52F0D-D7A6-DD62-81E0-80A32B4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D04A1-6395-1854-C4F6-114F6BD5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85783-6279-8F6A-C4CC-08170AD83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A5681-9199-3B09-07D0-BDBF15A3C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065E-C1F1-8CB0-96C0-6D4764BA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2A31-09F7-D2D2-74FF-E2D80FDB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D24B-E8DE-280E-540A-DAEFEA91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2F37-BECB-58C2-8559-627978CA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0D1B-3F86-DCEA-1FED-D99AB2AA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B9C6-69AB-22BF-D2A1-AC73396E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5731-87DA-F7A2-EC05-421A0930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81376-A63F-E24D-87FC-4913CCB0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F53B-FE33-3127-59EC-C065472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6EEF-28F6-6B6B-76E9-DBEA9E188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8F606-1FA5-0E3C-B897-3092CADC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FD21C-3931-9D34-9834-602C4D8F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FCDA-7B90-7581-D777-0EC8DCB0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B254-D5B6-A2AB-0B6D-1BE7DC57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B628-64F3-DCF0-CE48-62B252B2C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EA4E-3376-8EA6-DEDF-6B5DE27C4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A2FC-2690-7DE1-5727-ECCDA066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CFD9F-A3D4-53D0-C90F-FE1873E6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5C4E7-5414-2895-261C-98038C42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6A99-D776-0DBC-64AE-3169D953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639B5-3C35-8ECC-55DB-745A802D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20922-2259-8DFC-D50E-DE3538F01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8195D-DDA7-E607-C571-EEF3B5F72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4FDF1-C3C3-E76E-C4B5-D72D200F6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F1E26-E566-E77B-9D74-FAA19F55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F0986-17E2-00AF-57B8-2419919E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408D6-3B17-938B-F9FB-1C3F08C3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1770-DFD2-0BA4-1118-E222CCD6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CD9BF-2910-6A13-E0D5-ECA10D49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02476-BFAD-666E-A9F9-C786B31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0E71C-D509-4EE1-8754-C8387E97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ECFCB-CC4A-9ACE-7B76-1B3FBB6A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48CC1-BE18-F9AA-F471-4663676D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B8431-79B5-6BD9-EAE6-EDC5EE34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0229-0E93-7A55-6444-5F8B9ADD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36893-E7DC-5075-45C6-8E73B6A9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32692-A24B-075F-64FD-A18BB5322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60EEC-F86A-9314-83D1-555B77F1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34992-4D82-BE04-D5A4-F09E3926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3BC09-394D-83A6-2BD2-B17BD928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E29C-4B99-04DD-B040-FB669061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2DB69-C201-7C29-9C01-F1230EC5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73A49-F471-D7C2-6E5B-EC979AAFE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B940B-4DA3-FD3A-3F73-8503BCC1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CA49-4128-4A7E-3A4C-CF6E5567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6B03C-BBA7-164C-936D-7FD08D71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F60B9-236B-2E54-1779-D4037D20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1AFE-68C1-E69A-0C2F-0C27F8AB7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0F7C-EB82-F5AD-F77C-858469BB5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C575-BC4E-7A41-BF5C-A59C551897CF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7413-30D9-7F47-0EC9-EA6432DAA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C138-FC1D-679D-C999-A2258E61F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C07D-6B07-C242-925C-7E9E6DCA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D6761-1C88-A6F6-7F4A-62EA281B1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" r="40386"/>
          <a:stretch/>
        </p:blipFill>
        <p:spPr>
          <a:xfrm>
            <a:off x="7705165" y="-125658"/>
            <a:ext cx="4585447" cy="7109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B94B7-413C-7785-6D9F-47BB66979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6" y="287955"/>
            <a:ext cx="1947186" cy="350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17D06A-7549-A705-5A95-D7A3CBC68080}"/>
              </a:ext>
            </a:extLst>
          </p:cNvPr>
          <p:cNvSpPr txBox="1"/>
          <p:nvPr/>
        </p:nvSpPr>
        <p:spPr>
          <a:xfrm rot="16200000">
            <a:off x="6668762" y="5861937"/>
            <a:ext cx="1488141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4570AD-8DC7-D185-ECE7-2DF24E8DE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464" y="2141914"/>
            <a:ext cx="593978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ML-Driven Tuning of Beamlines at TRIUMF</a:t>
            </a:r>
            <a:endParaRPr lang="en-US" sz="22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9156F8-4146-41A0-E446-9708E02A4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818" y="3952355"/>
            <a:ext cx="5765951" cy="900340"/>
          </a:xfrm>
          <a:prstGeom prst="rect">
            <a:avLst/>
          </a:prstGeom>
        </p:spPr>
        <p:txBody>
          <a:bodyPr tIns="0" anchor="b">
            <a:normAutofit fontScale="92500" lnSpcReduction="10000"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200" dirty="0"/>
              <a:t>Defne Tanyer, </a:t>
            </a:r>
            <a:r>
              <a:rPr lang="en-US" i="1" dirty="0"/>
              <a:t>University of Waterloo</a:t>
            </a:r>
          </a:p>
          <a:p>
            <a:r>
              <a:rPr lang="en-US" dirty="0"/>
              <a:t>with W. </a:t>
            </a:r>
            <a:r>
              <a:rPr lang="en-US" dirty="0" err="1"/>
              <a:t>Fedorko</a:t>
            </a:r>
            <a:r>
              <a:rPr lang="en-US" dirty="0"/>
              <a:t>, D. Wang, H. </a:t>
            </a:r>
            <a:r>
              <a:rPr lang="en-US" dirty="0" err="1"/>
              <a:t>Koay</a:t>
            </a:r>
            <a:r>
              <a:rPr lang="en-US" dirty="0"/>
              <a:t>, O. </a:t>
            </a:r>
            <a:r>
              <a:rPr lang="en-US" dirty="0" err="1"/>
              <a:t>Shelbaya</a:t>
            </a:r>
            <a:r>
              <a:rPr lang="en-US" dirty="0"/>
              <a:t>, C. Charles, P. Jung</a:t>
            </a:r>
          </a:p>
        </p:txBody>
      </p:sp>
      <p:pic>
        <p:nvPicPr>
          <p:cNvPr id="1026" name="Picture 2" descr="University of Waterloo Logo Meaning, PNG &amp; Vector - Mrvian">
            <a:extLst>
              <a:ext uri="{FF2B5EF4-FFF2-40B4-BE49-F238E27FC236}">
                <a16:creationId xmlns:a16="http://schemas.microsoft.com/office/drawing/2014/main" id="{E9B68F5C-E669-4E47-EE55-954F3EAF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90" y="170412"/>
            <a:ext cx="1947186" cy="5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DCD95D-9220-6D57-B08A-D246EF6B3FCB}"/>
              </a:ext>
            </a:extLst>
          </p:cNvPr>
          <p:cNvSpPr txBox="1">
            <a:spLocks/>
          </p:cNvSpPr>
          <p:nvPr/>
        </p:nvSpPr>
        <p:spPr>
          <a:xfrm>
            <a:off x="689818" y="3355773"/>
            <a:ext cx="6220009" cy="510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/>
              <a:t>Introduction to Bayesian Optimization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A7959D-6BAA-502B-1608-8269425F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AD50-53A3-AB49-BBB7-768EC8EE02FB}" type="slidenum">
              <a:rPr lang="en-US" smtClean="0"/>
              <a:t>1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D4CC040-62CF-2E24-1AFF-F79CE679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23BA-833F-5B4B-B8C0-6B0347C4042C}" type="datetime8">
              <a:rPr lang="en-CA" smtClean="0"/>
              <a:t>2023-08-01 9:51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C043-5A61-24B6-3C83-CAE4A613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6658" y="6356349"/>
            <a:ext cx="4283169" cy="365125"/>
          </a:xfrm>
        </p:spPr>
        <p:txBody>
          <a:bodyPr/>
          <a:lstStyle/>
          <a:p>
            <a:pPr algn="r"/>
            <a:r>
              <a:rPr lang="en-US" dirty="0"/>
              <a:t>Science Week 2023             	     </a:t>
            </a:r>
            <a:r>
              <a:rPr lang="en-US" dirty="0" err="1"/>
              <a:t>dtanyer@uwaterloo.ca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CE07628-11EB-D68E-A2DE-922788945A04}"/>
              </a:ext>
            </a:extLst>
          </p:cNvPr>
          <p:cNvGrpSpPr/>
          <p:nvPr/>
        </p:nvGrpSpPr>
        <p:grpSpPr>
          <a:xfrm>
            <a:off x="7285454" y="685799"/>
            <a:ext cx="4918951" cy="6195987"/>
            <a:chOff x="7987400" y="1543469"/>
            <a:chExt cx="4156046" cy="5307837"/>
          </a:xfrm>
        </p:grpSpPr>
        <p:pic>
          <p:nvPicPr>
            <p:cNvPr id="27" name="Picture 26" descr="A diagram of a factory&#10;&#10;Description automatically generated">
              <a:extLst>
                <a:ext uri="{FF2B5EF4-FFF2-40B4-BE49-F238E27FC236}">
                  <a16:creationId xmlns:a16="http://schemas.microsoft.com/office/drawing/2014/main" id="{A0735F77-F426-CDF5-DB3B-AE9BEC66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7400" y="1543469"/>
              <a:ext cx="4156046" cy="5307837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D44391-9A0E-4365-59A6-6E7EE821BF41}"/>
                </a:ext>
              </a:extLst>
            </p:cNvPr>
            <p:cNvSpPr/>
            <p:nvPr/>
          </p:nvSpPr>
          <p:spPr>
            <a:xfrm>
              <a:off x="8465804" y="1630680"/>
              <a:ext cx="998236" cy="10349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What is Bayes Theorem | Applications of Bayes Theorem">
            <a:extLst>
              <a:ext uri="{FF2B5EF4-FFF2-40B4-BE49-F238E27FC236}">
                <a16:creationId xmlns:a16="http://schemas.microsoft.com/office/drawing/2014/main" id="{45EDF318-4707-BA15-7DFE-63EB88660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4969"/>
          <a:stretch/>
        </p:blipFill>
        <p:spPr bwMode="auto">
          <a:xfrm>
            <a:off x="396240" y="2816123"/>
            <a:ext cx="3149552" cy="1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C627087-7B70-C88B-E2E3-4B5A9EC57B86}"/>
              </a:ext>
            </a:extLst>
          </p:cNvPr>
          <p:cNvGrpSpPr/>
          <p:nvPr/>
        </p:nvGrpSpPr>
        <p:grpSpPr>
          <a:xfrm>
            <a:off x="0" y="-60959"/>
            <a:ext cx="9464040" cy="2727959"/>
            <a:chOff x="0" y="-287161"/>
            <a:chExt cx="12290362" cy="3270523"/>
          </a:xfrm>
        </p:grpSpPr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43392498-C66B-2194-7214-77A3504CF6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368"/>
            <a:stretch/>
          </p:blipFill>
          <p:spPr bwMode="auto">
            <a:xfrm>
              <a:off x="5630239" y="-287161"/>
              <a:ext cx="2628551" cy="235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>
              <a:extLst>
                <a:ext uri="{FF2B5EF4-FFF2-40B4-BE49-F238E27FC236}">
                  <a16:creationId xmlns:a16="http://schemas.microsoft.com/office/drawing/2014/main" id="{9C128F92-2CF4-42B3-9733-9B9BD01806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21"/>
            <a:stretch/>
          </p:blipFill>
          <p:spPr bwMode="auto">
            <a:xfrm>
              <a:off x="0" y="0"/>
              <a:ext cx="2088449" cy="298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2FF54B31-DF86-A918-C27A-AD60B3357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6" t="95" r="23998" b="-95"/>
            <a:stretch/>
          </p:blipFill>
          <p:spPr bwMode="auto">
            <a:xfrm>
              <a:off x="2077298" y="1639"/>
              <a:ext cx="2743199" cy="298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>
              <a:extLst>
                <a:ext uri="{FF2B5EF4-FFF2-40B4-BE49-F238E27FC236}">
                  <a16:creationId xmlns:a16="http://schemas.microsoft.com/office/drawing/2014/main" id="{F045F236-5C5C-C8C8-CA73-02BC4D4B5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68"/>
            <a:stretch/>
          </p:blipFill>
          <p:spPr bwMode="auto">
            <a:xfrm>
              <a:off x="4742806" y="1119"/>
              <a:ext cx="1545565" cy="298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44225487-B0D6-0882-D688-E6AA604386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4"/>
            <a:stretch/>
          </p:blipFill>
          <p:spPr bwMode="auto">
            <a:xfrm>
              <a:off x="8258790" y="-287161"/>
              <a:ext cx="4031572" cy="235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D6F86A5-EBC6-8EBE-4CF8-EFAAC7E59BE1}"/>
              </a:ext>
            </a:extLst>
          </p:cNvPr>
          <p:cNvSpPr txBox="1"/>
          <p:nvPr/>
        </p:nvSpPr>
        <p:spPr>
          <a:xfrm>
            <a:off x="5053953" y="4566857"/>
            <a:ext cx="163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Steerer Value, V</a:t>
            </a:r>
          </a:p>
        </p:txBody>
      </p:sp>
      <p:pic>
        <p:nvPicPr>
          <p:cNvPr id="56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E40A6E6C-03C5-A84A-9702-D0673F5535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485" t="32225" r="1" b="35761"/>
          <a:stretch/>
        </p:blipFill>
        <p:spPr>
          <a:xfrm>
            <a:off x="4410764" y="2079787"/>
            <a:ext cx="2874690" cy="2487070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1B966117-E902-9606-314B-28FC300852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/>
          <a:stretch/>
        </p:blipFill>
        <p:spPr>
          <a:xfrm>
            <a:off x="4143912" y="2559955"/>
            <a:ext cx="326676" cy="1838990"/>
          </a:xfrm>
          <a:prstGeom prst="rect">
            <a:avLst/>
          </a:prstGeom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4B9169C5-EA5F-5FBD-3266-B4FA9551F5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18" y="4953733"/>
            <a:ext cx="5836472" cy="18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133</Words>
  <Application>Microsoft Macintosh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 Theme</vt:lpstr>
      <vt:lpstr>ML-Driven Tuning of Beamlines at TRIUMF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ML-Driven Tuning of Beamlines at TRIUMF</dc:title>
  <dc:creator>Defne Tanyer</dc:creator>
  <cp:lastModifiedBy>Defne Tanyer</cp:lastModifiedBy>
  <cp:revision>2</cp:revision>
  <dcterms:created xsi:type="dcterms:W3CDTF">2023-08-01T16:43:10Z</dcterms:created>
  <dcterms:modified xsi:type="dcterms:W3CDTF">2023-08-01T19:44:14Z</dcterms:modified>
</cp:coreProperties>
</file>