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
  </p:notesMasterIdLst>
  <p:sldIdLst>
    <p:sldId id="256" r:id="rId2"/>
    <p:sldId id="257" r:id="rId3"/>
    <p:sldId id="306" r:id="rId4"/>
    <p:sldId id="325" r:id="rId5"/>
    <p:sldId id="326" r:id="rId6"/>
    <p:sldId id="323" r:id="rId7"/>
    <p:sldId id="266" r:id="rId8"/>
    <p:sldId id="327" r:id="rId9"/>
    <p:sldId id="324"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5198"/>
    <a:srgbClr val="422C16"/>
    <a:srgbClr val="0C788E"/>
    <a:srgbClr val="000099"/>
    <a:srgbClr val="1C1C1C"/>
    <a:srgbClr val="660066"/>
    <a:srgbClr val="000058"/>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75" autoAdjust="0"/>
    <p:restoredTop sz="94652" autoAdjust="0"/>
  </p:normalViewPr>
  <p:slideViewPr>
    <p:cSldViewPr>
      <p:cViewPr varScale="1">
        <p:scale>
          <a:sx n="96" d="100"/>
          <a:sy n="96" d="100"/>
        </p:scale>
        <p:origin x="100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C964F8-CD05-41A3-8E6F-35F7C160C442}" type="datetimeFigureOut">
              <a:rPr lang="en-CA" smtClean="0"/>
              <a:t>2023-08-01</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3BEAC7-8E17-4CAD-983B-E59C27446930}" type="slidenum">
              <a:rPr lang="en-CA" smtClean="0"/>
              <a:t>‹#›</a:t>
            </a:fld>
            <a:endParaRPr lang="en-CA"/>
          </a:p>
        </p:txBody>
      </p:sp>
    </p:spTree>
    <p:extLst>
      <p:ext uri="{BB962C8B-B14F-4D97-AF65-F5344CB8AC3E}">
        <p14:creationId xmlns:p14="http://schemas.microsoft.com/office/powerpoint/2010/main" val="3447675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CAB53-0B04-FCEA-1076-9D648B0346A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283D77CE-2D55-8B2A-E87B-563C3CB3FAA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1BD14A4-EBC9-194C-0395-DE2811311B9F}"/>
              </a:ext>
            </a:extLst>
          </p:cNvPr>
          <p:cNvSpPr>
            <a:spLocks noGrp="1"/>
          </p:cNvSpPr>
          <p:nvPr>
            <p:ph type="dt" sz="half" idx="10"/>
          </p:nvPr>
        </p:nvSpPr>
        <p:spPr/>
        <p:txBody>
          <a:bodyPr/>
          <a:lstStyle/>
          <a:p>
            <a:endParaRPr lang="es-ES" altLang="en-US" dirty="0"/>
          </a:p>
        </p:txBody>
      </p:sp>
      <p:sp>
        <p:nvSpPr>
          <p:cNvPr id="5" name="Footer Placeholder 4">
            <a:extLst>
              <a:ext uri="{FF2B5EF4-FFF2-40B4-BE49-F238E27FC236}">
                <a16:creationId xmlns:a16="http://schemas.microsoft.com/office/drawing/2014/main" id="{AEBAD13F-02D3-7A54-D4BF-770CEED3C4BC}"/>
              </a:ext>
            </a:extLst>
          </p:cNvPr>
          <p:cNvSpPr>
            <a:spLocks noGrp="1"/>
          </p:cNvSpPr>
          <p:nvPr>
            <p:ph type="ftr" sz="quarter" idx="11"/>
          </p:nvPr>
        </p:nvSpPr>
        <p:spPr/>
        <p:txBody>
          <a:bodyPr/>
          <a:lstStyle/>
          <a:p>
            <a:r>
              <a:rPr lang="en-US" altLang="en-US"/>
              <a:t>TRIUMF                                    Science Week                                     August 2, 2023</a:t>
            </a:r>
            <a:endParaRPr lang="es-ES" altLang="en-US" dirty="0"/>
          </a:p>
        </p:txBody>
      </p:sp>
      <p:sp>
        <p:nvSpPr>
          <p:cNvPr id="6" name="Slide Number Placeholder 5">
            <a:extLst>
              <a:ext uri="{FF2B5EF4-FFF2-40B4-BE49-F238E27FC236}">
                <a16:creationId xmlns:a16="http://schemas.microsoft.com/office/drawing/2014/main" id="{D0F914E6-5AE8-3E3E-0445-47078A6E2827}"/>
              </a:ext>
            </a:extLst>
          </p:cNvPr>
          <p:cNvSpPr>
            <a:spLocks noGrp="1"/>
          </p:cNvSpPr>
          <p:nvPr>
            <p:ph type="sldNum" sz="quarter" idx="12"/>
          </p:nvPr>
        </p:nvSpPr>
        <p:spPr/>
        <p:txBody>
          <a:bodyPr/>
          <a:lstStyle/>
          <a:p>
            <a:fld id="{93D68CD4-FE4E-4274-BD64-1A34CBE8C409}" type="slidenum">
              <a:rPr lang="es-ES" altLang="en-US" smtClean="0"/>
              <a:pPr/>
              <a:t>‹#›</a:t>
            </a:fld>
            <a:endParaRPr lang="es-ES" altLang="en-US" dirty="0"/>
          </a:p>
        </p:txBody>
      </p:sp>
    </p:spTree>
    <p:extLst>
      <p:ext uri="{BB962C8B-B14F-4D97-AF65-F5344CB8AC3E}">
        <p14:creationId xmlns:p14="http://schemas.microsoft.com/office/powerpoint/2010/main" val="3311888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7F823-BA79-F967-C241-0F0A0387D20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0EDAF6C-1956-EB8E-FE08-EBC2B6F761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C664332-AD66-52E5-9234-F1D44A2649B4}"/>
              </a:ext>
            </a:extLst>
          </p:cNvPr>
          <p:cNvSpPr>
            <a:spLocks noGrp="1"/>
          </p:cNvSpPr>
          <p:nvPr>
            <p:ph type="dt" sz="half" idx="10"/>
          </p:nvPr>
        </p:nvSpPr>
        <p:spPr/>
        <p:txBody>
          <a:bodyPr/>
          <a:lstStyle/>
          <a:p>
            <a:endParaRPr lang="es-ES" altLang="en-US" dirty="0"/>
          </a:p>
        </p:txBody>
      </p:sp>
      <p:sp>
        <p:nvSpPr>
          <p:cNvPr id="5" name="Footer Placeholder 4">
            <a:extLst>
              <a:ext uri="{FF2B5EF4-FFF2-40B4-BE49-F238E27FC236}">
                <a16:creationId xmlns:a16="http://schemas.microsoft.com/office/drawing/2014/main" id="{B8DA3B56-1412-3F29-AA48-6238E09379DB}"/>
              </a:ext>
            </a:extLst>
          </p:cNvPr>
          <p:cNvSpPr>
            <a:spLocks noGrp="1"/>
          </p:cNvSpPr>
          <p:nvPr>
            <p:ph type="ftr" sz="quarter" idx="11"/>
          </p:nvPr>
        </p:nvSpPr>
        <p:spPr/>
        <p:txBody>
          <a:bodyPr/>
          <a:lstStyle/>
          <a:p>
            <a:r>
              <a:rPr lang="en-US" altLang="en-US"/>
              <a:t>TRIUMF                                    Science Week                                     August 2, 2023</a:t>
            </a:r>
            <a:endParaRPr lang="es-ES" altLang="en-US" dirty="0"/>
          </a:p>
        </p:txBody>
      </p:sp>
      <p:sp>
        <p:nvSpPr>
          <p:cNvPr id="6" name="Slide Number Placeholder 5">
            <a:extLst>
              <a:ext uri="{FF2B5EF4-FFF2-40B4-BE49-F238E27FC236}">
                <a16:creationId xmlns:a16="http://schemas.microsoft.com/office/drawing/2014/main" id="{BBEC7431-53E6-F2DD-8193-6B6C8CFC98D5}"/>
              </a:ext>
            </a:extLst>
          </p:cNvPr>
          <p:cNvSpPr>
            <a:spLocks noGrp="1"/>
          </p:cNvSpPr>
          <p:nvPr>
            <p:ph type="sldNum" sz="quarter" idx="12"/>
          </p:nvPr>
        </p:nvSpPr>
        <p:spPr/>
        <p:txBody>
          <a:bodyPr/>
          <a:lstStyle/>
          <a:p>
            <a:fld id="{166670FD-D99E-4355-AD26-B608FB09DAFD}" type="slidenum">
              <a:rPr lang="es-ES" altLang="en-US" smtClean="0"/>
              <a:pPr/>
              <a:t>‹#›</a:t>
            </a:fld>
            <a:endParaRPr lang="es-ES" altLang="en-US" dirty="0"/>
          </a:p>
        </p:txBody>
      </p:sp>
    </p:spTree>
    <p:extLst>
      <p:ext uri="{BB962C8B-B14F-4D97-AF65-F5344CB8AC3E}">
        <p14:creationId xmlns:p14="http://schemas.microsoft.com/office/powerpoint/2010/main" val="1791465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C6A6F-9D4A-4321-A9B3-727C7FB7E193}"/>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8DE96F9-AF12-ACD5-6B77-F23BD1AE0CD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7EAADF7-E971-BC1F-FA61-5996DE02C23F}"/>
              </a:ext>
            </a:extLst>
          </p:cNvPr>
          <p:cNvSpPr>
            <a:spLocks noGrp="1"/>
          </p:cNvSpPr>
          <p:nvPr>
            <p:ph type="dt" sz="half" idx="10"/>
          </p:nvPr>
        </p:nvSpPr>
        <p:spPr/>
        <p:txBody>
          <a:bodyPr/>
          <a:lstStyle/>
          <a:p>
            <a:endParaRPr lang="es-ES" altLang="en-US" dirty="0"/>
          </a:p>
        </p:txBody>
      </p:sp>
      <p:sp>
        <p:nvSpPr>
          <p:cNvPr id="5" name="Footer Placeholder 4">
            <a:extLst>
              <a:ext uri="{FF2B5EF4-FFF2-40B4-BE49-F238E27FC236}">
                <a16:creationId xmlns:a16="http://schemas.microsoft.com/office/drawing/2014/main" id="{0DEFD505-A7F6-B687-6E5B-33359904D57B}"/>
              </a:ext>
            </a:extLst>
          </p:cNvPr>
          <p:cNvSpPr>
            <a:spLocks noGrp="1"/>
          </p:cNvSpPr>
          <p:nvPr>
            <p:ph type="ftr" sz="quarter" idx="11"/>
          </p:nvPr>
        </p:nvSpPr>
        <p:spPr/>
        <p:txBody>
          <a:bodyPr/>
          <a:lstStyle/>
          <a:p>
            <a:r>
              <a:rPr lang="en-US" altLang="en-US"/>
              <a:t>TRIUMF                                    Science Week                                     August 2, 2023</a:t>
            </a:r>
            <a:endParaRPr lang="es-ES" altLang="en-US" dirty="0"/>
          </a:p>
        </p:txBody>
      </p:sp>
      <p:sp>
        <p:nvSpPr>
          <p:cNvPr id="6" name="Slide Number Placeholder 5">
            <a:extLst>
              <a:ext uri="{FF2B5EF4-FFF2-40B4-BE49-F238E27FC236}">
                <a16:creationId xmlns:a16="http://schemas.microsoft.com/office/drawing/2014/main" id="{8D32F882-2232-D2C4-854F-FC2968034AE5}"/>
              </a:ext>
            </a:extLst>
          </p:cNvPr>
          <p:cNvSpPr>
            <a:spLocks noGrp="1"/>
          </p:cNvSpPr>
          <p:nvPr>
            <p:ph type="sldNum" sz="quarter" idx="12"/>
          </p:nvPr>
        </p:nvSpPr>
        <p:spPr/>
        <p:txBody>
          <a:bodyPr/>
          <a:lstStyle/>
          <a:p>
            <a:fld id="{66CFC963-7321-4717-89F4-2AEE7C0AA001}" type="slidenum">
              <a:rPr lang="es-ES" altLang="en-US" smtClean="0"/>
              <a:pPr/>
              <a:t>‹#›</a:t>
            </a:fld>
            <a:endParaRPr lang="es-ES" altLang="en-US" dirty="0"/>
          </a:p>
        </p:txBody>
      </p:sp>
    </p:spTree>
    <p:extLst>
      <p:ext uri="{BB962C8B-B14F-4D97-AF65-F5344CB8AC3E}">
        <p14:creationId xmlns:p14="http://schemas.microsoft.com/office/powerpoint/2010/main" val="3216061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4819C-BFE4-B37C-3D33-610E2497A26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F6CE1DE-6A9F-EF6E-C49F-B5D35CCA88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C453BED-CEEC-287E-A175-455C7C6525B1}"/>
              </a:ext>
            </a:extLst>
          </p:cNvPr>
          <p:cNvSpPr>
            <a:spLocks noGrp="1"/>
          </p:cNvSpPr>
          <p:nvPr>
            <p:ph type="dt" sz="half" idx="10"/>
          </p:nvPr>
        </p:nvSpPr>
        <p:spPr/>
        <p:txBody>
          <a:bodyPr/>
          <a:lstStyle/>
          <a:p>
            <a:endParaRPr lang="es-ES" altLang="en-US" dirty="0"/>
          </a:p>
        </p:txBody>
      </p:sp>
      <p:sp>
        <p:nvSpPr>
          <p:cNvPr id="5" name="Footer Placeholder 4">
            <a:extLst>
              <a:ext uri="{FF2B5EF4-FFF2-40B4-BE49-F238E27FC236}">
                <a16:creationId xmlns:a16="http://schemas.microsoft.com/office/drawing/2014/main" id="{CC38CF74-743A-CE51-94EF-6016B038E4AB}"/>
              </a:ext>
            </a:extLst>
          </p:cNvPr>
          <p:cNvSpPr>
            <a:spLocks noGrp="1"/>
          </p:cNvSpPr>
          <p:nvPr>
            <p:ph type="ftr" sz="quarter" idx="11"/>
          </p:nvPr>
        </p:nvSpPr>
        <p:spPr/>
        <p:txBody>
          <a:bodyPr/>
          <a:lstStyle/>
          <a:p>
            <a:r>
              <a:rPr lang="en-US" altLang="en-US"/>
              <a:t>TRIUMF                                    Science Week                                     August 2, 2023</a:t>
            </a:r>
            <a:endParaRPr lang="es-ES" altLang="en-US" dirty="0"/>
          </a:p>
        </p:txBody>
      </p:sp>
      <p:sp>
        <p:nvSpPr>
          <p:cNvPr id="6" name="Slide Number Placeholder 5">
            <a:extLst>
              <a:ext uri="{FF2B5EF4-FFF2-40B4-BE49-F238E27FC236}">
                <a16:creationId xmlns:a16="http://schemas.microsoft.com/office/drawing/2014/main" id="{BC1956CB-AD01-0F64-31AD-2DC36F87865A}"/>
              </a:ext>
            </a:extLst>
          </p:cNvPr>
          <p:cNvSpPr>
            <a:spLocks noGrp="1"/>
          </p:cNvSpPr>
          <p:nvPr>
            <p:ph type="sldNum" sz="quarter" idx="12"/>
          </p:nvPr>
        </p:nvSpPr>
        <p:spPr/>
        <p:txBody>
          <a:bodyPr/>
          <a:lstStyle/>
          <a:p>
            <a:fld id="{9865B860-13D1-4B57-9C1A-6DD7F5AE5FDF}" type="slidenum">
              <a:rPr lang="es-ES" altLang="en-US" smtClean="0"/>
              <a:pPr/>
              <a:t>‹#›</a:t>
            </a:fld>
            <a:endParaRPr lang="es-ES" altLang="en-US" dirty="0"/>
          </a:p>
        </p:txBody>
      </p:sp>
    </p:spTree>
    <p:extLst>
      <p:ext uri="{BB962C8B-B14F-4D97-AF65-F5344CB8AC3E}">
        <p14:creationId xmlns:p14="http://schemas.microsoft.com/office/powerpoint/2010/main" val="2873041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AE387-E6FF-DA07-4CD5-972B05E1463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9A4859D-409E-73C1-0F97-C4CAFDBAD51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E8B0E3-3BBE-04B9-671E-1FBD1A4AE99E}"/>
              </a:ext>
            </a:extLst>
          </p:cNvPr>
          <p:cNvSpPr>
            <a:spLocks noGrp="1"/>
          </p:cNvSpPr>
          <p:nvPr>
            <p:ph type="dt" sz="half" idx="10"/>
          </p:nvPr>
        </p:nvSpPr>
        <p:spPr/>
        <p:txBody>
          <a:bodyPr/>
          <a:lstStyle/>
          <a:p>
            <a:endParaRPr lang="es-ES" altLang="en-US" dirty="0"/>
          </a:p>
        </p:txBody>
      </p:sp>
      <p:sp>
        <p:nvSpPr>
          <p:cNvPr id="5" name="Footer Placeholder 4">
            <a:extLst>
              <a:ext uri="{FF2B5EF4-FFF2-40B4-BE49-F238E27FC236}">
                <a16:creationId xmlns:a16="http://schemas.microsoft.com/office/drawing/2014/main" id="{C570E03A-613E-A08A-2E05-C90C60843677}"/>
              </a:ext>
            </a:extLst>
          </p:cNvPr>
          <p:cNvSpPr>
            <a:spLocks noGrp="1"/>
          </p:cNvSpPr>
          <p:nvPr>
            <p:ph type="ftr" sz="quarter" idx="11"/>
          </p:nvPr>
        </p:nvSpPr>
        <p:spPr/>
        <p:txBody>
          <a:bodyPr/>
          <a:lstStyle/>
          <a:p>
            <a:r>
              <a:rPr lang="en-US" altLang="en-US"/>
              <a:t>TRIUMF                                    Science Week                                     August 2, 2023</a:t>
            </a:r>
            <a:endParaRPr lang="es-ES" altLang="en-US" dirty="0"/>
          </a:p>
        </p:txBody>
      </p:sp>
      <p:sp>
        <p:nvSpPr>
          <p:cNvPr id="6" name="Slide Number Placeholder 5">
            <a:extLst>
              <a:ext uri="{FF2B5EF4-FFF2-40B4-BE49-F238E27FC236}">
                <a16:creationId xmlns:a16="http://schemas.microsoft.com/office/drawing/2014/main" id="{71A261A3-46E2-8B12-3D11-2D2CD2DC42CF}"/>
              </a:ext>
            </a:extLst>
          </p:cNvPr>
          <p:cNvSpPr>
            <a:spLocks noGrp="1"/>
          </p:cNvSpPr>
          <p:nvPr>
            <p:ph type="sldNum" sz="quarter" idx="12"/>
          </p:nvPr>
        </p:nvSpPr>
        <p:spPr/>
        <p:txBody>
          <a:bodyPr/>
          <a:lstStyle/>
          <a:p>
            <a:fld id="{95CA6FCA-72A0-48DD-A806-5D2C024A14E6}" type="slidenum">
              <a:rPr lang="es-ES" altLang="en-US" smtClean="0"/>
              <a:pPr/>
              <a:t>‹#›</a:t>
            </a:fld>
            <a:endParaRPr lang="es-ES" altLang="en-US" dirty="0"/>
          </a:p>
        </p:txBody>
      </p:sp>
    </p:spTree>
    <p:extLst>
      <p:ext uri="{BB962C8B-B14F-4D97-AF65-F5344CB8AC3E}">
        <p14:creationId xmlns:p14="http://schemas.microsoft.com/office/powerpoint/2010/main" val="2733694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883A2-0F34-2F63-8AC6-A56A1AA3237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F6F9302-9C11-5E59-1275-895304E1E16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372E221-F465-503A-F8AF-672C323EAA3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63D320E-F05B-B752-8A63-B6108D4B56D0}"/>
              </a:ext>
            </a:extLst>
          </p:cNvPr>
          <p:cNvSpPr>
            <a:spLocks noGrp="1"/>
          </p:cNvSpPr>
          <p:nvPr>
            <p:ph type="dt" sz="half" idx="10"/>
          </p:nvPr>
        </p:nvSpPr>
        <p:spPr/>
        <p:txBody>
          <a:bodyPr/>
          <a:lstStyle/>
          <a:p>
            <a:endParaRPr lang="es-ES" altLang="en-US" dirty="0"/>
          </a:p>
        </p:txBody>
      </p:sp>
      <p:sp>
        <p:nvSpPr>
          <p:cNvPr id="6" name="Footer Placeholder 5">
            <a:extLst>
              <a:ext uri="{FF2B5EF4-FFF2-40B4-BE49-F238E27FC236}">
                <a16:creationId xmlns:a16="http://schemas.microsoft.com/office/drawing/2014/main" id="{5791F74B-571C-572D-78DA-A44981593E3F}"/>
              </a:ext>
            </a:extLst>
          </p:cNvPr>
          <p:cNvSpPr>
            <a:spLocks noGrp="1"/>
          </p:cNvSpPr>
          <p:nvPr>
            <p:ph type="ftr" sz="quarter" idx="11"/>
          </p:nvPr>
        </p:nvSpPr>
        <p:spPr/>
        <p:txBody>
          <a:bodyPr/>
          <a:lstStyle/>
          <a:p>
            <a:r>
              <a:rPr lang="en-US" altLang="en-US"/>
              <a:t>TRIUMF                                    Science Week                                     August 2, 2023</a:t>
            </a:r>
            <a:endParaRPr lang="es-ES" altLang="en-US" dirty="0"/>
          </a:p>
        </p:txBody>
      </p:sp>
      <p:sp>
        <p:nvSpPr>
          <p:cNvPr id="7" name="Slide Number Placeholder 6">
            <a:extLst>
              <a:ext uri="{FF2B5EF4-FFF2-40B4-BE49-F238E27FC236}">
                <a16:creationId xmlns:a16="http://schemas.microsoft.com/office/drawing/2014/main" id="{9B628303-61D0-A71A-067D-1983FF88C086}"/>
              </a:ext>
            </a:extLst>
          </p:cNvPr>
          <p:cNvSpPr>
            <a:spLocks noGrp="1"/>
          </p:cNvSpPr>
          <p:nvPr>
            <p:ph type="sldNum" sz="quarter" idx="12"/>
          </p:nvPr>
        </p:nvSpPr>
        <p:spPr/>
        <p:txBody>
          <a:bodyPr/>
          <a:lstStyle/>
          <a:p>
            <a:fld id="{6883E78F-7BCE-4DF4-909E-9455FADE7CA0}" type="slidenum">
              <a:rPr lang="es-ES" altLang="en-US" smtClean="0"/>
              <a:pPr/>
              <a:t>‹#›</a:t>
            </a:fld>
            <a:endParaRPr lang="es-ES" altLang="en-US" dirty="0"/>
          </a:p>
        </p:txBody>
      </p:sp>
    </p:spTree>
    <p:extLst>
      <p:ext uri="{BB962C8B-B14F-4D97-AF65-F5344CB8AC3E}">
        <p14:creationId xmlns:p14="http://schemas.microsoft.com/office/powerpoint/2010/main" val="337276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0473-2ABE-2346-5968-886981AF7304}"/>
              </a:ext>
            </a:extLst>
          </p:cNvPr>
          <p:cNvSpPr>
            <a:spLocks noGrp="1"/>
          </p:cNvSpPr>
          <p:nvPr>
            <p:ph type="title"/>
          </p:nvPr>
        </p:nvSpPr>
        <p:spPr>
          <a:xfrm>
            <a:off x="629841" y="365126"/>
            <a:ext cx="78867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D1B7028-F2B4-9A9B-FAC5-5224F6E4CD4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3087ED9-AD03-004F-4296-C315D19362A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DAF64E24-3E29-1EF5-91F8-B8A545E51EB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EABADCD-D3BF-A83C-4C14-0674FAF9B39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5D27B82-7EC9-D3F8-86ED-C24042A334D6}"/>
              </a:ext>
            </a:extLst>
          </p:cNvPr>
          <p:cNvSpPr>
            <a:spLocks noGrp="1"/>
          </p:cNvSpPr>
          <p:nvPr>
            <p:ph type="dt" sz="half" idx="10"/>
          </p:nvPr>
        </p:nvSpPr>
        <p:spPr/>
        <p:txBody>
          <a:bodyPr/>
          <a:lstStyle/>
          <a:p>
            <a:endParaRPr lang="es-ES" altLang="en-US" dirty="0"/>
          </a:p>
        </p:txBody>
      </p:sp>
      <p:sp>
        <p:nvSpPr>
          <p:cNvPr id="8" name="Footer Placeholder 7">
            <a:extLst>
              <a:ext uri="{FF2B5EF4-FFF2-40B4-BE49-F238E27FC236}">
                <a16:creationId xmlns:a16="http://schemas.microsoft.com/office/drawing/2014/main" id="{AF022D5E-8FEE-8105-B9E7-95F7B25CD8B5}"/>
              </a:ext>
            </a:extLst>
          </p:cNvPr>
          <p:cNvSpPr>
            <a:spLocks noGrp="1"/>
          </p:cNvSpPr>
          <p:nvPr>
            <p:ph type="ftr" sz="quarter" idx="11"/>
          </p:nvPr>
        </p:nvSpPr>
        <p:spPr/>
        <p:txBody>
          <a:bodyPr/>
          <a:lstStyle/>
          <a:p>
            <a:r>
              <a:rPr lang="en-US" altLang="en-US"/>
              <a:t>TRIUMF                                    Science Week                                     August 2, 2023</a:t>
            </a:r>
            <a:endParaRPr lang="es-ES" altLang="en-US" dirty="0"/>
          </a:p>
        </p:txBody>
      </p:sp>
      <p:sp>
        <p:nvSpPr>
          <p:cNvPr id="9" name="Slide Number Placeholder 8">
            <a:extLst>
              <a:ext uri="{FF2B5EF4-FFF2-40B4-BE49-F238E27FC236}">
                <a16:creationId xmlns:a16="http://schemas.microsoft.com/office/drawing/2014/main" id="{945A4550-E180-6561-F82B-9872B2F5FFAD}"/>
              </a:ext>
            </a:extLst>
          </p:cNvPr>
          <p:cNvSpPr>
            <a:spLocks noGrp="1"/>
          </p:cNvSpPr>
          <p:nvPr>
            <p:ph type="sldNum" sz="quarter" idx="12"/>
          </p:nvPr>
        </p:nvSpPr>
        <p:spPr/>
        <p:txBody>
          <a:bodyPr/>
          <a:lstStyle/>
          <a:p>
            <a:fld id="{3D711FA0-D077-48E8-B518-F4D43AC3EAC3}" type="slidenum">
              <a:rPr lang="es-ES" altLang="en-US" smtClean="0"/>
              <a:pPr/>
              <a:t>‹#›</a:t>
            </a:fld>
            <a:endParaRPr lang="es-ES" altLang="en-US" dirty="0"/>
          </a:p>
        </p:txBody>
      </p:sp>
    </p:spTree>
    <p:extLst>
      <p:ext uri="{BB962C8B-B14F-4D97-AF65-F5344CB8AC3E}">
        <p14:creationId xmlns:p14="http://schemas.microsoft.com/office/powerpoint/2010/main" val="2733744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C39E5-EC77-D8A5-E0F2-25D719C03AA9}"/>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36913CD-FC12-B69E-722D-76000DC3822A}"/>
              </a:ext>
            </a:extLst>
          </p:cNvPr>
          <p:cNvSpPr>
            <a:spLocks noGrp="1"/>
          </p:cNvSpPr>
          <p:nvPr>
            <p:ph type="dt" sz="half" idx="10"/>
          </p:nvPr>
        </p:nvSpPr>
        <p:spPr/>
        <p:txBody>
          <a:bodyPr/>
          <a:lstStyle/>
          <a:p>
            <a:endParaRPr lang="es-ES" altLang="en-US" dirty="0"/>
          </a:p>
        </p:txBody>
      </p:sp>
      <p:sp>
        <p:nvSpPr>
          <p:cNvPr id="4" name="Footer Placeholder 3">
            <a:extLst>
              <a:ext uri="{FF2B5EF4-FFF2-40B4-BE49-F238E27FC236}">
                <a16:creationId xmlns:a16="http://schemas.microsoft.com/office/drawing/2014/main" id="{2EE323D5-DEC2-255A-82EC-D358006084AE}"/>
              </a:ext>
            </a:extLst>
          </p:cNvPr>
          <p:cNvSpPr>
            <a:spLocks noGrp="1"/>
          </p:cNvSpPr>
          <p:nvPr>
            <p:ph type="ftr" sz="quarter" idx="11"/>
          </p:nvPr>
        </p:nvSpPr>
        <p:spPr/>
        <p:txBody>
          <a:bodyPr/>
          <a:lstStyle/>
          <a:p>
            <a:r>
              <a:rPr lang="en-US" altLang="en-US"/>
              <a:t>TRIUMF                                    Science Week                                     August 2, 2023</a:t>
            </a:r>
            <a:endParaRPr lang="es-ES" altLang="en-US" dirty="0"/>
          </a:p>
        </p:txBody>
      </p:sp>
      <p:sp>
        <p:nvSpPr>
          <p:cNvPr id="5" name="Slide Number Placeholder 4">
            <a:extLst>
              <a:ext uri="{FF2B5EF4-FFF2-40B4-BE49-F238E27FC236}">
                <a16:creationId xmlns:a16="http://schemas.microsoft.com/office/drawing/2014/main" id="{A50AC407-9BDD-584A-ADF4-6DE75C8740FC}"/>
              </a:ext>
            </a:extLst>
          </p:cNvPr>
          <p:cNvSpPr>
            <a:spLocks noGrp="1"/>
          </p:cNvSpPr>
          <p:nvPr>
            <p:ph type="sldNum" sz="quarter" idx="12"/>
          </p:nvPr>
        </p:nvSpPr>
        <p:spPr/>
        <p:txBody>
          <a:bodyPr/>
          <a:lstStyle/>
          <a:p>
            <a:fld id="{256AD46B-403F-4C04-A301-6F1E92F7D856}" type="slidenum">
              <a:rPr lang="es-ES" altLang="en-US" smtClean="0"/>
              <a:pPr/>
              <a:t>‹#›</a:t>
            </a:fld>
            <a:endParaRPr lang="es-ES" altLang="en-US" dirty="0"/>
          </a:p>
        </p:txBody>
      </p:sp>
    </p:spTree>
    <p:extLst>
      <p:ext uri="{BB962C8B-B14F-4D97-AF65-F5344CB8AC3E}">
        <p14:creationId xmlns:p14="http://schemas.microsoft.com/office/powerpoint/2010/main" val="3243723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1833C2-7C0D-7AAD-BCFD-5C558D69F78C}"/>
              </a:ext>
            </a:extLst>
          </p:cNvPr>
          <p:cNvSpPr>
            <a:spLocks noGrp="1"/>
          </p:cNvSpPr>
          <p:nvPr>
            <p:ph type="dt" sz="half" idx="10"/>
          </p:nvPr>
        </p:nvSpPr>
        <p:spPr/>
        <p:txBody>
          <a:bodyPr/>
          <a:lstStyle/>
          <a:p>
            <a:endParaRPr lang="es-ES" altLang="en-US" dirty="0"/>
          </a:p>
        </p:txBody>
      </p:sp>
      <p:sp>
        <p:nvSpPr>
          <p:cNvPr id="3" name="Footer Placeholder 2">
            <a:extLst>
              <a:ext uri="{FF2B5EF4-FFF2-40B4-BE49-F238E27FC236}">
                <a16:creationId xmlns:a16="http://schemas.microsoft.com/office/drawing/2014/main" id="{1B15ECA9-032B-C9DC-5E4D-6E0CB143048C}"/>
              </a:ext>
            </a:extLst>
          </p:cNvPr>
          <p:cNvSpPr>
            <a:spLocks noGrp="1"/>
          </p:cNvSpPr>
          <p:nvPr>
            <p:ph type="ftr" sz="quarter" idx="11"/>
          </p:nvPr>
        </p:nvSpPr>
        <p:spPr/>
        <p:txBody>
          <a:bodyPr/>
          <a:lstStyle/>
          <a:p>
            <a:r>
              <a:rPr lang="en-US" altLang="en-US"/>
              <a:t>TRIUMF                                    Science Week                                     August 2, 2023</a:t>
            </a:r>
            <a:endParaRPr lang="es-ES" altLang="en-US" dirty="0"/>
          </a:p>
        </p:txBody>
      </p:sp>
      <p:sp>
        <p:nvSpPr>
          <p:cNvPr id="4" name="Slide Number Placeholder 3">
            <a:extLst>
              <a:ext uri="{FF2B5EF4-FFF2-40B4-BE49-F238E27FC236}">
                <a16:creationId xmlns:a16="http://schemas.microsoft.com/office/drawing/2014/main" id="{7BF7001A-C884-2018-F077-F5167B0A5710}"/>
              </a:ext>
            </a:extLst>
          </p:cNvPr>
          <p:cNvSpPr>
            <a:spLocks noGrp="1"/>
          </p:cNvSpPr>
          <p:nvPr>
            <p:ph type="sldNum" sz="quarter" idx="12"/>
          </p:nvPr>
        </p:nvSpPr>
        <p:spPr/>
        <p:txBody>
          <a:bodyPr/>
          <a:lstStyle/>
          <a:p>
            <a:fld id="{BCEDDFEE-8786-4332-860E-C3792E2D6ED2}" type="slidenum">
              <a:rPr lang="es-ES" altLang="en-US" smtClean="0"/>
              <a:pPr/>
              <a:t>‹#›</a:t>
            </a:fld>
            <a:endParaRPr lang="es-ES" altLang="en-US" dirty="0"/>
          </a:p>
        </p:txBody>
      </p:sp>
    </p:spTree>
    <p:extLst>
      <p:ext uri="{BB962C8B-B14F-4D97-AF65-F5344CB8AC3E}">
        <p14:creationId xmlns:p14="http://schemas.microsoft.com/office/powerpoint/2010/main" val="2926082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F8758-D9F0-98D0-B396-58D133DD75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DA0C47D6-0BC1-E201-1806-0F308CFC96C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F7B0FDDB-55AE-531C-37FA-BA037E1BEE8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F354CE-3656-488A-EE0C-DAFD18385E9F}"/>
              </a:ext>
            </a:extLst>
          </p:cNvPr>
          <p:cNvSpPr>
            <a:spLocks noGrp="1"/>
          </p:cNvSpPr>
          <p:nvPr>
            <p:ph type="dt" sz="half" idx="10"/>
          </p:nvPr>
        </p:nvSpPr>
        <p:spPr/>
        <p:txBody>
          <a:bodyPr/>
          <a:lstStyle/>
          <a:p>
            <a:endParaRPr lang="es-ES" altLang="en-US" dirty="0"/>
          </a:p>
        </p:txBody>
      </p:sp>
      <p:sp>
        <p:nvSpPr>
          <p:cNvPr id="6" name="Footer Placeholder 5">
            <a:extLst>
              <a:ext uri="{FF2B5EF4-FFF2-40B4-BE49-F238E27FC236}">
                <a16:creationId xmlns:a16="http://schemas.microsoft.com/office/drawing/2014/main" id="{17A0A175-1F6E-9ED1-05A7-5CD17DF72FEF}"/>
              </a:ext>
            </a:extLst>
          </p:cNvPr>
          <p:cNvSpPr>
            <a:spLocks noGrp="1"/>
          </p:cNvSpPr>
          <p:nvPr>
            <p:ph type="ftr" sz="quarter" idx="11"/>
          </p:nvPr>
        </p:nvSpPr>
        <p:spPr/>
        <p:txBody>
          <a:bodyPr/>
          <a:lstStyle/>
          <a:p>
            <a:r>
              <a:rPr lang="en-US" altLang="en-US"/>
              <a:t>TRIUMF                                    Science Week                                     August 2, 2023</a:t>
            </a:r>
            <a:endParaRPr lang="es-ES" altLang="en-US" dirty="0"/>
          </a:p>
        </p:txBody>
      </p:sp>
      <p:sp>
        <p:nvSpPr>
          <p:cNvPr id="7" name="Slide Number Placeholder 6">
            <a:extLst>
              <a:ext uri="{FF2B5EF4-FFF2-40B4-BE49-F238E27FC236}">
                <a16:creationId xmlns:a16="http://schemas.microsoft.com/office/drawing/2014/main" id="{62860BDA-B545-F543-6624-E5CB796D6B67}"/>
              </a:ext>
            </a:extLst>
          </p:cNvPr>
          <p:cNvSpPr>
            <a:spLocks noGrp="1"/>
          </p:cNvSpPr>
          <p:nvPr>
            <p:ph type="sldNum" sz="quarter" idx="12"/>
          </p:nvPr>
        </p:nvSpPr>
        <p:spPr/>
        <p:txBody>
          <a:bodyPr/>
          <a:lstStyle/>
          <a:p>
            <a:fld id="{15BFD061-7F0D-4728-A6FB-02B47A90EBFB}" type="slidenum">
              <a:rPr lang="es-ES" altLang="en-US" smtClean="0"/>
              <a:pPr/>
              <a:t>‹#›</a:t>
            </a:fld>
            <a:endParaRPr lang="es-ES" altLang="en-US" dirty="0"/>
          </a:p>
        </p:txBody>
      </p:sp>
    </p:spTree>
    <p:extLst>
      <p:ext uri="{BB962C8B-B14F-4D97-AF65-F5344CB8AC3E}">
        <p14:creationId xmlns:p14="http://schemas.microsoft.com/office/powerpoint/2010/main" val="2368843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34D81-8123-B61E-DE31-EB656B67D54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28F9146F-19DA-D657-BC64-90031EA9E6F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a:extLst>
              <a:ext uri="{FF2B5EF4-FFF2-40B4-BE49-F238E27FC236}">
                <a16:creationId xmlns:a16="http://schemas.microsoft.com/office/drawing/2014/main" id="{4912E954-D2BD-0B90-02B5-1F61E905FD7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30FB3AF-4C49-3B6F-5C87-2515EA6EB018}"/>
              </a:ext>
            </a:extLst>
          </p:cNvPr>
          <p:cNvSpPr>
            <a:spLocks noGrp="1"/>
          </p:cNvSpPr>
          <p:nvPr>
            <p:ph type="dt" sz="half" idx="10"/>
          </p:nvPr>
        </p:nvSpPr>
        <p:spPr/>
        <p:txBody>
          <a:bodyPr/>
          <a:lstStyle/>
          <a:p>
            <a:endParaRPr lang="es-ES" altLang="en-US" dirty="0"/>
          </a:p>
        </p:txBody>
      </p:sp>
      <p:sp>
        <p:nvSpPr>
          <p:cNvPr id="6" name="Footer Placeholder 5">
            <a:extLst>
              <a:ext uri="{FF2B5EF4-FFF2-40B4-BE49-F238E27FC236}">
                <a16:creationId xmlns:a16="http://schemas.microsoft.com/office/drawing/2014/main" id="{1594ADE8-2B06-B345-F813-6EB6C961FC65}"/>
              </a:ext>
            </a:extLst>
          </p:cNvPr>
          <p:cNvSpPr>
            <a:spLocks noGrp="1"/>
          </p:cNvSpPr>
          <p:nvPr>
            <p:ph type="ftr" sz="quarter" idx="11"/>
          </p:nvPr>
        </p:nvSpPr>
        <p:spPr/>
        <p:txBody>
          <a:bodyPr/>
          <a:lstStyle/>
          <a:p>
            <a:r>
              <a:rPr lang="en-US" altLang="en-US"/>
              <a:t>TRIUMF                                    Science Week                                     August 2, 2023</a:t>
            </a:r>
            <a:endParaRPr lang="es-ES" altLang="en-US" dirty="0"/>
          </a:p>
        </p:txBody>
      </p:sp>
      <p:sp>
        <p:nvSpPr>
          <p:cNvPr id="7" name="Slide Number Placeholder 6">
            <a:extLst>
              <a:ext uri="{FF2B5EF4-FFF2-40B4-BE49-F238E27FC236}">
                <a16:creationId xmlns:a16="http://schemas.microsoft.com/office/drawing/2014/main" id="{231D05B3-254C-F843-8B15-CEBA4BD9A951}"/>
              </a:ext>
            </a:extLst>
          </p:cNvPr>
          <p:cNvSpPr>
            <a:spLocks noGrp="1"/>
          </p:cNvSpPr>
          <p:nvPr>
            <p:ph type="sldNum" sz="quarter" idx="12"/>
          </p:nvPr>
        </p:nvSpPr>
        <p:spPr/>
        <p:txBody>
          <a:bodyPr/>
          <a:lstStyle/>
          <a:p>
            <a:fld id="{AD408CCA-ED13-434B-9DA8-A14659D9B883}" type="slidenum">
              <a:rPr lang="es-ES" altLang="en-US" smtClean="0"/>
              <a:pPr/>
              <a:t>‹#›</a:t>
            </a:fld>
            <a:endParaRPr lang="es-ES" altLang="en-US" dirty="0"/>
          </a:p>
        </p:txBody>
      </p:sp>
    </p:spTree>
    <p:extLst>
      <p:ext uri="{BB962C8B-B14F-4D97-AF65-F5344CB8AC3E}">
        <p14:creationId xmlns:p14="http://schemas.microsoft.com/office/powerpoint/2010/main" val="1528685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D6279A-E490-1B56-7364-62BE988D25D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D1510EE-0929-EE91-A02B-2A6C4112B4D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7D5198A-1272-485B-1EA0-64B9E233DF9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ltLang="en-US" dirty="0"/>
          </a:p>
        </p:txBody>
      </p:sp>
      <p:sp>
        <p:nvSpPr>
          <p:cNvPr id="5" name="Footer Placeholder 4">
            <a:extLst>
              <a:ext uri="{FF2B5EF4-FFF2-40B4-BE49-F238E27FC236}">
                <a16:creationId xmlns:a16="http://schemas.microsoft.com/office/drawing/2014/main" id="{01BF2C1D-B27D-18D9-2597-70119E2E460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ltLang="en-US"/>
              <a:t>TRIUMF                                    Science Week                                     August 2, 2023</a:t>
            </a:r>
            <a:endParaRPr lang="es-ES" altLang="en-US" dirty="0"/>
          </a:p>
        </p:txBody>
      </p:sp>
      <p:sp>
        <p:nvSpPr>
          <p:cNvPr id="6" name="Slide Number Placeholder 5">
            <a:extLst>
              <a:ext uri="{FF2B5EF4-FFF2-40B4-BE49-F238E27FC236}">
                <a16:creationId xmlns:a16="http://schemas.microsoft.com/office/drawing/2014/main" id="{8D474BA8-B826-DAE7-BFC0-27DF0FA2BD1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D6CA4E4-76CD-4A3D-95E7-D8F1E1AD5EFF}" type="slidenum">
              <a:rPr lang="es-ES" altLang="en-US" smtClean="0"/>
              <a:pPr/>
              <a:t>‹#›</a:t>
            </a:fld>
            <a:endParaRPr lang="es-ES" altLang="en-US" dirty="0"/>
          </a:p>
        </p:txBody>
      </p:sp>
    </p:spTree>
    <p:extLst>
      <p:ext uri="{BB962C8B-B14F-4D97-AF65-F5344CB8AC3E}">
        <p14:creationId xmlns:p14="http://schemas.microsoft.com/office/powerpoint/2010/main" val="19709048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8" name="Rectangle 110">
            <a:extLst>
              <a:ext uri="{FF2B5EF4-FFF2-40B4-BE49-F238E27FC236}">
                <a16:creationId xmlns:a16="http://schemas.microsoft.com/office/drawing/2014/main" id="{6B271C27-B5FA-408C-B557-6D9E79659CF8}"/>
              </a:ext>
            </a:extLst>
          </p:cNvPr>
          <p:cNvSpPr>
            <a:spLocks noGrp="1" noChangeArrowheads="1"/>
          </p:cNvSpPr>
          <p:nvPr>
            <p:ph type="ctrTitle"/>
          </p:nvPr>
        </p:nvSpPr>
        <p:spPr>
          <a:xfrm>
            <a:off x="2267744" y="1372319"/>
            <a:ext cx="5184775" cy="544513"/>
          </a:xfrm>
          <a:noFill/>
          <a:ln/>
        </p:spPr>
        <p:txBody>
          <a:bodyPr anchor="ctr">
            <a:normAutofit fontScale="90000"/>
          </a:bodyPr>
          <a:lstStyle/>
          <a:p>
            <a:r>
              <a:rPr lang="en-US" altLang="en-US" sz="4400" b="1" dirty="0">
                <a:solidFill>
                  <a:schemeClr val="tx1"/>
                </a:solidFill>
              </a:rPr>
              <a:t>Linking Science and Indigenous Knowledge</a:t>
            </a:r>
            <a:endParaRPr lang="en-CA" altLang="en-US" sz="4400" b="1" dirty="0">
              <a:solidFill>
                <a:schemeClr val="tx1"/>
              </a:solidFill>
            </a:endParaRPr>
          </a:p>
        </p:txBody>
      </p:sp>
      <p:sp>
        <p:nvSpPr>
          <p:cNvPr id="2" name="Footer Placeholder 1">
            <a:extLst>
              <a:ext uri="{FF2B5EF4-FFF2-40B4-BE49-F238E27FC236}">
                <a16:creationId xmlns:a16="http://schemas.microsoft.com/office/drawing/2014/main" id="{142911A7-FC7B-C1B2-788E-947F34B644F3}"/>
              </a:ext>
            </a:extLst>
          </p:cNvPr>
          <p:cNvSpPr>
            <a:spLocks noGrp="1"/>
          </p:cNvSpPr>
          <p:nvPr>
            <p:ph type="ftr" sz="quarter" idx="11"/>
          </p:nvPr>
        </p:nvSpPr>
        <p:spPr>
          <a:xfrm>
            <a:off x="457200" y="6245225"/>
            <a:ext cx="7931224" cy="476250"/>
          </a:xfrm>
        </p:spPr>
        <p:txBody>
          <a:bodyPr/>
          <a:lstStyle/>
          <a:p>
            <a:r>
              <a:rPr lang="en-US" altLang="en-US" dirty="0"/>
              <a:t>TRIUMF                                    Science Week                                     August 2, 2023</a:t>
            </a:r>
            <a:endParaRPr lang="es-ES" altLang="en-US" dirty="0"/>
          </a:p>
        </p:txBody>
      </p:sp>
      <p:sp>
        <p:nvSpPr>
          <p:cNvPr id="2170" name="Rectangle 122">
            <a:extLst>
              <a:ext uri="{FF2B5EF4-FFF2-40B4-BE49-F238E27FC236}">
                <a16:creationId xmlns:a16="http://schemas.microsoft.com/office/drawing/2014/main" id="{4B9D6F98-8C05-4C59-94B8-0588CB00F930}"/>
              </a:ext>
            </a:extLst>
          </p:cNvPr>
          <p:cNvSpPr>
            <a:spLocks noChangeArrowheads="1"/>
          </p:cNvSpPr>
          <p:nvPr/>
        </p:nvSpPr>
        <p:spPr bwMode="auto">
          <a:xfrm>
            <a:off x="378901" y="3330429"/>
            <a:ext cx="4653167" cy="54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en-CA" altLang="en-US" sz="2400" b="1" dirty="0">
                <a:solidFill>
                  <a:schemeClr val="tx1"/>
                </a:solidFill>
              </a:rPr>
              <a:t>Dr. Arzu Sardarli</a:t>
            </a:r>
          </a:p>
          <a:p>
            <a:pPr algn="l"/>
            <a:r>
              <a:rPr lang="en-CA" altLang="en-US" sz="2400" b="1" dirty="0">
                <a:solidFill>
                  <a:schemeClr val="tx1"/>
                </a:solidFill>
              </a:rPr>
              <a:t>Professor of Physics and Mathematics</a:t>
            </a:r>
          </a:p>
        </p:txBody>
      </p:sp>
      <p:sp>
        <p:nvSpPr>
          <p:cNvPr id="7" name="Rectangle 122">
            <a:extLst>
              <a:ext uri="{FF2B5EF4-FFF2-40B4-BE49-F238E27FC236}">
                <a16:creationId xmlns:a16="http://schemas.microsoft.com/office/drawing/2014/main" id="{D8B6923A-5E9B-4FA5-9294-721F32DC6BBB}"/>
              </a:ext>
            </a:extLst>
          </p:cNvPr>
          <p:cNvSpPr>
            <a:spLocks noChangeArrowheads="1"/>
          </p:cNvSpPr>
          <p:nvPr/>
        </p:nvSpPr>
        <p:spPr bwMode="auto">
          <a:xfrm>
            <a:off x="389043" y="4509120"/>
            <a:ext cx="4653167" cy="976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en-CA" altLang="en-US" sz="1800" b="1" dirty="0">
                <a:solidFill>
                  <a:schemeClr val="tx1"/>
                </a:solidFill>
              </a:rPr>
              <a:t>First Nations University of Canada</a:t>
            </a:r>
          </a:p>
          <a:p>
            <a:pPr algn="l"/>
            <a:r>
              <a:rPr lang="en-CA" altLang="en-US" sz="1800" b="1" dirty="0">
                <a:solidFill>
                  <a:schemeClr val="tx1"/>
                </a:solidFill>
              </a:rPr>
              <a:t>Indigenous Knowledge and Science</a:t>
            </a:r>
          </a:p>
        </p:txBody>
      </p:sp>
      <p:pic>
        <p:nvPicPr>
          <p:cNvPr id="4" name="Picture 4">
            <a:extLst>
              <a:ext uri="{FF2B5EF4-FFF2-40B4-BE49-F238E27FC236}">
                <a16:creationId xmlns:a16="http://schemas.microsoft.com/office/drawing/2014/main" id="{5E6E9851-4123-3CB6-430F-CE9AADEF308B}"/>
              </a:ext>
            </a:extLst>
          </p:cNvPr>
          <p:cNvPicPr>
            <a:picLocks noChangeAspect="1" noChangeArrowheads="1"/>
          </p:cNvPicPr>
          <p:nvPr/>
        </p:nvPicPr>
        <p:blipFill>
          <a:blip r:embed="rId2" cstate="print"/>
          <a:srcRect/>
          <a:stretch>
            <a:fillRect/>
          </a:stretch>
        </p:blipFill>
        <p:spPr bwMode="auto">
          <a:xfrm>
            <a:off x="251520" y="130642"/>
            <a:ext cx="657225" cy="1428750"/>
          </a:xfrm>
          <a:prstGeom prst="rect">
            <a:avLst/>
          </a:prstGeom>
          <a:noFill/>
          <a:ln w="9525">
            <a:noFill/>
            <a:miter lim="800000"/>
            <a:headEnd/>
            <a:tailEnd/>
          </a:ln>
        </p:spPr>
      </p:pic>
      <p:sp>
        <p:nvSpPr>
          <p:cNvPr id="5" name="Slide Number Placeholder 4">
            <a:extLst>
              <a:ext uri="{FF2B5EF4-FFF2-40B4-BE49-F238E27FC236}">
                <a16:creationId xmlns:a16="http://schemas.microsoft.com/office/drawing/2014/main" id="{EB2A7031-4A9A-D46E-0D90-1118AD4CD567}"/>
              </a:ext>
            </a:extLst>
          </p:cNvPr>
          <p:cNvSpPr>
            <a:spLocks noGrp="1"/>
          </p:cNvSpPr>
          <p:nvPr>
            <p:ph type="sldNum" sz="quarter" idx="12"/>
          </p:nvPr>
        </p:nvSpPr>
        <p:spPr/>
        <p:txBody>
          <a:bodyPr/>
          <a:lstStyle/>
          <a:p>
            <a:fld id="{93D68CD4-FE4E-4274-BD64-1A34CBE8C409}" type="slidenum">
              <a:rPr lang="es-ES" altLang="en-US" smtClean="0"/>
              <a:pPr/>
              <a:t>1</a:t>
            </a:fld>
            <a:endParaRPr lang="es-ES"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9B4AAC2-2EDE-13F1-E04D-03CC5776E0DD}"/>
              </a:ext>
            </a:extLst>
          </p:cNvPr>
          <p:cNvPicPr>
            <a:picLocks noChangeAspect="1"/>
          </p:cNvPicPr>
          <p:nvPr/>
        </p:nvPicPr>
        <p:blipFill rotWithShape="1">
          <a:blip r:embed="rId2"/>
          <a:srcRect b="1857"/>
          <a:stretch/>
        </p:blipFill>
        <p:spPr>
          <a:xfrm>
            <a:off x="3200400" y="10"/>
            <a:ext cx="5943600" cy="3383270"/>
          </a:xfrm>
          <a:prstGeom prst="rect">
            <a:avLst/>
          </a:prstGeom>
        </p:spPr>
      </p:pic>
      <p:pic>
        <p:nvPicPr>
          <p:cNvPr id="10" name="Picture 9">
            <a:extLst>
              <a:ext uri="{FF2B5EF4-FFF2-40B4-BE49-F238E27FC236}">
                <a16:creationId xmlns:a16="http://schemas.microsoft.com/office/drawing/2014/main" id="{A575EF75-8778-C56E-ADCB-D2FCABE3241C}"/>
              </a:ext>
            </a:extLst>
          </p:cNvPr>
          <p:cNvPicPr>
            <a:picLocks noChangeAspect="1"/>
          </p:cNvPicPr>
          <p:nvPr/>
        </p:nvPicPr>
        <p:blipFill rotWithShape="1">
          <a:blip r:embed="rId3"/>
          <a:srcRect r="-1" b="11222"/>
          <a:stretch/>
        </p:blipFill>
        <p:spPr>
          <a:xfrm>
            <a:off x="3488187" y="3474720"/>
            <a:ext cx="5666874" cy="3383280"/>
          </a:xfrm>
          <a:prstGeom prst="rect">
            <a:avLst/>
          </a:prstGeom>
        </p:spPr>
      </p:pic>
      <p:sp useBgFill="1">
        <p:nvSpPr>
          <p:cNvPr id="20" name="Freeform: Shape 19">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83204"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D27B83E5-98FB-5EDB-350A-B3326EC88C24}"/>
              </a:ext>
            </a:extLst>
          </p:cNvPr>
          <p:cNvSpPr>
            <a:spLocks noGrp="1"/>
          </p:cNvSpPr>
          <p:nvPr>
            <p:ph type="title"/>
          </p:nvPr>
        </p:nvSpPr>
        <p:spPr>
          <a:xfrm>
            <a:off x="482601" y="609600"/>
            <a:ext cx="2994525" cy="3877197"/>
          </a:xfrm>
        </p:spPr>
        <p:txBody>
          <a:bodyPr vert="horz" lIns="91440" tIns="45720" rIns="91440" bIns="45720" rtlCol="0" anchor="b">
            <a:normAutofit/>
          </a:bodyPr>
          <a:lstStyle/>
          <a:p>
            <a:pPr defTabSz="914400"/>
            <a:r>
              <a:rPr lang="en-US" sz="1800" kern="1200">
                <a:solidFill>
                  <a:schemeClr val="tx1"/>
                </a:solidFill>
                <a:latin typeface="+mj-lt"/>
                <a:ea typeface="+mj-ea"/>
                <a:cs typeface="+mj-cs"/>
              </a:rPr>
              <a:t>In May 1976, the Federation of Saskatchewan Indian Nations entered into a federation agreement with the University of Regina, to establish the Saskatchewan Indian Federated College (SIFC). </a:t>
            </a:r>
            <a:br>
              <a:rPr lang="en-US" sz="1800" kern="1200">
                <a:solidFill>
                  <a:schemeClr val="tx1"/>
                </a:solidFill>
                <a:latin typeface="+mj-lt"/>
                <a:ea typeface="+mj-ea"/>
                <a:cs typeface="+mj-cs"/>
              </a:rPr>
            </a:br>
            <a:br>
              <a:rPr lang="en-US" sz="1800" kern="1200">
                <a:solidFill>
                  <a:schemeClr val="tx1"/>
                </a:solidFill>
                <a:latin typeface="+mj-lt"/>
                <a:ea typeface="+mj-ea"/>
                <a:cs typeface="+mj-cs"/>
              </a:rPr>
            </a:br>
            <a:r>
              <a:rPr lang="en-US" sz="1800" kern="1200">
                <a:solidFill>
                  <a:schemeClr val="tx1"/>
                </a:solidFill>
                <a:latin typeface="+mj-lt"/>
                <a:ea typeface="+mj-ea"/>
                <a:cs typeface="+mj-cs"/>
              </a:rPr>
              <a:t>On June 21, 2003, the Saskatchewan Indian Federated College officially changed its name to the First Nations University of Canada (FNUniv). </a:t>
            </a:r>
          </a:p>
        </p:txBody>
      </p:sp>
      <p:sp>
        <p:nvSpPr>
          <p:cNvPr id="4" name="Footer Placeholder 3">
            <a:extLst>
              <a:ext uri="{FF2B5EF4-FFF2-40B4-BE49-F238E27FC236}">
                <a16:creationId xmlns:a16="http://schemas.microsoft.com/office/drawing/2014/main" id="{82AEC6A5-4565-F18D-39F9-92A7E6BF68A9}"/>
              </a:ext>
            </a:extLst>
          </p:cNvPr>
          <p:cNvSpPr>
            <a:spLocks noGrp="1"/>
          </p:cNvSpPr>
          <p:nvPr>
            <p:ph type="ftr" sz="quarter" idx="11"/>
          </p:nvPr>
        </p:nvSpPr>
        <p:spPr>
          <a:xfrm>
            <a:off x="4229100" y="6356350"/>
            <a:ext cx="3086100" cy="365125"/>
          </a:xfrm>
        </p:spPr>
        <p:txBody>
          <a:bodyPr vert="horz" lIns="91440" tIns="45720" rIns="91440" bIns="45720" rtlCol="0" anchor="ctr">
            <a:normAutofit/>
          </a:bodyPr>
          <a:lstStyle/>
          <a:p>
            <a:pPr algn="l">
              <a:lnSpc>
                <a:spcPct val="90000"/>
              </a:lnSpc>
              <a:spcAft>
                <a:spcPts val="600"/>
              </a:spcAft>
            </a:pPr>
            <a:r>
              <a:rPr lang="en-US" altLang="en-US" kern="1200">
                <a:solidFill>
                  <a:srgbClr val="FFFFFF"/>
                </a:solidFill>
                <a:latin typeface="+mn-lt"/>
                <a:ea typeface="+mn-ea"/>
                <a:cs typeface="+mn-cs"/>
              </a:rPr>
              <a:t>TRIUMF                                    Science Week                                     August 2, 2023</a:t>
            </a:r>
          </a:p>
        </p:txBody>
      </p:sp>
      <p:sp>
        <p:nvSpPr>
          <p:cNvPr id="15" name="Slide Number Placeholder 14">
            <a:extLst>
              <a:ext uri="{FF2B5EF4-FFF2-40B4-BE49-F238E27FC236}">
                <a16:creationId xmlns:a16="http://schemas.microsoft.com/office/drawing/2014/main" id="{F981333F-14B0-3847-9B5A-73E77BC7F074}"/>
              </a:ext>
            </a:extLst>
          </p:cNvPr>
          <p:cNvSpPr>
            <a:spLocks noGrp="1"/>
          </p:cNvSpPr>
          <p:nvPr>
            <p:ph type="sldNum" sz="quarter" idx="12"/>
          </p:nvPr>
        </p:nvSpPr>
        <p:spPr/>
        <p:txBody>
          <a:bodyPr/>
          <a:lstStyle/>
          <a:p>
            <a:fld id="{9865B860-13D1-4B57-9C1A-6DD7F5AE5FDF}" type="slidenum">
              <a:rPr lang="es-ES" altLang="en-US" smtClean="0"/>
              <a:pPr/>
              <a:t>2</a:t>
            </a:fld>
            <a:endParaRPr lang="es-E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uilding with a curved roof and a grassy area&#10;&#10;Description automatically generated">
            <a:extLst>
              <a:ext uri="{FF2B5EF4-FFF2-40B4-BE49-F238E27FC236}">
                <a16:creationId xmlns:a16="http://schemas.microsoft.com/office/drawing/2014/main" id="{EF771B8B-9862-49AB-941B-DE08788B7CF5}"/>
              </a:ext>
            </a:extLst>
          </p:cNvPr>
          <p:cNvPicPr>
            <a:picLocks noChangeAspect="1"/>
          </p:cNvPicPr>
          <p:nvPr/>
        </p:nvPicPr>
        <p:blipFill rotWithShape="1">
          <a:blip r:embed="rId2"/>
          <a:srcRect r="1184" b="2"/>
          <a:stretch/>
        </p:blipFill>
        <p:spPr>
          <a:xfrm>
            <a:off x="3200400" y="10"/>
            <a:ext cx="5943600" cy="3383270"/>
          </a:xfrm>
          <a:prstGeom prst="rect">
            <a:avLst/>
          </a:prstGeom>
        </p:spPr>
      </p:pic>
      <p:pic>
        <p:nvPicPr>
          <p:cNvPr id="7" name="Picture 6" descr="Women in lab coats pouring liquid into test tubes&#10;&#10;Description automatically generated">
            <a:extLst>
              <a:ext uri="{FF2B5EF4-FFF2-40B4-BE49-F238E27FC236}">
                <a16:creationId xmlns:a16="http://schemas.microsoft.com/office/drawing/2014/main" id="{B409636D-9BA6-8944-E344-475BED76C9E6}"/>
              </a:ext>
            </a:extLst>
          </p:cNvPr>
          <p:cNvPicPr>
            <a:picLocks noChangeAspect="1"/>
          </p:cNvPicPr>
          <p:nvPr/>
        </p:nvPicPr>
        <p:blipFill rotWithShape="1">
          <a:blip r:embed="rId3"/>
          <a:srcRect r="5784" b="1"/>
          <a:stretch/>
        </p:blipFill>
        <p:spPr>
          <a:xfrm>
            <a:off x="3488187" y="3474720"/>
            <a:ext cx="5666874" cy="3383280"/>
          </a:xfrm>
          <a:prstGeom prst="rect">
            <a:avLst/>
          </a:prstGeom>
        </p:spPr>
      </p:pic>
      <p:sp useBgFill="1">
        <p:nvSpPr>
          <p:cNvPr id="15" name="Freeform: Shape 14">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83204"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D27B83E5-98FB-5EDB-350A-B3326EC88C24}"/>
              </a:ext>
            </a:extLst>
          </p:cNvPr>
          <p:cNvSpPr>
            <a:spLocks noGrp="1"/>
          </p:cNvSpPr>
          <p:nvPr>
            <p:ph type="title"/>
          </p:nvPr>
        </p:nvSpPr>
        <p:spPr>
          <a:xfrm>
            <a:off x="227464" y="2627841"/>
            <a:ext cx="3375272" cy="3877197"/>
          </a:xfrm>
        </p:spPr>
        <p:txBody>
          <a:bodyPr vert="horz" lIns="91440" tIns="45720" rIns="91440" bIns="45720" rtlCol="0" anchor="b">
            <a:noAutofit/>
          </a:bodyPr>
          <a:lstStyle/>
          <a:p>
            <a:pPr defTabSz="914400"/>
            <a:r>
              <a:rPr lang="en-US" sz="2400" kern="1200" dirty="0">
                <a:solidFill>
                  <a:schemeClr val="tx1"/>
                </a:solidFill>
                <a:latin typeface="+mj-lt"/>
                <a:ea typeface="+mj-ea"/>
                <a:cs typeface="+mj-cs"/>
              </a:rPr>
              <a:t>The university offers programs and services on three campuses: Regina, Saskatoon and Prince Albert (Northern Campus). </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Since 1983, the university has entered into over twenty-five agreements with Indigenous peoples’ institutions in Canada, South and Central America and Asia and signed agreements with academic institutions in Siberia (Russia), Inner Mongolia (China) and Tanzania. </a:t>
            </a:r>
          </a:p>
        </p:txBody>
      </p:sp>
      <p:sp>
        <p:nvSpPr>
          <p:cNvPr id="4" name="Footer Placeholder 3">
            <a:extLst>
              <a:ext uri="{FF2B5EF4-FFF2-40B4-BE49-F238E27FC236}">
                <a16:creationId xmlns:a16="http://schemas.microsoft.com/office/drawing/2014/main" id="{82AEC6A5-4565-F18D-39F9-92A7E6BF68A9}"/>
              </a:ext>
            </a:extLst>
          </p:cNvPr>
          <p:cNvSpPr>
            <a:spLocks noGrp="1"/>
          </p:cNvSpPr>
          <p:nvPr>
            <p:ph type="ftr" sz="quarter" idx="11"/>
          </p:nvPr>
        </p:nvSpPr>
        <p:spPr>
          <a:xfrm>
            <a:off x="4229100" y="6356350"/>
            <a:ext cx="3086100" cy="365125"/>
          </a:xfrm>
        </p:spPr>
        <p:txBody>
          <a:bodyPr vert="horz" lIns="91440" tIns="45720" rIns="91440" bIns="45720" rtlCol="0" anchor="ctr">
            <a:normAutofit/>
          </a:bodyPr>
          <a:lstStyle/>
          <a:p>
            <a:pPr algn="l">
              <a:lnSpc>
                <a:spcPct val="90000"/>
              </a:lnSpc>
              <a:spcAft>
                <a:spcPts val="600"/>
              </a:spcAft>
            </a:pPr>
            <a:r>
              <a:rPr lang="en-US" altLang="en-US" kern="1200">
                <a:solidFill>
                  <a:srgbClr val="FFFFFF"/>
                </a:solidFill>
                <a:latin typeface="+mn-lt"/>
                <a:ea typeface="+mn-ea"/>
                <a:cs typeface="+mn-cs"/>
              </a:rPr>
              <a:t>TRIUMF                                    Science Week                                     August 2, 2023</a:t>
            </a:r>
          </a:p>
        </p:txBody>
      </p:sp>
      <p:sp>
        <p:nvSpPr>
          <p:cNvPr id="5" name="Slide Number Placeholder 4">
            <a:extLst>
              <a:ext uri="{FF2B5EF4-FFF2-40B4-BE49-F238E27FC236}">
                <a16:creationId xmlns:a16="http://schemas.microsoft.com/office/drawing/2014/main" id="{B435F605-BB79-CC92-6FCD-8AF1995F472F}"/>
              </a:ext>
            </a:extLst>
          </p:cNvPr>
          <p:cNvSpPr>
            <a:spLocks noGrp="1"/>
          </p:cNvSpPr>
          <p:nvPr>
            <p:ph type="sldNum" sz="quarter" idx="12"/>
          </p:nvPr>
        </p:nvSpPr>
        <p:spPr/>
        <p:txBody>
          <a:bodyPr/>
          <a:lstStyle/>
          <a:p>
            <a:fld id="{9865B860-13D1-4B57-9C1A-6DD7F5AE5FDF}" type="slidenum">
              <a:rPr lang="es-ES" altLang="en-US" smtClean="0"/>
              <a:pPr/>
              <a:t>3</a:t>
            </a:fld>
            <a:endParaRPr lang="es-ES" altLang="en-US" dirty="0"/>
          </a:p>
        </p:txBody>
      </p:sp>
    </p:spTree>
    <p:extLst>
      <p:ext uri="{BB962C8B-B14F-4D97-AF65-F5344CB8AC3E}">
        <p14:creationId xmlns:p14="http://schemas.microsoft.com/office/powerpoint/2010/main" val="32524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1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92F1124-8782-0499-D99C-6D300A6410B2}"/>
              </a:ext>
            </a:extLst>
          </p:cNvPr>
          <p:cNvSpPr txBox="1"/>
          <p:nvPr/>
        </p:nvSpPr>
        <p:spPr>
          <a:xfrm>
            <a:off x="628650" y="557188"/>
            <a:ext cx="7886700" cy="113349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500" kern="1200" dirty="0">
                <a:solidFill>
                  <a:schemeClr val="tx1"/>
                </a:solidFill>
                <a:latin typeface="+mj-lt"/>
                <a:ea typeface="+mj-ea"/>
                <a:cs typeface="+mj-cs"/>
              </a:rPr>
              <a:t>Alumni of First Nations University of Canada</a:t>
            </a:r>
          </a:p>
        </p:txBody>
      </p:sp>
      <p:sp>
        <p:nvSpPr>
          <p:cNvPr id="4" name="Footer Placeholder 3">
            <a:extLst>
              <a:ext uri="{FF2B5EF4-FFF2-40B4-BE49-F238E27FC236}">
                <a16:creationId xmlns:a16="http://schemas.microsoft.com/office/drawing/2014/main" id="{82AEC6A5-4565-F18D-39F9-92A7E6BF68A9}"/>
              </a:ext>
            </a:extLst>
          </p:cNvPr>
          <p:cNvSpPr>
            <a:spLocks noGrp="1"/>
          </p:cNvSpPr>
          <p:nvPr>
            <p:ph type="ftr" sz="quarter" idx="11"/>
          </p:nvPr>
        </p:nvSpPr>
        <p:spPr>
          <a:xfrm>
            <a:off x="4287472" y="5917036"/>
            <a:ext cx="2233973" cy="264308"/>
          </a:xfrm>
        </p:spPr>
        <p:txBody>
          <a:bodyPr vert="horz" lIns="91440" tIns="45720" rIns="91440" bIns="45720" rtlCol="0" anchor="ctr">
            <a:normAutofit fontScale="40000" lnSpcReduction="20000"/>
          </a:bodyPr>
          <a:lstStyle/>
          <a:p>
            <a:pPr algn="l" defTabSz="658368">
              <a:lnSpc>
                <a:spcPct val="90000"/>
              </a:lnSpc>
              <a:spcAft>
                <a:spcPts val="432"/>
              </a:spcAft>
            </a:pPr>
            <a:r>
              <a:rPr lang="en-US" altLang="en-US" sz="1700" kern="1200">
                <a:solidFill>
                  <a:srgbClr val="FFFFFF"/>
                </a:solidFill>
                <a:latin typeface="+mn-lt"/>
                <a:ea typeface="+mn-ea"/>
                <a:cs typeface="+mn-cs"/>
              </a:rPr>
              <a:t>TRIUMF                                    Science Week                                     August 2, 2023</a:t>
            </a:r>
          </a:p>
        </p:txBody>
      </p:sp>
      <p:pic>
        <p:nvPicPr>
          <p:cNvPr id="9" name="Picture 8">
            <a:extLst>
              <a:ext uri="{FF2B5EF4-FFF2-40B4-BE49-F238E27FC236}">
                <a16:creationId xmlns:a16="http://schemas.microsoft.com/office/drawing/2014/main" id="{C94F02AD-40FA-EBAE-519E-08F9ACA62AA6}"/>
              </a:ext>
            </a:extLst>
          </p:cNvPr>
          <p:cNvPicPr>
            <a:picLocks noChangeAspect="1"/>
          </p:cNvPicPr>
          <p:nvPr/>
        </p:nvPicPr>
        <p:blipFill>
          <a:blip r:embed="rId2"/>
          <a:stretch>
            <a:fillRect/>
          </a:stretch>
        </p:blipFill>
        <p:spPr>
          <a:xfrm>
            <a:off x="1375429" y="2234220"/>
            <a:ext cx="1829657" cy="2391211"/>
          </a:xfrm>
          <a:prstGeom prst="rect">
            <a:avLst/>
          </a:prstGeom>
        </p:spPr>
      </p:pic>
      <p:pic>
        <p:nvPicPr>
          <p:cNvPr id="11" name="Picture 10">
            <a:extLst>
              <a:ext uri="{FF2B5EF4-FFF2-40B4-BE49-F238E27FC236}">
                <a16:creationId xmlns:a16="http://schemas.microsoft.com/office/drawing/2014/main" id="{3627317E-F088-8480-DAFE-835C7FDC6B21}"/>
              </a:ext>
            </a:extLst>
          </p:cNvPr>
          <p:cNvPicPr>
            <a:picLocks noChangeAspect="1"/>
          </p:cNvPicPr>
          <p:nvPr/>
        </p:nvPicPr>
        <p:blipFill>
          <a:blip r:embed="rId3"/>
          <a:stretch>
            <a:fillRect/>
          </a:stretch>
        </p:blipFill>
        <p:spPr>
          <a:xfrm>
            <a:off x="3335621" y="1828800"/>
            <a:ext cx="2572002" cy="2626725"/>
          </a:xfrm>
          <a:prstGeom prst="rect">
            <a:avLst/>
          </a:prstGeom>
        </p:spPr>
      </p:pic>
      <p:pic>
        <p:nvPicPr>
          <p:cNvPr id="3" name="Picture 2">
            <a:extLst>
              <a:ext uri="{FF2B5EF4-FFF2-40B4-BE49-F238E27FC236}">
                <a16:creationId xmlns:a16="http://schemas.microsoft.com/office/drawing/2014/main" id="{6CF53708-8C88-4D9C-681C-949B65580AFB}"/>
              </a:ext>
            </a:extLst>
          </p:cNvPr>
          <p:cNvPicPr>
            <a:picLocks noChangeAspect="1"/>
          </p:cNvPicPr>
          <p:nvPr/>
        </p:nvPicPr>
        <p:blipFill>
          <a:blip r:embed="rId4"/>
          <a:stretch>
            <a:fillRect/>
          </a:stretch>
        </p:blipFill>
        <p:spPr>
          <a:xfrm>
            <a:off x="6038158" y="1901117"/>
            <a:ext cx="1797956" cy="2693549"/>
          </a:xfrm>
          <a:prstGeom prst="rect">
            <a:avLst/>
          </a:prstGeom>
        </p:spPr>
      </p:pic>
      <p:sp>
        <p:nvSpPr>
          <p:cNvPr id="6" name="TextBox 5">
            <a:extLst>
              <a:ext uri="{FF2B5EF4-FFF2-40B4-BE49-F238E27FC236}">
                <a16:creationId xmlns:a16="http://schemas.microsoft.com/office/drawing/2014/main" id="{162162DD-9DE6-C661-BA51-D1FE0795F3FF}"/>
              </a:ext>
            </a:extLst>
          </p:cNvPr>
          <p:cNvSpPr txBox="1"/>
          <p:nvPr/>
        </p:nvSpPr>
        <p:spPr>
          <a:xfrm>
            <a:off x="1307886" y="4962706"/>
            <a:ext cx="1797956" cy="907941"/>
          </a:xfrm>
          <a:prstGeom prst="rect">
            <a:avLst/>
          </a:prstGeom>
          <a:noFill/>
        </p:spPr>
        <p:txBody>
          <a:bodyPr wrap="square">
            <a:spAutoFit/>
          </a:bodyPr>
          <a:lstStyle/>
          <a:p>
            <a:pPr defTabSz="658368">
              <a:spcAft>
                <a:spcPts val="600"/>
              </a:spcAft>
            </a:pPr>
            <a:r>
              <a:rPr lang="en-CA" sz="1600" kern="1200" dirty="0">
                <a:solidFill>
                  <a:schemeClr val="tx1"/>
                </a:solidFill>
                <a:latin typeface="+mn-lt"/>
                <a:ea typeface="+mn-ea"/>
                <a:cs typeface="+mn-cs"/>
              </a:rPr>
              <a:t>Dr. Bob Kayseas</a:t>
            </a:r>
          </a:p>
          <a:p>
            <a:pPr defTabSz="658368">
              <a:spcAft>
                <a:spcPts val="600"/>
              </a:spcAft>
            </a:pPr>
            <a:r>
              <a:rPr lang="en-CA" sz="1600" kern="1200" dirty="0">
                <a:solidFill>
                  <a:schemeClr val="tx1"/>
                </a:solidFill>
                <a:latin typeface="+mn-lt"/>
                <a:ea typeface="+mn-ea"/>
                <a:cs typeface="+mn-cs"/>
              </a:rPr>
              <a:t>Professor at FNUniv</a:t>
            </a:r>
            <a:endParaRPr lang="en-CA" sz="1600" dirty="0"/>
          </a:p>
        </p:txBody>
      </p:sp>
      <p:sp>
        <p:nvSpPr>
          <p:cNvPr id="10" name="TextBox 9">
            <a:extLst>
              <a:ext uri="{FF2B5EF4-FFF2-40B4-BE49-F238E27FC236}">
                <a16:creationId xmlns:a16="http://schemas.microsoft.com/office/drawing/2014/main" id="{18539C8A-E73B-7CCC-CCFA-93DF420BEBC6}"/>
              </a:ext>
            </a:extLst>
          </p:cNvPr>
          <p:cNvSpPr txBox="1"/>
          <p:nvPr/>
        </p:nvSpPr>
        <p:spPr>
          <a:xfrm>
            <a:off x="3233275" y="4819968"/>
            <a:ext cx="1797956" cy="1646605"/>
          </a:xfrm>
          <a:prstGeom prst="rect">
            <a:avLst/>
          </a:prstGeom>
          <a:noFill/>
        </p:spPr>
        <p:txBody>
          <a:bodyPr wrap="square">
            <a:spAutoFit/>
          </a:bodyPr>
          <a:lstStyle/>
          <a:p>
            <a:pPr defTabSz="658368">
              <a:spcAft>
                <a:spcPts val="600"/>
              </a:spcAft>
            </a:pPr>
            <a:r>
              <a:rPr lang="en-CA" sz="1600" kern="1200" dirty="0">
                <a:solidFill>
                  <a:schemeClr val="tx1"/>
                </a:solidFill>
                <a:latin typeface="+mn-lt"/>
                <a:ea typeface="+mn-ea"/>
                <a:cs typeface="+mn-cs"/>
              </a:rPr>
              <a:t>Jana Sasakamoose</a:t>
            </a:r>
          </a:p>
          <a:p>
            <a:pPr defTabSz="658368">
              <a:spcAft>
                <a:spcPts val="600"/>
              </a:spcAft>
            </a:pPr>
            <a:r>
              <a:rPr lang="en-CA" sz="1600" kern="1200" dirty="0">
                <a:solidFill>
                  <a:schemeClr val="tx1"/>
                </a:solidFill>
                <a:latin typeface="+mn-lt"/>
                <a:ea typeface="+mn-ea"/>
                <a:cs typeface="+mn-cs"/>
              </a:rPr>
              <a:t>First Indigenous female enrolled in science graduate program in Saskatchewan </a:t>
            </a:r>
            <a:endParaRPr lang="en-CA" sz="1600" dirty="0"/>
          </a:p>
        </p:txBody>
      </p:sp>
      <p:sp>
        <p:nvSpPr>
          <p:cNvPr id="13" name="TextBox 12">
            <a:extLst>
              <a:ext uri="{FF2B5EF4-FFF2-40B4-BE49-F238E27FC236}">
                <a16:creationId xmlns:a16="http://schemas.microsoft.com/office/drawing/2014/main" id="{3416C864-FC0A-BA4E-A364-512D496C604D}"/>
              </a:ext>
            </a:extLst>
          </p:cNvPr>
          <p:cNvSpPr txBox="1"/>
          <p:nvPr/>
        </p:nvSpPr>
        <p:spPr>
          <a:xfrm>
            <a:off x="5951774" y="4820223"/>
            <a:ext cx="2090849" cy="1892826"/>
          </a:xfrm>
          <a:prstGeom prst="rect">
            <a:avLst/>
          </a:prstGeom>
          <a:noFill/>
        </p:spPr>
        <p:txBody>
          <a:bodyPr wrap="square">
            <a:spAutoFit/>
          </a:bodyPr>
          <a:lstStyle/>
          <a:p>
            <a:pPr defTabSz="658368">
              <a:spcAft>
                <a:spcPts val="600"/>
              </a:spcAft>
            </a:pPr>
            <a:r>
              <a:rPr lang="en-CA" sz="1600" kern="1200" dirty="0">
                <a:solidFill>
                  <a:schemeClr val="tx1"/>
                </a:solidFill>
                <a:latin typeface="+mn-lt"/>
                <a:ea typeface="+mn-ea"/>
                <a:cs typeface="+mn-cs"/>
              </a:rPr>
              <a:t>Cadmus Delorme</a:t>
            </a:r>
          </a:p>
          <a:p>
            <a:pPr defTabSz="658368">
              <a:spcAft>
                <a:spcPts val="600"/>
              </a:spcAft>
            </a:pPr>
            <a:r>
              <a:rPr lang="en-CA" sz="1600" kern="1200" dirty="0">
                <a:solidFill>
                  <a:schemeClr val="tx1"/>
                </a:solidFill>
                <a:latin typeface="+mn-lt"/>
                <a:ea typeface="+mn-ea"/>
                <a:cs typeface="+mn-cs"/>
              </a:rPr>
              <a:t>Former Chief of </a:t>
            </a:r>
            <a:r>
              <a:rPr lang="en-CA" sz="1600" kern="1200" dirty="0" err="1">
                <a:solidFill>
                  <a:schemeClr val="tx1"/>
                </a:solidFill>
                <a:latin typeface="+mn-lt"/>
                <a:ea typeface="+mn-ea"/>
                <a:cs typeface="+mn-cs"/>
              </a:rPr>
              <a:t>Cowessess</a:t>
            </a:r>
            <a:r>
              <a:rPr lang="en-CA" sz="1600" kern="1200" dirty="0">
                <a:solidFill>
                  <a:schemeClr val="tx1"/>
                </a:solidFill>
                <a:latin typeface="+mn-lt"/>
                <a:ea typeface="+mn-ea"/>
                <a:cs typeface="+mn-cs"/>
              </a:rPr>
              <a:t> First Nations, first Indigenous Board Chair of the University of Regina </a:t>
            </a:r>
            <a:endParaRPr lang="en-CA" sz="1600" dirty="0"/>
          </a:p>
        </p:txBody>
      </p:sp>
      <p:pic>
        <p:nvPicPr>
          <p:cNvPr id="18" name="Picture 4">
            <a:extLst>
              <a:ext uri="{FF2B5EF4-FFF2-40B4-BE49-F238E27FC236}">
                <a16:creationId xmlns:a16="http://schemas.microsoft.com/office/drawing/2014/main" id="{8259DCE7-619C-3244-3D1E-779A2ABB61E3}"/>
              </a:ext>
            </a:extLst>
          </p:cNvPr>
          <p:cNvPicPr>
            <a:picLocks noChangeAspect="1" noChangeArrowheads="1"/>
          </p:cNvPicPr>
          <p:nvPr/>
        </p:nvPicPr>
        <p:blipFill>
          <a:blip r:embed="rId5" cstate="print"/>
          <a:srcRect/>
          <a:stretch>
            <a:fillRect/>
          </a:stretch>
        </p:blipFill>
        <p:spPr bwMode="auto">
          <a:xfrm>
            <a:off x="300037" y="261937"/>
            <a:ext cx="657225" cy="1428750"/>
          </a:xfrm>
          <a:prstGeom prst="rect">
            <a:avLst/>
          </a:prstGeom>
          <a:noFill/>
          <a:ln w="9525">
            <a:noFill/>
            <a:miter lim="800000"/>
            <a:headEnd/>
            <a:tailEnd/>
          </a:ln>
        </p:spPr>
      </p:pic>
      <p:sp>
        <p:nvSpPr>
          <p:cNvPr id="19" name="Slide Number Placeholder 18">
            <a:extLst>
              <a:ext uri="{FF2B5EF4-FFF2-40B4-BE49-F238E27FC236}">
                <a16:creationId xmlns:a16="http://schemas.microsoft.com/office/drawing/2014/main" id="{FB9D8B47-A1AC-A08C-9866-483E4053A07E}"/>
              </a:ext>
            </a:extLst>
          </p:cNvPr>
          <p:cNvSpPr>
            <a:spLocks noGrp="1"/>
          </p:cNvSpPr>
          <p:nvPr>
            <p:ph type="sldNum" sz="quarter" idx="12"/>
          </p:nvPr>
        </p:nvSpPr>
        <p:spPr/>
        <p:txBody>
          <a:bodyPr/>
          <a:lstStyle/>
          <a:p>
            <a:fld id="{9865B860-13D1-4B57-9C1A-6DD7F5AE5FDF}" type="slidenum">
              <a:rPr lang="es-ES" altLang="en-US" smtClean="0"/>
              <a:pPr/>
              <a:t>4</a:t>
            </a:fld>
            <a:endParaRPr lang="es-ES" altLang="en-US" dirty="0"/>
          </a:p>
        </p:txBody>
      </p:sp>
    </p:spTree>
    <p:extLst>
      <p:ext uri="{BB962C8B-B14F-4D97-AF65-F5344CB8AC3E}">
        <p14:creationId xmlns:p14="http://schemas.microsoft.com/office/powerpoint/2010/main" val="293109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92F1124-8782-0499-D99C-6D300A6410B2}"/>
              </a:ext>
            </a:extLst>
          </p:cNvPr>
          <p:cNvSpPr txBox="1"/>
          <p:nvPr/>
        </p:nvSpPr>
        <p:spPr>
          <a:xfrm>
            <a:off x="628650" y="409562"/>
            <a:ext cx="7886700" cy="1133499"/>
          </a:xfrm>
          <a:prstGeom prst="rect">
            <a:avLst/>
          </a:prstGeom>
        </p:spPr>
        <p:txBody>
          <a:bodyPr vert="horz" lIns="91440" tIns="45720" rIns="91440" bIns="45720" rtlCol="0" anchor="ctr">
            <a:normAutofit fontScale="77500" lnSpcReduction="20000"/>
          </a:bodyPr>
          <a:lstStyle/>
          <a:p>
            <a:pPr algn="ctr">
              <a:lnSpc>
                <a:spcPct val="90000"/>
              </a:lnSpc>
              <a:spcBef>
                <a:spcPct val="0"/>
              </a:spcBef>
              <a:spcAft>
                <a:spcPts val="600"/>
              </a:spcAft>
            </a:pPr>
            <a:r>
              <a:rPr lang="en-US" sz="3500" kern="1200" dirty="0">
                <a:solidFill>
                  <a:schemeClr val="tx1"/>
                </a:solidFill>
                <a:latin typeface="+mj-lt"/>
                <a:ea typeface="+mj-ea"/>
                <a:cs typeface="+mj-cs"/>
              </a:rPr>
              <a:t>My selected projects </a:t>
            </a:r>
          </a:p>
          <a:p>
            <a:pPr algn="ctr">
              <a:lnSpc>
                <a:spcPct val="90000"/>
              </a:lnSpc>
              <a:spcBef>
                <a:spcPct val="0"/>
              </a:spcBef>
              <a:spcAft>
                <a:spcPts val="600"/>
              </a:spcAft>
            </a:pPr>
            <a:r>
              <a:rPr lang="en-US" sz="3500" kern="1200" dirty="0">
                <a:solidFill>
                  <a:schemeClr val="tx1"/>
                </a:solidFill>
                <a:latin typeface="+mj-lt"/>
                <a:ea typeface="+mj-ea"/>
                <a:cs typeface="+mj-cs"/>
              </a:rPr>
              <a:t>at First Nations University of Canada</a:t>
            </a:r>
          </a:p>
          <a:p>
            <a:pPr algn="ctr">
              <a:lnSpc>
                <a:spcPct val="90000"/>
              </a:lnSpc>
              <a:spcBef>
                <a:spcPct val="0"/>
              </a:spcBef>
              <a:spcAft>
                <a:spcPts val="600"/>
              </a:spcAft>
            </a:pPr>
            <a:r>
              <a:rPr lang="en-US" sz="3500" kern="1200" dirty="0">
                <a:solidFill>
                  <a:schemeClr val="tx1"/>
                </a:solidFill>
                <a:latin typeface="+mj-lt"/>
                <a:ea typeface="+mj-ea"/>
                <a:cs typeface="+mj-cs"/>
              </a:rPr>
              <a:t>2007 - Present</a:t>
            </a:r>
          </a:p>
        </p:txBody>
      </p:sp>
      <p:sp>
        <p:nvSpPr>
          <p:cNvPr id="4" name="Footer Placeholder 3">
            <a:extLst>
              <a:ext uri="{FF2B5EF4-FFF2-40B4-BE49-F238E27FC236}">
                <a16:creationId xmlns:a16="http://schemas.microsoft.com/office/drawing/2014/main" id="{82AEC6A5-4565-F18D-39F9-92A7E6BF68A9}"/>
              </a:ext>
            </a:extLst>
          </p:cNvPr>
          <p:cNvSpPr>
            <a:spLocks noGrp="1"/>
          </p:cNvSpPr>
          <p:nvPr>
            <p:ph type="ftr" sz="quarter" idx="11"/>
          </p:nvPr>
        </p:nvSpPr>
        <p:spPr>
          <a:xfrm>
            <a:off x="4287472" y="5917036"/>
            <a:ext cx="2233973" cy="264308"/>
          </a:xfrm>
        </p:spPr>
        <p:txBody>
          <a:bodyPr vert="horz" lIns="91440" tIns="45720" rIns="91440" bIns="45720" rtlCol="0" anchor="ctr">
            <a:normAutofit fontScale="40000" lnSpcReduction="20000"/>
          </a:bodyPr>
          <a:lstStyle/>
          <a:p>
            <a:pPr algn="l" defTabSz="658368">
              <a:lnSpc>
                <a:spcPct val="90000"/>
              </a:lnSpc>
              <a:spcAft>
                <a:spcPts val="432"/>
              </a:spcAft>
            </a:pPr>
            <a:r>
              <a:rPr lang="en-US" altLang="en-US" sz="1700" kern="1200">
                <a:solidFill>
                  <a:srgbClr val="FFFFFF"/>
                </a:solidFill>
                <a:latin typeface="+mn-lt"/>
                <a:ea typeface="+mn-ea"/>
                <a:cs typeface="+mn-cs"/>
              </a:rPr>
              <a:t>TRIUMF                                    Science Week                                     August 2, 2023</a:t>
            </a:r>
          </a:p>
        </p:txBody>
      </p:sp>
      <p:pic>
        <p:nvPicPr>
          <p:cNvPr id="18" name="Picture 4">
            <a:extLst>
              <a:ext uri="{FF2B5EF4-FFF2-40B4-BE49-F238E27FC236}">
                <a16:creationId xmlns:a16="http://schemas.microsoft.com/office/drawing/2014/main" id="{8259DCE7-619C-3244-3D1E-779A2ABB61E3}"/>
              </a:ext>
            </a:extLst>
          </p:cNvPr>
          <p:cNvPicPr>
            <a:picLocks noChangeAspect="1" noChangeArrowheads="1"/>
          </p:cNvPicPr>
          <p:nvPr/>
        </p:nvPicPr>
        <p:blipFill>
          <a:blip r:embed="rId2" cstate="print"/>
          <a:srcRect/>
          <a:stretch>
            <a:fillRect/>
          </a:stretch>
        </p:blipFill>
        <p:spPr bwMode="auto">
          <a:xfrm>
            <a:off x="300037" y="261937"/>
            <a:ext cx="657225" cy="1428750"/>
          </a:xfrm>
          <a:prstGeom prst="rect">
            <a:avLst/>
          </a:prstGeom>
          <a:noFill/>
          <a:ln w="9525">
            <a:noFill/>
            <a:miter lim="800000"/>
            <a:headEnd/>
            <a:tailEnd/>
          </a:ln>
        </p:spPr>
      </p:pic>
      <p:sp>
        <p:nvSpPr>
          <p:cNvPr id="5" name="TextBox 4">
            <a:extLst>
              <a:ext uri="{FF2B5EF4-FFF2-40B4-BE49-F238E27FC236}">
                <a16:creationId xmlns:a16="http://schemas.microsoft.com/office/drawing/2014/main" id="{BE37CE63-484A-FDC6-EB31-65DED8F37CE4}"/>
              </a:ext>
            </a:extLst>
          </p:cNvPr>
          <p:cNvSpPr txBox="1"/>
          <p:nvPr/>
        </p:nvSpPr>
        <p:spPr>
          <a:xfrm>
            <a:off x="251520" y="1690686"/>
            <a:ext cx="8712968" cy="4708981"/>
          </a:xfrm>
          <a:prstGeom prst="rect">
            <a:avLst/>
          </a:prstGeom>
          <a:noFill/>
        </p:spPr>
        <p:txBody>
          <a:bodyPr wrap="square">
            <a:spAutoFit/>
          </a:bodyPr>
          <a:lstStyle/>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Influence of Cultural Water Quality on Waterborne Diseases at the Calling Lakes, Saskatchewan: Monitoring and Modeling with First Nations Perspectives, 2008 – 2009, Funding agency: Health Canada; National First Nations Environmental Contaminants Program</a:t>
            </a:r>
          </a:p>
          <a:p>
            <a:pPr marR="0" lvl="0">
              <a:spcBef>
                <a:spcPts val="0"/>
              </a:spcBef>
              <a:spcAft>
                <a:spcPts val="0"/>
              </a:spcAft>
              <a:tabLst>
                <a:tab pos="464185" algn="l"/>
              </a:tabLs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“Wiseman Mathematics Contest”, 2008 – Present, Funding agency: Natural Sciences and Engineering Research Council of Canada</a:t>
            </a:r>
          </a:p>
          <a:p>
            <a:pPr>
              <a:tabLst>
                <a:tab pos="464185" algn="l"/>
              </a:tabLs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National Science Laboratory Video Lessons for Aboriginal Youth, 2018 – 2022, Funding agencies: Natural Sciences and Engineering Research Council of Canada, Indigenous and Northern Affairs Canada</a:t>
            </a:r>
          </a:p>
          <a:p>
            <a:pPr>
              <a:tabLst>
                <a:tab pos="464185" algn="l"/>
              </a:tabLs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Studies of Physical Parameters of Indigenous Artefacts; Collecting and Preserving the Relating Oral Stories, 2018 – 2021, Funding agency: Ministry of Canadian Heritage</a:t>
            </a:r>
          </a:p>
          <a:p>
            <a:pPr>
              <a:tabLst>
                <a:tab pos="464185" algn="l"/>
              </a:tabLst>
            </a:pPr>
            <a:r>
              <a:rPr lang="en-US" sz="2000" dirty="0">
                <a:latin typeface="Times New Roman" panose="02020603050405020304" pitchFamily="18" charset="0"/>
                <a:cs typeface="Times New Roman" panose="02020603050405020304" pitchFamily="18" charset="0"/>
              </a:rPr>
              <a:t>Canadian Global Environmental Measurement and Monitoring (GEMM) network initiative (led by Nobel Price Laureate Dr. Donna Strickland and Dr. Andrew Myles (U of A)) </a:t>
            </a:r>
            <a:endParaRPr lang="en-CA" sz="2000" dirty="0">
              <a:latin typeface="Times New Roman" panose="02020603050405020304" pitchFamily="18" charset="0"/>
              <a:cs typeface="Times New Roman" panose="02020603050405020304" pitchFamily="18" charset="0"/>
            </a:endParaRPr>
          </a:p>
        </p:txBody>
      </p:sp>
      <p:sp>
        <p:nvSpPr>
          <p:cNvPr id="7" name="Slide Number Placeholder 6">
            <a:extLst>
              <a:ext uri="{FF2B5EF4-FFF2-40B4-BE49-F238E27FC236}">
                <a16:creationId xmlns:a16="http://schemas.microsoft.com/office/drawing/2014/main" id="{E08FD53B-3B66-93AB-0AE9-027205595DF0}"/>
              </a:ext>
            </a:extLst>
          </p:cNvPr>
          <p:cNvSpPr>
            <a:spLocks noGrp="1"/>
          </p:cNvSpPr>
          <p:nvPr>
            <p:ph type="sldNum" sz="quarter" idx="12"/>
          </p:nvPr>
        </p:nvSpPr>
        <p:spPr/>
        <p:txBody>
          <a:bodyPr/>
          <a:lstStyle/>
          <a:p>
            <a:fld id="{9865B860-13D1-4B57-9C1A-6DD7F5AE5FDF}" type="slidenum">
              <a:rPr lang="es-ES" altLang="en-US" smtClean="0"/>
              <a:pPr/>
              <a:t>5</a:t>
            </a:fld>
            <a:endParaRPr lang="es-ES" altLang="en-US" dirty="0"/>
          </a:p>
        </p:txBody>
      </p:sp>
    </p:spTree>
    <p:extLst>
      <p:ext uri="{BB962C8B-B14F-4D97-AF65-F5344CB8AC3E}">
        <p14:creationId xmlns:p14="http://schemas.microsoft.com/office/powerpoint/2010/main" val="1617007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285875" y="428625"/>
            <a:ext cx="6643688" cy="928688"/>
          </a:xfrm>
        </p:spPr>
        <p:txBody>
          <a:bodyPr/>
          <a:lstStyle/>
          <a:p>
            <a:pPr algn="ctr" eaLnBrk="1" hangingPunct="1"/>
            <a:r>
              <a:rPr lang="en-US" sz="2400" dirty="0"/>
              <a:t>Modeling of Water Quality Dynamics with </a:t>
            </a:r>
            <a:br>
              <a:rPr lang="en-US" sz="2400" dirty="0"/>
            </a:br>
            <a:r>
              <a:rPr lang="en-US" sz="2400" dirty="0"/>
              <a:t>Indigenous Perspectives</a:t>
            </a:r>
          </a:p>
        </p:txBody>
      </p:sp>
      <p:sp>
        <p:nvSpPr>
          <p:cNvPr id="9221" name="Content Placeholder 10"/>
          <p:cNvSpPr>
            <a:spLocks noGrp="1"/>
          </p:cNvSpPr>
          <p:nvPr>
            <p:ph idx="1"/>
          </p:nvPr>
        </p:nvSpPr>
        <p:spPr>
          <a:xfrm>
            <a:off x="1357313" y="5786438"/>
            <a:ext cx="7000875" cy="571500"/>
          </a:xfrm>
        </p:spPr>
        <p:txBody>
          <a:bodyPr/>
          <a:lstStyle/>
          <a:p>
            <a:pPr eaLnBrk="1" hangingPunct="1">
              <a:buFont typeface="Wingdings" pitchFamily="2" charset="2"/>
              <a:buNone/>
            </a:pPr>
            <a:r>
              <a:rPr lang="en-CA" sz="1800"/>
              <a:t>The Calling Lakes (Pasqua, Echo, Mission, and Katepwa Lakes) </a:t>
            </a:r>
            <a:endParaRPr lang="en-US" sz="1800"/>
          </a:p>
        </p:txBody>
      </p:sp>
      <p:pic>
        <p:nvPicPr>
          <p:cNvPr id="9220" name="Picture 4"/>
          <p:cNvPicPr>
            <a:picLocks noChangeAspect="1" noChangeArrowheads="1"/>
          </p:cNvPicPr>
          <p:nvPr/>
        </p:nvPicPr>
        <p:blipFill>
          <a:blip r:embed="rId2" cstate="print"/>
          <a:srcRect/>
          <a:stretch>
            <a:fillRect/>
          </a:stretch>
        </p:blipFill>
        <p:spPr bwMode="auto">
          <a:xfrm>
            <a:off x="323528" y="285750"/>
            <a:ext cx="657225" cy="1428750"/>
          </a:xfrm>
          <a:prstGeom prst="rect">
            <a:avLst/>
          </a:prstGeom>
          <a:noFill/>
          <a:ln w="9525">
            <a:noFill/>
            <a:miter lim="800000"/>
            <a:headEnd/>
            <a:tailEnd/>
          </a:ln>
        </p:spPr>
      </p:pic>
      <p:pic>
        <p:nvPicPr>
          <p:cNvPr id="9222" name="Picture 3"/>
          <p:cNvPicPr>
            <a:picLocks noChangeAspect="1" noChangeArrowheads="1"/>
          </p:cNvPicPr>
          <p:nvPr/>
        </p:nvPicPr>
        <p:blipFill>
          <a:blip r:embed="rId3" cstate="print"/>
          <a:srcRect/>
          <a:stretch>
            <a:fillRect/>
          </a:stretch>
        </p:blipFill>
        <p:spPr bwMode="auto">
          <a:xfrm>
            <a:off x="1714500" y="1714500"/>
            <a:ext cx="5715000" cy="3810000"/>
          </a:xfrm>
          <a:prstGeom prst="rect">
            <a:avLst/>
          </a:prstGeom>
          <a:noFill/>
          <a:ln w="9525">
            <a:noFill/>
            <a:miter lim="800000"/>
            <a:headEnd/>
            <a:tailEnd/>
          </a:ln>
        </p:spPr>
      </p:pic>
      <p:sp>
        <p:nvSpPr>
          <p:cNvPr id="2" name="Oval 1"/>
          <p:cNvSpPr/>
          <p:nvPr/>
        </p:nvSpPr>
        <p:spPr bwMode="auto">
          <a:xfrm>
            <a:off x="4716016" y="3573016"/>
            <a:ext cx="720080" cy="720080"/>
          </a:xfrm>
          <a:prstGeom prst="ellipse">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
        <p:nvSpPr>
          <p:cNvPr id="3" name="Footer Placeholder 2">
            <a:extLst>
              <a:ext uri="{FF2B5EF4-FFF2-40B4-BE49-F238E27FC236}">
                <a16:creationId xmlns:a16="http://schemas.microsoft.com/office/drawing/2014/main" id="{3CAFD041-3879-967C-7F60-4323A50A9457}"/>
              </a:ext>
            </a:extLst>
          </p:cNvPr>
          <p:cNvSpPr>
            <a:spLocks noGrp="1"/>
          </p:cNvSpPr>
          <p:nvPr>
            <p:ph type="ftr" sz="quarter" idx="11"/>
          </p:nvPr>
        </p:nvSpPr>
        <p:spPr/>
        <p:txBody>
          <a:bodyPr/>
          <a:lstStyle/>
          <a:p>
            <a:r>
              <a:rPr lang="en-US" altLang="en-US"/>
              <a:t>TRIUMF                                    Science Week                                     August 2, 2023</a:t>
            </a:r>
            <a:endParaRPr lang="es-ES" altLang="en-US" dirty="0"/>
          </a:p>
        </p:txBody>
      </p:sp>
      <p:sp>
        <p:nvSpPr>
          <p:cNvPr id="4" name="Slide Number Placeholder 3">
            <a:extLst>
              <a:ext uri="{FF2B5EF4-FFF2-40B4-BE49-F238E27FC236}">
                <a16:creationId xmlns:a16="http://schemas.microsoft.com/office/drawing/2014/main" id="{19EBFB9F-12F2-46CA-B0C5-E271A1BFBCAE}"/>
              </a:ext>
            </a:extLst>
          </p:cNvPr>
          <p:cNvSpPr>
            <a:spLocks noGrp="1"/>
          </p:cNvSpPr>
          <p:nvPr>
            <p:ph type="sldNum" sz="quarter" idx="12"/>
          </p:nvPr>
        </p:nvSpPr>
        <p:spPr/>
        <p:txBody>
          <a:bodyPr/>
          <a:lstStyle/>
          <a:p>
            <a:fld id="{9865B860-13D1-4B57-9C1A-6DD7F5AE5FDF}" type="slidenum">
              <a:rPr lang="es-ES" altLang="en-US" smtClean="0"/>
              <a:pPr/>
              <a:t>6</a:t>
            </a:fld>
            <a:endParaRPr lang="es-ES"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C19386F5-9F19-435C-B04B-E33F959BC9E3}"/>
              </a:ext>
            </a:extLst>
          </p:cNvPr>
          <p:cNvSpPr>
            <a:spLocks noGrp="1" noChangeArrowheads="1"/>
          </p:cNvSpPr>
          <p:nvPr>
            <p:ph type="title"/>
          </p:nvPr>
        </p:nvSpPr>
        <p:spPr>
          <a:xfrm>
            <a:off x="1989314" y="328369"/>
            <a:ext cx="6271727" cy="981075"/>
          </a:xfrm>
        </p:spPr>
        <p:txBody>
          <a:bodyPr/>
          <a:lstStyle/>
          <a:p>
            <a:r>
              <a:rPr lang="en-US" altLang="en-US" sz="2800" dirty="0">
                <a:solidFill>
                  <a:schemeClr val="tx1"/>
                </a:solidFill>
              </a:rPr>
              <a:t>Modeling of Water Quality Dynamics with </a:t>
            </a:r>
            <a:br>
              <a:rPr lang="en-US" altLang="en-US" sz="2800" dirty="0">
                <a:solidFill>
                  <a:schemeClr val="tx1"/>
                </a:solidFill>
              </a:rPr>
            </a:br>
            <a:r>
              <a:rPr lang="en-US" altLang="en-US" sz="2800" dirty="0">
                <a:solidFill>
                  <a:schemeClr val="tx1"/>
                </a:solidFill>
              </a:rPr>
              <a:t>Indigenous Perspectives</a:t>
            </a:r>
          </a:p>
        </p:txBody>
      </p:sp>
      <p:sp>
        <p:nvSpPr>
          <p:cNvPr id="2" name="Footer Placeholder 1">
            <a:extLst>
              <a:ext uri="{FF2B5EF4-FFF2-40B4-BE49-F238E27FC236}">
                <a16:creationId xmlns:a16="http://schemas.microsoft.com/office/drawing/2014/main" id="{8A0F483F-4497-9073-0B23-C2489DA2ADDA}"/>
              </a:ext>
            </a:extLst>
          </p:cNvPr>
          <p:cNvSpPr>
            <a:spLocks noGrp="1"/>
          </p:cNvSpPr>
          <p:nvPr>
            <p:ph type="ftr" sz="quarter" idx="11"/>
          </p:nvPr>
        </p:nvSpPr>
        <p:spPr>
          <a:xfrm>
            <a:off x="899592" y="6245225"/>
            <a:ext cx="7344816" cy="476250"/>
          </a:xfrm>
        </p:spPr>
        <p:txBody>
          <a:bodyPr/>
          <a:lstStyle/>
          <a:p>
            <a:r>
              <a:rPr lang="en-US" altLang="en-US" dirty="0"/>
              <a:t>TRIUMF                                    Science Week                                     August 2, 2023</a:t>
            </a:r>
            <a:endParaRPr lang="es-ES" altLang="en-US" dirty="0"/>
          </a:p>
        </p:txBody>
      </p:sp>
      <p:pic>
        <p:nvPicPr>
          <p:cNvPr id="5" name="Picture 4">
            <a:extLst>
              <a:ext uri="{FF2B5EF4-FFF2-40B4-BE49-F238E27FC236}">
                <a16:creationId xmlns:a16="http://schemas.microsoft.com/office/drawing/2014/main" id="{926089A6-F721-4350-B2FB-33D303860C40}"/>
              </a:ext>
            </a:extLst>
          </p:cNvPr>
          <p:cNvPicPr>
            <a:picLocks noChangeAspect="1"/>
          </p:cNvPicPr>
          <p:nvPr/>
        </p:nvPicPr>
        <p:blipFill>
          <a:blip r:embed="rId2"/>
          <a:stretch>
            <a:fillRect/>
          </a:stretch>
        </p:blipFill>
        <p:spPr>
          <a:xfrm>
            <a:off x="206376" y="1573233"/>
            <a:ext cx="4205018" cy="3149977"/>
          </a:xfrm>
          <a:prstGeom prst="rect">
            <a:avLst/>
          </a:prstGeom>
        </p:spPr>
      </p:pic>
      <p:pic>
        <p:nvPicPr>
          <p:cNvPr id="7" name="Picture 6">
            <a:extLst>
              <a:ext uri="{FF2B5EF4-FFF2-40B4-BE49-F238E27FC236}">
                <a16:creationId xmlns:a16="http://schemas.microsoft.com/office/drawing/2014/main" id="{B1048B5B-D0B1-4703-BBD8-B3B0165EA23C}"/>
              </a:ext>
            </a:extLst>
          </p:cNvPr>
          <p:cNvPicPr>
            <a:picLocks noChangeAspect="1"/>
          </p:cNvPicPr>
          <p:nvPr/>
        </p:nvPicPr>
        <p:blipFill>
          <a:blip r:embed="rId3"/>
          <a:stretch>
            <a:fillRect/>
          </a:stretch>
        </p:blipFill>
        <p:spPr>
          <a:xfrm>
            <a:off x="4572000" y="2852936"/>
            <a:ext cx="4365624" cy="3268894"/>
          </a:xfrm>
          <a:prstGeom prst="rect">
            <a:avLst/>
          </a:prstGeom>
        </p:spPr>
      </p:pic>
      <p:pic>
        <p:nvPicPr>
          <p:cNvPr id="9" name="Picture 4">
            <a:extLst>
              <a:ext uri="{FF2B5EF4-FFF2-40B4-BE49-F238E27FC236}">
                <a16:creationId xmlns:a16="http://schemas.microsoft.com/office/drawing/2014/main" id="{5256217C-08A1-03A2-C6DC-D23B4A5ECD0E}"/>
              </a:ext>
            </a:extLst>
          </p:cNvPr>
          <p:cNvPicPr>
            <a:picLocks noChangeAspect="1" noChangeArrowheads="1"/>
          </p:cNvPicPr>
          <p:nvPr/>
        </p:nvPicPr>
        <p:blipFill>
          <a:blip r:embed="rId4" cstate="print"/>
          <a:srcRect/>
          <a:stretch>
            <a:fillRect/>
          </a:stretch>
        </p:blipFill>
        <p:spPr bwMode="auto">
          <a:xfrm>
            <a:off x="242367" y="101464"/>
            <a:ext cx="657225" cy="1428750"/>
          </a:xfrm>
          <a:prstGeom prst="rect">
            <a:avLst/>
          </a:prstGeom>
          <a:noFill/>
          <a:ln w="9525">
            <a:noFill/>
            <a:miter lim="800000"/>
            <a:headEnd/>
            <a:tailEnd/>
          </a:ln>
        </p:spPr>
      </p:pic>
      <p:sp>
        <p:nvSpPr>
          <p:cNvPr id="11" name="TextBox 10">
            <a:extLst>
              <a:ext uri="{FF2B5EF4-FFF2-40B4-BE49-F238E27FC236}">
                <a16:creationId xmlns:a16="http://schemas.microsoft.com/office/drawing/2014/main" id="{AE2BBAA7-D5CE-AF47-BB25-891B49D96070}"/>
              </a:ext>
            </a:extLst>
          </p:cNvPr>
          <p:cNvSpPr txBox="1"/>
          <p:nvPr/>
        </p:nvSpPr>
        <p:spPr>
          <a:xfrm>
            <a:off x="5436096" y="2336640"/>
            <a:ext cx="4572000" cy="369332"/>
          </a:xfrm>
          <a:prstGeom prst="rect">
            <a:avLst/>
          </a:prstGeom>
          <a:noFill/>
        </p:spPr>
        <p:txBody>
          <a:bodyPr wrap="square">
            <a:spAutoFit/>
          </a:bodyPr>
          <a:lstStyle/>
          <a:p>
            <a:r>
              <a:rPr lang="en-CA" sz="1800" i="1"/>
              <a:t>Peepeekisis First Nation</a:t>
            </a:r>
            <a:endParaRPr lang="en-CA" dirty="0"/>
          </a:p>
        </p:txBody>
      </p:sp>
      <p:sp>
        <p:nvSpPr>
          <p:cNvPr id="13" name="TextBox 12">
            <a:extLst>
              <a:ext uri="{FF2B5EF4-FFF2-40B4-BE49-F238E27FC236}">
                <a16:creationId xmlns:a16="http://schemas.microsoft.com/office/drawing/2014/main" id="{46E4AA5D-A2E2-BE5B-4DFE-0D33BD8DBCDF}"/>
              </a:ext>
            </a:extLst>
          </p:cNvPr>
          <p:cNvSpPr txBox="1"/>
          <p:nvPr/>
        </p:nvSpPr>
        <p:spPr>
          <a:xfrm>
            <a:off x="827584" y="4809248"/>
            <a:ext cx="5004352" cy="369332"/>
          </a:xfrm>
          <a:prstGeom prst="rect">
            <a:avLst/>
          </a:prstGeom>
          <a:noFill/>
        </p:spPr>
        <p:txBody>
          <a:bodyPr wrap="square">
            <a:spAutoFit/>
          </a:bodyPr>
          <a:lstStyle/>
          <a:p>
            <a:r>
              <a:rPr lang="en-CA" sz="1800" i="1" dirty="0"/>
              <a:t>Kahkewistahaw First Nation</a:t>
            </a:r>
            <a:endParaRPr lang="en-CA" dirty="0"/>
          </a:p>
        </p:txBody>
      </p:sp>
      <p:sp>
        <p:nvSpPr>
          <p:cNvPr id="14" name="Slide Number Placeholder 13">
            <a:extLst>
              <a:ext uri="{FF2B5EF4-FFF2-40B4-BE49-F238E27FC236}">
                <a16:creationId xmlns:a16="http://schemas.microsoft.com/office/drawing/2014/main" id="{0BC0A6E4-DD5D-2C20-AEDD-C7CFA0BC57DD}"/>
              </a:ext>
            </a:extLst>
          </p:cNvPr>
          <p:cNvSpPr>
            <a:spLocks noGrp="1"/>
          </p:cNvSpPr>
          <p:nvPr>
            <p:ph type="sldNum" sz="quarter" idx="12"/>
          </p:nvPr>
        </p:nvSpPr>
        <p:spPr/>
        <p:txBody>
          <a:bodyPr/>
          <a:lstStyle/>
          <a:p>
            <a:fld id="{9865B860-13D1-4B57-9C1A-6DD7F5AE5FDF}" type="slidenum">
              <a:rPr lang="es-ES" altLang="en-US" smtClean="0"/>
              <a:pPr/>
              <a:t>7</a:t>
            </a:fld>
            <a:endParaRPr lang="es-ES" altLang="en-US" dirty="0"/>
          </a:p>
        </p:txBody>
      </p:sp>
    </p:spTree>
    <p:extLst>
      <p:ext uri="{BB962C8B-B14F-4D97-AF65-F5344CB8AC3E}">
        <p14:creationId xmlns:p14="http://schemas.microsoft.com/office/powerpoint/2010/main" val="2435639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8499" name="Rectangle 148498">
            <a:extLst>
              <a:ext uri="{FF2B5EF4-FFF2-40B4-BE49-F238E27FC236}">
                <a16:creationId xmlns:a16="http://schemas.microsoft.com/office/drawing/2014/main" id="{7005C616-6139-47B3-BF77-59176F3C8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8501" name="Graphic 148500">
            <a:extLst>
              <a:ext uri="{FF2B5EF4-FFF2-40B4-BE49-F238E27FC236}">
                <a16:creationId xmlns:a16="http://schemas.microsoft.com/office/drawing/2014/main" id="{49882614-11C4-4368-9534-6EBAC3488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110268" y="-2598963"/>
            <a:ext cx="7223503" cy="12071427"/>
          </a:xfrm>
          <a:prstGeom prst="rect">
            <a:avLst/>
          </a:prstGeom>
        </p:spPr>
      </p:pic>
      <p:sp>
        <p:nvSpPr>
          <p:cNvPr id="148482" name="Rectangle 2">
            <a:extLst>
              <a:ext uri="{FF2B5EF4-FFF2-40B4-BE49-F238E27FC236}">
                <a16:creationId xmlns:a16="http://schemas.microsoft.com/office/drawing/2014/main" id="{C19386F5-9F19-435C-B04B-E33F959BC9E3}"/>
              </a:ext>
            </a:extLst>
          </p:cNvPr>
          <p:cNvSpPr>
            <a:spLocks noGrp="1" noChangeArrowheads="1"/>
          </p:cNvSpPr>
          <p:nvPr>
            <p:ph type="title"/>
          </p:nvPr>
        </p:nvSpPr>
        <p:spPr>
          <a:xfrm>
            <a:off x="288036" y="3789400"/>
            <a:ext cx="4355681" cy="2264392"/>
          </a:xfrm>
        </p:spPr>
        <p:txBody>
          <a:bodyPr vert="horz" lIns="91440" tIns="45720" rIns="91440" bIns="45720" rtlCol="0" anchor="ctr">
            <a:normAutofit/>
          </a:bodyPr>
          <a:lstStyle/>
          <a:p>
            <a:pPr defTabSz="914400"/>
            <a:r>
              <a:rPr lang="en-US" altLang="en-US" sz="3700" kern="1200">
                <a:solidFill>
                  <a:schemeClr val="tx1"/>
                </a:solidFill>
                <a:latin typeface="+mj-lt"/>
                <a:ea typeface="+mj-ea"/>
                <a:cs typeface="+mj-cs"/>
              </a:rPr>
              <a:t>Water Quality Monitoring in Cowessess First Nations</a:t>
            </a:r>
          </a:p>
        </p:txBody>
      </p:sp>
      <p:pic>
        <p:nvPicPr>
          <p:cNvPr id="3" name="Picture 2">
            <a:extLst>
              <a:ext uri="{FF2B5EF4-FFF2-40B4-BE49-F238E27FC236}">
                <a16:creationId xmlns:a16="http://schemas.microsoft.com/office/drawing/2014/main" id="{C712A7A8-EA40-9A4F-AB30-25196D0FF4F0}"/>
              </a:ext>
            </a:extLst>
          </p:cNvPr>
          <p:cNvPicPr>
            <a:picLocks noChangeAspect="1"/>
          </p:cNvPicPr>
          <p:nvPr/>
        </p:nvPicPr>
        <p:blipFill rotWithShape="1">
          <a:blip r:embed="rId4"/>
          <a:srcRect t="7037" r="1" b="5227"/>
          <a:stretch/>
        </p:blipFill>
        <p:spPr>
          <a:xfrm>
            <a:off x="0" y="-2"/>
            <a:ext cx="7187634" cy="3657600"/>
          </a:xfrm>
          <a:prstGeom prst="rect">
            <a:avLst/>
          </a:prstGeom>
        </p:spPr>
      </p:pic>
      <p:sp>
        <p:nvSpPr>
          <p:cNvPr id="148503" name="Rectangle 148502">
            <a:extLst>
              <a:ext uri="{FF2B5EF4-FFF2-40B4-BE49-F238E27FC236}">
                <a16:creationId xmlns:a16="http://schemas.microsoft.com/office/drawing/2014/main" id="{93C59B8F-AEFF-4D3A-BA0E-3C4311198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5797"/>
            <a:ext cx="89154"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7D0F92E-6DE4-7E73-69CD-92AAD2B08F50}"/>
              </a:ext>
            </a:extLst>
          </p:cNvPr>
          <p:cNvSpPr txBox="1"/>
          <p:nvPr/>
        </p:nvSpPr>
        <p:spPr>
          <a:xfrm>
            <a:off x="3779912" y="3789399"/>
            <a:ext cx="5156062" cy="2382802"/>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1600" dirty="0"/>
              <a:t>The $21-million </a:t>
            </a:r>
            <a:r>
              <a:rPr lang="en-US" sz="1600" dirty="0" err="1"/>
              <a:t>Awasis</a:t>
            </a:r>
            <a:r>
              <a:rPr lang="en-US" sz="1600" dirty="0"/>
              <a:t> solar project, located on </a:t>
            </a:r>
            <a:r>
              <a:rPr lang="en-US" sz="1600" dirty="0" err="1"/>
              <a:t>Cowessess</a:t>
            </a:r>
            <a:r>
              <a:rPr lang="en-US" sz="1600" dirty="0"/>
              <a:t> First Nation. It will provide 10 megawatts of solar energy to the provincial grid — enough to provide power to 2,500 homes per year on average.</a:t>
            </a:r>
          </a:p>
          <a:p>
            <a:pPr indent="-228600">
              <a:lnSpc>
                <a:spcPct val="90000"/>
              </a:lnSpc>
              <a:spcAft>
                <a:spcPts val="600"/>
              </a:spcAft>
              <a:buFont typeface="Arial" panose="020B0604020202020204" pitchFamily="34" charset="0"/>
              <a:buChar char="•"/>
            </a:pPr>
            <a:r>
              <a:rPr lang="en-US" sz="1600" dirty="0"/>
              <a:t>A multimillion-dollar solar power project owned primarily by the </a:t>
            </a:r>
            <a:r>
              <a:rPr lang="en-US" sz="1600" dirty="0" err="1"/>
              <a:t>Cowessess</a:t>
            </a:r>
            <a:r>
              <a:rPr lang="en-US" sz="1600" dirty="0"/>
              <a:t> First Nation.</a:t>
            </a:r>
          </a:p>
          <a:p>
            <a:pPr indent="-228600">
              <a:lnSpc>
                <a:spcPct val="90000"/>
              </a:lnSpc>
              <a:spcAft>
                <a:spcPts val="600"/>
              </a:spcAft>
              <a:buFont typeface="Arial" panose="020B0604020202020204" pitchFamily="34" charset="0"/>
              <a:buChar char="•"/>
            </a:pPr>
            <a:r>
              <a:rPr lang="en-US" sz="1600" dirty="0" err="1"/>
              <a:t>Awasis</a:t>
            </a:r>
            <a:r>
              <a:rPr lang="en-US" sz="1600" dirty="0"/>
              <a:t> Solar is a partnership between </a:t>
            </a:r>
            <a:r>
              <a:rPr lang="en-US" sz="1600" dirty="0" err="1"/>
              <a:t>Cowessess</a:t>
            </a:r>
            <a:r>
              <a:rPr lang="en-US" sz="1600" dirty="0"/>
              <a:t> First Nation and Elemental Energy. Together, they built, own and manage the facility, and will sell the power generated to SaskPower as part of a 20-year Power Purchase Agreement.</a:t>
            </a:r>
          </a:p>
        </p:txBody>
      </p:sp>
      <p:sp>
        <p:nvSpPr>
          <p:cNvPr id="2" name="Footer Placeholder 1">
            <a:extLst>
              <a:ext uri="{FF2B5EF4-FFF2-40B4-BE49-F238E27FC236}">
                <a16:creationId xmlns:a16="http://schemas.microsoft.com/office/drawing/2014/main" id="{8A0F483F-4497-9073-0B23-C2489DA2ADDA}"/>
              </a:ext>
            </a:extLst>
          </p:cNvPr>
          <p:cNvSpPr>
            <a:spLocks noGrp="1"/>
          </p:cNvSpPr>
          <p:nvPr>
            <p:ph type="ftr" sz="quarter" idx="11"/>
          </p:nvPr>
        </p:nvSpPr>
        <p:spPr>
          <a:xfrm>
            <a:off x="1604772" y="6356350"/>
            <a:ext cx="5703532" cy="365125"/>
          </a:xfrm>
        </p:spPr>
        <p:txBody>
          <a:bodyPr vert="horz" lIns="91440" tIns="45720" rIns="91440" bIns="45720" rtlCol="0" anchor="ctr">
            <a:normAutofit/>
          </a:bodyPr>
          <a:lstStyle/>
          <a:p>
            <a:pPr algn="l">
              <a:lnSpc>
                <a:spcPct val="90000"/>
              </a:lnSpc>
              <a:spcAft>
                <a:spcPts val="600"/>
              </a:spcAft>
              <a:defRPr/>
            </a:pPr>
            <a:r>
              <a:rPr lang="en-US" altLang="en-US" kern="1200">
                <a:solidFill>
                  <a:schemeClr val="accent2"/>
                </a:solidFill>
                <a:latin typeface="+mn-lt"/>
                <a:ea typeface="+mn-ea"/>
                <a:cs typeface="+mn-cs"/>
              </a:rPr>
              <a:t>TRIUMF                                    Science Week                                     August 2, 2023</a:t>
            </a:r>
          </a:p>
        </p:txBody>
      </p:sp>
      <p:sp>
        <p:nvSpPr>
          <p:cNvPr id="148505" name="Rectangle 148504">
            <a:extLst>
              <a:ext uri="{FF2B5EF4-FFF2-40B4-BE49-F238E27FC236}">
                <a16:creationId xmlns:a16="http://schemas.microsoft.com/office/drawing/2014/main" id="{E042CD37-C859-44CD-853E-5A3427DDB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4846" y="6172201"/>
            <a:ext cx="89154"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E279D8F9-1F10-4C62-1B21-9B720352BADC}"/>
              </a:ext>
            </a:extLst>
          </p:cNvPr>
          <p:cNvSpPr>
            <a:spLocks noGrp="1"/>
          </p:cNvSpPr>
          <p:nvPr>
            <p:ph type="sldNum" sz="quarter" idx="12"/>
          </p:nvPr>
        </p:nvSpPr>
        <p:spPr/>
        <p:txBody>
          <a:bodyPr/>
          <a:lstStyle/>
          <a:p>
            <a:fld id="{9865B860-13D1-4B57-9C1A-6DD7F5AE5FDF}" type="slidenum">
              <a:rPr lang="es-ES" altLang="en-US" smtClean="0"/>
              <a:pPr/>
              <a:t>8</a:t>
            </a:fld>
            <a:endParaRPr lang="es-ES" altLang="en-US" dirty="0"/>
          </a:p>
        </p:txBody>
      </p:sp>
    </p:spTree>
    <p:extLst>
      <p:ext uri="{BB962C8B-B14F-4D97-AF65-F5344CB8AC3E}">
        <p14:creationId xmlns:p14="http://schemas.microsoft.com/office/powerpoint/2010/main" val="1740593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2AEC6A5-4565-F18D-39F9-92A7E6BF68A9}"/>
              </a:ext>
            </a:extLst>
          </p:cNvPr>
          <p:cNvSpPr>
            <a:spLocks noGrp="1"/>
          </p:cNvSpPr>
          <p:nvPr>
            <p:ph type="ftr" sz="quarter" idx="11"/>
          </p:nvPr>
        </p:nvSpPr>
        <p:spPr>
          <a:xfrm>
            <a:off x="4229100" y="6356350"/>
            <a:ext cx="3086100" cy="365125"/>
          </a:xfrm>
        </p:spPr>
        <p:txBody>
          <a:bodyPr vert="horz" lIns="91440" tIns="45720" rIns="91440" bIns="45720" rtlCol="0" anchor="ctr">
            <a:normAutofit/>
          </a:bodyPr>
          <a:lstStyle/>
          <a:p>
            <a:pPr algn="l">
              <a:lnSpc>
                <a:spcPct val="90000"/>
              </a:lnSpc>
              <a:spcAft>
                <a:spcPts val="600"/>
              </a:spcAft>
            </a:pPr>
            <a:r>
              <a:rPr lang="en-US" altLang="en-US" sz="900" kern="1200">
                <a:solidFill>
                  <a:srgbClr val="FFFFFF"/>
                </a:solidFill>
                <a:latin typeface="+mn-lt"/>
                <a:ea typeface="+mn-ea"/>
                <a:cs typeface="+mn-cs"/>
              </a:rPr>
              <a:t>TRIUMF                                    Science Week                                     August 2, 2023</a:t>
            </a:r>
          </a:p>
        </p:txBody>
      </p:sp>
      <p:sp>
        <p:nvSpPr>
          <p:cNvPr id="16" name="Rectangle 2">
            <a:extLst>
              <a:ext uri="{FF2B5EF4-FFF2-40B4-BE49-F238E27FC236}">
                <a16:creationId xmlns:a16="http://schemas.microsoft.com/office/drawing/2014/main" id="{5EC1137B-AE5E-0069-EC87-700C10DAB311}"/>
              </a:ext>
            </a:extLst>
          </p:cNvPr>
          <p:cNvSpPr>
            <a:spLocks noGrp="1" noChangeArrowheads="1"/>
          </p:cNvSpPr>
          <p:nvPr>
            <p:ph type="title"/>
          </p:nvPr>
        </p:nvSpPr>
        <p:spPr>
          <a:xfrm>
            <a:off x="539552" y="62085"/>
            <a:ext cx="8064896" cy="774627"/>
          </a:xfrm>
        </p:spPr>
        <p:txBody>
          <a:bodyPr/>
          <a:lstStyle/>
          <a:p>
            <a:r>
              <a:rPr lang="en-US" altLang="en-US" sz="2800" b="1" dirty="0">
                <a:solidFill>
                  <a:schemeClr val="tx1"/>
                </a:solidFill>
              </a:rPr>
              <a:t>Research and Monitoring in First Nations Communities</a:t>
            </a:r>
          </a:p>
        </p:txBody>
      </p:sp>
      <p:sp>
        <p:nvSpPr>
          <p:cNvPr id="18" name="TextBox 17">
            <a:extLst>
              <a:ext uri="{FF2B5EF4-FFF2-40B4-BE49-F238E27FC236}">
                <a16:creationId xmlns:a16="http://schemas.microsoft.com/office/drawing/2014/main" id="{41FB8306-1A44-E52F-8822-2FFFA8D841BB}"/>
              </a:ext>
            </a:extLst>
          </p:cNvPr>
          <p:cNvSpPr txBox="1"/>
          <p:nvPr/>
        </p:nvSpPr>
        <p:spPr>
          <a:xfrm>
            <a:off x="294623" y="659061"/>
            <a:ext cx="8554753" cy="5997860"/>
          </a:xfrm>
          <a:prstGeom prst="rect">
            <a:avLst/>
          </a:prstGeom>
          <a:noFill/>
        </p:spPr>
        <p:txBody>
          <a:bodyPr wrap="square">
            <a:spAutoFit/>
          </a:bodyPr>
          <a:lstStyle/>
          <a:p>
            <a:pPr marL="342900" marR="0" lvl="0" indent="-342900">
              <a:lnSpc>
                <a:spcPct val="107000"/>
              </a:lnSpc>
              <a:spcBef>
                <a:spcPts val="0"/>
              </a:spcBef>
              <a:spcAft>
                <a:spcPts val="0"/>
              </a:spcAft>
              <a:buFont typeface="+mj-lt"/>
              <a:buAutoNum type="arabicPeriod"/>
            </a:pPr>
            <a:r>
              <a:rPr lang="en-CA" sz="2000" kern="100" dirty="0">
                <a:effectLst/>
                <a:latin typeface="Times New Roman" panose="02020603050405020304" pitchFamily="18" charset="0"/>
                <a:ea typeface="Calibri" panose="020F0502020204030204" pitchFamily="34" charset="0"/>
                <a:cs typeface="Times New Roman" panose="02020603050405020304" pitchFamily="18" charset="0"/>
              </a:rPr>
              <a:t>Research and Environmental Monitoring Protocol</a:t>
            </a:r>
          </a:p>
          <a:p>
            <a:pPr marL="742950" marR="0" lvl="1" indent="-285750">
              <a:lnSpc>
                <a:spcPct val="107000"/>
              </a:lnSpc>
              <a:spcBef>
                <a:spcPts val="0"/>
              </a:spcBef>
              <a:spcAft>
                <a:spcPts val="0"/>
              </a:spcAft>
              <a:buFont typeface="+mj-lt"/>
              <a:buAutoNum type="alphaLcPeriod"/>
            </a:pPr>
            <a:r>
              <a:rPr lang="en-CA" sz="2000" kern="100" dirty="0">
                <a:effectLst/>
                <a:latin typeface="Times New Roman" panose="02020603050405020304" pitchFamily="18" charset="0"/>
                <a:ea typeface="Calibri" panose="020F0502020204030204" pitchFamily="34" charset="0"/>
                <a:cs typeface="Times New Roman" panose="02020603050405020304" pitchFamily="18" charset="0"/>
              </a:rPr>
              <a:t>OCAP (Ownership, Control, Access, and Possession) principles </a:t>
            </a:r>
          </a:p>
          <a:p>
            <a:pPr marL="742950" marR="0" lvl="1" indent="-285750">
              <a:lnSpc>
                <a:spcPct val="107000"/>
              </a:lnSpc>
              <a:spcBef>
                <a:spcPts val="0"/>
              </a:spcBef>
              <a:spcAft>
                <a:spcPts val="0"/>
              </a:spcAft>
              <a:buFont typeface="+mj-lt"/>
              <a:buAutoNum type="alphaLcPeriod"/>
            </a:pPr>
            <a:r>
              <a:rPr lang="en-CA" sz="2000" kern="100" dirty="0">
                <a:effectLst/>
                <a:latin typeface="Times New Roman" panose="02020603050405020304" pitchFamily="18" charset="0"/>
                <a:ea typeface="Calibri" panose="020F0502020204030204" pitchFamily="34" charset="0"/>
                <a:cs typeface="Times New Roman" panose="02020603050405020304" pitchFamily="18" charset="0"/>
              </a:rPr>
              <a:t>Local (community) traditions and protocols</a:t>
            </a:r>
          </a:p>
          <a:p>
            <a:pPr marL="742950" marR="0" lvl="1" indent="-285750">
              <a:lnSpc>
                <a:spcPct val="107000"/>
              </a:lnSpc>
              <a:spcBef>
                <a:spcPts val="0"/>
              </a:spcBef>
              <a:spcAft>
                <a:spcPts val="0"/>
              </a:spcAft>
              <a:buFont typeface="+mj-lt"/>
              <a:buAutoNum type="alphaLcPeriod"/>
            </a:pPr>
            <a:r>
              <a:rPr lang="en-CA" sz="2000" kern="100" dirty="0">
                <a:effectLst/>
                <a:latin typeface="Times New Roman" panose="02020603050405020304" pitchFamily="18" charset="0"/>
                <a:ea typeface="Calibri" panose="020F0502020204030204" pitchFamily="34" charset="0"/>
                <a:cs typeface="Times New Roman" panose="02020603050405020304" pitchFamily="18" charset="0"/>
              </a:rPr>
              <a:t>Problems to discuss:</a:t>
            </a:r>
          </a:p>
          <a:p>
            <a:pPr marL="1143000" marR="0" lvl="2" indent="-228600">
              <a:lnSpc>
                <a:spcPct val="107000"/>
              </a:lnSpc>
              <a:spcBef>
                <a:spcPts val="0"/>
              </a:spcBef>
              <a:spcAft>
                <a:spcPts val="0"/>
              </a:spcAft>
              <a:buFont typeface="+mj-lt"/>
              <a:buAutoNum type="romanLcPeriod"/>
            </a:pPr>
            <a:r>
              <a:rPr lang="en-CA" sz="2000" kern="100" dirty="0">
                <a:effectLst/>
                <a:latin typeface="Times New Roman" panose="02020603050405020304" pitchFamily="18" charset="0"/>
                <a:ea typeface="Calibri" panose="020F0502020204030204" pitchFamily="34" charset="0"/>
                <a:cs typeface="Times New Roman" panose="02020603050405020304" pitchFamily="18" charset="0"/>
              </a:rPr>
              <a:t>Monitoring protocol in Indigenous communities does not exist.</a:t>
            </a:r>
          </a:p>
          <a:p>
            <a:pPr marL="1143000" marR="0" lvl="2" indent="-228600">
              <a:lnSpc>
                <a:spcPct val="107000"/>
              </a:lnSpc>
              <a:spcBef>
                <a:spcPts val="0"/>
              </a:spcBef>
              <a:spcAft>
                <a:spcPts val="0"/>
              </a:spcAft>
              <a:buFont typeface="+mj-lt"/>
              <a:buAutoNum type="romanLcPeriod"/>
            </a:pPr>
            <a:r>
              <a:rPr lang="en-CA" sz="2000" kern="100" dirty="0">
                <a:effectLst/>
                <a:latin typeface="Times New Roman" panose="02020603050405020304" pitchFamily="18" charset="0"/>
                <a:ea typeface="Calibri" panose="020F0502020204030204" pitchFamily="34" charset="0"/>
                <a:cs typeface="Times New Roman" panose="02020603050405020304" pitchFamily="18" charset="0"/>
              </a:rPr>
              <a:t>Some Elders/Knowledge Keepers consider monitoring as an invasion of Nature.</a:t>
            </a:r>
          </a:p>
          <a:p>
            <a:pPr marL="1143000" marR="0" lvl="2" indent="-228600">
              <a:lnSpc>
                <a:spcPct val="107000"/>
              </a:lnSpc>
              <a:spcBef>
                <a:spcPts val="0"/>
              </a:spcBef>
              <a:spcAft>
                <a:spcPts val="0"/>
              </a:spcAft>
              <a:buFont typeface="+mj-lt"/>
              <a:buAutoNum type="romanLcPeriod"/>
            </a:pPr>
            <a:r>
              <a:rPr lang="en-CA" sz="2000" kern="100" dirty="0">
                <a:effectLst/>
                <a:latin typeface="Times New Roman" panose="02020603050405020304" pitchFamily="18" charset="0"/>
                <a:ea typeface="Calibri" panose="020F0502020204030204" pitchFamily="34" charset="0"/>
                <a:cs typeface="Times New Roman" panose="02020603050405020304" pitchFamily="18" charset="0"/>
              </a:rPr>
              <a:t>Research protocols vary in communities.</a:t>
            </a:r>
          </a:p>
          <a:p>
            <a:pPr marL="342900" marR="0" lvl="0" indent="-342900">
              <a:lnSpc>
                <a:spcPct val="107000"/>
              </a:lnSpc>
              <a:spcBef>
                <a:spcPts val="0"/>
              </a:spcBef>
              <a:spcAft>
                <a:spcPts val="0"/>
              </a:spcAft>
              <a:buFont typeface="+mj-lt"/>
              <a:buAutoNum type="arabicPeriod"/>
            </a:pPr>
            <a:r>
              <a:rPr lang="en-CA" sz="2000" kern="100" dirty="0">
                <a:effectLst/>
                <a:latin typeface="Times New Roman" panose="02020603050405020304" pitchFamily="18" charset="0"/>
                <a:ea typeface="Calibri" panose="020F0502020204030204" pitchFamily="34" charset="0"/>
                <a:cs typeface="Times New Roman" panose="02020603050405020304" pitchFamily="18" charset="0"/>
              </a:rPr>
              <a:t>Permission Procedures</a:t>
            </a:r>
          </a:p>
          <a:p>
            <a:pPr marL="742950" marR="0" lvl="1" indent="-285750">
              <a:lnSpc>
                <a:spcPct val="107000"/>
              </a:lnSpc>
              <a:spcBef>
                <a:spcPts val="0"/>
              </a:spcBef>
              <a:spcAft>
                <a:spcPts val="0"/>
              </a:spcAft>
              <a:buFont typeface="+mj-lt"/>
              <a:buAutoNum type="alphaLcPeriod"/>
            </a:pPr>
            <a:r>
              <a:rPr lang="en-CA" sz="2000" kern="100" dirty="0">
                <a:effectLst/>
                <a:latin typeface="Times New Roman" panose="02020603050405020304" pitchFamily="18" charset="0"/>
                <a:ea typeface="Calibri" panose="020F0502020204030204" pitchFamily="34" charset="0"/>
                <a:cs typeface="Times New Roman" panose="02020603050405020304" pitchFamily="18" charset="0"/>
              </a:rPr>
              <a:t>Communities may require different procedures to receive permission to conduct research and monitoring projects.</a:t>
            </a:r>
          </a:p>
          <a:p>
            <a:pPr marL="742950" marR="0" lvl="1" indent="-285750">
              <a:lnSpc>
                <a:spcPct val="107000"/>
              </a:lnSpc>
              <a:spcBef>
                <a:spcPts val="0"/>
              </a:spcBef>
              <a:spcAft>
                <a:spcPts val="0"/>
              </a:spcAft>
              <a:buFont typeface="+mj-lt"/>
              <a:buAutoNum type="alphaLcPeriod"/>
            </a:pPr>
            <a:r>
              <a:rPr lang="en-CA" sz="2000" kern="100" dirty="0">
                <a:effectLst/>
                <a:latin typeface="Times New Roman" panose="02020603050405020304" pitchFamily="18" charset="0"/>
                <a:ea typeface="Calibri" panose="020F0502020204030204" pitchFamily="34" charset="0"/>
                <a:cs typeface="Times New Roman" panose="02020603050405020304" pitchFamily="18" charset="0"/>
              </a:rPr>
              <a:t>Not always, newly elected local administrations may make changes to procedures and protocols.</a:t>
            </a:r>
          </a:p>
          <a:p>
            <a:pPr marL="342900" marR="0" lvl="0" indent="-342900">
              <a:lnSpc>
                <a:spcPct val="107000"/>
              </a:lnSpc>
              <a:spcBef>
                <a:spcPts val="0"/>
              </a:spcBef>
              <a:spcAft>
                <a:spcPts val="0"/>
              </a:spcAft>
              <a:buFont typeface="+mj-lt"/>
              <a:buAutoNum type="arabicPeriod"/>
            </a:pPr>
            <a:r>
              <a:rPr lang="en-CA" sz="2000" kern="100" dirty="0">
                <a:effectLst/>
                <a:latin typeface="Times New Roman" panose="02020603050405020304" pitchFamily="18" charset="0"/>
                <a:ea typeface="Calibri" panose="020F0502020204030204" pitchFamily="34" charset="0"/>
                <a:cs typeface="Times New Roman" panose="02020603050405020304" pitchFamily="18" charset="0"/>
              </a:rPr>
              <a:t>Educational Component</a:t>
            </a:r>
          </a:p>
          <a:p>
            <a:pPr marL="742950" marR="0" lvl="1" indent="-285750">
              <a:lnSpc>
                <a:spcPct val="107000"/>
              </a:lnSpc>
              <a:spcBef>
                <a:spcPts val="0"/>
              </a:spcBef>
              <a:spcAft>
                <a:spcPts val="0"/>
              </a:spcAft>
              <a:buFont typeface="+mj-lt"/>
              <a:buAutoNum type="alphaLcPeriod"/>
            </a:pPr>
            <a:r>
              <a:rPr lang="en-CA" sz="2000" kern="100" dirty="0">
                <a:effectLst/>
                <a:latin typeface="Times New Roman" panose="02020603050405020304" pitchFamily="18" charset="0"/>
                <a:ea typeface="Calibri" panose="020F0502020204030204" pitchFamily="34" charset="0"/>
                <a:cs typeface="Times New Roman" panose="02020603050405020304" pitchFamily="18" charset="0"/>
              </a:rPr>
              <a:t>Preparation of research staff from Indigenous (preferably local) communities</a:t>
            </a:r>
          </a:p>
          <a:p>
            <a:pPr marL="742950" marR="0" lvl="1" indent="-285750">
              <a:lnSpc>
                <a:spcPct val="107000"/>
              </a:lnSpc>
              <a:spcBef>
                <a:spcPts val="0"/>
              </a:spcBef>
              <a:spcAft>
                <a:spcPts val="800"/>
              </a:spcAft>
              <a:buFont typeface="+mj-lt"/>
              <a:buAutoNum type="alphaLcPeriod"/>
            </a:pPr>
            <a:r>
              <a:rPr lang="en-CA" sz="2000" kern="100" dirty="0">
                <a:effectLst/>
                <a:latin typeface="Times New Roman" panose="02020603050405020304" pitchFamily="18" charset="0"/>
                <a:ea typeface="Calibri" panose="020F0502020204030204" pitchFamily="34" charset="0"/>
                <a:cs typeface="Times New Roman" panose="02020603050405020304" pitchFamily="18" charset="0"/>
              </a:rPr>
              <a:t>Consideration of the use of Indigenous Knowledge in proposed research and monitoring projects</a:t>
            </a:r>
          </a:p>
        </p:txBody>
      </p:sp>
      <p:sp>
        <p:nvSpPr>
          <p:cNvPr id="19" name="Slide Number Placeholder 18">
            <a:extLst>
              <a:ext uri="{FF2B5EF4-FFF2-40B4-BE49-F238E27FC236}">
                <a16:creationId xmlns:a16="http://schemas.microsoft.com/office/drawing/2014/main" id="{BD42CBC3-BF2D-0B6E-5B77-9E93D8D7C7D3}"/>
              </a:ext>
            </a:extLst>
          </p:cNvPr>
          <p:cNvSpPr>
            <a:spLocks noGrp="1"/>
          </p:cNvSpPr>
          <p:nvPr>
            <p:ph type="sldNum" sz="quarter" idx="12"/>
          </p:nvPr>
        </p:nvSpPr>
        <p:spPr/>
        <p:txBody>
          <a:bodyPr/>
          <a:lstStyle/>
          <a:p>
            <a:fld id="{9865B860-13D1-4B57-9C1A-6DD7F5AE5FDF}" type="slidenum">
              <a:rPr lang="es-ES" altLang="en-US" smtClean="0"/>
              <a:pPr/>
              <a:t>9</a:t>
            </a:fld>
            <a:endParaRPr lang="es-ES" altLang="en-US" dirty="0"/>
          </a:p>
        </p:txBody>
      </p:sp>
    </p:spTree>
    <p:extLst>
      <p:ext uri="{BB962C8B-B14F-4D97-AF65-F5344CB8AC3E}">
        <p14:creationId xmlns:p14="http://schemas.microsoft.com/office/powerpoint/2010/main" val="10826677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7453</TotalTime>
  <Words>679</Words>
  <Application>Microsoft Office PowerPoint</Application>
  <PresentationFormat>On-screen Show (4:3)</PresentationFormat>
  <Paragraphs>63</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Tahoma</vt:lpstr>
      <vt:lpstr>Times New Roman</vt:lpstr>
      <vt:lpstr>Wingdings</vt:lpstr>
      <vt:lpstr>Office Theme</vt:lpstr>
      <vt:lpstr>Linking Science and Indigenous Knowledge</vt:lpstr>
      <vt:lpstr>In May 1976, the Federation of Saskatchewan Indian Nations entered into a federation agreement with the University of Regina, to establish the Saskatchewan Indian Federated College (SIFC).   On June 21, 2003, the Saskatchewan Indian Federated College officially changed its name to the First Nations University of Canada (FNUniv). </vt:lpstr>
      <vt:lpstr>The university offers programs and services on three campuses: Regina, Saskatoon and Prince Albert (Northern Campus).  Since 1983, the university has entered into over twenty-five agreements with Indigenous peoples’ institutions in Canada, South and Central America and Asia and signed agreements with academic institutions in Siberia (Russia), Inner Mongolia (China) and Tanzania. </vt:lpstr>
      <vt:lpstr>PowerPoint Presentation</vt:lpstr>
      <vt:lpstr>PowerPoint Presentation</vt:lpstr>
      <vt:lpstr>Modeling of Water Quality Dynamics with  Indigenous Perspectives</vt:lpstr>
      <vt:lpstr>Modeling of Water Quality Dynamics with  Indigenous Perspectives</vt:lpstr>
      <vt:lpstr>Water Quality Monitoring in Cowessess First Nations</vt:lpstr>
      <vt:lpstr>Research and Monitoring in First Nations Communities</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Arzu Sardarli</cp:lastModifiedBy>
  <cp:revision>756</cp:revision>
  <dcterms:created xsi:type="dcterms:W3CDTF">2010-05-23T14:28:12Z</dcterms:created>
  <dcterms:modified xsi:type="dcterms:W3CDTF">2023-08-02T06:49:29Z</dcterms:modified>
</cp:coreProperties>
</file>