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0" r:id="rId1"/>
  </p:sldMasterIdLst>
  <p:notesMasterIdLst>
    <p:notesMasterId r:id="rId20"/>
  </p:notesMasterIdLst>
  <p:handoutMasterIdLst>
    <p:handoutMasterId r:id="rId21"/>
  </p:handoutMasterIdLst>
  <p:sldIdLst>
    <p:sldId id="1493" r:id="rId2"/>
    <p:sldId id="1915" r:id="rId3"/>
    <p:sldId id="1944" r:id="rId4"/>
    <p:sldId id="1963" r:id="rId5"/>
    <p:sldId id="1947" r:id="rId6"/>
    <p:sldId id="262" r:id="rId7"/>
    <p:sldId id="1948" r:id="rId8"/>
    <p:sldId id="1951" r:id="rId9"/>
    <p:sldId id="1955" r:id="rId10"/>
    <p:sldId id="1952" r:id="rId11"/>
    <p:sldId id="1964" r:id="rId12"/>
    <p:sldId id="1956" r:id="rId13"/>
    <p:sldId id="1954" r:id="rId14"/>
    <p:sldId id="1965" r:id="rId15"/>
    <p:sldId id="1962" r:id="rId16"/>
    <p:sldId id="1946" r:id="rId17"/>
    <p:sldId id="1953" r:id="rId18"/>
    <p:sldId id="268" r:id="rId19"/>
  </p:sldIdLst>
  <p:sldSz cx="13439775" cy="7559675"/>
  <p:notesSz cx="9939338" cy="6807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52CC17-F78A-A852-B911-953B52C193EF}" name="Suresh Saminathan" initials="SS" userId="S::suresh@triumf.ca::bc9eb9b7-c400-4c67-8405-0784916e500a" providerId="AD"/>
  <p188:author id="{A3D6F053-56F1-0303-E2BA-60C1C8001C58}" name="Thomas Planche" initials="TP" userId="S::tplanche@triumf.ca::bcf3ad47-b50c-4b50-ba0d-4fac97d919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1"/>
    <a:srgbClr val="02FF79"/>
    <a:srgbClr val="BBB7B7"/>
    <a:srgbClr val="00AEEF"/>
    <a:srgbClr val="FFFFFF"/>
    <a:srgbClr val="FFEFFE"/>
    <a:srgbClr val="FFF2CC"/>
    <a:srgbClr val="FFF7FE"/>
    <a:srgbClr val="FF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8C6EED-B0AE-574D-9AFD-52BABD206D4C}" v="848" dt="2024-03-19T05:17:28.365"/>
    <p1510:client id="{D5492FB9-6549-4CE0-B477-15AD54467D9C}" v="293" dt="2024-03-19T01:11:18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3" autoAdjust="0"/>
    <p:restoredTop sz="87836" autoAdjust="0"/>
  </p:normalViewPr>
  <p:slideViewPr>
    <p:cSldViewPr snapToGrid="0">
      <p:cViewPr varScale="1">
        <p:scale>
          <a:sx n="97" d="100"/>
          <a:sy n="97" d="100"/>
        </p:scale>
        <p:origin x="10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343" cy="341046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9774" y="1"/>
            <a:ext cx="4307343" cy="341046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r">
              <a:defRPr sz="1200"/>
            </a:lvl1pPr>
          </a:lstStyle>
          <a:p>
            <a:fld id="{18A5C990-E591-4A7D-B4B0-6B751A9AE07E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6154"/>
            <a:ext cx="4307343" cy="341046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9774" y="6466154"/>
            <a:ext cx="4307343" cy="341046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r">
              <a:defRPr sz="1200"/>
            </a:lvl1pPr>
          </a:lstStyle>
          <a:p>
            <a:fld id="{B9FA3ACD-3817-4BDB-8D89-C41F5E21D6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1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7045" cy="341542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3" y="0"/>
            <a:ext cx="4307045" cy="341542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r">
              <a:defRPr sz="1300"/>
            </a:lvl1pPr>
          </a:lstStyle>
          <a:p>
            <a:fld id="{F7669E9A-3539-4424-B89C-E248BD2F0EE3}" type="datetimeFigureOut">
              <a:rPr kumimoji="1" lang="ja-JP" altLang="en-US" smtClean="0"/>
              <a:t>2024/3/18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90" tIns="47845" rIns="95690" bIns="4784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5690" tIns="47845" rIns="95690" bIns="4784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465659"/>
            <a:ext cx="4307045" cy="341541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3" y="6465659"/>
            <a:ext cx="4307045" cy="341541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r">
              <a:defRPr sz="1300"/>
            </a:lvl1pPr>
          </a:lstStyle>
          <a:p>
            <a:fld id="{4E826538-A39C-430B-83FC-35643AAFA9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10592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26538-A39C-430B-83FC-35643AAFA93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4209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26538-A39C-430B-83FC-35643AAFA93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8957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26538-A39C-430B-83FC-35643AAFA93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3136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26538-A39C-430B-83FC-35643AAFA93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4416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26538-A39C-430B-83FC-35643AAFA93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763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26538-A39C-430B-83FC-35643AAFA93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129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26538-A39C-430B-83FC-35643AAFA93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9699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26538-A39C-430B-83FC-35643AAFA93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6821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3DF6D-3FF4-AA19-4F55-056A13230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DE8B74-83B6-3C6C-7793-591FBCC8F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88A31-FD8E-BA62-AD65-D7E9D3A4B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AA5B3-F824-0516-AB04-BDC8F6FA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2CFAB-6113-05B3-1A0C-70C3E807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1933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8D8D6-47AE-F0A5-E0F5-A4CBAB23A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51378B-61DB-0727-276F-0EEDB5332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D90C3-DDE1-9BC0-1F76-1455B65BA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0220-A890-0F59-33CC-1E2033B70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ACD43-1345-753B-5D24-5A4563AB2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7884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092C8C-2E80-6A62-CEA1-D453CF001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FCE83E-F33A-4742-81E6-B28C7743F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A8DC-5C4B-13BF-733A-25C28C8DE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25674-8412-5584-2359-CB3975F44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5C8E2-9EFF-CE11-B470-3BAB2CDBC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7340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2598297" y="1079925"/>
            <a:ext cx="701892" cy="355883"/>
          </a:xfrm>
          <a:prstGeom prst="rect">
            <a:avLst/>
          </a:prstGeom>
        </p:spPr>
        <p:txBody>
          <a:bodyPr vert="horz" lIns="100796" tIns="50398" rIns="50398" bIns="50398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102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1102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29469" y="2240759"/>
            <a:ext cx="4341948" cy="17438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527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729469" y="4204817"/>
            <a:ext cx="4341948" cy="992458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984" b="0">
                <a:solidFill>
                  <a:schemeClr val="tx1"/>
                </a:solidFill>
              </a:defRPr>
            </a:lvl1pPr>
            <a:lvl2pPr marL="503972" indent="0" algn="ctr">
              <a:buNone/>
              <a:defRPr sz="1984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7582" y="1079924"/>
            <a:ext cx="4610967" cy="6483309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3086">
                <a:solidFill>
                  <a:schemeClr val="bg2">
                    <a:lumMod val="50000"/>
                  </a:schemeClr>
                </a:solidFill>
              </a:defRPr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77725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01885" y="-18064"/>
            <a:ext cx="6567641" cy="7605831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1007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8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2570143" y="0"/>
            <a:ext cx="869631" cy="7559675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1007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84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2598297" y="1079925"/>
            <a:ext cx="701892" cy="355883"/>
          </a:xfrm>
          <a:prstGeom prst="rect">
            <a:avLst/>
          </a:prstGeom>
        </p:spPr>
        <p:txBody>
          <a:bodyPr vert="horz" lIns="100796" tIns="50398" rIns="50398" bIns="50398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102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1102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1132485" y="5271607"/>
            <a:ext cx="3874332" cy="53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20"/>
              </a:lnSpc>
            </a:pPr>
            <a:r>
              <a:rPr lang="en-US" sz="1984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720"/>
              </a:lnSpc>
            </a:pPr>
            <a:r>
              <a:rPr lang="en-US" sz="1984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3" y="224977"/>
            <a:ext cx="2146468" cy="38614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30552" y="2240761"/>
            <a:ext cx="4340865" cy="229504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9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729469" y="4535805"/>
            <a:ext cx="4341948" cy="992458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984" b="0">
                <a:solidFill>
                  <a:schemeClr val="tx1"/>
                </a:solidFill>
              </a:defRPr>
            </a:lvl1pPr>
            <a:lvl2pPr marL="503972" indent="0" algn="ctr">
              <a:buNone/>
              <a:defRPr sz="1984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068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51F4-9EE8-10B6-5C67-40761E01F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5BBA5-7910-594B-C5DD-91F8D70F2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97FD8-1E92-A5CD-A363-CC4176A8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75D5E-BBBE-50F8-EBE4-6A4F1E23E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AB71D-AF78-A25B-3B0F-601247347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281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F70B1-35EB-CC79-8655-B122A044A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43611-4C16-0529-0F32-A417C2D72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82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10953-789D-B27D-17D1-B74A27C79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43CB0-4358-C4E4-FE7E-2519CB091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0E88F-F17E-3D3D-9252-00C23890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100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3AC78-36D7-EA0A-1E03-CB503186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2227A-0367-9526-A98A-AB07E384D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A38A9-68DC-220E-57A8-6BCBB6D89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3F996-A563-5336-4ED2-930AAFDE3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5AAB7-10DC-D49A-ADF2-DE851E47C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6B6B9-265A-C3C9-FE02-FEAD574D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68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B3EE-EE0E-56E6-7E27-0CB4182B2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D1DE8-D1D8-85B0-F5A8-BF55CE782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519FD-0AA0-DAAF-1A27-E99A11D11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C6E8D-4153-1416-E610-52A579E317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B93F5-53A8-6BCA-5493-26B7F4675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53DDA9-D0E5-B836-D5EC-D225A5C02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3338AF-AA3B-B4C0-06CC-CDA356BCA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E81C1D-DDAA-A225-4824-593CB0B52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228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02123-4601-BBB6-C915-E459B3950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14788-F9E6-2602-F6D0-F7D9C6D1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A5649-C84C-2648-C486-9E13B65A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AC87A-CABC-CA57-D238-6362CDE37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6392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36EF7-8EDA-94AF-3914-E5FFEEAAC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74B88-4517-F1BC-FAC0-38ED5320E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C65F7-FC76-0DAD-ED50-E170D544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8472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AE1F8-D374-0EAD-8FC1-1D970C109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E76A2-1F4A-5F25-55BC-C8FFED7E6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468DC-EFF5-033A-3FD1-0D23D9481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C0782F-35F9-8ECA-9B3A-738F167B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312F6-7AAF-7190-B2A6-80E1910B2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0D437-B7B7-DBAB-6D20-D43B542F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894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03D89-D239-89F9-7FCA-DB3FC0C12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9D8A8-1D82-3D31-0495-C8088224B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96B2E-D537-D7DD-E62B-5C790F296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524E0-0285-5DEC-BFA3-D1B13155C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0F269-DA2A-B571-B660-563C73704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281E7-DF42-8BC3-4565-24D8410A8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551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6331AD-66F4-37D0-DD7B-33D04B08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116B8-6445-8443-E0DF-A32E29F98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22DE4-3F3F-822F-4257-CA81ACC77D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5D789-89E8-236D-5F4C-0E3B0B7BF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EE518-C87D-AF48-AB3D-81F9B3A08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C50FEB-0B3F-4F0D-95B7-C00CE76B9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67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88944E6-9E56-10B9-763C-C2DBFEB70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708" y="2240760"/>
            <a:ext cx="4513764" cy="2295045"/>
          </a:xfrm>
        </p:spPr>
        <p:txBody>
          <a:bodyPr/>
          <a:lstStyle/>
          <a:p>
            <a:r>
              <a:rPr lang="en-CA" b="1" i="0" dirty="0">
                <a:solidFill>
                  <a:srgbClr val="00AEEF"/>
                </a:solidFill>
                <a:effectLst/>
                <a:latin typeface="+mj-lt"/>
              </a:rPr>
              <a:t>Beam physics challenges of the TRIUMF E-LINAC</a:t>
            </a:r>
            <a:endParaRPr lang="en-US" dirty="0">
              <a:solidFill>
                <a:srgbClr val="00AEEF"/>
              </a:solidFill>
              <a:latin typeface="+mj-lt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8C51C50-B8FC-22EE-B4DA-C49D1EEDF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057" y="4535805"/>
            <a:ext cx="4514847" cy="992458"/>
          </a:xfrm>
        </p:spPr>
        <p:txBody>
          <a:bodyPr>
            <a:normAutofit/>
          </a:bodyPr>
          <a:lstStyle/>
          <a:p>
            <a:r>
              <a:rPr lang="en-US" sz="2000"/>
              <a:t>Hui Wen Koay</a:t>
            </a:r>
          </a:p>
          <a:p>
            <a:r>
              <a:rPr lang="en-US" sz="1600"/>
              <a:t>Accelerator Division</a:t>
            </a:r>
            <a:endParaRPr lang="en-US" sz="16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52DE2AB-2BA0-9190-6554-620983D80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09"/>
          <a:stretch/>
        </p:blipFill>
        <p:spPr bwMode="auto">
          <a:xfrm>
            <a:off x="6463258" y="-25176"/>
            <a:ext cx="6161956" cy="761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2F488E7-5B2B-6860-7814-5E1A5DA33F70}"/>
              </a:ext>
            </a:extLst>
          </p:cNvPr>
          <p:cNvSpPr txBox="1"/>
          <p:nvPr/>
        </p:nvSpPr>
        <p:spPr>
          <a:xfrm>
            <a:off x="13212417" y="1285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2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DC1C5-D262-CD81-A211-5B471A31D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b="1" dirty="0">
                <a:solidFill>
                  <a:srgbClr val="00B0F1"/>
                </a:solidFill>
              </a:rPr>
              <a:t># Challenge 2 : Short bunches</a:t>
            </a:r>
            <a:endParaRPr lang="en-US" sz="4400" b="1" dirty="0">
              <a:solidFill>
                <a:srgbClr val="00B0F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48604-D10D-F315-90A9-ED320E93E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3971" lvl="1" indent="0">
              <a:buNone/>
            </a:pPr>
            <a:r>
              <a:rPr lang="en-CA" sz="2800" dirty="0"/>
              <a:t>-  Larger longitudinal SC</a:t>
            </a:r>
          </a:p>
          <a:p>
            <a:pPr lvl="1">
              <a:buFontTx/>
              <a:buChar char="-"/>
            </a:pPr>
            <a:r>
              <a:rPr lang="en-CA" sz="2800" dirty="0"/>
              <a:t>More bunching over a longer trajectory </a:t>
            </a:r>
          </a:p>
          <a:p>
            <a:pPr marL="503971" lvl="1" indent="0">
              <a:buNone/>
            </a:pPr>
            <a:r>
              <a:rPr lang="en-CA" sz="2800" dirty="0"/>
              <a:t>   (especially including a bender)</a:t>
            </a:r>
          </a:p>
          <a:p>
            <a:pPr lvl="1">
              <a:buFontTx/>
              <a:buChar char="-"/>
            </a:pPr>
            <a:r>
              <a:rPr lang="en-CA" sz="2800" dirty="0"/>
              <a:t>Limited bunch size to reduce energy spread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158CE-258C-42B5-5BC0-2D1BC3A3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8646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8F052-0D1C-1129-9B9D-A7820EEF0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0000">
            <a:normAutofit/>
          </a:bodyPr>
          <a:lstStyle/>
          <a:p>
            <a:r>
              <a:rPr lang="en-US" sz="4400" b="1">
                <a:solidFill>
                  <a:srgbClr val="00AEEF"/>
                </a:solidFill>
                <a:cs typeface="Calibri" panose="020F0502020204030204" pitchFamily="34" charset="0"/>
              </a:rPr>
              <a:t>Injection Beamline Layout of </a:t>
            </a:r>
            <a:r>
              <a:rPr lang="en-US" sz="4400" b="1">
                <a:solidFill>
                  <a:srgbClr val="00AEEF"/>
                </a:solidFill>
                <a:ea typeface="+mn-lt"/>
                <a:cs typeface="Calibri" panose="020F0502020204030204" pitchFamily="34" charset="0"/>
              </a:rPr>
              <a:t>TRIUMF e-</a:t>
            </a:r>
            <a:r>
              <a:rPr lang="en-US" sz="4400" b="1" err="1">
                <a:solidFill>
                  <a:srgbClr val="00AEEF"/>
                </a:solidFill>
                <a:ea typeface="+mn-lt"/>
                <a:cs typeface="Calibri" panose="020F0502020204030204" pitchFamily="34" charset="0"/>
              </a:rPr>
              <a:t>Linac</a:t>
            </a:r>
            <a:endParaRPr lang="en-US" sz="4400" b="1">
              <a:solidFill>
                <a:srgbClr val="00AEEF"/>
              </a:solidFill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0630F-8908-C512-A3D5-AF21AD92B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7A29593-6BEB-9815-88B9-A4917776D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8282" y="-1"/>
            <a:ext cx="2451273" cy="504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0EF80B9-15A4-203D-598D-B627696A3DD9}"/>
              </a:ext>
            </a:extLst>
          </p:cNvPr>
          <p:cNvGrpSpPr/>
          <p:nvPr/>
        </p:nvGrpSpPr>
        <p:grpSpPr>
          <a:xfrm>
            <a:off x="2107080" y="251999"/>
            <a:ext cx="8110896" cy="9146901"/>
            <a:chOff x="2109351" y="237484"/>
            <a:chExt cx="8110896" cy="9146901"/>
          </a:xfrm>
        </p:grpSpPr>
        <p:pic>
          <p:nvPicPr>
            <p:cNvPr id="12" name="Picture 11" descr="A screenshot of a video game&#10;&#10;Description automatically generated with low confidence">
              <a:extLst>
                <a:ext uri="{FF2B5EF4-FFF2-40B4-BE49-F238E27FC236}">
                  <a16:creationId xmlns:a16="http://schemas.microsoft.com/office/drawing/2014/main" id="{DAF39B9A-00CC-642E-EE5F-7B399CA18B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9291" b="52530"/>
            <a:stretch/>
          </p:blipFill>
          <p:spPr>
            <a:xfrm rot="12956495">
              <a:off x="2109351" y="237484"/>
              <a:ext cx="8110896" cy="914690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09436DA-2EE3-9C8C-82F6-F3BFA437FF06}"/>
                </a:ext>
              </a:extLst>
            </p:cNvPr>
            <p:cNvSpPr/>
            <p:nvPr/>
          </p:nvSpPr>
          <p:spPr>
            <a:xfrm>
              <a:off x="5940253" y="2120135"/>
              <a:ext cx="699543" cy="3073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DB57849-2544-8F0F-E470-68B47E45B68D}"/>
              </a:ext>
            </a:extLst>
          </p:cNvPr>
          <p:cNvGrpSpPr/>
          <p:nvPr/>
        </p:nvGrpSpPr>
        <p:grpSpPr>
          <a:xfrm>
            <a:off x="2880899" y="2197785"/>
            <a:ext cx="6052837" cy="2959100"/>
            <a:chOff x="2880899" y="2197785"/>
            <a:chExt cx="6052837" cy="295910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DFBCFB6-915C-D03B-D97B-CD44868ABFE8}"/>
                </a:ext>
              </a:extLst>
            </p:cNvPr>
            <p:cNvSpPr txBox="1"/>
            <p:nvPr/>
          </p:nvSpPr>
          <p:spPr>
            <a:xfrm>
              <a:off x="2880899" y="4463081"/>
              <a:ext cx="1191430" cy="540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EGUN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DC93497-77C4-43F9-9D58-1B243B633CD0}"/>
                </a:ext>
              </a:extLst>
            </p:cNvPr>
            <p:cNvSpPr txBox="1"/>
            <p:nvPr/>
          </p:nvSpPr>
          <p:spPr>
            <a:xfrm>
              <a:off x="4847961" y="4492182"/>
              <a:ext cx="974227" cy="540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ELBT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9B4B060-E38D-ABB4-C9A8-3F11FB3BC109}"/>
                </a:ext>
              </a:extLst>
            </p:cNvPr>
            <p:cNvSpPr txBox="1"/>
            <p:nvPr/>
          </p:nvSpPr>
          <p:spPr>
            <a:xfrm>
              <a:off x="8046812" y="4164712"/>
              <a:ext cx="886924" cy="540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EINJ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DCD2B78-1BF8-07B8-9187-AD9243AC2B39}"/>
                </a:ext>
              </a:extLst>
            </p:cNvPr>
            <p:cNvSpPr/>
            <p:nvPr/>
          </p:nvSpPr>
          <p:spPr>
            <a:xfrm>
              <a:off x="5986809" y="2197785"/>
              <a:ext cx="635000" cy="295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screenshot of a video game&#10;&#10;Description automatically generated with low confidence">
              <a:extLst>
                <a:ext uri="{FF2B5EF4-FFF2-40B4-BE49-F238E27FC236}">
                  <a16:creationId xmlns:a16="http://schemas.microsoft.com/office/drawing/2014/main" id="{4665F3B9-329E-CB0C-1823-0DC66093E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9215" t="23125" r="6076" b="64593"/>
            <a:stretch/>
          </p:blipFill>
          <p:spPr>
            <a:xfrm rot="12956495">
              <a:off x="5300063" y="2590974"/>
              <a:ext cx="1844476" cy="2366231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3D8D5D4-4936-F4DA-9E92-C1C53C1AA669}"/>
              </a:ext>
            </a:extLst>
          </p:cNvPr>
          <p:cNvSpPr txBox="1"/>
          <p:nvPr/>
        </p:nvSpPr>
        <p:spPr>
          <a:xfrm>
            <a:off x="5491895" y="1901456"/>
            <a:ext cx="1676593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Plan of new e-gun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D31B018-56DB-ED47-6A10-02260DFFDBC6}"/>
              </a:ext>
            </a:extLst>
          </p:cNvPr>
          <p:cNvGrpSpPr/>
          <p:nvPr/>
        </p:nvGrpSpPr>
        <p:grpSpPr>
          <a:xfrm>
            <a:off x="5148512" y="5555433"/>
            <a:ext cx="1676593" cy="824050"/>
            <a:chOff x="5148512" y="5555433"/>
            <a:chExt cx="1676593" cy="82405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AA88A8-EE82-36F9-0609-B2F51843B2EC}"/>
                </a:ext>
              </a:extLst>
            </p:cNvPr>
            <p:cNvSpPr txBox="1"/>
            <p:nvPr/>
          </p:nvSpPr>
          <p:spPr>
            <a:xfrm>
              <a:off x="5148512" y="5917818"/>
              <a:ext cx="1676593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Bender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4F3ADA0-2AB4-E35B-7645-86AEA3436A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2188" y="5555433"/>
              <a:ext cx="342611" cy="4141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6542B6AF-84AE-681A-F7E8-371D08F962BE}"/>
              </a:ext>
            </a:extLst>
          </p:cNvPr>
          <p:cNvSpPr/>
          <p:nvPr/>
        </p:nvSpPr>
        <p:spPr>
          <a:xfrm>
            <a:off x="6164799" y="5208304"/>
            <a:ext cx="165392" cy="2963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458F4C-EAB1-A910-D9DB-9D9227A7331F}"/>
              </a:ext>
            </a:extLst>
          </p:cNvPr>
          <p:cNvSpPr txBox="1"/>
          <p:nvPr/>
        </p:nvSpPr>
        <p:spPr>
          <a:xfrm>
            <a:off x="6508581" y="3062164"/>
            <a:ext cx="131981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3"/>
                </a:solidFill>
              </a:rPr>
              <a:t>Buncher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273C169-636B-FF17-1ED3-5D91D5521CAA}"/>
              </a:ext>
            </a:extLst>
          </p:cNvPr>
          <p:cNvSpPr/>
          <p:nvPr/>
        </p:nvSpPr>
        <p:spPr>
          <a:xfrm rot="5400000">
            <a:off x="6193397" y="3146135"/>
            <a:ext cx="165392" cy="2963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E6B6C-C417-E44E-3DEA-7B756628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21654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B0F1"/>
                </a:solidFill>
              </a:rPr>
              <a:t>Selection of the most suitable bender </a:t>
            </a:r>
          </a:p>
        </p:txBody>
      </p:sp>
      <p:pic>
        <p:nvPicPr>
          <p:cNvPr id="6" name="Content Placeholder 5" descr="Diagram of a diagram of a magnet&#10;&#10;Description automatically generated">
            <a:extLst>
              <a:ext uri="{FF2B5EF4-FFF2-40B4-BE49-F238E27FC236}">
                <a16:creationId xmlns:a16="http://schemas.microsoft.com/office/drawing/2014/main" id="{3F5DAAE7-AE6D-0864-3217-4137E4DC4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233" r="21742" b="16343"/>
          <a:stretch/>
        </p:blipFill>
        <p:spPr>
          <a:xfrm>
            <a:off x="6890316" y="3524748"/>
            <a:ext cx="3376906" cy="296914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2B197-1156-0CE4-98BA-7624F53A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67D23F-C712-5464-1B16-F471572DFFE9}"/>
              </a:ext>
            </a:extLst>
          </p:cNvPr>
          <p:cNvSpPr txBox="1"/>
          <p:nvPr/>
        </p:nvSpPr>
        <p:spPr>
          <a:xfrm>
            <a:off x="10123288" y="5026833"/>
            <a:ext cx="24258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Schematic showing an example application of an alpha magnet in an electron pre-injector system [1].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71736A-E1C3-B42C-5938-408AE981C971}"/>
              </a:ext>
            </a:extLst>
          </p:cNvPr>
          <p:cNvSpPr txBox="1"/>
          <p:nvPr/>
        </p:nvSpPr>
        <p:spPr>
          <a:xfrm>
            <a:off x="0" y="7224471"/>
            <a:ext cx="86006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[1] C. </a:t>
            </a:r>
            <a:r>
              <a:rPr lang="en-CA" sz="1200" i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Saisa-ard</a:t>
            </a:r>
            <a:r>
              <a:rPr lang="en-CA" sz="120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J. </a:t>
            </a:r>
            <a:r>
              <a:rPr lang="en-CA" sz="1200" i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Saisut</a:t>
            </a:r>
            <a:r>
              <a:rPr lang="en-CA" sz="120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S. </a:t>
            </a:r>
            <a:r>
              <a:rPr lang="en-CA" sz="1200" i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Rimjaem</a:t>
            </a:r>
            <a:r>
              <a:rPr lang="en-CA" sz="1200" i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Nuclear Inst. and Methods in Physics Research, A 916 (2019) 102–115</a:t>
            </a:r>
            <a:endParaRPr lang="en-CA" sz="120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6B692B-C64F-3DDB-79EE-6FBE6552D464}"/>
              </a:ext>
            </a:extLst>
          </p:cNvPr>
          <p:cNvSpPr txBox="1"/>
          <p:nvPr/>
        </p:nvSpPr>
        <p:spPr>
          <a:xfrm>
            <a:off x="7258540" y="1623948"/>
            <a:ext cx="46481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/>
              <a:t>Alpha magnet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Achromatic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Suitable after buncher (with ∆E)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A68333-CAD3-DE13-2ADE-3E0C1C40EB65}"/>
              </a:ext>
            </a:extLst>
          </p:cNvPr>
          <p:cNvSpPr txBox="1"/>
          <p:nvPr/>
        </p:nvSpPr>
        <p:spPr>
          <a:xfrm>
            <a:off x="1779668" y="1619029"/>
            <a:ext cx="44674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Normal bender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Non-achromatic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Suitable for pre-buncher beam (∆E/E ~ 0 )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4BCCE8-F285-8E73-1F2B-5FD87040F1C5}"/>
              </a:ext>
            </a:extLst>
          </p:cNvPr>
          <p:cNvCxnSpPr/>
          <p:nvPr/>
        </p:nvCxnSpPr>
        <p:spPr>
          <a:xfrm>
            <a:off x="6693393" y="1619029"/>
            <a:ext cx="0" cy="5169899"/>
          </a:xfrm>
          <a:prstGeom prst="line">
            <a:avLst/>
          </a:prstGeom>
          <a:ln w="38100">
            <a:solidFill>
              <a:srgbClr val="00B0F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BAE9210-20A9-3939-D0B9-EAC1CA529C97}"/>
              </a:ext>
            </a:extLst>
          </p:cNvPr>
          <p:cNvGrpSpPr/>
          <p:nvPr/>
        </p:nvGrpSpPr>
        <p:grpSpPr>
          <a:xfrm>
            <a:off x="2924312" y="3839352"/>
            <a:ext cx="2575721" cy="2543447"/>
            <a:chOff x="2966960" y="3902682"/>
            <a:chExt cx="2575721" cy="254344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B8A0332-B4C6-C9B5-B11D-F2DDB9FC8187}"/>
                </a:ext>
              </a:extLst>
            </p:cNvPr>
            <p:cNvGrpSpPr/>
            <p:nvPr/>
          </p:nvGrpSpPr>
          <p:grpSpPr>
            <a:xfrm>
              <a:off x="2966960" y="3902682"/>
              <a:ext cx="1427672" cy="2543447"/>
              <a:chOff x="2987981" y="3711332"/>
              <a:chExt cx="1427672" cy="254344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5EBD971-8946-2A13-CD93-95A53CF315D0}"/>
                  </a:ext>
                </a:extLst>
              </p:cNvPr>
              <p:cNvSpPr/>
              <p:nvPr/>
            </p:nvSpPr>
            <p:spPr>
              <a:xfrm>
                <a:off x="3596029" y="3711332"/>
                <a:ext cx="819624" cy="10001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41A66155-F347-7090-8CF1-BD76A29562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14307" y="4711433"/>
                <a:ext cx="0" cy="1438299"/>
              </a:xfrm>
              <a:prstGeom prst="straightConnector1">
                <a:avLst/>
              </a:prstGeom>
              <a:ln w="12700">
                <a:prstDash val="sysDash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197BEF50-D0DD-7B7C-66D8-3EEBC58F41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87981" y="4243508"/>
                <a:ext cx="594796" cy="14247"/>
              </a:xfrm>
              <a:prstGeom prst="straightConnector1">
                <a:avLst/>
              </a:prstGeom>
              <a:ln w="12700">
                <a:prstDash val="sysDash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843723AA-CED4-5BF8-755C-E82B611EB334}"/>
                  </a:ext>
                </a:extLst>
              </p:cNvPr>
              <p:cNvSpPr/>
              <p:nvPr/>
            </p:nvSpPr>
            <p:spPr>
              <a:xfrm>
                <a:off x="3099083" y="4244638"/>
                <a:ext cx="914400" cy="914400"/>
              </a:xfrm>
              <a:prstGeom prst="arc">
                <a:avLst>
                  <a:gd name="adj1" fmla="val 16200000"/>
                  <a:gd name="adj2" fmla="val 139592"/>
                </a:avLst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C5A97C3C-905B-D844-AC9D-326BB25EAB60}"/>
                  </a:ext>
                </a:extLst>
              </p:cNvPr>
              <p:cNvSpPr/>
              <p:nvPr/>
            </p:nvSpPr>
            <p:spPr>
              <a:xfrm>
                <a:off x="3294761" y="4373232"/>
                <a:ext cx="724346" cy="756314"/>
              </a:xfrm>
              <a:prstGeom prst="arc">
                <a:avLst>
                  <a:gd name="adj1" fmla="val 15717609"/>
                  <a:gd name="adj2" fmla="val 21222766"/>
                </a:avLst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CBC6F123-9F6B-FD3D-E8C8-E95157227A70}"/>
                  </a:ext>
                </a:extLst>
              </p:cNvPr>
              <p:cNvSpPr/>
              <p:nvPr/>
            </p:nvSpPr>
            <p:spPr>
              <a:xfrm>
                <a:off x="3072579" y="4109481"/>
                <a:ext cx="945136" cy="1275497"/>
              </a:xfrm>
              <a:prstGeom prst="arc">
                <a:avLst>
                  <a:gd name="adj1" fmla="val 16605477"/>
                  <a:gd name="adj2" fmla="val 21223193"/>
                </a:avLst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7CE17E09-1539-0C6E-00E2-450060F4C3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46095" y="4375568"/>
                <a:ext cx="537411" cy="75643"/>
              </a:xfrm>
              <a:prstGeom prst="straightConnector1">
                <a:avLst/>
              </a:prstGeom>
              <a:ln w="12700">
                <a:prstDash val="sysDash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72918896-D881-47F7-BC8D-230FE05280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08897" y="4086701"/>
                <a:ext cx="593854" cy="29491"/>
              </a:xfrm>
              <a:prstGeom prst="straightConnector1">
                <a:avLst/>
              </a:prstGeom>
              <a:ln w="12700">
                <a:prstDash val="sysDash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0" name="Content Placeholder 5" descr="Diagram of a diagram of a magnet&#10;&#10;Description automatically generated">
                <a:extLst>
                  <a:ext uri="{FF2B5EF4-FFF2-40B4-BE49-F238E27FC236}">
                    <a16:creationId xmlns:a16="http://schemas.microsoft.com/office/drawing/2014/main" id="{A41FC45B-CEF5-2C0B-7771-686A1AF612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377" t="71519" r="41306" b="17072"/>
              <a:stretch/>
            </p:blipFill>
            <p:spPr>
              <a:xfrm>
                <a:off x="3733801" y="5849856"/>
                <a:ext cx="483868" cy="404923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40A74B1-F1BA-FAD3-B4A4-69710C7252C8}"/>
                </a:ext>
              </a:extLst>
            </p:cNvPr>
            <p:cNvSpPr txBox="1"/>
            <p:nvPr/>
          </p:nvSpPr>
          <p:spPr>
            <a:xfrm>
              <a:off x="4420847" y="3993564"/>
              <a:ext cx="112183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dirty="0">
                  <a:cs typeface="Arial" panose="020B0604020202020204" pitchFamily="34" charset="0"/>
                </a:rPr>
                <a:t>Normal dipole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30EDAA5-2389-8D2C-EB6F-3F678DC01012}"/>
                </a:ext>
              </a:extLst>
            </p:cNvPr>
            <p:cNvSpPr txBox="1"/>
            <p:nvPr/>
          </p:nvSpPr>
          <p:spPr>
            <a:xfrm>
              <a:off x="4045081" y="5282790"/>
              <a:ext cx="9451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cs typeface="Arial" panose="020B0604020202020204" pitchFamily="34" charset="0"/>
                </a:rPr>
                <a:t>e</a:t>
              </a:r>
              <a:r>
                <a:rPr lang="en-US" sz="1200" baseline="30000" dirty="0">
                  <a:cs typeface="Arial" panose="020B0604020202020204" pitchFamily="34" charset="0"/>
                </a:rPr>
                <a:t>-</a:t>
              </a:r>
              <a:r>
                <a:rPr lang="en-US" sz="1200" dirty="0">
                  <a:cs typeface="Arial" panose="020B0604020202020204" pitchFamily="34" charset="0"/>
                </a:rPr>
                <a:t> beam with </a:t>
              </a:r>
              <a:r>
                <a:rPr lang="en-US" sz="1200" dirty="0"/>
                <a:t>∆E</a:t>
              </a:r>
              <a:endParaRPr lang="en-US" sz="1200" dirty="0"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3691F4C-0B9C-FA26-AA8F-985265D928EE}"/>
              </a:ext>
            </a:extLst>
          </p:cNvPr>
          <p:cNvSpPr txBox="1"/>
          <p:nvPr/>
        </p:nvSpPr>
        <p:spPr>
          <a:xfrm>
            <a:off x="4182380" y="5921134"/>
            <a:ext cx="913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Electron gun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EC1A29-A32B-DE7F-9CEE-5121AA9AA198}"/>
              </a:ext>
            </a:extLst>
          </p:cNvPr>
          <p:cNvSpPr txBox="1"/>
          <p:nvPr/>
        </p:nvSpPr>
        <p:spPr>
          <a:xfrm>
            <a:off x="9238174" y="6012912"/>
            <a:ext cx="8851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Electron gun</a:t>
            </a:r>
          </a:p>
        </p:txBody>
      </p:sp>
    </p:spTree>
    <p:extLst>
      <p:ext uri="{BB962C8B-B14F-4D97-AF65-F5344CB8AC3E}">
        <p14:creationId xmlns:p14="http://schemas.microsoft.com/office/powerpoint/2010/main" val="1202046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AE6DB-7A1C-A74F-7B23-FC0FC0C00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463" y="402483"/>
            <a:ext cx="11101327" cy="1267291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0B0F1"/>
                </a:solidFill>
              </a:rPr>
              <a:t>EINJ phase plot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3D83E-9B2D-40DC-82D9-8891B69A9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FC776-5EFD-8424-ED29-D2452EE29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855" y="1515760"/>
            <a:ext cx="7470986" cy="5692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651BA1-3F6A-BC1F-34E5-0D6F125B8081}"/>
                  </a:ext>
                </a:extLst>
              </p:cNvPr>
              <p:cNvSpPr txBox="1"/>
              <p:nvPr/>
            </p:nvSpPr>
            <p:spPr>
              <a:xfrm>
                <a:off x="4400275" y="4751768"/>
                <a:ext cx="4088295" cy="1200329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~0.2 </m:t>
                    </m:r>
                  </m:oMath>
                </a14:m>
                <a:r>
                  <a:rPr lang="en-US" sz="2400"/>
                  <a:t>MeV</a:t>
                </a:r>
              </a:p>
              <a:p>
                <a:pPr algn="ctr"/>
                <a:r>
                  <a:rPr lang="en-CA" sz="2400"/>
                  <a:t>Phase acceptance of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~±20°</m:t>
                    </m:r>
                  </m:oMath>
                </a14:m>
                <a:endParaRPr lang="en-US" sz="2400"/>
              </a:p>
              <a:p>
                <a:pPr algn="ctr"/>
                <a:r>
                  <a:rPr lang="en-US" sz="240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 ~±</m:t>
                    </m:r>
                    <m:r>
                      <a:rPr lang="en-CA" sz="2400" b="0" i="0" smtClean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r>
                  <a:rPr lang="en-US" sz="2400"/>
                  <a:t> mm at 500 keV)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651BA1-3F6A-BC1F-34E5-0D6F125B8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275" y="4751768"/>
                <a:ext cx="4088295" cy="1200329"/>
              </a:xfrm>
              <a:prstGeom prst="rect">
                <a:avLst/>
              </a:prstGeom>
              <a:blipFill>
                <a:blip r:embed="rId3"/>
                <a:stretch>
                  <a:fillRect t="-3500" b="-9500"/>
                </a:stretch>
              </a:blipFill>
              <a:ln w="190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083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FFC8CB-7787-6DF0-E159-37ADE8ADA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41" y="995931"/>
            <a:ext cx="10698172" cy="6278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CE371F-BF50-4AF6-7280-9CAD34BC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922" y="150493"/>
            <a:ext cx="11720153" cy="1461188"/>
          </a:xfrm>
        </p:spPr>
        <p:txBody>
          <a:bodyPr>
            <a:normAutofit/>
          </a:bodyPr>
          <a:lstStyle/>
          <a:p>
            <a:r>
              <a:rPr lang="en-CA" sz="4000" b="1">
                <a:solidFill>
                  <a:srgbClr val="00B0F1"/>
                </a:solidFill>
              </a:rPr>
              <a:t>Short bunches – </a:t>
            </a:r>
            <a:r>
              <a:rPr lang="en-US" sz="4000" b="1">
                <a:solidFill>
                  <a:srgbClr val="00AEEF"/>
                </a:solidFill>
              </a:rPr>
              <a:t>more bunching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3CF1D-48B0-4269-A540-DEE2249F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14</a:t>
            </a:fld>
            <a:endParaRPr kumimoji="1" lang="ja-JP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35CE36-E7BC-A022-44C8-7C2A9B98A32F}"/>
              </a:ext>
            </a:extLst>
          </p:cNvPr>
          <p:cNvGrpSpPr/>
          <p:nvPr/>
        </p:nvGrpSpPr>
        <p:grpSpPr>
          <a:xfrm>
            <a:off x="2261114" y="1794014"/>
            <a:ext cx="2610128" cy="1066800"/>
            <a:chOff x="2732156" y="1714500"/>
            <a:chExt cx="2610128" cy="1066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C4D506-5502-7CA8-4E51-A83A9A815D82}"/>
                </a:ext>
              </a:extLst>
            </p:cNvPr>
            <p:cNvSpPr/>
            <p:nvPr/>
          </p:nvSpPr>
          <p:spPr>
            <a:xfrm>
              <a:off x="2732156" y="1714500"/>
              <a:ext cx="419100" cy="1066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EBAE72-30A6-CE72-6E94-02975C756733}"/>
                </a:ext>
              </a:extLst>
            </p:cNvPr>
            <p:cNvSpPr/>
            <p:nvPr/>
          </p:nvSpPr>
          <p:spPr>
            <a:xfrm>
              <a:off x="4923184" y="2171700"/>
              <a:ext cx="419100" cy="609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945AC34-8858-718E-36F1-9C7717D2B908}"/>
              </a:ext>
            </a:extLst>
          </p:cNvPr>
          <p:cNvSpPr txBox="1"/>
          <p:nvPr/>
        </p:nvSpPr>
        <p:spPr>
          <a:xfrm>
            <a:off x="2069547" y="5931905"/>
            <a:ext cx="1866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Q = 200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pC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58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96C4F5-9CC8-135B-97F5-4A0849215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473" y="959176"/>
            <a:ext cx="10507718" cy="61233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3CF1D-48B0-4269-A540-DEE2249F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CE371F-BF50-4AF6-7280-9CAD34BC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922" y="150493"/>
            <a:ext cx="11720153" cy="1461188"/>
          </a:xfrm>
        </p:spPr>
        <p:txBody>
          <a:bodyPr>
            <a:normAutofit/>
          </a:bodyPr>
          <a:lstStyle/>
          <a:p>
            <a:r>
              <a:rPr lang="en-CA" sz="4000" b="1" dirty="0">
                <a:solidFill>
                  <a:srgbClr val="00B0F1"/>
                </a:solidFill>
              </a:rPr>
              <a:t>Move </a:t>
            </a:r>
            <a:r>
              <a:rPr lang="en-US" sz="4000" b="1">
                <a:solidFill>
                  <a:srgbClr val="00AEEF"/>
                </a:solidFill>
              </a:rPr>
              <a:t>the buncher…</a:t>
            </a:r>
            <a:endParaRPr lang="en-US" sz="4000" b="1" dirty="0">
              <a:solidFill>
                <a:srgbClr val="00AEE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81F1A1-E048-A94E-C777-88A69BEBDB77}"/>
              </a:ext>
            </a:extLst>
          </p:cNvPr>
          <p:cNvSpPr/>
          <p:nvPr/>
        </p:nvSpPr>
        <p:spPr>
          <a:xfrm>
            <a:off x="5085471" y="1571925"/>
            <a:ext cx="414997" cy="11528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D3B6BF-761D-B07B-38FF-618A8A7C15EA}"/>
              </a:ext>
            </a:extLst>
          </p:cNvPr>
          <p:cNvSpPr/>
          <p:nvPr/>
        </p:nvSpPr>
        <p:spPr>
          <a:xfrm>
            <a:off x="4470587" y="2115169"/>
            <a:ext cx="4191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B4CD64-DC20-B3B6-2400-3B72C5A940DE}"/>
              </a:ext>
            </a:extLst>
          </p:cNvPr>
          <p:cNvSpPr txBox="1"/>
          <p:nvPr/>
        </p:nvSpPr>
        <p:spPr>
          <a:xfrm>
            <a:off x="2314937" y="4219605"/>
            <a:ext cx="1866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Q = 200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pC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7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0602A-E239-81CB-E87D-B27D6EFA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277092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0B0F1"/>
                </a:solidFill>
              </a:rPr>
              <a:t>Furthermore, a small energy spread is needed…</a:t>
            </a:r>
          </a:p>
        </p:txBody>
      </p:sp>
      <p:pic>
        <p:nvPicPr>
          <p:cNvPr id="6" name="Content Placeholder 5" descr="A graph and diagram of a beam&#10;&#10;Description automatically generated with medium confidence">
            <a:extLst>
              <a:ext uri="{FF2B5EF4-FFF2-40B4-BE49-F238E27FC236}">
                <a16:creationId xmlns:a16="http://schemas.microsoft.com/office/drawing/2014/main" id="{E5AE6680-3D79-2C57-CF91-15F341F73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39" t="47048" r="6925" b="6360"/>
          <a:stretch/>
        </p:blipFill>
        <p:spPr>
          <a:xfrm>
            <a:off x="3379579" y="1472034"/>
            <a:ext cx="6334421" cy="4546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83A01-BD4C-FB20-90CA-3CC0818A7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B8124-60E4-56B8-275B-2893747DDC69}"/>
              </a:ext>
            </a:extLst>
          </p:cNvPr>
          <p:cNvSpPr txBox="1"/>
          <p:nvPr/>
        </p:nvSpPr>
        <p:spPr>
          <a:xfrm>
            <a:off x="6892985" y="1818109"/>
            <a:ext cx="3820293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CA" sz="2400"/>
              <a:t>Study showed an increase of energy spread reduces the terahertz light peak output power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E31BAD-E324-4DBF-DEF4-1E8D77F89F80}"/>
              </a:ext>
            </a:extLst>
          </p:cNvPr>
          <p:cNvSpPr txBox="1"/>
          <p:nvPr/>
        </p:nvSpPr>
        <p:spPr>
          <a:xfrm>
            <a:off x="0" y="7072959"/>
            <a:ext cx="5778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b="0" i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[2] Wu, A., Jia, Q., &amp; Wang, F. (2011). The parameter study of terahertz free-electron laser oscillator based on electrostatic accelerator. WEPD51, PAC, 11(4).</a:t>
            </a:r>
            <a:endParaRPr lang="en-US" sz="1200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F1F404-0594-5B61-7EE4-860D1343A79E}"/>
              </a:ext>
            </a:extLst>
          </p:cNvPr>
          <p:cNvSpPr txBox="1"/>
          <p:nvPr/>
        </p:nvSpPr>
        <p:spPr>
          <a:xfrm>
            <a:off x="3763387" y="6018634"/>
            <a:ext cx="5926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Plot of the </a:t>
            </a:r>
            <a:r>
              <a:rPr lang="en-CA" sz="2400"/>
              <a:t>terahertz light </a:t>
            </a:r>
            <a:r>
              <a:rPr lang="en-US" sz="2400"/>
              <a:t>peak output power vs energy spread [2].</a:t>
            </a:r>
          </a:p>
        </p:txBody>
      </p:sp>
    </p:spTree>
    <p:extLst>
      <p:ext uri="{BB962C8B-B14F-4D97-AF65-F5344CB8AC3E}">
        <p14:creationId xmlns:p14="http://schemas.microsoft.com/office/powerpoint/2010/main" val="1711279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26259-93AD-B638-68D3-4D70D3311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00B0F1"/>
                </a:solidFill>
              </a:rPr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725C0-98EF-12E9-12BA-463D68A84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4B9C1B-9123-0F89-7360-5B7C981D1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85" y="2012414"/>
            <a:ext cx="10949963" cy="4796544"/>
          </a:xfrm>
        </p:spPr>
        <p:txBody>
          <a:bodyPr/>
          <a:lstStyle/>
          <a:p>
            <a:pPr marL="1018321" lvl="1" indent="-514350">
              <a:buFont typeface="+mj-lt"/>
              <a:buAutoNum type="arabicPeriod"/>
            </a:pPr>
            <a:r>
              <a:rPr lang="en-CA" sz="2800" dirty="0"/>
              <a:t>Higher peak current and a shorter bunch cause a larger space charge</a:t>
            </a:r>
          </a:p>
          <a:p>
            <a:pPr marL="1018321" lvl="1" indent="-514350">
              <a:buFont typeface="+mj-lt"/>
              <a:buAutoNum type="arabicPeriod"/>
            </a:pPr>
            <a:r>
              <a:rPr lang="en-CA" sz="2800" dirty="0"/>
              <a:t>More focusing needed in both transverse and longitudinal directions.</a:t>
            </a:r>
          </a:p>
          <a:p>
            <a:pPr marL="1018321" lvl="1" indent="-514350">
              <a:buFont typeface="+mj-lt"/>
              <a:buAutoNum type="arabicPeriod"/>
            </a:pPr>
            <a:r>
              <a:rPr lang="en-CA" sz="2800" dirty="0"/>
              <a:t>Space constraint increases the design difficulty.</a:t>
            </a:r>
          </a:p>
          <a:p>
            <a:pPr marL="1018321" lvl="1" indent="-514350">
              <a:buFont typeface="+mj-lt"/>
              <a:buAutoNum type="arabicPeriod"/>
            </a:pPr>
            <a:r>
              <a:rPr lang="en-CA" sz="2800" dirty="0"/>
              <a:t>An SRF-gun might be a good option resolving this tedious issue.</a:t>
            </a:r>
          </a:p>
        </p:txBody>
      </p:sp>
    </p:spTree>
    <p:extLst>
      <p:ext uri="{BB962C8B-B14F-4D97-AF65-F5344CB8AC3E}">
        <p14:creationId xmlns:p14="http://schemas.microsoft.com/office/powerpoint/2010/main" val="3039202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32F1BD-709B-E843-9FFD-6E8D7AB0C6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r="10296"/>
          <a:stretch/>
        </p:blipFill>
        <p:spPr>
          <a:xfrm>
            <a:off x="4188820" y="-12152"/>
            <a:ext cx="9254433" cy="75839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3D1020-BEAD-AE44-3FB6-50C81BDE9DCB}"/>
              </a:ext>
            </a:extLst>
          </p:cNvPr>
          <p:cNvSpPr/>
          <p:nvPr/>
        </p:nvSpPr>
        <p:spPr>
          <a:xfrm>
            <a:off x="177" y="-22009"/>
            <a:ext cx="5587196" cy="7593835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defTabSz="1007943">
              <a:defRPr/>
            </a:pPr>
            <a:endParaRPr lang="en-US" sz="1984" kern="0">
              <a:solidFill>
                <a:srgbClr val="FFFFFF"/>
              </a:solidFill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6CFABF-CDF2-1C2E-52F2-F9A729EF5F52}"/>
              </a:ext>
            </a:extLst>
          </p:cNvPr>
          <p:cNvSpPr txBox="1"/>
          <p:nvPr/>
        </p:nvSpPr>
        <p:spPr>
          <a:xfrm rot="16200000">
            <a:off x="3406041" y="5158455"/>
            <a:ext cx="3874332" cy="53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20"/>
              </a:lnSpc>
            </a:pPr>
            <a:r>
              <a:rPr lang="en-US" sz="1984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720"/>
              </a:lnSpc>
            </a:pPr>
            <a:r>
              <a:rPr lang="en-US" sz="1984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7B8743E-43EB-7875-8A78-9B86454362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706" y="5590113"/>
            <a:ext cx="453581" cy="4535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17EF53-971A-97FD-8FAF-EC76764D98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166" y="5593473"/>
            <a:ext cx="450221" cy="4502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A4B3D7-5B01-4697-5E54-0EA63A732F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266" y="5590113"/>
            <a:ext cx="453581" cy="4535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E1A82-5848-3D60-D5B2-7EDD1BA1B9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727" y="5590113"/>
            <a:ext cx="453581" cy="45358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6599AF2-489E-0AAB-0CE0-3F06D2902902}"/>
              </a:ext>
            </a:extLst>
          </p:cNvPr>
          <p:cNvSpPr txBox="1">
            <a:spLocks/>
          </p:cNvSpPr>
          <p:nvPr/>
        </p:nvSpPr>
        <p:spPr>
          <a:xfrm>
            <a:off x="1245810" y="3166995"/>
            <a:ext cx="4341834" cy="174381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1007955">
              <a:defRPr/>
            </a:pPr>
            <a:r>
              <a:rPr lang="en-US" sz="3527">
                <a:solidFill>
                  <a:srgbClr val="000000"/>
                </a:solidFill>
              </a:rPr>
              <a:t>Thank you</a:t>
            </a:r>
            <a:br>
              <a:rPr lang="en-US" sz="3527">
                <a:solidFill>
                  <a:srgbClr val="000000"/>
                </a:solidFill>
              </a:rPr>
            </a:br>
            <a:r>
              <a:rPr lang="en-US" sz="3527">
                <a:solidFill>
                  <a:srgbClr val="00B0F0"/>
                </a:solidFill>
              </a:rPr>
              <a:t>Merci</a:t>
            </a:r>
            <a:endParaRPr lang="en-US" sz="3527">
              <a:solidFill>
                <a:srgbClr val="000000"/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5573725-FCAF-34D0-E085-FD7BC2C9BFFC}"/>
              </a:ext>
            </a:extLst>
          </p:cNvPr>
          <p:cNvSpPr txBox="1">
            <a:spLocks/>
          </p:cNvSpPr>
          <p:nvPr/>
        </p:nvSpPr>
        <p:spPr>
          <a:xfrm>
            <a:off x="1246080" y="5089101"/>
            <a:ext cx="4341563" cy="335228"/>
          </a:xfrm>
          <a:prstGeom prst="rect">
            <a:avLst/>
          </a:prstGeom>
        </p:spPr>
        <p:txBody>
          <a:bodyPr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07955">
              <a:spcBef>
                <a:spcPts val="1103"/>
              </a:spcBef>
              <a:defRPr/>
            </a:pPr>
            <a:r>
              <a:rPr lang="en-US" sz="1984">
                <a:solidFill>
                  <a:srgbClr val="000000"/>
                </a:solidFill>
                <a:latin typeface="Arial" panose="020B0604020202020204"/>
              </a:rPr>
              <a:t>Follow us </a:t>
            </a:r>
            <a:r>
              <a:rPr lang="en-US" sz="1984" b="1">
                <a:solidFill>
                  <a:srgbClr val="000000"/>
                </a:solidFill>
                <a:latin typeface="Arial" panose="020B0604020202020204"/>
              </a:rPr>
              <a:t>@TRIUMFLab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E1CD4DC-B643-6654-696C-5A18C5712862}"/>
              </a:ext>
            </a:extLst>
          </p:cNvPr>
          <p:cNvSpPr txBox="1">
            <a:spLocks/>
          </p:cNvSpPr>
          <p:nvPr/>
        </p:nvSpPr>
        <p:spPr>
          <a:xfrm>
            <a:off x="1245810" y="4676151"/>
            <a:ext cx="4341563" cy="412949"/>
          </a:xfrm>
          <a:prstGeom prst="rect">
            <a:avLst/>
          </a:prstGeom>
        </p:spPr>
        <p:txBody>
          <a:bodyPr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Tx/>
              <a:buNone/>
              <a:defRPr sz="20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07955">
              <a:spcBef>
                <a:spcPts val="1103"/>
              </a:spcBef>
              <a:defRPr/>
            </a:pPr>
            <a:r>
              <a:rPr lang="en-US" sz="2205">
                <a:latin typeface="Arial" panose="020B0604020202020204"/>
              </a:rPr>
              <a:t>www.triumf.ca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352F8E-FA73-17F0-6555-1BA92AF6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7756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9FED-EB72-DF88-18FF-50F80997C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136" y="750717"/>
            <a:ext cx="11591502" cy="111295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AEEF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A000D-1B5D-CAF9-D45B-1CC1A65C1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980" y="2156502"/>
            <a:ext cx="11087814" cy="446524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sz="3200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3200" dirty="0"/>
              <a:t>Challenges</a:t>
            </a:r>
          </a:p>
          <a:p>
            <a:pPr lvl="1"/>
            <a:r>
              <a:rPr lang="en-CA" sz="2800" dirty="0"/>
              <a:t>High peak current</a:t>
            </a:r>
          </a:p>
          <a:p>
            <a:pPr lvl="1"/>
            <a:r>
              <a:rPr lang="en-CA" sz="2800" dirty="0"/>
              <a:t>Short bunches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3200" dirty="0"/>
              <a:t>Conclusions</a:t>
            </a:r>
          </a:p>
          <a:p>
            <a:pPr lvl="1"/>
            <a:endParaRPr lang="en-CA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DF80C-CDAF-5CF2-C793-FD32DF09A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2680-37AD-C84A-844B-E2AD4D31A9C6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F400F8-4657-337D-E8CA-92DDB85CC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8282" y="-1"/>
            <a:ext cx="2451273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41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>
            <a:extLst>
              <a:ext uri="{FF2B5EF4-FFF2-40B4-BE49-F238E27FC236}">
                <a16:creationId xmlns:a16="http://schemas.microsoft.com/office/drawing/2014/main" id="{9AC99E24-77E3-4640-39F5-2B855CDB7468}"/>
              </a:ext>
            </a:extLst>
          </p:cNvPr>
          <p:cNvSpPr txBox="1">
            <a:spLocks noChangeArrowheads="1"/>
          </p:cNvSpPr>
          <p:nvPr/>
        </p:nvSpPr>
        <p:spPr>
          <a:xfrm>
            <a:off x="7465391" y="551177"/>
            <a:ext cx="5468731" cy="745277"/>
          </a:xfrm>
          <a:prstGeom prst="rect">
            <a:avLst/>
          </a:prstGeom>
        </p:spPr>
        <p:txBody>
          <a:bodyPr lIns="100796" tIns="50398" rIns="100796" bIns="50398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e-DE" altLang="de-DE" sz="3600" dirty="0">
                <a:latin typeface="+mj-lt"/>
                <a:cs typeface="Myriad Pro SemiExt"/>
              </a:rPr>
              <a:t>TRIUMF </a:t>
            </a:r>
            <a:r>
              <a:rPr lang="en-CA" altLang="de-DE" sz="3600" dirty="0">
                <a:latin typeface="+mj-lt"/>
                <a:cs typeface="Myriad Pro SemiExt"/>
              </a:rPr>
              <a:t>accelerator complex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0F0C76-3793-137D-46F2-CC72E98D122B}"/>
              </a:ext>
            </a:extLst>
          </p:cNvPr>
          <p:cNvSpPr txBox="1"/>
          <p:nvPr/>
        </p:nvSpPr>
        <p:spPr>
          <a:xfrm>
            <a:off x="7568630" y="2055288"/>
            <a:ext cx="5179961" cy="48415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0796" tIns="50398" rIns="100796" bIns="5039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899" lvl="1" defTabSz="1007943">
              <a:buClr>
                <a:srgbClr val="00B0F0"/>
              </a:buClr>
            </a:pPr>
            <a:r>
              <a:rPr lang="en-US" sz="2800" b="1" dirty="0">
                <a:solidFill>
                  <a:srgbClr val="00B0F0"/>
                </a:solidFill>
                <a:cs typeface="Arial"/>
              </a:rPr>
              <a:t>Main high-power drivers:</a:t>
            </a:r>
          </a:p>
          <a:p>
            <a:pPr marL="290649" lvl="1" indent="-285750" defTabSz="1007943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cs typeface="Arial"/>
              </a:rPr>
              <a:t>500 MeV Cyclotron</a:t>
            </a:r>
          </a:p>
          <a:p>
            <a:pPr marL="290649" lvl="1" indent="-285750" defTabSz="1007943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cs typeface="Arial"/>
              </a:rPr>
              <a:t>100 kW e-LINAC</a:t>
            </a:r>
          </a:p>
          <a:p>
            <a:endParaRPr lang="en-US" sz="2800" dirty="0">
              <a:cs typeface="Arial"/>
            </a:endParaRPr>
          </a:p>
          <a:p>
            <a:r>
              <a:rPr lang="en-US" sz="2800" b="1" dirty="0">
                <a:solidFill>
                  <a:srgbClr val="00AEEF"/>
                </a:solidFill>
                <a:ea typeface="+mn-lt"/>
                <a:cs typeface="+mn-lt"/>
              </a:rPr>
              <a:t>Pre-ARIEL</a:t>
            </a:r>
            <a:r>
              <a:rPr lang="en-US" sz="2800" b="1" dirty="0">
                <a:solidFill>
                  <a:srgbClr val="00AEEF"/>
                </a:solidFill>
                <a:cs typeface="Arial" panose="020B0604020202020204"/>
              </a:rPr>
              <a:t> science program at e-LINAC: </a:t>
            </a:r>
          </a:p>
          <a:p>
            <a:pPr marL="382878" lvl="1" indent="-377979" defTabSz="1007943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cs typeface="Arial" panose="020B0604020202020204"/>
              </a:rPr>
              <a:t>FLASH</a:t>
            </a:r>
          </a:p>
          <a:p>
            <a:pPr marL="382878" lvl="1" indent="-377979" defTabSz="1007943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800" dirty="0" err="1">
                <a:cs typeface="Arial" panose="020B0604020202020204"/>
              </a:rPr>
              <a:t>DarkLight</a:t>
            </a:r>
            <a:endParaRPr lang="en-US" sz="2800" dirty="0">
              <a:cs typeface="Arial" panose="020B0604020202020204"/>
            </a:endParaRPr>
          </a:p>
          <a:p>
            <a:pPr marL="382878" lvl="1" indent="-377979" defTabSz="1007943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cs typeface="Arial" panose="020B0604020202020204"/>
              </a:rPr>
              <a:t>Terahertz</a:t>
            </a:r>
          </a:p>
          <a:p>
            <a:pPr marL="4899" lvl="1" defTabSz="1007943">
              <a:buClr>
                <a:srgbClr val="00B0F0"/>
              </a:buClr>
            </a:pPr>
            <a:br>
              <a:rPr lang="en-US" sz="2800" b="1" dirty="0">
                <a:solidFill>
                  <a:schemeClr val="tx1"/>
                </a:solidFill>
                <a:cs typeface="Arial"/>
              </a:rPr>
            </a:br>
            <a:r>
              <a:rPr lang="en-US" sz="2800" b="1" dirty="0">
                <a:solidFill>
                  <a:schemeClr val="tx1"/>
                </a:solidFill>
              </a:rPr>
              <a:t> </a:t>
            </a:r>
            <a:endParaRPr lang="en-US" sz="2800" dirty="0">
              <a:cs typeface="Arial" panose="020B0604020202020204"/>
            </a:endParaRPr>
          </a:p>
        </p:txBody>
      </p:sp>
      <p:pic>
        <p:nvPicPr>
          <p:cNvPr id="2" name="Picture 3" descr="Diagram&#10;&#10;Description automatically generated">
            <a:extLst>
              <a:ext uri="{FF2B5EF4-FFF2-40B4-BE49-F238E27FC236}">
                <a16:creationId xmlns:a16="http://schemas.microsoft.com/office/drawing/2014/main" id="{C5588FE5-130B-EC31-2225-1F89B21164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93" t="21955" r="13302" b="24787"/>
          <a:stretch/>
        </p:blipFill>
        <p:spPr>
          <a:xfrm>
            <a:off x="5192" y="1548"/>
            <a:ext cx="7216616" cy="7564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FC451-E2B1-BAEC-CE25-74402DDA8769}"/>
              </a:ext>
            </a:extLst>
          </p:cNvPr>
          <p:cNvSpPr txBox="1"/>
          <p:nvPr/>
        </p:nvSpPr>
        <p:spPr>
          <a:xfrm>
            <a:off x="2644013" y="5515375"/>
            <a:ext cx="1348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highlight>
                  <a:srgbClr val="FFFFFF"/>
                </a:highlight>
                <a:cs typeface="Arial"/>
              </a:rPr>
              <a:t>Cyclotron</a:t>
            </a:r>
            <a:endParaRPr lang="en-US" dirty="0">
              <a:highlight>
                <a:srgbClr val="FFFFFF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03DF2-5D4D-5CC4-55D5-68FF93F56DF1}"/>
              </a:ext>
            </a:extLst>
          </p:cNvPr>
          <p:cNvSpPr txBox="1"/>
          <p:nvPr/>
        </p:nvSpPr>
        <p:spPr>
          <a:xfrm>
            <a:off x="1548238" y="5515375"/>
            <a:ext cx="1163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1"/>
                </a:solidFill>
                <a:cs typeface="Arial"/>
              </a:rPr>
              <a:t>E-LINAC</a:t>
            </a:r>
            <a:endParaRPr lang="en-US" dirty="0">
              <a:solidFill>
                <a:srgbClr val="00B0F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8773CF-648E-60C0-64CC-1A0716B8EC76}"/>
              </a:ext>
            </a:extLst>
          </p:cNvPr>
          <p:cNvSpPr/>
          <p:nvPr/>
        </p:nvSpPr>
        <p:spPr>
          <a:xfrm>
            <a:off x="1616006" y="4278975"/>
            <a:ext cx="1028007" cy="1270064"/>
          </a:xfrm>
          <a:prstGeom prst="rect">
            <a:avLst/>
          </a:prstGeom>
          <a:noFill/>
          <a:ln w="412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E5685-593E-6A4E-85A2-FC2C4FCE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488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583F42C-DF50-D593-AEAA-1328DC52C172}"/>
              </a:ext>
            </a:extLst>
          </p:cNvPr>
          <p:cNvGrpSpPr/>
          <p:nvPr/>
        </p:nvGrpSpPr>
        <p:grpSpPr>
          <a:xfrm>
            <a:off x="639650" y="1235990"/>
            <a:ext cx="12116980" cy="5971950"/>
            <a:chOff x="1149472" y="-611730"/>
            <a:chExt cx="10341142" cy="5096714"/>
          </a:xfrm>
        </p:grpSpPr>
        <p:pic>
          <p:nvPicPr>
            <p:cNvPr id="12" name="Picture 11" descr="A screenshot of a video game&#10;&#10;Description automatically generated with low confidence">
              <a:extLst>
                <a:ext uri="{FF2B5EF4-FFF2-40B4-BE49-F238E27FC236}">
                  <a16:creationId xmlns:a16="http://schemas.microsoft.com/office/drawing/2014/main" id="{DAF39B9A-00CC-642E-EE5F-7B399CA18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270698" y="-611730"/>
              <a:ext cx="10219916" cy="502787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4FEE01-F520-5D78-2AD5-4DFFA33260D3}"/>
                </a:ext>
              </a:extLst>
            </p:cNvPr>
            <p:cNvSpPr txBox="1"/>
            <p:nvPr/>
          </p:nvSpPr>
          <p:spPr>
            <a:xfrm>
              <a:off x="1149472" y="4023319"/>
              <a:ext cx="10168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EGUN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3BA064-EF76-3F4D-0E50-51595F0D5E8E}"/>
                </a:ext>
              </a:extLst>
            </p:cNvPr>
            <p:cNvSpPr txBox="1"/>
            <p:nvPr/>
          </p:nvSpPr>
          <p:spPr>
            <a:xfrm>
              <a:off x="1507122" y="2991470"/>
              <a:ext cx="8314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ELBT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DDBA09-B62E-ED7C-9362-A97A13EF11CE}"/>
                </a:ext>
              </a:extLst>
            </p:cNvPr>
            <p:cNvSpPr txBox="1"/>
            <p:nvPr/>
          </p:nvSpPr>
          <p:spPr>
            <a:xfrm>
              <a:off x="2338568" y="2383033"/>
              <a:ext cx="7569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EINJ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0FC792-0600-A1F1-1B8A-65B779D758C0}"/>
                </a:ext>
              </a:extLst>
            </p:cNvPr>
            <p:cNvSpPr txBox="1"/>
            <p:nvPr/>
          </p:nvSpPr>
          <p:spPr>
            <a:xfrm>
              <a:off x="5053989" y="2309276"/>
              <a:ext cx="9237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EACA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A6F2E1-84BB-B3E2-5B73-F12C71B8ACB3}"/>
                </a:ext>
              </a:extLst>
            </p:cNvPr>
            <p:cNvSpPr txBox="1"/>
            <p:nvPr/>
          </p:nvSpPr>
          <p:spPr>
            <a:xfrm>
              <a:off x="3332653" y="1843457"/>
              <a:ext cx="9212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EMBT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F20D7C-E530-8EEF-8F78-7A4614B6E1BB}"/>
                </a:ext>
              </a:extLst>
            </p:cNvPr>
            <p:cNvSpPr txBox="1"/>
            <p:nvPr/>
          </p:nvSpPr>
          <p:spPr>
            <a:xfrm>
              <a:off x="6921894" y="2309276"/>
              <a:ext cx="8586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EABT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7D76E8-32AD-F7A3-1736-ABDEF841CFCE}"/>
                </a:ext>
              </a:extLst>
            </p:cNvPr>
            <p:cNvSpPr txBox="1"/>
            <p:nvPr/>
          </p:nvSpPr>
          <p:spPr>
            <a:xfrm>
              <a:off x="8900201" y="2263804"/>
              <a:ext cx="8887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EHAT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9F75BE-3C49-CAA4-BEAD-3A0B30F2CD9E}"/>
                </a:ext>
              </a:extLst>
            </p:cNvPr>
            <p:cNvSpPr txBox="1"/>
            <p:nvPr/>
          </p:nvSpPr>
          <p:spPr>
            <a:xfrm>
              <a:off x="10079039" y="1202084"/>
              <a:ext cx="924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EHDT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6452D4-6323-FF57-288C-56DA02E6FCF5}"/>
                </a:ext>
              </a:extLst>
            </p:cNvPr>
            <p:cNvSpPr txBox="1"/>
            <p:nvPr/>
          </p:nvSpPr>
          <p:spPr>
            <a:xfrm>
              <a:off x="9858967" y="-91298"/>
              <a:ext cx="1027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DUMP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C167B1-232F-E7E0-DE86-61AED8EF6000}"/>
              </a:ext>
            </a:extLst>
          </p:cNvPr>
          <p:cNvGrpSpPr/>
          <p:nvPr/>
        </p:nvGrpSpPr>
        <p:grpSpPr>
          <a:xfrm>
            <a:off x="4277149" y="2174356"/>
            <a:ext cx="4569281" cy="2433074"/>
            <a:chOff x="7499457" y="2778843"/>
            <a:chExt cx="3111500" cy="1820920"/>
          </a:xfrm>
        </p:grpSpPr>
        <p:pic>
          <p:nvPicPr>
            <p:cNvPr id="5" name="Picture 4" descr="A diagram of a diagram&#10;&#10;Description automatically generated">
              <a:extLst>
                <a:ext uri="{FF2B5EF4-FFF2-40B4-BE49-F238E27FC236}">
                  <a16:creationId xmlns:a16="http://schemas.microsoft.com/office/drawing/2014/main" id="{31B0A71E-FD42-C49A-6067-900F5EEC4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428" r="17301"/>
            <a:stretch/>
          </p:blipFill>
          <p:spPr>
            <a:xfrm rot="5400000">
              <a:off x="8435804" y="2020170"/>
              <a:ext cx="1238806" cy="3111500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1EBCBE6-684C-F0DD-885E-FD01493EB1E3}"/>
                </a:ext>
              </a:extLst>
            </p:cNvPr>
            <p:cNvCxnSpPr>
              <a:cxnSpLocks/>
            </p:cNvCxnSpPr>
            <p:nvPr/>
          </p:nvCxnSpPr>
          <p:spPr>
            <a:xfrm>
              <a:off x="7581057" y="4207036"/>
              <a:ext cx="204208" cy="201631"/>
            </a:xfrm>
            <a:prstGeom prst="line">
              <a:avLst/>
            </a:prstGeom>
            <a:ln w="38100">
              <a:solidFill>
                <a:srgbClr val="BBB7B7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0B72350-0492-47D1-FB21-68D2310F54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16096" y="4198205"/>
              <a:ext cx="204208" cy="201631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312A00-0672-3120-AB0C-A17097623D21}"/>
                </a:ext>
              </a:extLst>
            </p:cNvPr>
            <p:cNvSpPr txBox="1"/>
            <p:nvPr/>
          </p:nvSpPr>
          <p:spPr>
            <a:xfrm>
              <a:off x="8660465" y="2778843"/>
              <a:ext cx="1581571" cy="6219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Possible THz chicane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74F089A-AE47-8070-454A-17B1A492E529}"/>
                </a:ext>
              </a:extLst>
            </p:cNvPr>
            <p:cNvSpPr/>
            <p:nvPr/>
          </p:nvSpPr>
          <p:spPr>
            <a:xfrm>
              <a:off x="10203396" y="4276887"/>
              <a:ext cx="45719" cy="3228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048F052-0D1C-1129-9B9D-A7820EEF0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0000">
            <a:normAutofit/>
          </a:bodyPr>
          <a:lstStyle/>
          <a:p>
            <a:r>
              <a:rPr lang="en-US" sz="4400" b="1" dirty="0">
                <a:solidFill>
                  <a:srgbClr val="00AEEF"/>
                </a:solidFill>
                <a:cs typeface="Calibri" panose="020F0502020204030204" pitchFamily="34" charset="0"/>
              </a:rPr>
              <a:t>Beamline Layout of </a:t>
            </a:r>
            <a:r>
              <a:rPr lang="en-US" sz="4400" b="1" dirty="0">
                <a:solidFill>
                  <a:srgbClr val="00AEEF"/>
                </a:solidFill>
                <a:ea typeface="+mn-lt"/>
                <a:cs typeface="Calibri" panose="020F0502020204030204" pitchFamily="34" charset="0"/>
              </a:rPr>
              <a:t>TRIUMF e-</a:t>
            </a:r>
            <a:r>
              <a:rPr lang="en-US" sz="4400" b="1" dirty="0" err="1">
                <a:solidFill>
                  <a:srgbClr val="00AEEF"/>
                </a:solidFill>
                <a:ea typeface="+mn-lt"/>
                <a:cs typeface="Calibri" panose="020F0502020204030204" pitchFamily="34" charset="0"/>
              </a:rPr>
              <a:t>Linac</a:t>
            </a:r>
            <a:endParaRPr lang="en-US" sz="4400" b="1" dirty="0">
              <a:solidFill>
                <a:srgbClr val="00AEEF"/>
              </a:solidFill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0630F-8908-C512-A3D5-AF21AD92B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7A29593-6BEB-9815-88B9-A4917776D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8282" y="-1"/>
            <a:ext cx="2451273" cy="5040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5E11E6D-BB17-2969-A94F-83DD34ACDF57}"/>
              </a:ext>
            </a:extLst>
          </p:cNvPr>
          <p:cNvGrpSpPr/>
          <p:nvPr/>
        </p:nvGrpSpPr>
        <p:grpSpPr>
          <a:xfrm>
            <a:off x="463004" y="3486729"/>
            <a:ext cx="2639178" cy="3762210"/>
            <a:chOff x="463004" y="3486729"/>
            <a:chExt cx="2639178" cy="376221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C2089E-99FF-CE65-BB9D-B781AFC1FEDC}"/>
                </a:ext>
              </a:extLst>
            </p:cNvPr>
            <p:cNvSpPr/>
            <p:nvPr/>
          </p:nvSpPr>
          <p:spPr>
            <a:xfrm>
              <a:off x="463004" y="4372106"/>
              <a:ext cx="2639178" cy="287683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C196F8-C2F2-CD49-1EC7-7C2621156866}"/>
                </a:ext>
              </a:extLst>
            </p:cNvPr>
            <p:cNvSpPr txBox="1"/>
            <p:nvPr/>
          </p:nvSpPr>
          <p:spPr>
            <a:xfrm>
              <a:off x="623766" y="3486729"/>
              <a:ext cx="241462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Low-medium energy section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Right Arrow 2">
            <a:extLst>
              <a:ext uri="{FF2B5EF4-FFF2-40B4-BE49-F238E27FC236}">
                <a16:creationId xmlns:a16="http://schemas.microsoft.com/office/drawing/2014/main" id="{CD586FE8-A0BF-D754-A3EF-CCADFCA974D3}"/>
              </a:ext>
            </a:extLst>
          </p:cNvPr>
          <p:cNvSpPr/>
          <p:nvPr/>
        </p:nvSpPr>
        <p:spPr>
          <a:xfrm rot="19421052">
            <a:off x="962301" y="6436498"/>
            <a:ext cx="377436" cy="25318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DC1C5-D262-CD81-A211-5B471A31D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400" b="1" dirty="0">
                <a:solidFill>
                  <a:srgbClr val="00B0F1"/>
                </a:solidFill>
              </a:rPr>
              <a:t># Challenge 1 : High peak current </a:t>
            </a:r>
            <a:endParaRPr lang="en-US" sz="4400" b="1" dirty="0">
              <a:solidFill>
                <a:srgbClr val="00B0F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48604-D10D-F315-90A9-ED320E93E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3971" lvl="1" indent="0">
              <a:buNone/>
            </a:pPr>
            <a:r>
              <a:rPr lang="en-CA" sz="2800" dirty="0"/>
              <a:t>- Larger space charge</a:t>
            </a:r>
          </a:p>
          <a:p>
            <a:pPr marL="503971" lvl="1" indent="0">
              <a:buNone/>
            </a:pPr>
            <a:r>
              <a:rPr lang="en-CA" sz="2800" dirty="0"/>
              <a:t>- Larger beam envelope</a:t>
            </a:r>
          </a:p>
          <a:p>
            <a:pPr marL="503971" lvl="1" indent="0">
              <a:buNone/>
            </a:pPr>
            <a:r>
              <a:rPr lang="en-CA" sz="2800" dirty="0"/>
              <a:t>-  Need more focusing elements (space constraint?)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158CE-258C-42B5-5BC0-2D1BC3A3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06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137" y="157084"/>
            <a:ext cx="12045083" cy="1461188"/>
          </a:xfrm>
        </p:spPr>
        <p:txBody>
          <a:bodyPr>
            <a:normAutofit/>
          </a:bodyPr>
          <a:lstStyle/>
          <a:p>
            <a:r>
              <a:rPr lang="en-MY" sz="4000" b="1">
                <a:solidFill>
                  <a:srgbClr val="00B0F1"/>
                </a:solidFill>
              </a:rPr>
              <a:t>Envelope equation including space charge(SC)</a:t>
            </a:r>
            <a:endParaRPr lang="en-GB" sz="4000" b="1">
              <a:solidFill>
                <a:srgbClr val="00B0F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2C72487-769D-491A-AA8E-F72E8E5CCC75}" type="slidenum">
              <a:rPr lang="en-GB" smtClean="0"/>
              <a:t>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606D21C-4563-7BA1-D038-FDA32FBB53BF}"/>
                  </a:ext>
                </a:extLst>
              </p:cNvPr>
              <p:cNvSpPr/>
              <p:nvPr/>
            </p:nvSpPr>
            <p:spPr>
              <a:xfrm>
                <a:off x="2716676" y="4181236"/>
                <a:ext cx="8006421" cy="267765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MY" sz="2400" dirty="0"/>
                  <a:t>= external focusing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en-CA" sz="2400" b="0" dirty="0">
                    <a:ea typeface="Cambria Math" panose="02040503050406030204" pitchFamily="18" charset="0"/>
                  </a:rPr>
                  <a:t>emittance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𝑚𝑎𝑠𝑠</m:t>
                        </m:r>
                      </m:sub>
                    </m:sSub>
                    <m:r>
                      <a:rPr lang="en-MY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MY" sz="2400" dirty="0"/>
                  <a:t>= rest mass energy of particles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MY" sz="2400" dirty="0"/>
                  <a:t> = bunch charge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𝛽𝛾</m:t>
                    </m:r>
                  </m:oMath>
                </a14:m>
                <a:r>
                  <a:rPr lang="en-MY" sz="2400" dirty="0"/>
                  <a:t> = momentum/</a:t>
                </a:r>
                <a14:m>
                  <m:oMath xmlns:m="http://schemas.openxmlformats.org/officeDocument/2006/math">
                    <m:r>
                      <a:rPr lang="en-MY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endParaRPr lang="en-MY" sz="2400" dirty="0"/>
              </a:p>
              <a:p>
                <a:pPr algn="ctr"/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MY" sz="2400" dirty="0"/>
                  <a:t> = beam envelope (ellipsoid semi-axes in x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MY" sz="2400" dirty="0"/>
                  <a:t>)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MY" sz="2400" dirty="0"/>
                  <a:t> = form factor (Carlson elliptic integrals)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606D21C-4563-7BA1-D038-FDA32FBB53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676" y="4181236"/>
                <a:ext cx="8006421" cy="2677656"/>
              </a:xfrm>
              <a:prstGeom prst="rect">
                <a:avLst/>
              </a:prstGeom>
              <a:blipFill>
                <a:blip r:embed="rId2"/>
                <a:stretch>
                  <a:fillRect t="-1822" b="-43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E640B8-B6D5-59C1-D46E-C3432396124E}"/>
                  </a:ext>
                </a:extLst>
              </p:cNvPr>
              <p:cNvSpPr txBox="1"/>
              <p:nvPr/>
            </p:nvSpPr>
            <p:spPr>
              <a:xfrm>
                <a:off x="3264797" y="1643401"/>
                <a:ext cx="6724650" cy="228575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latin typeface="Cambria Math" panose="02040503050406030204" pitchFamily="18" charset="0"/>
                                </a:rPr>
                                <m:t>SC</m:t>
                              </m:r>
                            </m:sub>
                          </m:sSub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CA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CA" sz="2800" b="0"/>
              </a:p>
              <a:p>
                <a:pPr algn="ctr"/>
                <a:endParaRPr lang="en-CA" sz="2800" b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MY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𝑥𝑆𝐶</m:t>
                        </m:r>
                      </m:sub>
                    </m:sSub>
                    <m:r>
                      <a:rPr lang="en-MY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MY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MY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MY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MY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sSub>
                          <m:sSub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𝑚𝑎𝑠𝑠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MY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sSup>
                          <m:sSupPr>
                            <m:ctrlPr>
                              <a:rPr lang="en-MY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MY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MY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MY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MY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MY" sz="280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MY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MY" sz="2800"/>
                  <a:t> </a:t>
                </a:r>
                <a:endParaRPr lang="en-CA" sz="2800"/>
              </a:p>
              <a:p>
                <a:pPr algn="ctr"/>
                <a:endParaRPr lang="en-CA" sz="1200" b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E640B8-B6D5-59C1-D46E-C34323961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797" y="1643401"/>
                <a:ext cx="6724650" cy="22857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906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946D9331-3EA4-EC47-6FC8-C092BBA18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816" y="1224011"/>
            <a:ext cx="11309037" cy="5641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CE371F-BF50-4AF6-7280-9CAD34BC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922" y="150493"/>
            <a:ext cx="11720153" cy="146118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AEEF"/>
                </a:solidFill>
              </a:rPr>
              <a:t>Typical low-medium energy transport at TRIUMF e-LINAC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3CF1D-48B0-4269-A540-DEE2249F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C458B3-9387-B6A2-212B-A5D426E5DB85}"/>
              </a:ext>
            </a:extLst>
          </p:cNvPr>
          <p:cNvSpPr txBox="1"/>
          <p:nvPr/>
        </p:nvSpPr>
        <p:spPr>
          <a:xfrm>
            <a:off x="10179397" y="1849543"/>
            <a:ext cx="1866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Q = 0.54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pC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9ED764-6936-5524-F6AA-260B7F96F3E2}"/>
              </a:ext>
            </a:extLst>
          </p:cNvPr>
          <p:cNvSpPr txBox="1"/>
          <p:nvPr/>
        </p:nvSpPr>
        <p:spPr>
          <a:xfrm>
            <a:off x="1485969" y="2058884"/>
            <a:ext cx="2290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err="1">
                <a:solidFill>
                  <a:srgbClr val="C00000"/>
                </a:solidFill>
              </a:rPr>
              <a:t>Egun</a:t>
            </a:r>
            <a:r>
              <a:rPr lang="en-US" sz="2400" b="1">
                <a:solidFill>
                  <a:srgbClr val="C00000"/>
                </a:solidFill>
              </a:rPr>
              <a:t> Voltage 300 kV</a:t>
            </a:r>
            <a:endParaRPr lang="en-US" sz="24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16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A3B2E4D-D306-3F57-7116-4689DE28F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87" y="1312189"/>
            <a:ext cx="11416266" cy="56945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CE371F-BF50-4AF6-7280-9CAD34BC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922" y="150493"/>
            <a:ext cx="11720153" cy="1461188"/>
          </a:xfrm>
        </p:spPr>
        <p:txBody>
          <a:bodyPr>
            <a:normAutofit/>
          </a:bodyPr>
          <a:lstStyle/>
          <a:p>
            <a:r>
              <a:rPr lang="en-CA" sz="4000" b="1" dirty="0">
                <a:solidFill>
                  <a:srgbClr val="00B0F1"/>
                </a:solidFill>
              </a:rPr>
              <a:t>High peak current - </a:t>
            </a:r>
            <a:r>
              <a:rPr lang="en-US" sz="4000" b="1" dirty="0">
                <a:solidFill>
                  <a:srgbClr val="00AEEF"/>
                </a:solidFill>
              </a:rPr>
              <a:t>larger emittance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3CF1D-48B0-4269-A540-DEE2249F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B99803-93C1-2DC4-F475-D79348D5B602}"/>
              </a:ext>
            </a:extLst>
          </p:cNvPr>
          <p:cNvSpPr txBox="1"/>
          <p:nvPr/>
        </p:nvSpPr>
        <p:spPr>
          <a:xfrm>
            <a:off x="1485969" y="2058884"/>
            <a:ext cx="2290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Egun</a:t>
            </a:r>
            <a:r>
              <a:rPr lang="en-US" sz="2400" b="1" dirty="0">
                <a:solidFill>
                  <a:srgbClr val="C00000"/>
                </a:solidFill>
              </a:rPr>
              <a:t> Voltage 300 kV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163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C787731-788C-F2EA-93E8-6C58CC23B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89" y="1376617"/>
            <a:ext cx="11416266" cy="5653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CE371F-BF50-4AF6-7280-9CAD34BC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922" y="150493"/>
            <a:ext cx="11720153" cy="1461188"/>
          </a:xfrm>
        </p:spPr>
        <p:txBody>
          <a:bodyPr>
            <a:normAutofit/>
          </a:bodyPr>
          <a:lstStyle/>
          <a:p>
            <a:r>
              <a:rPr lang="en-CA" sz="4000" b="1" dirty="0">
                <a:solidFill>
                  <a:srgbClr val="00B0F1"/>
                </a:solidFill>
              </a:rPr>
              <a:t>High peak current - </a:t>
            </a:r>
            <a:r>
              <a:rPr lang="en-US" sz="4000" b="1" dirty="0">
                <a:solidFill>
                  <a:srgbClr val="00AEEF"/>
                </a:solidFill>
              </a:rPr>
              <a:t>larger emittance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3CF1D-48B0-4269-A540-DEE2249F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0FEB-0B3F-4F0D-95B7-C00CE76B9C0D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B99803-93C1-2DC4-F475-D79348D5B602}"/>
              </a:ext>
            </a:extLst>
          </p:cNvPr>
          <p:cNvSpPr txBox="1"/>
          <p:nvPr/>
        </p:nvSpPr>
        <p:spPr>
          <a:xfrm>
            <a:off x="1525726" y="2125145"/>
            <a:ext cx="2290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Egun</a:t>
            </a:r>
            <a:r>
              <a:rPr lang="en-US" sz="2400" b="1" dirty="0">
                <a:solidFill>
                  <a:srgbClr val="C00000"/>
                </a:solidFill>
              </a:rPr>
              <a:t> Voltage 500 kV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78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129791</TotalTime>
  <Words>535</Words>
  <Application>Microsoft Office PowerPoint</Application>
  <PresentationFormat>Custom</PresentationFormat>
  <Paragraphs>129</Paragraphs>
  <Slides>18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Beam physics challenges of the TRIUMF E-LINAC</vt:lpstr>
      <vt:lpstr>Outline</vt:lpstr>
      <vt:lpstr>PowerPoint Presentation</vt:lpstr>
      <vt:lpstr>Beamline Layout of TRIUMF e-Linac</vt:lpstr>
      <vt:lpstr># Challenge 1 : High peak current </vt:lpstr>
      <vt:lpstr>Envelope equation including space charge(SC)</vt:lpstr>
      <vt:lpstr>Typical low-medium energy transport at TRIUMF e-LINAC </vt:lpstr>
      <vt:lpstr>High peak current - larger emittance</vt:lpstr>
      <vt:lpstr>High peak current - larger emittance</vt:lpstr>
      <vt:lpstr># Challenge 2 : Short bunches</vt:lpstr>
      <vt:lpstr>Injection Beamline Layout of TRIUMF e-Linac</vt:lpstr>
      <vt:lpstr>Selection of the most suitable bender </vt:lpstr>
      <vt:lpstr>EINJ phase plot</vt:lpstr>
      <vt:lpstr>Short bunches – more bunching needed</vt:lpstr>
      <vt:lpstr>Move the buncher…</vt:lpstr>
      <vt:lpstr>Furthermore, a small energy spread is needed…</vt:lpstr>
      <vt:lpstr>Conclusions</vt:lpstr>
      <vt:lpstr>PowerPoint Presentation</vt:lpstr>
    </vt:vector>
  </TitlesOfParts>
  <Company>日本大学　理工学部　平成30年度マイクロソフト・スクールアグリーメント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日本加速器学会 第17回年会 ポスターセッション発表資料用 テンプレート</dc:title>
  <dc:creator>tanaka</dc:creator>
  <cp:lastModifiedBy>Hui Wen Koay</cp:lastModifiedBy>
  <cp:revision>1286</cp:revision>
  <cp:lastPrinted>2021-02-03T12:31:19Z</cp:lastPrinted>
  <dcterms:created xsi:type="dcterms:W3CDTF">2020-07-13T02:36:50Z</dcterms:created>
  <dcterms:modified xsi:type="dcterms:W3CDTF">2024-03-19T05:32:32Z</dcterms:modified>
</cp:coreProperties>
</file>