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6" r:id="rId2"/>
  </p:sldMasterIdLst>
  <p:notesMasterIdLst>
    <p:notesMasterId r:id="rId12"/>
  </p:notesMasterIdLst>
  <p:sldIdLst>
    <p:sldId id="539" r:id="rId3"/>
    <p:sldId id="331" r:id="rId4"/>
    <p:sldId id="536" r:id="rId5"/>
    <p:sldId id="259" r:id="rId6"/>
    <p:sldId id="256" r:id="rId7"/>
    <p:sldId id="257" r:id="rId8"/>
    <p:sldId id="532" r:id="rId9"/>
    <p:sldId id="537" r:id="rId10"/>
    <p:sldId id="5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>
        <p:scale>
          <a:sx n="80" d="100"/>
          <a:sy n="80" d="100"/>
        </p:scale>
        <p:origin x="-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B5BE-B44E-4064-BEAC-E7653520F62A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9C54-5198-43D2-BDCA-E416F0F5C5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39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5173F58-EB44-43DA-8DE0-6C1FEBD28E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9FD6667-2D3A-476D-87F2-E0937EC77E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3FCED-73AB-46F9-A842-5E5620DCC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6E3491-1E02-426E-9516-711D8FD6788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9C0EA-797A-4B51-B0B2-476AE1B6B0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BF64D2-F0C6-9C27-58ED-E66D7AD24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7CD662F-33DD-989A-F34D-398EC30E3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BF64D2-F0C6-9C27-58ED-E66D7AD24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7CD662F-33DD-989A-F34D-398EC30E3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0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638E-905A-925B-5F37-102240899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75393-5803-BDFB-AB07-5D62B3939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17C3-1E6B-FA0A-282C-B7FA2075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E366-63E7-F337-DD33-0CD2CAAC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9678-5D6B-A949-B653-1BE07D4E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8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0992-9A82-6B64-29C6-722C8E42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130CC-AD93-D81D-7AC3-51E76F196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EC91-1EEB-1AE0-4023-EEAA334E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11A64-2EE5-18A6-6AA4-8C39D401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2EA9-61F5-39B9-6A70-6CD48C48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09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A06CC-2608-3897-9450-D365CB6E7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7B9D6-A65D-7193-BE93-74D6E959F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C2D6-4CA1-3D37-3D49-7C70B65A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16D3-8FB9-D500-61F9-B3E8A4CF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86C5-AE51-9B8B-EC45-06348D56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29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2024-03-13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6457-D2C5-9066-A26D-533D3E40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7933-B012-3B07-E720-EE4B421D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9AB3-A6D8-2AD3-91FF-49FA042E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510E-9749-2774-43C5-77D668E0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9048B-356E-B216-0EC7-3FD2AD79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75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7FDC-4361-97C0-9B67-ED073267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3025-F65D-5C91-8415-37B7280C3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7F3E-09E8-6DD1-750B-70F8F9B7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7166-F059-27FA-4759-40D50AA3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09F4-F19F-0A92-C5C5-F243B7BD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0DCC-0EB9-097E-35CC-F144DF58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80CB-6800-6B22-C07C-EDBA07A7B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D99AA-376B-B7FD-C318-E71F9F732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B10C-E48A-679C-B6C7-14053F52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B4D57-A373-38F9-11D5-542C906F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CE60E-E83C-F234-6C68-F8F3A96B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26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84E2-7ACD-8F66-1A33-B13AB7DD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83A6C-5E43-4534-F8D4-40546C59D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97034-B1E5-E8BC-18D4-C07DF91A2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7B6CB-DC42-4554-C789-A5F000AF4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B7603-E024-E215-92B2-25AD78637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13F7E-73B3-F294-A1DA-5B5DC338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28A2E-7B7F-D343-20B5-F60A39E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8EB47-2461-9B59-8FF0-8FAD0BAF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17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711C-5492-F584-3829-15E10496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9B945-1C9E-F7B7-348E-3B79C1AA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D09C3-473B-5A85-972E-BB552FB2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F11FE-AC46-FA7D-0420-3FEC86D0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80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90AB5-6C49-2FDC-03A7-94F8D961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AB8FB-9CF0-102C-46EB-03D81870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A391-372C-FA0E-7096-DD83279B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24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5DD9-B688-B82A-864B-F67B584E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02EC-452D-4B74-CCDE-37C6BDB1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C0CB3-66FA-4309-BF25-F78A9C64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A2BA7-3C69-286C-5906-E6AF33A8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3502-1350-4992-806A-26F3C049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9F02E-5AEC-A580-73D3-E895AD4B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6D7A-D540-73D2-102D-E6305C45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FB8E3-C1E5-BB26-F1F6-B9DF16F83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F7454-73CA-C512-BCD1-42DB89209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5A0E7-431A-D7DC-FB6A-1A88E64C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BA91-2DD3-DDEE-80F8-15A87CC4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B294B-C870-2709-E5C2-44228BDE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5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557FB-92D5-3415-EF73-8579FF33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09AC9-52D5-5AF1-1AE2-F902EC5F5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93206-37C6-C228-7294-57B5CA14A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80EE-794C-4CC9-9B81-953A03793CC4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F51C2-F021-0C34-0708-4188E839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90F9-1E71-EEBE-2C88-310EE76B7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38A6-F057-4FF4-8023-DB6CA90A6A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8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1330960"/>
          </a:xfrm>
        </p:spPr>
        <p:txBody>
          <a:bodyPr>
            <a:normAutofit/>
          </a:bodyPr>
          <a:lstStyle/>
          <a:p>
            <a:r>
              <a:rPr lang="en-US" dirty="0"/>
              <a:t>Bob Laxdal</a:t>
            </a:r>
          </a:p>
          <a:p>
            <a:r>
              <a:rPr lang="en-US" sz="1400" dirty="0"/>
              <a:t>Department Head RF/SRF</a:t>
            </a:r>
          </a:p>
          <a:p>
            <a:r>
              <a:rPr lang="en-US" sz="1400" dirty="0"/>
              <a:t>Accelerator Division</a:t>
            </a:r>
          </a:p>
          <a:p>
            <a:r>
              <a:rPr lang="en-US" sz="1400" dirty="0"/>
              <a:t>TRIUMF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5524715" cy="2082023"/>
          </a:xfrm>
        </p:spPr>
        <p:txBody>
          <a:bodyPr>
            <a:normAutofit/>
          </a:bodyPr>
          <a:lstStyle/>
          <a:p>
            <a:r>
              <a:rPr lang="en-US" dirty="0"/>
              <a:t>An SRF gun for TRIUMF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D9A2A-6C48-F9C9-6665-D661A61FC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17" t="26977" r="14084" b="7907"/>
          <a:stretch/>
        </p:blipFill>
        <p:spPr>
          <a:xfrm>
            <a:off x="6086836" y="0"/>
            <a:ext cx="5584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EFFAEC2-AED5-4B85-9C12-6661CD81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21" y="363809"/>
            <a:ext cx="8017198" cy="626533"/>
          </a:xfrm>
        </p:spPr>
        <p:txBody>
          <a:bodyPr/>
          <a:lstStyle/>
          <a:p>
            <a:r>
              <a:rPr lang="en-CA" altLang="en-US" sz="3200">
                <a:solidFill>
                  <a:srgbClr val="00B0F0"/>
                </a:solidFill>
                <a:latin typeface="+mn-lt"/>
                <a:cs typeface="Myriad Pro SemiExt"/>
              </a:rPr>
              <a:t>TRIUMF SRF Infrastructure (I)</a:t>
            </a:r>
          </a:p>
        </p:txBody>
      </p:sp>
      <p:sp>
        <p:nvSpPr>
          <p:cNvPr id="57" name="Text Box 27">
            <a:extLst>
              <a:ext uri="{FF2B5EF4-FFF2-40B4-BE49-F238E27FC236}">
                <a16:creationId xmlns:a16="http://schemas.microsoft.com/office/drawing/2014/main" id="{F42580C4-0D79-448A-955A-A294CF57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21" y="1363800"/>
            <a:ext cx="5454651" cy="4308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15900" indent="-215900">
              <a:spcBef>
                <a:spcPts val="6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>
                <a:cs typeface="Arial"/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en-CA" altLang="en-US" sz="2400" dirty="0"/>
              <a:t>TRIUMF hosts two SRF </a:t>
            </a:r>
            <a:r>
              <a:rPr lang="en-CA" altLang="en-US" sz="2400" dirty="0" err="1"/>
              <a:t>linacs</a:t>
            </a:r>
            <a:r>
              <a:rPr lang="en-CA" altLang="en-US" sz="2400" dirty="0"/>
              <a:t> (ISAC-II heavy ion </a:t>
            </a:r>
            <a:r>
              <a:rPr lang="en-CA" altLang="en-US" sz="2400" dirty="0" err="1"/>
              <a:t>lionc</a:t>
            </a:r>
            <a:r>
              <a:rPr lang="en-CA" altLang="en-US" sz="2400" dirty="0"/>
              <a:t> and the ARIEL electron </a:t>
            </a:r>
            <a:r>
              <a:rPr lang="en-CA" altLang="en-US" sz="2400" dirty="0" err="1"/>
              <a:t>linac</a:t>
            </a:r>
            <a:r>
              <a:rPr lang="en-CA" altLang="en-US" sz="2400" dirty="0"/>
              <a:t>) and SRF supporting infrastructure.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400" dirty="0"/>
              <a:t>Activities range from student R&amp;D on test resonators to work for others (prototyping cavities and components) and to full cryomodule assemblies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400" dirty="0"/>
              <a:t>In addition to in house cryomodules we have also built two cryomodules for VECC in India and we are building 5 cryomodules for CERN</a:t>
            </a:r>
          </a:p>
        </p:txBody>
      </p:sp>
      <p:pic>
        <p:nvPicPr>
          <p:cNvPr id="23558" name="Picture 12" descr="SRF09-mindy-etching">
            <a:extLst>
              <a:ext uri="{FF2B5EF4-FFF2-40B4-BE49-F238E27FC236}">
                <a16:creationId xmlns:a16="http://schemas.microsoft.com/office/drawing/2014/main" id="{717098E4-2837-4EC3-9F60-9FAD1BE5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350" y="2798696"/>
            <a:ext cx="2636341" cy="16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9">
            <a:extLst>
              <a:ext uri="{FF2B5EF4-FFF2-40B4-BE49-F238E27FC236}">
                <a16:creationId xmlns:a16="http://schemas.microsoft.com/office/drawing/2014/main" id="{AB4CDB18-34A9-469F-9850-E7FBF7AE0C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183" y="4137863"/>
            <a:ext cx="2647133" cy="238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phaseII-linac">
            <a:extLst>
              <a:ext uri="{FF2B5EF4-FFF2-40B4-BE49-F238E27FC236}">
                <a16:creationId xmlns:a16="http://schemas.microsoft.com/office/drawing/2014/main" id="{C3AB4E04-D40B-4796-90EE-C5F558A70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398" y="390568"/>
            <a:ext cx="2749762" cy="19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C1A3BA3F-30BB-4E53-A0DB-8EDA02C079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350" y="344472"/>
            <a:ext cx="2579249" cy="23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C2D9D21A-89B0-4DA4-8513-421B185499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183" y="2508525"/>
            <a:ext cx="2669599" cy="149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DDC79F1-DFDE-BBBC-ACD7-4D44FB624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581775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09994E-2FB2-4519-A561-FB011D747029}" type="slidenum">
              <a:rPr lang="en-US" altLang="en-US" sz="1200">
                <a:solidFill>
                  <a:srgbClr val="00A4FF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rgbClr val="00A4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09964F-2DBD-6D44-CFBA-3C0BEF3D2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351" y="4515889"/>
            <a:ext cx="2647133" cy="1992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3650" y="351580"/>
            <a:ext cx="8157633" cy="626533"/>
          </a:xfrm>
        </p:spPr>
        <p:txBody>
          <a:bodyPr/>
          <a:lstStyle/>
          <a:p>
            <a:r>
              <a:rPr lang="en-CA" altLang="en-US" sz="3200">
                <a:solidFill>
                  <a:srgbClr val="00A4FF"/>
                </a:solidFill>
                <a:latin typeface="+mn-lt"/>
                <a:cs typeface="Myriad Pro SemiExt"/>
              </a:rPr>
              <a:t>TRIUMF SRF Infrastructure (II)</a:t>
            </a:r>
          </a:p>
        </p:txBody>
      </p:sp>
      <p:grpSp>
        <p:nvGrpSpPr>
          <p:cNvPr id="27651" name="Group 55"/>
          <p:cNvGrpSpPr>
            <a:grpSpLocks/>
          </p:cNvGrpSpPr>
          <p:nvPr/>
        </p:nvGrpSpPr>
        <p:grpSpPr bwMode="auto">
          <a:xfrm>
            <a:off x="5926099" y="276438"/>
            <a:ext cx="6170084" cy="2288116"/>
            <a:chOff x="-36513" y="512837"/>
            <a:chExt cx="9180513" cy="2819723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55602" y="820633"/>
              <a:ext cx="8871869" cy="25119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2073588" y="778898"/>
              <a:ext cx="3880065" cy="85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Myriad Pro SemiExt" pitchFamily="34" charset="0"/>
                  <a:ea typeface="Myriad Pro SemiExt"/>
                  <a:cs typeface="Myriad Pro SemiExt" pitchFamily="34" charset="0"/>
                </a:defRPr>
              </a:lvl1pPr>
              <a:lvl2pPr algn="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2pPr>
              <a:lvl3pPr algn="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3pPr>
              <a:lvl4pPr algn="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4pPr>
              <a:lvl5pPr algn="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5pPr>
              <a:lvl6pPr marL="457200" algn="r" defTabSz="457200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6pPr>
              <a:lvl7pPr marL="914400" algn="r" defTabSz="457200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7pPr>
              <a:lvl8pPr marL="1371600" algn="r" defTabSz="457200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8pPr>
              <a:lvl9pPr marL="1828800" algn="r" defTabSz="457200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Myriad Pro SemiExt"/>
                  <a:ea typeface="Myriad Pro SemiExt"/>
                  <a:cs typeface="Myriad Pro SemiExt"/>
                </a:defRPr>
              </a:lvl9pPr>
            </a:lstStyle>
            <a:p>
              <a:pPr>
                <a:defRPr/>
              </a:pPr>
              <a:r>
                <a:rPr lang="fr-FR" altLang="en-US" sz="2133">
                  <a:solidFill>
                    <a:srgbClr val="00A4FF"/>
                  </a:solidFill>
                  <a:latin typeface="+mn-lt"/>
                  <a:cs typeface="Myriad Pro" charset="0"/>
                </a:rPr>
                <a:t>ISAC-II SCRF Area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720727" y="2242232"/>
              <a:ext cx="272423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368121" y="838891"/>
              <a:ext cx="0" cy="8007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760287" y="838891"/>
              <a:ext cx="0" cy="245715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342926" y="1665768"/>
              <a:ext cx="510518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186966" y="1665768"/>
              <a:ext cx="0" cy="118162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186966" y="2818698"/>
              <a:ext cx="0" cy="45908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25643" y="3277784"/>
              <a:ext cx="814121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6448110" y="1637074"/>
              <a:ext cx="0" cy="16407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758520" y="1694460"/>
              <a:ext cx="0" cy="5477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186966" y="2242232"/>
              <a:ext cx="153376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952272" y="1694460"/>
              <a:ext cx="0" cy="5477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832338" y="831067"/>
              <a:ext cx="0" cy="244671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8866852" y="2414389"/>
              <a:ext cx="0" cy="86339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6832338" y="2414389"/>
              <a:ext cx="20723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7912582" y="831067"/>
              <a:ext cx="0" cy="15833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6832338" y="1031916"/>
              <a:ext cx="107394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763436" y="1060609"/>
              <a:ext cx="61413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952272" y="1665768"/>
              <a:ext cx="768455" cy="92323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>
                  <a:latin typeface="+mn-lt"/>
                  <a:cs typeface="Times New Roman" pitchFamily="18" charset="0"/>
                </a:rPr>
                <a:t>RF Measurments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190116" y="1749238"/>
              <a:ext cx="768455" cy="51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Boot-up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336499" y="2876084"/>
              <a:ext cx="1228267" cy="2582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5065521" y="2242232"/>
              <a:ext cx="0" cy="10355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85507" y="857151"/>
              <a:ext cx="0" cy="89208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-36513" y="1762279"/>
              <a:ext cx="922776" cy="31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rgbClr val="800000"/>
                  </a:solidFill>
                  <a:latin typeface="+mn-lt"/>
                  <a:cs typeface="Times New Roman" pitchFamily="18" charset="0"/>
                </a:rPr>
                <a:t>17m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227909" y="1691852"/>
              <a:ext cx="692869" cy="519079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85507" y="2093552"/>
              <a:ext cx="0" cy="1181623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69734" y="1691852"/>
              <a:ext cx="1382589" cy="1583322"/>
            </a:xfrm>
            <a:prstGeom prst="rect">
              <a:avLst/>
            </a:prstGeom>
            <a:solidFill>
              <a:srgbClr val="E8F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769734" y="885843"/>
              <a:ext cx="576342" cy="834701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rgbClr val="E8FFE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996364" y="1691852"/>
              <a:ext cx="730662" cy="519079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747690" y="1978780"/>
              <a:ext cx="1455025" cy="51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Preparation</a:t>
              </a: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 Area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2164922" y="1723153"/>
              <a:ext cx="809396" cy="51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Boot Area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643631" y="1772714"/>
              <a:ext cx="1445575" cy="31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RF </a:t>
              </a: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Meas</a:t>
              </a:r>
              <a:endParaRPr lang="fr-FR" altLang="en-US" sz="1067" b="1">
                <a:solidFill>
                  <a:schemeClr val="accent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227909" y="2265709"/>
              <a:ext cx="2802969" cy="980774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802611" y="1691852"/>
              <a:ext cx="2614005" cy="519079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3727026" y="1704893"/>
              <a:ext cx="2535269" cy="51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 Water </a:t>
              </a: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Rinse</a:t>
              </a: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/Clean Area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2842042" y="2325702"/>
              <a:ext cx="1461323" cy="518512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rgbClr val="E8FFE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SCRF Test Clean Area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342798" y="2870867"/>
              <a:ext cx="1190475" cy="2895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3226268" y="2826523"/>
              <a:ext cx="1461323" cy="31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Test </a:t>
              </a:r>
              <a:r>
                <a:rPr lang="fr-FR" altLang="en-US" sz="1067" err="1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Pit</a:t>
              </a:r>
              <a:endParaRPr lang="fr-FR" altLang="en-US" sz="1067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09613" y="2265709"/>
              <a:ext cx="1307004" cy="980774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5030880" y="2325702"/>
              <a:ext cx="1385739" cy="72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Clean </a:t>
              </a: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Assembly</a:t>
              </a: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 Area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876429" y="2440473"/>
              <a:ext cx="1958929" cy="806009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7336242" y="2497860"/>
              <a:ext cx="1196773" cy="518512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rgbClr val="E8FFE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Chemical </a:t>
              </a: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Lab</a:t>
              </a:r>
              <a:endParaRPr lang="fr-FR" altLang="en-US" sz="1067" b="1">
                <a:solidFill>
                  <a:schemeClr val="accent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6876429" y="857151"/>
              <a:ext cx="998360" cy="1525937"/>
            </a:xfrm>
            <a:prstGeom prst="rect">
              <a:avLst/>
            </a:prstGeom>
            <a:solidFill>
              <a:srgbClr val="E8FFE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defRPr/>
              </a:pPr>
              <a:endParaRPr lang="en-CA" altLang="en-US" sz="1067">
                <a:latin typeface="+mn-lt"/>
              </a:endParaRP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6794545" y="1311020"/>
              <a:ext cx="1162129" cy="72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RF </a:t>
              </a: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Controls</a:t>
              </a:r>
              <a:r>
                <a:rPr lang="fr-FR" altLang="en-US" sz="1067" b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fr-FR" altLang="en-US" sz="1067" b="1" err="1">
                  <a:solidFill>
                    <a:schemeClr val="accent2"/>
                  </a:solidFill>
                  <a:latin typeface="+mn-lt"/>
                  <a:cs typeface="Times New Roman" pitchFamily="18" charset="0"/>
                </a:rPr>
                <a:t>Lab</a:t>
              </a:r>
              <a:endParaRPr lang="fr-FR" altLang="en-US" sz="1067" b="1">
                <a:solidFill>
                  <a:schemeClr val="accent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5320624" y="653693"/>
              <a:ext cx="382337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4407298" y="512837"/>
              <a:ext cx="1020407" cy="31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en-US" sz="1067" b="1">
                  <a:solidFill>
                    <a:srgbClr val="800000"/>
                  </a:solidFill>
                  <a:latin typeface="+mn-lt"/>
                  <a:cs typeface="Times New Roman" pitchFamily="18" charset="0"/>
                </a:rPr>
                <a:t>42m</a:t>
              </a: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H="1">
              <a:off x="750838" y="653693"/>
              <a:ext cx="372574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1067"/>
            </a:p>
          </p:txBody>
        </p:sp>
      </p:grp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303659" y="1069373"/>
            <a:ext cx="5277424" cy="48167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CA" altLang="en-US" sz="2000" dirty="0">
                <a:cs typeface="Times New Roman" pitchFamily="18" charset="0"/>
              </a:rPr>
              <a:t>TRIUMF SRF test and assembly areas </a:t>
            </a:r>
          </a:p>
          <a:p>
            <a:pPr marL="342900" lvl="1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2000" dirty="0">
                <a:cs typeface="Times New Roman" pitchFamily="18" charset="0"/>
              </a:rPr>
              <a:t>500m</a:t>
            </a:r>
            <a:r>
              <a:rPr lang="en-CA" altLang="en-US" sz="2000" baseline="30000" dirty="0">
                <a:cs typeface="Times New Roman" pitchFamily="18" charset="0"/>
              </a:rPr>
              <a:t>2</a:t>
            </a:r>
            <a:r>
              <a:rPr lang="en-CA" altLang="en-US" sz="2000" dirty="0">
                <a:cs typeface="Times New Roman" pitchFamily="18" charset="0"/>
              </a:rPr>
              <a:t> of floor space, overhead crane</a:t>
            </a:r>
          </a:p>
          <a:p>
            <a:pPr marL="342900" lvl="1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2000" dirty="0">
                <a:cs typeface="Times New Roman" pitchFamily="18" charset="0"/>
              </a:rPr>
              <a:t>US cleaning tanks, HPWR area, cryogenics on tap, cryomodule assembly area (clean room for hermetic string assembly and larger CM assembly space), chemical etching lab (BCP), rf testing</a:t>
            </a:r>
          </a:p>
          <a:p>
            <a:pPr marL="342900" lvl="1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2000" dirty="0">
                <a:cs typeface="Times New Roman" pitchFamily="18" charset="0"/>
              </a:rPr>
              <a:t>New clean room being added</a:t>
            </a:r>
          </a:p>
          <a:p>
            <a:pPr marL="342900" lvl="1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2000" dirty="0">
                <a:cs typeface="Times New Roman" pitchFamily="18" charset="0"/>
              </a:rPr>
              <a:t>Cryomodule test capability in ISAC-II</a:t>
            </a:r>
          </a:p>
          <a:p>
            <a:pPr marL="837306" lvl="2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1800" dirty="0" err="1">
                <a:cs typeface="Times New Roman" pitchFamily="18" charset="0"/>
              </a:rPr>
              <a:t>LHe</a:t>
            </a:r>
            <a:r>
              <a:rPr lang="en-CA" altLang="en-US" sz="1800" dirty="0">
                <a:cs typeface="Times New Roman" pitchFamily="18" charset="0"/>
              </a:rPr>
              <a:t> – 100ltr/h in falling level, 200W at 4K, 40W at 2K</a:t>
            </a:r>
          </a:p>
          <a:p>
            <a:pPr marL="837306" lvl="2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1800" dirty="0">
                <a:cs typeface="Times New Roman" pitchFamily="18" charset="0"/>
              </a:rPr>
              <a:t>LN2 at 1.5 Bar</a:t>
            </a:r>
          </a:p>
          <a:p>
            <a:pPr marL="837306" lvl="2" indent="-342900" eaLnBrk="1" hangingPunct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1800" dirty="0">
                <a:cs typeface="Times New Roman" pitchFamily="18" charset="0"/>
              </a:rPr>
              <a:t>Shielded pit, LLRF, controls</a:t>
            </a:r>
          </a:p>
        </p:txBody>
      </p:sp>
      <p:pic>
        <p:nvPicPr>
          <p:cNvPr id="27653" name="Picture 4" descr="SRF09-mindy-SCC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5518" y="4461087"/>
            <a:ext cx="2417233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718" y="2782572"/>
            <a:ext cx="2933700" cy="34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03A8A862-44E5-43A9-B8ED-AAC8672FCB7D}"/>
              </a:ext>
            </a:extLst>
          </p:cNvPr>
          <p:cNvSpPr txBox="1">
            <a:spLocks/>
          </p:cNvSpPr>
          <p:nvPr/>
        </p:nvSpPr>
        <p:spPr>
          <a:xfrm>
            <a:off x="9067800" y="6581001"/>
            <a:ext cx="28448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20971A8-BAEC-4833-8872-3B095E36DD2F}" type="slidenum">
              <a:rPr lang="en-US" sz="1200" smtClean="0">
                <a:solidFill>
                  <a:srgbClr val="00A4FF"/>
                </a:solidFill>
              </a:rPr>
              <a:pPr algn="r">
                <a:defRPr/>
              </a:pPr>
              <a:t>3</a:t>
            </a:fld>
            <a:endParaRPr lang="en-US" sz="1200">
              <a:solidFill>
                <a:srgbClr val="00A4FF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F4A523F-AED8-4D4C-8828-786FA2A809DA}"/>
              </a:ext>
            </a:extLst>
          </p:cNvPr>
          <p:cNvGrpSpPr/>
          <p:nvPr/>
        </p:nvGrpSpPr>
        <p:grpSpPr>
          <a:xfrm>
            <a:off x="0" y="6233678"/>
            <a:ext cx="1602862" cy="611622"/>
            <a:chOff x="2899741" y="3408765"/>
            <a:chExt cx="3401670" cy="142159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F4D1BF6-A58B-494B-8B59-7A7EDD280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741" y="3408765"/>
              <a:ext cx="3401670" cy="142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 descr="Bildergebnis für canadian flag">
              <a:extLst>
                <a:ext uri="{FF2B5EF4-FFF2-40B4-BE49-F238E27FC236}">
                  <a16:creationId xmlns:a16="http://schemas.microsoft.com/office/drawing/2014/main" id="{27F44626-5ECC-4C08-8564-E13C63510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1" t="7128" r="28419" b="22799"/>
            <a:stretch/>
          </p:blipFill>
          <p:spPr bwMode="auto">
            <a:xfrm rot="19695849">
              <a:off x="2926840" y="3435876"/>
              <a:ext cx="622100" cy="512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B02D357-26E3-4487-A5E4-7A53FF05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3417" y="4302845"/>
              <a:ext cx="486874" cy="486874"/>
            </a:xfrm>
            <a:prstGeom prst="rect">
              <a:avLst/>
            </a:prstGeom>
          </p:spPr>
        </p:pic>
      </p:grpSp>
      <p:pic>
        <p:nvPicPr>
          <p:cNvPr id="72" name="Picture 11" descr="E:\Bob\ARIEL-folder\cryomodule\ACM-LN2-lid-2.jpg">
            <a:extLst>
              <a:ext uri="{FF2B5EF4-FFF2-40B4-BE49-F238E27FC236}">
                <a16:creationId xmlns:a16="http://schemas.microsoft.com/office/drawing/2014/main" id="{50351822-6D3B-4708-AFF3-8880D228F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5519" y="2782573"/>
            <a:ext cx="2421466" cy="15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1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3E090-3D32-78D2-9202-53118ECE3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" t="11783" r="5291"/>
          <a:stretch/>
        </p:blipFill>
        <p:spPr>
          <a:xfrm>
            <a:off x="74428" y="85015"/>
            <a:ext cx="12117572" cy="6772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3E171-F657-49AD-0981-6CAF13F07739}"/>
              </a:ext>
            </a:extLst>
          </p:cNvPr>
          <p:cNvSpPr txBox="1"/>
          <p:nvPr/>
        </p:nvSpPr>
        <p:spPr>
          <a:xfrm>
            <a:off x="192505" y="0"/>
            <a:ext cx="1174282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SRF community has been actively developing SRF guns over the last 20 years. </a:t>
            </a:r>
          </a:p>
          <a:p>
            <a:r>
              <a:rPr lang="en-US" dirty="0"/>
              <a:t>There are two basic types: 1.3GHz 1.5-&gt;3.5 cell elliptical design at 2K and 100-200MHz QWR design operating at 4K</a:t>
            </a:r>
          </a:p>
          <a:p>
            <a:r>
              <a:rPr lang="en-US" dirty="0"/>
              <a:t>TRIUMF is familiar with both 1.3GHz technology and QWR technology</a:t>
            </a:r>
          </a:p>
          <a:p>
            <a:r>
              <a:rPr lang="en-US" dirty="0"/>
              <a:t>Variables in the designs are final beam energy, peak field on axis, operating frequency and temperature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1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E799-6E67-6106-DE07-B24FF9C67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DDEE6-93C2-6394-09D8-0788CA153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C79A1-2A2A-96D5-BDA7-9A78E770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540C70-2826-3F7F-196B-B51F69583A89}"/>
              </a:ext>
            </a:extLst>
          </p:cNvPr>
          <p:cNvSpPr/>
          <p:nvPr/>
        </p:nvSpPr>
        <p:spPr>
          <a:xfrm>
            <a:off x="5992586" y="1600200"/>
            <a:ext cx="2514600" cy="2739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43AE9-ED15-8ACD-2EC1-6432D05BD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04" t="14881" r="4509" b="32500"/>
          <a:stretch/>
        </p:blipFill>
        <p:spPr>
          <a:xfrm>
            <a:off x="7502979" y="1232652"/>
            <a:ext cx="3927021" cy="27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932A3D-B295-E3EE-84B8-8145E1AF9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4" t="8062" r="3633"/>
          <a:stretch/>
        </p:blipFill>
        <p:spPr>
          <a:xfrm>
            <a:off x="-42133" y="-18086"/>
            <a:ext cx="12234133" cy="684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44450-3867-6266-5D30-0E2474A4D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24" t="19534" r="3896" b="3736"/>
          <a:stretch/>
        </p:blipFill>
        <p:spPr>
          <a:xfrm>
            <a:off x="5829300" y="995029"/>
            <a:ext cx="6270875" cy="55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29D77A5-86F5-5842-8B86-B4068594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27001"/>
            <a:ext cx="98615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ts val="3038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009CFF"/>
                </a:solidFill>
              </a:rPr>
              <a:t>E-</a:t>
            </a:r>
            <a:r>
              <a:rPr lang="en-US" altLang="en-US" sz="3200" b="1" dirty="0" err="1">
                <a:solidFill>
                  <a:srgbClr val="009CFF"/>
                </a:solidFill>
              </a:rPr>
              <a:t>Linac</a:t>
            </a:r>
            <a:r>
              <a:rPr lang="en-US" altLang="en-US" sz="3200" b="1" dirty="0">
                <a:solidFill>
                  <a:srgbClr val="009CFF"/>
                </a:solidFill>
              </a:rPr>
              <a:t> Injector Cryomodule ~1.5 m long </a:t>
            </a:r>
          </a:p>
        </p:txBody>
      </p:sp>
      <p:pic>
        <p:nvPicPr>
          <p:cNvPr id="45059" name="Picture 5">
            <a:extLst>
              <a:ext uri="{FF2B5EF4-FFF2-40B4-BE49-F238E27FC236}">
                <a16:creationId xmlns:a16="http://schemas.microsoft.com/office/drawing/2014/main" id="{940828F4-7773-869F-F4EA-92040E6A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1166813"/>
            <a:ext cx="49387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6">
            <a:extLst>
              <a:ext uri="{FF2B5EF4-FFF2-40B4-BE49-F238E27FC236}">
                <a16:creationId xmlns:a16="http://schemas.microsoft.com/office/drawing/2014/main" id="{0697C5F9-4EFB-C280-B653-C62A10BF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549400"/>
            <a:ext cx="1498600" cy="33655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4K separator</a:t>
            </a:r>
          </a:p>
        </p:txBody>
      </p:sp>
      <p:sp>
        <p:nvSpPr>
          <p:cNvPr id="45061" name="Line 7">
            <a:extLst>
              <a:ext uri="{FF2B5EF4-FFF2-40B4-BE49-F238E27FC236}">
                <a16:creationId xmlns:a16="http://schemas.microsoft.com/office/drawing/2014/main" id="{0F70A915-9B64-683F-78B1-EEF44D62E2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4325" y="1816100"/>
            <a:ext cx="990600" cy="11811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2" name="Text Box 8">
            <a:extLst>
              <a:ext uri="{FF2B5EF4-FFF2-40B4-BE49-F238E27FC236}">
                <a16:creationId xmlns:a16="http://schemas.microsoft.com/office/drawing/2014/main" id="{2D644FF5-BC53-FA3D-BB2C-43BE3BC1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3367088"/>
            <a:ext cx="1473200" cy="336550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2K separator</a:t>
            </a:r>
          </a:p>
        </p:txBody>
      </p:sp>
      <p:sp>
        <p:nvSpPr>
          <p:cNvPr id="45063" name="Line 9">
            <a:extLst>
              <a:ext uri="{FF2B5EF4-FFF2-40B4-BE49-F238E27FC236}">
                <a16:creationId xmlns:a16="http://schemas.microsoft.com/office/drawing/2014/main" id="{6385CFFF-2489-79B6-43CF-AE3A3E4B44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1413" y="3544888"/>
            <a:ext cx="685800" cy="4318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4" name="Text Box 10">
            <a:extLst>
              <a:ext uri="{FF2B5EF4-FFF2-40B4-BE49-F238E27FC236}">
                <a16:creationId xmlns:a16="http://schemas.microsoft.com/office/drawing/2014/main" id="{E11F9D7E-FEA1-59E6-3965-EE533D0E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2746375"/>
            <a:ext cx="1308100" cy="336550"/>
          </a:xfrm>
          <a:prstGeom prst="rect">
            <a:avLst/>
          </a:prstGeom>
          <a:solidFill>
            <a:srgbClr val="FFFFFF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strongback</a:t>
            </a:r>
          </a:p>
        </p:txBody>
      </p:sp>
      <p:sp>
        <p:nvSpPr>
          <p:cNvPr id="45065" name="Line 11">
            <a:extLst>
              <a:ext uri="{FF2B5EF4-FFF2-40B4-BE49-F238E27FC236}">
                <a16:creationId xmlns:a16="http://schemas.microsoft.com/office/drawing/2014/main" id="{48EFED07-E7AA-2263-1FF0-70C61E97FE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974975"/>
            <a:ext cx="444500" cy="4572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6" name="Text Box 12">
            <a:extLst>
              <a:ext uri="{FF2B5EF4-FFF2-40B4-BE49-F238E27FC236}">
                <a16:creationId xmlns:a16="http://schemas.microsoft.com/office/drawing/2014/main" id="{12F1FF60-4198-5DB1-6E79-97D04E03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5819775"/>
            <a:ext cx="787400" cy="336550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cavity</a:t>
            </a:r>
          </a:p>
        </p:txBody>
      </p:sp>
      <p:sp>
        <p:nvSpPr>
          <p:cNvPr id="45067" name="Line 13">
            <a:extLst>
              <a:ext uri="{FF2B5EF4-FFF2-40B4-BE49-F238E27FC236}">
                <a16:creationId xmlns:a16="http://schemas.microsoft.com/office/drawing/2014/main" id="{891AD9AA-3AD1-9307-9FF5-D02862D461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6663" y="5595938"/>
            <a:ext cx="1579562" cy="411162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8" name="Text Box 14">
            <a:extLst>
              <a:ext uri="{FF2B5EF4-FFF2-40B4-BE49-F238E27FC236}">
                <a16:creationId xmlns:a16="http://schemas.microsoft.com/office/drawing/2014/main" id="{B84FA29F-FAE7-67A2-6A3B-2C070FE4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503863"/>
            <a:ext cx="787400" cy="336550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tuner</a:t>
            </a:r>
          </a:p>
        </p:txBody>
      </p:sp>
      <p:sp>
        <p:nvSpPr>
          <p:cNvPr id="45069" name="Line 15">
            <a:extLst>
              <a:ext uri="{FF2B5EF4-FFF2-40B4-BE49-F238E27FC236}">
                <a16:creationId xmlns:a16="http://schemas.microsoft.com/office/drawing/2014/main" id="{C4283445-4081-1CF7-DC52-D278B2E2AC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7239" y="5500688"/>
            <a:ext cx="727075" cy="190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0" name="Text Box 16">
            <a:extLst>
              <a:ext uri="{FF2B5EF4-FFF2-40B4-BE49-F238E27FC236}">
                <a16:creationId xmlns:a16="http://schemas.microsoft.com/office/drawing/2014/main" id="{D792DA30-4AC1-BC35-3EFD-72DE79D7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3902076"/>
            <a:ext cx="1079500" cy="581025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Power coupler</a:t>
            </a:r>
          </a:p>
        </p:txBody>
      </p:sp>
      <p:sp>
        <p:nvSpPr>
          <p:cNvPr id="45071" name="Line 17">
            <a:extLst>
              <a:ext uri="{FF2B5EF4-FFF2-40B4-BE49-F238E27FC236}">
                <a16:creationId xmlns:a16="http://schemas.microsoft.com/office/drawing/2014/main" id="{46EB2276-3096-58AF-3F3E-A2183458E7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900" y="4219575"/>
            <a:ext cx="1231900" cy="1651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2" name="Text Box 18">
            <a:extLst>
              <a:ext uri="{FF2B5EF4-FFF2-40B4-BE49-F238E27FC236}">
                <a16:creationId xmlns:a16="http://schemas.microsoft.com/office/drawing/2014/main" id="{0CE3D8A7-4DE2-5F43-6111-8C833B1E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492251"/>
            <a:ext cx="1282700" cy="58102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charset="-128"/>
              </a:rPr>
              <a:t>Heat exchanger</a:t>
            </a:r>
          </a:p>
        </p:txBody>
      </p:sp>
      <p:sp>
        <p:nvSpPr>
          <p:cNvPr id="45073" name="Line 19">
            <a:extLst>
              <a:ext uri="{FF2B5EF4-FFF2-40B4-BE49-F238E27FC236}">
                <a16:creationId xmlns:a16="http://schemas.microsoft.com/office/drawing/2014/main" id="{6E333B80-9653-4835-4C21-2A88ACDFC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2082800"/>
            <a:ext cx="642938" cy="10287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4" name="TextBox 22">
            <a:extLst>
              <a:ext uri="{FF2B5EF4-FFF2-40B4-BE49-F238E27FC236}">
                <a16:creationId xmlns:a16="http://schemas.microsoft.com/office/drawing/2014/main" id="{CA797662-0013-8834-8617-49A8AA22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1187450"/>
            <a:ext cx="4800600" cy="506292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ヒラギノ角ゴ Pro W3" charset="-128"/>
              </a:rPr>
              <a:t>Houses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one nine-cell 1.3GHz cavity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Two 50kW power couplers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ヒラギノ角ゴ Pro W3" charset="-128"/>
              </a:rPr>
              <a:t>Features</a:t>
            </a:r>
            <a:endParaRPr lang="en-US" altLang="en-US" sz="2400" dirty="0">
              <a:solidFill>
                <a:srgbClr val="00B0F0"/>
              </a:solidFill>
              <a:latin typeface="Arial" panose="020B0604020202020204" pitchFamily="34" charset="0"/>
              <a:ea typeface="ヒラギノ角ゴ Pro W3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4K/2K heat exchanger with JT valve on board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Scissor tuner with warm motor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LN2 thermal shield – 4K thermal intercepts via syphon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Two layers of mu-metal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WPM alignment system</a:t>
            </a:r>
          </a:p>
        </p:txBody>
      </p:sp>
      <p:pic>
        <p:nvPicPr>
          <p:cNvPr id="25" name="Picture 2" descr="C:\Users\lax\AppData\Local\Temp\ICM Render 2-1.JPG">
            <a:extLst>
              <a:ext uri="{FF2B5EF4-FFF2-40B4-BE49-F238E27FC236}">
                <a16:creationId xmlns:a16="http://schemas.microsoft.com/office/drawing/2014/main" id="{C1669A1C-2173-97F8-8751-E07BE408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089025"/>
            <a:ext cx="5567362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29D77A5-86F5-5842-8B86-B4068594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27001"/>
            <a:ext cx="98615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ts val="3038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009CFF"/>
                </a:solidFill>
              </a:rPr>
              <a:t>Example: ICM-&gt; SRF gun</a:t>
            </a:r>
          </a:p>
        </p:txBody>
      </p:sp>
      <p:sp>
        <p:nvSpPr>
          <p:cNvPr id="45074" name="TextBox 22">
            <a:extLst>
              <a:ext uri="{FF2B5EF4-FFF2-40B4-BE49-F238E27FC236}">
                <a16:creationId xmlns:a16="http://schemas.microsoft.com/office/drawing/2014/main" id="{CA797662-0013-8834-8617-49A8AA22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1187450"/>
            <a:ext cx="4800600" cy="550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1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E615D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  <a:cs typeface="Myriad Pro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ヒラギノ角ゴ Pro W3" charset="-128"/>
              </a:rPr>
              <a:t>Houses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</a:rPr>
              <a:t>1.5-3.5 cell 1.3GHz cavity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</a:rPr>
              <a:t>one 15kW power coupler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ヒラギノ角ゴ Pro W3" charset="-128"/>
              </a:rPr>
              <a:t>Features</a:t>
            </a:r>
            <a:endParaRPr lang="en-US" altLang="en-US" sz="2400" dirty="0">
              <a:solidFill>
                <a:srgbClr val="00B0F0"/>
              </a:solidFill>
              <a:latin typeface="Arial" panose="020B0604020202020204" pitchFamily="34" charset="0"/>
              <a:ea typeface="ヒラギノ角ゴ Pro W3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4K/2K heat exchanger with JT valve on board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Scissor tuner with warm motor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LN2 thermal shield – 4K thermal intercepts via syphon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rPr>
              <a:t>Two layers of mu-metal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</a:rPr>
              <a:t>SC solenoid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</a:rPr>
              <a:t>Cathode exchange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021E59-B427-E339-9D71-1F79D160C1D9}"/>
              </a:ext>
            </a:extLst>
          </p:cNvPr>
          <p:cNvGrpSpPr/>
          <p:nvPr/>
        </p:nvGrpSpPr>
        <p:grpSpPr>
          <a:xfrm>
            <a:off x="1373188" y="1089025"/>
            <a:ext cx="5699125" cy="5378450"/>
            <a:chOff x="1373188" y="1089025"/>
            <a:chExt cx="5699125" cy="5378450"/>
          </a:xfrm>
        </p:grpSpPr>
        <p:pic>
          <p:nvPicPr>
            <p:cNvPr id="45059" name="Picture 5">
              <a:extLst>
                <a:ext uri="{FF2B5EF4-FFF2-40B4-BE49-F238E27FC236}">
                  <a16:creationId xmlns:a16="http://schemas.microsoft.com/office/drawing/2014/main" id="{940828F4-7773-869F-F4EA-92040E6AB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838" y="1166813"/>
              <a:ext cx="4938712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6">
              <a:extLst>
                <a:ext uri="{FF2B5EF4-FFF2-40B4-BE49-F238E27FC236}">
                  <a16:creationId xmlns:a16="http://schemas.microsoft.com/office/drawing/2014/main" id="{0697C5F9-4EFB-C280-B653-C62A10BF6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425" y="1549400"/>
              <a:ext cx="1498600" cy="336550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4K separator</a:t>
              </a:r>
            </a:p>
          </p:txBody>
        </p:sp>
        <p:sp>
          <p:nvSpPr>
            <p:cNvPr id="45061" name="Line 7">
              <a:extLst>
                <a:ext uri="{FF2B5EF4-FFF2-40B4-BE49-F238E27FC236}">
                  <a16:creationId xmlns:a16="http://schemas.microsoft.com/office/drawing/2014/main" id="{0F70A915-9B64-683F-78B1-EEF44D62E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4325" y="1816100"/>
              <a:ext cx="990600" cy="118110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62" name="Text Box 8">
              <a:extLst>
                <a:ext uri="{FF2B5EF4-FFF2-40B4-BE49-F238E27FC236}">
                  <a16:creationId xmlns:a16="http://schemas.microsoft.com/office/drawing/2014/main" id="{2D644FF5-BC53-FA3D-BB2C-43BE3BC1A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113" y="3367088"/>
              <a:ext cx="1473200" cy="336550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2K separator</a:t>
              </a:r>
            </a:p>
          </p:txBody>
        </p:sp>
        <p:sp>
          <p:nvSpPr>
            <p:cNvPr id="45063" name="Line 9">
              <a:extLst>
                <a:ext uri="{FF2B5EF4-FFF2-40B4-BE49-F238E27FC236}">
                  <a16:creationId xmlns:a16="http://schemas.microsoft.com/office/drawing/2014/main" id="{6385CFFF-2489-79B6-43CF-AE3A3E4B4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413" y="3544888"/>
              <a:ext cx="685800" cy="43180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64" name="Text Box 10">
              <a:extLst>
                <a:ext uri="{FF2B5EF4-FFF2-40B4-BE49-F238E27FC236}">
                  <a16:creationId xmlns:a16="http://schemas.microsoft.com/office/drawing/2014/main" id="{E11F9D7E-FEA1-59E6-3965-EE533D0EF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00" y="2746375"/>
              <a:ext cx="1308100" cy="336550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strongback</a:t>
              </a:r>
            </a:p>
          </p:txBody>
        </p:sp>
        <p:sp>
          <p:nvSpPr>
            <p:cNvPr id="45065" name="Line 11">
              <a:extLst>
                <a:ext uri="{FF2B5EF4-FFF2-40B4-BE49-F238E27FC236}">
                  <a16:creationId xmlns:a16="http://schemas.microsoft.com/office/drawing/2014/main" id="{48EFED07-E7AA-2263-1FF0-70C61E97F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1600" y="2974975"/>
              <a:ext cx="444500" cy="45720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66" name="Text Box 12">
              <a:extLst>
                <a:ext uri="{FF2B5EF4-FFF2-40B4-BE49-F238E27FC236}">
                  <a16:creationId xmlns:a16="http://schemas.microsoft.com/office/drawing/2014/main" id="{12F1FF60-4198-5DB1-6E79-97D04E031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1300" y="5819775"/>
              <a:ext cx="787400" cy="336550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cavity</a:t>
              </a:r>
            </a:p>
          </p:txBody>
        </p:sp>
        <p:sp>
          <p:nvSpPr>
            <p:cNvPr id="45067" name="Line 13">
              <a:extLst>
                <a:ext uri="{FF2B5EF4-FFF2-40B4-BE49-F238E27FC236}">
                  <a16:creationId xmlns:a16="http://schemas.microsoft.com/office/drawing/2014/main" id="{891AD9AA-3AD1-9307-9FF5-D02862D46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76663" y="5595938"/>
              <a:ext cx="1579562" cy="41116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68" name="Text Box 14">
              <a:extLst>
                <a:ext uri="{FF2B5EF4-FFF2-40B4-BE49-F238E27FC236}">
                  <a16:creationId xmlns:a16="http://schemas.microsoft.com/office/drawing/2014/main" id="{B84FA29F-FAE7-67A2-6A3B-2C070FE4A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9388" y="5503863"/>
              <a:ext cx="787400" cy="336550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tuner</a:t>
              </a:r>
            </a:p>
          </p:txBody>
        </p:sp>
        <p:sp>
          <p:nvSpPr>
            <p:cNvPr id="45069" name="Line 15">
              <a:extLst>
                <a:ext uri="{FF2B5EF4-FFF2-40B4-BE49-F238E27FC236}">
                  <a16:creationId xmlns:a16="http://schemas.microsoft.com/office/drawing/2014/main" id="{C4283445-4081-1CF7-DC52-D278B2E2A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7239" y="5500688"/>
              <a:ext cx="727075" cy="19050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Text Box 16">
              <a:extLst>
                <a:ext uri="{FF2B5EF4-FFF2-40B4-BE49-F238E27FC236}">
                  <a16:creationId xmlns:a16="http://schemas.microsoft.com/office/drawing/2014/main" id="{D792DA30-4AC1-BC35-3EFD-72DE79D74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500" y="3902076"/>
              <a:ext cx="1079500" cy="5810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Power coupler</a:t>
              </a:r>
            </a:p>
          </p:txBody>
        </p:sp>
        <p:sp>
          <p:nvSpPr>
            <p:cNvPr id="45071" name="Line 17">
              <a:extLst>
                <a:ext uri="{FF2B5EF4-FFF2-40B4-BE49-F238E27FC236}">
                  <a16:creationId xmlns:a16="http://schemas.microsoft.com/office/drawing/2014/main" id="{46EB2276-3096-58AF-3F3E-A2183458E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0900" y="4219575"/>
              <a:ext cx="1231900" cy="16510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Text Box 18">
              <a:extLst>
                <a:ext uri="{FF2B5EF4-FFF2-40B4-BE49-F238E27FC236}">
                  <a16:creationId xmlns:a16="http://schemas.microsoft.com/office/drawing/2014/main" id="{0CE3D8A7-4DE2-5F43-6111-8C833B1E1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488" y="1492251"/>
              <a:ext cx="1282700" cy="58102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1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6E615D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  <a:cs typeface="Myriad Pro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2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None/>
              </a:pPr>
              <a:r>
                <a:rPr lang="en-US" altLang="en-US" sz="1600" b="1">
                  <a:latin typeface="Arial" panose="020B0604020202020204" pitchFamily="34" charset="0"/>
                  <a:ea typeface="ヒラギノ角ゴ Pro W3" charset="-128"/>
                </a:rPr>
                <a:t>Heat exchanger</a:t>
              </a:r>
            </a:p>
          </p:txBody>
        </p:sp>
        <p:sp>
          <p:nvSpPr>
            <p:cNvPr id="45073" name="Line 19">
              <a:extLst>
                <a:ext uri="{FF2B5EF4-FFF2-40B4-BE49-F238E27FC236}">
                  <a16:creationId xmlns:a16="http://schemas.microsoft.com/office/drawing/2014/main" id="{6E333B80-9653-4835-4C21-2A88ACDFC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625" y="2082800"/>
              <a:ext cx="642938" cy="102870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25" name="Picture 2" descr="C:\Users\lax\AppData\Local\Temp\ICM Render 2-1.JPG">
              <a:extLst>
                <a:ext uri="{FF2B5EF4-FFF2-40B4-BE49-F238E27FC236}">
                  <a16:creationId xmlns:a16="http://schemas.microsoft.com/office/drawing/2014/main" id="{C1669A1C-2173-97F8-8751-E07BE408D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188" y="1089025"/>
              <a:ext cx="5567362" cy="53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6A43CF-1A6A-0A3C-E261-8A612152A7D8}"/>
                </a:ext>
              </a:extLst>
            </p:cNvPr>
            <p:cNvSpPr/>
            <p:nvPr/>
          </p:nvSpPr>
          <p:spPr>
            <a:xfrm>
              <a:off x="3941465" y="4352984"/>
              <a:ext cx="635341" cy="53271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>
                <a:rot lat="0" lon="0" rev="996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5C5D24-0412-0B20-0DA8-B8E768719568}"/>
                </a:ext>
              </a:extLst>
            </p:cNvPr>
            <p:cNvSpPr/>
            <p:nvPr/>
          </p:nvSpPr>
          <p:spPr>
            <a:xfrm>
              <a:off x="4284277" y="4471020"/>
              <a:ext cx="445532" cy="4623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>
                <a:rot lat="0" lon="0" rev="996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80FD30E-E5BC-D374-3227-0259A7AB6CF9}"/>
                </a:ext>
              </a:extLst>
            </p:cNvPr>
            <p:cNvSpPr/>
            <p:nvPr/>
          </p:nvSpPr>
          <p:spPr>
            <a:xfrm>
              <a:off x="4648543" y="4518645"/>
              <a:ext cx="133522" cy="462307"/>
            </a:xfrm>
            <a:prstGeom prst="ellipse">
              <a:avLst/>
            </a:prstGeom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06DE0F-C929-AECA-824A-D39254B0FF75}"/>
                </a:ext>
              </a:extLst>
            </p:cNvPr>
            <p:cNvSpPr/>
            <p:nvPr/>
          </p:nvSpPr>
          <p:spPr>
            <a:xfrm>
              <a:off x="3928101" y="4527033"/>
              <a:ext cx="342812" cy="1057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984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44872E-9DB7-F31F-F1D5-306C1E3F93B5}"/>
                </a:ext>
              </a:extLst>
            </p:cNvPr>
            <p:cNvSpPr/>
            <p:nvPr/>
          </p:nvSpPr>
          <p:spPr>
            <a:xfrm>
              <a:off x="2863035" y="4011805"/>
              <a:ext cx="248312" cy="53106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0BBDD2-2279-32AF-C9BB-6D180CE357FA}"/>
                </a:ext>
              </a:extLst>
            </p:cNvPr>
            <p:cNvSpPr/>
            <p:nvPr/>
          </p:nvSpPr>
          <p:spPr>
            <a:xfrm>
              <a:off x="4265151" y="4574658"/>
              <a:ext cx="60310" cy="1212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413797-A994-B72C-7231-BC9BF55A91AF}"/>
                </a:ext>
              </a:extLst>
            </p:cNvPr>
            <p:cNvSpPr/>
            <p:nvPr/>
          </p:nvSpPr>
          <p:spPr>
            <a:xfrm>
              <a:off x="3890460" y="4478591"/>
              <a:ext cx="51005" cy="1057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BBE681-4580-A750-E339-DAD3A7EA7460}"/>
                </a:ext>
              </a:extLst>
            </p:cNvPr>
            <p:cNvSpPr/>
            <p:nvPr/>
          </p:nvSpPr>
          <p:spPr>
            <a:xfrm>
              <a:off x="4712484" y="4769966"/>
              <a:ext cx="575773" cy="121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2">
                  <a:lumMod val="10000"/>
                </a:schemeClr>
              </a:solidFill>
            </a:ln>
            <a:scene3d>
              <a:camera prst="orthographicFront">
                <a:rot lat="0" lon="0" rev="984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CDDF03-A60B-1F06-C95E-E711E9BC27D4}"/>
                </a:ext>
              </a:extLst>
            </p:cNvPr>
            <p:cNvSpPr/>
            <p:nvPr/>
          </p:nvSpPr>
          <p:spPr>
            <a:xfrm>
              <a:off x="4699302" y="4699031"/>
              <a:ext cx="60310" cy="1212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7011FF-38C2-CA32-629E-AFB8B1088E6B}"/>
                </a:ext>
              </a:extLst>
            </p:cNvPr>
            <p:cNvSpPr/>
            <p:nvPr/>
          </p:nvSpPr>
          <p:spPr>
            <a:xfrm>
              <a:off x="4239909" y="4423395"/>
              <a:ext cx="133522" cy="462307"/>
            </a:xfrm>
            <a:prstGeom prst="ellipse">
              <a:avLst/>
            </a:prstGeom>
            <a:ln>
              <a:solidFill>
                <a:srgbClr val="002060"/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965275-F2B3-9D46-C57C-22C0F1A49474}"/>
                </a:ext>
              </a:extLst>
            </p:cNvPr>
            <p:cNvSpPr/>
            <p:nvPr/>
          </p:nvSpPr>
          <p:spPr>
            <a:xfrm>
              <a:off x="4284277" y="4587210"/>
              <a:ext cx="60310" cy="1212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2060"/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B8344B-A557-1554-D0C6-4006FB154E2B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>
              <a:off x="4287493" y="4703895"/>
              <a:ext cx="441964" cy="11641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3ED72C-2B2B-F76D-E739-B12ED82ADDEB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4311006" y="4587670"/>
              <a:ext cx="418451" cy="111361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12DC94B-A43C-B464-50E2-F82E4C97DC3C}"/>
                </a:ext>
              </a:extLst>
            </p:cNvPr>
            <p:cNvSpPr/>
            <p:nvPr/>
          </p:nvSpPr>
          <p:spPr>
            <a:xfrm>
              <a:off x="3059918" y="4121830"/>
              <a:ext cx="121786" cy="42103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>
                <a:rot lat="0" lon="0" rev="105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FF4015-D711-601E-BE5F-DBD8984756CF}"/>
                </a:ext>
              </a:extLst>
            </p:cNvPr>
            <p:cNvSpPr/>
            <p:nvPr/>
          </p:nvSpPr>
          <p:spPr>
            <a:xfrm>
              <a:off x="2869268" y="4219079"/>
              <a:ext cx="60310" cy="1212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520A9E-835C-7338-6B12-495F54C159C1}"/>
                </a:ext>
              </a:extLst>
            </p:cNvPr>
            <p:cNvSpPr/>
            <p:nvPr/>
          </p:nvSpPr>
          <p:spPr>
            <a:xfrm>
              <a:off x="2863035" y="4244444"/>
              <a:ext cx="306576" cy="1207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984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178C45-F616-7550-D9C6-96121DEA2B6F}"/>
                </a:ext>
              </a:extLst>
            </p:cNvPr>
            <p:cNvSpPr/>
            <p:nvPr/>
          </p:nvSpPr>
          <p:spPr>
            <a:xfrm>
              <a:off x="3155873" y="4170066"/>
              <a:ext cx="82595" cy="3460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1056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5399C6-8702-E65F-B1CC-E14AB44D0ADA}"/>
                </a:ext>
              </a:extLst>
            </p:cNvPr>
            <p:cNvSpPr/>
            <p:nvPr/>
          </p:nvSpPr>
          <p:spPr>
            <a:xfrm flipV="1">
              <a:off x="2020957" y="4149822"/>
              <a:ext cx="1201237" cy="68661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0" lon="0" rev="984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9DEEDB-1A80-E9F3-450A-5789CAC7D55D}"/>
                </a:ext>
              </a:extLst>
            </p:cNvPr>
            <p:cNvSpPr/>
            <p:nvPr/>
          </p:nvSpPr>
          <p:spPr>
            <a:xfrm>
              <a:off x="3164686" y="4310202"/>
              <a:ext cx="55930" cy="724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2D6A6D-D4A5-D07B-D879-B16B81B0E56A}"/>
                </a:ext>
              </a:extLst>
            </p:cNvPr>
            <p:cNvSpPr/>
            <p:nvPr/>
          </p:nvSpPr>
          <p:spPr>
            <a:xfrm>
              <a:off x="5246695" y="4852644"/>
              <a:ext cx="45719" cy="1042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736528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00F185-2434-414D-85A7-BBE78648DC03}"/>
              </a:ext>
            </a:extLst>
          </p:cNvPr>
          <p:cNvSpPr txBox="1">
            <a:spLocks/>
          </p:cNvSpPr>
          <p:nvPr/>
        </p:nvSpPr>
        <p:spPr>
          <a:xfrm>
            <a:off x="681471" y="0"/>
            <a:ext cx="10829058" cy="10515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r>
              <a:rPr lang="en-CA" sz="3200">
                <a:latin typeface="+mn-lt"/>
              </a:rPr>
              <a:t>Summary</a:t>
            </a:r>
            <a:endParaRPr lang="en-US" sz="32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5A1B7C-C4BC-6842-AC9C-ECE34274D730}"/>
              </a:ext>
            </a:extLst>
          </p:cNvPr>
          <p:cNvSpPr txBox="1">
            <a:spLocks/>
          </p:cNvSpPr>
          <p:nvPr/>
        </p:nvSpPr>
        <p:spPr>
          <a:xfrm>
            <a:off x="681471" y="1051560"/>
            <a:ext cx="10829058" cy="5397366"/>
          </a:xfrm>
          <a:prstGeom prst="rect">
            <a:avLst/>
          </a:prstGeom>
        </p:spPr>
        <p:txBody>
          <a:bodyPr tIns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20000"/>
              </a:lnSpc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  <a:cs typeface="Arial" charset="0"/>
              </a:rPr>
              <a:t>TRIUMF has expertise in designing, assembling , testing and operating SRF systems</a:t>
            </a:r>
          </a:p>
          <a:p>
            <a:pPr marL="228600" indent="-228600">
              <a:lnSpc>
                <a:spcPct val="120000"/>
              </a:lnSpc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  <a:cs typeface="Arial" charset="0"/>
              </a:rPr>
              <a:t>SRF guns are a challenging technology but there are examples of SRF guns in routine operation </a:t>
            </a:r>
          </a:p>
          <a:p>
            <a:pPr marL="228600" indent="-228600">
              <a:lnSpc>
                <a:spcPct val="120000"/>
              </a:lnSpc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  <a:cs typeface="Arial" charset="0"/>
              </a:rPr>
              <a:t>An SRF gun can deliver high energy, high peak charge, low emittance electrons</a:t>
            </a:r>
          </a:p>
          <a:p>
            <a:pPr marL="228600" indent="-228600">
              <a:lnSpc>
                <a:spcPct val="120000"/>
              </a:lnSpc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  <a:cs typeface="Arial" charset="0"/>
              </a:rPr>
              <a:t>TRIUMF has 2K and 4K cryogenics already installed in the electron hall</a:t>
            </a:r>
          </a:p>
          <a:p>
            <a:pPr marL="228600" indent="-228600">
              <a:lnSpc>
                <a:spcPct val="120000"/>
              </a:lnSpc>
              <a:buClr>
                <a:srgbClr val="00A9FF"/>
              </a:buClr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  <a:cs typeface="Arial" charset="0"/>
              </a:rPr>
              <a:t>An SRF gun seems well matched to THz needs and TRIUMF capabilities </a:t>
            </a:r>
            <a:endParaRPr lang="en-CA" altLang="en-US" sz="2800" dirty="0"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472</Words>
  <Application>Microsoft Office PowerPoint</Application>
  <PresentationFormat>Widescreen</PresentationFormat>
  <Paragraphs>84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An SRF gun for TRIUMF</vt:lpstr>
      <vt:lpstr>TRIUMF SRF Infrastructure (I)</vt:lpstr>
      <vt:lpstr>TRIUMF SRF Infrastructure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Laxdal</dc:creator>
  <cp:lastModifiedBy>Bob Laxdal</cp:lastModifiedBy>
  <cp:revision>4</cp:revision>
  <dcterms:created xsi:type="dcterms:W3CDTF">2024-03-13T18:12:46Z</dcterms:created>
  <dcterms:modified xsi:type="dcterms:W3CDTF">2024-03-13T20:51:16Z</dcterms:modified>
</cp:coreProperties>
</file>