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66" r:id="rId4"/>
  </p:sldMasterIdLst>
  <p:notesMasterIdLst>
    <p:notesMasterId r:id="rId11"/>
  </p:notesMasterIdLst>
  <p:handoutMasterIdLst>
    <p:handoutMasterId r:id="rId12"/>
  </p:handoutMasterIdLst>
  <p:sldIdLst>
    <p:sldId id="1720" r:id="rId5"/>
    <p:sldId id="1719" r:id="rId6"/>
    <p:sldId id="1722" r:id="rId7"/>
    <p:sldId id="1723" r:id="rId8"/>
    <p:sldId id="1724" r:id="rId9"/>
    <p:sldId id="303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A9FF"/>
    <a:srgbClr val="009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6987"/>
    <p:restoredTop sz="94675"/>
  </p:normalViewPr>
  <p:slideViewPr>
    <p:cSldViewPr snapToGrid="0" snapToObjects="1">
      <p:cViewPr varScale="1">
        <p:scale>
          <a:sx n="60" d="100"/>
          <a:sy n="60" d="100"/>
        </p:scale>
        <p:origin x="58" y="33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37" d="100"/>
          <a:sy n="137" d="100"/>
        </p:scale>
        <p:origin x="1784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F9C03A-79D8-174C-8A65-8B724BE9D7B5}" type="datetimeFigureOut">
              <a:rPr lang="en-US" smtClean="0"/>
              <a:t>3/9/2024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D49E93-5542-D14B-A07B-05AD65D6EB9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92045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03967B-E13D-644C-B749-25F5E6C5117C}" type="datetimeFigureOut">
              <a:rPr lang="en-US" smtClean="0"/>
              <a:t>3/9/2024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FA6A82-C43D-0E45-8BBC-3BA89641B4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44609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-92426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16" name="Date Placeholder 3"/>
          <p:cNvSpPr txBox="1">
            <a:spLocks/>
          </p:cNvSpPr>
          <p:nvPr userDrawn="1"/>
        </p:nvSpPr>
        <p:spPr>
          <a:xfrm>
            <a:off x="661743" y="6496971"/>
            <a:ext cx="1305077" cy="144991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CACA69-0E10-6F4E-ACF3-A1D2B38594B4}" type="datetime1">
              <a:rPr lang="en-CA" sz="900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2024-03-09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17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18" name="TextBox 17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662725" y="2032777"/>
            <a:ext cx="3937851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661743" y="4114800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8253489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773411" y="2032777"/>
            <a:ext cx="4869743" cy="76980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rgbClr val="00B0F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half" idx="2"/>
          </p:nvPr>
        </p:nvSpPr>
        <p:spPr>
          <a:xfrm>
            <a:off x="773410" y="3337854"/>
            <a:ext cx="4869744" cy="304025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>
              <a:defRPr sz="3200"/>
            </a:lvl4pPr>
            <a:lvl5pPr>
              <a:defRPr sz="32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idx="12"/>
          </p:nvPr>
        </p:nvSpPr>
        <p:spPr>
          <a:xfrm>
            <a:off x="5968074" y="2032777"/>
            <a:ext cx="4869743" cy="76980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rgbClr val="00B0F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3"/>
          </p:nvPr>
        </p:nvSpPr>
        <p:spPr>
          <a:xfrm>
            <a:off x="5968073" y="3337854"/>
            <a:ext cx="4869744" cy="304025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>
              <a:defRPr sz="3200"/>
            </a:lvl4pPr>
            <a:lvl5pPr>
              <a:defRPr sz="32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773410" y="979687"/>
            <a:ext cx="10064407" cy="637077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18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034640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61743" y="2032776"/>
            <a:ext cx="3938833" cy="1581962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>
                <a:solidFill>
                  <a:srgbClr val="00B0F0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Subtitle 2"/>
          <p:cNvSpPr>
            <a:spLocks noGrp="1"/>
          </p:cNvSpPr>
          <p:nvPr>
            <p:ph type="subTitle" idx="11"/>
          </p:nvPr>
        </p:nvSpPr>
        <p:spPr>
          <a:xfrm>
            <a:off x="661743" y="3814534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5075864" y="2032776"/>
            <a:ext cx="5446278" cy="3931442"/>
          </a:xfrm>
          <a:prstGeom prst="rect">
            <a:avLst/>
          </a:prstGeom>
        </p:spPr>
        <p:txBody>
          <a:bodyPr anchor="ctr"/>
          <a:lstStyle>
            <a:lvl1pPr marL="228600" indent="-228600">
              <a:buClr>
                <a:srgbClr val="00B0F0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>
              <a:buClr>
                <a:srgbClr val="00B0F0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buClr>
                <a:srgbClr val="00B0F0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buClr>
                <a:srgbClr val="00B0F0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buClr>
                <a:srgbClr val="00B0F0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563653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61743" y="2032776"/>
            <a:ext cx="3938833" cy="1581962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1"/>
          </p:nvPr>
        </p:nvSpPr>
        <p:spPr>
          <a:xfrm>
            <a:off x="661743" y="3814534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47062" y="979688"/>
            <a:ext cx="4182876" cy="5881540"/>
          </a:xfrm>
          <a:prstGeom prst="rect">
            <a:avLst/>
          </a:prstGeom>
          <a:solidFill>
            <a:schemeClr val="tx1">
              <a:alpha val="10000"/>
            </a:schemeClr>
          </a:solidFill>
          <a:ln w="9525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2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87878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7791" y="2032777"/>
            <a:ext cx="7687507" cy="4439522"/>
          </a:xfrm>
          <a:prstGeom prst="rect">
            <a:avLst/>
          </a:prstGeom>
        </p:spPr>
        <p:txBody>
          <a:bodyPr vert="eaVert">
            <a:normAutofit/>
          </a:bodyPr>
          <a:lstStyle>
            <a:lvl1pPr marL="2286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 marL="16002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4pPr>
            <a:lvl5pPr marL="20574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1947791" y="979688"/>
            <a:ext cx="7687507" cy="663582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18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920659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7791" y="2032777"/>
            <a:ext cx="6921889" cy="4439522"/>
          </a:xfrm>
          <a:prstGeom prst="rect">
            <a:avLst/>
          </a:prstGeom>
        </p:spPr>
        <p:txBody>
          <a:bodyPr vert="eaVert">
            <a:normAutofit/>
          </a:bodyPr>
          <a:lstStyle>
            <a:lvl1pPr marL="2286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 marL="16002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4pPr>
            <a:lvl5pPr marL="20574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 rot="5400000">
            <a:off x="7116880" y="3953881"/>
            <a:ext cx="4439522" cy="597317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18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606682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 Slid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22" y="204095"/>
            <a:ext cx="1947186" cy="350306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Thank you</a:t>
            </a:r>
            <a:br>
              <a:rPr lang="en-US" dirty="0"/>
            </a:br>
            <a:r>
              <a:rPr lang="en-US" dirty="0">
                <a:solidFill>
                  <a:srgbClr val="00B0F0"/>
                </a:solidFill>
              </a:rPr>
              <a:t>Merci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61988" y="4493174"/>
            <a:ext cx="3938587" cy="7811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 dirty="0"/>
              <a:t>Social Handles</a:t>
            </a:r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61743" y="4118554"/>
            <a:ext cx="3938587" cy="37462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rgbClr val="00B0F0"/>
                </a:solidFill>
              </a:defRPr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301855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 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22" y="204095"/>
            <a:ext cx="1947186" cy="350306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Thank you</a:t>
            </a:r>
            <a:br>
              <a:rPr lang="en-US" dirty="0"/>
            </a:br>
            <a:r>
              <a:rPr lang="en-US" dirty="0">
                <a:solidFill>
                  <a:srgbClr val="00B0F0"/>
                </a:solidFill>
              </a:rPr>
              <a:t>Merci</a:t>
            </a:r>
            <a:endParaRPr lang="en-US" dirty="0"/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61988" y="4493174"/>
            <a:ext cx="3938587" cy="7811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 dirty="0"/>
              <a:t>Social Handles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61743" y="4118554"/>
            <a:ext cx="3938587" cy="37462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rgbClr val="00B0F0"/>
                </a:solidFill>
              </a:defRPr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354626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 Slid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22" y="204095"/>
            <a:ext cx="1947186" cy="350306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Thank you</a:t>
            </a:r>
            <a:br>
              <a:rPr lang="en-US" dirty="0"/>
            </a:br>
            <a:r>
              <a:rPr lang="en-US" dirty="0">
                <a:solidFill>
                  <a:srgbClr val="00B0F0"/>
                </a:solidFill>
              </a:rPr>
              <a:t>Merci</a:t>
            </a:r>
            <a:endParaRPr lang="en-US" dirty="0"/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61988" y="4493174"/>
            <a:ext cx="3938587" cy="7811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 dirty="0"/>
              <a:t>Social Handles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61743" y="4118554"/>
            <a:ext cx="3938587" cy="37462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rgbClr val="00B0F0"/>
                </a:solidFill>
              </a:defRPr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641767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 Slide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22" y="204095"/>
            <a:ext cx="1947186" cy="350306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Thank you</a:t>
            </a:r>
            <a:br>
              <a:rPr lang="en-US" dirty="0"/>
            </a:br>
            <a:r>
              <a:rPr lang="en-US" dirty="0">
                <a:solidFill>
                  <a:srgbClr val="00B0F0"/>
                </a:solidFill>
              </a:rPr>
              <a:t>Merci</a:t>
            </a:r>
            <a:endParaRPr lang="en-US" dirty="0"/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61988" y="4493174"/>
            <a:ext cx="3938587" cy="7811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 dirty="0"/>
              <a:t>Social Handles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61743" y="4118554"/>
            <a:ext cx="3938587" cy="37462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rgbClr val="00B0F0"/>
                </a:solidFill>
              </a:defRPr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22" y="204095"/>
            <a:ext cx="1947186" cy="350306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Thank you</a:t>
            </a:r>
            <a:br>
              <a:rPr lang="en-US" dirty="0"/>
            </a:br>
            <a:r>
              <a:rPr lang="en-US" dirty="0">
                <a:solidFill>
                  <a:srgbClr val="00B0F0"/>
                </a:solidFill>
              </a:rPr>
              <a:t>Merci</a:t>
            </a:r>
            <a:endParaRPr lang="en-US" dirty="0"/>
          </a:p>
        </p:txBody>
      </p:sp>
      <p:sp>
        <p:nvSpPr>
          <p:cNvPr id="9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61988" y="4493174"/>
            <a:ext cx="3938587" cy="7811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 dirty="0"/>
              <a:t>Social Handles</a:t>
            </a:r>
          </a:p>
        </p:txBody>
      </p:sp>
      <p:sp>
        <p:nvSpPr>
          <p:cNvPr id="10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61743" y="4118554"/>
            <a:ext cx="3938587" cy="37462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rgbClr val="00B0F0"/>
                </a:solidFill>
              </a:defRPr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859343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92426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20" name="TextBox 19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662725" y="2032777"/>
            <a:ext cx="3937851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661743" y="4114800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6" name="Date Placeholder 3"/>
          <p:cNvSpPr txBox="1">
            <a:spLocks/>
          </p:cNvSpPr>
          <p:nvPr userDrawn="1"/>
        </p:nvSpPr>
        <p:spPr>
          <a:xfrm>
            <a:off x="661743" y="6496971"/>
            <a:ext cx="1305077" cy="144991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CACA69-0E10-6F4E-ACF3-A1D2B38594B4}" type="datetime1">
              <a:rPr lang="en-CA" sz="900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2024-03-09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8668115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 txBox="1">
            <a:spLocks/>
          </p:cNvSpPr>
          <p:nvPr userDrawn="1"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26132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yclotr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4251282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IE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2343981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son Hal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5896059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eor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6921574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yclotron Group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203941955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fet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29792593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udent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6959840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B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4376732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mote Handling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7065897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92426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662725" y="2032777"/>
            <a:ext cx="3937851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661743" y="4114800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4" name="Date Placeholder 3"/>
          <p:cNvSpPr txBox="1">
            <a:spLocks/>
          </p:cNvSpPr>
          <p:nvPr userDrawn="1"/>
        </p:nvSpPr>
        <p:spPr>
          <a:xfrm>
            <a:off x="661743" y="6496971"/>
            <a:ext cx="1305077" cy="144991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CACA69-0E10-6F4E-ACF3-A1D2B38594B4}" type="datetime1">
              <a:rPr lang="en-CA" sz="900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2024-03-09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74032124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mote Handling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71248153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mote Handling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17010129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mote Handling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1177894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F NIF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95971451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A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10994469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PH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37384881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RAG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08520852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SOSIM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43926743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ium Recycli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41315163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-1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722323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92426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662725" y="2032777"/>
            <a:ext cx="3937851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661743" y="4114800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4" name="Date Placeholder 3"/>
          <p:cNvSpPr txBox="1">
            <a:spLocks/>
          </p:cNvSpPr>
          <p:nvPr userDrawn="1"/>
        </p:nvSpPr>
        <p:spPr>
          <a:xfrm>
            <a:off x="661743" y="6496971"/>
            <a:ext cx="1305077" cy="144991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CACA69-0E10-6F4E-ACF3-A1D2B38594B4}" type="datetime1">
              <a:rPr lang="en-CA" sz="900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2024-03-09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-13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536696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CA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73264096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CANT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93504797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er Tape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42366870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ign Draft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79828269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abbit Lin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0764980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chine Shop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7189931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ol Room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82865312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ol Room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45203842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ol Room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9674047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662725" y="2032777"/>
            <a:ext cx="3937851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661743" y="4114800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Date Placeholder 3"/>
          <p:cNvSpPr txBox="1">
            <a:spLocks/>
          </p:cNvSpPr>
          <p:nvPr userDrawn="1"/>
        </p:nvSpPr>
        <p:spPr>
          <a:xfrm>
            <a:off x="661743" y="6496971"/>
            <a:ext cx="1305077" cy="144991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CACA69-0E10-6F4E-ACF3-A1D2B38594B4}" type="datetime1">
              <a:rPr lang="en-CA" sz="900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2024-03-09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82062424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per Clip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6563148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0170488" y="1722612"/>
            <a:ext cx="2021512" cy="5135387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11375552" y="6517057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0" y="18092"/>
            <a:ext cx="12191999" cy="961596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8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" hasCustomPrompt="1"/>
          </p:nvPr>
        </p:nvSpPr>
        <p:spPr>
          <a:xfrm>
            <a:off x="0" y="979688"/>
            <a:ext cx="12191999" cy="5309023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228600" indent="-228600">
              <a:buClr>
                <a:srgbClr val="00B0F0"/>
              </a:buClr>
              <a:buFont typeface="Wingdings" pitchFamily="2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>
              <a:buClr>
                <a:srgbClr val="00B0F0"/>
              </a:buClr>
              <a:buFont typeface="Wingdings" pitchFamily="2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buClr>
                <a:srgbClr val="00B0F0"/>
              </a:buClr>
              <a:buFont typeface="Wingdings" pitchFamily="2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buClr>
                <a:srgbClr val="00B0F0"/>
              </a:buClr>
              <a:buFont typeface="Wingdings" pitchFamily="2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buClr>
                <a:srgbClr val="00B0F0"/>
              </a:buClr>
              <a:buFont typeface="Wingdings" pitchFamily="2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075236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8269" y="979688"/>
            <a:ext cx="10231669" cy="5881540"/>
          </a:xfrm>
          <a:prstGeom prst="rect">
            <a:avLst/>
          </a:prstGeom>
          <a:solidFill>
            <a:schemeClr val="tx1">
              <a:alpha val="10000"/>
            </a:schemeClr>
          </a:solidFill>
          <a:ln w="9525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2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95740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661743" y="3814534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80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773410" y="2032777"/>
            <a:ext cx="4869744" cy="434532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>
              <a:defRPr sz="3200"/>
            </a:lvl4pPr>
            <a:lvl5pPr>
              <a:defRPr sz="3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3"/>
          </p:nvPr>
        </p:nvSpPr>
        <p:spPr>
          <a:xfrm>
            <a:off x="5968073" y="2032777"/>
            <a:ext cx="4869744" cy="434532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>
              <a:defRPr sz="3200"/>
            </a:lvl4pPr>
            <a:lvl5pPr>
              <a:defRPr sz="3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9066167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4102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86" r:id="rId4"/>
    <p:sldLayoutId id="2147483817" r:id="rId5"/>
    <p:sldLayoutId id="2147483770" r:id="rId6"/>
    <p:sldLayoutId id="2147483784" r:id="rId7"/>
    <p:sldLayoutId id="2147483771" r:id="rId8"/>
    <p:sldLayoutId id="2147483774" r:id="rId9"/>
    <p:sldLayoutId id="2147483775" r:id="rId10"/>
    <p:sldLayoutId id="2147483776" r:id="rId11"/>
    <p:sldLayoutId id="2147483777" r:id="rId12"/>
    <p:sldLayoutId id="2147483778" r:id="rId13"/>
    <p:sldLayoutId id="2147483779" r:id="rId14"/>
    <p:sldLayoutId id="2147483780" r:id="rId15"/>
    <p:sldLayoutId id="2147483781" r:id="rId16"/>
    <p:sldLayoutId id="2147483782" r:id="rId17"/>
    <p:sldLayoutId id="2147483788" r:id="rId18"/>
    <p:sldLayoutId id="2147483818" r:id="rId19"/>
    <p:sldLayoutId id="2147483785" r:id="rId20"/>
    <p:sldLayoutId id="2147483790" r:id="rId21"/>
    <p:sldLayoutId id="2147483791" r:id="rId22"/>
    <p:sldLayoutId id="2147483793" r:id="rId23"/>
    <p:sldLayoutId id="2147483794" r:id="rId24"/>
    <p:sldLayoutId id="2147483795" r:id="rId25"/>
    <p:sldLayoutId id="2147483798" r:id="rId26"/>
    <p:sldLayoutId id="2147483799" r:id="rId27"/>
    <p:sldLayoutId id="2147483800" r:id="rId28"/>
    <p:sldLayoutId id="2147483801" r:id="rId29"/>
    <p:sldLayoutId id="2147483802" r:id="rId30"/>
    <p:sldLayoutId id="2147483803" r:id="rId31"/>
    <p:sldLayoutId id="2147483804" r:id="rId32"/>
    <p:sldLayoutId id="2147483805" r:id="rId33"/>
    <p:sldLayoutId id="2147483806" r:id="rId34"/>
    <p:sldLayoutId id="2147483807" r:id="rId35"/>
    <p:sldLayoutId id="2147483808" r:id="rId36"/>
    <p:sldLayoutId id="2147483809" r:id="rId37"/>
    <p:sldLayoutId id="2147483810" r:id="rId38"/>
    <p:sldLayoutId id="2147483811" r:id="rId39"/>
    <p:sldLayoutId id="2147483812" r:id="rId40"/>
    <p:sldLayoutId id="2147483813" r:id="rId41"/>
    <p:sldLayoutId id="2147483796" r:id="rId42"/>
    <p:sldLayoutId id="2147483821" r:id="rId43"/>
    <p:sldLayoutId id="2147483823" r:id="rId44"/>
    <p:sldLayoutId id="2147483819" r:id="rId45"/>
    <p:sldLayoutId id="2147483820" r:id="rId46"/>
    <p:sldLayoutId id="2147483814" r:id="rId47"/>
    <p:sldLayoutId id="2147483815" r:id="rId48"/>
    <p:sldLayoutId id="2147483816" r:id="rId49"/>
    <p:sldLayoutId id="2147483824" r:id="rId5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gif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40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701588-5BFD-B762-95B2-48664AC5AE9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AI Centre</a:t>
            </a:r>
            <a:endParaRPr lang="en-CA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ADD432-A23F-ACF4-3628-9CBAE37697B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CA"/>
              <a:t>Wojtek Fedorko</a:t>
            </a:r>
            <a:endParaRPr lang="en-CA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EF0D89AC-AC1F-EFEE-B1C5-899F35A541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1030" y="183592"/>
            <a:ext cx="4893500" cy="6490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924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55A59E-3990-9F06-1FE3-7D2FB8B122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AI things are we doing, not doing, should be doing and why and how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862F1C-C168-A555-2852-5C80E904D0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3886" y="863740"/>
            <a:ext cx="12191999" cy="5596235"/>
          </a:xfrm>
        </p:spPr>
        <p:txBody>
          <a:bodyPr lIns="91440" tIns="45720" rIns="91440" bIns="45720" anchor="t" anchorCtr="0">
            <a:normAutofit fontScale="47500" lnSpcReduction="20000"/>
          </a:bodyPr>
          <a:lstStyle/>
          <a:p>
            <a:r>
              <a:rPr lang="en-CA" dirty="0">
                <a:latin typeface="Arial"/>
                <a:cs typeface="Arial"/>
              </a:rPr>
              <a:t>ML engagement recent since 2018</a:t>
            </a:r>
            <a:endParaRPr lang="en-CA" dirty="0"/>
          </a:p>
          <a:p>
            <a:pPr lvl="1"/>
            <a:r>
              <a:rPr lang="en-CA" dirty="0">
                <a:latin typeface="Arial"/>
                <a:cs typeface="Arial"/>
              </a:rPr>
              <a:t>Part of the current TRIUMF strategic plan</a:t>
            </a:r>
          </a:p>
          <a:p>
            <a:r>
              <a:rPr lang="en-CA" dirty="0"/>
              <a:t>Doing:</a:t>
            </a:r>
          </a:p>
          <a:p>
            <a:pPr lvl="1"/>
            <a:r>
              <a:rPr lang="en-CA" dirty="0"/>
              <a:t>Particle physics applications </a:t>
            </a:r>
            <a:r>
              <a:rPr lang="en-CA" dirty="0">
                <a:sym typeface="Wingdings" panose="05000000000000000000" pitchFamily="2" charset="2"/>
              </a:rPr>
              <a:t> Science!</a:t>
            </a:r>
          </a:p>
          <a:p>
            <a:pPr lvl="2"/>
            <a:r>
              <a:rPr lang="en-CA" dirty="0">
                <a:sym typeface="Wingdings" panose="05000000000000000000" pitchFamily="2" charset="2"/>
              </a:rPr>
              <a:t>Bread and Butter – but high impact</a:t>
            </a:r>
          </a:p>
          <a:p>
            <a:pPr lvl="2"/>
            <a:r>
              <a:rPr lang="en-CA" dirty="0">
                <a:sym typeface="Wingdings" panose="05000000000000000000" pitchFamily="2" charset="2"/>
              </a:rPr>
              <a:t>Bleeding edge:</a:t>
            </a:r>
          </a:p>
          <a:p>
            <a:pPr lvl="3"/>
            <a:r>
              <a:rPr lang="en-CA" dirty="0">
                <a:sym typeface="Wingdings" panose="05000000000000000000" pitchFamily="2" charset="2"/>
              </a:rPr>
              <a:t>Quantum Assisted ML</a:t>
            </a:r>
          </a:p>
          <a:p>
            <a:pPr lvl="3"/>
            <a:r>
              <a:rPr lang="en-CA" dirty="0">
                <a:sym typeface="Wingdings" panose="05000000000000000000" pitchFamily="2" charset="2"/>
              </a:rPr>
              <a:t>Trigger/ RT on FPGA</a:t>
            </a:r>
          </a:p>
          <a:p>
            <a:pPr lvl="1"/>
            <a:r>
              <a:rPr lang="en-CA" dirty="0"/>
              <a:t>Accelerator; AI-based beam tuning </a:t>
            </a:r>
            <a:r>
              <a:rPr lang="en-CA" dirty="0">
                <a:sym typeface="Wingdings" panose="05000000000000000000" pitchFamily="2" charset="2"/>
              </a:rPr>
              <a:t> Operational Excellence!</a:t>
            </a:r>
            <a:endParaRPr lang="en-CA" dirty="0"/>
          </a:p>
          <a:p>
            <a:r>
              <a:rPr lang="en-CA" dirty="0"/>
              <a:t>No active projects:</a:t>
            </a:r>
          </a:p>
          <a:p>
            <a:pPr lvl="1"/>
            <a:r>
              <a:rPr lang="en-CA" dirty="0"/>
              <a:t>Nuclear physics</a:t>
            </a:r>
          </a:p>
          <a:p>
            <a:pPr lvl="2"/>
            <a:r>
              <a:rPr lang="en-CA" dirty="0"/>
              <a:t>Initial engagements; lecture (series)</a:t>
            </a:r>
          </a:p>
          <a:p>
            <a:pPr lvl="1"/>
            <a:r>
              <a:rPr lang="en-CA" dirty="0"/>
              <a:t>CMMS</a:t>
            </a:r>
          </a:p>
          <a:p>
            <a:pPr lvl="1"/>
            <a:r>
              <a:rPr lang="en-CA" dirty="0"/>
              <a:t>Life Sciences</a:t>
            </a:r>
          </a:p>
          <a:p>
            <a:pPr lvl="1"/>
            <a:r>
              <a:rPr lang="en-CA" dirty="0"/>
              <a:t>Proposed or existing applications exist in literature</a:t>
            </a:r>
          </a:p>
          <a:p>
            <a:r>
              <a:rPr lang="en-CA" dirty="0"/>
              <a:t>Manpower limited</a:t>
            </a:r>
          </a:p>
          <a:p>
            <a:r>
              <a:rPr lang="en-CA" dirty="0">
                <a:sym typeface="Wingdings" panose="05000000000000000000" pitchFamily="2" charset="2"/>
              </a:rPr>
              <a:t> AI Centre:</a:t>
            </a:r>
          </a:p>
          <a:p>
            <a:pPr lvl="1"/>
            <a:r>
              <a:rPr lang="en-CA" dirty="0">
                <a:sym typeface="Wingdings" panose="05000000000000000000" pitchFamily="2" charset="2"/>
              </a:rPr>
              <a:t>Collaboration between departments and divisions</a:t>
            </a:r>
          </a:p>
          <a:p>
            <a:pPr lvl="1"/>
            <a:r>
              <a:rPr lang="en-CA" dirty="0">
                <a:sym typeface="Wingdings" panose="05000000000000000000" pitchFamily="2" charset="2"/>
              </a:rPr>
              <a:t>More talent-power and domain knowledge</a:t>
            </a:r>
          </a:p>
          <a:p>
            <a:pPr lvl="2"/>
            <a:r>
              <a:rPr lang="en-CA" dirty="0">
                <a:sym typeface="Wingdings" panose="05000000000000000000" pitchFamily="2" charset="2"/>
              </a:rPr>
              <a:t>Identify and execute specific application</a:t>
            </a:r>
          </a:p>
          <a:p>
            <a:pPr lvl="1"/>
            <a:r>
              <a:rPr lang="en-CA" dirty="0">
                <a:sym typeface="Wingdings" panose="05000000000000000000" pitchFamily="2" charset="2"/>
              </a:rPr>
              <a:t>Infrastructure support</a:t>
            </a:r>
          </a:p>
          <a:p>
            <a:pPr lvl="1"/>
            <a:r>
              <a:rPr lang="en-CA" dirty="0">
                <a:sym typeface="Wingdings" panose="05000000000000000000" pitchFamily="2" charset="2"/>
              </a:rPr>
              <a:t>Building and expanding on current success</a:t>
            </a:r>
          </a:p>
          <a:p>
            <a:pPr lvl="1"/>
            <a:r>
              <a:rPr lang="en-CA" b="1" dirty="0">
                <a:sym typeface="Wingdings" panose="05000000000000000000" pitchFamily="2" charset="2"/>
              </a:rPr>
              <a:t>Aligned with 20-year vision</a:t>
            </a:r>
          </a:p>
          <a:p>
            <a:pPr lvl="1"/>
            <a:endParaRPr lang="en-CA" dirty="0"/>
          </a:p>
          <a:p>
            <a:endParaRPr lang="en-CA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1DB198-7EDB-FF4D-6638-55E27F0344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5917" y="491049"/>
            <a:ext cx="2240164" cy="1442627"/>
          </a:xfrm>
          <a:prstGeom prst="rect">
            <a:avLst/>
          </a:prstGeom>
        </p:spPr>
      </p:pic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C9838DA8-4B30-89C1-FD75-E6AC7EFC18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69734" y="888010"/>
            <a:ext cx="1938908" cy="696134"/>
          </a:xfrm>
          <a:prstGeom prst="rect">
            <a:avLst/>
          </a:prstGeom>
        </p:spPr>
      </p:pic>
      <p:sp>
        <p:nvSpPr>
          <p:cNvPr id="9" name="Prior: Restricted Boltzmann Machine">
            <a:extLst>
              <a:ext uri="{FF2B5EF4-FFF2-40B4-BE49-F238E27FC236}">
                <a16:creationId xmlns:a16="http://schemas.microsoft.com/office/drawing/2014/main" id="{B5DD9F4D-C6B0-76CE-AA9F-1B5F9055BB73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7991744" y="194813"/>
            <a:ext cx="3034335" cy="654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algn="ctr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</a:extLst>
        </p:spPr>
        <p:txBody>
          <a:bodyPr lIns="35719" tIns="35719" rIns="35719" bIns="35719" anchor="ctr"/>
          <a:lstStyle>
            <a:lvl1pPr algn="ctr" defTabSz="457200" eaLnBrk="0" hangingPunct="0"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1pPr>
            <a:lvl2pPr algn="ctr" defTabSz="457200" eaLnBrk="0" hangingPunct="0"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2pPr>
            <a:lvl3pPr algn="ctr" defTabSz="457200" eaLnBrk="0" hangingPunct="0"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3pPr>
            <a:lvl4pPr algn="ctr" defTabSz="457200" eaLnBrk="0" hangingPunct="0"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4pPr>
            <a:lvl5pPr algn="ctr" defTabSz="457200" eaLnBrk="0" hangingPunct="0"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5pPr>
            <a:lvl6pPr marL="457200" indent="1828800" algn="ctr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6pPr>
            <a:lvl7pPr marL="914400" indent="1828800" algn="ctr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7pPr>
            <a:lvl8pPr marL="1371600" indent="1828800" algn="ctr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8pPr>
            <a:lvl9pPr marL="1828800" indent="1828800" algn="ctr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 sz="1600">
                <a:solidFill>
                  <a:srgbClr val="FFFFFF"/>
                </a:solidFill>
                <a:latin typeface="Helvetica Neue" charset="0"/>
                <a:cs typeface="Helvetica Neue" charset="0"/>
                <a:sym typeface="Helvetica Neue" charset="0"/>
              </a:defRPr>
            </a:lvl9pPr>
          </a:lstStyle>
          <a:p>
            <a:pPr marL="0" marR="0" lvl="0" indent="0" algn="ctr" defTabSz="321457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ru-RU" altLang="en-US" sz="1125" b="1" i="0" u="none" strike="noStrike" kern="1200" cap="none" spc="0" normalizeH="0" baseline="0" noProof="0" dirty="0">
                <a:ln>
                  <a:noFill/>
                </a:ln>
                <a:solidFill>
                  <a:srgbClr val="FF2F92"/>
                </a:solidFill>
                <a:effectLst/>
                <a:uLnTx/>
                <a:uFillTx/>
                <a:sym typeface="Helvetica Neue" charset="0"/>
              </a:rPr>
              <a:t>Prior: </a:t>
            </a:r>
            <a:endParaRPr kumimoji="0" lang="en-US" altLang="en-US" sz="1125" b="1" i="0" u="none" strike="noStrike" kern="1200" cap="none" spc="0" normalizeH="0" baseline="0" noProof="0" dirty="0">
              <a:ln>
                <a:noFill/>
              </a:ln>
              <a:solidFill>
                <a:srgbClr val="FF2F92"/>
              </a:solidFill>
              <a:effectLst/>
              <a:uLnTx/>
              <a:uFillTx/>
              <a:sym typeface="Helvetica Neue" charset="0"/>
            </a:endParaRPr>
          </a:p>
          <a:p>
            <a:pPr marL="0" marR="0" lvl="0" indent="0" algn="ctr" defTabSz="321457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ru-RU" altLang="en-US" sz="1125" b="1" i="0" u="none" strike="noStrike" kern="1200" cap="none" spc="0" normalizeH="0" baseline="0" noProof="0" dirty="0">
                <a:ln>
                  <a:noFill/>
                </a:ln>
                <a:solidFill>
                  <a:srgbClr val="FF2F92"/>
                </a:solidFill>
                <a:effectLst/>
                <a:uLnTx/>
                <a:uFillTx/>
                <a:sym typeface="Helvetica Neue" charset="0"/>
              </a:rPr>
              <a:t>Restricted </a:t>
            </a:r>
            <a:r>
              <a:rPr kumimoji="0" lang="en-US" altLang="en-US" sz="1125" b="1" i="0" u="none" strike="noStrike" kern="1200" cap="none" spc="0" normalizeH="0" baseline="0" noProof="0" dirty="0">
                <a:ln>
                  <a:noFill/>
                </a:ln>
                <a:solidFill>
                  <a:srgbClr val="FF2F92"/>
                </a:solidFill>
                <a:effectLst/>
                <a:uLnTx/>
                <a:uFillTx/>
                <a:sym typeface="Helvetica Neue" charset="0"/>
              </a:rPr>
              <a:t>/ Quantum </a:t>
            </a:r>
            <a:r>
              <a:rPr kumimoji="0" lang="ru-RU" altLang="en-US" sz="1125" b="1" i="0" u="none" strike="noStrike" kern="1200" cap="none" spc="0" normalizeH="0" baseline="0" noProof="0" dirty="0">
                <a:ln>
                  <a:noFill/>
                </a:ln>
                <a:solidFill>
                  <a:srgbClr val="FF2F92"/>
                </a:solidFill>
                <a:effectLst/>
                <a:uLnTx/>
                <a:uFillTx/>
                <a:sym typeface="Helvetica Neue" charset="0"/>
              </a:rPr>
              <a:t>Boltzmann Machine</a:t>
            </a:r>
          </a:p>
        </p:txBody>
      </p:sp>
      <p:sp>
        <p:nvSpPr>
          <p:cNvPr id="10" name="Rounded Rectangle">
            <a:extLst>
              <a:ext uri="{FF2B5EF4-FFF2-40B4-BE49-F238E27FC236}">
                <a16:creationId xmlns:a16="http://schemas.microsoft.com/office/drawing/2014/main" id="{C5415C02-E89B-0A97-2226-7651DF9068BD}"/>
              </a:ext>
            </a:extLst>
          </p:cNvPr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8317825" y="836731"/>
            <a:ext cx="2235503" cy="798691"/>
          </a:xfrm>
          <a:prstGeom prst="roundRect">
            <a:avLst>
              <a:gd name="adj" fmla="val 11042"/>
            </a:avLst>
          </a:prstGeom>
          <a:noFill/>
          <a:ln w="76200" cap="flat" algn="ctr">
            <a:solidFill>
              <a:srgbClr val="FF2F92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35719" tIns="35719" rIns="35719" bIns="35719" anchor="ctr"/>
          <a:lstStyle/>
          <a:p>
            <a:pPr marL="0" marR="0" lvl="0" indent="0" algn="ctr" defTabSz="1218859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/>
              <a:defRPr/>
            </a:pPr>
            <a:endParaRPr kumimoji="0" lang="en-US" altLang="en-US" sz="11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 charset="0"/>
              <a:sym typeface="Helvetica Neue" charset="0"/>
            </a:endParaRP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1DF27209-3D0E-852A-995C-D51BE77DCC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870762" y="608098"/>
            <a:ext cx="1087622" cy="1333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DDE6A34-8AF3-489A-7B6A-4745C813C30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53264" y="1357884"/>
            <a:ext cx="1316849" cy="1201200"/>
          </a:xfrm>
          <a:prstGeom prst="rect">
            <a:avLst/>
          </a:prstGeom>
        </p:spPr>
      </p:pic>
      <p:pic>
        <p:nvPicPr>
          <p:cNvPr id="16" name="Picture 4">
            <a:extLst>
              <a:ext uri="{FF2B5EF4-FFF2-40B4-BE49-F238E27FC236}">
                <a16:creationId xmlns:a16="http://schemas.microsoft.com/office/drawing/2014/main" id="{98FDFEA5-AE20-E57D-831F-A67C256C0E9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78854" y="2287583"/>
            <a:ext cx="4351257" cy="136108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33FB1CD-E2DD-6283-7595-750C55DF536E}"/>
              </a:ext>
            </a:extLst>
          </p:cNvPr>
          <p:cNvSpPr txBox="1"/>
          <p:nvPr/>
        </p:nvSpPr>
        <p:spPr>
          <a:xfrm>
            <a:off x="8927905" y="3558684"/>
            <a:ext cx="2307009" cy="276999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Distance along beamline (cm)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9148C83-B49F-E0D5-6C36-698385394CC5}"/>
              </a:ext>
            </a:extLst>
          </p:cNvPr>
          <p:cNvSpPr txBox="1"/>
          <p:nvPr/>
        </p:nvSpPr>
        <p:spPr>
          <a:xfrm rot="16200000">
            <a:off x="6710425" y="2620777"/>
            <a:ext cx="1584598" cy="461665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Beam center and envelope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x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y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(cm)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C2A1831-9142-CA87-96A6-621396A1D0C8}"/>
              </a:ext>
            </a:extLst>
          </p:cNvPr>
          <p:cNvSpPr txBox="1"/>
          <p:nvPr/>
        </p:nvSpPr>
        <p:spPr>
          <a:xfrm>
            <a:off x="7867667" y="1986952"/>
            <a:ext cx="3158412" cy="276999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000000"/>
                </a:solidFill>
                <a:latin typeface="Arial" panose="020B0604020202020204"/>
                <a:cs typeface="Arial"/>
              </a:rPr>
              <a:t>Simulation with misalignment and apertures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27273F9-A1D6-4FA4-DCE1-0DBBD85CADCD}"/>
              </a:ext>
            </a:extLst>
          </p:cNvPr>
          <p:cNvSpPr txBox="1"/>
          <p:nvPr/>
        </p:nvSpPr>
        <p:spPr>
          <a:xfrm>
            <a:off x="7338543" y="3786075"/>
            <a:ext cx="3158412" cy="276999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000000"/>
                </a:solidFill>
                <a:latin typeface="Arial" panose="020B0604020202020204"/>
                <a:cs typeface="Arial"/>
              </a:rPr>
              <a:t>Physical Machine: MCIS source </a:t>
            </a:r>
            <a:r>
              <a:rPr lang="en-US" sz="1200" baseline="30000" dirty="0">
                <a:solidFill>
                  <a:srgbClr val="000000"/>
                </a:solidFill>
                <a:latin typeface="Arial" panose="020B0604020202020204"/>
                <a:cs typeface="Arial"/>
              </a:rPr>
              <a:t>16</a:t>
            </a:r>
            <a:r>
              <a:rPr lang="en-US" sz="1200" dirty="0">
                <a:solidFill>
                  <a:srgbClr val="000000"/>
                </a:solidFill>
                <a:latin typeface="Arial" panose="020B0604020202020204"/>
                <a:cs typeface="Arial"/>
              </a:rPr>
              <a:t>O+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E78EC4A4-75DA-D748-31FD-97CBD98792F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29476" y="4993572"/>
            <a:ext cx="3158412" cy="1087553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4AE85E8-873E-79BE-2AA7-CF27C79CCA17}"/>
              </a:ext>
            </a:extLst>
          </p:cNvPr>
          <p:cNvCxnSpPr/>
          <p:nvPr/>
        </p:nvCxnSpPr>
        <p:spPr>
          <a:xfrm>
            <a:off x="5751623" y="4130921"/>
            <a:ext cx="625800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29">
            <a:extLst>
              <a:ext uri="{FF2B5EF4-FFF2-40B4-BE49-F238E27FC236}">
                <a16:creationId xmlns:a16="http://schemas.microsoft.com/office/drawing/2014/main" id="{ED6785FD-328D-767F-0D12-1F7A6D71E67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08682" y="4239148"/>
            <a:ext cx="5011757" cy="82425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4319C6A-F5E4-389E-E797-9E3C2E51A22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867667" y="5596235"/>
            <a:ext cx="3801928" cy="860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8083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C58F07-8DCF-16F4-8147-4A95CA2119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Talent, HQP, Training and Collaboration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EE5B5A-3AE7-B5B4-EF53-796CB03FE0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677936"/>
            <a:ext cx="12191999" cy="6161972"/>
          </a:xfrm>
        </p:spPr>
        <p:txBody>
          <a:bodyPr>
            <a:normAutofit fontScale="70000" lnSpcReduction="20000"/>
          </a:bodyPr>
          <a:lstStyle/>
          <a:p>
            <a:r>
              <a:rPr lang="en-CA" sz="3600" dirty="0"/>
              <a:t>HQP </a:t>
            </a:r>
            <a:r>
              <a:rPr lang="en-US" sz="3600" dirty="0">
                <a:latin typeface="Arial"/>
                <a:ea typeface="+mn-lt"/>
                <a:cs typeface="+mn-lt"/>
              </a:rPr>
              <a:t>Since 2018:</a:t>
            </a:r>
          </a:p>
          <a:p>
            <a:pPr lvl="1">
              <a:buClr>
                <a:srgbClr val="00B0F0"/>
              </a:buClr>
              <a:buFont typeface="Wingdings" pitchFamily="2" charset="2"/>
              <a:buChar char="§"/>
            </a:pPr>
            <a:r>
              <a:rPr lang="en-US" sz="2800" dirty="0">
                <a:latin typeface="Arial"/>
                <a:ea typeface="+mn-lt"/>
                <a:cs typeface="+mn-lt"/>
              </a:rPr>
              <a:t>Collaborated with (TRIUMF based):</a:t>
            </a:r>
          </a:p>
          <a:p>
            <a:pPr lvl="2">
              <a:buClr>
                <a:srgbClr val="00B0F0"/>
              </a:buClr>
              <a:buFont typeface="Wingdings" pitchFamily="2" charset="2"/>
              <a:buChar char="§"/>
            </a:pPr>
            <a:r>
              <a:rPr lang="en-US" sz="2800" dirty="0">
                <a:latin typeface="Arial"/>
                <a:ea typeface="+mn-lt"/>
                <a:cs typeface="+mn-lt"/>
              </a:rPr>
              <a:t>6 Postdocs</a:t>
            </a:r>
          </a:p>
          <a:p>
            <a:pPr lvl="2">
              <a:buClr>
                <a:srgbClr val="00B0F0"/>
              </a:buClr>
              <a:buFont typeface="Wingdings" pitchFamily="2" charset="2"/>
              <a:buChar char="§"/>
            </a:pPr>
            <a:r>
              <a:rPr lang="en-US" sz="2800" dirty="0">
                <a:latin typeface="Arial"/>
                <a:ea typeface="+mn-lt"/>
                <a:cs typeface="+mn-lt"/>
              </a:rPr>
              <a:t>3 Grad students</a:t>
            </a:r>
          </a:p>
          <a:p>
            <a:pPr lvl="2">
              <a:buClr>
                <a:srgbClr val="00B0F0"/>
              </a:buClr>
              <a:buFont typeface="Wingdings" pitchFamily="2" charset="2"/>
              <a:buChar char="§"/>
            </a:pPr>
            <a:r>
              <a:rPr lang="en-US" sz="2800" dirty="0">
                <a:latin typeface="Arial"/>
                <a:ea typeface="+mn-lt"/>
                <a:cs typeface="+mn-lt"/>
              </a:rPr>
              <a:t>2 RAs</a:t>
            </a:r>
          </a:p>
          <a:p>
            <a:pPr lvl="1">
              <a:buClr>
                <a:srgbClr val="00B0F0"/>
              </a:buClr>
              <a:buFont typeface="Wingdings" pitchFamily="2" charset="2"/>
              <a:buChar char="§"/>
            </a:pPr>
            <a:r>
              <a:rPr lang="en-US" sz="2800" dirty="0">
                <a:latin typeface="Arial"/>
                <a:ea typeface="+mn-lt"/>
                <a:cs typeface="+mn-lt"/>
              </a:rPr>
              <a:t>MITACS GRA/GRI x3 (1 postdoc, 2 grad)</a:t>
            </a:r>
          </a:p>
          <a:p>
            <a:pPr lvl="1">
              <a:buClr>
                <a:srgbClr val="00B0F0"/>
              </a:buClr>
              <a:buFont typeface="Wingdings" pitchFamily="2" charset="2"/>
              <a:buChar char="§"/>
            </a:pPr>
            <a:r>
              <a:rPr lang="en-US" sz="2800" dirty="0">
                <a:latin typeface="Arial"/>
                <a:ea typeface="+mn-lt"/>
                <a:cs typeface="+mn-lt"/>
              </a:rPr>
              <a:t>Capstone projects</a:t>
            </a:r>
          </a:p>
          <a:p>
            <a:pPr lvl="2">
              <a:buClr>
                <a:srgbClr val="00B0F0"/>
              </a:buClr>
              <a:buFont typeface="Wingdings" pitchFamily="2" charset="2"/>
              <a:buChar char="§"/>
            </a:pPr>
            <a:r>
              <a:rPr lang="en-US" sz="2800" dirty="0">
                <a:latin typeface="Arial"/>
                <a:ea typeface="+mn-lt"/>
                <a:cs typeface="+mn-lt"/>
              </a:rPr>
              <a:t>UBC Master of Data Science x3</a:t>
            </a:r>
          </a:p>
          <a:p>
            <a:pPr lvl="2">
              <a:buClr>
                <a:srgbClr val="00B0F0"/>
              </a:buClr>
              <a:buFont typeface="Wingdings" pitchFamily="2" charset="2"/>
              <a:buChar char="§"/>
            </a:pPr>
            <a:r>
              <a:rPr lang="en-US" sz="2800" dirty="0">
                <a:latin typeface="Arial"/>
                <a:ea typeface="+mn-lt"/>
                <a:cs typeface="+mn-lt"/>
              </a:rPr>
              <a:t>BCIT x2</a:t>
            </a:r>
          </a:p>
          <a:p>
            <a:pPr lvl="2">
              <a:buClr>
                <a:srgbClr val="00B0F0"/>
              </a:buClr>
              <a:buFont typeface="Wingdings" pitchFamily="2" charset="2"/>
              <a:buChar char="§"/>
            </a:pPr>
            <a:r>
              <a:rPr lang="en-US" sz="2800" dirty="0">
                <a:latin typeface="Arial"/>
                <a:ea typeface="+mn-lt"/>
                <a:cs typeface="+mn-lt"/>
              </a:rPr>
              <a:t>UBC Engineering Physics x2</a:t>
            </a:r>
          </a:p>
          <a:p>
            <a:pPr lvl="1">
              <a:buClr>
                <a:srgbClr val="00B0F0"/>
              </a:buClr>
              <a:buFont typeface="Wingdings" pitchFamily="2" charset="2"/>
              <a:buChar char="§"/>
            </a:pPr>
            <a:r>
              <a:rPr lang="en-US" sz="2800" dirty="0">
                <a:latin typeface="Arial"/>
                <a:ea typeface="+mn-lt"/>
                <a:cs typeface="+mn-lt"/>
              </a:rPr>
              <a:t>Coops co-supervised: 16</a:t>
            </a:r>
            <a:endParaRPr lang="en-CA" sz="2800" dirty="0"/>
          </a:p>
          <a:p>
            <a:endParaRPr lang="en-CA" dirty="0"/>
          </a:p>
          <a:p>
            <a:r>
              <a:rPr lang="en-CA" dirty="0"/>
              <a:t>Demand is there</a:t>
            </a:r>
          </a:p>
          <a:p>
            <a:r>
              <a:rPr lang="en-CA" dirty="0"/>
              <a:t>Drives collaboration national and international (Helmholtz, Water Cherenkov)</a:t>
            </a:r>
          </a:p>
          <a:p>
            <a:r>
              <a:rPr lang="en-CA" dirty="0"/>
              <a:t>TRIUMF Summer Institute: leadership (2020/21) and contributions</a:t>
            </a:r>
          </a:p>
          <a:p>
            <a:r>
              <a:rPr lang="en-CA" dirty="0"/>
              <a:t>Opportunity to exploit in-house technical synergies </a:t>
            </a:r>
          </a:p>
          <a:p>
            <a:pPr marL="0" indent="0">
              <a:buNone/>
            </a:pPr>
            <a:r>
              <a:rPr lang="en-CA" dirty="0">
                <a:sym typeface="Wingdings" panose="05000000000000000000" pitchFamily="2" charset="2"/>
              </a:rPr>
              <a:t> AI Centre: </a:t>
            </a:r>
          </a:p>
          <a:p>
            <a:pPr lvl="1"/>
            <a:r>
              <a:rPr lang="en-CA" dirty="0">
                <a:sym typeface="Wingdings" panose="05000000000000000000" pitchFamily="2" charset="2"/>
              </a:rPr>
              <a:t>enhance AI expertise among grads PDs…  with more diverse science background</a:t>
            </a:r>
          </a:p>
          <a:p>
            <a:pPr lvl="1"/>
            <a:endParaRPr lang="en-CA" dirty="0"/>
          </a:p>
          <a:p>
            <a:pPr lvl="1"/>
            <a:endParaRPr lang="en-CA" dirty="0"/>
          </a:p>
        </p:txBody>
      </p:sp>
      <p:pic>
        <p:nvPicPr>
          <p:cNvPr id="1026" name="Picture 2" descr="Image preview">
            <a:extLst>
              <a:ext uri="{FF2B5EF4-FFF2-40B4-BE49-F238E27FC236}">
                <a16:creationId xmlns:a16="http://schemas.microsoft.com/office/drawing/2014/main" id="{D63C171A-FB2F-0595-3619-33CA5F7851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9564" y="182879"/>
            <a:ext cx="5140036" cy="3855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26924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BB5CBC-C5B7-6A57-A9ED-E0306EB4F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Connection to Quantum Computing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1FB0FA-C6C9-39C2-A8CB-AA7252225D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632216"/>
            <a:ext cx="12191999" cy="6207692"/>
          </a:xfrm>
        </p:spPr>
        <p:txBody>
          <a:bodyPr>
            <a:normAutofit fontScale="85000" lnSpcReduction="20000"/>
          </a:bodyPr>
          <a:lstStyle/>
          <a:p>
            <a:r>
              <a:rPr lang="en-CA" sz="2000" dirty="0"/>
              <a:t>Potentially transformative for selected core areas</a:t>
            </a:r>
          </a:p>
          <a:p>
            <a:r>
              <a:rPr lang="en-CA" sz="2000" dirty="0"/>
              <a:t>Suggested in the ‘2 pager’ based on survey of applications pursued in the field:</a:t>
            </a:r>
          </a:p>
          <a:p>
            <a:pPr lvl="1"/>
            <a:r>
              <a:rPr lang="en-CA" sz="2000" dirty="0"/>
              <a:t>Parton shower modelling</a:t>
            </a:r>
          </a:p>
          <a:p>
            <a:pPr lvl="1"/>
            <a:r>
              <a:rPr lang="en-CA" sz="2000" dirty="0"/>
              <a:t>Neutrino-nuclear matrix element calculations</a:t>
            </a:r>
          </a:p>
          <a:p>
            <a:pPr lvl="1"/>
            <a:r>
              <a:rPr lang="en-CA" sz="2000" dirty="0"/>
              <a:t>Particle tracking</a:t>
            </a:r>
          </a:p>
          <a:p>
            <a:pPr lvl="1"/>
            <a:r>
              <a:rPr lang="en-CA" sz="2000" dirty="0"/>
              <a:t>Radiation treatment design</a:t>
            </a:r>
          </a:p>
          <a:p>
            <a:r>
              <a:rPr lang="en-CA" sz="2000" dirty="0"/>
              <a:t>Potentially of interest in Material and Life Sciences:</a:t>
            </a:r>
          </a:p>
          <a:p>
            <a:pPr lvl="1"/>
            <a:r>
              <a:rPr lang="en-CA" sz="2000" dirty="0"/>
              <a:t>Quantum chemistry</a:t>
            </a:r>
          </a:p>
          <a:p>
            <a:pPr lvl="1"/>
            <a:r>
              <a:rPr lang="en-CA" sz="2000" dirty="0"/>
              <a:t>Density Functional Theory</a:t>
            </a:r>
          </a:p>
          <a:p>
            <a:r>
              <a:rPr lang="en-CA" sz="2000" dirty="0"/>
              <a:t>@TRIUMF now:</a:t>
            </a:r>
          </a:p>
          <a:p>
            <a:pPr lvl="1"/>
            <a:r>
              <a:rPr lang="en-CA" sz="2000" dirty="0"/>
              <a:t>NRC Applied Quantum Computing Challenge: generative Quantum-Assisted AI for Calorimeter simulation</a:t>
            </a:r>
          </a:p>
          <a:p>
            <a:pPr lvl="1"/>
            <a:r>
              <a:rPr lang="en-CA" sz="2000" dirty="0"/>
              <a:t>QC explorations for multi-body systems</a:t>
            </a:r>
          </a:p>
          <a:p>
            <a:r>
              <a:rPr lang="en-CA" sz="2000" dirty="0"/>
              <a:t>Speculative and high risk </a:t>
            </a:r>
          </a:p>
          <a:p>
            <a:r>
              <a:rPr lang="en-CA" sz="2000" dirty="0"/>
              <a:t>AI Centre </a:t>
            </a:r>
            <a:r>
              <a:rPr lang="en-CA" sz="2000" dirty="0">
                <a:sym typeface="Wingdings" panose="05000000000000000000" pitchFamily="2" charset="2"/>
              </a:rPr>
              <a:t> maintain and expand expertise in QC and Quantum-assisted AI</a:t>
            </a:r>
          </a:p>
          <a:p>
            <a:r>
              <a:rPr lang="en-CA" sz="2000" dirty="0">
                <a:sym typeface="Wingdings" panose="05000000000000000000" pitchFamily="2" charset="2"/>
              </a:rPr>
              <a:t>Vehicle for taking aligning with the National Quantum Strategy funding opportunities</a:t>
            </a:r>
          </a:p>
          <a:p>
            <a:pPr lvl="1"/>
            <a:r>
              <a:rPr lang="en-CA" sz="2000" dirty="0">
                <a:sym typeface="Wingdings" panose="05000000000000000000" pitchFamily="2" charset="2"/>
              </a:rPr>
              <a:t>Pillars:</a:t>
            </a:r>
          </a:p>
          <a:p>
            <a:pPr lvl="2"/>
            <a:r>
              <a:rPr lang="en-CA" sz="2000" dirty="0">
                <a:sym typeface="Wingdings" panose="05000000000000000000" pitchFamily="2" charset="2"/>
              </a:rPr>
              <a:t>Research (Alliance Quantum / International / Consortia)</a:t>
            </a:r>
          </a:p>
          <a:p>
            <a:pPr lvl="2"/>
            <a:r>
              <a:rPr lang="en-CA" sz="2000" dirty="0">
                <a:sym typeface="Wingdings" panose="05000000000000000000" pitchFamily="2" charset="2"/>
              </a:rPr>
              <a:t>Talent (CREATE / MITACS)</a:t>
            </a:r>
          </a:p>
          <a:p>
            <a:pPr lvl="2"/>
            <a:r>
              <a:rPr lang="en-CA" sz="2000" dirty="0">
                <a:sym typeface="Wingdings" panose="05000000000000000000" pitchFamily="2" charset="2"/>
              </a:rPr>
              <a:t>Commercialization Pillar (incl NRC AQC)</a:t>
            </a:r>
          </a:p>
          <a:p>
            <a:pPr lvl="1"/>
            <a:r>
              <a:rPr lang="en-CA" sz="2000" dirty="0">
                <a:sym typeface="Wingdings" panose="05000000000000000000" pitchFamily="2" charset="2"/>
              </a:rPr>
              <a:t>Missions:</a:t>
            </a:r>
          </a:p>
          <a:p>
            <a:pPr lvl="2"/>
            <a:r>
              <a:rPr lang="en-CA" sz="2000" b="1" i="0" dirty="0">
                <a:solidFill>
                  <a:srgbClr val="333333"/>
                </a:solidFill>
                <a:effectLst/>
                <a:latin typeface="Lato" panose="020B0604020202020204" pitchFamily="34" charset="0"/>
              </a:rPr>
              <a:t>Quantum computers and software</a:t>
            </a:r>
          </a:p>
          <a:p>
            <a:pPr lvl="2"/>
            <a:r>
              <a:rPr lang="en-CA" sz="2000" dirty="0">
                <a:sym typeface="Wingdings" panose="05000000000000000000" pitchFamily="2" charset="2"/>
              </a:rPr>
              <a:t>Quantum Communications</a:t>
            </a:r>
          </a:p>
          <a:p>
            <a:pPr lvl="2"/>
            <a:r>
              <a:rPr lang="en-CA" sz="2000" dirty="0">
                <a:sym typeface="Wingdings" panose="05000000000000000000" pitchFamily="2" charset="2"/>
              </a:rPr>
              <a:t>Quantum Sensors</a:t>
            </a:r>
          </a:p>
          <a:p>
            <a:pPr lvl="1"/>
            <a:endParaRPr lang="en-CA" sz="2000" dirty="0">
              <a:sym typeface="Wingdings" panose="05000000000000000000" pitchFamily="2" charset="2"/>
            </a:endParaRPr>
          </a:p>
          <a:p>
            <a:endParaRPr lang="en-CA" sz="2000" dirty="0">
              <a:sym typeface="Wingdings" panose="05000000000000000000" pitchFamily="2" charset="2"/>
            </a:endParaRPr>
          </a:p>
          <a:p>
            <a:endParaRPr lang="en-CA" sz="2000" dirty="0"/>
          </a:p>
        </p:txBody>
      </p:sp>
    </p:spTree>
    <p:extLst>
      <p:ext uri="{BB962C8B-B14F-4D97-AF65-F5344CB8AC3E}">
        <p14:creationId xmlns:p14="http://schemas.microsoft.com/office/powerpoint/2010/main" val="903684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DB8A3A-D73F-FE66-D72A-6D04E799BF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Proposed hiring and 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A06DBD-231C-4AA7-04E2-556CEF4292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3 FTE: </a:t>
            </a:r>
          </a:p>
          <a:p>
            <a:pPr lvl="1" fontAlgn="base"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1 existing (WF): </a:t>
            </a:r>
          </a:p>
          <a:p>
            <a:pPr lvl="1" fontAlgn="base"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Identify opportunities for ML and QC / QML in particle physics and accelerator complex operations </a:t>
            </a:r>
          </a:p>
          <a:p>
            <a:pPr lvl="1" fontAlgn="base"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Execute and support PI initiatives 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2 new: </a:t>
            </a:r>
          </a:p>
          <a:p>
            <a:pPr lvl="1" fontAlgn="base"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Identify opportunities for ML in Nuclear Physics, Material and Life Sciences </a:t>
            </a:r>
          </a:p>
          <a:p>
            <a:pPr lvl="1" fontAlgn="base"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Execute and support PI initiatives 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Capital investments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</a:t>
            </a:r>
          </a:p>
          <a:p>
            <a:pPr lvl="1" fontAlgn="base"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$80k FY2025 in-house rapid development platform replacement </a:t>
            </a:r>
          </a:p>
          <a:p>
            <a:pPr lvl="1" fontAlgn="base"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$80k FY2029 in-house rapid development platform replacement </a:t>
            </a:r>
          </a:p>
          <a:p>
            <a:pPr marL="0" indent="0" algn="l" rtl="0" fontAlgn="base">
              <a:buNone/>
            </a:pPr>
            <a:endParaRPr lang="en-US" sz="40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endParaRPr lang="en-CA" sz="4000" dirty="0"/>
          </a:p>
        </p:txBody>
      </p:sp>
    </p:spTree>
    <p:extLst>
      <p:ext uri="{BB962C8B-B14F-4D97-AF65-F5344CB8AC3E}">
        <p14:creationId xmlns:p14="http://schemas.microsoft.com/office/powerpoint/2010/main" val="35001040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61988" y="4493174"/>
            <a:ext cx="3938587" cy="304113"/>
          </a:xfrm>
        </p:spPr>
        <p:txBody>
          <a:bodyPr/>
          <a:lstStyle/>
          <a:p>
            <a:r>
              <a:rPr lang="en-US" dirty="0"/>
              <a:t>Follow us </a:t>
            </a:r>
            <a:r>
              <a:rPr lang="en-US" b="1" dirty="0"/>
              <a:t>@TRIUMFLab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1743" y="4118554"/>
            <a:ext cx="3938587" cy="374620"/>
          </a:xfrm>
        </p:spPr>
        <p:txBody>
          <a:bodyPr/>
          <a:lstStyle/>
          <a:p>
            <a:r>
              <a:rPr lang="en-US" dirty="0"/>
              <a:t>www.triumf.ca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696" y="4932943"/>
            <a:ext cx="411480" cy="4114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549" y="4935991"/>
            <a:ext cx="408432" cy="40843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354" y="4932943"/>
            <a:ext cx="411480" cy="4114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1159" y="4932943"/>
            <a:ext cx="411480" cy="411480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661743" y="2032776"/>
            <a:ext cx="3938833" cy="1581961"/>
          </a:xfrm>
        </p:spPr>
        <p:txBody>
          <a:bodyPr/>
          <a:lstStyle/>
          <a:p>
            <a:r>
              <a:rPr lang="en-US" dirty="0"/>
              <a:t>Thank you</a:t>
            </a:r>
            <a:br>
              <a:rPr lang="en-US" dirty="0"/>
            </a:br>
            <a:r>
              <a:rPr lang="en-US" dirty="0">
                <a:solidFill>
                  <a:srgbClr val="00B0F0"/>
                </a:solidFill>
              </a:rPr>
              <a:t>Merci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783311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7"/>
</p:tagLst>
</file>

<file path=ppt/theme/theme1.xml><?xml version="1.0" encoding="utf-8"?>
<a:theme xmlns:a="http://schemas.openxmlformats.org/drawingml/2006/main" name="Custom Design">
  <a:themeElements>
    <a:clrScheme name="TRIUMF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RIUMF_Light_03" id="{4D894E19-41A3-8842-A464-3F12065EEF05}" vid="{B960C763-9EE8-8C4A-B0B5-CE3D986AFAE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f2eaafe-2017-4639-a41c-1262eda0cd14">
      <Terms xmlns="http://schemas.microsoft.com/office/infopath/2007/PartnerControls"/>
    </lcf76f155ced4ddcb4097134ff3c332f>
    <TaxCatchAll xmlns="460bac4f-1c20-47b2-a9f2-d8740ad3b477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F2D5F827B34D144AD147CD06FADBAC5" ma:contentTypeVersion="16" ma:contentTypeDescription="Create a new document." ma:contentTypeScope="" ma:versionID="5df49ec5c67278637dc696bfa999fdba">
  <xsd:schema xmlns:xsd="http://www.w3.org/2001/XMLSchema" xmlns:xs="http://www.w3.org/2001/XMLSchema" xmlns:p="http://schemas.microsoft.com/office/2006/metadata/properties" xmlns:ns2="5f2eaafe-2017-4639-a41c-1262eda0cd14" xmlns:ns3="460bac4f-1c20-47b2-a9f2-d8740ad3b477" targetNamespace="http://schemas.microsoft.com/office/2006/metadata/properties" ma:root="true" ma:fieldsID="b73c75413292a601db76cc8f222e956e" ns2:_="" ns3:_="">
    <xsd:import namespace="5f2eaafe-2017-4639-a41c-1262eda0cd14"/>
    <xsd:import namespace="460bac4f-1c20-47b2-a9f2-d8740ad3b47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f2eaafe-2017-4639-a41c-1262eda0cd1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dae3b54c-c226-4f74-9573-cd9558e4dc0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60bac4f-1c20-47b2-a9f2-d8740ad3b477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e50bfd64-1b98-409d-a996-150fe42b1d4f}" ma:internalName="TaxCatchAll" ma:showField="CatchAllData" ma:web="460bac4f-1c20-47b2-a9f2-d8740ad3b47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2E2850C-A9D2-4B2F-BD3C-D74613B13E5D}">
  <ds:schemaRefs>
    <ds:schemaRef ds:uri="http://purl.org/dc/dcmitype/"/>
    <ds:schemaRef ds:uri="http://www.w3.org/XML/1998/namespace"/>
    <ds:schemaRef ds:uri="http://schemas.microsoft.com/office/infopath/2007/PartnerControls"/>
    <ds:schemaRef ds:uri="http://purl.org/dc/terms/"/>
    <ds:schemaRef ds:uri="http://purl.org/dc/elements/1.1/"/>
    <ds:schemaRef ds:uri="http://schemas.openxmlformats.org/package/2006/metadata/core-properties"/>
    <ds:schemaRef ds:uri="http://schemas.microsoft.com/office/2006/documentManagement/types"/>
    <ds:schemaRef ds:uri="460bac4f-1c20-47b2-a9f2-d8740ad3b477"/>
    <ds:schemaRef ds:uri="5f2eaafe-2017-4639-a41c-1262eda0cd14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FA7A3337-875B-4F89-B025-CDA3266B651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f2eaafe-2017-4639-a41c-1262eda0cd14"/>
    <ds:schemaRef ds:uri="460bac4f-1c20-47b2-a9f2-d8740ad3b47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8104165-4303-43F6-9684-BC5E5FF413A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Custom Design</Template>
  <TotalTime>4336</TotalTime>
  <Words>475</Words>
  <Application>Microsoft Office PowerPoint</Application>
  <PresentationFormat>Widescreen</PresentationFormat>
  <Paragraphs>90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3" baseType="lpstr">
      <vt:lpstr>Arial</vt:lpstr>
      <vt:lpstr>Calibri</vt:lpstr>
      <vt:lpstr>Helvetica Neue</vt:lpstr>
      <vt:lpstr>Lato</vt:lpstr>
      <vt:lpstr>Segoe UI</vt:lpstr>
      <vt:lpstr>Wingdings</vt:lpstr>
      <vt:lpstr>Custom Design</vt:lpstr>
      <vt:lpstr>AI Centre</vt:lpstr>
      <vt:lpstr>AI things are we doing, not doing, should be doing and why and how</vt:lpstr>
      <vt:lpstr>Talent, HQP, Training and Collaboration</vt:lpstr>
      <vt:lpstr>Connection to Quantum Computing</vt:lpstr>
      <vt:lpstr>Proposed hiring and resources</vt:lpstr>
      <vt:lpstr>Thank you Merci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Diana Castaneda</dc:creator>
  <cp:lastModifiedBy>wojtek.fedorko wojtek.fedorko</cp:lastModifiedBy>
  <cp:revision>4</cp:revision>
  <dcterms:created xsi:type="dcterms:W3CDTF">2019-03-27T18:02:40Z</dcterms:created>
  <dcterms:modified xsi:type="dcterms:W3CDTF">2024-03-11T14:33:22Z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0x0101005F2D5F827B34D144AD147CD06FADBAC5</vt:lpwstr>
  </property>
  <property fmtid="{D5CDD505-2E9C-101B-9397-08002B2CF9AE}" pid="3" name="MediaServiceImageTags">
    <vt:lpwstr/>
  </property>
</Properties>
</file>