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4"/>
  </p:sldMasterIdLst>
  <p:notesMasterIdLst>
    <p:notesMasterId r:id="rId11"/>
  </p:notesMasterIdLst>
  <p:handoutMasterIdLst>
    <p:handoutMasterId r:id="rId12"/>
  </p:handoutMasterIdLst>
  <p:sldIdLst>
    <p:sldId id="1720" r:id="rId5"/>
    <p:sldId id="1719" r:id="rId6"/>
    <p:sldId id="1722" r:id="rId7"/>
    <p:sldId id="1723" r:id="rId8"/>
    <p:sldId id="1724" r:id="rId9"/>
    <p:sldId id="30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A9FF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87"/>
    <p:restoredTop sz="94675"/>
  </p:normalViewPr>
  <p:slideViewPr>
    <p:cSldViewPr snapToGrid="0" snapToObjects="1">
      <p:cViewPr varScale="1">
        <p:scale>
          <a:sx n="97" d="100"/>
          <a:sy n="97" d="100"/>
        </p:scale>
        <p:origin x="117" y="5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3/9/2024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3/9/2024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2024-03-09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2024-03-09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2024-03-09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2024-03-09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2024-03-09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0170488" y="1722612"/>
            <a:ext cx="2021512" cy="513538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375552" y="6517057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18092"/>
            <a:ext cx="12191999" cy="96159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979688"/>
            <a:ext cx="12191999" cy="530902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01588-5BFD-B762-95B2-48664AC5AE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 Centre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DD432-A23F-ACF4-3628-9CBAE37697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Wojtek Fedorko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F0D89AC-AC1F-EFEE-B1C5-899F35A54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030" y="183592"/>
            <a:ext cx="4893500" cy="649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2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5A59E-3990-9F06-1FE3-7D2FB8B12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AI things are we doing, not doing, should be doing and why and how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62F1C-C168-A555-2852-5C80E904D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86" y="863740"/>
            <a:ext cx="12191999" cy="5596235"/>
          </a:xfrm>
        </p:spPr>
        <p:txBody>
          <a:bodyPr lIns="91440" tIns="45720" rIns="91440" bIns="45720" anchor="t" anchorCtr="0">
            <a:normAutofit fontScale="47500" lnSpcReduction="20000"/>
          </a:bodyPr>
          <a:lstStyle/>
          <a:p>
            <a:r>
              <a:rPr lang="en-CA" dirty="0">
                <a:latin typeface="Arial"/>
                <a:cs typeface="Arial"/>
              </a:rPr>
              <a:t>ML engagement recent since 2018</a:t>
            </a:r>
            <a:endParaRPr lang="en-CA" dirty="0"/>
          </a:p>
          <a:p>
            <a:pPr lvl="1"/>
            <a:r>
              <a:rPr lang="en-CA" dirty="0">
                <a:latin typeface="Arial"/>
                <a:cs typeface="Arial"/>
              </a:rPr>
              <a:t>Part of the current TRIUMF strategic plan</a:t>
            </a:r>
          </a:p>
          <a:p>
            <a:r>
              <a:rPr lang="en-CA" dirty="0"/>
              <a:t>Doing:</a:t>
            </a:r>
          </a:p>
          <a:p>
            <a:pPr lvl="1"/>
            <a:r>
              <a:rPr lang="en-CA" dirty="0"/>
              <a:t>Particle physics applications </a:t>
            </a:r>
            <a:r>
              <a:rPr lang="en-CA" dirty="0">
                <a:sym typeface="Wingdings" panose="05000000000000000000" pitchFamily="2" charset="2"/>
              </a:rPr>
              <a:t> Science!</a:t>
            </a:r>
          </a:p>
          <a:p>
            <a:pPr lvl="2"/>
            <a:r>
              <a:rPr lang="en-CA" dirty="0">
                <a:sym typeface="Wingdings" panose="05000000000000000000" pitchFamily="2" charset="2"/>
              </a:rPr>
              <a:t>Bread and Butter – but high impact</a:t>
            </a:r>
          </a:p>
          <a:p>
            <a:pPr lvl="2"/>
            <a:r>
              <a:rPr lang="en-CA" dirty="0">
                <a:sym typeface="Wingdings" panose="05000000000000000000" pitchFamily="2" charset="2"/>
              </a:rPr>
              <a:t>Bleeding edge:</a:t>
            </a:r>
          </a:p>
          <a:p>
            <a:pPr lvl="3"/>
            <a:r>
              <a:rPr lang="en-CA" dirty="0">
                <a:sym typeface="Wingdings" panose="05000000000000000000" pitchFamily="2" charset="2"/>
              </a:rPr>
              <a:t>Quantum Assisted ML</a:t>
            </a:r>
          </a:p>
          <a:p>
            <a:pPr lvl="3"/>
            <a:r>
              <a:rPr lang="en-CA" dirty="0">
                <a:sym typeface="Wingdings" panose="05000000000000000000" pitchFamily="2" charset="2"/>
              </a:rPr>
              <a:t>Trigger/ RT on FPGA</a:t>
            </a:r>
          </a:p>
          <a:p>
            <a:pPr lvl="1"/>
            <a:r>
              <a:rPr lang="en-CA" dirty="0"/>
              <a:t>Accelerator; AI-based beam tuning </a:t>
            </a:r>
            <a:r>
              <a:rPr lang="en-CA" dirty="0">
                <a:sym typeface="Wingdings" panose="05000000000000000000" pitchFamily="2" charset="2"/>
              </a:rPr>
              <a:t> Operational Excellence!</a:t>
            </a:r>
            <a:endParaRPr lang="en-CA" dirty="0"/>
          </a:p>
          <a:p>
            <a:r>
              <a:rPr lang="en-CA" dirty="0"/>
              <a:t>No active projects:</a:t>
            </a:r>
          </a:p>
          <a:p>
            <a:pPr lvl="1"/>
            <a:r>
              <a:rPr lang="en-CA" dirty="0"/>
              <a:t>Nuclear physics</a:t>
            </a:r>
          </a:p>
          <a:p>
            <a:pPr lvl="2"/>
            <a:r>
              <a:rPr lang="en-CA" dirty="0"/>
              <a:t>Initial engagements; lecture (series)</a:t>
            </a:r>
          </a:p>
          <a:p>
            <a:pPr lvl="1"/>
            <a:r>
              <a:rPr lang="en-CA" dirty="0"/>
              <a:t>CMMS</a:t>
            </a:r>
          </a:p>
          <a:p>
            <a:pPr lvl="1"/>
            <a:r>
              <a:rPr lang="en-CA" dirty="0"/>
              <a:t>Life Sciences</a:t>
            </a:r>
          </a:p>
          <a:p>
            <a:pPr lvl="1"/>
            <a:r>
              <a:rPr lang="en-CA" dirty="0"/>
              <a:t>Proposed or existing applications exist in literature</a:t>
            </a:r>
          </a:p>
          <a:p>
            <a:r>
              <a:rPr lang="en-CA" dirty="0"/>
              <a:t>Manpower limited</a:t>
            </a:r>
          </a:p>
          <a:p>
            <a:r>
              <a:rPr lang="en-CA" dirty="0">
                <a:sym typeface="Wingdings" panose="05000000000000000000" pitchFamily="2" charset="2"/>
              </a:rPr>
              <a:t> AI Centre:</a:t>
            </a:r>
          </a:p>
          <a:p>
            <a:pPr lvl="1"/>
            <a:r>
              <a:rPr lang="en-CA" dirty="0">
                <a:sym typeface="Wingdings" panose="05000000000000000000" pitchFamily="2" charset="2"/>
              </a:rPr>
              <a:t>Collaboration between departments and divisions</a:t>
            </a:r>
          </a:p>
          <a:p>
            <a:pPr lvl="1"/>
            <a:r>
              <a:rPr lang="en-CA" dirty="0">
                <a:sym typeface="Wingdings" panose="05000000000000000000" pitchFamily="2" charset="2"/>
              </a:rPr>
              <a:t>More talent-power and domain knowledge</a:t>
            </a:r>
          </a:p>
          <a:p>
            <a:pPr lvl="2"/>
            <a:r>
              <a:rPr lang="en-CA" dirty="0">
                <a:sym typeface="Wingdings" panose="05000000000000000000" pitchFamily="2" charset="2"/>
              </a:rPr>
              <a:t>Identify and execute specific application</a:t>
            </a:r>
          </a:p>
          <a:p>
            <a:pPr lvl="1"/>
            <a:r>
              <a:rPr lang="en-CA" dirty="0">
                <a:sym typeface="Wingdings" panose="05000000000000000000" pitchFamily="2" charset="2"/>
              </a:rPr>
              <a:t>Infrastructure support</a:t>
            </a:r>
          </a:p>
          <a:p>
            <a:pPr lvl="1"/>
            <a:r>
              <a:rPr lang="en-CA" dirty="0">
                <a:sym typeface="Wingdings" panose="05000000000000000000" pitchFamily="2" charset="2"/>
              </a:rPr>
              <a:t>Building and expanding on current success</a:t>
            </a:r>
          </a:p>
          <a:p>
            <a:pPr lvl="1"/>
            <a:r>
              <a:rPr lang="en-CA" b="1" dirty="0">
                <a:sym typeface="Wingdings" panose="05000000000000000000" pitchFamily="2" charset="2"/>
              </a:rPr>
              <a:t>Aligned with 20-year vision</a:t>
            </a:r>
          </a:p>
          <a:p>
            <a:pPr lvl="1"/>
            <a:endParaRPr lang="en-CA" dirty="0"/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DB198-7EDB-FF4D-6638-55E27F034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17" y="491049"/>
            <a:ext cx="2240164" cy="1442627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9838DA8-4B30-89C1-FD75-E6AC7EFC1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9734" y="888010"/>
            <a:ext cx="1938908" cy="696134"/>
          </a:xfrm>
          <a:prstGeom prst="rect">
            <a:avLst/>
          </a:prstGeom>
        </p:spPr>
      </p:pic>
      <p:sp>
        <p:nvSpPr>
          <p:cNvPr id="9" name="Prior: Restricted Boltzmann Machine">
            <a:extLst>
              <a:ext uri="{FF2B5EF4-FFF2-40B4-BE49-F238E27FC236}">
                <a16:creationId xmlns:a16="http://schemas.microsoft.com/office/drawing/2014/main" id="{B5DD9F4D-C6B0-76CE-AA9F-1B5F9055BB7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991744" y="194813"/>
            <a:ext cx="3034335" cy="65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0" marR="0" lvl="0" indent="0" algn="ctr" defTabSz="321457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alt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sym typeface="Helvetica Neue" charset="0"/>
              </a:rPr>
              <a:t>Prior: </a:t>
            </a:r>
            <a:endParaRPr kumimoji="0" lang="en-US" altLang="en-US" sz="1125" b="1" i="0" u="none" strike="noStrike" kern="1200" cap="none" spc="0" normalizeH="0" baseline="0" noProof="0" dirty="0">
              <a:ln>
                <a:noFill/>
              </a:ln>
              <a:solidFill>
                <a:srgbClr val="FF2F92"/>
              </a:solidFill>
              <a:effectLst/>
              <a:uLnTx/>
              <a:uFillTx/>
              <a:sym typeface="Helvetica Neue" charset="0"/>
            </a:endParaRPr>
          </a:p>
          <a:p>
            <a:pPr marL="0" marR="0" lvl="0" indent="0" algn="ctr" defTabSz="321457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alt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sym typeface="Helvetica Neue" charset="0"/>
              </a:rPr>
              <a:t>Restricted </a:t>
            </a:r>
            <a:r>
              <a:rPr kumimoji="0" lang="en-US" alt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sym typeface="Helvetica Neue" charset="0"/>
              </a:rPr>
              <a:t>/ Quantum </a:t>
            </a:r>
            <a:r>
              <a:rPr kumimoji="0" lang="ru-RU" alt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sym typeface="Helvetica Neue" charset="0"/>
              </a:rPr>
              <a:t>Boltzmann Machine</a:t>
            </a:r>
          </a:p>
        </p:txBody>
      </p:sp>
      <p:sp>
        <p:nvSpPr>
          <p:cNvPr id="10" name="Rounded Rectangle">
            <a:extLst>
              <a:ext uri="{FF2B5EF4-FFF2-40B4-BE49-F238E27FC236}">
                <a16:creationId xmlns:a16="http://schemas.microsoft.com/office/drawing/2014/main" id="{C5415C02-E89B-0A97-2226-7651DF9068B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17825" y="836731"/>
            <a:ext cx="2235503" cy="798691"/>
          </a:xfrm>
          <a:prstGeom prst="roundRect">
            <a:avLst>
              <a:gd name="adj" fmla="val 11042"/>
            </a:avLst>
          </a:prstGeom>
          <a:noFill/>
          <a:ln w="76200" cap="flat" algn="ctr">
            <a:solidFill>
              <a:srgbClr val="FF2F9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 marL="0" marR="0" lvl="0" indent="0" algn="ctr" defTabSz="121885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altLang="en-US" sz="11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charset="0"/>
              <a:sym typeface="Helvetica Neue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DF27209-3D0E-852A-995C-D51BE77DC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70762" y="608098"/>
            <a:ext cx="1087622" cy="133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DE6A34-8AF3-489A-7B6A-4745C813C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3264" y="1357884"/>
            <a:ext cx="1316849" cy="120120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98FDFEA5-AE20-E57D-831F-A67C256C0E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8854" y="2287583"/>
            <a:ext cx="4351257" cy="13610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3FB1CD-E2DD-6283-7595-750C55DF536E}"/>
              </a:ext>
            </a:extLst>
          </p:cNvPr>
          <p:cNvSpPr txBox="1"/>
          <p:nvPr/>
        </p:nvSpPr>
        <p:spPr>
          <a:xfrm>
            <a:off x="8927905" y="3558684"/>
            <a:ext cx="2307009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Distance along beamline (cm)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148C83-B49F-E0D5-6C36-698385394CC5}"/>
              </a:ext>
            </a:extLst>
          </p:cNvPr>
          <p:cNvSpPr txBox="1"/>
          <p:nvPr/>
        </p:nvSpPr>
        <p:spPr>
          <a:xfrm rot="16200000">
            <a:off x="6710425" y="2620777"/>
            <a:ext cx="1584598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Beam center and envelope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x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(cm)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2A1831-9142-CA87-96A6-621396A1D0C8}"/>
              </a:ext>
            </a:extLst>
          </p:cNvPr>
          <p:cNvSpPr txBox="1"/>
          <p:nvPr/>
        </p:nvSpPr>
        <p:spPr>
          <a:xfrm>
            <a:off x="7867667" y="1986952"/>
            <a:ext cx="3158412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Simulation with misalignment and apertures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7273F9-A1D6-4FA4-DCE1-0DBBD85CADCD}"/>
              </a:ext>
            </a:extLst>
          </p:cNvPr>
          <p:cNvSpPr txBox="1"/>
          <p:nvPr/>
        </p:nvSpPr>
        <p:spPr>
          <a:xfrm>
            <a:off x="7338543" y="3786075"/>
            <a:ext cx="3158412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Physical Machine: MCIS source 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/>
                <a:cs typeface="Arial"/>
              </a:rPr>
              <a:t>16</a:t>
            </a: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O+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78EC4A4-75DA-D748-31FD-97CBD98792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9476" y="4993572"/>
            <a:ext cx="3158412" cy="108755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AE85E8-873E-79BE-2AA7-CF27C79CCA17}"/>
              </a:ext>
            </a:extLst>
          </p:cNvPr>
          <p:cNvCxnSpPr/>
          <p:nvPr/>
        </p:nvCxnSpPr>
        <p:spPr>
          <a:xfrm>
            <a:off x="5751623" y="4130921"/>
            <a:ext cx="62580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D6785FD-328D-767F-0D12-1F7A6D71E6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8682" y="4239148"/>
            <a:ext cx="5011757" cy="8242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319C6A-F5E4-389E-E797-9E3C2E51A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7667" y="5596235"/>
            <a:ext cx="3801928" cy="8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08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8F07-8DCF-16F4-8147-4A95CA211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Talent, HQP, Training and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5B5A-3AE7-B5B4-EF53-796CB03FE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77936"/>
            <a:ext cx="12191999" cy="6161972"/>
          </a:xfrm>
        </p:spPr>
        <p:txBody>
          <a:bodyPr>
            <a:normAutofit fontScale="70000" lnSpcReduction="20000"/>
          </a:bodyPr>
          <a:lstStyle/>
          <a:p>
            <a:r>
              <a:rPr lang="en-CA" sz="3600" dirty="0"/>
              <a:t>HQP </a:t>
            </a:r>
            <a:r>
              <a:rPr lang="en-US" sz="3600" dirty="0">
                <a:latin typeface="Arial"/>
                <a:ea typeface="+mn-lt"/>
                <a:cs typeface="+mn-lt"/>
              </a:rPr>
              <a:t>Since 2018: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Collaborated with (TRIUMF based):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6 Postdocs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3 Grad students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2 RAs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MITACS GRA/GRI x3 (1 postdoc, 2 grad)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Capstone projects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UBC Master of Data Science x3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BCIT x2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UBC Engineering Physics x2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Coops co-supervised: 16</a:t>
            </a:r>
            <a:endParaRPr lang="en-CA" sz="2800" dirty="0"/>
          </a:p>
          <a:p>
            <a:endParaRPr lang="en-CA" dirty="0"/>
          </a:p>
          <a:p>
            <a:r>
              <a:rPr lang="en-CA" dirty="0"/>
              <a:t>Demand is there</a:t>
            </a:r>
          </a:p>
          <a:p>
            <a:r>
              <a:rPr lang="en-CA" dirty="0"/>
              <a:t>Drives collaboration national and international (Helmholtz, Water Cherenkov)</a:t>
            </a:r>
          </a:p>
          <a:p>
            <a:r>
              <a:rPr lang="en-CA" dirty="0"/>
              <a:t>TRIUMF Summer Institute: leadership (2020/21) and contributions</a:t>
            </a:r>
          </a:p>
          <a:p>
            <a:r>
              <a:rPr lang="en-CA" dirty="0"/>
              <a:t>Opportunity to exploit in-house technical synergies </a:t>
            </a:r>
          </a:p>
          <a:p>
            <a:pPr marL="0" indent="0">
              <a:buNone/>
            </a:pPr>
            <a:r>
              <a:rPr lang="en-CA" dirty="0">
                <a:sym typeface="Wingdings" panose="05000000000000000000" pitchFamily="2" charset="2"/>
              </a:rPr>
              <a:t> AI Centre: </a:t>
            </a:r>
          </a:p>
          <a:p>
            <a:pPr lvl="1"/>
            <a:r>
              <a:rPr lang="en-CA" dirty="0">
                <a:sym typeface="Wingdings" panose="05000000000000000000" pitchFamily="2" charset="2"/>
              </a:rPr>
              <a:t>enhance AI expertise among grads PDs…  with more diverse science background</a:t>
            </a:r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D63C171A-FB2F-0595-3619-33CA5F785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4" y="182879"/>
            <a:ext cx="5140036" cy="38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692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5CBC-C5B7-6A57-A9ED-E0306EB4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Connection to Quantum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FB0FA-C6C9-39C2-A8CB-AA7252225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32216"/>
            <a:ext cx="12191999" cy="6207692"/>
          </a:xfrm>
        </p:spPr>
        <p:txBody>
          <a:bodyPr>
            <a:normAutofit fontScale="85000" lnSpcReduction="20000"/>
          </a:bodyPr>
          <a:lstStyle/>
          <a:p>
            <a:r>
              <a:rPr lang="en-CA" sz="2000" dirty="0"/>
              <a:t>Potentially transformative for selected core areas</a:t>
            </a:r>
          </a:p>
          <a:p>
            <a:r>
              <a:rPr lang="en-CA" sz="2000" dirty="0"/>
              <a:t>Suggested in the ‘2 pager’ based on survey of applications pursued in the field:</a:t>
            </a:r>
          </a:p>
          <a:p>
            <a:pPr lvl="1"/>
            <a:r>
              <a:rPr lang="en-CA" sz="2000" dirty="0"/>
              <a:t>Parton shower modelling</a:t>
            </a:r>
          </a:p>
          <a:p>
            <a:pPr lvl="1"/>
            <a:r>
              <a:rPr lang="en-CA" sz="2000" dirty="0"/>
              <a:t>Neutrino-nuclear matrix element calculations</a:t>
            </a:r>
          </a:p>
          <a:p>
            <a:pPr lvl="1"/>
            <a:r>
              <a:rPr lang="en-CA" sz="2000" dirty="0"/>
              <a:t>Particle tracking</a:t>
            </a:r>
          </a:p>
          <a:p>
            <a:pPr lvl="1"/>
            <a:r>
              <a:rPr lang="en-CA" sz="2000" dirty="0"/>
              <a:t>Radiation treatment design</a:t>
            </a:r>
          </a:p>
          <a:p>
            <a:r>
              <a:rPr lang="en-CA" sz="2000" dirty="0"/>
              <a:t>Potentially of interest in Material and Life Sciences:</a:t>
            </a:r>
          </a:p>
          <a:p>
            <a:pPr lvl="1"/>
            <a:r>
              <a:rPr lang="en-CA" sz="2000" dirty="0"/>
              <a:t>Quantum chemistry</a:t>
            </a:r>
          </a:p>
          <a:p>
            <a:pPr lvl="1"/>
            <a:r>
              <a:rPr lang="en-CA" sz="2000" dirty="0"/>
              <a:t>Density Functional Theory</a:t>
            </a:r>
          </a:p>
          <a:p>
            <a:r>
              <a:rPr lang="en-CA" sz="2000" dirty="0"/>
              <a:t>@TRIUMF now:</a:t>
            </a:r>
          </a:p>
          <a:p>
            <a:pPr lvl="1"/>
            <a:r>
              <a:rPr lang="en-CA" sz="2000" dirty="0"/>
              <a:t>NRC Applied Quantum Computing Challenge: generative Quantum-Assisted AI for Calorimeter simulation</a:t>
            </a:r>
          </a:p>
          <a:p>
            <a:pPr lvl="1"/>
            <a:r>
              <a:rPr lang="en-CA" sz="2000" dirty="0"/>
              <a:t>QC explorations for multi-body systems</a:t>
            </a:r>
          </a:p>
          <a:p>
            <a:r>
              <a:rPr lang="en-CA" sz="2000" dirty="0"/>
              <a:t>Speculative and high risk </a:t>
            </a:r>
          </a:p>
          <a:p>
            <a:r>
              <a:rPr lang="en-CA" sz="2000" dirty="0"/>
              <a:t>AI Centre </a:t>
            </a:r>
            <a:r>
              <a:rPr lang="en-CA" sz="2000" dirty="0">
                <a:sym typeface="Wingdings" panose="05000000000000000000" pitchFamily="2" charset="2"/>
              </a:rPr>
              <a:t> maintain and expand expertise in QC and Quantum-assisted AI</a:t>
            </a:r>
          </a:p>
          <a:p>
            <a:r>
              <a:rPr lang="en-CA" sz="2000">
                <a:sym typeface="Wingdings" panose="05000000000000000000" pitchFamily="2" charset="2"/>
              </a:rPr>
              <a:t>Vehicle for </a:t>
            </a:r>
            <a:r>
              <a:rPr lang="en-CA" sz="2000" dirty="0">
                <a:sym typeface="Wingdings" panose="05000000000000000000" pitchFamily="2" charset="2"/>
              </a:rPr>
              <a:t>aligning with the National Quantum Strategy funding opportunities</a:t>
            </a:r>
          </a:p>
          <a:p>
            <a:pPr lvl="1"/>
            <a:r>
              <a:rPr lang="en-CA" sz="2000" dirty="0">
                <a:sym typeface="Wingdings" panose="05000000000000000000" pitchFamily="2" charset="2"/>
              </a:rPr>
              <a:t>Pillars:</a:t>
            </a:r>
          </a:p>
          <a:p>
            <a:pPr lvl="2"/>
            <a:r>
              <a:rPr lang="en-CA" sz="2000" dirty="0">
                <a:sym typeface="Wingdings" panose="05000000000000000000" pitchFamily="2" charset="2"/>
              </a:rPr>
              <a:t>Research (Alliance Quantum / International / Consortia)</a:t>
            </a:r>
          </a:p>
          <a:p>
            <a:pPr lvl="2"/>
            <a:r>
              <a:rPr lang="en-CA" sz="2000" dirty="0">
                <a:sym typeface="Wingdings" panose="05000000000000000000" pitchFamily="2" charset="2"/>
              </a:rPr>
              <a:t>Talent (CREATE / MITACS)</a:t>
            </a:r>
          </a:p>
          <a:p>
            <a:pPr lvl="2"/>
            <a:r>
              <a:rPr lang="en-CA" sz="2000" dirty="0">
                <a:sym typeface="Wingdings" panose="05000000000000000000" pitchFamily="2" charset="2"/>
              </a:rPr>
              <a:t>Commercialization Pillar (incl NRC AQC)</a:t>
            </a:r>
          </a:p>
          <a:p>
            <a:pPr lvl="1"/>
            <a:r>
              <a:rPr lang="en-CA" sz="2000" dirty="0">
                <a:sym typeface="Wingdings" panose="05000000000000000000" pitchFamily="2" charset="2"/>
              </a:rPr>
              <a:t>Missions:</a:t>
            </a:r>
          </a:p>
          <a:p>
            <a:pPr lvl="2"/>
            <a:r>
              <a:rPr lang="en-CA" sz="2000" b="1" i="0" dirty="0">
                <a:solidFill>
                  <a:srgbClr val="333333"/>
                </a:solidFill>
                <a:effectLst/>
                <a:latin typeface="Lato" panose="020B0604020202020204" pitchFamily="34" charset="0"/>
              </a:rPr>
              <a:t>Quantum computers and software</a:t>
            </a:r>
          </a:p>
          <a:p>
            <a:pPr lvl="2"/>
            <a:r>
              <a:rPr lang="en-CA" sz="2000" dirty="0">
                <a:sym typeface="Wingdings" panose="05000000000000000000" pitchFamily="2" charset="2"/>
              </a:rPr>
              <a:t>Quantum Communications</a:t>
            </a:r>
          </a:p>
          <a:p>
            <a:pPr lvl="2"/>
            <a:r>
              <a:rPr lang="en-CA" sz="2000" dirty="0">
                <a:sym typeface="Wingdings" panose="05000000000000000000" pitchFamily="2" charset="2"/>
              </a:rPr>
              <a:t>Quantum Sensors</a:t>
            </a:r>
          </a:p>
          <a:p>
            <a:pPr lvl="1"/>
            <a:endParaRPr lang="en-CA" sz="2000" dirty="0">
              <a:sym typeface="Wingdings" panose="05000000000000000000" pitchFamily="2" charset="2"/>
            </a:endParaRPr>
          </a:p>
          <a:p>
            <a:endParaRPr lang="en-CA" sz="2000" dirty="0">
              <a:sym typeface="Wingdings" panose="05000000000000000000" pitchFamily="2" charset="2"/>
            </a:endParaRPr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90368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B8A3A-D73F-FE66-D72A-6D04E799B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Proposed hiring and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6DBD-231C-4AA7-04E2-556CEF429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 FTE: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 existing (WF):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Identify opportunities for ML and QC / QML in particle physics and accelerator complex operations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Execute and support PI initiatives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 new: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Identify opportunities for ML in Nuclear Physics, Material and Life Sciences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Execute and support PI initiatives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Capital investments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$80k FY2025 in-house rapid development platform replacement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$80k FY2029 in-house rapid development platform replacement </a:t>
            </a:r>
          </a:p>
          <a:p>
            <a:pPr marL="0" indent="0" algn="l" rtl="0" fontAlgn="base">
              <a:buNone/>
            </a:pPr>
            <a:endParaRPr lang="en-US" sz="40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500104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 dirty="0"/>
              <a:t>Follow us </a:t>
            </a:r>
            <a:r>
              <a:rPr lang="en-US" b="1" dirty="0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 dirty="0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331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f2eaafe-2017-4639-a41c-1262eda0cd14">
      <Terms xmlns="http://schemas.microsoft.com/office/infopath/2007/PartnerControls"/>
    </lcf76f155ced4ddcb4097134ff3c332f>
    <TaxCatchAll xmlns="460bac4f-1c20-47b2-a9f2-d8740ad3b47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2D5F827B34D144AD147CD06FADBAC5" ma:contentTypeVersion="16" ma:contentTypeDescription="Create a new document." ma:contentTypeScope="" ma:versionID="5df49ec5c67278637dc696bfa999fdba">
  <xsd:schema xmlns:xsd="http://www.w3.org/2001/XMLSchema" xmlns:xs="http://www.w3.org/2001/XMLSchema" xmlns:p="http://schemas.microsoft.com/office/2006/metadata/properties" xmlns:ns2="5f2eaafe-2017-4639-a41c-1262eda0cd14" xmlns:ns3="460bac4f-1c20-47b2-a9f2-d8740ad3b477" targetNamespace="http://schemas.microsoft.com/office/2006/metadata/properties" ma:root="true" ma:fieldsID="b73c75413292a601db76cc8f222e956e" ns2:_="" ns3:_="">
    <xsd:import namespace="5f2eaafe-2017-4639-a41c-1262eda0cd14"/>
    <xsd:import namespace="460bac4f-1c20-47b2-a9f2-d8740ad3b4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2eaafe-2017-4639-a41c-1262eda0cd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ae3b54c-c226-4f74-9573-cd9558e4dc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bac4f-1c20-47b2-a9f2-d8740ad3b4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50bfd64-1b98-409d-a996-150fe42b1d4f}" ma:internalName="TaxCatchAll" ma:showField="CatchAllData" ma:web="460bac4f-1c20-47b2-a9f2-d8740ad3b4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E2850C-A9D2-4B2F-BD3C-D74613B13E5D}">
  <ds:schemaRefs>
    <ds:schemaRef ds:uri="http://purl.org/dc/dcmitype/"/>
    <ds:schemaRef ds:uri="http://www.w3.org/XML/1998/namespace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460bac4f-1c20-47b2-a9f2-d8740ad3b477"/>
    <ds:schemaRef ds:uri="5f2eaafe-2017-4639-a41c-1262eda0cd1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A7A3337-875B-4F89-B025-CDA3266B65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2eaafe-2017-4639-a41c-1262eda0cd14"/>
    <ds:schemaRef ds:uri="460bac4f-1c20-47b2-a9f2-d8740ad3b4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104165-4303-43F6-9684-BC5E5FF41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4446</TotalTime>
  <Words>474</Words>
  <Application>Microsoft Office PowerPoint</Application>
  <PresentationFormat>Widescreen</PresentationFormat>
  <Paragraphs>90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Helvetica Neue</vt:lpstr>
      <vt:lpstr>Lato</vt:lpstr>
      <vt:lpstr>Segoe UI</vt:lpstr>
      <vt:lpstr>Wingdings</vt:lpstr>
      <vt:lpstr>Custom Design</vt:lpstr>
      <vt:lpstr>AI Centre</vt:lpstr>
      <vt:lpstr>AI things are we doing, not doing, should be doing and why and how</vt:lpstr>
      <vt:lpstr>Talent, HQP, Training and Collaboration</vt:lpstr>
      <vt:lpstr>Connection to Quantum Computing</vt:lpstr>
      <vt:lpstr>Proposed hiring and resources</vt:lpstr>
      <vt:lpstr>Thank you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wojtek.fedorko wojtek.fedorko</cp:lastModifiedBy>
  <cp:revision>5</cp:revision>
  <dcterms:created xsi:type="dcterms:W3CDTF">2019-03-27T18:02:40Z</dcterms:created>
  <dcterms:modified xsi:type="dcterms:W3CDTF">2024-03-11T16:23:08Z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0x0101005F2D5F827B34D144AD147CD06FADBAC5</vt:lpwstr>
  </property>
  <property fmtid="{D5CDD505-2E9C-101B-9397-08002B2CF9AE}" pid="3" name="MediaServiceImageTags">
    <vt:lpwstr/>
  </property>
</Properties>
</file>