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7" r:id="rId2"/>
    <p:sldId id="257" r:id="rId3"/>
    <p:sldId id="262" r:id="rId4"/>
    <p:sldId id="265" r:id="rId5"/>
    <p:sldId id="264" r:id="rId6"/>
    <p:sldId id="268" r:id="rId7"/>
    <p:sldId id="278" r:id="rId8"/>
    <p:sldId id="275" r:id="rId9"/>
    <p:sldId id="271" r:id="rId10"/>
    <p:sldId id="279" r:id="rId11"/>
    <p:sldId id="280" r:id="rId12"/>
    <p:sldId id="276" r:id="rId13"/>
    <p:sldId id="274" r:id="rId14"/>
    <p:sldId id="258" r:id="rId15"/>
    <p:sldId id="270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72"/>
    <p:restoredTop sz="96327"/>
  </p:normalViewPr>
  <p:slideViewPr>
    <p:cSldViewPr snapToGrid="0">
      <p:cViewPr varScale="1">
        <p:scale>
          <a:sx n="128" d="100"/>
          <a:sy n="128" d="100"/>
        </p:scale>
        <p:origin x="5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7906A-E533-BA5E-00AF-EE1C8A8F9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30C846-A081-CF10-95EB-589911D1D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04B79-6C7F-FC72-71D5-B73111298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4F00-6695-0048-8795-C4B41DED449E}" type="datetimeFigureOut">
              <a:rPr lang="en-US" smtClean="0"/>
              <a:t>3/9/24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6B295-6869-86B3-22CF-CABAC0B43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3F0A2-0CB6-5B00-75CE-BD1079F2C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0AEC-30BA-7A44-BA75-30B50693B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6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E0100-C826-0580-3D9F-C692A3FAD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8F9D27-6E6E-C1AD-DD2A-3B3BE4AD04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D0E3C-8ADC-3705-B9C4-68E114ADE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4F00-6695-0048-8795-C4B41DED449E}" type="datetimeFigureOut">
              <a:rPr lang="en-US" smtClean="0"/>
              <a:t>3/9/24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AD947-48C5-F1D5-6896-CADB5A7BB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A887F-295A-7B21-0765-F88F37042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0AEC-30BA-7A44-BA75-30B50693B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34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613DE3-CA25-CDCB-1490-BBBB13E726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41E7CA-BE66-EA0E-33AD-825D83447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9336F-5291-141E-4FA7-AB93B65AA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4F00-6695-0048-8795-C4B41DED449E}" type="datetimeFigureOut">
              <a:rPr lang="en-US" smtClean="0"/>
              <a:t>3/9/24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B0BB4-957E-872E-496C-33145EFAF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DE43D-3431-EEE2-5E19-A344A84DD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0AEC-30BA-7A44-BA75-30B50693B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8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A4140-4BC4-7387-ABCB-1E237864D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F31A2-D0E0-CD27-20E1-E393C4FAD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56890-961D-14CA-BFD1-8565C34C2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4F00-6695-0048-8795-C4B41DED449E}" type="datetimeFigureOut">
              <a:rPr lang="en-US" smtClean="0"/>
              <a:t>3/9/24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8F44E-0667-CE30-720B-1AD4404B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A0CCD-2664-C28C-A022-CC8BFE5F0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0AEC-30BA-7A44-BA75-30B50693B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43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FCDAD-0692-8D71-D7AD-491A1A837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775B8-3D75-6893-04AC-0B4FA94FF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7F605-D858-9931-B7C4-360334B84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4F00-6695-0048-8795-C4B41DED449E}" type="datetimeFigureOut">
              <a:rPr lang="en-US" smtClean="0"/>
              <a:t>3/9/24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041E4-F857-0524-09D7-C853ADFF3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A9AD3-855F-0551-E87C-ED5BBEB47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0AEC-30BA-7A44-BA75-30B50693B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80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5E71D-7BC4-8068-48B3-7C1B94F43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0647E-4504-16BB-5BDC-D5FFB022EE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C911A-854A-436D-E288-98C584D8E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355C4-7AC9-B9F0-FBD9-E055A93AE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4F00-6695-0048-8795-C4B41DED449E}" type="datetimeFigureOut">
              <a:rPr lang="en-US" smtClean="0"/>
              <a:t>3/9/24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8A6850-E371-42EB-43DC-855785C29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E4BD7-6A80-2F73-A96B-AA797C2F7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0AEC-30BA-7A44-BA75-30B50693B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18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8569B-B96A-FB89-0AFB-10839BA70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FBA07-CC0C-AA70-3DCA-1009130FC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7DAA53-6E09-63BB-FCEB-E6686E841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DC7A6C-F584-E738-DC96-80688C1B45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368B3A-A5AF-26AF-CFE5-8D020FAE0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7F84C1-ED76-5694-A2C8-0F7D850D8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4F00-6695-0048-8795-C4B41DED449E}" type="datetimeFigureOut">
              <a:rPr lang="en-US" smtClean="0"/>
              <a:t>3/9/24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A0FE87-69FB-5C9B-4A9B-7383DF683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BD2005-47AD-A447-9B6A-EDE4489AF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0AEC-30BA-7A44-BA75-30B50693B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75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CD4A0-A07F-E809-AA83-51500D328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B66E7A-EA67-F18E-BF0D-39218669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4F00-6695-0048-8795-C4B41DED449E}" type="datetimeFigureOut">
              <a:rPr lang="en-US" smtClean="0"/>
              <a:t>3/9/24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20B345-C0BD-C6AA-1367-1552AEA8C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CD74C4-8F83-1E42-6AB3-754885425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0AEC-30BA-7A44-BA75-30B50693B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95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8C9B44-B978-37BE-5CD3-1C2F92FB3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4F00-6695-0048-8795-C4B41DED449E}" type="datetimeFigureOut">
              <a:rPr lang="en-US" smtClean="0"/>
              <a:t>3/9/24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9CFA61-615E-835D-DF7F-0C453C926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818E16-6B60-1ADC-20B7-6ADE38E89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0AEC-30BA-7A44-BA75-30B50693B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74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A663D-F4AF-BB0F-90F7-3021352D8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FBAD3-39E1-561A-0406-A1726F5A9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965E38-FF46-72B5-86E5-FAC0AC00A9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0E75E-7BBB-5E8B-A43C-C3675D461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4F00-6695-0048-8795-C4B41DED449E}" type="datetimeFigureOut">
              <a:rPr lang="en-US" smtClean="0"/>
              <a:t>3/9/24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067164-F05A-4E72-C4D5-6C5A9175E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DBF7E9-C31D-149F-9C32-2C1E4AF0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0AEC-30BA-7A44-BA75-30B50693B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94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BDEC-4296-FA58-27B3-7CAAF41BC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C26CA3-08EB-030D-06F4-C7139CBDB5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DA88B-7538-7349-8C68-71A9DF24A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98208-AB5C-210D-73C4-8D26F42AC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4F00-6695-0048-8795-C4B41DED449E}" type="datetimeFigureOut">
              <a:rPr lang="en-US" smtClean="0"/>
              <a:t>3/9/24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084C5-456B-8589-0781-27F523F22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3E609-4414-8B8B-224E-A6B8D94F5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0AEC-30BA-7A44-BA75-30B50693B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5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B37CF2-AC93-FB9A-DCD6-DE61433FD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88E6B-3031-66B4-766D-E9FB6FF33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9830A-A0B0-5C60-BE54-8785CBC650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84F00-6695-0048-8795-C4B41DED449E}" type="datetimeFigureOut">
              <a:rPr lang="en-US" smtClean="0"/>
              <a:t>3/9/24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962C6-56D7-4370-6B0A-9A5D74A405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20976-A789-36BD-13BF-1553167365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A0AEC-30BA-7A44-BA75-30B50693B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17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tiff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05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4E70C30-55CC-998A-30AA-AE179DF4D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7" b="26608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E639E0-C915-BC41-1C1D-57A98EE6B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TRIUMF detector center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954BBB0-E420-D4F1-0249-FD9D4E9228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Link with the Quantum world</a:t>
            </a:r>
          </a:p>
        </p:txBody>
      </p:sp>
    </p:spTree>
    <p:extLst>
      <p:ext uri="{BB962C8B-B14F-4D97-AF65-F5344CB8AC3E}">
        <p14:creationId xmlns:p14="http://schemas.microsoft.com/office/powerpoint/2010/main" val="1541915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DD355-3F3B-E997-8F24-404A140BA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478" y="365125"/>
            <a:ext cx="6533322" cy="1325563"/>
          </a:xfrm>
        </p:spPr>
        <p:txBody>
          <a:bodyPr/>
          <a:lstStyle/>
          <a:p>
            <a:r>
              <a:rPr lang="en-US" dirty="0"/>
              <a:t>Innovation: quantum sensors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918174-6EC6-1CA6-85BA-B73DCC262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1086" y="1825625"/>
            <a:ext cx="6632714" cy="4351338"/>
          </a:xfrm>
        </p:spPr>
        <p:txBody>
          <a:bodyPr/>
          <a:lstStyle/>
          <a:p>
            <a:r>
              <a:rPr lang="en-US" dirty="0" err="1"/>
              <a:t>Oportunities</a:t>
            </a:r>
            <a:r>
              <a:rPr lang="en-US" dirty="0"/>
              <a:t>… But can we be competitive?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A63391-6DDE-6F1F-8A28-324B01A4C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677" y="-38953"/>
            <a:ext cx="4875763" cy="68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ght controls two-atom quantum computation">
            <a:extLst>
              <a:ext uri="{FF2B5EF4-FFF2-40B4-BE49-F238E27FC236}">
                <a16:creationId xmlns:a16="http://schemas.microsoft.com/office/drawing/2014/main" id="{F33BF53A-AB1A-138F-FD40-997D65D32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129" y="2683565"/>
            <a:ext cx="7483871" cy="424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19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556E-2747-DC82-BD95-CCBCCB91D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C1B4D-D850-2D6E-05A3-6617599933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Pull: responding to needs</a:t>
            </a:r>
          </a:p>
          <a:p>
            <a:pPr lvl="1"/>
            <a:r>
              <a:rPr lang="en-US" dirty="0"/>
              <a:t>Forest fire mitigation (</a:t>
            </a:r>
            <a:r>
              <a:rPr lang="en-US" dirty="0" err="1"/>
              <a:t>Sensenet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Fusion reaction monitoring (General Fusion)</a:t>
            </a:r>
          </a:p>
          <a:p>
            <a:pPr lvl="1"/>
            <a:r>
              <a:rPr lang="en-US" dirty="0"/>
              <a:t>Mining industry (IDEON)</a:t>
            </a:r>
          </a:p>
          <a:p>
            <a:pPr lvl="1"/>
            <a:r>
              <a:rPr lang="en-US" dirty="0"/>
              <a:t>… Health care, need for more imaging and dosimetry capabilities</a:t>
            </a:r>
          </a:p>
          <a:p>
            <a:r>
              <a:rPr lang="en-US" dirty="0"/>
              <a:t>Detector center trying to attune to needs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E2555-F6F1-3106-9C1E-03B03E04D0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Push: quantum</a:t>
            </a:r>
          </a:p>
          <a:p>
            <a:pPr lvl="1"/>
            <a:r>
              <a:rPr lang="en-US" dirty="0"/>
              <a:t>New technology opens up new application</a:t>
            </a:r>
          </a:p>
          <a:p>
            <a:pPr lvl="1"/>
            <a:r>
              <a:rPr lang="en-US" dirty="0"/>
              <a:t>Detector center could help quantum push</a:t>
            </a:r>
          </a:p>
        </p:txBody>
      </p:sp>
    </p:spTree>
    <p:extLst>
      <p:ext uri="{BB962C8B-B14F-4D97-AF65-F5344CB8AC3E}">
        <p14:creationId xmlns:p14="http://schemas.microsoft.com/office/powerpoint/2010/main" val="75083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26688A15-E20D-3FF5-61E0-5A3063B87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66" r="12101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AAEE85-13B6-52FA-6E81-94B065B7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72" y="365125"/>
            <a:ext cx="4513728" cy="1899912"/>
          </a:xfrm>
        </p:spPr>
        <p:txBody>
          <a:bodyPr>
            <a:normAutofit/>
          </a:bodyPr>
          <a:lstStyle/>
          <a:p>
            <a:r>
              <a:rPr lang="en-US" sz="4000" dirty="0"/>
              <a:t>TRIUMF 5 year plan</a:t>
            </a:r>
            <a:br>
              <a:rPr lang="en-US" sz="4000" dirty="0"/>
            </a:br>
            <a:r>
              <a:rPr lang="en-US" sz="4000" dirty="0"/>
              <a:t>The detector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B930-29ED-D7C5-47F8-746BFE005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4236" y="2061882"/>
            <a:ext cx="5271246" cy="44309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Focus on emerging technologies</a:t>
            </a:r>
          </a:p>
          <a:p>
            <a:pPr lvl="1"/>
            <a:r>
              <a:rPr lang="en-US" dirty="0"/>
              <a:t>Different level of emerging</a:t>
            </a:r>
          </a:p>
          <a:p>
            <a:r>
              <a:rPr lang="en-US" dirty="0"/>
              <a:t>Fosters collaborations</a:t>
            </a:r>
          </a:p>
          <a:p>
            <a:pPr lvl="1"/>
            <a:r>
              <a:rPr lang="en-US" dirty="0"/>
              <a:t>Internal across dept. and div.</a:t>
            </a:r>
          </a:p>
          <a:p>
            <a:r>
              <a:rPr lang="en-US" dirty="0"/>
              <a:t>Seeds new projects</a:t>
            </a:r>
          </a:p>
          <a:p>
            <a:pPr lvl="1"/>
            <a:r>
              <a:rPr lang="en-US" dirty="0"/>
              <a:t>Enable fleshing out ideas</a:t>
            </a:r>
          </a:p>
          <a:p>
            <a:r>
              <a:rPr lang="en-US" dirty="0"/>
              <a:t>Foster technical capabilities</a:t>
            </a:r>
          </a:p>
          <a:p>
            <a:pPr lvl="1"/>
            <a:r>
              <a:rPr lang="en-US" dirty="0"/>
              <a:t>”Talent” management</a:t>
            </a:r>
          </a:p>
          <a:p>
            <a:pPr lvl="1"/>
            <a:r>
              <a:rPr lang="en-US" dirty="0"/>
              <a:t>Teamwork</a:t>
            </a:r>
          </a:p>
          <a:p>
            <a:pPr lvl="1"/>
            <a:r>
              <a:rPr lang="en-US" dirty="0"/>
              <a:t>Operation of key equipment</a:t>
            </a:r>
          </a:p>
          <a:p>
            <a:pPr lvl="1"/>
            <a:r>
              <a:rPr lang="en-US" dirty="0"/>
              <a:t>… My wish, admin support for collaboration, grants, networking</a:t>
            </a:r>
          </a:p>
        </p:txBody>
      </p:sp>
    </p:spTree>
    <p:extLst>
      <p:ext uri="{BB962C8B-B14F-4D97-AF65-F5344CB8AC3E}">
        <p14:creationId xmlns:p14="http://schemas.microsoft.com/office/powerpoint/2010/main" val="847458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4E70C30-55CC-998A-30AA-AE179DF4D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" t="10984" r="1" b="14183"/>
          <a:stretch/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Rectangle 2058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E639E0-C915-BC41-1C1D-57A98EE6B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 dirty="0"/>
              <a:t>Detector center &amp; quantum</a:t>
            </a:r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61703B-45E6-45C8-13BD-DB94D9F11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5070482" cy="3207258"/>
          </a:xfrm>
        </p:spPr>
        <p:txBody>
          <a:bodyPr anchor="t">
            <a:normAutofit/>
          </a:bodyPr>
          <a:lstStyle/>
          <a:p>
            <a:r>
              <a:rPr lang="en-US" sz="1700" dirty="0"/>
              <a:t>Detector center is an opportunity for TRIUMF</a:t>
            </a:r>
          </a:p>
          <a:p>
            <a:pPr lvl="1"/>
            <a:r>
              <a:rPr lang="en-US" sz="1300" dirty="0"/>
              <a:t>5 year plan funding is important for long term stability</a:t>
            </a:r>
          </a:p>
          <a:p>
            <a:pPr lvl="1"/>
            <a:r>
              <a:rPr lang="en-US" sz="1300" dirty="0"/>
              <a:t>Funding opportunity aplenty</a:t>
            </a:r>
          </a:p>
          <a:p>
            <a:pPr lvl="1"/>
            <a:r>
              <a:rPr lang="en-US" sz="1300" dirty="0"/>
              <a:t>Key is working together and being strategic</a:t>
            </a:r>
          </a:p>
          <a:p>
            <a:r>
              <a:rPr lang="en-US" sz="1700" dirty="0"/>
              <a:t>My proposal for “Pushing the envelope” workshop in September did not happen</a:t>
            </a:r>
          </a:p>
          <a:p>
            <a:pPr lvl="1"/>
            <a:r>
              <a:rPr lang="en-US" sz="1300" dirty="0"/>
              <a:t>Too much time spent on figuring out what to do for CFI</a:t>
            </a:r>
          </a:p>
          <a:p>
            <a:r>
              <a:rPr lang="en-US" sz="1700" dirty="0"/>
              <a:t>Happy to help make Quantum  effort a success even though I am not always quite sure what it means</a:t>
            </a:r>
          </a:p>
        </p:txBody>
      </p:sp>
    </p:spTree>
    <p:extLst>
      <p:ext uri="{BB962C8B-B14F-4D97-AF65-F5344CB8AC3E}">
        <p14:creationId xmlns:p14="http://schemas.microsoft.com/office/powerpoint/2010/main" val="23834901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etra wonder in Civ6">
            <a:extLst>
              <a:ext uri="{FF2B5EF4-FFF2-40B4-BE49-F238E27FC236}">
                <a16:creationId xmlns:a16="http://schemas.microsoft.com/office/drawing/2014/main" id="{CC0FA3DE-F8CA-7CE9-B938-DBD26C9FFE7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6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2F6506-17E0-9637-7E0E-71656FA5D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1439" y="365125"/>
            <a:ext cx="5627512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Ultimate goal is making wonders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463CB9-8DE1-308A-4033-DEBFBE8E2F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8182" y="2027583"/>
            <a:ext cx="5128591" cy="46216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Detector Center and Sci Tech together</a:t>
            </a:r>
          </a:p>
          <a:p>
            <a:r>
              <a:rPr lang="en-US" sz="2000" dirty="0"/>
              <a:t>From early technology to building complete system</a:t>
            </a:r>
          </a:p>
          <a:p>
            <a:r>
              <a:rPr lang="en-US" sz="2000" dirty="0"/>
              <a:t>The end goals are systems with world leading capabilities</a:t>
            </a:r>
          </a:p>
          <a:p>
            <a:pPr lvl="1"/>
            <a:r>
              <a:rPr lang="en-US" sz="1600" dirty="0"/>
              <a:t>Deliver world leading science</a:t>
            </a:r>
          </a:p>
          <a:p>
            <a:pPr lvl="1"/>
            <a:r>
              <a:rPr lang="en-US" sz="1600" dirty="0"/>
              <a:t>Inspire our staff</a:t>
            </a:r>
          </a:p>
          <a:p>
            <a:pPr lvl="1"/>
            <a:r>
              <a:rPr lang="en-US" sz="1600" dirty="0"/>
              <a:t>Challenge ourselves</a:t>
            </a:r>
          </a:p>
          <a:p>
            <a:pPr lvl="1"/>
            <a:r>
              <a:rPr lang="en-US" sz="1600" dirty="0"/>
              <a:t>Establish an outstanding reputation</a:t>
            </a:r>
          </a:p>
          <a:p>
            <a:r>
              <a:rPr lang="en-US" sz="2000" dirty="0"/>
              <a:t>Build upon earlier successes</a:t>
            </a:r>
          </a:p>
          <a:p>
            <a:pPr lv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46804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26688A15-E20D-3FF5-61E0-5A3063B87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66" r="2736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AAEE85-13B6-52FA-6E81-94B065B7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NSERC CREATE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B930-29ED-D7C5-47F8-746BFE005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0476" y="2398342"/>
            <a:ext cx="4429524" cy="3742762"/>
          </a:xfrm>
        </p:spPr>
        <p:txBody>
          <a:bodyPr>
            <a:normAutofit/>
          </a:bodyPr>
          <a:lstStyle/>
          <a:p>
            <a:r>
              <a:rPr lang="en-US" sz="2000" dirty="0"/>
              <a:t>ISOSIM was very effective</a:t>
            </a:r>
          </a:p>
          <a:p>
            <a:pPr lvl="1"/>
            <a:r>
              <a:rPr lang="en-US" sz="1600" dirty="0"/>
              <a:t>And a lot of work</a:t>
            </a:r>
          </a:p>
          <a:p>
            <a:r>
              <a:rPr lang="en-US" sz="2000" dirty="0"/>
              <a:t>TRIUMF has a strong track record of student teaching at graduate level</a:t>
            </a:r>
          </a:p>
          <a:p>
            <a:r>
              <a:rPr lang="en-US" sz="2000" dirty="0"/>
              <a:t>Need to coalesce around a compelling program</a:t>
            </a:r>
          </a:p>
          <a:p>
            <a:r>
              <a:rPr lang="en-US" sz="2000" dirty="0"/>
              <a:t>Need a champion!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EAEB5F-23EA-DCD3-5AC6-0186EFE34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62" y="3920751"/>
            <a:ext cx="3809513" cy="118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47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26688A15-E20D-3FF5-61E0-5A3063B87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50" r="14750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8911B55-C7B9-67B4-BEC4-AA0F03140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3006" y="1825625"/>
            <a:ext cx="4804194" cy="4351338"/>
          </a:xfrm>
        </p:spPr>
        <p:txBody>
          <a:bodyPr/>
          <a:lstStyle/>
          <a:p>
            <a:r>
              <a:rPr lang="en-US" dirty="0"/>
              <a:t>Transformation in 2024?</a:t>
            </a:r>
          </a:p>
          <a:p>
            <a:pPr lvl="1"/>
            <a:r>
              <a:rPr lang="en-US" dirty="0"/>
              <a:t>Major multi-disciplinary program</a:t>
            </a:r>
          </a:p>
          <a:p>
            <a:pPr lvl="1"/>
            <a:r>
              <a:rPr lang="en-US" dirty="0"/>
              <a:t>Ideas?</a:t>
            </a:r>
          </a:p>
          <a:p>
            <a:pPr lvl="2"/>
            <a:r>
              <a:rPr lang="en-US" dirty="0" err="1"/>
              <a:t>Therapeuthic</a:t>
            </a:r>
            <a:r>
              <a:rPr lang="en-US" dirty="0"/>
              <a:t> isotope imaging</a:t>
            </a:r>
          </a:p>
          <a:p>
            <a:pPr lvl="2"/>
            <a:r>
              <a:rPr lang="en-US" dirty="0"/>
              <a:t>Detectors for Science and climate change</a:t>
            </a:r>
          </a:p>
          <a:p>
            <a:r>
              <a:rPr lang="en-US" dirty="0"/>
              <a:t>Exploration in 2023 (sept?)</a:t>
            </a:r>
          </a:p>
          <a:p>
            <a:pPr lvl="1"/>
            <a:r>
              <a:rPr lang="en-US" dirty="0"/>
              <a:t>Stepping stone</a:t>
            </a:r>
          </a:p>
          <a:p>
            <a:r>
              <a:rPr lang="en-US" dirty="0"/>
              <a:t>Need partners as multi-disciplinary is key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3DA748BA-D629-DB2E-E0C4-ADC63B790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686" y="2444211"/>
            <a:ext cx="5176320" cy="3437606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F98910C-BB26-8461-6696-34923A616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DA4F227-3F05-24A0-4121-3958DDFB7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820" y="116980"/>
            <a:ext cx="4279174" cy="170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231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26688A15-E20D-3FF5-61E0-5A3063B87B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512" b="6512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5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AAEE85-13B6-52FA-6E81-94B065B7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6062" y="-55323"/>
            <a:ext cx="6003235" cy="1899912"/>
          </a:xfrm>
        </p:spPr>
        <p:txBody>
          <a:bodyPr>
            <a:normAutofit/>
          </a:bodyPr>
          <a:lstStyle/>
          <a:p>
            <a:r>
              <a:rPr lang="en-US" sz="4000" b="1" dirty="0"/>
              <a:t>Detector center scope</a:t>
            </a:r>
          </a:p>
        </p:txBody>
      </p:sp>
      <p:pic>
        <p:nvPicPr>
          <p:cNvPr id="1026" name="Picture 2" descr="Technology readiness level - Wikipedia">
            <a:extLst>
              <a:ext uri="{FF2B5EF4-FFF2-40B4-BE49-F238E27FC236}">
                <a16:creationId xmlns:a16="http://schemas.microsoft.com/office/drawing/2014/main" id="{8739845E-B6D4-9A09-EB75-F879F7991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227" y="1503406"/>
            <a:ext cx="3378200" cy="54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4E7D90-88B2-284D-3392-DCADAC974272}"/>
              </a:ext>
            </a:extLst>
          </p:cNvPr>
          <p:cNvSpPr/>
          <p:nvPr/>
        </p:nvSpPr>
        <p:spPr>
          <a:xfrm>
            <a:off x="555812" y="4347883"/>
            <a:ext cx="11146038" cy="2510118"/>
          </a:xfrm>
          <a:prstGeom prst="rect">
            <a:avLst/>
          </a:prstGeom>
          <a:solidFill>
            <a:schemeClr val="accent6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31F025-4D3A-48E5-5F38-5FE15D7D4E22}"/>
              </a:ext>
            </a:extLst>
          </p:cNvPr>
          <p:cNvSpPr/>
          <p:nvPr/>
        </p:nvSpPr>
        <p:spPr>
          <a:xfrm>
            <a:off x="552766" y="2185774"/>
            <a:ext cx="11149083" cy="2906179"/>
          </a:xfrm>
          <a:prstGeom prst="rect">
            <a:avLst/>
          </a:prstGeom>
          <a:solidFill>
            <a:srgbClr val="00B0F0">
              <a:alpha val="295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6C7462-4D11-C443-2102-9A56462B7181}"/>
              </a:ext>
            </a:extLst>
          </p:cNvPr>
          <p:cNvSpPr txBox="1"/>
          <p:nvPr/>
        </p:nvSpPr>
        <p:spPr>
          <a:xfrm>
            <a:off x="4370475" y="2185773"/>
            <a:ext cx="2112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Sci. Tech. Dept.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04C578-F3BE-A54B-2FC9-D4745F9E3CF0}"/>
              </a:ext>
            </a:extLst>
          </p:cNvPr>
          <p:cNvSpPr txBox="1"/>
          <p:nvPr/>
        </p:nvSpPr>
        <p:spPr>
          <a:xfrm>
            <a:off x="4366785" y="5165127"/>
            <a:ext cx="2180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Detector center</a:t>
            </a:r>
          </a:p>
        </p:txBody>
      </p:sp>
    </p:spTree>
    <p:extLst>
      <p:ext uri="{BB962C8B-B14F-4D97-AF65-F5344CB8AC3E}">
        <p14:creationId xmlns:p14="http://schemas.microsoft.com/office/powerpoint/2010/main" val="3428599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26688A15-E20D-3FF5-61E0-5A3063B87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7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AAEE85-13B6-52FA-6E81-94B065B7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7752" y="365125"/>
            <a:ext cx="5576047" cy="1899912"/>
          </a:xfrm>
        </p:spPr>
        <p:txBody>
          <a:bodyPr>
            <a:normAutofit/>
          </a:bodyPr>
          <a:lstStyle/>
          <a:p>
            <a:r>
              <a:rPr lang="en-US" sz="4000" dirty="0"/>
              <a:t>Detector project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B930-29ED-D7C5-47F8-746BFE005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265037"/>
            <a:ext cx="5576047" cy="3911926"/>
          </a:xfrm>
        </p:spPr>
        <p:txBody>
          <a:bodyPr>
            <a:normAutofit/>
          </a:bodyPr>
          <a:lstStyle/>
          <a:p>
            <a:r>
              <a:rPr lang="en-US" sz="2400" dirty="0"/>
              <a:t>Excellence in gas detector …</a:t>
            </a:r>
          </a:p>
          <a:p>
            <a:pPr lvl="1"/>
            <a:r>
              <a:rPr lang="en-US" sz="2000" dirty="0"/>
              <a:t>First working Time Projection Chamber</a:t>
            </a:r>
          </a:p>
          <a:p>
            <a:pPr lvl="1"/>
            <a:r>
              <a:rPr lang="en-US" sz="2000" dirty="0"/>
              <a:t>T2K near detector, early adopter of Silicon photo-multipliers</a:t>
            </a:r>
          </a:p>
          <a:p>
            <a:pPr lvl="1"/>
            <a:r>
              <a:rPr lang="en-US" sz="2000" dirty="0"/>
              <a:t>Alpha-g Time Projection chamber</a:t>
            </a:r>
          </a:p>
          <a:p>
            <a:r>
              <a:rPr lang="en-US" sz="2400" dirty="0"/>
              <a:t>… May be becoming less relevant …</a:t>
            </a:r>
          </a:p>
          <a:p>
            <a:pPr lvl="1"/>
            <a:r>
              <a:rPr lang="en-US" sz="2000" dirty="0"/>
              <a:t>All silicon solutions in HEP</a:t>
            </a:r>
          </a:p>
          <a:p>
            <a:pPr lvl="1"/>
            <a:r>
              <a:rPr lang="en-US" sz="2000" dirty="0"/>
              <a:t>(ultra) low energy physics growing field</a:t>
            </a:r>
          </a:p>
          <a:p>
            <a:r>
              <a:rPr lang="en-US" sz="2400" dirty="0"/>
              <a:t>Requiring evolution expertise</a:t>
            </a:r>
          </a:p>
          <a:p>
            <a:pPr lvl="1"/>
            <a:r>
              <a:rPr lang="en-US" sz="1600" dirty="0"/>
              <a:t>May become more about instrumentation than only detectors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0590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26688A15-E20D-3FF5-61E0-5A3063B87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63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AAEE85-13B6-52FA-6E81-94B065B7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25779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Current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B930-29ED-D7C5-47F8-746BFE005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400" y="2434201"/>
            <a:ext cx="5105400" cy="3742762"/>
          </a:xfrm>
        </p:spPr>
        <p:txBody>
          <a:bodyPr>
            <a:normAutofit/>
          </a:bodyPr>
          <a:lstStyle/>
          <a:p>
            <a:r>
              <a:rPr lang="en-US" sz="2000" dirty="0"/>
              <a:t>”integrated” silicon detector development</a:t>
            </a:r>
          </a:p>
          <a:p>
            <a:pPr lvl="1"/>
            <a:r>
              <a:rPr lang="en-US" sz="1600" dirty="0"/>
              <a:t>For charged particle detection (collider)</a:t>
            </a:r>
          </a:p>
          <a:p>
            <a:pPr lvl="1"/>
            <a:r>
              <a:rPr lang="en-US" sz="1600" dirty="0"/>
              <a:t>For single photon detection</a:t>
            </a:r>
          </a:p>
          <a:p>
            <a:pPr lvl="1"/>
            <a:r>
              <a:rPr lang="en-US" sz="1600" dirty="0"/>
              <a:t>Leverage ATLAS ITK and </a:t>
            </a:r>
            <a:r>
              <a:rPr lang="en-US" sz="1600" dirty="0" err="1"/>
              <a:t>nEXO</a:t>
            </a:r>
            <a:r>
              <a:rPr lang="en-US" sz="1600" dirty="0"/>
              <a:t> infrastructures</a:t>
            </a:r>
          </a:p>
          <a:p>
            <a:r>
              <a:rPr lang="en-US" sz="2000" dirty="0"/>
              <a:t>Expand technology transfer projects</a:t>
            </a:r>
          </a:p>
          <a:p>
            <a:r>
              <a:rPr lang="en-US" sz="2000" dirty="0"/>
              <a:t>Other technology, being looked into:</a:t>
            </a:r>
          </a:p>
          <a:p>
            <a:pPr lvl="1"/>
            <a:r>
              <a:rPr lang="en-US" sz="1600" dirty="0"/>
              <a:t>Noble liquid detectors (Chloe + FR)</a:t>
            </a:r>
          </a:p>
          <a:p>
            <a:pPr lvl="1"/>
            <a:r>
              <a:rPr lang="en-US" sz="1600" dirty="0" err="1"/>
              <a:t>mK</a:t>
            </a:r>
            <a:r>
              <a:rPr lang="en-US" sz="1600" dirty="0"/>
              <a:t> detectors (Pietro, Wolfgang, Annika)</a:t>
            </a:r>
          </a:p>
          <a:p>
            <a:pPr lvl="1"/>
            <a:r>
              <a:rPr lang="en-US" sz="1600" dirty="0"/>
              <a:t>GHz sensors (FR + … Conny?)</a:t>
            </a:r>
          </a:p>
          <a:p>
            <a:pPr lvl="1"/>
            <a:r>
              <a:rPr lang="en-US" sz="1600" dirty="0"/>
              <a:t>ASIC in general (Leonid + many others)</a:t>
            </a:r>
          </a:p>
        </p:txBody>
      </p:sp>
    </p:spTree>
    <p:extLst>
      <p:ext uri="{BB962C8B-B14F-4D97-AF65-F5344CB8AC3E}">
        <p14:creationId xmlns:p14="http://schemas.microsoft.com/office/powerpoint/2010/main" val="349978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26688A15-E20D-3FF5-61E0-5A3063B87B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44" r="1034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AAEE85-13B6-52FA-6E81-94B065B7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704" y="-11317"/>
            <a:ext cx="6808572" cy="1899912"/>
          </a:xfrm>
        </p:spPr>
        <p:txBody>
          <a:bodyPr>
            <a:normAutofit/>
          </a:bodyPr>
          <a:lstStyle/>
          <a:p>
            <a:r>
              <a:rPr lang="en-US" sz="4000" dirty="0"/>
              <a:t>Funding scheme: Multi-sources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A344DB-BF0C-D0F2-71AD-0C0D74EB2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Image 145">
            <a:extLst>
              <a:ext uri="{FF2B5EF4-FFF2-40B4-BE49-F238E27FC236}">
                <a16:creationId xmlns:a16="http://schemas.microsoft.com/office/drawing/2014/main" id="{F19BE809-0DF6-47D0-C317-8161C720A1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031" y="1906252"/>
            <a:ext cx="1577975" cy="723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92D294-7D96-1D15-0E02-F605B255A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559" y="2854272"/>
            <a:ext cx="2155825" cy="723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F250BC-704B-48DA-B4C7-7D1E25EA7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2031" y="5199784"/>
            <a:ext cx="2540821" cy="560382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91978A20-C09A-9665-55FD-73EC2DADD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559" y="3725537"/>
            <a:ext cx="2878609" cy="114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670BB2-79C0-76D5-9B8A-1892140467FE}"/>
              </a:ext>
            </a:extLst>
          </p:cNvPr>
          <p:cNvSpPr txBox="1"/>
          <p:nvPr/>
        </p:nvSpPr>
        <p:spPr>
          <a:xfrm>
            <a:off x="9365672" y="2160102"/>
            <a:ext cx="2363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SAPES, ALLIANCE, CERC</a:t>
            </a:r>
          </a:p>
        </p:txBody>
      </p:sp>
    </p:spTree>
    <p:extLst>
      <p:ext uri="{BB962C8B-B14F-4D97-AF65-F5344CB8AC3E}">
        <p14:creationId xmlns:p14="http://schemas.microsoft.com/office/powerpoint/2010/main" val="1156334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26688A15-E20D-3FF5-61E0-5A3063B87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33" r="30633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B930-29ED-D7C5-47F8-746BFE005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3882" y="2058688"/>
            <a:ext cx="5105399" cy="4121160"/>
          </a:xfrm>
        </p:spPr>
        <p:txBody>
          <a:bodyPr>
            <a:normAutofit/>
          </a:bodyPr>
          <a:lstStyle/>
          <a:p>
            <a:r>
              <a:rPr lang="en-US" sz="2000" dirty="0"/>
              <a:t>All proposals are now known. Was a lot of back and forth</a:t>
            </a:r>
          </a:p>
          <a:p>
            <a:pPr lvl="1"/>
            <a:r>
              <a:rPr lang="en-US" sz="1600" dirty="0"/>
              <a:t>Innovation Driven Integrated Detector, ID^2 with SFU. Infrastructure for detector development</a:t>
            </a:r>
          </a:p>
          <a:p>
            <a:pPr lvl="1"/>
            <a:r>
              <a:rPr lang="en-US" sz="1600" dirty="0"/>
              <a:t>Project specific: Liquid Argon for DM search, </a:t>
            </a:r>
            <a:r>
              <a:rPr lang="en-US" sz="1600" dirty="0" err="1"/>
              <a:t>nEXO</a:t>
            </a:r>
            <a:r>
              <a:rPr lang="en-US" sz="1600" dirty="0"/>
              <a:t>, PIONEER, UCN EDM, ALPHA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E61DBE-B4CD-BA74-1589-AEF6B16EF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F7C363-38C5-91DB-429A-44E710851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199" y="787730"/>
            <a:ext cx="4094091" cy="90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14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FA2C36A1-43C0-7377-A10F-EAD4D3DB19C0}"/>
              </a:ext>
            </a:extLst>
          </p:cNvPr>
          <p:cNvSpPr/>
          <p:nvPr/>
        </p:nvSpPr>
        <p:spPr>
          <a:xfrm>
            <a:off x="2657542" y="-26450"/>
            <a:ext cx="3532836" cy="6858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Characterization labs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1BF6DF2F-23FC-B87B-DB85-963291F744A9}"/>
              </a:ext>
            </a:extLst>
          </p:cNvPr>
          <p:cNvSpPr/>
          <p:nvPr/>
        </p:nvSpPr>
        <p:spPr>
          <a:xfrm>
            <a:off x="2657542" y="-51447"/>
            <a:ext cx="1706400" cy="316904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Die Integration facility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314F4C4D-4D6E-726C-D0C4-96DE4D13003F}"/>
              </a:ext>
            </a:extLst>
          </p:cNvPr>
          <p:cNvSpPr/>
          <p:nvPr/>
        </p:nvSpPr>
        <p:spPr>
          <a:xfrm>
            <a:off x="944722" y="-30478"/>
            <a:ext cx="1706400" cy="6858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Design and modeling facility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26B374E3-99BF-E25C-032D-B4A5D4E30932}"/>
              </a:ext>
            </a:extLst>
          </p:cNvPr>
          <p:cNvSpPr/>
          <p:nvPr/>
        </p:nvSpPr>
        <p:spPr>
          <a:xfrm>
            <a:off x="7990480" y="-8637"/>
            <a:ext cx="1817628" cy="685800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/>
              <a:t>Application labs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8A50CF32-1C11-EA94-BA85-97DD6FAAF307}"/>
              </a:ext>
            </a:extLst>
          </p:cNvPr>
          <p:cNvSpPr/>
          <p:nvPr/>
        </p:nvSpPr>
        <p:spPr>
          <a:xfrm>
            <a:off x="6196599" y="-30478"/>
            <a:ext cx="1817628" cy="68580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/>
              <a:t>System integration facility</a:t>
            </a: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B1EFE13C-4493-12C4-748E-C7372F26E769}"/>
              </a:ext>
            </a:extLst>
          </p:cNvPr>
          <p:cNvSpPr/>
          <p:nvPr/>
        </p:nvSpPr>
        <p:spPr>
          <a:xfrm>
            <a:off x="7297200" y="1566457"/>
            <a:ext cx="1512000" cy="1296000"/>
          </a:xfrm>
          <a:prstGeom prst="hex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Scint</a:t>
            </a:r>
            <a:r>
              <a:rPr lang="en-US" dirty="0"/>
              <a:t>. Det. systems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661A80E-06F6-D068-B9DD-DAF2C2308A8D}"/>
              </a:ext>
            </a:extLst>
          </p:cNvPr>
          <p:cNvSpPr/>
          <p:nvPr/>
        </p:nvSpPr>
        <p:spPr>
          <a:xfrm>
            <a:off x="8989387" y="2088244"/>
            <a:ext cx="1429200" cy="1134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In field detector systems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3ED6DC3-D925-0492-92F0-4C64967DA2CC}"/>
              </a:ext>
            </a:extLst>
          </p:cNvPr>
          <p:cNvSpPr/>
          <p:nvPr/>
        </p:nvSpPr>
        <p:spPr>
          <a:xfrm>
            <a:off x="-236798" y="3807989"/>
            <a:ext cx="2577600" cy="1267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Quantum superposition for air analysis?</a:t>
            </a:r>
          </a:p>
        </p:txBody>
      </p:sp>
      <p:sp>
        <p:nvSpPr>
          <p:cNvPr id="4" name="Decagon 3">
            <a:extLst>
              <a:ext uri="{FF2B5EF4-FFF2-40B4-BE49-F238E27FC236}">
                <a16:creationId xmlns:a16="http://schemas.microsoft.com/office/drawing/2014/main" id="{2858FFBC-429E-8B01-7FB8-B2A22E6073FA}"/>
              </a:ext>
            </a:extLst>
          </p:cNvPr>
          <p:cNvSpPr/>
          <p:nvPr/>
        </p:nvSpPr>
        <p:spPr>
          <a:xfrm>
            <a:off x="3824564" y="1216000"/>
            <a:ext cx="1082249" cy="905572"/>
          </a:xfrm>
          <a:prstGeom prst="dec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BSI SPAD</a:t>
            </a:r>
          </a:p>
        </p:txBody>
      </p:sp>
      <p:sp>
        <p:nvSpPr>
          <p:cNvPr id="5" name="Dodecagon 4">
            <a:extLst>
              <a:ext uri="{FF2B5EF4-FFF2-40B4-BE49-F238E27FC236}">
                <a16:creationId xmlns:a16="http://schemas.microsoft.com/office/drawing/2014/main" id="{CC1CA6F1-0063-6275-603C-EE25EB31C818}"/>
              </a:ext>
            </a:extLst>
          </p:cNvPr>
          <p:cNvSpPr/>
          <p:nvPr/>
        </p:nvSpPr>
        <p:spPr>
          <a:xfrm>
            <a:off x="2042229" y="2970430"/>
            <a:ext cx="1713856" cy="1378370"/>
          </a:xfrm>
          <a:prstGeom prst="dodec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Light emission in avalanche</a:t>
            </a:r>
          </a:p>
        </p:txBody>
      </p:sp>
      <p:sp>
        <p:nvSpPr>
          <p:cNvPr id="6" name="Octagon 5">
            <a:extLst>
              <a:ext uri="{FF2B5EF4-FFF2-40B4-BE49-F238E27FC236}">
                <a16:creationId xmlns:a16="http://schemas.microsoft.com/office/drawing/2014/main" id="{F647CC9F-C1D1-3BCD-C95A-01D652B957CD}"/>
              </a:ext>
            </a:extLst>
          </p:cNvPr>
          <p:cNvSpPr/>
          <p:nvPr/>
        </p:nvSpPr>
        <p:spPr>
          <a:xfrm>
            <a:off x="5556187" y="2764922"/>
            <a:ext cx="1512000" cy="1179786"/>
          </a:xfrm>
          <a:prstGeom prst="oc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Digital SPAD array</a:t>
            </a: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34C71892-C2FD-5F1A-E796-F81D29A08CE8}"/>
              </a:ext>
            </a:extLst>
          </p:cNvPr>
          <p:cNvSpPr/>
          <p:nvPr/>
        </p:nvSpPr>
        <p:spPr>
          <a:xfrm>
            <a:off x="7313400" y="3589508"/>
            <a:ext cx="1512000" cy="1296000"/>
          </a:xfrm>
          <a:prstGeom prst="hex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Single Photon Air Analyzer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6C7E9E-9E6C-1076-F67D-BC1CD52ADF1E}"/>
              </a:ext>
            </a:extLst>
          </p:cNvPr>
          <p:cNvSpPr/>
          <p:nvPr/>
        </p:nvSpPr>
        <p:spPr>
          <a:xfrm>
            <a:off x="8982786" y="3742766"/>
            <a:ext cx="1651613" cy="1134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Air analysis sensor array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A6D41B08-5189-71C6-B85F-31AA560F3D67}"/>
              </a:ext>
            </a:extLst>
          </p:cNvPr>
          <p:cNvSpPr/>
          <p:nvPr/>
        </p:nvSpPr>
        <p:spPr>
          <a:xfrm>
            <a:off x="9940800" y="41586"/>
            <a:ext cx="2258400" cy="1627200"/>
          </a:xfrm>
          <a:prstGeom prst="cloud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Physics experiments</a:t>
            </a:r>
          </a:p>
          <a:p>
            <a:pPr algn="ctr"/>
            <a:r>
              <a:rPr lang="en-US" sz="1200" dirty="0"/>
              <a:t>Collider, Dark matter, neutrinos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3C778F57-0C33-C67D-FED8-D281FBC42CEE}"/>
              </a:ext>
            </a:extLst>
          </p:cNvPr>
          <p:cNvSpPr/>
          <p:nvPr/>
        </p:nvSpPr>
        <p:spPr>
          <a:xfrm>
            <a:off x="10242600" y="3559097"/>
            <a:ext cx="1933200" cy="1473761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Forest fire mitigation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F88A58F2-9759-46F6-53E5-384C2A34ED71}"/>
              </a:ext>
            </a:extLst>
          </p:cNvPr>
          <p:cNvSpPr/>
          <p:nvPr/>
        </p:nvSpPr>
        <p:spPr>
          <a:xfrm>
            <a:off x="10109400" y="1730619"/>
            <a:ext cx="2066400" cy="1766645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Radiation monitoring </a:t>
            </a:r>
            <a:r>
              <a:rPr lang="en-US" sz="1200" dirty="0"/>
              <a:t>in health care, space and Fusion</a:t>
            </a:r>
          </a:p>
        </p:txBody>
      </p:sp>
      <p:sp>
        <p:nvSpPr>
          <p:cNvPr id="24" name="Decagon 23">
            <a:extLst>
              <a:ext uri="{FF2B5EF4-FFF2-40B4-BE49-F238E27FC236}">
                <a16:creationId xmlns:a16="http://schemas.microsoft.com/office/drawing/2014/main" id="{6810F96F-66D4-A844-5CA1-614A47B0D018}"/>
              </a:ext>
            </a:extLst>
          </p:cNvPr>
          <p:cNvSpPr/>
          <p:nvPr/>
        </p:nvSpPr>
        <p:spPr>
          <a:xfrm>
            <a:off x="3897006" y="2633735"/>
            <a:ext cx="1082249" cy="967730"/>
          </a:xfrm>
          <a:prstGeom prst="dec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MAPD SPAD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26C76642-674F-879E-9002-199DCE2C1A20}"/>
              </a:ext>
            </a:extLst>
          </p:cNvPr>
          <p:cNvSpPr/>
          <p:nvPr/>
        </p:nvSpPr>
        <p:spPr>
          <a:xfrm>
            <a:off x="10254600" y="5249814"/>
            <a:ext cx="1921200" cy="1526237"/>
          </a:xfrm>
          <a:prstGeom prst="cloud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Quantum coherence</a:t>
            </a:r>
            <a:endParaRPr lang="en-US" sz="1200" dirty="0"/>
          </a:p>
        </p:txBody>
      </p:sp>
      <p:sp>
        <p:nvSpPr>
          <p:cNvPr id="27" name="Octagon 26">
            <a:extLst>
              <a:ext uri="{FF2B5EF4-FFF2-40B4-BE49-F238E27FC236}">
                <a16:creationId xmlns:a16="http://schemas.microsoft.com/office/drawing/2014/main" id="{4F8931AF-567F-5B83-BD63-9E8D3989F697}"/>
              </a:ext>
            </a:extLst>
          </p:cNvPr>
          <p:cNvSpPr/>
          <p:nvPr/>
        </p:nvSpPr>
        <p:spPr>
          <a:xfrm>
            <a:off x="5535000" y="77866"/>
            <a:ext cx="1512000" cy="1296001"/>
          </a:xfrm>
          <a:prstGeom prst="oc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4D detector</a:t>
            </a: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93A9915B-9038-04FF-0C32-57081C1B699A}"/>
              </a:ext>
            </a:extLst>
          </p:cNvPr>
          <p:cNvSpPr/>
          <p:nvPr/>
        </p:nvSpPr>
        <p:spPr>
          <a:xfrm>
            <a:off x="7297200" y="77866"/>
            <a:ext cx="1512000" cy="1296000"/>
          </a:xfrm>
          <a:prstGeom prst="hex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Tracking</a:t>
            </a:r>
          </a:p>
          <a:p>
            <a:pPr algn="ctr"/>
            <a:r>
              <a:rPr lang="en-US" dirty="0"/>
              <a:t>Det. system</a:t>
            </a:r>
          </a:p>
        </p:txBody>
      </p:sp>
      <p:sp>
        <p:nvSpPr>
          <p:cNvPr id="29" name="Octagon 28">
            <a:extLst>
              <a:ext uri="{FF2B5EF4-FFF2-40B4-BE49-F238E27FC236}">
                <a16:creationId xmlns:a16="http://schemas.microsoft.com/office/drawing/2014/main" id="{894D157A-BF46-A1CA-3E42-1272CD333DDF}"/>
              </a:ext>
            </a:extLst>
          </p:cNvPr>
          <p:cNvSpPr/>
          <p:nvPr/>
        </p:nvSpPr>
        <p:spPr>
          <a:xfrm>
            <a:off x="5272681" y="1475458"/>
            <a:ext cx="1986612" cy="1179786"/>
          </a:xfrm>
          <a:prstGeom prst="oc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Digital Hybrid photodetector</a:t>
            </a:r>
          </a:p>
        </p:txBody>
      </p:sp>
      <p:sp>
        <p:nvSpPr>
          <p:cNvPr id="31" name="Decagon 30">
            <a:extLst>
              <a:ext uri="{FF2B5EF4-FFF2-40B4-BE49-F238E27FC236}">
                <a16:creationId xmlns:a16="http://schemas.microsoft.com/office/drawing/2014/main" id="{0E1504BA-D28D-C76D-C600-BB03D0F68F39}"/>
              </a:ext>
            </a:extLst>
          </p:cNvPr>
          <p:cNvSpPr/>
          <p:nvPr/>
        </p:nvSpPr>
        <p:spPr>
          <a:xfrm>
            <a:off x="4003628" y="1932142"/>
            <a:ext cx="1082249" cy="905572"/>
          </a:xfrm>
          <a:prstGeom prst="dec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2D SPAD</a:t>
            </a:r>
          </a:p>
        </p:txBody>
      </p:sp>
      <p:sp>
        <p:nvSpPr>
          <p:cNvPr id="32" name="Decagon 31">
            <a:extLst>
              <a:ext uri="{FF2B5EF4-FFF2-40B4-BE49-F238E27FC236}">
                <a16:creationId xmlns:a16="http://schemas.microsoft.com/office/drawing/2014/main" id="{9EE79F25-3C31-B585-0F5C-6A66D37EC975}"/>
              </a:ext>
            </a:extLst>
          </p:cNvPr>
          <p:cNvSpPr/>
          <p:nvPr/>
        </p:nvSpPr>
        <p:spPr>
          <a:xfrm>
            <a:off x="3960364" y="3739606"/>
            <a:ext cx="1289249" cy="1151481"/>
          </a:xfrm>
          <a:prstGeom prst="dec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Optical material</a:t>
            </a:r>
          </a:p>
        </p:txBody>
      </p:sp>
      <p:sp>
        <p:nvSpPr>
          <p:cNvPr id="33" name="Decagon 32">
            <a:extLst>
              <a:ext uri="{FF2B5EF4-FFF2-40B4-BE49-F238E27FC236}">
                <a16:creationId xmlns:a16="http://schemas.microsoft.com/office/drawing/2014/main" id="{87AA06AD-F637-1C79-E421-6430CBA87918}"/>
              </a:ext>
            </a:extLst>
          </p:cNvPr>
          <p:cNvSpPr/>
          <p:nvPr/>
        </p:nvSpPr>
        <p:spPr>
          <a:xfrm>
            <a:off x="3824564" y="168343"/>
            <a:ext cx="1082249" cy="967730"/>
          </a:xfrm>
          <a:prstGeom prst="dec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Digital LGAD</a:t>
            </a:r>
          </a:p>
        </p:txBody>
      </p:sp>
      <p:sp>
        <p:nvSpPr>
          <p:cNvPr id="53" name="Decagon 52">
            <a:extLst>
              <a:ext uri="{FF2B5EF4-FFF2-40B4-BE49-F238E27FC236}">
                <a16:creationId xmlns:a16="http://schemas.microsoft.com/office/drawing/2014/main" id="{39948546-B449-C47C-FA9D-8DE0E4F834B3}"/>
              </a:ext>
            </a:extLst>
          </p:cNvPr>
          <p:cNvSpPr/>
          <p:nvPr/>
        </p:nvSpPr>
        <p:spPr>
          <a:xfrm>
            <a:off x="4385948" y="4833624"/>
            <a:ext cx="1289249" cy="1151481"/>
          </a:xfrm>
          <a:prstGeom prst="dec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Scint</a:t>
            </a:r>
            <a:r>
              <a:rPr lang="en-US" dirty="0"/>
              <a:t>. material</a:t>
            </a:r>
          </a:p>
        </p:txBody>
      </p:sp>
      <p:sp>
        <p:nvSpPr>
          <p:cNvPr id="60" name="Dodecagon 59">
            <a:extLst>
              <a:ext uri="{FF2B5EF4-FFF2-40B4-BE49-F238E27FC236}">
                <a16:creationId xmlns:a16="http://schemas.microsoft.com/office/drawing/2014/main" id="{94DB014B-E7E8-EB9A-4BF8-4D89AB6AA606}"/>
              </a:ext>
            </a:extLst>
          </p:cNvPr>
          <p:cNvSpPr/>
          <p:nvPr/>
        </p:nvSpPr>
        <p:spPr>
          <a:xfrm>
            <a:off x="1958400" y="4454264"/>
            <a:ext cx="1797686" cy="1378370"/>
          </a:xfrm>
          <a:prstGeom prst="dodec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Light prod. &amp; transport models</a:t>
            </a:r>
          </a:p>
        </p:txBody>
      </p:sp>
      <p:sp>
        <p:nvSpPr>
          <p:cNvPr id="62" name="Dodecagon 61">
            <a:extLst>
              <a:ext uri="{FF2B5EF4-FFF2-40B4-BE49-F238E27FC236}">
                <a16:creationId xmlns:a16="http://schemas.microsoft.com/office/drawing/2014/main" id="{C68F31A7-0A5F-C50E-AE54-20AC0CE7A898}"/>
              </a:ext>
            </a:extLst>
          </p:cNvPr>
          <p:cNvSpPr/>
          <p:nvPr/>
        </p:nvSpPr>
        <p:spPr>
          <a:xfrm>
            <a:off x="1973075" y="1219060"/>
            <a:ext cx="1752657" cy="1040340"/>
          </a:xfrm>
          <a:prstGeom prst="dodec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Avalanche process</a:t>
            </a:r>
          </a:p>
        </p:txBody>
      </p:sp>
      <p:sp>
        <p:nvSpPr>
          <p:cNvPr id="63" name="Octagon 62">
            <a:extLst>
              <a:ext uri="{FF2B5EF4-FFF2-40B4-BE49-F238E27FC236}">
                <a16:creationId xmlns:a16="http://schemas.microsoft.com/office/drawing/2014/main" id="{3B540C41-B1EC-039C-C4B3-5025E2F3D156}"/>
              </a:ext>
            </a:extLst>
          </p:cNvPr>
          <p:cNvSpPr/>
          <p:nvPr/>
        </p:nvSpPr>
        <p:spPr>
          <a:xfrm>
            <a:off x="5566353" y="4026072"/>
            <a:ext cx="1875031" cy="1344699"/>
          </a:xfrm>
          <a:prstGeom prst="oc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Scattering + fluorescence co-detection</a:t>
            </a:r>
          </a:p>
        </p:txBody>
      </p:sp>
      <p:sp>
        <p:nvSpPr>
          <p:cNvPr id="64" name="Dodecagon 63">
            <a:extLst>
              <a:ext uri="{FF2B5EF4-FFF2-40B4-BE49-F238E27FC236}">
                <a16:creationId xmlns:a16="http://schemas.microsoft.com/office/drawing/2014/main" id="{E42DB3EB-2879-F62D-9982-00E047054C80}"/>
              </a:ext>
            </a:extLst>
          </p:cNvPr>
          <p:cNvSpPr/>
          <p:nvPr/>
        </p:nvSpPr>
        <p:spPr>
          <a:xfrm>
            <a:off x="1952203" y="111305"/>
            <a:ext cx="1752657" cy="1040340"/>
          </a:xfrm>
          <a:prstGeom prst="dodec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collection process</a:t>
            </a:r>
          </a:p>
        </p:txBody>
      </p:sp>
      <p:sp>
        <p:nvSpPr>
          <p:cNvPr id="66" name="Right Arrow 65">
            <a:extLst>
              <a:ext uri="{FF2B5EF4-FFF2-40B4-BE49-F238E27FC236}">
                <a16:creationId xmlns:a16="http://schemas.microsoft.com/office/drawing/2014/main" id="{FBCDE721-95BD-0A75-446B-243EC7C7C608}"/>
              </a:ext>
            </a:extLst>
          </p:cNvPr>
          <p:cNvSpPr/>
          <p:nvPr/>
        </p:nvSpPr>
        <p:spPr>
          <a:xfrm>
            <a:off x="170587" y="-124839"/>
            <a:ext cx="10771200" cy="393257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Technology Readiness level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42C5F1A-954F-771E-F011-37E1B800BCD0}"/>
              </a:ext>
            </a:extLst>
          </p:cNvPr>
          <p:cNvSpPr/>
          <p:nvPr/>
        </p:nvSpPr>
        <p:spPr>
          <a:xfrm>
            <a:off x="-280077" y="582400"/>
            <a:ext cx="2577600" cy="1267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Can Silicon avalanche diode solve all problems?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09A4399-6D38-C9D3-1AE8-29599A28DFE4}"/>
              </a:ext>
            </a:extLst>
          </p:cNvPr>
          <p:cNvSpPr/>
          <p:nvPr/>
        </p:nvSpPr>
        <p:spPr>
          <a:xfrm>
            <a:off x="-212732" y="2131322"/>
            <a:ext cx="2577600" cy="1267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Is Short Wave </a:t>
            </a:r>
            <a:r>
              <a:rPr lang="en-US"/>
              <a:t>IR detection of </a:t>
            </a:r>
            <a:r>
              <a:rPr lang="en-US" dirty="0"/>
              <a:t>interest?</a:t>
            </a:r>
          </a:p>
        </p:txBody>
      </p:sp>
    </p:spTree>
    <p:extLst>
      <p:ext uri="{BB962C8B-B14F-4D97-AF65-F5344CB8AC3E}">
        <p14:creationId xmlns:p14="http://schemas.microsoft.com/office/powerpoint/2010/main" val="3941110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A blue sky with clouds and the sun&#10;&#10;Description automatically generated with low confidence">
            <a:extLst>
              <a:ext uri="{FF2B5EF4-FFF2-40B4-BE49-F238E27FC236}">
                <a16:creationId xmlns:a16="http://schemas.microsoft.com/office/drawing/2014/main" id="{26688A15-E20D-3FF5-61E0-5A3063B87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1" r="300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AAEE85-13B6-52FA-6E81-94B065B7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0" y="365125"/>
            <a:ext cx="609599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Blue sky R&amp;D including quantum?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3663F71-30B3-832F-668B-FA80E57CC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9322" y="2146852"/>
            <a:ext cx="6344478" cy="4030111"/>
          </a:xfrm>
        </p:spPr>
        <p:txBody>
          <a:bodyPr>
            <a:normAutofit/>
          </a:bodyPr>
          <a:lstStyle/>
          <a:p>
            <a:r>
              <a:rPr lang="en-US" sz="2400" dirty="0"/>
              <a:t>Clear need for instrumentation expertise</a:t>
            </a:r>
          </a:p>
          <a:p>
            <a:pPr lvl="1"/>
            <a:r>
              <a:rPr lang="en-US" sz="2000" dirty="0"/>
              <a:t>Sci Tech and detector center could help</a:t>
            </a:r>
          </a:p>
          <a:p>
            <a:r>
              <a:rPr lang="en-US" sz="2400" dirty="0"/>
              <a:t>Some clear overlap</a:t>
            </a:r>
          </a:p>
          <a:p>
            <a:pPr lvl="1"/>
            <a:r>
              <a:rPr lang="en-US" sz="2000" dirty="0"/>
              <a:t>Next generation </a:t>
            </a:r>
            <a:r>
              <a:rPr lang="en-US" sz="2000" dirty="0" err="1"/>
              <a:t>muSR</a:t>
            </a:r>
            <a:r>
              <a:rPr lang="en-US" sz="2000" dirty="0"/>
              <a:t> spectrometer without scintillator, i.e. using high speed silicon</a:t>
            </a:r>
          </a:p>
          <a:p>
            <a:pPr lvl="1"/>
            <a:r>
              <a:rPr lang="en-US" sz="2000" dirty="0"/>
              <a:t>Helping with development of HAICU</a:t>
            </a:r>
          </a:p>
          <a:p>
            <a:pPr lvl="1"/>
            <a:r>
              <a:rPr lang="en-US" sz="2000" dirty="0"/>
              <a:t>Building expertise in photon detection and transport, including on-chip</a:t>
            </a:r>
          </a:p>
          <a:p>
            <a:pPr lvl="2"/>
            <a:r>
              <a:rPr lang="en-US" sz="1600" dirty="0"/>
              <a:t>Collaboration with ANSYS/LUMERICAL to be revisited</a:t>
            </a:r>
          </a:p>
        </p:txBody>
      </p:sp>
    </p:spTree>
    <p:extLst>
      <p:ext uri="{BB962C8B-B14F-4D97-AF65-F5344CB8AC3E}">
        <p14:creationId xmlns:p14="http://schemas.microsoft.com/office/powerpoint/2010/main" val="2876948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26688A15-E20D-3FF5-61E0-5A3063B87B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2750" b="2750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7" name="Rectangle 2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AAEE85-13B6-52FA-6E81-94B065B7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14" y="24283"/>
            <a:ext cx="5221154" cy="284066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b="1" dirty="0"/>
              <a:t>Innovation</a:t>
            </a:r>
            <a:br>
              <a:rPr lang="en-US" sz="5200" b="1" dirty="0"/>
            </a:br>
            <a:r>
              <a:rPr lang="en-US" sz="3600" b="1" i="1" dirty="0"/>
              <a:t>The land of opportunity and little time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04635-0FF8-7017-2043-87FAA27CAD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5403" y="4629234"/>
            <a:ext cx="344576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fff</a:t>
            </a:r>
            <a:endParaRPr lang="en-US" sz="2400" dirty="0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98B8A989-9157-5804-C106-78FAB5693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389" y="3972020"/>
            <a:ext cx="6356562" cy="286169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251D0F69-8B13-5C4D-45F8-DE5D9C12BD9C}"/>
              </a:ext>
            </a:extLst>
          </p:cNvPr>
          <p:cNvSpPr txBox="1">
            <a:spLocks/>
          </p:cNvSpPr>
          <p:nvPr/>
        </p:nvSpPr>
        <p:spPr>
          <a:xfrm>
            <a:off x="5638214" y="177452"/>
            <a:ext cx="6356562" cy="368518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Lots of opportunities tied to climate change</a:t>
            </a:r>
          </a:p>
          <a:p>
            <a:pPr lvl="1"/>
            <a:r>
              <a:rPr lang="en-US" dirty="0"/>
              <a:t>Many many grants</a:t>
            </a:r>
          </a:p>
          <a:p>
            <a:r>
              <a:rPr lang="en-US" dirty="0"/>
              <a:t>Assessing competitive niche is tough</a:t>
            </a:r>
          </a:p>
          <a:p>
            <a:pPr lvl="1"/>
            <a:r>
              <a:rPr lang="en-US" dirty="0"/>
              <a:t>For example CO may be a much better early forest fire signal than smoke…</a:t>
            </a:r>
          </a:p>
          <a:p>
            <a:r>
              <a:rPr lang="en-US" dirty="0"/>
              <a:t>Companies are interested in us</a:t>
            </a:r>
          </a:p>
          <a:p>
            <a:pPr lvl="1"/>
            <a:r>
              <a:rPr lang="en-US" dirty="0"/>
              <a:t>General Fusion, </a:t>
            </a:r>
            <a:r>
              <a:rPr lang="en-US" dirty="0" err="1"/>
              <a:t>SenseNet</a:t>
            </a:r>
            <a:r>
              <a:rPr lang="en-US" dirty="0"/>
              <a:t>,… need more</a:t>
            </a:r>
          </a:p>
          <a:p>
            <a:r>
              <a:rPr lang="en-US" dirty="0"/>
              <a:t>Not-for-profit strategy also compelling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D05572-3692-6340-96DC-2DD1042C31D9}"/>
              </a:ext>
            </a:extLst>
          </p:cNvPr>
          <p:cNvSpPr txBox="1"/>
          <p:nvPr/>
        </p:nvSpPr>
        <p:spPr>
          <a:xfrm rot="19352692">
            <a:off x="2098585" y="5302244"/>
            <a:ext cx="391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HQPs are more and more drawn to this</a:t>
            </a:r>
          </a:p>
        </p:txBody>
      </p:sp>
    </p:spTree>
    <p:extLst>
      <p:ext uri="{BB962C8B-B14F-4D97-AF65-F5344CB8AC3E}">
        <p14:creationId xmlns:p14="http://schemas.microsoft.com/office/powerpoint/2010/main" val="357103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4758</TotalTime>
  <Words>758</Words>
  <Application>Microsoft Macintosh PowerPoint</Application>
  <PresentationFormat>Widescreen</PresentationFormat>
  <Paragraphs>138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TRIUMF detector center</vt:lpstr>
      <vt:lpstr>Detector center scope</vt:lpstr>
      <vt:lpstr>Detector project evolution</vt:lpstr>
      <vt:lpstr>Current evolution</vt:lpstr>
      <vt:lpstr>Funding scheme: Multi-sources</vt:lpstr>
      <vt:lpstr>PowerPoint Presentation</vt:lpstr>
      <vt:lpstr>PowerPoint Presentation</vt:lpstr>
      <vt:lpstr>Blue sky R&amp;D including quantum?</vt:lpstr>
      <vt:lpstr>Innovation The land of opportunity and little time</vt:lpstr>
      <vt:lpstr>Innovation: quantum sensors</vt:lpstr>
      <vt:lpstr>Innovation</vt:lpstr>
      <vt:lpstr>TRIUMF 5 year plan The detector center</vt:lpstr>
      <vt:lpstr>Detector center &amp; quantum</vt:lpstr>
      <vt:lpstr>Ultimate goal is making wonders</vt:lpstr>
      <vt:lpstr>NSERC CREATE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case for a “Detector” center</dc:title>
  <dc:creator>Fabrice Retiere</dc:creator>
  <cp:lastModifiedBy>Fabrice Retiere</cp:lastModifiedBy>
  <cp:revision>10</cp:revision>
  <dcterms:created xsi:type="dcterms:W3CDTF">2023-05-29T16:06:39Z</dcterms:created>
  <dcterms:modified xsi:type="dcterms:W3CDTF">2024-03-11T04:20:33Z</dcterms:modified>
</cp:coreProperties>
</file>