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8" r:id="rId2"/>
  </p:sldMasterIdLst>
  <p:notesMasterIdLst>
    <p:notesMasterId r:id="rId56"/>
  </p:notesMasterIdLst>
  <p:sldIdLst>
    <p:sldId id="996" r:id="rId3"/>
    <p:sldId id="1068" r:id="rId4"/>
    <p:sldId id="1140" r:id="rId5"/>
    <p:sldId id="1059" r:id="rId6"/>
    <p:sldId id="1058" r:id="rId7"/>
    <p:sldId id="1044" r:id="rId8"/>
    <p:sldId id="1090" r:id="rId9"/>
    <p:sldId id="1137" r:id="rId10"/>
    <p:sldId id="1138" r:id="rId11"/>
    <p:sldId id="1139" r:id="rId12"/>
    <p:sldId id="1149" r:id="rId13"/>
    <p:sldId id="1144" r:id="rId14"/>
    <p:sldId id="1148" r:id="rId15"/>
    <p:sldId id="1142" r:id="rId16"/>
    <p:sldId id="1150" r:id="rId17"/>
    <p:sldId id="1147" r:id="rId18"/>
    <p:sldId id="1145" r:id="rId19"/>
    <p:sldId id="1146" r:id="rId20"/>
    <p:sldId id="1152" r:id="rId21"/>
    <p:sldId id="1141" r:id="rId22"/>
    <p:sldId id="1154" r:id="rId23"/>
    <p:sldId id="1153" r:id="rId24"/>
    <p:sldId id="1151" r:id="rId25"/>
    <p:sldId id="1086" r:id="rId26"/>
    <p:sldId id="1074" r:id="rId27"/>
    <p:sldId id="1063" r:id="rId28"/>
    <p:sldId id="1136" r:id="rId29"/>
    <p:sldId id="1093" r:id="rId30"/>
    <p:sldId id="1095" r:id="rId31"/>
    <p:sldId id="1096" r:id="rId32"/>
    <p:sldId id="1078" r:id="rId33"/>
    <p:sldId id="1060" r:id="rId34"/>
    <p:sldId id="1065" r:id="rId35"/>
    <p:sldId id="1041" r:id="rId36"/>
    <p:sldId id="1132" r:id="rId37"/>
    <p:sldId id="1080" r:id="rId38"/>
    <p:sldId id="1071" r:id="rId39"/>
    <p:sldId id="1101" r:id="rId40"/>
    <p:sldId id="271" r:id="rId41"/>
    <p:sldId id="272" r:id="rId42"/>
    <p:sldId id="1082" r:id="rId43"/>
    <p:sldId id="357" r:id="rId44"/>
    <p:sldId id="1054" r:id="rId45"/>
    <p:sldId id="986" r:id="rId46"/>
    <p:sldId id="1097" r:id="rId47"/>
    <p:sldId id="1098" r:id="rId48"/>
    <p:sldId id="1099" r:id="rId49"/>
    <p:sldId id="1129" r:id="rId50"/>
    <p:sldId id="1131" r:id="rId51"/>
    <p:sldId id="1133" r:id="rId52"/>
    <p:sldId id="1094" r:id="rId53"/>
    <p:sldId id="1115" r:id="rId54"/>
    <p:sldId id="111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/>
    <p:restoredTop sz="95775"/>
  </p:normalViewPr>
  <p:slideViewPr>
    <p:cSldViewPr snapToGrid="0" snapToObjects="1">
      <p:cViewPr varScale="1">
        <p:scale>
          <a:sx n="118" d="100"/>
          <a:sy n="118" d="100"/>
        </p:scale>
        <p:origin x="3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C20C2-90EC-CA4C-B202-56223ADB42F6}" type="datetimeFigureOut">
              <a:rPr lang="en-US" smtClean="0"/>
              <a:t>3/11/24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2781B-5858-1242-8031-DC77C0FD8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2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6310-DAD6-EE4F-ABB6-4124C82A74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203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2781B-5858-1242-8031-DC77C0FD8A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23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6310-DAD6-EE4F-ABB6-4124C82A74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787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D40810-24F4-D84A-9625-4806A2A3D2E3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676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indico.fnal.gov</a:t>
            </a:r>
            <a:r>
              <a:rPr lang="en-US" dirty="0"/>
              <a:t>/event/19947/contributions/54724/attachments/34153/41784/DMUK_-_AION_-_</a:t>
            </a:r>
            <a:r>
              <a:rPr lang="en-US" dirty="0" err="1"/>
              <a:t>Dark_Matter_searches_with_Atom_Interferometry.pdf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2781B-5858-1242-8031-DC77C0FD8A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34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2781B-5858-1242-8031-DC77C0FD8A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89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=GF_Q7uHUQJY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C96A6-3640-5E4E-804A-0DC2030FFD9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30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academic.oup.com</a:t>
            </a:r>
            <a:r>
              <a:rPr lang="en-US" dirty="0"/>
              <a:t>/</a:t>
            </a:r>
            <a:r>
              <a:rPr lang="en-US" dirty="0" err="1"/>
              <a:t>ptep</a:t>
            </a:r>
            <a:r>
              <a:rPr lang="en-US" dirty="0"/>
              <a:t>/article-pdf/2021/5/05A105/38109685/ptab019.pdf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C96A6-3640-5E4E-804A-0DC2030FFD9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48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Fantastic facility at CERN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2781B-5858-1242-8031-DC77C0FD8A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54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40810-24F4-D84A-9625-4806A2A3D2E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791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2781B-5858-1242-8031-DC77C0FD8A7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8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2781B-5858-1242-8031-DC77C0FD8A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9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Rules out the methods not applicable to antimatter</a:t>
            </a:r>
          </a:p>
          <a:p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ym typeface="Wingdings" pitchFamily="2" charset="2"/>
              </a:rPr>
              <a:t>(no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CA" dirty="0">
                <a:sym typeface="Wingdings" pitchFamily="2" charset="2"/>
              </a:rPr>
              <a:t>one</a:t>
            </a:r>
            <a:r>
              <a:rPr lang="en-US" dirty="0">
                <a:sym typeface="Wingdings" pitchFamily="2" charset="2"/>
              </a:rPr>
              <a:t> has </a:t>
            </a:r>
            <a:r>
              <a:rPr lang="en-CA" dirty="0">
                <a:sym typeface="Wingdings" pitchFamily="2" charset="2"/>
              </a:rPr>
              <a:t>made even a H</a:t>
            </a:r>
            <a:r>
              <a:rPr lang="en-US" dirty="0">
                <a:sym typeface="Wingdings" pitchFamily="2" charset="2"/>
              </a:rPr>
              <a:t> fountain)</a:t>
            </a:r>
            <a:endParaRPr lang="en-US" dirty="0"/>
          </a:p>
          <a:p>
            <a:endParaRPr lang="en-US" dirty="0"/>
          </a:p>
          <a:p>
            <a:r>
              <a:rPr lang="en-US" dirty="0"/>
              <a:t>Approaching H level of precision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D40810-24F4-D84A-9625-4806A2A3D2E3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511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06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2781B-5858-1242-8031-DC77C0FD8A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4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uknqt.ukri.org</a:t>
            </a:r>
            <a:r>
              <a:rPr lang="en-US" dirty="0"/>
              <a:t>/our-</a:t>
            </a:r>
            <a:r>
              <a:rPr lang="en-US" dirty="0" err="1"/>
              <a:t>programme</a:t>
            </a:r>
            <a:r>
              <a:rPr lang="en-US" dirty="0"/>
              <a:t>/</a:t>
            </a:r>
            <a:r>
              <a:rPr lang="en-US" dirty="0" err="1"/>
              <a:t>qtfp</a:t>
            </a:r>
            <a:r>
              <a:rPr lang="en-US" dirty="0"/>
              <a:t>/</a:t>
            </a:r>
          </a:p>
          <a:p>
            <a:endParaRPr lang="en-US" dirty="0"/>
          </a:p>
          <a:p>
            <a:r>
              <a:rPr lang="en-US" dirty="0"/>
              <a:t>DOE 5 centers</a:t>
            </a:r>
          </a:p>
          <a:p>
            <a:endParaRPr lang="en-US" dirty="0"/>
          </a:p>
          <a:p>
            <a:r>
              <a:rPr lang="en-US" dirty="0"/>
              <a:t>Add stuff from ESP-HEP quantum guy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2781B-5858-1242-8031-DC77C0FD8A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41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2781B-5858-1242-8031-DC77C0FD8A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73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98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dirty="0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@</a:t>
            </a:r>
            <a:r>
              <a:rPr lang="en-CA" b="0" i="0" dirty="0" err="1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inproceedings</a:t>
            </a:r>
            <a:r>
              <a:rPr lang="en-CA" b="0" i="0" dirty="0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{Bilicki2017StrontiumOL, title={Strontium optical lattice clocks : clock comparisons for timescales and fundamental physics applications}, author={</a:t>
            </a:r>
            <a:r>
              <a:rPr lang="en-CA" b="0" i="0" dirty="0" err="1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Sławomir</a:t>
            </a:r>
            <a:r>
              <a:rPr lang="en-CA" b="0" i="0" dirty="0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CA" b="0" i="0" dirty="0" err="1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Bilicki</a:t>
            </a:r>
            <a:r>
              <a:rPr lang="en-CA" b="0" i="0" dirty="0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}, year={2017}, </a:t>
            </a:r>
            <a:r>
              <a:rPr lang="en-CA" b="0" i="0" dirty="0" err="1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url</a:t>
            </a:r>
            <a:r>
              <a:rPr lang="en-CA" b="0" i="0" dirty="0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={https://</a:t>
            </a:r>
            <a:r>
              <a:rPr lang="en-CA" b="0" i="0" dirty="0" err="1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api.semanticscholar.org</a:t>
            </a:r>
            <a:r>
              <a:rPr lang="en-CA" b="0" i="0" dirty="0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/CorpusID:116467354} 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2781B-5858-1242-8031-DC77C0FD8A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14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can measure a physical quantity to 20 digits, it’s got to be good for something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2781B-5858-1242-8031-DC77C0FD8A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6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AION </a:t>
            </a:r>
            <a:r>
              <a:rPr lang="en-US" dirty="0" err="1"/>
              <a:t>ConceptualFeasibilityStudy</a:t>
            </a:r>
            <a:r>
              <a:rPr lang="en-US" dirty="0"/>
              <a:t>, arXiv:2304.0061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2781B-5858-1242-8031-DC77C0FD8A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8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70000" y="634696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0" i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70000" y="4906619"/>
            <a:ext cx="100838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1270000" y="1641818"/>
            <a:ext cx="10083800" cy="30100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9144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13716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18288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Presentation Title. Arial Regular 32pt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1270000" y="5110646"/>
            <a:ext cx="10083800" cy="74246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Presentation Subtitle-Arial Regular 16-Title Case</a:t>
            </a:r>
          </a:p>
          <a:p>
            <a:pPr lvl="0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-11408"/>
            <a:ext cx="12192000" cy="1034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8" y="313154"/>
            <a:ext cx="1783444" cy="3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07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08137E-C7BB-C44E-913F-EA4CC79332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3403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3" name="Picture 8" descr="nicholls_j_05 copy copy.jpg">
            <a:extLst>
              <a:ext uri="{FF2B5EF4-FFF2-40B4-BE49-F238E27FC236}">
                <a16:creationId xmlns:a16="http://schemas.microsoft.com/office/drawing/2014/main" id="{389A2197-966C-F44F-BD33-3986874CB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r="18443"/>
          <a:stretch>
            <a:fillRect/>
          </a:stretch>
        </p:blipFill>
        <p:spPr bwMode="auto">
          <a:xfrm>
            <a:off x="3403600" y="0"/>
            <a:ext cx="878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170232-2E26-BD4C-A9A6-6830A74E89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03600" y="0"/>
            <a:ext cx="8788400" cy="6858000"/>
          </a:xfrm>
          <a:prstGeom prst="rect">
            <a:avLst/>
          </a:prstGeom>
          <a:solidFill>
            <a:srgbClr val="113F7C">
              <a:alpha val="49019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B167DC0E-BFD6-2440-8C18-2AD35E61F3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3700" y="1496484"/>
            <a:ext cx="2709333" cy="7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333">
                <a:solidFill>
                  <a:srgbClr val="113F7C"/>
                </a:solidFill>
                <a:latin typeface="Myriad Web Pro" charset="0"/>
              </a:rPr>
              <a:t>Canada’s national laboratory</a:t>
            </a:r>
          </a:p>
          <a:p>
            <a:pPr eaLnBrk="1" hangingPunct="1">
              <a:defRPr/>
            </a:pPr>
            <a:r>
              <a:rPr lang="en-US" altLang="en-US" sz="1333">
                <a:solidFill>
                  <a:srgbClr val="113F7C"/>
                </a:solidFill>
                <a:latin typeface="Myriad Web Pro" charset="0"/>
              </a:rPr>
              <a:t>for particle and nuclear physics </a:t>
            </a:r>
          </a:p>
          <a:p>
            <a:pPr eaLnBrk="1" hangingPunct="1">
              <a:defRPr/>
            </a:pPr>
            <a:r>
              <a:rPr lang="en-US" altLang="en-US" sz="1333">
                <a:solidFill>
                  <a:srgbClr val="113F7C"/>
                </a:solidFill>
                <a:latin typeface="Myriad Web Pro" charset="0"/>
              </a:rPr>
              <a:t>and accelerator-based science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11642C-D5B6-084A-9E93-239C7A4AA2FD}"/>
              </a:ext>
            </a:extLst>
          </p:cNvPr>
          <p:cNvCxnSpPr/>
          <p:nvPr userDrawn="1"/>
        </p:nvCxnSpPr>
        <p:spPr>
          <a:xfrm>
            <a:off x="393700" y="1333500"/>
            <a:ext cx="2709333" cy="0"/>
          </a:xfrm>
          <a:prstGeom prst="line">
            <a:avLst/>
          </a:prstGeom>
          <a:ln w="3175" cmpd="sng">
            <a:solidFill>
              <a:srgbClr val="0127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2" descr="TRIUMF_logo_blue.eps">
            <a:extLst>
              <a:ext uri="{FF2B5EF4-FFF2-40B4-BE49-F238E27FC236}">
                <a16:creationId xmlns:a16="http://schemas.microsoft.com/office/drawing/2014/main" id="{601C03A1-AC59-2141-825E-113B05BC96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4" y="527051"/>
            <a:ext cx="2207684" cy="6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4CAB9678-2765-B746-9EE1-FF1D5C18DC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7218" y="5361518"/>
            <a:ext cx="3236383" cy="10421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6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1500"/>
              </a:lnSpc>
              <a:spcAft>
                <a:spcPts val="800"/>
              </a:spcAft>
              <a:defRPr/>
            </a:pPr>
            <a:r>
              <a:rPr lang="en-US" altLang="en-US" sz="1067">
                <a:solidFill>
                  <a:srgbClr val="0F2D68"/>
                </a:solidFill>
                <a:latin typeface="Myriad Web Pro" charset="0"/>
                <a:ea typeface="ヒラギノ角ゴ Pro W3" panose="020B0300000000000000" pitchFamily="34" charset="-128"/>
              </a:rPr>
              <a:t>TRIUMF: Alberta | British Columbia | Calgary | Carleton | Guelph | Manitoba | McGill | McMaster | Montréal | Northern British Columbia | Queen’s | Regina | Saint </a:t>
            </a:r>
            <a:r>
              <a:rPr lang="en-US" altLang="en-US" sz="1067">
                <a:solidFill>
                  <a:srgbClr val="113F7C"/>
                </a:solidFill>
                <a:latin typeface="Myriad Web Pro" charset="0"/>
                <a:ea typeface="ヒラギノ角ゴ Pro W3" panose="020B0300000000000000" pitchFamily="34" charset="-128"/>
              </a:rPr>
              <a:t>Mary’s</a:t>
            </a:r>
            <a:r>
              <a:rPr lang="en-US" altLang="en-US" sz="1067">
                <a:solidFill>
                  <a:srgbClr val="0F2D68"/>
                </a:solidFill>
                <a:latin typeface="Myriad Web Pro" charset="0"/>
                <a:ea typeface="ヒラギノ角ゴ Pro W3" panose="020B0300000000000000" pitchFamily="34" charset="-128"/>
              </a:rPr>
              <a:t> | Simon Fraser | Toronto | Victoria | Western | Winnipeg | York</a:t>
            </a:r>
          </a:p>
        </p:txBody>
      </p:sp>
    </p:spTree>
    <p:extLst>
      <p:ext uri="{BB962C8B-B14F-4D97-AF65-F5344CB8AC3E}">
        <p14:creationId xmlns:p14="http://schemas.microsoft.com/office/powerpoint/2010/main" val="360002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782609-7E6F-FC49-B326-13D074F0B7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3403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3" name="Picture 8" descr="nicholls_j_05 copy copy.jpg">
            <a:extLst>
              <a:ext uri="{FF2B5EF4-FFF2-40B4-BE49-F238E27FC236}">
                <a16:creationId xmlns:a16="http://schemas.microsoft.com/office/drawing/2014/main" id="{37E182BE-8E08-1742-ACC8-227BE3F6A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r="18443"/>
          <a:stretch>
            <a:fillRect/>
          </a:stretch>
        </p:blipFill>
        <p:spPr bwMode="auto">
          <a:xfrm>
            <a:off x="3403600" y="0"/>
            <a:ext cx="878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DEC7BC-4E6E-4747-8A7E-D372A28303F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03600" y="0"/>
            <a:ext cx="8788400" cy="6858000"/>
          </a:xfrm>
          <a:prstGeom prst="rect">
            <a:avLst/>
          </a:prstGeom>
          <a:solidFill>
            <a:srgbClr val="113F7C">
              <a:alpha val="49019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B0F05B40-5B46-D748-9940-847DE059B6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3700" y="1496484"/>
            <a:ext cx="2709333" cy="7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333">
                <a:solidFill>
                  <a:srgbClr val="113F7C"/>
                </a:solidFill>
                <a:latin typeface="Myriad Web Pro" charset="0"/>
              </a:rPr>
              <a:t>Canada’s national laboratory</a:t>
            </a:r>
          </a:p>
          <a:p>
            <a:pPr eaLnBrk="1" hangingPunct="1">
              <a:defRPr/>
            </a:pPr>
            <a:r>
              <a:rPr lang="en-US" altLang="en-US" sz="1333">
                <a:solidFill>
                  <a:srgbClr val="113F7C"/>
                </a:solidFill>
                <a:latin typeface="Myriad Web Pro" charset="0"/>
              </a:rPr>
              <a:t>for particle and nuclear physics </a:t>
            </a:r>
          </a:p>
          <a:p>
            <a:pPr eaLnBrk="1" hangingPunct="1">
              <a:defRPr/>
            </a:pPr>
            <a:r>
              <a:rPr lang="en-US" altLang="en-US" sz="1333">
                <a:solidFill>
                  <a:srgbClr val="113F7C"/>
                </a:solidFill>
                <a:latin typeface="Myriad Web Pro" charset="0"/>
              </a:rPr>
              <a:t>and accelerator-based science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8AFCC4-D740-4A4E-970D-20E419E18F2A}"/>
              </a:ext>
            </a:extLst>
          </p:cNvPr>
          <p:cNvCxnSpPr/>
          <p:nvPr userDrawn="1"/>
        </p:nvCxnSpPr>
        <p:spPr>
          <a:xfrm>
            <a:off x="393700" y="1333500"/>
            <a:ext cx="2709333" cy="0"/>
          </a:xfrm>
          <a:prstGeom prst="line">
            <a:avLst/>
          </a:prstGeom>
          <a:ln w="3175" cmpd="sng">
            <a:solidFill>
              <a:srgbClr val="0127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2" descr="TRIUMF_logo_blue.eps">
            <a:extLst>
              <a:ext uri="{FF2B5EF4-FFF2-40B4-BE49-F238E27FC236}">
                <a16:creationId xmlns:a16="http://schemas.microsoft.com/office/drawing/2014/main" id="{50DB1F59-CBF3-A048-93E3-7A52243FC8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4" y="527051"/>
            <a:ext cx="2207684" cy="6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1F6EC6A6-7B6B-6743-B16E-62BDF29CD9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7218" y="5361518"/>
            <a:ext cx="3236383" cy="10421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6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1500"/>
              </a:lnSpc>
              <a:spcAft>
                <a:spcPts val="800"/>
              </a:spcAft>
              <a:defRPr/>
            </a:pPr>
            <a:r>
              <a:rPr lang="en-US" altLang="en-US" sz="1067">
                <a:solidFill>
                  <a:srgbClr val="0F2D68"/>
                </a:solidFill>
                <a:latin typeface="Myriad Web Pro" charset="0"/>
                <a:ea typeface="ヒラギノ角ゴ Pro W3" panose="020B0300000000000000" pitchFamily="34" charset="-128"/>
              </a:rPr>
              <a:t>TRIUMF: Alberta | British Columbia | Calgary | Carleton | Guelph | Manitoba | McGill | McMaster | Montréal | Northern British Columbia | Queen’s | Regina | Saint </a:t>
            </a:r>
            <a:r>
              <a:rPr lang="en-US" altLang="en-US" sz="1067">
                <a:solidFill>
                  <a:srgbClr val="113F7C"/>
                </a:solidFill>
                <a:latin typeface="Myriad Web Pro" charset="0"/>
                <a:ea typeface="ヒラギノ角ゴ Pro W3" panose="020B0300000000000000" pitchFamily="34" charset="-128"/>
              </a:rPr>
              <a:t>Mary’s</a:t>
            </a:r>
            <a:r>
              <a:rPr lang="en-US" altLang="en-US" sz="1067">
                <a:solidFill>
                  <a:srgbClr val="0F2D68"/>
                </a:solidFill>
                <a:latin typeface="Myriad Web Pro" charset="0"/>
                <a:ea typeface="ヒラギノ角ゴ Pro W3" panose="020B0300000000000000" pitchFamily="34" charset="-128"/>
              </a:rPr>
              <a:t> | Simon Fraser | Toronto | Victoria | Western | Winnipeg | York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F1AFAEE4-C204-6449-BBDE-F332E37580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56200" y="2082800"/>
            <a:ext cx="5257800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CA" sz="5333">
                <a:solidFill>
                  <a:srgbClr val="FFFFFF"/>
                </a:solidFill>
                <a:latin typeface="Myriad Pro" charset="0"/>
              </a:rPr>
              <a:t>Thank you!</a:t>
            </a:r>
          </a:p>
          <a:p>
            <a:pPr algn="ctr" eaLnBrk="1" hangingPunct="1">
              <a:defRPr/>
            </a:pPr>
            <a:r>
              <a:rPr lang="en-CA" sz="5333">
                <a:solidFill>
                  <a:srgbClr val="FFFFFF"/>
                </a:solidFill>
                <a:latin typeface="Myriad Pro" charset="0"/>
              </a:rPr>
              <a:t>Merci!</a:t>
            </a:r>
            <a:endParaRPr lang="en-US" sz="4267">
              <a:solidFill>
                <a:srgbClr val="FFFFFF"/>
              </a:solidFill>
              <a:latin typeface="Myriad Pro" charset="0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DC437B71-8732-724C-B8B0-41B219994B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22267" y="5742518"/>
            <a:ext cx="3098800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CA" sz="1867">
                <a:solidFill>
                  <a:srgbClr val="FFFFFF"/>
                </a:solidFill>
                <a:latin typeface="Myriad Pro SemiExt" charset="0"/>
              </a:rPr>
              <a:t>Follow us at TRIUMFLab </a:t>
            </a:r>
          </a:p>
        </p:txBody>
      </p:sp>
      <p:pic>
        <p:nvPicPr>
          <p:cNvPr id="11" name="Picture 16" descr="FB-f-Logo__white_512.png">
            <a:extLst>
              <a:ext uri="{FF2B5EF4-FFF2-40B4-BE49-F238E27FC236}">
                <a16:creationId xmlns:a16="http://schemas.microsoft.com/office/drawing/2014/main" id="{6756B2A4-6236-6940-B3A2-DB21A281E8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618" y="6326718"/>
            <a:ext cx="325967" cy="32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Glyph_Logo_png WHITE.png">
            <a:extLst>
              <a:ext uri="{FF2B5EF4-FFF2-40B4-BE49-F238E27FC236}">
                <a16:creationId xmlns:a16="http://schemas.microsoft.com/office/drawing/2014/main" id="{3A9F6359-934F-0544-844C-1503D71EB8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318" y="6326718"/>
            <a:ext cx="334433" cy="33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Twitter_logo_white.png">
            <a:extLst>
              <a:ext uri="{FF2B5EF4-FFF2-40B4-BE49-F238E27FC236}">
                <a16:creationId xmlns:a16="http://schemas.microsoft.com/office/drawing/2014/main" id="{E7C87866-4227-B84F-9565-1849F9AF96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617" y="6326718"/>
            <a:ext cx="414867" cy="33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763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1ECE1F-2F85-774C-BFBC-4D9F45489B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3403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3" name="Picture 8" descr="nicholls_j_05 copy copy.jpg">
            <a:extLst>
              <a:ext uri="{FF2B5EF4-FFF2-40B4-BE49-F238E27FC236}">
                <a16:creationId xmlns:a16="http://schemas.microsoft.com/office/drawing/2014/main" id="{EF8F7C81-0D03-084D-A5EB-7AA0E5F2B2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r="18443"/>
          <a:stretch>
            <a:fillRect/>
          </a:stretch>
        </p:blipFill>
        <p:spPr bwMode="auto">
          <a:xfrm>
            <a:off x="3403600" y="0"/>
            <a:ext cx="878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1AC74E-A94D-EB40-B309-7D7098A3A2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03600" y="0"/>
            <a:ext cx="8788400" cy="6858000"/>
          </a:xfrm>
          <a:prstGeom prst="rect">
            <a:avLst/>
          </a:prstGeom>
          <a:solidFill>
            <a:srgbClr val="113F7C">
              <a:alpha val="49019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0191EDD4-9CB7-3B43-B6BC-A2D4F653AF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3700" y="1496484"/>
            <a:ext cx="2709333" cy="7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333">
                <a:solidFill>
                  <a:srgbClr val="113F7C"/>
                </a:solidFill>
                <a:latin typeface="Myriad Web Pro" charset="0"/>
              </a:rPr>
              <a:t>Canada’s national laboratory</a:t>
            </a:r>
          </a:p>
          <a:p>
            <a:pPr eaLnBrk="1" hangingPunct="1">
              <a:defRPr/>
            </a:pPr>
            <a:r>
              <a:rPr lang="en-US" altLang="en-US" sz="1333">
                <a:solidFill>
                  <a:srgbClr val="113F7C"/>
                </a:solidFill>
                <a:latin typeface="Myriad Web Pro" charset="0"/>
              </a:rPr>
              <a:t>for particle and nuclear physics </a:t>
            </a:r>
          </a:p>
          <a:p>
            <a:pPr eaLnBrk="1" hangingPunct="1">
              <a:defRPr/>
            </a:pPr>
            <a:r>
              <a:rPr lang="en-US" altLang="en-US" sz="1333">
                <a:solidFill>
                  <a:srgbClr val="113F7C"/>
                </a:solidFill>
                <a:latin typeface="Myriad Web Pro" charset="0"/>
              </a:rPr>
              <a:t>and accelerator-based science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29697B-A892-084E-945D-155801552678}"/>
              </a:ext>
            </a:extLst>
          </p:cNvPr>
          <p:cNvCxnSpPr/>
          <p:nvPr userDrawn="1"/>
        </p:nvCxnSpPr>
        <p:spPr>
          <a:xfrm>
            <a:off x="393700" y="1333500"/>
            <a:ext cx="2709333" cy="0"/>
          </a:xfrm>
          <a:prstGeom prst="line">
            <a:avLst/>
          </a:prstGeom>
          <a:ln w="3175" cmpd="sng">
            <a:solidFill>
              <a:srgbClr val="0127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2" descr="TRIUMF_logo_blue.eps">
            <a:extLst>
              <a:ext uri="{FF2B5EF4-FFF2-40B4-BE49-F238E27FC236}">
                <a16:creationId xmlns:a16="http://schemas.microsoft.com/office/drawing/2014/main" id="{072DDF08-AC31-874B-A34B-360EB993EA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4" y="527051"/>
            <a:ext cx="2207684" cy="6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D1C2EB53-4896-6D46-B321-D363A2C299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7218" y="5361518"/>
            <a:ext cx="3236383" cy="10421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6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1500"/>
              </a:lnSpc>
              <a:spcAft>
                <a:spcPts val="800"/>
              </a:spcAft>
              <a:defRPr/>
            </a:pPr>
            <a:r>
              <a:rPr lang="en-US" altLang="en-US" sz="1067">
                <a:solidFill>
                  <a:srgbClr val="0F2D68"/>
                </a:solidFill>
                <a:latin typeface="Myriad Web Pro" charset="0"/>
                <a:ea typeface="ヒラギノ角ゴ Pro W3" panose="020B0300000000000000" pitchFamily="34" charset="-128"/>
              </a:rPr>
              <a:t>TRIUMF: Alberta | British Columbia | Calgary | Carleton | Guelph | Manitoba | McGill | McMaster | Montréal | Northern British Columbia | Queen’s | Regina | Saint </a:t>
            </a:r>
            <a:r>
              <a:rPr lang="en-US" altLang="en-US" sz="1067">
                <a:solidFill>
                  <a:srgbClr val="113F7C"/>
                </a:solidFill>
                <a:latin typeface="Myriad Web Pro" charset="0"/>
                <a:ea typeface="ヒラギノ角ゴ Pro W3" panose="020B0300000000000000" pitchFamily="34" charset="-128"/>
              </a:rPr>
              <a:t>Mary’s</a:t>
            </a:r>
            <a:r>
              <a:rPr lang="en-US" altLang="en-US" sz="1067">
                <a:solidFill>
                  <a:srgbClr val="0F2D68"/>
                </a:solidFill>
                <a:latin typeface="Myriad Web Pro" charset="0"/>
                <a:ea typeface="ヒラギノ角ゴ Pro W3" panose="020B0300000000000000" pitchFamily="34" charset="-128"/>
              </a:rPr>
              <a:t> | Simon Fraser | Toronto | Victoria | Western | Winnipeg | York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CEBEAD0A-C3AF-3247-8661-F98B8558C8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22267" y="5742518"/>
            <a:ext cx="3098800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CA" sz="1867">
                <a:solidFill>
                  <a:srgbClr val="FFFFFF"/>
                </a:solidFill>
                <a:latin typeface="Myriad Pro SemiExt" charset="0"/>
              </a:rPr>
              <a:t>Follow us at TRIUMFLab </a:t>
            </a:r>
          </a:p>
        </p:txBody>
      </p:sp>
      <p:pic>
        <p:nvPicPr>
          <p:cNvPr id="10" name="Picture 15" descr="FB-f-Logo__white_512.png">
            <a:extLst>
              <a:ext uri="{FF2B5EF4-FFF2-40B4-BE49-F238E27FC236}">
                <a16:creationId xmlns:a16="http://schemas.microsoft.com/office/drawing/2014/main" id="{5456CEC6-73BF-5248-90F9-6D485FDAF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618" y="6326718"/>
            <a:ext cx="325967" cy="32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Glyph_Logo_png WHITE.png">
            <a:extLst>
              <a:ext uri="{FF2B5EF4-FFF2-40B4-BE49-F238E27FC236}">
                <a16:creationId xmlns:a16="http://schemas.microsoft.com/office/drawing/2014/main" id="{CA53E939-55A1-004E-9CB6-DD356D6763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318" y="6326718"/>
            <a:ext cx="334433" cy="33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Twitter_logo_white.png">
            <a:extLst>
              <a:ext uri="{FF2B5EF4-FFF2-40B4-BE49-F238E27FC236}">
                <a16:creationId xmlns:a16="http://schemas.microsoft.com/office/drawing/2014/main" id="{69550E4F-997E-1948-A0E9-5754876688F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617" y="6326718"/>
            <a:ext cx="414867" cy="33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353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icholls_j_05 copy copy.jpg">
            <a:extLst>
              <a:ext uri="{FF2B5EF4-FFF2-40B4-BE49-F238E27FC236}">
                <a16:creationId xmlns:a16="http://schemas.microsoft.com/office/drawing/2014/main" id="{F0728B6C-008C-974A-85EE-C0B8698379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r="18445"/>
          <a:stretch>
            <a:fillRect/>
          </a:stretch>
        </p:blipFill>
        <p:spPr bwMode="auto">
          <a:xfrm>
            <a:off x="4470400" y="0"/>
            <a:ext cx="772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F4F5BA-76EC-1046-A5DD-CA7FED72C2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70400" y="0"/>
            <a:ext cx="7721600" cy="6858000"/>
          </a:xfrm>
          <a:prstGeom prst="rect">
            <a:avLst/>
          </a:prstGeom>
          <a:solidFill>
            <a:srgbClr val="113F7C">
              <a:alpha val="49019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CC2A2B-52BE-8840-A093-EA6ED105B2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44704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5" name="Picture 10" descr="TRIUMF_logo_white.eps">
            <a:extLst>
              <a:ext uri="{FF2B5EF4-FFF2-40B4-BE49-F238E27FC236}">
                <a16:creationId xmlns:a16="http://schemas.microsoft.com/office/drawing/2014/main" id="{5A628459-9A8D-BB49-B317-9F4F5F98CE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784" y="6275918"/>
            <a:ext cx="1371600" cy="3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510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1.jpg">
            <a:extLst>
              <a:ext uri="{FF2B5EF4-FFF2-40B4-BE49-F238E27FC236}">
                <a16:creationId xmlns:a16="http://schemas.microsoft.com/office/drawing/2014/main" id="{B3CCD051-5DFB-6D42-8AE7-8E306CA095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2.jpg">
            <a:extLst>
              <a:ext uri="{FF2B5EF4-FFF2-40B4-BE49-F238E27FC236}">
                <a16:creationId xmlns:a16="http://schemas.microsoft.com/office/drawing/2014/main" id="{53D71614-20DE-6543-B4D4-7EF83C5B2A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8" y="5177368"/>
            <a:ext cx="168063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s3.jpg">
            <a:extLst>
              <a:ext uri="{FF2B5EF4-FFF2-40B4-BE49-F238E27FC236}">
                <a16:creationId xmlns:a16="http://schemas.microsoft.com/office/drawing/2014/main" id="{F6F8DCF7-49BB-6442-B18D-E9770A6DFF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8"/>
          <a:stretch>
            <a:fillRect/>
          </a:stretch>
        </p:blipFill>
        <p:spPr bwMode="auto">
          <a:xfrm>
            <a:off x="0" y="5175252"/>
            <a:ext cx="1151467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s4.jpg">
            <a:extLst>
              <a:ext uri="{FF2B5EF4-FFF2-40B4-BE49-F238E27FC236}">
                <a16:creationId xmlns:a16="http://schemas.microsoft.com/office/drawing/2014/main" id="{E5E04905-E6FF-A441-9B5F-7D0A593074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85" y="5177368"/>
            <a:ext cx="168063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s5.jpg">
            <a:extLst>
              <a:ext uri="{FF2B5EF4-FFF2-40B4-BE49-F238E27FC236}">
                <a16:creationId xmlns:a16="http://schemas.microsoft.com/office/drawing/2014/main" id="{A30E1CA0-D073-C340-91B6-578E79C4C78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5177368"/>
            <a:ext cx="1678516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s6.jpg">
            <a:extLst>
              <a:ext uri="{FF2B5EF4-FFF2-40B4-BE49-F238E27FC236}">
                <a16:creationId xmlns:a16="http://schemas.microsoft.com/office/drawing/2014/main" id="{E304FE6B-5431-BD4C-BD27-4FA6C57076E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34" y="5175252"/>
            <a:ext cx="168063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s7.jpg">
            <a:extLst>
              <a:ext uri="{FF2B5EF4-FFF2-40B4-BE49-F238E27FC236}">
                <a16:creationId xmlns:a16="http://schemas.microsoft.com/office/drawing/2014/main" id="{4AF369B5-9F57-0D4C-8F58-726717CECD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52" y="5175252"/>
            <a:ext cx="168063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s8.jpg">
            <a:extLst>
              <a:ext uri="{FF2B5EF4-FFF2-40B4-BE49-F238E27FC236}">
                <a16:creationId xmlns:a16="http://schemas.microsoft.com/office/drawing/2014/main" id="{74F30AAF-7C11-5047-A579-8831FDB5CD8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69"/>
          <a:stretch>
            <a:fillRect/>
          </a:stretch>
        </p:blipFill>
        <p:spPr bwMode="auto">
          <a:xfrm>
            <a:off x="11216218" y="5177368"/>
            <a:ext cx="97578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2"/>
          <p:cNvSpPr>
            <a:spLocks noGrp="1"/>
          </p:cNvSpPr>
          <p:nvPr>
            <p:ph idx="1"/>
          </p:nvPr>
        </p:nvSpPr>
        <p:spPr>
          <a:xfrm>
            <a:off x="624104" y="952102"/>
            <a:ext cx="10972800" cy="39627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2AD89-6B98-AF48-9D3F-9FBA073D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485" y="0"/>
            <a:ext cx="8157633" cy="6265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9811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1.jpg">
            <a:extLst>
              <a:ext uri="{FF2B5EF4-FFF2-40B4-BE49-F238E27FC236}">
                <a16:creationId xmlns:a16="http://schemas.microsoft.com/office/drawing/2014/main" id="{5B719804-C492-3E40-942E-5DD49AF8B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s2.jpg">
            <a:extLst>
              <a:ext uri="{FF2B5EF4-FFF2-40B4-BE49-F238E27FC236}">
                <a16:creationId xmlns:a16="http://schemas.microsoft.com/office/drawing/2014/main" id="{1B217528-52D8-6949-84FB-CDB7E87D6D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8" y="5177368"/>
            <a:ext cx="168063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3.jpg">
            <a:extLst>
              <a:ext uri="{FF2B5EF4-FFF2-40B4-BE49-F238E27FC236}">
                <a16:creationId xmlns:a16="http://schemas.microsoft.com/office/drawing/2014/main" id="{72A2B636-127C-ED49-960C-67D24BAB2A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8"/>
          <a:stretch>
            <a:fillRect/>
          </a:stretch>
        </p:blipFill>
        <p:spPr bwMode="auto">
          <a:xfrm>
            <a:off x="0" y="5175252"/>
            <a:ext cx="1151467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s4.jpg">
            <a:extLst>
              <a:ext uri="{FF2B5EF4-FFF2-40B4-BE49-F238E27FC236}">
                <a16:creationId xmlns:a16="http://schemas.microsoft.com/office/drawing/2014/main" id="{17D96B93-8893-7F41-84DE-A44E73E2BF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85" y="5177368"/>
            <a:ext cx="168063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s5.jpg">
            <a:extLst>
              <a:ext uri="{FF2B5EF4-FFF2-40B4-BE49-F238E27FC236}">
                <a16:creationId xmlns:a16="http://schemas.microsoft.com/office/drawing/2014/main" id="{5D7BA3D5-47F2-8D4B-AF8D-C8ED612F10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5177368"/>
            <a:ext cx="1678516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s6.jpg">
            <a:extLst>
              <a:ext uri="{FF2B5EF4-FFF2-40B4-BE49-F238E27FC236}">
                <a16:creationId xmlns:a16="http://schemas.microsoft.com/office/drawing/2014/main" id="{F6BCC7B0-AD37-074E-ABCB-59D9C691DD6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34" y="5175252"/>
            <a:ext cx="168063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s7.jpg">
            <a:extLst>
              <a:ext uri="{FF2B5EF4-FFF2-40B4-BE49-F238E27FC236}">
                <a16:creationId xmlns:a16="http://schemas.microsoft.com/office/drawing/2014/main" id="{D5FB7F76-66D2-A845-9E6E-AC04AA41AC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52" y="5175252"/>
            <a:ext cx="168063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s8.jpg">
            <a:extLst>
              <a:ext uri="{FF2B5EF4-FFF2-40B4-BE49-F238E27FC236}">
                <a16:creationId xmlns:a16="http://schemas.microsoft.com/office/drawing/2014/main" id="{13724A8E-9D66-FB46-B7C2-F7BE0B5C250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69"/>
          <a:stretch>
            <a:fillRect/>
          </a:stretch>
        </p:blipFill>
        <p:spPr bwMode="auto">
          <a:xfrm>
            <a:off x="11216218" y="5177368"/>
            <a:ext cx="97578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78DEBE8-4D14-9840-AAFD-94BDFCFF0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880F524-4622-CA46-BD52-1A3C773D9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FA0DAEF-2669-5E4C-B222-0B6EB7D6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40A9C58-F5DC-EE48-A783-9CF41F5BBD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815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1.jpg">
            <a:extLst>
              <a:ext uri="{FF2B5EF4-FFF2-40B4-BE49-F238E27FC236}">
                <a16:creationId xmlns:a16="http://schemas.microsoft.com/office/drawing/2014/main" id="{7FC27947-E66A-9D4C-8947-806DC30CC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1" y="6159501"/>
            <a:ext cx="766233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s2.jpg">
            <a:extLst>
              <a:ext uri="{FF2B5EF4-FFF2-40B4-BE49-F238E27FC236}">
                <a16:creationId xmlns:a16="http://schemas.microsoft.com/office/drawing/2014/main" id="{7B8AEF2A-30DC-624A-9193-07BAB2961F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1" y="6155268"/>
            <a:ext cx="768349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3.jpg">
            <a:extLst>
              <a:ext uri="{FF2B5EF4-FFF2-40B4-BE49-F238E27FC236}">
                <a16:creationId xmlns:a16="http://schemas.microsoft.com/office/drawing/2014/main" id="{95AB0C52-AD7E-6A4C-9E14-E8CA731A68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>
            <a:fillRect/>
          </a:stretch>
        </p:blipFill>
        <p:spPr bwMode="auto">
          <a:xfrm>
            <a:off x="6117167" y="6148918"/>
            <a:ext cx="759884" cy="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s4.jpg">
            <a:extLst>
              <a:ext uri="{FF2B5EF4-FFF2-40B4-BE49-F238E27FC236}">
                <a16:creationId xmlns:a16="http://schemas.microsoft.com/office/drawing/2014/main" id="{5252195D-A8E5-F24C-A451-E3446339C3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634" y="6161618"/>
            <a:ext cx="766233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s5.jpg">
            <a:extLst>
              <a:ext uri="{FF2B5EF4-FFF2-40B4-BE49-F238E27FC236}">
                <a16:creationId xmlns:a16="http://schemas.microsoft.com/office/drawing/2014/main" id="{6270E05A-6BC8-0C4F-8A4A-D04CB1051E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868" y="6161618"/>
            <a:ext cx="766233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s6.jpg">
            <a:extLst>
              <a:ext uri="{FF2B5EF4-FFF2-40B4-BE49-F238E27FC236}">
                <a16:creationId xmlns:a16="http://schemas.microsoft.com/office/drawing/2014/main" id="{83C9FB21-E684-854E-B4C3-9C5AE112480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1" y="6159501"/>
            <a:ext cx="768351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s7.jpg">
            <a:extLst>
              <a:ext uri="{FF2B5EF4-FFF2-40B4-BE49-F238E27FC236}">
                <a16:creationId xmlns:a16="http://schemas.microsoft.com/office/drawing/2014/main" id="{D3CD1A0B-65E4-8E46-89E0-6EF36ECCF80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452" y="6161618"/>
            <a:ext cx="766233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s8.jpg">
            <a:extLst>
              <a:ext uri="{FF2B5EF4-FFF2-40B4-BE49-F238E27FC236}">
                <a16:creationId xmlns:a16="http://schemas.microsoft.com/office/drawing/2014/main" id="{6582CF80-9745-D842-93CA-236B5C46D99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64"/>
          <a:stretch>
            <a:fillRect/>
          </a:stretch>
        </p:blipFill>
        <p:spPr bwMode="auto">
          <a:xfrm>
            <a:off x="11478685" y="6155268"/>
            <a:ext cx="774700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s1.jpg">
            <a:extLst>
              <a:ext uri="{FF2B5EF4-FFF2-40B4-BE49-F238E27FC236}">
                <a16:creationId xmlns:a16="http://schemas.microsoft.com/office/drawing/2014/main" id="{E9991339-2500-A34E-BF26-C6AB69AF5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5" y="6161618"/>
            <a:ext cx="766233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s2.jpg">
            <a:extLst>
              <a:ext uri="{FF2B5EF4-FFF2-40B4-BE49-F238E27FC236}">
                <a16:creationId xmlns:a16="http://schemas.microsoft.com/office/drawing/2014/main" id="{74383556-C18B-5A41-981A-89BC70B039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4" y="6157384"/>
            <a:ext cx="768351" cy="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s3.jpg">
            <a:extLst>
              <a:ext uri="{FF2B5EF4-FFF2-40B4-BE49-F238E27FC236}">
                <a16:creationId xmlns:a16="http://schemas.microsoft.com/office/drawing/2014/main" id="{C1D3E3A4-B454-8A45-9FE3-9A9E9E14FA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>
            <a:fillRect/>
          </a:stretch>
        </p:blipFill>
        <p:spPr bwMode="auto">
          <a:xfrm>
            <a:off x="-19050" y="6153152"/>
            <a:ext cx="759884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s4.jpg">
            <a:extLst>
              <a:ext uri="{FF2B5EF4-FFF2-40B4-BE49-F238E27FC236}">
                <a16:creationId xmlns:a16="http://schemas.microsoft.com/office/drawing/2014/main" id="{D5695A46-B106-DE43-B975-C7C734ECF0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418" y="6163734"/>
            <a:ext cx="766233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 descr="s5.jpg">
            <a:extLst>
              <a:ext uri="{FF2B5EF4-FFF2-40B4-BE49-F238E27FC236}">
                <a16:creationId xmlns:a16="http://schemas.microsoft.com/office/drawing/2014/main" id="{F9E81F6F-34DD-8A43-8F61-20946F7E8F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2" y="6163734"/>
            <a:ext cx="766233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 descr="s6.jpg">
            <a:extLst>
              <a:ext uri="{FF2B5EF4-FFF2-40B4-BE49-F238E27FC236}">
                <a16:creationId xmlns:a16="http://schemas.microsoft.com/office/drawing/2014/main" id="{43745625-E3DE-EC41-B458-89774075BC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84" y="6161618"/>
            <a:ext cx="768349" cy="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s7.jpg">
            <a:extLst>
              <a:ext uri="{FF2B5EF4-FFF2-40B4-BE49-F238E27FC236}">
                <a16:creationId xmlns:a16="http://schemas.microsoft.com/office/drawing/2014/main" id="{D3ACB59C-8588-8241-9809-213DD6F665A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234" y="6163734"/>
            <a:ext cx="766233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 descr="s8.jpg">
            <a:extLst>
              <a:ext uri="{FF2B5EF4-FFF2-40B4-BE49-F238E27FC236}">
                <a16:creationId xmlns:a16="http://schemas.microsoft.com/office/drawing/2014/main" id="{841F3639-4CA7-E24B-9B5C-0C2BC3AF592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64"/>
          <a:stretch>
            <a:fillRect/>
          </a:stretch>
        </p:blipFill>
        <p:spPr bwMode="auto">
          <a:xfrm>
            <a:off x="5342467" y="6157384"/>
            <a:ext cx="774700" cy="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566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1.jpg">
            <a:extLst>
              <a:ext uri="{FF2B5EF4-FFF2-40B4-BE49-F238E27FC236}">
                <a16:creationId xmlns:a16="http://schemas.microsoft.com/office/drawing/2014/main" id="{B2F08806-9829-3542-BB60-6654048F2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1" y="6159501"/>
            <a:ext cx="766233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2.jpg">
            <a:extLst>
              <a:ext uri="{FF2B5EF4-FFF2-40B4-BE49-F238E27FC236}">
                <a16:creationId xmlns:a16="http://schemas.microsoft.com/office/drawing/2014/main" id="{13613BB5-A867-E14A-9B14-F3A7CD8BE0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1" y="6155268"/>
            <a:ext cx="768349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s3.jpg">
            <a:extLst>
              <a:ext uri="{FF2B5EF4-FFF2-40B4-BE49-F238E27FC236}">
                <a16:creationId xmlns:a16="http://schemas.microsoft.com/office/drawing/2014/main" id="{4EB90C66-0BD0-044A-868C-E6F2C6525E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>
            <a:fillRect/>
          </a:stretch>
        </p:blipFill>
        <p:spPr bwMode="auto">
          <a:xfrm>
            <a:off x="6117167" y="6148918"/>
            <a:ext cx="759884" cy="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s4.jpg">
            <a:extLst>
              <a:ext uri="{FF2B5EF4-FFF2-40B4-BE49-F238E27FC236}">
                <a16:creationId xmlns:a16="http://schemas.microsoft.com/office/drawing/2014/main" id="{52BC14ED-5A3D-4D47-8031-FBBA57DA28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634" y="6161618"/>
            <a:ext cx="766233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s5.jpg">
            <a:extLst>
              <a:ext uri="{FF2B5EF4-FFF2-40B4-BE49-F238E27FC236}">
                <a16:creationId xmlns:a16="http://schemas.microsoft.com/office/drawing/2014/main" id="{965CB261-B1C4-7640-922D-BA30BC2DC0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868" y="6161618"/>
            <a:ext cx="766233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s6.jpg">
            <a:extLst>
              <a:ext uri="{FF2B5EF4-FFF2-40B4-BE49-F238E27FC236}">
                <a16:creationId xmlns:a16="http://schemas.microsoft.com/office/drawing/2014/main" id="{C1D39469-5C79-9948-A884-0F5E6A856C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1" y="6159501"/>
            <a:ext cx="768351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s7.jpg">
            <a:extLst>
              <a:ext uri="{FF2B5EF4-FFF2-40B4-BE49-F238E27FC236}">
                <a16:creationId xmlns:a16="http://schemas.microsoft.com/office/drawing/2014/main" id="{8CC57D6D-E068-984F-815A-F79C228A67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452" y="6161618"/>
            <a:ext cx="766233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s8.jpg">
            <a:extLst>
              <a:ext uri="{FF2B5EF4-FFF2-40B4-BE49-F238E27FC236}">
                <a16:creationId xmlns:a16="http://schemas.microsoft.com/office/drawing/2014/main" id="{DB320358-DD2A-2F4F-AACC-B3A204DE2E9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64"/>
          <a:stretch>
            <a:fillRect/>
          </a:stretch>
        </p:blipFill>
        <p:spPr bwMode="auto">
          <a:xfrm>
            <a:off x="11478685" y="6155268"/>
            <a:ext cx="774700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s1.jpg">
            <a:extLst>
              <a:ext uri="{FF2B5EF4-FFF2-40B4-BE49-F238E27FC236}">
                <a16:creationId xmlns:a16="http://schemas.microsoft.com/office/drawing/2014/main" id="{7D3CF523-ABA0-2545-88E8-56E0BC4C7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5" y="6161618"/>
            <a:ext cx="766233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s2.jpg">
            <a:extLst>
              <a:ext uri="{FF2B5EF4-FFF2-40B4-BE49-F238E27FC236}">
                <a16:creationId xmlns:a16="http://schemas.microsoft.com/office/drawing/2014/main" id="{5727C936-D74F-5B4D-99B2-3E6476524B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4" y="6157384"/>
            <a:ext cx="768351" cy="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s3.jpg">
            <a:extLst>
              <a:ext uri="{FF2B5EF4-FFF2-40B4-BE49-F238E27FC236}">
                <a16:creationId xmlns:a16="http://schemas.microsoft.com/office/drawing/2014/main" id="{75B3498B-D71F-874A-9A5F-3D0225D01D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>
            <a:fillRect/>
          </a:stretch>
        </p:blipFill>
        <p:spPr bwMode="auto">
          <a:xfrm>
            <a:off x="-19050" y="6153152"/>
            <a:ext cx="759884" cy="7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s4.jpg">
            <a:extLst>
              <a:ext uri="{FF2B5EF4-FFF2-40B4-BE49-F238E27FC236}">
                <a16:creationId xmlns:a16="http://schemas.microsoft.com/office/drawing/2014/main" id="{57A2C80E-B374-B24A-8657-0DEFA2A9B2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418" y="6163734"/>
            <a:ext cx="766233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s5.jpg">
            <a:extLst>
              <a:ext uri="{FF2B5EF4-FFF2-40B4-BE49-F238E27FC236}">
                <a16:creationId xmlns:a16="http://schemas.microsoft.com/office/drawing/2014/main" id="{55B36CA2-02ED-4B40-8CE4-84816E6015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2" y="6163734"/>
            <a:ext cx="766233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 descr="s6.jpg">
            <a:extLst>
              <a:ext uri="{FF2B5EF4-FFF2-40B4-BE49-F238E27FC236}">
                <a16:creationId xmlns:a16="http://schemas.microsoft.com/office/drawing/2014/main" id="{389165CC-038E-FF41-844A-B01F4F5DBD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884" y="6161618"/>
            <a:ext cx="768349" cy="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s7.jpg">
            <a:extLst>
              <a:ext uri="{FF2B5EF4-FFF2-40B4-BE49-F238E27FC236}">
                <a16:creationId xmlns:a16="http://schemas.microsoft.com/office/drawing/2014/main" id="{4132DDCD-60F3-E941-A03E-7B9EE5DAE2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234" y="6163734"/>
            <a:ext cx="766233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2" descr="s8.jpg">
            <a:extLst>
              <a:ext uri="{FF2B5EF4-FFF2-40B4-BE49-F238E27FC236}">
                <a16:creationId xmlns:a16="http://schemas.microsoft.com/office/drawing/2014/main" id="{25E2C121-CE4C-1E47-B4BB-6304271AB9C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64"/>
          <a:stretch>
            <a:fillRect/>
          </a:stretch>
        </p:blipFill>
        <p:spPr bwMode="auto">
          <a:xfrm>
            <a:off x="5342467" y="6157384"/>
            <a:ext cx="774700" cy="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idx="1"/>
          </p:nvPr>
        </p:nvSpPr>
        <p:spPr>
          <a:xfrm>
            <a:off x="624104" y="952102"/>
            <a:ext cx="10972800" cy="48517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29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485" y="0"/>
            <a:ext cx="8157633" cy="626533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C3BF0-7F6B-6DFE-8FCC-69884A0173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67480" y="6557436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2705F-F548-3606-E818-42BFF8835F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405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1.jpg">
            <a:extLst>
              <a:ext uri="{FF2B5EF4-FFF2-40B4-BE49-F238E27FC236}">
                <a16:creationId xmlns:a16="http://schemas.microsoft.com/office/drawing/2014/main" id="{25FACB46-38E3-AB48-8301-55D81E36B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s2.jpg">
            <a:extLst>
              <a:ext uri="{FF2B5EF4-FFF2-40B4-BE49-F238E27FC236}">
                <a16:creationId xmlns:a16="http://schemas.microsoft.com/office/drawing/2014/main" id="{56343423-9C9D-DD4F-8EE2-27DDAEE772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8" y="5177368"/>
            <a:ext cx="168063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3.jpg">
            <a:extLst>
              <a:ext uri="{FF2B5EF4-FFF2-40B4-BE49-F238E27FC236}">
                <a16:creationId xmlns:a16="http://schemas.microsoft.com/office/drawing/2014/main" id="{621E232D-52A0-364D-8141-EFD99F0AB7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8"/>
          <a:stretch>
            <a:fillRect/>
          </a:stretch>
        </p:blipFill>
        <p:spPr bwMode="auto">
          <a:xfrm>
            <a:off x="0" y="5175252"/>
            <a:ext cx="1151467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s4.jpg">
            <a:extLst>
              <a:ext uri="{FF2B5EF4-FFF2-40B4-BE49-F238E27FC236}">
                <a16:creationId xmlns:a16="http://schemas.microsoft.com/office/drawing/2014/main" id="{CDAE740A-A1F7-0041-AAAB-D7D373EF22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85" y="5177368"/>
            <a:ext cx="168063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s5.jpg">
            <a:extLst>
              <a:ext uri="{FF2B5EF4-FFF2-40B4-BE49-F238E27FC236}">
                <a16:creationId xmlns:a16="http://schemas.microsoft.com/office/drawing/2014/main" id="{B1A1110A-B1E9-CA4E-9FB2-DA89833E28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5177368"/>
            <a:ext cx="1678516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s6.jpg">
            <a:extLst>
              <a:ext uri="{FF2B5EF4-FFF2-40B4-BE49-F238E27FC236}">
                <a16:creationId xmlns:a16="http://schemas.microsoft.com/office/drawing/2014/main" id="{3C7AEED8-D7E2-254C-9B98-118B6250ABB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34" y="5175252"/>
            <a:ext cx="168063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s7.jpg">
            <a:extLst>
              <a:ext uri="{FF2B5EF4-FFF2-40B4-BE49-F238E27FC236}">
                <a16:creationId xmlns:a16="http://schemas.microsoft.com/office/drawing/2014/main" id="{BC193F5D-38EC-044B-9C76-F88B9AC52E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52" y="5175252"/>
            <a:ext cx="168063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s8.jpg">
            <a:extLst>
              <a:ext uri="{FF2B5EF4-FFF2-40B4-BE49-F238E27FC236}">
                <a16:creationId xmlns:a16="http://schemas.microsoft.com/office/drawing/2014/main" id="{C2758D11-46DE-D54F-9D3D-19F326FAFEA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69"/>
          <a:stretch>
            <a:fillRect/>
          </a:stretch>
        </p:blipFill>
        <p:spPr bwMode="auto">
          <a:xfrm>
            <a:off x="11216218" y="5177368"/>
            <a:ext cx="975783" cy="168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029361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528485" y="0"/>
            <a:ext cx="8157633" cy="626533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963084" y="2528649"/>
            <a:ext cx="10363200" cy="1902884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9E72496-C981-1945-8940-9D741516729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8CA861D-D734-3246-9789-A9BA58E445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C8EA21B-2F96-094F-B6CE-589A91E809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49E548C-5A8C-D547-A273-0FCD5CC0E6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48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119010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485" y="0"/>
            <a:ext cx="8157633" cy="626533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5852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5852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BE717-8EC4-456D-4F04-7B983E931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67480" y="6557436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18987-BF3D-FD8A-9920-40A02B174C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70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42DF8CA-BE20-1D4E-A315-2FB2E1A89B5F}"/>
              </a:ext>
            </a:extLst>
          </p:cNvPr>
          <p:cNvSpPr txBox="1">
            <a:spLocks/>
          </p:cNvSpPr>
          <p:nvPr userDrawn="1"/>
        </p:nvSpPr>
        <p:spPr>
          <a:xfrm>
            <a:off x="3528485" y="0"/>
            <a:ext cx="8157633" cy="626533"/>
          </a:xfrm>
          <a:prstGeom prst="rect">
            <a:avLst/>
          </a:prstGeom>
        </p:spPr>
        <p:txBody>
          <a:bodyPr anchor="ctr"/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CA" sz="2667">
                <a:latin typeface="Myriad Pro SemiExt" pitchFamily="34" charset="0"/>
              </a:rPr>
              <a:t>Click to edit Master title style</a:t>
            </a:r>
            <a:endParaRPr lang="en-US" sz="2667">
              <a:latin typeface="Myriad Pro SemiEx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8132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95700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635461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995700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635461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409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485" y="0"/>
            <a:ext cx="8157633" cy="626533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C38BE3-2E6B-734B-BEB6-9223F130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Myriad Pro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61B5D1-6919-1C4C-8766-B0C84624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Myriad Pro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275E54-9D9A-D745-8907-55762B67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Myriad Pro" charset="0"/>
              </a:defRPr>
            </a:lvl1pPr>
          </a:lstStyle>
          <a:p>
            <a:pPr>
              <a:defRPr/>
            </a:pPr>
            <a:fld id="{5EBAB9D0-DFFF-EE4B-9A59-7F56E86D5C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827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17758-D617-EC45-CD74-109CF9B042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67480" y="6557436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0C13B-1DE3-2656-90A0-2EE5A178E0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184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B125CB-5EBF-C743-B1AE-83E909EF68E2}"/>
              </a:ext>
            </a:extLst>
          </p:cNvPr>
          <p:cNvSpPr txBox="1">
            <a:spLocks/>
          </p:cNvSpPr>
          <p:nvPr userDrawn="1"/>
        </p:nvSpPr>
        <p:spPr>
          <a:xfrm>
            <a:off x="3528485" y="0"/>
            <a:ext cx="8157633" cy="626533"/>
          </a:xfrm>
          <a:prstGeom prst="rect">
            <a:avLst/>
          </a:prstGeom>
        </p:spPr>
        <p:txBody>
          <a:bodyPr anchor="ctr"/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CA" sz="2667">
                <a:latin typeface="Myriad Pro SemiExt" pitchFamily="34" charset="0"/>
              </a:rPr>
              <a:t>Click to edit Master title style</a:t>
            </a:r>
            <a:endParaRPr lang="en-US" sz="2667">
              <a:latin typeface="Myriad Pro SemiEx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80136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0137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96342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063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30198F-0F2E-024F-8AD9-E936798639D3}"/>
              </a:ext>
            </a:extLst>
          </p:cNvPr>
          <p:cNvSpPr txBox="1">
            <a:spLocks/>
          </p:cNvSpPr>
          <p:nvPr userDrawn="1"/>
        </p:nvSpPr>
        <p:spPr>
          <a:xfrm>
            <a:off x="3528485" y="0"/>
            <a:ext cx="8157633" cy="626533"/>
          </a:xfrm>
          <a:prstGeom prst="rect">
            <a:avLst/>
          </a:prstGeom>
        </p:spPr>
        <p:txBody>
          <a:bodyPr anchor="ctr"/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CA" sz="2667" dirty="0">
                <a:latin typeface="Myriad Pro SemiExt" pitchFamily="34" charset="0"/>
              </a:rPr>
              <a:t>Click to </a:t>
            </a:r>
            <a:r>
              <a:rPr lang="fr-CA" sz="2667" dirty="0" err="1">
                <a:latin typeface="Myriad Pro SemiExt" pitchFamily="34" charset="0"/>
              </a:rPr>
              <a:t>edit</a:t>
            </a:r>
            <a:r>
              <a:rPr lang="fr-CA" sz="2667" dirty="0">
                <a:latin typeface="Myriad Pro SemiExt" pitchFamily="34" charset="0"/>
              </a:rPr>
              <a:t> Master </a:t>
            </a:r>
            <a:r>
              <a:rPr lang="fr-CA" sz="2667" dirty="0" err="1">
                <a:latin typeface="Myriad Pro SemiExt" pitchFamily="34" charset="0"/>
              </a:rPr>
              <a:t>title</a:t>
            </a:r>
            <a:r>
              <a:rPr lang="fr-CA" sz="2667" dirty="0">
                <a:latin typeface="Myriad Pro SemiExt" pitchFamily="34" charset="0"/>
              </a:rPr>
              <a:t> style</a:t>
            </a:r>
            <a:endParaRPr lang="en-US" sz="2667" dirty="0">
              <a:latin typeface="Myriad Pro SemiEx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054" y="5179907"/>
            <a:ext cx="11040533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054" y="992081"/>
            <a:ext cx="11040533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054" y="5746645"/>
            <a:ext cx="11040533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455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485" y="0"/>
            <a:ext cx="8157633" cy="626533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03A6A-E534-E14E-AE6E-9DF75191A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Myriad Pro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90B3F-E590-B949-989A-E48120B00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Myriad Pro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EB506-EB7E-EA4E-9253-4DA12509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Myriad Pro" charset="0"/>
              </a:defRPr>
            </a:lvl1pPr>
          </a:lstStyle>
          <a:p>
            <a:pPr>
              <a:defRPr/>
            </a:pPr>
            <a:fld id="{67287F38-2718-6840-A089-DA8C092B8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004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2570162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570161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392889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Information Source-Arial Italic 9-Cyan Blue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316183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822325" y="1316183"/>
            <a:ext cx="5075238" cy="504502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214976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93626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95518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Information Source-Arial Italic 9-Cyan Blue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32"/>
          </p:nvPr>
        </p:nvSpPr>
        <p:spPr>
          <a:xfrm>
            <a:off x="9123108" y="1590784"/>
            <a:ext cx="2387539" cy="465285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sz="quarter" idx="34"/>
          </p:nvPr>
        </p:nvSpPr>
        <p:spPr>
          <a:xfrm>
            <a:off x="6346062" y="3730001"/>
            <a:ext cx="2387539" cy="25136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598511" y="1590783"/>
            <a:ext cx="2387539" cy="9163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Section Title—Arial Bold 20-Cyan Blue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598511" y="2732526"/>
            <a:ext cx="2387539" cy="35111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  <a:p>
            <a:pPr lvl="0"/>
            <a:r>
              <a:rPr lang="en-US" dirty="0"/>
              <a:t>Type can get bigger, but no smaller.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346060" y="1561078"/>
            <a:ext cx="2387539" cy="18934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17431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822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Information Source-Arial Italic 9-Cyan Blue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5" name="Content Placeholder 16"/>
          <p:cNvSpPr>
            <a:spLocks noGrp="1"/>
          </p:cNvSpPr>
          <p:nvPr>
            <p:ph sz="quarter" idx="34"/>
          </p:nvPr>
        </p:nvSpPr>
        <p:spPr>
          <a:xfrm>
            <a:off x="6667342" y="1590785"/>
            <a:ext cx="4994433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642755" y="1590783"/>
            <a:ext cx="2387539" cy="91644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Section Title—Arial 20-Cyan Blue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642755" y="2732526"/>
            <a:ext cx="2387539" cy="311168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14 is the default type for paragraphs (in black).</a:t>
            </a:r>
          </a:p>
          <a:p>
            <a:pPr lvl="0"/>
            <a:r>
              <a:rPr lang="en-US" dirty="0"/>
              <a:t>Type can get bigger, but no smaller.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6667341" y="4293829"/>
            <a:ext cx="4964959" cy="206252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</a:t>
            </a:r>
            <a:r>
              <a:rPr lang="en-US"/>
              <a:t>Regular 14 </a:t>
            </a:r>
            <a:r>
              <a:rPr lang="en-US" dirty="0"/>
              <a:t>is the default type for paragraphs (in black).</a:t>
            </a:r>
          </a:p>
          <a:p>
            <a:pPr lvl="0"/>
            <a:r>
              <a:rPr lang="en-US" dirty="0"/>
              <a:t>Type can get bigger, but no smaller.</a:t>
            </a:r>
          </a:p>
          <a:p>
            <a:pPr lvl="0"/>
            <a:r>
              <a:rPr lang="en-US" dirty="0"/>
              <a:t>Use two columns of text when possible, as default.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14 is the default type for paragraphs (in black).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Italic 24-Cyan Blue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87879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84268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icholls_j_05 copy copy.jpg">
            <a:extLst>
              <a:ext uri="{FF2B5EF4-FFF2-40B4-BE49-F238E27FC236}">
                <a16:creationId xmlns:a16="http://schemas.microsoft.com/office/drawing/2014/main" id="{8BAD4CE4-E36D-5142-A9E9-D970138120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0F3A18-6BD8-C242-B221-F4A0E196AE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3F7C">
              <a:alpha val="49019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4" name="Picture 9" descr="cyc-nuclides.png">
            <a:extLst>
              <a:ext uri="{FF2B5EF4-FFF2-40B4-BE49-F238E27FC236}">
                <a16:creationId xmlns:a16="http://schemas.microsoft.com/office/drawing/2014/main" id="{431D4DD5-BE69-4D4B-AEE4-4C6CA0F746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7" r="23599" b="28326"/>
          <a:stretch>
            <a:fillRect/>
          </a:stretch>
        </p:blipFill>
        <p:spPr bwMode="auto">
          <a:xfrm>
            <a:off x="7681384" y="2396067"/>
            <a:ext cx="4510616" cy="446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RIUMF_logo_white.eps">
            <a:extLst>
              <a:ext uri="{FF2B5EF4-FFF2-40B4-BE49-F238E27FC236}">
                <a16:creationId xmlns:a16="http://schemas.microsoft.com/office/drawing/2014/main" id="{63E91399-5E66-5940-A1B2-499207FD8C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7" y="353484"/>
            <a:ext cx="4199467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8DA6578D-4F15-E64B-B0B1-ABFA2D2D7C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46700" y="499534"/>
            <a:ext cx="622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600">
                <a:solidFill>
                  <a:srgbClr val="EAE5DF"/>
                </a:solidFill>
                <a:latin typeface="Myriad Web Pro" charset="0"/>
              </a:rPr>
              <a:t>Canada’s national laboratory</a:t>
            </a:r>
          </a:p>
          <a:p>
            <a:pPr eaLnBrk="1" hangingPunct="1">
              <a:defRPr/>
            </a:pPr>
            <a:r>
              <a:rPr lang="en-US" altLang="en-US" sz="1600">
                <a:solidFill>
                  <a:srgbClr val="EAE5DF"/>
                </a:solidFill>
                <a:latin typeface="Myriad Web Pro" charset="0"/>
              </a:rPr>
              <a:t>for particle and nuclear physics</a:t>
            </a:r>
          </a:p>
          <a:p>
            <a:pPr eaLnBrk="1" hangingPunct="1">
              <a:defRPr/>
            </a:pPr>
            <a:r>
              <a:rPr lang="en-US" altLang="en-US" sz="1600">
                <a:solidFill>
                  <a:srgbClr val="EAE5DF"/>
                </a:solidFill>
                <a:latin typeface="Myriad Web Pro" charset="0"/>
              </a:rPr>
              <a:t>and accelerator-based science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03442E-19D6-FD4E-9AAB-312328D9CFE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5058833" y="194734"/>
            <a:ext cx="0" cy="1468967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8866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icholls_j_05 copy copy.jpg">
            <a:extLst>
              <a:ext uri="{FF2B5EF4-FFF2-40B4-BE49-F238E27FC236}">
                <a16:creationId xmlns:a16="http://schemas.microsoft.com/office/drawing/2014/main" id="{4F46149C-5B6B-F846-9F49-D5C97DA48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1DB070-E126-1C4E-8D78-C90A94F751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3F7C">
              <a:alpha val="49019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4" name="Picture 9" descr="cyc-nuclides.png">
            <a:extLst>
              <a:ext uri="{FF2B5EF4-FFF2-40B4-BE49-F238E27FC236}">
                <a16:creationId xmlns:a16="http://schemas.microsoft.com/office/drawing/2014/main" id="{C118854B-8DE9-4241-893B-FC45545C42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7" r="23599" b="28326"/>
          <a:stretch>
            <a:fillRect/>
          </a:stretch>
        </p:blipFill>
        <p:spPr bwMode="auto">
          <a:xfrm>
            <a:off x="7681384" y="2396067"/>
            <a:ext cx="4510616" cy="446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RIUMF_logo_white.eps">
            <a:extLst>
              <a:ext uri="{FF2B5EF4-FFF2-40B4-BE49-F238E27FC236}">
                <a16:creationId xmlns:a16="http://schemas.microsoft.com/office/drawing/2014/main" id="{4E3063D9-CA22-454C-BBF6-FFA83B041E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7" y="353484"/>
            <a:ext cx="4199467" cy="11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9F6C19-C01C-CA4E-872B-ED377D2D812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5058833" y="194734"/>
            <a:ext cx="0" cy="1468967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12">
            <a:extLst>
              <a:ext uri="{FF2B5EF4-FFF2-40B4-BE49-F238E27FC236}">
                <a16:creationId xmlns:a16="http://schemas.microsoft.com/office/drawing/2014/main" id="{2F270AB6-1A95-DB4C-AC4F-4A96A4DF8F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46700" y="499534"/>
            <a:ext cx="622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600">
                <a:solidFill>
                  <a:srgbClr val="EAE5DF"/>
                </a:solidFill>
                <a:latin typeface="Myriad Web Pro" charset="0"/>
              </a:rPr>
              <a:t>Canada’s national laboratory</a:t>
            </a:r>
          </a:p>
          <a:p>
            <a:pPr eaLnBrk="1" hangingPunct="1">
              <a:defRPr/>
            </a:pPr>
            <a:r>
              <a:rPr lang="en-US" altLang="en-US" sz="1600">
                <a:solidFill>
                  <a:srgbClr val="EAE5DF"/>
                </a:solidFill>
                <a:latin typeface="Myriad Web Pro" charset="0"/>
              </a:rPr>
              <a:t>for particle and nuclear physics</a:t>
            </a:r>
          </a:p>
          <a:p>
            <a:pPr eaLnBrk="1" hangingPunct="1">
              <a:defRPr/>
            </a:pPr>
            <a:r>
              <a:rPr lang="en-US" altLang="en-US" sz="1600">
                <a:solidFill>
                  <a:srgbClr val="EAE5DF"/>
                </a:solidFill>
                <a:latin typeface="Myriad Web Pro" charset="0"/>
              </a:rPr>
              <a:t>and accelerator-based science</a:t>
            </a:r>
          </a:p>
        </p:txBody>
      </p:sp>
    </p:spTree>
    <p:extLst>
      <p:ext uri="{BB962C8B-B14F-4D97-AF65-F5344CB8AC3E}">
        <p14:creationId xmlns:p14="http://schemas.microsoft.com/office/powerpoint/2010/main" val="42568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61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CD4EE8-D679-3E49-9261-15A10A8391FE}"/>
              </a:ext>
            </a:extLst>
          </p:cNvPr>
          <p:cNvSpPr/>
          <p:nvPr/>
        </p:nvSpPr>
        <p:spPr>
          <a:xfrm>
            <a:off x="0" y="0"/>
            <a:ext cx="12192000" cy="626533"/>
          </a:xfrm>
          <a:prstGeom prst="rect">
            <a:avLst/>
          </a:prstGeom>
          <a:solidFill>
            <a:srgbClr val="113F7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Myriad Pro SemiExt" pitchFamily="34" charset="0"/>
            </a:endParaRP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7745A11-E094-2048-820B-7F0E9E2328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4417" y="952501"/>
            <a:ext cx="109728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029" name="Picture 5" descr="TRIUMF_logo_white.eps">
            <a:extLst>
              <a:ext uri="{FF2B5EF4-FFF2-40B4-BE49-F238E27FC236}">
                <a16:creationId xmlns:a16="http://schemas.microsoft.com/office/drawing/2014/main" id="{A5EAA391-72DF-CC4A-BF19-C9D09C06D3D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2767"/>
            <a:ext cx="1371600" cy="3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9CF517-3810-FE47-8883-5ECD90392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06373" y="6555318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E95C3-D6E9-DE45-9F40-8157D11EF1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5353D773-DCA4-4D44-A94B-C4610AA8B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B522058-6824-8C02-18B1-B27CE92DF859}"/>
              </a:ext>
            </a:extLst>
          </p:cNvPr>
          <p:cNvSpPr txBox="1">
            <a:spLocks/>
          </p:cNvSpPr>
          <p:nvPr userDrawn="1"/>
        </p:nvSpPr>
        <p:spPr>
          <a:xfrm>
            <a:off x="-203200" y="6555318"/>
            <a:ext cx="388112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3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Makoto Fujiwara | TRIUMF Quantum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D88A-1A26-D2AC-C299-7F203368B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</p:sldLayoutIdLst>
  <p:hf hdr="0" ftr="0" dt="0"/>
  <p:txStyles>
    <p:titleStyle>
      <a:lvl1pPr algn="r" defTabSz="609585" rtl="0" eaLnBrk="0" fontAlgn="base" hangingPunct="0">
        <a:spcBef>
          <a:spcPct val="0"/>
        </a:spcBef>
        <a:spcAft>
          <a:spcPct val="0"/>
        </a:spcAft>
        <a:defRPr sz="2667" kern="1200">
          <a:solidFill>
            <a:srgbClr val="FFFFFF"/>
          </a:solidFill>
          <a:latin typeface="Myriad Pro SemiExt" pitchFamily="34" charset="0"/>
          <a:ea typeface="ＭＳ Ｐゴシック" charset="0"/>
          <a:cs typeface="Myriad Pro SemiExt" pitchFamily="34" charset="0"/>
        </a:defRPr>
      </a:lvl1pPr>
      <a:lvl2pPr algn="r" defTabSz="609585" rtl="0" eaLnBrk="0" fontAlgn="base" hangingPunct="0">
        <a:spcBef>
          <a:spcPct val="0"/>
        </a:spcBef>
        <a:spcAft>
          <a:spcPct val="0"/>
        </a:spcAft>
        <a:defRPr sz="2667">
          <a:solidFill>
            <a:srgbClr val="FFFFFF"/>
          </a:solidFill>
          <a:latin typeface="Myriad Pro SemiExt" charset="0"/>
          <a:ea typeface="ＭＳ Ｐゴシック" charset="0"/>
          <a:cs typeface="Myriad Pro SemiExt" charset="0"/>
        </a:defRPr>
      </a:lvl2pPr>
      <a:lvl3pPr algn="r" defTabSz="609585" rtl="0" eaLnBrk="0" fontAlgn="base" hangingPunct="0">
        <a:spcBef>
          <a:spcPct val="0"/>
        </a:spcBef>
        <a:spcAft>
          <a:spcPct val="0"/>
        </a:spcAft>
        <a:defRPr sz="2667">
          <a:solidFill>
            <a:srgbClr val="FFFFFF"/>
          </a:solidFill>
          <a:latin typeface="Myriad Pro SemiExt" charset="0"/>
          <a:ea typeface="ＭＳ Ｐゴシック" charset="0"/>
          <a:cs typeface="Myriad Pro SemiExt" charset="0"/>
        </a:defRPr>
      </a:lvl3pPr>
      <a:lvl4pPr algn="r" defTabSz="609585" rtl="0" eaLnBrk="0" fontAlgn="base" hangingPunct="0">
        <a:spcBef>
          <a:spcPct val="0"/>
        </a:spcBef>
        <a:spcAft>
          <a:spcPct val="0"/>
        </a:spcAft>
        <a:defRPr sz="2667">
          <a:solidFill>
            <a:srgbClr val="FFFFFF"/>
          </a:solidFill>
          <a:latin typeface="Myriad Pro SemiExt" charset="0"/>
          <a:ea typeface="ＭＳ Ｐゴシック" charset="0"/>
          <a:cs typeface="Myriad Pro SemiExt" charset="0"/>
        </a:defRPr>
      </a:lvl4pPr>
      <a:lvl5pPr algn="r" defTabSz="609585" rtl="0" eaLnBrk="0" fontAlgn="base" hangingPunct="0">
        <a:spcBef>
          <a:spcPct val="0"/>
        </a:spcBef>
        <a:spcAft>
          <a:spcPct val="0"/>
        </a:spcAft>
        <a:defRPr sz="2667">
          <a:solidFill>
            <a:srgbClr val="FFFFFF"/>
          </a:solidFill>
          <a:latin typeface="Myriad Pro SemiExt" charset="0"/>
          <a:ea typeface="ＭＳ Ｐゴシック" charset="0"/>
          <a:cs typeface="Myriad Pro SemiExt" charset="0"/>
        </a:defRPr>
      </a:lvl5pPr>
      <a:lvl6pPr marL="609585" algn="r" defTabSz="609585" rtl="0" fontAlgn="base">
        <a:spcBef>
          <a:spcPct val="0"/>
        </a:spcBef>
        <a:spcAft>
          <a:spcPct val="0"/>
        </a:spcAft>
        <a:defRPr sz="2667">
          <a:solidFill>
            <a:srgbClr val="FFFFFF"/>
          </a:solidFill>
          <a:latin typeface="Myriad Pro SemiExt" charset="0"/>
          <a:ea typeface="ＭＳ Ｐゴシック" charset="0"/>
        </a:defRPr>
      </a:lvl6pPr>
      <a:lvl7pPr marL="1219170" algn="r" defTabSz="609585" rtl="0" fontAlgn="base">
        <a:spcBef>
          <a:spcPct val="0"/>
        </a:spcBef>
        <a:spcAft>
          <a:spcPct val="0"/>
        </a:spcAft>
        <a:defRPr sz="2667">
          <a:solidFill>
            <a:srgbClr val="FFFFFF"/>
          </a:solidFill>
          <a:latin typeface="Myriad Pro SemiExt" charset="0"/>
          <a:ea typeface="ＭＳ Ｐゴシック" charset="0"/>
        </a:defRPr>
      </a:lvl7pPr>
      <a:lvl8pPr marL="1828754" algn="r" defTabSz="609585" rtl="0" fontAlgn="base">
        <a:spcBef>
          <a:spcPct val="0"/>
        </a:spcBef>
        <a:spcAft>
          <a:spcPct val="0"/>
        </a:spcAft>
        <a:defRPr sz="2667">
          <a:solidFill>
            <a:srgbClr val="FFFFFF"/>
          </a:solidFill>
          <a:latin typeface="Myriad Pro SemiExt" charset="0"/>
          <a:ea typeface="ＭＳ Ｐゴシック" charset="0"/>
        </a:defRPr>
      </a:lvl8pPr>
      <a:lvl9pPr marL="2438339" algn="r" defTabSz="609585" rtl="0" fontAlgn="base">
        <a:spcBef>
          <a:spcPct val="0"/>
        </a:spcBef>
        <a:spcAft>
          <a:spcPct val="0"/>
        </a:spcAft>
        <a:defRPr sz="2667">
          <a:solidFill>
            <a:srgbClr val="FFFFFF"/>
          </a:solidFill>
          <a:latin typeface="Myriad Pro SemiExt" charset="0"/>
          <a:ea typeface="ＭＳ Ｐゴシック" charset="0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Myriad Pro" pitchFamily="34" charset="0"/>
          <a:ea typeface="ＭＳ Ｐゴシック" charset="0"/>
          <a:cs typeface="Myriad Pro" pitchFamily="34" charset="0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Myriad Pro" pitchFamily="34" charset="0"/>
          <a:ea typeface="ＭＳ Ｐゴシック" charset="0"/>
          <a:cs typeface="Myriad Pro" pitchFamily="34" charset="0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Myriad Pro" pitchFamily="34" charset="0"/>
          <a:ea typeface="ＭＳ Ｐゴシック" charset="0"/>
          <a:cs typeface="Myriad Pro" pitchFamily="34" charset="0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Myriad Pro" pitchFamily="34" charset="0"/>
          <a:ea typeface="ＭＳ Ｐゴシック" charset="0"/>
          <a:cs typeface="Myriad Pro" pitchFamily="34" charset="0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Myriad Pro" pitchFamily="34" charset="0"/>
          <a:ea typeface="ＭＳ Ｐゴシック" charset="0"/>
          <a:cs typeface="Myriad Pro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ui.adsabs.harvard.edu/link_gateway/2022arXiv220307250B/arxiv:2203.07250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www.semanticscholar.org/author/S.-Bilicki/3460561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gif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tiff"/><Relationship Id="rId3" Type="http://schemas.openxmlformats.org/officeDocument/2006/relationships/image" Target="../media/image86.tiff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9.png"/><Relationship Id="rId7" Type="http://schemas.openxmlformats.org/officeDocument/2006/relationships/image" Target="../media/image5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0.png"/><Relationship Id="rId4" Type="http://schemas.openxmlformats.org/officeDocument/2006/relationships/image" Target="../media/image100.png"/><Relationship Id="rId9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ptep/article-pdf/2021/5/05A105/38109685/ptab019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120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6.png"/><Relationship Id="rId12" Type="http://schemas.openxmlformats.org/officeDocument/2006/relationships/image" Target="../media/image13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5.jpeg"/><Relationship Id="rId11" Type="http://schemas.openxmlformats.org/officeDocument/2006/relationships/image" Target="../media/image129.jpeg"/><Relationship Id="rId5" Type="http://schemas.openxmlformats.org/officeDocument/2006/relationships/image" Target="../media/image124.png"/><Relationship Id="rId10" Type="http://schemas.openxmlformats.org/officeDocument/2006/relationships/image" Target="../media/image128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27.png"/><Relationship Id="rId1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9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14" descr="A picture containing indoor, person, person, sitting&#10;&#10;Description automatically generated">
            <a:extLst>
              <a:ext uri="{FF2B5EF4-FFF2-40B4-BE49-F238E27FC236}">
                <a16:creationId xmlns:a16="http://schemas.microsoft.com/office/drawing/2014/main" id="{27A87DA0-E3ED-7141-AEB7-926CCFE50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4454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05DAC4B-A0CD-624A-93E8-2FCBDC44A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r="2" b="5621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28" name="Freeform: Shape 31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33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BD24E-B7CE-F14C-91BB-8457BDC8B2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6107" y="3242217"/>
            <a:ext cx="4068267" cy="2884728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lnSpc>
                <a:spcPts val="1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i="0" dirty="0">
                <a:solidFill>
                  <a:schemeClr val="tx1"/>
                </a:solidFill>
              </a:rPr>
              <a:t>Makoto C. Fujiwara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800" i="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i="0" dirty="0">
                <a:solidFill>
                  <a:schemeClr val="tx1"/>
                </a:solidFill>
              </a:rPr>
              <a:t>Senior Scientist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i="0" dirty="0">
                <a:solidFill>
                  <a:schemeClr val="tx1"/>
                </a:solidFill>
              </a:rPr>
              <a:t>Particle Physics, TRIUMF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400" i="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4698E8-F32D-C640-B20F-502453DB0C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8" r="5173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05CFF8-E8B8-754E-BCDE-91562E1C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165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2890513-E58D-2644-ACDB-E89B1349FC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3DBE8-1609-1B4A-BBF8-CB1CAEB60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4" y="6225155"/>
            <a:ext cx="1928881" cy="534635"/>
          </a:xfrm>
          <a:prstGeom prst="rect">
            <a:avLst/>
          </a:prstGeom>
        </p:spPr>
      </p:pic>
      <p:pic>
        <p:nvPicPr>
          <p:cNvPr id="25" name="Picture 24" descr="A person riding on the back of a bicycle&#10;&#10;Description automatically generated">
            <a:extLst>
              <a:ext uri="{FF2B5EF4-FFF2-40B4-BE49-F238E27FC236}">
                <a16:creationId xmlns:a16="http://schemas.microsoft.com/office/drawing/2014/main" id="{7FCCED85-33B3-E14A-93EB-C9CF006B44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" b="1367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A096EC-D6D9-A147-97CD-69D402A00208}"/>
              </a:ext>
            </a:extLst>
          </p:cNvPr>
          <p:cNvSpPr txBox="1"/>
          <p:nvPr/>
        </p:nvSpPr>
        <p:spPr>
          <a:xfrm>
            <a:off x="149114" y="704501"/>
            <a:ext cx="3638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Arial" panose="020B0604020202020204"/>
              </a:rPr>
              <a:t>1</a:t>
            </a:r>
            <a:r>
              <a:rPr lang="en-US" sz="2800" b="1" baseline="30000" dirty="0">
                <a:solidFill>
                  <a:srgbClr val="000000"/>
                </a:solidFill>
                <a:latin typeface="Arial" panose="020B0604020202020204"/>
              </a:rPr>
              <a:t>st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/>
              </a:rPr>
              <a:t> TRIUMF Quantum Workshop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5780C7-7619-1847-9DC9-EBABBF36B147}"/>
              </a:ext>
            </a:extLst>
          </p:cNvPr>
          <p:cNvSpPr/>
          <p:nvPr/>
        </p:nvSpPr>
        <p:spPr>
          <a:xfrm>
            <a:off x="461055" y="1716946"/>
            <a:ext cx="1413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March 11, 2024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A87E124-259F-D0B6-1680-07D858539EE2}"/>
              </a:ext>
            </a:extLst>
          </p:cNvPr>
          <p:cNvSpPr/>
          <p:nvPr/>
        </p:nvSpPr>
        <p:spPr>
          <a:xfrm>
            <a:off x="5896184" y="1716947"/>
            <a:ext cx="5422175" cy="23784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Quantum Sensors in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Arial" panose="020B0604020202020204"/>
              </a:rPr>
              <a:t>Fundamental Physics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(Based in </a:t>
            </a:r>
            <a:r>
              <a:rPr lang="en-US" sz="2000" dirty="0">
                <a:solidFill>
                  <a:srgbClr val="000000"/>
                </a:solidFill>
                <a:latin typeface="Arial" panose="020B0604020202020204"/>
                <a:ea typeface="+mj-ea"/>
                <a:cs typeface="+mj-cs"/>
              </a:rPr>
              <a:t>part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on my talk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at ICFA Seminar 2023)</a:t>
            </a:r>
          </a:p>
        </p:txBody>
      </p:sp>
    </p:spTree>
    <p:extLst>
      <p:ext uri="{BB962C8B-B14F-4D97-AF65-F5344CB8AC3E}">
        <p14:creationId xmlns:p14="http://schemas.microsoft.com/office/powerpoint/2010/main" val="4085001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E5DC4-E734-1B4E-93C2-562403895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552BB-3246-42A5-BF34-3ED74D119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607" y="716264"/>
            <a:ext cx="5384800" cy="3394075"/>
          </a:xfrm>
        </p:spPr>
        <p:txBody>
          <a:bodyPr/>
          <a:lstStyle/>
          <a:p>
            <a:r>
              <a:rPr lang="en-US" sz="2400" dirty="0"/>
              <a:t>US efforts</a:t>
            </a:r>
            <a:r>
              <a:rPr lang="en-US" dirty="0"/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6AB56-7699-21E9-ACDE-55F492140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247" y="909484"/>
            <a:ext cx="5384800" cy="3394075"/>
          </a:xfrm>
        </p:spPr>
        <p:txBody>
          <a:bodyPr/>
          <a:lstStyle/>
          <a:p>
            <a:r>
              <a:rPr lang="en-US" sz="2400" dirty="0"/>
              <a:t>Japanese efforts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11816A-E306-042F-B8DA-5DD735E0D6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D0683A-95BB-CE88-3251-4957E0AEC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63" y="1415761"/>
            <a:ext cx="5126156" cy="244202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050" name="Picture 2" descr="QUPosium2023 (11-13 December 2023): Overview · conference-indico (Indico)">
            <a:extLst>
              <a:ext uri="{FF2B5EF4-FFF2-40B4-BE49-F238E27FC236}">
                <a16:creationId xmlns:a16="http://schemas.microsoft.com/office/drawing/2014/main" id="{7B99EFC6-9313-1B71-B312-969DFC477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37" y="1538362"/>
            <a:ext cx="5620856" cy="135837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ED5B73-130F-77F5-0407-E55ABD702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827" y="3312803"/>
            <a:ext cx="5620856" cy="30442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A58C94-27EB-FBE4-50D3-2BABD6A8FFFB}"/>
              </a:ext>
            </a:extLst>
          </p:cNvPr>
          <p:cNvSpPr txBox="1"/>
          <p:nvPr/>
        </p:nvSpPr>
        <p:spPr>
          <a:xfrm>
            <a:off x="1151515" y="3859617"/>
            <a:ext cx="386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 workshop 2023: arXiv:2311.01930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9B9ED-257A-3066-BD61-890F3AEA9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19" y="4371468"/>
            <a:ext cx="5270752" cy="149780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CA1D88-4DFC-BCBC-0B1D-0DC43D844A6A}"/>
              </a:ext>
            </a:extLst>
          </p:cNvPr>
          <p:cNvSpPr txBox="1"/>
          <p:nvPr/>
        </p:nvSpPr>
        <p:spPr>
          <a:xfrm>
            <a:off x="2057004" y="5923982"/>
            <a:ext cx="3374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 dirty="0">
                <a:solidFill>
                  <a:srgbClr val="5D5D5D"/>
                </a:solidFill>
                <a:effectLst/>
                <a:latin typeface="Helvetica Neue" panose="02000503000000020004" pitchFamily="2" charset="0"/>
              </a:rPr>
              <a:t> Snowmass: </a:t>
            </a:r>
            <a:r>
              <a:rPr lang="en-CA" u="none" strike="noStrike" dirty="0">
                <a:solidFill>
                  <a:srgbClr val="4073DD"/>
                </a:solidFill>
                <a:effectLst/>
                <a:hlinkClick r:id="rId6"/>
              </a:rPr>
              <a:t>arXiv:2203.07250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A3307C-8A51-BB88-D208-E8C56A961CC2}"/>
              </a:ext>
            </a:extLst>
          </p:cNvPr>
          <p:cNvSpPr txBox="1"/>
          <p:nvPr/>
        </p:nvSpPr>
        <p:spPr>
          <a:xfrm>
            <a:off x="8443671" y="286779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D89F0-B770-F354-9DB7-F7F34DD3B559}"/>
              </a:ext>
            </a:extLst>
          </p:cNvPr>
          <p:cNvSpPr txBox="1"/>
          <p:nvPr/>
        </p:nvSpPr>
        <p:spPr>
          <a:xfrm>
            <a:off x="7980628" y="6369077"/>
            <a:ext cx="926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 Tokyo</a:t>
            </a:r>
          </a:p>
        </p:txBody>
      </p:sp>
    </p:spTree>
    <p:extLst>
      <p:ext uri="{BB962C8B-B14F-4D97-AF65-F5344CB8AC3E}">
        <p14:creationId xmlns:p14="http://schemas.microsoft.com/office/powerpoint/2010/main" val="3342181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91887-2D7E-0434-3D45-60FFC68ED1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54788"/>
            <a:ext cx="2743200" cy="366712"/>
          </a:xfrm>
        </p:spPr>
        <p:txBody>
          <a:bodyPr/>
          <a:lstStyle/>
          <a:p>
            <a:fld id="{68FE95C3-D6E9-DE45-9F40-8157D11EF13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C7B18-5F55-495C-AF59-F3C3EE84CDD3}"/>
              </a:ext>
            </a:extLst>
          </p:cNvPr>
          <p:cNvSpPr txBox="1"/>
          <p:nvPr/>
        </p:nvSpPr>
        <p:spPr>
          <a:xfrm>
            <a:off x="3993732" y="3267760"/>
            <a:ext cx="4780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Example: Atomic Clocks</a:t>
            </a:r>
          </a:p>
        </p:txBody>
      </p:sp>
    </p:spTree>
    <p:extLst>
      <p:ext uri="{BB962C8B-B14F-4D97-AF65-F5344CB8AC3E}">
        <p14:creationId xmlns:p14="http://schemas.microsoft.com/office/powerpoint/2010/main" val="1490885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A0D3F-0F18-FB2C-B3AB-7F05E7FD6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Clocks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5E499-B7F7-8525-7DCA-DBBB1ADE3E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2645FD7-44BE-CDE3-A5A3-8DD0833CB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48" y="1033936"/>
            <a:ext cx="6892889" cy="479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6FC19D-0BD9-1B5C-8686-727162E05829}"/>
              </a:ext>
            </a:extLst>
          </p:cNvPr>
          <p:cNvSpPr txBox="1"/>
          <p:nvPr/>
        </p:nvSpPr>
        <p:spPr>
          <a:xfrm>
            <a:off x="10135568" y="609512"/>
            <a:ext cx="17392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0" i="0" u="sng" dirty="0">
                <a:solidFill>
                  <a:srgbClr val="1857B6"/>
                </a:solidFill>
                <a:effectLst/>
                <a:latin typeface="Roboto" panose="02000000000000000000" pitchFamily="2" charset="0"/>
                <a:hlinkClick r:id="rId4"/>
              </a:rPr>
              <a:t>S. Bilicki</a:t>
            </a:r>
            <a:r>
              <a:rPr lang="en-CA" sz="1600" b="0" i="0" u="sng" dirty="0">
                <a:solidFill>
                  <a:srgbClr val="1857B6"/>
                </a:solidFill>
                <a:effectLst/>
                <a:latin typeface="Roboto" panose="02000000000000000000" pitchFamily="2" charset="0"/>
              </a:rPr>
              <a:t> 2017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A914C-14DE-4DF5-681D-E364BDB99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26" y="1136820"/>
            <a:ext cx="1915115" cy="1954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6258B-D423-1721-8C5F-078FA3159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06" y="3550853"/>
            <a:ext cx="1473200" cy="23495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1C6B665-E09E-A01A-3F27-030FAEA6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91" y="1527489"/>
            <a:ext cx="1754485" cy="46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8B5A8F-B26C-6286-8C88-1DB9CD038A92}"/>
              </a:ext>
            </a:extLst>
          </p:cNvPr>
          <p:cNvSpPr txBox="1"/>
          <p:nvPr/>
        </p:nvSpPr>
        <p:spPr>
          <a:xfrm>
            <a:off x="5584483" y="6244457"/>
            <a:ext cx="5615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Tremendous improvements in past decades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B16FAE-D535-EAC6-89C1-9A6B577B14AA}"/>
              </a:ext>
            </a:extLst>
          </p:cNvPr>
          <p:cNvSpPr txBox="1"/>
          <p:nvPr/>
        </p:nvSpPr>
        <p:spPr>
          <a:xfrm>
            <a:off x="2389728" y="6219744"/>
            <a:ext cx="1409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Huygens, 1656</a:t>
            </a:r>
          </a:p>
        </p:txBody>
      </p:sp>
    </p:spTree>
    <p:extLst>
      <p:ext uri="{BB962C8B-B14F-4D97-AF65-F5344CB8AC3E}">
        <p14:creationId xmlns:p14="http://schemas.microsoft.com/office/powerpoint/2010/main" val="173879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4F35B-577A-9047-3209-5C21D8F6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481" y="0"/>
            <a:ext cx="8794637" cy="626533"/>
          </a:xfrm>
        </p:spPr>
        <p:txBody>
          <a:bodyPr>
            <a:normAutofit/>
          </a:bodyPr>
          <a:lstStyle/>
          <a:p>
            <a:r>
              <a:rPr lang="en-US" dirty="0"/>
              <a:t>Measuring frequencies to 20 digits: what is it good for?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D409F-410E-F88E-2568-D97DACB06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A0CC36C-1572-E112-DB4B-27C317C26133}"/>
              </a:ext>
            </a:extLst>
          </p:cNvPr>
          <p:cNvSpPr txBox="1">
            <a:spLocks/>
          </p:cNvSpPr>
          <p:nvPr/>
        </p:nvSpPr>
        <p:spPr bwMode="auto">
          <a:xfrm>
            <a:off x="4040097" y="829490"/>
            <a:ext cx="8543109" cy="519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1pPr>
            <a:lvl2pPr marL="990575" indent="-380990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2pPr>
            <a:lvl3pPr marL="1523962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3pPr>
            <a:lvl4pPr marL="2133547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4pPr>
            <a:lvl5pPr marL="2743131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Clocks are good for society!</a:t>
            </a:r>
          </a:p>
          <a:p>
            <a:pPr lvl="1"/>
            <a:r>
              <a:rPr lang="en-US" sz="2400" dirty="0"/>
              <a:t>GPS with SR, GR corrections</a:t>
            </a:r>
          </a:p>
          <a:p>
            <a:pPr lvl="1"/>
            <a:r>
              <a:rPr lang="en-US" sz="2400" dirty="0"/>
              <a:t>(Look forward to BSM corrections to GPS!)</a:t>
            </a:r>
          </a:p>
          <a:p>
            <a:r>
              <a:rPr lang="en-US" sz="2400" dirty="0"/>
              <a:t>Clock frequencies (currently) not calculable</a:t>
            </a:r>
          </a:p>
          <a:p>
            <a:r>
              <a:rPr lang="en-US" sz="2400" dirty="0"/>
              <a:t>Relative comparison measurements</a:t>
            </a:r>
          </a:p>
          <a:p>
            <a:pPr lvl="1"/>
            <a:r>
              <a:rPr lang="en-US" sz="2400" dirty="0"/>
              <a:t>Space variations</a:t>
            </a:r>
            <a:endParaRPr lang="en-US" sz="2400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</a:pPr>
            <a:r>
              <a:rPr lang="en-US" sz="2400" dirty="0">
                <a:sym typeface="Wingdings" pitchFamily="2" charset="2"/>
              </a:rPr>
              <a:t>Gravitational red shift </a:t>
            </a:r>
            <a:endParaRPr lang="en-US" sz="2400" dirty="0"/>
          </a:p>
          <a:p>
            <a:pPr lvl="2">
              <a:buFont typeface="Wingdings" pitchFamily="2" charset="2"/>
              <a:buChar char="à"/>
            </a:pPr>
            <a:r>
              <a:rPr lang="en-US" sz="2400" dirty="0">
                <a:sym typeface="Wingdings" pitchFamily="2" charset="2"/>
              </a:rPr>
              <a:t>Lorentz violation</a:t>
            </a:r>
          </a:p>
          <a:p>
            <a:pPr lvl="1"/>
            <a:r>
              <a:rPr lang="en-US" sz="2400" dirty="0"/>
              <a:t>Time variations</a:t>
            </a:r>
          </a:p>
          <a:p>
            <a:pPr marL="1219170" lvl="2" indent="0">
              <a:buNone/>
            </a:pPr>
            <a:r>
              <a:rPr lang="en-US" sz="2400" dirty="0">
                <a:sym typeface="Wingdings" pitchFamily="2" charset="2"/>
              </a:rPr>
              <a:t> Variation of fine structure constant </a:t>
            </a:r>
          </a:p>
          <a:p>
            <a:pPr marL="1219170" lvl="2" indent="0">
              <a:buNone/>
            </a:pPr>
            <a:r>
              <a:rPr lang="en-US" sz="2400" dirty="0">
                <a:sym typeface="Wingdings" pitchFamily="2" charset="2"/>
              </a:rPr>
              <a:t> Ultra-light dark matter searches</a:t>
            </a:r>
            <a:endParaRPr lang="en-US" sz="2400" dirty="0"/>
          </a:p>
          <a:p>
            <a:pPr lvl="1"/>
            <a:r>
              <a:rPr lang="en-US" sz="2400" dirty="0"/>
              <a:t>Isotopes (“King plot”)</a:t>
            </a:r>
          </a:p>
          <a:p>
            <a:pPr lvl="1"/>
            <a:r>
              <a:rPr lang="en-US" sz="2400" dirty="0"/>
              <a:t>Antimatter</a:t>
            </a:r>
          </a:p>
        </p:txBody>
      </p:sp>
      <p:pic>
        <p:nvPicPr>
          <p:cNvPr id="2050" name="Picture 2" descr="Big Ben - Wikipedia">
            <a:extLst>
              <a:ext uri="{FF2B5EF4-FFF2-40B4-BE49-F238E27FC236}">
                <a16:creationId xmlns:a16="http://schemas.microsoft.com/office/drawing/2014/main" id="{295774D8-2075-6EC2-8A66-E6A4EC43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96" y="1471248"/>
            <a:ext cx="2610335" cy="391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9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5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5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67C11-7E52-A244-27E7-C3448AF76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 Ion Optical Clocks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E08C9-AADC-0921-66B6-EE596110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6628" y="1448933"/>
            <a:ext cx="5682343" cy="3394075"/>
          </a:xfrm>
        </p:spPr>
        <p:txBody>
          <a:bodyPr/>
          <a:lstStyle/>
          <a:p>
            <a:r>
              <a:rPr lang="en-US" sz="2800" dirty="0"/>
              <a:t>Longstanding effort at NRC Ottawa (led by P. </a:t>
            </a:r>
            <a:r>
              <a:rPr lang="en-US" sz="2800" dirty="0" err="1"/>
              <a:t>Dubbe</a:t>
            </a:r>
            <a:r>
              <a:rPr lang="en-US" sz="2800" dirty="0"/>
              <a:t>, former TRINAT postdoc)</a:t>
            </a:r>
          </a:p>
          <a:p>
            <a:r>
              <a:rPr lang="en-US" sz="2800" dirty="0"/>
              <a:t>Renewed effort at U Toronto (A. </a:t>
            </a:r>
            <a:r>
              <a:rPr lang="en-US" sz="2800" dirty="0" err="1"/>
              <a:t>Vutha</a:t>
            </a:r>
            <a:r>
              <a:rPr lang="en-US" sz="2800" dirty="0"/>
              <a:t>) for a cryogenic clock 4 K</a:t>
            </a:r>
          </a:p>
          <a:p>
            <a:pPr lvl="1"/>
            <a:r>
              <a:rPr lang="en-US" sz="2267" dirty="0"/>
              <a:t>Aiming 10</a:t>
            </a:r>
            <a:r>
              <a:rPr lang="en-US" sz="2267" baseline="30000" dirty="0"/>
              <a:t>-18</a:t>
            </a:r>
            <a:r>
              <a:rPr lang="en-US" sz="2267" dirty="0"/>
              <a:t> precision </a:t>
            </a:r>
          </a:p>
          <a:p>
            <a:pPr lvl="1"/>
            <a:r>
              <a:rPr lang="en-US" sz="2267" dirty="0"/>
              <a:t>Funded by a quantum grant</a:t>
            </a:r>
          </a:p>
          <a:p>
            <a:r>
              <a:rPr lang="en-US" sz="2800" dirty="0"/>
              <a:t>If HAICU goes well, we may need a clock like this at TRIUMF!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743D9-9150-CDCA-C720-A4DAA74763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074" name="Picture 2" descr="Strontium optical clock">
            <a:extLst>
              <a:ext uri="{FF2B5EF4-FFF2-40B4-BE49-F238E27FC236}">
                <a16:creationId xmlns:a16="http://schemas.microsoft.com/office/drawing/2014/main" id="{317F9AC8-EBF9-B0A8-3EAD-7EB7C267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09" y="1288597"/>
            <a:ext cx="3343705" cy="46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578597-7CF3-49DB-35D5-21B64174EDD6}"/>
              </a:ext>
            </a:extLst>
          </p:cNvPr>
          <p:cNvSpPr txBox="1"/>
          <p:nvPr/>
        </p:nvSpPr>
        <p:spPr>
          <a:xfrm>
            <a:off x="2916312" y="5952596"/>
            <a:ext cx="202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Strontium Ion Clock</a:t>
            </a:r>
          </a:p>
        </p:txBody>
      </p:sp>
    </p:spTree>
    <p:extLst>
      <p:ext uri="{BB962C8B-B14F-4D97-AF65-F5344CB8AC3E}">
        <p14:creationId xmlns:p14="http://schemas.microsoft.com/office/powerpoint/2010/main" val="321058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91887-2D7E-0434-3D45-60FFC68ED1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54788"/>
            <a:ext cx="2743200" cy="366712"/>
          </a:xfrm>
        </p:spPr>
        <p:txBody>
          <a:bodyPr/>
          <a:lstStyle/>
          <a:p>
            <a:fld id="{68FE95C3-D6E9-DE45-9F40-8157D11EF13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C7B18-5F55-495C-AF59-F3C3EE84CDD3}"/>
              </a:ext>
            </a:extLst>
          </p:cNvPr>
          <p:cNvSpPr txBox="1"/>
          <p:nvPr/>
        </p:nvSpPr>
        <p:spPr>
          <a:xfrm>
            <a:off x="3365916" y="3267760"/>
            <a:ext cx="608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Example: Atom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2999831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1F97-BCDD-91A5-2AB9-AC7E82595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 Interferometers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0FEA1-111D-5797-4D7B-FC27377F1D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1ECA9-82A8-AFBB-F442-A59199FAD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52" y="1480273"/>
            <a:ext cx="4724400" cy="3238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C7548D-DAD3-8957-8249-0510BBB7AE60}"/>
              </a:ext>
            </a:extLst>
          </p:cNvPr>
          <p:cNvSpPr txBox="1"/>
          <p:nvPr/>
        </p:nvSpPr>
        <p:spPr>
          <a:xfrm>
            <a:off x="2194548" y="4225188"/>
            <a:ext cx="336837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2000" b="0" i="0" dirty="0">
                <a:effectLst/>
                <a:latin typeface="adobe-garamond-pro"/>
              </a:rPr>
              <a:t>Mach-</a:t>
            </a:r>
            <a:r>
              <a:rPr lang="en-CA" sz="2000" b="0" i="0" dirty="0" err="1">
                <a:effectLst/>
                <a:latin typeface="adobe-garamond-pro"/>
              </a:rPr>
              <a:t>Zender</a:t>
            </a:r>
            <a:r>
              <a:rPr lang="en-CA" sz="2000" b="0" i="0" dirty="0">
                <a:effectLst/>
                <a:latin typeface="adobe-garamond-pro"/>
              </a:rPr>
              <a:t> Interferometer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50065-4F1F-0C5E-C887-41AB5DA1490D}"/>
              </a:ext>
            </a:extLst>
          </p:cNvPr>
          <p:cNvSpPr txBox="1"/>
          <p:nvPr/>
        </p:nvSpPr>
        <p:spPr>
          <a:xfrm>
            <a:off x="2083031" y="4956954"/>
            <a:ext cx="245221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sz="3200" b="0" i="1" dirty="0" err="1">
                <a:solidFill>
                  <a:srgbClr val="202124"/>
                </a:solidFill>
                <a:effectLst/>
                <a:latin typeface="Google Sans"/>
              </a:rPr>
              <a:t>Δφ</a:t>
            </a:r>
            <a:r>
              <a:rPr lang="en-CA" sz="3200" b="0" i="1" dirty="0">
                <a:solidFill>
                  <a:srgbClr val="202124"/>
                </a:solidFill>
                <a:effectLst/>
                <a:latin typeface="Google Sans"/>
              </a:rPr>
              <a:t> =  </a:t>
            </a:r>
            <a:r>
              <a:rPr lang="en-CA" sz="3200" b="0" i="1" dirty="0" err="1">
                <a:solidFill>
                  <a:srgbClr val="202124"/>
                </a:solidFill>
                <a:effectLst/>
                <a:latin typeface="Google Sans"/>
              </a:rPr>
              <a:t>k</a:t>
            </a:r>
            <a:r>
              <a:rPr lang="en-CA" sz="3200" b="0" i="1" baseline="-25000" dirty="0" err="1">
                <a:solidFill>
                  <a:srgbClr val="202124"/>
                </a:solidFill>
                <a:effectLst/>
                <a:latin typeface="Google Sans"/>
              </a:rPr>
              <a:t>eff</a:t>
            </a:r>
            <a:r>
              <a:rPr lang="en-CA" sz="3200" b="0" i="1" dirty="0">
                <a:solidFill>
                  <a:srgbClr val="202124"/>
                </a:solidFill>
                <a:effectLst/>
                <a:latin typeface="Google Sans"/>
              </a:rPr>
              <a:t> g T</a:t>
            </a:r>
            <a:r>
              <a:rPr lang="en-CA" sz="3200" b="0" i="1" baseline="30000" dirty="0">
                <a:solidFill>
                  <a:srgbClr val="202124"/>
                </a:solidFill>
                <a:effectLst/>
                <a:latin typeface="Google Sans"/>
              </a:rPr>
              <a:t>2</a:t>
            </a:r>
            <a:r>
              <a:rPr lang="el-GR" sz="3200" b="0" i="1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endParaRPr lang="en-US" sz="3200" i="1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B5CA27D-EEFF-7BB5-A273-1782E29D8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295" y="873927"/>
            <a:ext cx="5061193" cy="3962799"/>
          </a:xfrm>
        </p:spPr>
        <p:txBody>
          <a:bodyPr/>
          <a:lstStyle/>
          <a:p>
            <a:r>
              <a:rPr lang="en-US" sz="2800" dirty="0"/>
              <a:t>Extremely sensitive to weak force</a:t>
            </a:r>
          </a:p>
          <a:p>
            <a:r>
              <a:rPr lang="en-US" sz="2800" dirty="0"/>
              <a:t>Good for society</a:t>
            </a:r>
          </a:p>
          <a:p>
            <a:pPr lvl="1"/>
            <a:r>
              <a:rPr lang="en-US" sz="2267" dirty="0"/>
              <a:t>e.g. gravity survey </a:t>
            </a:r>
          </a:p>
          <a:p>
            <a:r>
              <a:rPr lang="en-US" sz="2800" dirty="0"/>
              <a:t>Fundamental physics </a:t>
            </a:r>
          </a:p>
          <a:p>
            <a:pPr lvl="1"/>
            <a:r>
              <a:rPr lang="en-US" sz="2800" dirty="0"/>
              <a:t>Gravity</a:t>
            </a:r>
          </a:p>
          <a:p>
            <a:pPr lvl="1"/>
            <a:r>
              <a:rPr lang="en-US" sz="2800" dirty="0"/>
              <a:t>Ultralight dark matter</a:t>
            </a:r>
          </a:p>
          <a:p>
            <a:pPr lvl="1"/>
            <a:r>
              <a:rPr lang="en-US" sz="2800" dirty="0"/>
              <a:t>Dark Energy models</a:t>
            </a:r>
          </a:p>
          <a:p>
            <a:pPr lvl="1"/>
            <a:r>
              <a:rPr lang="en-US" sz="2800" dirty="0"/>
              <a:t>Test of Quantum Mech.</a:t>
            </a:r>
          </a:p>
          <a:p>
            <a:pPr lvl="1"/>
            <a:r>
              <a:rPr lang="en-US" sz="2800" dirty="0"/>
              <a:t>Gravitational waves? </a:t>
            </a:r>
          </a:p>
          <a:p>
            <a:r>
              <a:rPr lang="en-US" sz="2800" dirty="0"/>
              <a:t>Increasing interest in HEP community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9AC39C-535A-CC56-C390-0E4C42569CE9}"/>
              </a:ext>
            </a:extLst>
          </p:cNvPr>
          <p:cNvSpPr txBox="1"/>
          <p:nvPr/>
        </p:nvSpPr>
        <p:spPr>
          <a:xfrm>
            <a:off x="3668671" y="1320424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H. Mueller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8803D-7621-CA24-4EBA-04812327B6FC}"/>
              </a:ext>
            </a:extLst>
          </p:cNvPr>
          <p:cNvSpPr txBox="1"/>
          <p:nvPr/>
        </p:nvSpPr>
        <p:spPr>
          <a:xfrm>
            <a:off x="1664128" y="5968314"/>
            <a:ext cx="3728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Analogous to neutrino oscillations</a:t>
            </a:r>
          </a:p>
        </p:txBody>
      </p:sp>
    </p:spTree>
    <p:extLst>
      <p:ext uri="{BB962C8B-B14F-4D97-AF65-F5344CB8AC3E}">
        <p14:creationId xmlns:p14="http://schemas.microsoft.com/office/powerpoint/2010/main" val="1018882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6517-EC12-BFD8-B2CB-E78D2D720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Meter-scale  Atom Interferometers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A6DEC-EE27-52DA-8350-7133A82C1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C4CC0F-5C0B-81E6-7AD0-224D766AF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521" y="603064"/>
            <a:ext cx="7959361" cy="1703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DD457D-28A0-FE26-7B23-037A88746D91}"/>
              </a:ext>
            </a:extLst>
          </p:cNvPr>
          <p:cNvSpPr txBox="1"/>
          <p:nvPr/>
        </p:nvSpPr>
        <p:spPr>
          <a:xfrm>
            <a:off x="10198684" y="693494"/>
            <a:ext cx="13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 Hogan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D6ADBA6-8D69-37C5-61D0-E9C8D99E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5" y="2373989"/>
            <a:ext cx="5854755" cy="20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utline of CERN atom interferometer">
            <a:extLst>
              <a:ext uri="{FF2B5EF4-FFF2-40B4-BE49-F238E27FC236}">
                <a16:creationId xmlns:a16="http://schemas.microsoft.com/office/drawing/2014/main" id="{11DB1307-7A70-36C9-B086-2A1005C5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829" y="4459986"/>
            <a:ext cx="2754051" cy="232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085A05-2424-7E3A-F9D1-3CDC189BA1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409"/>
          <a:stretch/>
        </p:blipFill>
        <p:spPr>
          <a:xfrm>
            <a:off x="6230983" y="2372355"/>
            <a:ext cx="6018590" cy="1933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745383-8CBA-2047-304D-E13BAC2EC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8639" y="4496654"/>
            <a:ext cx="3227346" cy="2320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552510-DFC8-8D3B-8B14-8A10F2733936}"/>
              </a:ext>
            </a:extLst>
          </p:cNvPr>
          <p:cNvSpPr txBox="1"/>
          <p:nvPr/>
        </p:nvSpPr>
        <p:spPr>
          <a:xfrm>
            <a:off x="4460789" y="2335220"/>
            <a:ext cx="12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MAGIS-100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73A0FE-3C13-BBCF-41E4-97D98E2A4F27}"/>
              </a:ext>
            </a:extLst>
          </p:cNvPr>
          <p:cNvSpPr txBox="1"/>
          <p:nvPr/>
        </p:nvSpPr>
        <p:spPr>
          <a:xfrm>
            <a:off x="7311844" y="4484297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AION-100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3B396D-964B-65F3-C43D-DCED4B89CBF3}"/>
              </a:ext>
            </a:extLst>
          </p:cNvPr>
          <p:cNvSpPr txBox="1"/>
          <p:nvPr/>
        </p:nvSpPr>
        <p:spPr>
          <a:xfrm>
            <a:off x="10967652" y="2439316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MIGA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A90D00-ADE0-E928-2FFB-61E84FAD9735}"/>
              </a:ext>
            </a:extLst>
          </p:cNvPr>
          <p:cNvSpPr txBox="1"/>
          <p:nvPr/>
        </p:nvSpPr>
        <p:spPr>
          <a:xfrm>
            <a:off x="4957397" y="4566254"/>
            <a:ext cx="76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ZAIGA</a:t>
            </a:r>
          </a:p>
        </p:txBody>
      </p:sp>
    </p:spTree>
    <p:extLst>
      <p:ext uri="{BB962C8B-B14F-4D97-AF65-F5344CB8AC3E}">
        <p14:creationId xmlns:p14="http://schemas.microsoft.com/office/powerpoint/2010/main" val="4218684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6CE3-4624-328A-19A4-E55AFFC47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Waves via Atom Interferometer?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CA0DA-AC31-18B8-3489-83780872B3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A736B-278B-2EA7-EF2D-A307598A4681}"/>
              </a:ext>
            </a:extLst>
          </p:cNvPr>
          <p:cNvSpPr txBox="1"/>
          <p:nvPr/>
        </p:nvSpPr>
        <p:spPr>
          <a:xfrm>
            <a:off x="6413158" y="5194890"/>
            <a:ext cx="5398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Mid-frequency bands between LIGO and LISA sensitivity </a:t>
            </a:r>
          </a:p>
          <a:p>
            <a:r>
              <a:rPr lang="en-US" dirty="0"/>
              <a:t>via km scale (on earth) or in space interferometers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3EE574-9FA8-0683-779F-E975425BB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" y="850900"/>
            <a:ext cx="5080000" cy="5156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B65FD-1205-1C66-0BDC-3BEB5A000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269" y="1117301"/>
            <a:ext cx="6036923" cy="3837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7C1C4D-CB7A-C63A-6B5C-121DAF584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56" y="3263121"/>
            <a:ext cx="4946769" cy="302128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7C8FE2-BC29-C132-22CC-25873FCC9F7C}"/>
              </a:ext>
            </a:extLst>
          </p:cNvPr>
          <p:cNvSpPr txBox="1"/>
          <p:nvPr/>
        </p:nvSpPr>
        <p:spPr>
          <a:xfrm>
            <a:off x="7424382" y="6114197"/>
            <a:ext cx="443429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See Andrea’s talk for HAICU development for </a:t>
            </a:r>
          </a:p>
          <a:p>
            <a:r>
              <a:rPr lang="en-US" dirty="0"/>
              <a:t>Atom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2018847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B2D16-B5AA-3FAC-0ECD-E47160E0C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01A54-6578-9CE2-78D7-E01BC75A3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8" y="1868111"/>
            <a:ext cx="10972800" cy="25635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Question to Theorists!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Physics of Ultralight Dark Matter</a:t>
            </a:r>
          </a:p>
          <a:p>
            <a:pPr lvl="1"/>
            <a:r>
              <a:rPr lang="en-US" dirty="0"/>
              <a:t>How well motivated is that?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63C0A-4973-FB60-6CBE-E71E7FBDC7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90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0D1DD9-190D-2A35-3926-C409CE97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196BB-A043-55DC-9B92-1ED7B157E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55" y="3429000"/>
            <a:ext cx="5007616" cy="2582980"/>
          </a:xfrm>
          <a:prstGeom prst="rect">
            <a:avLst/>
          </a:prstGeom>
        </p:spPr>
      </p:pic>
      <p:pic>
        <p:nvPicPr>
          <p:cNvPr id="1026" name="Picture 2" descr="The 5 Best Beaches in Hawaiʻi in 2021 - Hawaii Magazine">
            <a:extLst>
              <a:ext uri="{FF2B5EF4-FFF2-40B4-BE49-F238E27FC236}">
                <a16:creationId xmlns:a16="http://schemas.microsoft.com/office/drawing/2014/main" id="{988A6734-60E0-51B2-3213-A2491CEEA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8" y="297571"/>
            <a:ext cx="4478493" cy="296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8C87FE-7911-CBED-FB32-3A8206B099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2" t="5270" r="5602" b="6809"/>
          <a:stretch/>
        </p:blipFill>
        <p:spPr>
          <a:xfrm>
            <a:off x="6968812" y="2781648"/>
            <a:ext cx="4478493" cy="352879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0527297-A005-071E-D976-F9DBE9AEE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361" y="558446"/>
            <a:ext cx="4478494" cy="2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FA6E40-9188-B540-513D-CC772FB2A2CB}"/>
              </a:ext>
            </a:extLst>
          </p:cNvPr>
          <p:cNvSpPr txBox="1"/>
          <p:nvPr/>
        </p:nvSpPr>
        <p:spPr>
          <a:xfrm>
            <a:off x="8392886" y="17822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Northern Germany? </a:t>
            </a: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3A8DC0EF-442E-FE8B-3EBE-DC376BB67E89}"/>
              </a:ext>
            </a:extLst>
          </p:cNvPr>
          <p:cNvSpPr/>
          <p:nvPr/>
        </p:nvSpPr>
        <p:spPr>
          <a:xfrm>
            <a:off x="5584371" y="1727021"/>
            <a:ext cx="1143000" cy="46100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C71E08-A261-B325-5984-F80D6C9EF861}"/>
              </a:ext>
            </a:extLst>
          </p:cNvPr>
          <p:cNvSpPr txBox="1"/>
          <p:nvPr/>
        </p:nvSpPr>
        <p:spPr>
          <a:xfrm>
            <a:off x="2907535" y="-643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Hawaii?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906134-4973-E7F0-595D-CDCF7E4264F5}"/>
              </a:ext>
            </a:extLst>
          </p:cNvPr>
          <p:cNvSpPr txBox="1"/>
          <p:nvPr/>
        </p:nvSpPr>
        <p:spPr>
          <a:xfrm>
            <a:off x="6340928" y="63361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 dirty="0">
                <a:solidFill>
                  <a:srgbClr val="CB6D04"/>
                </a:solidFill>
                <a:effectLst/>
                <a:latin typeface="Liberation Sans"/>
              </a:rPr>
              <a:t>“Quantum sensors and emerging technologies”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23AC0-6AA4-C07B-0A11-45CEABD965D3}"/>
              </a:ext>
            </a:extLst>
          </p:cNvPr>
          <p:cNvSpPr txBox="1"/>
          <p:nvPr/>
        </p:nvSpPr>
        <p:spPr>
          <a:xfrm>
            <a:off x="9051650" y="2785770"/>
            <a:ext cx="224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ICFA Seminar 2024 </a:t>
            </a:r>
          </a:p>
        </p:txBody>
      </p:sp>
    </p:spTree>
    <p:extLst>
      <p:ext uri="{BB962C8B-B14F-4D97-AF65-F5344CB8AC3E}">
        <p14:creationId xmlns:p14="http://schemas.microsoft.com/office/powerpoint/2010/main" val="262376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E9D7E-45BD-2E10-7F1E-194941745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Canada’s National Quantum Strategies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F15F4-318A-1978-764B-FE79F410E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6525" y="2470115"/>
            <a:ext cx="10995111" cy="3394075"/>
          </a:xfrm>
        </p:spPr>
        <p:txBody>
          <a:bodyPr/>
          <a:lstStyle/>
          <a:p>
            <a:r>
              <a:rPr lang="en-US" sz="2800" dirty="0"/>
              <a:t>NQS priorities </a:t>
            </a:r>
            <a:r>
              <a:rPr lang="en-US" sz="2800" strike="sngStrike" dirty="0">
                <a:solidFill>
                  <a:srgbClr val="FF0000"/>
                </a:solidFill>
              </a:rPr>
              <a:t>seem</a:t>
            </a:r>
            <a:r>
              <a:rPr lang="en-US" sz="2800" dirty="0"/>
              <a:t> focused on application/commercialization</a:t>
            </a:r>
            <a:endParaRPr lang="en-US" sz="2267" dirty="0"/>
          </a:p>
          <a:p>
            <a:r>
              <a:rPr lang="en-US" sz="2800" dirty="0"/>
              <a:t>TRIUMF Quant. Strategy (TQS) options regarding </a:t>
            </a:r>
            <a:r>
              <a:rPr lang="en-US" sz="2800" dirty="0" err="1"/>
              <a:t>FunPhys</a:t>
            </a:r>
            <a:r>
              <a:rPr lang="en-US" sz="2800" dirty="0"/>
              <a:t>:</a:t>
            </a:r>
          </a:p>
          <a:p>
            <a:pPr lvl="1"/>
            <a:r>
              <a:rPr lang="en-US" sz="2267" dirty="0"/>
              <a:t>Try to expand NQS to include </a:t>
            </a:r>
            <a:r>
              <a:rPr lang="en-US" sz="2267" dirty="0" err="1"/>
              <a:t>FunPhys</a:t>
            </a:r>
            <a:r>
              <a:rPr lang="en-US" sz="2267" dirty="0"/>
              <a:t> </a:t>
            </a:r>
            <a:r>
              <a:rPr lang="en-US" sz="2267" dirty="0">
                <a:solidFill>
                  <a:srgbClr val="FF0000"/>
                </a:solidFill>
                <a:sym typeface="Wingdings" pitchFamily="2" charset="2"/>
              </a:rPr>
              <a:t>this seems hard? </a:t>
            </a:r>
            <a:endParaRPr lang="en-US" sz="2267" dirty="0">
              <a:solidFill>
                <a:srgbClr val="FF0000"/>
              </a:solidFill>
            </a:endParaRPr>
          </a:p>
          <a:p>
            <a:pPr lvl="1"/>
            <a:r>
              <a:rPr lang="en-US" sz="2267" dirty="0"/>
              <a:t>Try to fill the current gap in Canadian quantum eco-system (as other countries are doing </a:t>
            </a:r>
            <a:r>
              <a:rPr lang="en-US" sz="2267" dirty="0" err="1"/>
              <a:t>FunPhys</a:t>
            </a:r>
            <a:r>
              <a:rPr lang="en-US" sz="2267" dirty="0"/>
              <a:t> with quantum!) </a:t>
            </a:r>
          </a:p>
          <a:p>
            <a:r>
              <a:rPr lang="en-US" sz="2800" dirty="0"/>
              <a:t>TQS should be helpful for future CFI (&amp;NSERC?) applications!</a:t>
            </a:r>
          </a:p>
          <a:p>
            <a:pPr lvl="1"/>
            <a:r>
              <a:rPr lang="en-US" sz="2267" dirty="0"/>
              <a:t>We want to be able to refer to TQS in our CFI applications</a:t>
            </a:r>
          </a:p>
          <a:p>
            <a:pPr lvl="1"/>
            <a:r>
              <a:rPr lang="en-US" sz="2267" dirty="0"/>
              <a:t>NQS funding (so far) not sufficient for a major project</a:t>
            </a:r>
          </a:p>
          <a:p>
            <a:pPr lvl="1"/>
            <a:r>
              <a:rPr lang="en-US" sz="2267" dirty="0"/>
              <a:t>NB:  &gt;$120M existing or proposed funds on </a:t>
            </a:r>
            <a:r>
              <a:rPr lang="en-US" sz="2267" dirty="0" err="1"/>
              <a:t>Quantum&amp;Precision</a:t>
            </a:r>
            <a:r>
              <a:rPr lang="en-US" sz="2267" dirty="0"/>
              <a:t> at TRIUMF vs $365M for NQS (typically, up to 300k/</a:t>
            </a:r>
            <a:r>
              <a:rPr lang="en-US" sz="2267" dirty="0" err="1"/>
              <a:t>yr</a:t>
            </a:r>
            <a:r>
              <a:rPr lang="en-US" sz="2267" dirty="0"/>
              <a:t> for academics) </a:t>
            </a:r>
          </a:p>
          <a:p>
            <a:pPr lvl="1"/>
            <a:endParaRPr lang="en-US" sz="2267" dirty="0"/>
          </a:p>
          <a:p>
            <a:endParaRPr lang="en-US" sz="2800" dirty="0"/>
          </a:p>
          <a:p>
            <a:pPr lvl="1"/>
            <a:endParaRPr lang="en-US" sz="2267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6973E5-10A0-4AFD-2A16-B84CE43F4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140BC-A81C-37CF-1CE7-8BD0CF538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213" y="511094"/>
            <a:ext cx="2043272" cy="1941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2D7E10-1C49-8E25-4A35-3954603915CE}"/>
              </a:ext>
            </a:extLst>
          </p:cNvPr>
          <p:cNvSpPr txBox="1"/>
          <p:nvPr/>
        </p:nvSpPr>
        <p:spPr>
          <a:xfrm>
            <a:off x="15930" y="714374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of </a:t>
            </a:r>
          </a:p>
          <a:p>
            <a:r>
              <a:rPr lang="en-US" dirty="0"/>
              <a:t>Missions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DBDEA9-AFC2-D3A8-839B-FAF8CED97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492" y="712823"/>
            <a:ext cx="5107211" cy="1775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171A7C-E569-B620-1753-425F12D0B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465" y="233167"/>
            <a:ext cx="1269848" cy="22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7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B104F-985E-8374-FE5B-2EE318D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discussion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51DC9-F8DB-6334-2B1D-CEFAF02EA8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124E35-4D88-918E-5C27-F7F63CFA7984}"/>
              </a:ext>
            </a:extLst>
          </p:cNvPr>
          <p:cNvCxnSpPr>
            <a:cxnSpLocks/>
          </p:cNvCxnSpPr>
          <p:nvPr/>
        </p:nvCxnSpPr>
        <p:spPr>
          <a:xfrm>
            <a:off x="2085975" y="3429000"/>
            <a:ext cx="8791998" cy="0"/>
          </a:xfrm>
          <a:prstGeom prst="straightConnector1">
            <a:avLst/>
          </a:prstGeom>
          <a:ln>
            <a:headEnd type="triangl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EA28B3-45C0-5406-0D41-5848C31F56B6}"/>
              </a:ext>
            </a:extLst>
          </p:cNvPr>
          <p:cNvCxnSpPr>
            <a:cxnSpLocks/>
          </p:cNvCxnSpPr>
          <p:nvPr/>
        </p:nvCxnSpPr>
        <p:spPr>
          <a:xfrm flipV="1">
            <a:off x="6454759" y="1064419"/>
            <a:ext cx="0" cy="5029200"/>
          </a:xfrm>
          <a:prstGeom prst="straightConnector1">
            <a:avLst/>
          </a:prstGeom>
          <a:ln>
            <a:headEnd type="triangl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88223DD-E04A-917E-AA67-5063ABC51014}"/>
              </a:ext>
            </a:extLst>
          </p:cNvPr>
          <p:cNvSpPr txBox="1"/>
          <p:nvPr/>
        </p:nvSpPr>
        <p:spPr>
          <a:xfrm>
            <a:off x="1400177" y="3579019"/>
            <a:ext cx="2128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“Use-inspired”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D4F3DD-B0F8-1A55-9F92-EC6C845F64F7}"/>
              </a:ext>
            </a:extLst>
          </p:cNvPr>
          <p:cNvSpPr txBox="1"/>
          <p:nvPr/>
        </p:nvSpPr>
        <p:spPr>
          <a:xfrm>
            <a:off x="9884381" y="3525320"/>
            <a:ext cx="2085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“Fundamental”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2A83CB-D94E-2526-4C17-B01A39F93FC9}"/>
              </a:ext>
            </a:extLst>
          </p:cNvPr>
          <p:cNvSpPr txBox="1"/>
          <p:nvPr/>
        </p:nvSpPr>
        <p:spPr>
          <a:xfrm>
            <a:off x="5645787" y="631610"/>
            <a:ext cx="161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“Quantum”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ACA8B7-0F98-BB99-EABB-16729243DA71}"/>
              </a:ext>
            </a:extLst>
          </p:cNvPr>
          <p:cNvSpPr txBox="1"/>
          <p:nvPr/>
        </p:nvSpPr>
        <p:spPr>
          <a:xfrm>
            <a:off x="5364058" y="6093619"/>
            <a:ext cx="2243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“Non-Quantum”</a:t>
            </a:r>
          </a:p>
        </p:txBody>
      </p:sp>
    </p:spTree>
    <p:extLst>
      <p:ext uri="{BB962C8B-B14F-4D97-AF65-F5344CB8AC3E}">
        <p14:creationId xmlns:p14="http://schemas.microsoft.com/office/powerpoint/2010/main" val="1132755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2B79-A80E-92BA-3957-67C69A1B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Discussion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46D67-57CF-40D1-B060-2FDF694C6F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223D72-B651-79A2-B671-454020901F56}"/>
              </a:ext>
            </a:extLst>
          </p:cNvPr>
          <p:cNvSpPr/>
          <p:nvPr/>
        </p:nvSpPr>
        <p:spPr>
          <a:xfrm>
            <a:off x="3181274" y="1817913"/>
            <a:ext cx="3726645" cy="258535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ACCA6F-AF65-9C55-47F6-6AEC3043E423}"/>
              </a:ext>
            </a:extLst>
          </p:cNvPr>
          <p:cNvSpPr/>
          <p:nvPr/>
        </p:nvSpPr>
        <p:spPr>
          <a:xfrm>
            <a:off x="5138061" y="1863022"/>
            <a:ext cx="3747038" cy="277041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D1A4A5-8328-81BE-F943-E71548DED114}"/>
              </a:ext>
            </a:extLst>
          </p:cNvPr>
          <p:cNvSpPr txBox="1"/>
          <p:nvPr/>
        </p:nvSpPr>
        <p:spPr>
          <a:xfrm>
            <a:off x="3390604" y="1494747"/>
            <a:ext cx="201944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Canada’s National Quantum Strategy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3C95E-159C-1AB2-E604-49EC334D22C4}"/>
              </a:ext>
            </a:extLst>
          </p:cNvPr>
          <p:cNvSpPr txBox="1"/>
          <p:nvPr/>
        </p:nvSpPr>
        <p:spPr>
          <a:xfrm>
            <a:off x="4507520" y="5594650"/>
            <a:ext cx="309978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Various funding schemes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DD68F4-D46A-61FD-8A24-BB00BE838EAA}"/>
              </a:ext>
            </a:extLst>
          </p:cNvPr>
          <p:cNvSpPr txBox="1"/>
          <p:nvPr/>
        </p:nvSpPr>
        <p:spPr>
          <a:xfrm>
            <a:off x="6261368" y="1469023"/>
            <a:ext cx="189802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TRIUMF </a:t>
            </a:r>
          </a:p>
          <a:p>
            <a:pPr algn="ctr"/>
            <a:r>
              <a:rPr lang="en-US" dirty="0"/>
              <a:t>Quantum Strategy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208A5-C03E-C41F-340C-13167A8C3EF7}"/>
              </a:ext>
            </a:extLst>
          </p:cNvPr>
          <p:cNvSpPr txBox="1"/>
          <p:nvPr/>
        </p:nvSpPr>
        <p:spPr>
          <a:xfrm>
            <a:off x="7029643" y="2938192"/>
            <a:ext cx="142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Fundamental</a:t>
            </a:r>
          </a:p>
          <a:p>
            <a:pPr algn="ctr"/>
            <a:r>
              <a:rPr lang="en-US" dirty="0"/>
              <a:t>physics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AA6F28-5FEC-D940-A7CC-B95122493BDF}"/>
              </a:ext>
            </a:extLst>
          </p:cNvPr>
          <p:cNvSpPr txBox="1"/>
          <p:nvPr/>
        </p:nvSpPr>
        <p:spPr>
          <a:xfrm>
            <a:off x="5241473" y="6017761"/>
            <a:ext cx="2039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NSERC, CFI, NRC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8A0C16-460F-04FA-9541-02339AEB74CC}"/>
              </a:ext>
            </a:extLst>
          </p:cNvPr>
          <p:cNvSpPr txBox="1"/>
          <p:nvPr/>
        </p:nvSpPr>
        <p:spPr>
          <a:xfrm>
            <a:off x="5531839" y="2325793"/>
            <a:ext cx="11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</a:t>
            </a:r>
          </a:p>
          <a:p>
            <a:r>
              <a:rPr lang="en-US" dirty="0"/>
              <a:t>Materials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02BE40-684E-61CF-D523-9DAA19034A6B}"/>
              </a:ext>
            </a:extLst>
          </p:cNvPr>
          <p:cNvSpPr txBox="1"/>
          <p:nvPr/>
        </p:nvSpPr>
        <p:spPr>
          <a:xfrm>
            <a:off x="5526035" y="3351843"/>
            <a:ext cx="11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Quantum </a:t>
            </a:r>
          </a:p>
          <a:p>
            <a:pPr algn="ctr"/>
            <a:r>
              <a:rPr lang="en-US" dirty="0"/>
              <a:t>probes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C98978-FA5C-3F9E-FE9F-A215330B3713}"/>
              </a:ext>
            </a:extLst>
          </p:cNvPr>
          <p:cNvSpPr txBox="1"/>
          <p:nvPr/>
        </p:nvSpPr>
        <p:spPr>
          <a:xfrm>
            <a:off x="4138507" y="2959957"/>
            <a:ext cx="192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Commercialization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A3FB4D7-A39E-5082-A892-7D5729CE393B}"/>
              </a:ext>
            </a:extLst>
          </p:cNvPr>
          <p:cNvSpPr/>
          <p:nvPr/>
        </p:nvSpPr>
        <p:spPr>
          <a:xfrm rot="16200000">
            <a:off x="4784714" y="4693644"/>
            <a:ext cx="731218" cy="5363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D67BE043-FD59-E693-1A6C-D24BC4CBA60D}"/>
              </a:ext>
            </a:extLst>
          </p:cNvPr>
          <p:cNvSpPr/>
          <p:nvPr/>
        </p:nvSpPr>
        <p:spPr>
          <a:xfrm rot="16200000">
            <a:off x="6845506" y="4764335"/>
            <a:ext cx="731218" cy="5363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80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23433-8260-69C1-52A0-2EC630E63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895AB-C120-E8D4-2411-859357040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4760" y="833361"/>
            <a:ext cx="9613900" cy="4861181"/>
          </a:xfrm>
        </p:spPr>
        <p:txBody>
          <a:bodyPr/>
          <a:lstStyle/>
          <a:p>
            <a:r>
              <a:rPr lang="en-US" sz="2400" dirty="0"/>
              <a:t>Quantum sensing have been around for long time</a:t>
            </a:r>
          </a:p>
          <a:p>
            <a:r>
              <a:rPr lang="en-US" sz="2400" dirty="0"/>
              <a:t>Recent growing interest in society and in Fundamental Physics </a:t>
            </a:r>
          </a:p>
          <a:p>
            <a:r>
              <a:rPr lang="en-US" sz="2400" dirty="0"/>
              <a:t>Promising for specific applications</a:t>
            </a:r>
          </a:p>
          <a:p>
            <a:pPr lvl="1"/>
            <a:r>
              <a:rPr lang="en-US" sz="1867" dirty="0"/>
              <a:t>Atom interferometers</a:t>
            </a:r>
          </a:p>
          <a:p>
            <a:pPr lvl="1"/>
            <a:r>
              <a:rPr lang="en-US" sz="1867" dirty="0"/>
              <a:t>Clocks, Antimatter </a:t>
            </a:r>
          </a:p>
          <a:p>
            <a:r>
              <a:rPr lang="en-US" sz="2400" dirty="0"/>
              <a:t>Many topics I did not cover (covered by other people)</a:t>
            </a:r>
          </a:p>
          <a:p>
            <a:pPr lvl="1"/>
            <a:r>
              <a:rPr lang="en-US" sz="1867" dirty="0"/>
              <a:t>E.g. Superconducting devices, Condensed Matter, Entanglement</a:t>
            </a:r>
          </a:p>
          <a:p>
            <a:r>
              <a:rPr lang="en-US" sz="2400" dirty="0"/>
              <a:t>Connections with accelerator technologies</a:t>
            </a:r>
          </a:p>
          <a:p>
            <a:pPr lvl="1"/>
            <a:r>
              <a:rPr lang="en-US" sz="1867" dirty="0"/>
              <a:t>Superconducting RF cavities (TRIUMF, Fermilab </a:t>
            </a:r>
            <a:r>
              <a:rPr lang="en-US" sz="1867" dirty="0" err="1"/>
              <a:t>etc</a:t>
            </a:r>
            <a:r>
              <a:rPr lang="en-US" sz="1867" dirty="0"/>
              <a:t>)</a:t>
            </a:r>
          </a:p>
          <a:p>
            <a:pPr lvl="1"/>
            <a:r>
              <a:rPr lang="en-US" sz="1867" dirty="0"/>
              <a:t>Magnets, cryogenics, vacuum </a:t>
            </a:r>
          </a:p>
          <a:p>
            <a:r>
              <a:rPr lang="en-US" sz="2400" dirty="0"/>
              <a:t>Opportunities for Fundamental Physics </a:t>
            </a:r>
          </a:p>
          <a:p>
            <a:pPr lvl="1"/>
            <a:r>
              <a:rPr lang="en-US" sz="1867" dirty="0"/>
              <a:t>Technical infrastructure, expertise</a:t>
            </a:r>
          </a:p>
          <a:p>
            <a:pPr lvl="1"/>
            <a:r>
              <a:rPr lang="en-US" sz="1867" dirty="0"/>
              <a:t>Organization of large collaborations</a:t>
            </a:r>
          </a:p>
          <a:p>
            <a:pPr lvl="1"/>
            <a:r>
              <a:rPr lang="en-US" sz="1867" dirty="0"/>
              <a:t>We are not afraid of technical challenges </a:t>
            </a:r>
            <a:r>
              <a:rPr lang="en-US" sz="1867" dirty="0">
                <a:sym typeface="Wingdings" pitchFamily="2" charset="2"/>
              </a:rPr>
              <a:t> will eventually benefit society </a:t>
            </a:r>
            <a:endParaRPr lang="en-US" sz="1867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57EDB-4885-CCF9-F69C-6317B7154A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438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A9449-1BA2-8BA8-670F-91C8EA223F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54788"/>
            <a:ext cx="2743200" cy="366712"/>
          </a:xfrm>
        </p:spPr>
        <p:txBody>
          <a:bodyPr/>
          <a:lstStyle/>
          <a:p>
            <a:fld id="{68FE95C3-D6E9-DE45-9F40-8157D11EF13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E16393-E8C7-6EAF-CBFB-41B68A11AF44}"/>
              </a:ext>
            </a:extLst>
          </p:cNvPr>
          <p:cNvSpPr/>
          <p:nvPr/>
        </p:nvSpPr>
        <p:spPr>
          <a:xfrm>
            <a:off x="5299866" y="2960757"/>
            <a:ext cx="1964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0958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Myriad Pro" pitchFamily="34" charset="0"/>
                <a:ea typeface="ＭＳ Ｐゴシック" charset="0"/>
              </a:rPr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2335101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95E4-52F9-F503-F326-7381C2C42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849" y="0"/>
            <a:ext cx="9128269" cy="626533"/>
          </a:xfrm>
        </p:spPr>
        <p:txBody>
          <a:bodyPr>
            <a:normAutofit fontScale="90000"/>
          </a:bodyPr>
          <a:lstStyle/>
          <a:p>
            <a:r>
              <a:rPr lang="en-US" dirty="0"/>
              <a:t>Excellent Road Maps, White Papers on Quantum Sensors for HEP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7FBB6-E6B2-C430-8103-B9D89B64E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9BDC39-F30E-635A-1E19-73D4955F2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4" y="1030839"/>
            <a:ext cx="4408893" cy="392229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986B98-4C2D-5159-A1F8-23558969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12" y="2991986"/>
            <a:ext cx="4550325" cy="411146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ACD893-06C1-02B4-1881-0380FCFDD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379" y="747399"/>
            <a:ext cx="5171405" cy="320104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775CB-F00B-A5A9-42E3-E8D1F62CD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380" y="3948441"/>
            <a:ext cx="5171405" cy="264781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480CED-13B3-6F25-72D1-9C573E977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405" y="1273853"/>
            <a:ext cx="3442627" cy="4639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42F6CD-2ECF-292A-A8A5-B80C77107FF8}"/>
              </a:ext>
            </a:extLst>
          </p:cNvPr>
          <p:cNvSpPr txBox="1"/>
          <p:nvPr/>
        </p:nvSpPr>
        <p:spPr>
          <a:xfrm>
            <a:off x="5441137" y="5985072"/>
            <a:ext cx="1969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u="none" strike="noStrike" dirty="0">
                <a:solidFill>
                  <a:srgbClr val="1F1D04"/>
                </a:solidFill>
                <a:effectLst/>
                <a:latin typeface="Liberation Sans"/>
              </a:rPr>
              <a:t>Didier </a:t>
            </a:r>
            <a:r>
              <a:rPr lang="en-CA" b="0" u="none" strike="noStrike" dirty="0" err="1">
                <a:solidFill>
                  <a:srgbClr val="1F1D04"/>
                </a:solidFill>
                <a:effectLst/>
                <a:latin typeface="Liberation Sans"/>
              </a:rPr>
              <a:t>Contardo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58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91887-2D7E-0434-3D45-60FFC68ED1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54788"/>
            <a:ext cx="2743200" cy="366712"/>
          </a:xfrm>
        </p:spPr>
        <p:txBody>
          <a:bodyPr/>
          <a:lstStyle/>
          <a:p>
            <a:fld id="{68FE95C3-D6E9-DE45-9F40-8157D11EF13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C7B18-5F55-495C-AF59-F3C3EE84CDD3}"/>
              </a:ext>
            </a:extLst>
          </p:cNvPr>
          <p:cNvSpPr txBox="1"/>
          <p:nvPr/>
        </p:nvSpPr>
        <p:spPr>
          <a:xfrm>
            <a:off x="3993732" y="3267760"/>
            <a:ext cx="4780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Example: Atomic Clocks</a:t>
            </a:r>
          </a:p>
        </p:txBody>
      </p:sp>
    </p:spTree>
    <p:extLst>
      <p:ext uri="{BB962C8B-B14F-4D97-AF65-F5344CB8AC3E}">
        <p14:creationId xmlns:p14="http://schemas.microsoft.com/office/powerpoint/2010/main" val="3560146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AD84A-406F-C2D3-0F6D-E0F7EF383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made this possible?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97F8C-2890-2A59-9C3E-581AFAB1E2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D167E6-F088-BBF4-FA05-FBDEED489DAF}"/>
              </a:ext>
            </a:extLst>
          </p:cNvPr>
          <p:cNvSpPr txBox="1"/>
          <p:nvPr/>
        </p:nvSpPr>
        <p:spPr>
          <a:xfrm>
            <a:off x="5392281" y="3260749"/>
            <a:ext cx="206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cooling (1985)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51A9D-192F-17E1-0271-45337FB689B0}"/>
              </a:ext>
            </a:extLst>
          </p:cNvPr>
          <p:cNvSpPr txBox="1"/>
          <p:nvPr/>
        </p:nvSpPr>
        <p:spPr>
          <a:xfrm>
            <a:off x="1012979" y="6245432"/>
            <a:ext cx="26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Atom/ion trapping (1959)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8F20EC-A5C9-2D5F-E8F8-AD1B1FE7D6D4}"/>
              </a:ext>
            </a:extLst>
          </p:cNvPr>
          <p:cNvSpPr txBox="1"/>
          <p:nvPr/>
        </p:nvSpPr>
        <p:spPr>
          <a:xfrm>
            <a:off x="1251014" y="3132146"/>
            <a:ext cx="2259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Lasers (1960), Cavities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E743D3-3983-5CC0-9686-BFF9B71843E4}"/>
              </a:ext>
            </a:extLst>
          </p:cNvPr>
          <p:cNvSpPr txBox="1"/>
          <p:nvPr/>
        </p:nvSpPr>
        <p:spPr>
          <a:xfrm>
            <a:off x="4991563" y="6303444"/>
            <a:ext cx="252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</a:t>
            </a:r>
            <a:r>
              <a:rPr lang="en-US"/>
              <a:t>comb (~2000</a:t>
            </a:r>
            <a:r>
              <a:rPr lang="en-US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1ACAD-6767-7593-3060-6071516913CA}"/>
              </a:ext>
            </a:extLst>
          </p:cNvPr>
          <p:cNvSpPr txBox="1"/>
          <p:nvPr/>
        </p:nvSpPr>
        <p:spPr>
          <a:xfrm>
            <a:off x="9000638" y="3209113"/>
            <a:ext cx="243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Atomic fountains (1989)</a:t>
            </a:r>
          </a:p>
        </p:txBody>
      </p:sp>
      <p:pic>
        <p:nvPicPr>
          <p:cNvPr id="4098" name="Picture 2" descr="PHOTONIC FRONTIERS: FREQUENCY COMBS: Frequency combs make their way to the  masses | Laser Focus World">
            <a:extLst>
              <a:ext uri="{FF2B5EF4-FFF2-40B4-BE49-F238E27FC236}">
                <a16:creationId xmlns:a16="http://schemas.microsoft.com/office/drawing/2014/main" id="{172413F2-2193-BB97-997D-AFBE75178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02" y="3974988"/>
            <a:ext cx="3171225" cy="235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Nobel Prize in Physics 1997 - NobelPrize.org">
            <a:extLst>
              <a:ext uri="{FF2B5EF4-FFF2-40B4-BE49-F238E27FC236}">
                <a16:creationId xmlns:a16="http://schemas.microsoft.com/office/drawing/2014/main" id="{963BFADB-1F1C-0332-88A1-B3D010455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14" y="3607406"/>
            <a:ext cx="2625052" cy="261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e World's Most Stable Laser | NIST">
            <a:extLst>
              <a:ext uri="{FF2B5EF4-FFF2-40B4-BE49-F238E27FC236}">
                <a16:creationId xmlns:a16="http://schemas.microsoft.com/office/drawing/2014/main" id="{045D5685-7743-4714-7E09-D5E2562C5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14" y="792373"/>
            <a:ext cx="2911851" cy="235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2982D8-638A-71A1-4DD6-222B9146B7BB}"/>
              </a:ext>
            </a:extLst>
          </p:cNvPr>
          <p:cNvSpPr txBox="1"/>
          <p:nvPr/>
        </p:nvSpPr>
        <p:spPr>
          <a:xfrm>
            <a:off x="9136957" y="6278989"/>
            <a:ext cx="230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Optical Lattice (~2000)</a:t>
            </a:r>
          </a:p>
        </p:txBody>
      </p:sp>
      <p:pic>
        <p:nvPicPr>
          <p:cNvPr id="4104" name="Picture 8" descr="Optical Lattices: Webs of Light | NIST">
            <a:extLst>
              <a:ext uri="{FF2B5EF4-FFF2-40B4-BE49-F238E27FC236}">
                <a16:creationId xmlns:a16="http://schemas.microsoft.com/office/drawing/2014/main" id="{1542DA3A-4A22-AC8F-2884-497D1AC6E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367" y="3856231"/>
            <a:ext cx="2358599" cy="235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he Nobel Prize in Physics 1997 - Advanced information - NobelPrize.org">
            <a:extLst>
              <a:ext uri="{FF2B5EF4-FFF2-40B4-BE49-F238E27FC236}">
                <a16:creationId xmlns:a16="http://schemas.microsoft.com/office/drawing/2014/main" id="{15917734-2F04-22B7-432C-79ADB9E4B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411" y="823839"/>
            <a:ext cx="2253934" cy="243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tomic fountain clocks are becoming still more stable - PTB.de">
            <a:extLst>
              <a:ext uri="{FF2B5EF4-FFF2-40B4-BE49-F238E27FC236}">
                <a16:creationId xmlns:a16="http://schemas.microsoft.com/office/drawing/2014/main" id="{36543CC0-37BF-85B9-F4A7-EE578A28F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638" y="643170"/>
            <a:ext cx="2166205" cy="26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8C069-F165-0B0C-D677-2C5F7F6576A8}"/>
              </a:ext>
            </a:extLst>
          </p:cNvPr>
          <p:cNvSpPr txBox="1"/>
          <p:nvPr/>
        </p:nvSpPr>
        <p:spPr>
          <a:xfrm>
            <a:off x="2729759" y="3856231"/>
            <a:ext cx="6928307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Technical developments over &gt; 60 years!</a:t>
            </a:r>
          </a:p>
        </p:txBody>
      </p:sp>
    </p:spTree>
    <p:extLst>
      <p:ext uri="{BB962C8B-B14F-4D97-AF65-F5344CB8AC3E}">
        <p14:creationId xmlns:p14="http://schemas.microsoft.com/office/powerpoint/2010/main" val="114771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91BC-D2C0-E8BF-5425-D2C765EA6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red shift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67771-F307-C075-D592-C67B86ABFA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53557-5F43-F5A0-9CD9-1AABC4E18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931" y="1270270"/>
            <a:ext cx="5581802" cy="5285048"/>
          </a:xfrm>
          <a:prstGeom prst="rect">
            <a:avLst/>
          </a:prstGeom>
        </p:spPr>
      </p:pic>
      <p:pic>
        <p:nvPicPr>
          <p:cNvPr id="5122" name="Picture 2" descr="東京スカイツリー® 展望台 割引チケットの予約 | Klook">
            <a:extLst>
              <a:ext uri="{FF2B5EF4-FFF2-40B4-BE49-F238E27FC236}">
                <a16:creationId xmlns:a16="http://schemas.microsoft.com/office/drawing/2014/main" id="{45F98A1F-1855-C48C-6A81-05CCCE447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2" y="2791973"/>
            <a:ext cx="3362462" cy="22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8787C7-0780-A143-75FD-2722228F6E85}"/>
              </a:ext>
            </a:extLst>
          </p:cNvPr>
          <p:cNvSpPr txBox="1"/>
          <p:nvPr/>
        </p:nvSpPr>
        <p:spPr>
          <a:xfrm>
            <a:off x="454279" y="2422641"/>
            <a:ext cx="268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Tokyo </a:t>
            </a:r>
            <a:r>
              <a:rPr lang="en-US" dirty="0" err="1"/>
              <a:t>Skytree</a:t>
            </a:r>
            <a:r>
              <a:rPr lang="en-US" dirty="0"/>
              <a:t>, 450 m high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CD87A6-EAA2-BAD0-8183-835F181C9C0F}"/>
              </a:ext>
            </a:extLst>
          </p:cNvPr>
          <p:cNvSpPr txBox="1"/>
          <p:nvPr/>
        </p:nvSpPr>
        <p:spPr>
          <a:xfrm>
            <a:off x="6206258" y="596189"/>
            <a:ext cx="5933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Katori</a:t>
            </a:r>
            <a:r>
              <a:rPr lang="en-US" dirty="0"/>
              <a:t> group (RIKEN/Tokyo), Nature Photonics, 14, 411 (2020)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0CC066-1913-81AA-A5F3-34B0E62F2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953" y="2097903"/>
            <a:ext cx="2340165" cy="7347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8632C4-D758-331E-15C7-98C20F64CED4}"/>
              </a:ext>
            </a:extLst>
          </p:cNvPr>
          <p:cNvSpPr txBox="1"/>
          <p:nvPr/>
        </p:nvSpPr>
        <p:spPr>
          <a:xfrm>
            <a:off x="9481791" y="1607883"/>
            <a:ext cx="216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Gravitational redshift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A2AA2-211F-0CDE-235A-4364AFB4D5F9}"/>
              </a:ext>
            </a:extLst>
          </p:cNvPr>
          <p:cNvSpPr txBox="1"/>
          <p:nvPr/>
        </p:nvSpPr>
        <p:spPr>
          <a:xfrm>
            <a:off x="9481791" y="2953294"/>
            <a:ext cx="213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0" dirty="0">
                <a:solidFill>
                  <a:srgbClr val="202124"/>
                </a:solidFill>
                <a:effectLst/>
                <a:latin typeface="Google Sans"/>
              </a:rPr>
              <a:t>α</a:t>
            </a:r>
            <a:r>
              <a:rPr lang="en-CA" i="0" dirty="0">
                <a:solidFill>
                  <a:srgbClr val="202124"/>
                </a:solidFill>
                <a:effectLst/>
                <a:latin typeface="Google Sans"/>
              </a:rPr>
              <a:t>: deviation from GR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3F499E-E9AF-57E5-5454-1133854995FD}"/>
              </a:ext>
            </a:extLst>
          </p:cNvPr>
          <p:cNvSpPr txBox="1"/>
          <p:nvPr/>
        </p:nvSpPr>
        <p:spPr>
          <a:xfrm>
            <a:off x="9230733" y="4261690"/>
            <a:ext cx="2787494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 portable clocks</a:t>
            </a:r>
          </a:p>
          <a:p>
            <a:r>
              <a:rPr lang="en-US" sz="2000" dirty="0"/>
              <a:t>      stable to 10</a:t>
            </a:r>
            <a:r>
              <a:rPr lang="en-US" sz="2000" baseline="30000" dirty="0"/>
              <a:t>-18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0" i="1" dirty="0" err="1">
                <a:solidFill>
                  <a:srgbClr val="202124"/>
                </a:solidFill>
                <a:effectLst/>
                <a:latin typeface="Google Sans"/>
              </a:rPr>
              <a:t>Δν</a:t>
            </a:r>
            <a:r>
              <a:rPr lang="en-CA" sz="2000" b="0" i="1" dirty="0">
                <a:solidFill>
                  <a:srgbClr val="202124"/>
                </a:solidFill>
                <a:effectLst/>
                <a:latin typeface="Google Sans"/>
              </a:rPr>
              <a:t> ~ </a:t>
            </a:r>
            <a:r>
              <a:rPr lang="en-CA" sz="2000" b="0" dirty="0">
                <a:solidFill>
                  <a:srgbClr val="202124"/>
                </a:solidFill>
                <a:effectLst/>
                <a:latin typeface="Google Sans"/>
              </a:rPr>
              <a:t>21 Hz over 450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000" dirty="0">
              <a:solidFill>
                <a:srgbClr val="202124"/>
              </a:solidFill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i="0" dirty="0">
                <a:solidFill>
                  <a:srgbClr val="202124"/>
                </a:solidFill>
                <a:effectLst/>
                <a:latin typeface="Google Sans"/>
              </a:rPr>
              <a:t>α </a:t>
            </a:r>
            <a:r>
              <a:rPr lang="en-US" sz="2000" i="0" dirty="0">
                <a:solidFill>
                  <a:srgbClr val="202124"/>
                </a:solidFill>
                <a:effectLst/>
                <a:latin typeface="Google Sans"/>
              </a:rPr>
              <a:t> t</a:t>
            </a:r>
            <a:r>
              <a:rPr lang="en-US" sz="2000" dirty="0"/>
              <a:t>ested to 9 x 10</a:t>
            </a:r>
            <a:r>
              <a:rPr lang="en-US" sz="2000" baseline="30000" dirty="0"/>
              <a:t>-5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11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722C6-548B-A112-5FFE-AC4CA620E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red shift across a mm atomic sample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89C8-FC48-4E98-360A-A8E2F352A4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85A83-A244-6B61-526C-09A779BCA87D}"/>
              </a:ext>
            </a:extLst>
          </p:cNvPr>
          <p:cNvSpPr txBox="1"/>
          <p:nvPr/>
        </p:nvSpPr>
        <p:spPr>
          <a:xfrm>
            <a:off x="6997814" y="669773"/>
            <a:ext cx="525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 Ye group (NIST/Colorado), Nature 602, 420 (2022)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AD8B7E-85FA-1F81-7AD2-91496DD64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70" y="1441450"/>
            <a:ext cx="1689100" cy="397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BEAF6-7044-EEAF-44C0-2CB83FEEA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18" y="1312635"/>
            <a:ext cx="5207000" cy="4508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CC817E-59C1-A75D-57EB-D6C6BA1C3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151" y="1613344"/>
            <a:ext cx="3862731" cy="40369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41DD5B-C9B4-0CFE-34C5-5174FABE6F68}"/>
              </a:ext>
            </a:extLst>
          </p:cNvPr>
          <p:cNvSpPr txBox="1"/>
          <p:nvPr/>
        </p:nvSpPr>
        <p:spPr>
          <a:xfrm>
            <a:off x="264770" y="5580618"/>
            <a:ext cx="1675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Sr atoms </a:t>
            </a:r>
          </a:p>
          <a:p>
            <a:pPr algn="ctr"/>
            <a:r>
              <a:rPr lang="en-US" dirty="0"/>
              <a:t>in optical lattice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8FA94D-FCD1-2299-3FFC-292F0DE4C3E7}"/>
              </a:ext>
            </a:extLst>
          </p:cNvPr>
          <p:cNvSpPr txBox="1"/>
          <p:nvPr/>
        </p:nvSpPr>
        <p:spPr>
          <a:xfrm>
            <a:off x="3337211" y="5650333"/>
            <a:ext cx="1736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Red shifts across</a:t>
            </a:r>
          </a:p>
          <a:p>
            <a:pPr algn="ctr"/>
            <a:r>
              <a:rPr lang="en-US" dirty="0"/>
              <a:t>the mm sample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CD3025-0BEC-4011-493B-307EDA0FFEBA}"/>
              </a:ext>
            </a:extLst>
          </p:cNvPr>
          <p:cNvSpPr txBox="1"/>
          <p:nvPr/>
        </p:nvSpPr>
        <p:spPr>
          <a:xfrm>
            <a:off x="7330862" y="5865061"/>
            <a:ext cx="4347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Relative frequency precision 7.6 x 10</a:t>
            </a:r>
            <a:r>
              <a:rPr lang="en-US" baseline="30000" dirty="0"/>
              <a:t>-21</a:t>
            </a:r>
          </a:p>
          <a:p>
            <a:pPr algn="ctr"/>
            <a:r>
              <a:rPr lang="en-US" dirty="0"/>
              <a:t>Improving by a factor 100 from 2020 record!</a:t>
            </a:r>
          </a:p>
        </p:txBody>
      </p:sp>
    </p:spTree>
    <p:extLst>
      <p:ext uri="{BB962C8B-B14F-4D97-AF65-F5344CB8AC3E}">
        <p14:creationId xmlns:p14="http://schemas.microsoft.com/office/powerpoint/2010/main" val="317872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BA518-951A-814D-B6B8-DC44963B7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963" y="60489"/>
            <a:ext cx="8411936" cy="626533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Outline: “Quantum Sensors and Emerging Technologies”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E987A-90B5-AD49-BB2A-B387EE5D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5884" y="1240460"/>
            <a:ext cx="8304484" cy="512728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2333" dirty="0"/>
          </a:p>
          <a:p>
            <a:pPr>
              <a:spcBef>
                <a:spcPts val="0"/>
              </a:spcBef>
            </a:pPr>
            <a:r>
              <a:rPr lang="en-US" sz="2400" dirty="0"/>
              <a:t>Introduction on quantum sensors 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Selected world-wide efforts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Selected examples for fundamental physics with Canadian connections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Atomic Clocks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Atom Interferometers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533" dirty="0"/>
              <a:t>Use-inspired” vs ”Fundamental”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533" dirty="0"/>
              <a:t>Concluding remarks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5A337-A511-A5C6-C7C5-FBA30891879D}"/>
              </a:ext>
            </a:extLst>
          </p:cNvPr>
          <p:cNvSpPr txBox="1"/>
          <p:nvPr/>
        </p:nvSpPr>
        <p:spPr>
          <a:xfrm>
            <a:off x="1858045" y="5365061"/>
            <a:ext cx="9560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Disclaimer: This is a vast and expanding field; the choice of topics are completely biased!</a:t>
            </a:r>
          </a:p>
          <a:p>
            <a:r>
              <a:rPr lang="en-US" dirty="0"/>
              <a:t>Apologies for not mentioning other important works. Please see the list at end for excellent reviews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98202-8150-08C8-833A-0389EEC0EB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541928-F66C-EC5F-C485-EB6BCF1EF452}"/>
              </a:ext>
            </a:extLst>
          </p:cNvPr>
          <p:cNvSpPr txBox="1"/>
          <p:nvPr/>
        </p:nvSpPr>
        <p:spPr>
          <a:xfrm>
            <a:off x="2517682" y="6208804"/>
            <a:ext cx="401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 Thanks to many people for input!</a:t>
            </a:r>
          </a:p>
        </p:txBody>
      </p:sp>
    </p:spTree>
    <p:extLst>
      <p:ext uri="{BB962C8B-B14F-4D97-AF65-F5344CB8AC3E}">
        <p14:creationId xmlns:p14="http://schemas.microsoft.com/office/powerpoint/2010/main" val="405876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91887-2D7E-0434-3D45-60FFC68ED1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54788"/>
            <a:ext cx="2743200" cy="366712"/>
          </a:xfrm>
        </p:spPr>
        <p:txBody>
          <a:bodyPr/>
          <a:lstStyle/>
          <a:p>
            <a:fld id="{68FE95C3-D6E9-DE45-9F40-8157D11EF13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C7B18-5F55-495C-AF59-F3C3EE84CDD3}"/>
              </a:ext>
            </a:extLst>
          </p:cNvPr>
          <p:cNvSpPr txBox="1"/>
          <p:nvPr/>
        </p:nvSpPr>
        <p:spPr>
          <a:xfrm>
            <a:off x="3365916" y="3267760"/>
            <a:ext cx="608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Example: Atom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4228884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7106-F0B7-9354-B9C2-D9839B12D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Scale Interferometers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5A043-8F84-8479-C482-D6911E4237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8C07A4-0DA3-F3BD-0665-4D83D39F5E09}"/>
              </a:ext>
            </a:extLst>
          </p:cNvPr>
          <p:cNvSpPr txBox="1"/>
          <p:nvPr/>
        </p:nvSpPr>
        <p:spPr>
          <a:xfrm>
            <a:off x="9016527" y="6369077"/>
            <a:ext cx="150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Hanover 10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765A3D-3228-64C6-0074-B3D383B2BF0C}"/>
              </a:ext>
            </a:extLst>
          </p:cNvPr>
          <p:cNvSpPr txBox="1"/>
          <p:nvPr/>
        </p:nvSpPr>
        <p:spPr>
          <a:xfrm>
            <a:off x="1111402" y="5919179"/>
            <a:ext cx="1506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Stanford 10 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C1EDBA-A9DA-D7E4-1FCD-7873CAA0E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48" y="1654599"/>
            <a:ext cx="3098593" cy="399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53E99D-2B74-2E07-00CC-F8097F3ABD99}"/>
              </a:ext>
            </a:extLst>
          </p:cNvPr>
          <p:cNvSpPr txBox="1"/>
          <p:nvPr/>
        </p:nvSpPr>
        <p:spPr>
          <a:xfrm>
            <a:off x="5330360" y="5709243"/>
            <a:ext cx="2207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Wuhan, China 10 m</a:t>
            </a:r>
            <a:endParaRPr lang="en-US" dirty="0"/>
          </a:p>
        </p:txBody>
      </p:sp>
      <p:pic>
        <p:nvPicPr>
          <p:cNvPr id="1028" name="Picture 4" descr="Equivalence Principle | Kasevich Group">
            <a:extLst>
              <a:ext uri="{FF2B5EF4-FFF2-40B4-BE49-F238E27FC236}">
                <a16:creationId xmlns:a16="http://schemas.microsoft.com/office/drawing/2014/main" id="{D3A06FAD-4AB5-80E3-F16D-A8A00A6C2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1" y="1478074"/>
            <a:ext cx="3245625" cy="434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ravity field modelling for the Hannover 10 m atom interferometer | Journal  of Geodesy">
            <a:extLst>
              <a:ext uri="{FF2B5EF4-FFF2-40B4-BE49-F238E27FC236}">
                <a16:creationId xmlns:a16="http://schemas.microsoft.com/office/drawing/2014/main" id="{B31FC7DE-9F40-5C83-D51A-20A8CBF7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201" y="891765"/>
            <a:ext cx="2666365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821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90F8D-8B63-A8CF-DAC9-B6C1AAA0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E0ADB-EE22-C9E6-08B5-A6BC4FE9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564" y="836384"/>
            <a:ext cx="4499842" cy="5783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762351-DD82-7396-FF9C-72F20589A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966" y="1050630"/>
            <a:ext cx="4714455" cy="5504688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AB9FA2A-7DCA-34B9-4EC2-AC4DF48CEAC5}"/>
              </a:ext>
            </a:extLst>
          </p:cNvPr>
          <p:cNvSpPr/>
          <p:nvPr/>
        </p:nvSpPr>
        <p:spPr>
          <a:xfrm>
            <a:off x="6654800" y="1409700"/>
            <a:ext cx="1625600" cy="1041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0A3A02-3BBB-ACF7-8569-6B4C70EEF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D1E1-51DB-3B88-DCDC-C51AF1F36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FF535-1FCC-F0E0-1207-366966844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Reviews</a:t>
            </a:r>
          </a:p>
          <a:p>
            <a:pPr lvl="1"/>
            <a:r>
              <a:rPr lang="en-US" sz="2400" dirty="0"/>
              <a:t>Quantum sensing, C.L. Degen et al. Rev. Mod. Phys. 89, 035002 (2017)</a:t>
            </a:r>
          </a:p>
          <a:p>
            <a:pPr lvl="1"/>
            <a:r>
              <a:rPr lang="en-US" sz="2400" dirty="0"/>
              <a:t>Search for New Physics with Atoms and Molecules, M.S. </a:t>
            </a:r>
            <a:r>
              <a:rPr lang="en-US" sz="2400" dirty="0" err="1"/>
              <a:t>Safronova</a:t>
            </a:r>
            <a:r>
              <a:rPr lang="en-US" sz="2400" dirty="0"/>
              <a:t> et al. Rev. Mod. Phys. 90, 025008 (2018)</a:t>
            </a:r>
          </a:p>
          <a:p>
            <a:pPr lvl="1"/>
            <a:r>
              <a:rPr lang="en-US" sz="2400" dirty="0"/>
              <a:t>Quantum sensing for particle physics, S.D. Bass, M. </a:t>
            </a:r>
            <a:r>
              <a:rPr lang="en-US" sz="2400" dirty="0" err="1"/>
              <a:t>Doser</a:t>
            </a:r>
            <a:r>
              <a:rPr lang="en-US" sz="2400" dirty="0"/>
              <a:t>, 2305.11518 (2023)</a:t>
            </a:r>
          </a:p>
          <a:p>
            <a:pPr lvl="1"/>
            <a:r>
              <a:rPr lang="en-US" sz="2400" dirty="0"/>
              <a:t>Quantum measurements in fundamental physics: a user’s manual, J. </a:t>
            </a:r>
            <a:r>
              <a:rPr lang="en-US" sz="2400" dirty="0" err="1"/>
              <a:t>Beckey</a:t>
            </a:r>
            <a:r>
              <a:rPr lang="en-US" sz="2400" dirty="0"/>
              <a:t>, D. Carney, G. </a:t>
            </a:r>
            <a:r>
              <a:rPr lang="en-US" sz="2400" dirty="0" err="1"/>
              <a:t>Marocco</a:t>
            </a:r>
            <a:r>
              <a:rPr lang="en-US" sz="2400" dirty="0"/>
              <a:t>, 2311.07270 (2023)</a:t>
            </a:r>
          </a:p>
          <a:p>
            <a:pPr lvl="1"/>
            <a:r>
              <a:rPr lang="en-US" sz="2400" dirty="0"/>
              <a:t>Quantum technologies for fundamental (HE) physics, D. Blas, 2311.10187 (2023) </a:t>
            </a:r>
          </a:p>
          <a:p>
            <a:pPr marL="609585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D7CC4-D572-CEB3-4922-39FC3C7810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61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5119C-7E22-9646-8964-748F91A57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Sensitivity of Atomic Spectroscopy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5C318F-023A-F34D-B6E9-3D6889069C5F}"/>
                  </a:ext>
                </a:extLst>
              </p:cNvPr>
              <p:cNvSpPr txBox="1"/>
              <p:nvPr/>
            </p:nvSpPr>
            <p:spPr>
              <a:xfrm>
                <a:off x="3729318" y="1420975"/>
                <a:ext cx="5736326" cy="14149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Δ</m:t>
                      </m:r>
                      <m:r>
                        <a:rPr kumimoji="0" lang="en-CA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</m:t>
                      </m:r>
                      <m:r>
                        <a:rPr kumimoji="0" lang="en-CA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~ </m:t>
                      </m:r>
                      <m:f>
                        <m:fPr>
                          <m:ctrlPr>
                            <a:rPr kumimoji="0" lang="en-CA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CA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CA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CA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𝑊</m:t>
                              </m:r>
                            </m:e>
                            <m:sub>
                              <m:r>
                                <a:rPr kumimoji="0" lang="en-CA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𝑙𝑖𝑛𝑒</m:t>
                              </m:r>
                            </m:sub>
                          </m:sSub>
                          <m:r>
                            <a:rPr kumimoji="0" lang="en-CA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kumimoji="0" lang="en-CA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CA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CA" sz="4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CA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kumimoji="0" lang="en-CA" sz="4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𝑑𝑒𝑡</m:t>
                                  </m:r>
                                </m:sub>
                              </m:sSub>
                              <m:r>
                                <a:rPr kumimoji="0" lang="en-CA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kumimoji="0" lang="en-CA" sz="4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CA" sz="4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kumimoji="0" lang="en-CA" sz="4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𝑎𝑡𝑜𝑚</m:t>
                                  </m:r>
                                </m:sub>
                              </m:sSub>
                              <m:r>
                                <a:rPr kumimoji="0" lang="en-CA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CA" sz="4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CA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∙</m:t>
                                  </m:r>
                                  <m:r>
                                    <a:rPr kumimoji="0" lang="en-CA" sz="4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CA" sz="4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𝑡𝑟𝑎𝑛𝑠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5C318F-023A-F34D-B6E9-3D6889069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318" y="1420975"/>
                <a:ext cx="5736326" cy="1414939"/>
              </a:xfrm>
              <a:prstGeom prst="rect">
                <a:avLst/>
              </a:prstGeom>
              <a:blipFill>
                <a:blip r:embed="rId3"/>
                <a:stretch>
                  <a:fillRect l="-3091" t="-885" r="-33775" b="-13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4345C1F-BBD3-BE49-992D-515477840382}"/>
              </a:ext>
            </a:extLst>
          </p:cNvPr>
          <p:cNvSpPr txBox="1"/>
          <p:nvPr/>
        </p:nvSpPr>
        <p:spPr>
          <a:xfrm>
            <a:off x="4444473" y="5222280"/>
            <a:ext cx="7354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Spectral linewidth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  Laser cooling</a:t>
            </a:r>
            <a:r>
              <a:rPr lang="en-US" sz="24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, coherent techniques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			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1/linear scaling!)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413EC-556F-9346-B1A6-047ABECCED28}"/>
              </a:ext>
            </a:extLst>
          </p:cNvPr>
          <p:cNvSpPr txBox="1"/>
          <p:nvPr/>
        </p:nvSpPr>
        <p:spPr>
          <a:xfrm>
            <a:off x="4241996" y="6039642"/>
            <a:ext cx="6471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Detection efficiency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  </a:t>
            </a:r>
            <a:r>
              <a:rPr lang="en-US" sz="2400" noProof="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Photons (or annihilations)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DEEFA1-C9AC-8648-944F-7DEC613FD6AD}"/>
              </a:ext>
            </a:extLst>
          </p:cNvPr>
          <p:cNvSpPr txBox="1"/>
          <p:nvPr/>
        </p:nvSpPr>
        <p:spPr>
          <a:xfrm>
            <a:off x="4564728" y="4175952"/>
            <a:ext cx="5340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 trapped atoms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  Trapping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techniques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E525B0-02E6-E94B-823F-3CE265DFDB16}"/>
              </a:ext>
            </a:extLst>
          </p:cNvPr>
          <p:cNvSpPr txBox="1"/>
          <p:nvPr/>
        </p:nvSpPr>
        <p:spPr>
          <a:xfrm>
            <a:off x="4040060" y="4699604"/>
            <a:ext cx="707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Transition probability 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sym typeface="Wingdings" pitchFamily="2" charset="2"/>
              </a:rPr>
              <a:t></a:t>
            </a:r>
            <a:r>
              <a:rPr lang="en-US" sz="24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  laser, microwaves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datafigure_2016_2017_norm.pdf">
            <a:extLst>
              <a:ext uri="{FF2B5EF4-FFF2-40B4-BE49-F238E27FC236}">
                <a16:creationId xmlns:a16="http://schemas.microsoft.com/office/drawing/2014/main" id="{E032C708-20EA-8041-B158-F67FEB35C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747091"/>
            <a:ext cx="3106717" cy="242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07A791-D77F-FF4F-AA47-AD836A94C5CE}"/>
              </a:ext>
            </a:extLst>
          </p:cNvPr>
          <p:cNvSpPr txBox="1"/>
          <p:nvPr/>
        </p:nvSpPr>
        <p:spPr>
          <a:xfrm>
            <a:off x="7526847" y="3668426"/>
            <a:ext cx="252319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Example of technologies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9D6898-838C-F04D-809F-6400831B33FE}"/>
              </a:ext>
            </a:extLst>
          </p:cNvPr>
          <p:cNvSpPr txBox="1"/>
          <p:nvPr/>
        </p:nvSpPr>
        <p:spPr>
          <a:xfrm>
            <a:off x="5123272" y="3716558"/>
            <a:ext cx="85510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Factors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6D6B8-52C4-294E-8E5B-6A8D7CE84902}"/>
              </a:ext>
            </a:extLst>
          </p:cNvPr>
          <p:cNvSpPr txBox="1"/>
          <p:nvPr/>
        </p:nvSpPr>
        <p:spPr>
          <a:xfrm>
            <a:off x="210528" y="4376438"/>
            <a:ext cx="3012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Antihydrogen 1s-2s resonance</a:t>
            </a:r>
          </a:p>
          <a:p>
            <a:pPr algn="ctr"/>
            <a:r>
              <a:rPr lang="en-US" dirty="0"/>
              <a:t>[Nature 2018]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76658A-6E59-F7AE-12B4-7066B9FC44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8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5" grpId="0" animBg="1"/>
      <p:bldP spid="16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908B-FF0E-E342-94C6-3147198D0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506" y="0"/>
            <a:ext cx="6598023" cy="626533"/>
          </a:xfrm>
        </p:spPr>
        <p:txBody>
          <a:bodyPr>
            <a:normAutofit/>
          </a:bodyPr>
          <a:lstStyle/>
          <a:p>
            <a:r>
              <a:rPr lang="en-US" dirty="0"/>
              <a:t>Demonstration of Laser Cooling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2E4F7-4853-2E4E-9510-9074FC8CC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02" y="770744"/>
            <a:ext cx="7405710" cy="23253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FA8B69E-8B58-CE4B-9572-50622FB57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01" y="879359"/>
            <a:ext cx="2602533" cy="17767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1357F05B-9B1F-2043-B079-29BFF041EBFA}"/>
              </a:ext>
            </a:extLst>
          </p:cNvPr>
          <p:cNvSpPr/>
          <p:nvPr/>
        </p:nvSpPr>
        <p:spPr>
          <a:xfrm rot="2237682">
            <a:off x="1472895" y="955391"/>
            <a:ext cx="593813" cy="203020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074" name="Picture 2" descr="Fig. 5">
            <a:extLst>
              <a:ext uri="{FF2B5EF4-FFF2-40B4-BE49-F238E27FC236}">
                <a16:creationId xmlns:a16="http://schemas.microsoft.com/office/drawing/2014/main" id="{A9051877-3EB1-5041-811C-0805156BF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23" y="3424283"/>
            <a:ext cx="3153346" cy="250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8D322644-1C46-9943-9222-2A76DD1FA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40" y="3302845"/>
            <a:ext cx="5988424" cy="2325394"/>
          </a:xfrm>
        </p:spPr>
        <p:txBody>
          <a:bodyPr/>
          <a:lstStyle/>
          <a:p>
            <a:pPr marL="0" indent="0">
              <a:buNone/>
            </a:pPr>
            <a:r>
              <a:rPr lang="en-CA" sz="2400" u="sng" dirty="0"/>
              <a:t>Laser cooling (anti)hydrogen is hard</a:t>
            </a:r>
          </a:p>
          <a:p>
            <a:pPr lvl="1"/>
            <a:r>
              <a:rPr lang="en-CA" sz="2000" dirty="0"/>
              <a:t>121 nm: vacuum ultraviolet </a:t>
            </a:r>
          </a:p>
          <a:p>
            <a:pPr lvl="1"/>
            <a:r>
              <a:rPr lang="en-CA" sz="2000" dirty="0"/>
              <a:t>Challenging laser built at UBC, Canada</a:t>
            </a:r>
          </a:p>
          <a:p>
            <a:pPr lvl="1"/>
            <a:r>
              <a:rPr lang="en-CA" sz="2000" dirty="0"/>
              <a:t>Cooling takes hours (rather than msec)</a:t>
            </a:r>
          </a:p>
          <a:p>
            <a:pPr marL="609585" lvl="1" indent="0">
              <a:buNone/>
            </a:pPr>
            <a:endParaRPr lang="en-US" sz="934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64461-2310-AF4F-8543-63378CA1AE97}"/>
              </a:ext>
            </a:extLst>
          </p:cNvPr>
          <p:cNvSpPr txBox="1"/>
          <p:nvPr/>
        </p:nvSpPr>
        <p:spPr>
          <a:xfrm>
            <a:off x="2404059" y="6302079"/>
            <a:ext cx="738388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Laser cooling a likely game changer in anti-H and H studies</a:t>
            </a:r>
          </a:p>
        </p:txBody>
      </p:sp>
      <p:pic>
        <p:nvPicPr>
          <p:cNvPr id="4" name="Picture 3" descr="Self-Promoting when you're a Writer — M.D. Neu">
            <a:extLst>
              <a:ext uri="{FF2B5EF4-FFF2-40B4-BE49-F238E27FC236}">
                <a16:creationId xmlns:a16="http://schemas.microsoft.com/office/drawing/2014/main" id="{01A690F4-D29C-5024-2204-0D0E046B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476" y="514229"/>
            <a:ext cx="749284" cy="7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olume 592 Issue 7852">
            <a:extLst>
              <a:ext uri="{FF2B5EF4-FFF2-40B4-BE49-F238E27FC236}">
                <a16:creationId xmlns:a16="http://schemas.microsoft.com/office/drawing/2014/main" id="{65E4F530-ABD2-87E0-C5CE-8B08328B1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815" y="3473624"/>
            <a:ext cx="1804886" cy="239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C032C3-3C07-BBFA-A97A-B7D2BEE33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8039" y="4907765"/>
            <a:ext cx="2622702" cy="13113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E014A-890F-D88C-CAF8-3A9AF147A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5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uiExpand="1" build="p" bldLvl="2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F4716-9BEA-5F17-C0B1-176FA32B4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 Interferometer Physics – Ultralight DM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9B393-B3C5-CD81-C412-235F913702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1BEA9-50E6-4113-CEF3-200421A9E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87" y="811199"/>
            <a:ext cx="5946036" cy="3004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78ED7B-86F3-3C8E-B572-82A46DFEA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823" y="863631"/>
            <a:ext cx="5655310" cy="2881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D23BEA-CBB5-FDD2-B284-61EFBCF77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851" y="3981921"/>
            <a:ext cx="4673600" cy="31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3D9B81-5D19-F7BA-5156-3AA668D2C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11" y="4140671"/>
            <a:ext cx="4587240" cy="2666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AED38-8CF7-B534-2BC5-EA8EA54D1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3851" y="6162260"/>
            <a:ext cx="4406900" cy="419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00996E-05C7-A81E-F81E-021A724BCA11}"/>
              </a:ext>
            </a:extLst>
          </p:cNvPr>
          <p:cNvSpPr txBox="1"/>
          <p:nvPr/>
        </p:nvSpPr>
        <p:spPr>
          <a:xfrm>
            <a:off x="10673817" y="626533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Jon Coleman</a:t>
            </a:r>
          </a:p>
        </p:txBody>
      </p:sp>
    </p:spTree>
    <p:extLst>
      <p:ext uri="{BB962C8B-B14F-4D97-AF65-F5344CB8AC3E}">
        <p14:creationId xmlns:p14="http://schemas.microsoft.com/office/powerpoint/2010/main" val="3578728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72C9C-10B5-8A90-BE93-FD2C6C494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44F2E-DF43-2B71-5F83-FE90685D2A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524531-F50C-A3EA-2713-3478291E9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985" y="2118614"/>
            <a:ext cx="3175000" cy="242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EBA60B-37CF-E0B8-92A5-0E25FA103BEC}"/>
              </a:ext>
            </a:extLst>
          </p:cNvPr>
          <p:cNvSpPr txBox="1"/>
          <p:nvPr/>
        </p:nvSpPr>
        <p:spPr>
          <a:xfrm>
            <a:off x="2404872" y="5009126"/>
            <a:ext cx="6272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PRL118,263202(2017)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AEFC2-25A0-48FD-7166-F8ABA43EFF7A}"/>
              </a:ext>
            </a:extLst>
          </p:cNvPr>
          <p:cNvSpPr txBox="1"/>
          <p:nvPr/>
        </p:nvSpPr>
        <p:spPr>
          <a:xfrm>
            <a:off x="1756112" y="1479542"/>
            <a:ext cx="5013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 stable laser: 4 x 10</a:t>
            </a:r>
            <a:r>
              <a:rPr lang="en-US" baseline="30000" dirty="0"/>
              <a:t>-17</a:t>
            </a:r>
            <a:r>
              <a:rPr lang="en-US" dirty="0"/>
              <a:t> (for 1 – 10s second </a:t>
            </a:r>
            <a:r>
              <a:rPr lang="en-US" dirty="0" err="1"/>
              <a:t>ave</a:t>
            </a:r>
            <a:r>
              <a:rPr lang="en-US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C0CA28-079A-B4C8-4774-77736C643CEF}"/>
              </a:ext>
            </a:extLst>
          </p:cNvPr>
          <p:cNvSpPr txBox="1"/>
          <p:nvPr/>
        </p:nvSpPr>
        <p:spPr>
          <a:xfrm>
            <a:off x="7046976" y="2743200"/>
            <a:ext cx="4942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stability limited by thermal motions of</a:t>
            </a:r>
          </a:p>
          <a:p>
            <a:r>
              <a:rPr lang="en-US" dirty="0"/>
              <a:t>Atoms in mirror coating (thickness only few 10 um </a:t>
            </a:r>
          </a:p>
        </p:txBody>
      </p:sp>
    </p:spTree>
    <p:extLst>
      <p:ext uri="{BB962C8B-B14F-4D97-AF65-F5344CB8AC3E}">
        <p14:creationId xmlns:p14="http://schemas.microsoft.com/office/powerpoint/2010/main" val="3201257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4A2C0BD-A06A-C4F2-49C7-B12747E02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94"/>
          <a:stretch/>
        </p:blipFill>
        <p:spPr>
          <a:xfrm>
            <a:off x="6825250" y="1001813"/>
            <a:ext cx="4338995" cy="2681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3555D8-32CD-601E-12B0-74DC9BE8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BASE: Axion-Photon Coupling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F0E73-E63B-D02A-41C1-148F95D20F76}"/>
              </a:ext>
            </a:extLst>
          </p:cNvPr>
          <p:cNvSpPr txBox="1"/>
          <p:nvPr/>
        </p:nvSpPr>
        <p:spPr>
          <a:xfrm>
            <a:off x="8738554" y="662123"/>
            <a:ext cx="345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Phys. Rev. Lett. 126, 041301 (2021)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02EB040-238F-B384-CFD3-3F9BECEBF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587" y="665172"/>
            <a:ext cx="5644814" cy="3394075"/>
          </a:xfrm>
        </p:spPr>
        <p:txBody>
          <a:bodyPr/>
          <a:lstStyle/>
          <a:p>
            <a:r>
              <a:rPr lang="en-US" sz="2400" dirty="0"/>
              <a:t>Axion detection via LC circuits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1800" dirty="0"/>
              <a:t>[</a:t>
            </a:r>
            <a:r>
              <a:rPr lang="en-US" sz="1800" dirty="0" err="1"/>
              <a:t>Sikivie</a:t>
            </a:r>
            <a:r>
              <a:rPr lang="en-US" sz="1800" dirty="0"/>
              <a:t> et al. </a:t>
            </a:r>
            <a:r>
              <a:rPr lang="en-CA" sz="1800" dirty="0">
                <a:effectLst/>
                <a:latin typeface="AdvOT483a8203"/>
              </a:rPr>
              <a:t>Phys. Rev. Lett. </a:t>
            </a:r>
            <a:r>
              <a:rPr lang="en-CA" sz="1800" dirty="0">
                <a:effectLst/>
                <a:latin typeface="AdvOT19ee2aa8.B"/>
              </a:rPr>
              <a:t>112</a:t>
            </a:r>
            <a:r>
              <a:rPr lang="en-CA" sz="1800" dirty="0">
                <a:effectLst/>
                <a:latin typeface="AdvOT483a8203"/>
              </a:rPr>
              <a:t>, 131301 (2014)</a:t>
            </a:r>
            <a:r>
              <a:rPr lang="en-CA" sz="1800" dirty="0">
                <a:solidFill>
                  <a:srgbClr val="2D2D91"/>
                </a:solidFill>
                <a:effectLst/>
                <a:latin typeface="AdvOT483a8203"/>
              </a:rPr>
              <a:t> </a:t>
            </a:r>
            <a:r>
              <a:rPr lang="en-US" sz="1800" dirty="0"/>
              <a:t>]</a:t>
            </a:r>
          </a:p>
          <a:p>
            <a:pPr marL="609585" lvl="1" indent="0">
              <a:buNone/>
            </a:pPr>
            <a:r>
              <a:rPr lang="en-US" sz="1867" dirty="0"/>
              <a:t>Axion in a strong </a:t>
            </a:r>
            <a:r>
              <a:rPr lang="en-US" sz="1867" dirty="0" err="1"/>
              <a:t>B</a:t>
            </a:r>
            <a:r>
              <a:rPr lang="en-US" sz="1867" baseline="-25000" dirty="0" err="1"/>
              <a:t>ext</a:t>
            </a:r>
            <a:r>
              <a:rPr lang="en-US" sz="1867" dirty="0"/>
              <a:t> field can source a small magnetic field B</a:t>
            </a:r>
            <a:r>
              <a:rPr lang="en-US" sz="1867" baseline="-25000" dirty="0"/>
              <a:t>a</a:t>
            </a:r>
            <a:r>
              <a:rPr lang="en-US" sz="1867" dirty="0"/>
              <a:t>, which can be detected by BASE’s sensitive detector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C7CC31-A144-E34F-5DB3-102479F96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432" y="4287360"/>
            <a:ext cx="3993576" cy="249687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71EC2E7-417F-70CF-9556-EF7BDCB78CC3}"/>
              </a:ext>
            </a:extLst>
          </p:cNvPr>
          <p:cNvGrpSpPr/>
          <p:nvPr/>
        </p:nvGrpSpPr>
        <p:grpSpPr>
          <a:xfrm>
            <a:off x="558401" y="2558215"/>
            <a:ext cx="4650502" cy="1774552"/>
            <a:chOff x="827597" y="1150228"/>
            <a:chExt cx="5107702" cy="2142498"/>
          </a:xfrm>
        </p:grpSpPr>
        <p:pic>
          <p:nvPicPr>
            <p:cNvPr id="7" name="Picture 6" descr="A picture containing metalware, gear&#10;&#10;Description automatically generated">
              <a:extLst>
                <a:ext uri="{FF2B5EF4-FFF2-40B4-BE49-F238E27FC236}">
                  <a16:creationId xmlns:a16="http://schemas.microsoft.com/office/drawing/2014/main" id="{6F5FA502-86A3-A7AD-950B-BA55B2688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7" t="20511" r="36549" b="23889"/>
            <a:stretch/>
          </p:blipFill>
          <p:spPr>
            <a:xfrm>
              <a:off x="827597" y="1172374"/>
              <a:ext cx="1792826" cy="2120352"/>
            </a:xfrm>
            <a:prstGeom prst="rect">
              <a:avLst/>
            </a:prstGeom>
          </p:spPr>
        </p:pic>
        <p:sp>
          <p:nvSpPr>
            <p:cNvPr id="8" name="Oval 2">
              <a:extLst>
                <a:ext uri="{FF2B5EF4-FFF2-40B4-BE49-F238E27FC236}">
                  <a16:creationId xmlns:a16="http://schemas.microsoft.com/office/drawing/2014/main" id="{F4A814F9-0131-CF78-414E-7F7F9D34C0C0}"/>
                </a:ext>
              </a:extLst>
            </p:cNvPr>
            <p:cNvSpPr/>
            <p:nvPr/>
          </p:nvSpPr>
          <p:spPr>
            <a:xfrm>
              <a:off x="1190136" y="1677115"/>
              <a:ext cx="1108670" cy="562086"/>
            </a:xfrm>
            <a:custGeom>
              <a:avLst/>
              <a:gdLst>
                <a:gd name="connsiteX0" fmla="*/ 0 w 916392"/>
                <a:gd name="connsiteY0" fmla="*/ 202413 h 404826"/>
                <a:gd name="connsiteX1" fmla="*/ 458196 w 916392"/>
                <a:gd name="connsiteY1" fmla="*/ 0 h 404826"/>
                <a:gd name="connsiteX2" fmla="*/ 916392 w 916392"/>
                <a:gd name="connsiteY2" fmla="*/ 202413 h 404826"/>
                <a:gd name="connsiteX3" fmla="*/ 458196 w 916392"/>
                <a:gd name="connsiteY3" fmla="*/ 404826 h 404826"/>
                <a:gd name="connsiteX4" fmla="*/ 0 w 916392"/>
                <a:gd name="connsiteY4" fmla="*/ 202413 h 404826"/>
                <a:gd name="connsiteX0" fmla="*/ 5022 w 921414"/>
                <a:gd name="connsiteY0" fmla="*/ 202413 h 413294"/>
                <a:gd name="connsiteX1" fmla="*/ 463218 w 921414"/>
                <a:gd name="connsiteY1" fmla="*/ 0 h 413294"/>
                <a:gd name="connsiteX2" fmla="*/ 921414 w 921414"/>
                <a:gd name="connsiteY2" fmla="*/ 202413 h 413294"/>
                <a:gd name="connsiteX3" fmla="*/ 463218 w 921414"/>
                <a:gd name="connsiteY3" fmla="*/ 404826 h 413294"/>
                <a:gd name="connsiteX4" fmla="*/ 233622 w 921414"/>
                <a:gd name="connsiteY4" fmla="*/ 358140 h 413294"/>
                <a:gd name="connsiteX5" fmla="*/ 5022 w 921414"/>
                <a:gd name="connsiteY5" fmla="*/ 202413 h 413294"/>
                <a:gd name="connsiteX0" fmla="*/ 233622 w 921414"/>
                <a:gd name="connsiteY0" fmla="*/ 358140 h 496266"/>
                <a:gd name="connsiteX1" fmla="*/ 5022 w 921414"/>
                <a:gd name="connsiteY1" fmla="*/ 202413 h 496266"/>
                <a:gd name="connsiteX2" fmla="*/ 463218 w 921414"/>
                <a:gd name="connsiteY2" fmla="*/ 0 h 496266"/>
                <a:gd name="connsiteX3" fmla="*/ 921414 w 921414"/>
                <a:gd name="connsiteY3" fmla="*/ 202413 h 496266"/>
                <a:gd name="connsiteX4" fmla="*/ 554658 w 921414"/>
                <a:gd name="connsiteY4" fmla="*/ 496266 h 496266"/>
                <a:gd name="connsiteX0" fmla="*/ 233622 w 921414"/>
                <a:gd name="connsiteY0" fmla="*/ 358140 h 496266"/>
                <a:gd name="connsiteX1" fmla="*/ 5022 w 921414"/>
                <a:gd name="connsiteY1" fmla="*/ 202413 h 496266"/>
                <a:gd name="connsiteX2" fmla="*/ 463218 w 921414"/>
                <a:gd name="connsiteY2" fmla="*/ 0 h 496266"/>
                <a:gd name="connsiteX3" fmla="*/ 921414 w 921414"/>
                <a:gd name="connsiteY3" fmla="*/ 202413 h 496266"/>
                <a:gd name="connsiteX4" fmla="*/ 554658 w 921414"/>
                <a:gd name="connsiteY4" fmla="*/ 496266 h 496266"/>
                <a:gd name="connsiteX0" fmla="*/ 306007 w 993799"/>
                <a:gd name="connsiteY0" fmla="*/ 358140 h 496266"/>
                <a:gd name="connsiteX1" fmla="*/ 3766 w 993799"/>
                <a:gd name="connsiteY1" fmla="*/ 202413 h 496266"/>
                <a:gd name="connsiteX2" fmla="*/ 535603 w 993799"/>
                <a:gd name="connsiteY2" fmla="*/ 0 h 496266"/>
                <a:gd name="connsiteX3" fmla="*/ 993799 w 993799"/>
                <a:gd name="connsiteY3" fmla="*/ 202413 h 496266"/>
                <a:gd name="connsiteX4" fmla="*/ 627043 w 993799"/>
                <a:gd name="connsiteY4" fmla="*/ 496266 h 496266"/>
                <a:gd name="connsiteX0" fmla="*/ 306007 w 993799"/>
                <a:gd name="connsiteY0" fmla="*/ 358140 h 496266"/>
                <a:gd name="connsiteX1" fmla="*/ 3766 w 993799"/>
                <a:gd name="connsiteY1" fmla="*/ 202413 h 496266"/>
                <a:gd name="connsiteX2" fmla="*/ 535603 w 993799"/>
                <a:gd name="connsiteY2" fmla="*/ 0 h 496266"/>
                <a:gd name="connsiteX3" fmla="*/ 993799 w 993799"/>
                <a:gd name="connsiteY3" fmla="*/ 202413 h 496266"/>
                <a:gd name="connsiteX4" fmla="*/ 627043 w 993799"/>
                <a:gd name="connsiteY4" fmla="*/ 496266 h 496266"/>
                <a:gd name="connsiteX0" fmla="*/ 306007 w 1006430"/>
                <a:gd name="connsiteY0" fmla="*/ 358140 h 444632"/>
                <a:gd name="connsiteX1" fmla="*/ 3766 w 1006430"/>
                <a:gd name="connsiteY1" fmla="*/ 202413 h 444632"/>
                <a:gd name="connsiteX2" fmla="*/ 535603 w 1006430"/>
                <a:gd name="connsiteY2" fmla="*/ 0 h 444632"/>
                <a:gd name="connsiteX3" fmla="*/ 993799 w 1006430"/>
                <a:gd name="connsiteY3" fmla="*/ 202413 h 444632"/>
                <a:gd name="connsiteX4" fmla="*/ 740337 w 1006430"/>
                <a:gd name="connsiteY4" fmla="*/ 444632 h 444632"/>
                <a:gd name="connsiteX0" fmla="*/ 306007 w 993799"/>
                <a:gd name="connsiteY0" fmla="*/ 358140 h 444632"/>
                <a:gd name="connsiteX1" fmla="*/ 3766 w 993799"/>
                <a:gd name="connsiteY1" fmla="*/ 202413 h 444632"/>
                <a:gd name="connsiteX2" fmla="*/ 535603 w 993799"/>
                <a:gd name="connsiteY2" fmla="*/ 0 h 444632"/>
                <a:gd name="connsiteX3" fmla="*/ 993799 w 993799"/>
                <a:gd name="connsiteY3" fmla="*/ 202413 h 444632"/>
                <a:gd name="connsiteX4" fmla="*/ 740337 w 993799"/>
                <a:gd name="connsiteY4" fmla="*/ 444632 h 444632"/>
                <a:gd name="connsiteX0" fmla="*/ 306007 w 1056111"/>
                <a:gd name="connsiteY0" fmla="*/ 358144 h 444636"/>
                <a:gd name="connsiteX1" fmla="*/ 3766 w 1056111"/>
                <a:gd name="connsiteY1" fmla="*/ 202417 h 444636"/>
                <a:gd name="connsiteX2" fmla="*/ 535603 w 1056111"/>
                <a:gd name="connsiteY2" fmla="*/ 4 h 444636"/>
                <a:gd name="connsiteX3" fmla="*/ 1056111 w 1056111"/>
                <a:gd name="connsiteY3" fmla="*/ 207111 h 444636"/>
                <a:gd name="connsiteX4" fmla="*/ 740337 w 1056111"/>
                <a:gd name="connsiteY4" fmla="*/ 444636 h 444636"/>
                <a:gd name="connsiteX0" fmla="*/ 306007 w 1056111"/>
                <a:gd name="connsiteY0" fmla="*/ 376918 h 463410"/>
                <a:gd name="connsiteX1" fmla="*/ 3766 w 1056111"/>
                <a:gd name="connsiteY1" fmla="*/ 221191 h 463410"/>
                <a:gd name="connsiteX2" fmla="*/ 535603 w 1056111"/>
                <a:gd name="connsiteY2" fmla="*/ 2 h 463410"/>
                <a:gd name="connsiteX3" fmla="*/ 1056111 w 1056111"/>
                <a:gd name="connsiteY3" fmla="*/ 225885 h 463410"/>
                <a:gd name="connsiteX4" fmla="*/ 740337 w 1056111"/>
                <a:gd name="connsiteY4" fmla="*/ 463410 h 463410"/>
                <a:gd name="connsiteX0" fmla="*/ 311601 w 1061705"/>
                <a:gd name="connsiteY0" fmla="*/ 376942 h 463434"/>
                <a:gd name="connsiteX1" fmla="*/ 3695 w 1061705"/>
                <a:gd name="connsiteY1" fmla="*/ 211827 h 463434"/>
                <a:gd name="connsiteX2" fmla="*/ 541197 w 1061705"/>
                <a:gd name="connsiteY2" fmla="*/ 26 h 463434"/>
                <a:gd name="connsiteX3" fmla="*/ 1061705 w 1061705"/>
                <a:gd name="connsiteY3" fmla="*/ 225909 h 463434"/>
                <a:gd name="connsiteX4" fmla="*/ 745931 w 1061705"/>
                <a:gd name="connsiteY4" fmla="*/ 463434 h 463434"/>
                <a:gd name="connsiteX0" fmla="*/ 300757 w 1062191"/>
                <a:gd name="connsiteY0" fmla="*/ 470826 h 470826"/>
                <a:gd name="connsiteX1" fmla="*/ 4181 w 1062191"/>
                <a:gd name="connsiteY1" fmla="*/ 211831 h 470826"/>
                <a:gd name="connsiteX2" fmla="*/ 541683 w 1062191"/>
                <a:gd name="connsiteY2" fmla="*/ 30 h 470826"/>
                <a:gd name="connsiteX3" fmla="*/ 1062191 w 1062191"/>
                <a:gd name="connsiteY3" fmla="*/ 225913 h 470826"/>
                <a:gd name="connsiteX4" fmla="*/ 746417 w 1062191"/>
                <a:gd name="connsiteY4" fmla="*/ 463438 h 470826"/>
                <a:gd name="connsiteX0" fmla="*/ 303040 w 1064474"/>
                <a:gd name="connsiteY0" fmla="*/ 470826 h 470826"/>
                <a:gd name="connsiteX1" fmla="*/ 6464 w 1064474"/>
                <a:gd name="connsiteY1" fmla="*/ 211831 h 470826"/>
                <a:gd name="connsiteX2" fmla="*/ 543966 w 1064474"/>
                <a:gd name="connsiteY2" fmla="*/ 30 h 470826"/>
                <a:gd name="connsiteX3" fmla="*/ 1064474 w 1064474"/>
                <a:gd name="connsiteY3" fmla="*/ 225913 h 470826"/>
                <a:gd name="connsiteX4" fmla="*/ 748700 w 1064474"/>
                <a:gd name="connsiteY4" fmla="*/ 463438 h 470826"/>
                <a:gd name="connsiteX0" fmla="*/ 319037 w 1080471"/>
                <a:gd name="connsiteY0" fmla="*/ 470846 h 470846"/>
                <a:gd name="connsiteX1" fmla="*/ 22461 w 1080471"/>
                <a:gd name="connsiteY1" fmla="*/ 211851 h 470846"/>
                <a:gd name="connsiteX2" fmla="*/ 559963 w 1080471"/>
                <a:gd name="connsiteY2" fmla="*/ 50 h 470846"/>
                <a:gd name="connsiteX3" fmla="*/ 1080471 w 1080471"/>
                <a:gd name="connsiteY3" fmla="*/ 225933 h 470846"/>
                <a:gd name="connsiteX4" fmla="*/ 764697 w 1080471"/>
                <a:gd name="connsiteY4" fmla="*/ 463458 h 470846"/>
                <a:gd name="connsiteX0" fmla="*/ 296576 w 1058010"/>
                <a:gd name="connsiteY0" fmla="*/ 470846 h 470846"/>
                <a:gd name="connsiteX1" fmla="*/ 0 w 1058010"/>
                <a:gd name="connsiteY1" fmla="*/ 211851 h 470846"/>
                <a:gd name="connsiteX2" fmla="*/ 537502 w 1058010"/>
                <a:gd name="connsiteY2" fmla="*/ 50 h 470846"/>
                <a:gd name="connsiteX3" fmla="*/ 1058010 w 1058010"/>
                <a:gd name="connsiteY3" fmla="*/ 225933 h 470846"/>
                <a:gd name="connsiteX4" fmla="*/ 742236 w 1058010"/>
                <a:gd name="connsiteY4" fmla="*/ 463458 h 470846"/>
                <a:gd name="connsiteX0" fmla="*/ 296709 w 1058143"/>
                <a:gd name="connsiteY0" fmla="*/ 470846 h 470846"/>
                <a:gd name="connsiteX1" fmla="*/ 133 w 1058143"/>
                <a:gd name="connsiteY1" fmla="*/ 211851 h 470846"/>
                <a:gd name="connsiteX2" fmla="*/ 537635 w 1058143"/>
                <a:gd name="connsiteY2" fmla="*/ 50 h 470846"/>
                <a:gd name="connsiteX3" fmla="*/ 1058143 w 1058143"/>
                <a:gd name="connsiteY3" fmla="*/ 225933 h 470846"/>
                <a:gd name="connsiteX4" fmla="*/ 742369 w 1058143"/>
                <a:gd name="connsiteY4" fmla="*/ 463458 h 470846"/>
                <a:gd name="connsiteX0" fmla="*/ 285395 w 1046829"/>
                <a:gd name="connsiteY0" fmla="*/ 470802 h 470802"/>
                <a:gd name="connsiteX1" fmla="*/ 148 w 1046829"/>
                <a:gd name="connsiteY1" fmla="*/ 221195 h 470802"/>
                <a:gd name="connsiteX2" fmla="*/ 526321 w 1046829"/>
                <a:gd name="connsiteY2" fmla="*/ 6 h 470802"/>
                <a:gd name="connsiteX3" fmla="*/ 1046829 w 1046829"/>
                <a:gd name="connsiteY3" fmla="*/ 225889 h 470802"/>
                <a:gd name="connsiteX4" fmla="*/ 731055 w 1046829"/>
                <a:gd name="connsiteY4" fmla="*/ 463414 h 470802"/>
                <a:gd name="connsiteX0" fmla="*/ 313688 w 1075122"/>
                <a:gd name="connsiteY0" fmla="*/ 470817 h 470817"/>
                <a:gd name="connsiteX1" fmla="*/ 117 w 1075122"/>
                <a:gd name="connsiteY1" fmla="*/ 216516 h 470817"/>
                <a:gd name="connsiteX2" fmla="*/ 554614 w 1075122"/>
                <a:gd name="connsiteY2" fmla="*/ 21 h 470817"/>
                <a:gd name="connsiteX3" fmla="*/ 1075122 w 1075122"/>
                <a:gd name="connsiteY3" fmla="*/ 225904 h 470817"/>
                <a:gd name="connsiteX4" fmla="*/ 759348 w 1075122"/>
                <a:gd name="connsiteY4" fmla="*/ 463429 h 470817"/>
                <a:gd name="connsiteX0" fmla="*/ 313688 w 1075122"/>
                <a:gd name="connsiteY0" fmla="*/ 470817 h 470817"/>
                <a:gd name="connsiteX1" fmla="*/ 117 w 1075122"/>
                <a:gd name="connsiteY1" fmla="*/ 216516 h 470817"/>
                <a:gd name="connsiteX2" fmla="*/ 554614 w 1075122"/>
                <a:gd name="connsiteY2" fmla="*/ 21 h 470817"/>
                <a:gd name="connsiteX3" fmla="*/ 1075122 w 1075122"/>
                <a:gd name="connsiteY3" fmla="*/ 225904 h 470817"/>
                <a:gd name="connsiteX4" fmla="*/ 759348 w 1075122"/>
                <a:gd name="connsiteY4" fmla="*/ 463429 h 470817"/>
                <a:gd name="connsiteX0" fmla="*/ 319350 w 1075119"/>
                <a:gd name="connsiteY0" fmla="*/ 456735 h 463429"/>
                <a:gd name="connsiteX1" fmla="*/ 114 w 1075119"/>
                <a:gd name="connsiteY1" fmla="*/ 216516 h 463429"/>
                <a:gd name="connsiteX2" fmla="*/ 554611 w 1075119"/>
                <a:gd name="connsiteY2" fmla="*/ 21 h 463429"/>
                <a:gd name="connsiteX3" fmla="*/ 1075119 w 1075119"/>
                <a:gd name="connsiteY3" fmla="*/ 225904 h 463429"/>
                <a:gd name="connsiteX4" fmla="*/ 759345 w 1075119"/>
                <a:gd name="connsiteY4" fmla="*/ 463429 h 463429"/>
                <a:gd name="connsiteX0" fmla="*/ 319345 w 1075114"/>
                <a:gd name="connsiteY0" fmla="*/ 456735 h 463429"/>
                <a:gd name="connsiteX1" fmla="*/ 109 w 1075114"/>
                <a:gd name="connsiteY1" fmla="*/ 216516 h 463429"/>
                <a:gd name="connsiteX2" fmla="*/ 554606 w 1075114"/>
                <a:gd name="connsiteY2" fmla="*/ 21 h 463429"/>
                <a:gd name="connsiteX3" fmla="*/ 1075114 w 1075114"/>
                <a:gd name="connsiteY3" fmla="*/ 225904 h 463429"/>
                <a:gd name="connsiteX4" fmla="*/ 759340 w 1075114"/>
                <a:gd name="connsiteY4" fmla="*/ 463429 h 463429"/>
                <a:gd name="connsiteX0" fmla="*/ 302365 w 1058134"/>
                <a:gd name="connsiteY0" fmla="*/ 456714 h 463408"/>
                <a:gd name="connsiteX1" fmla="*/ 123 w 1058134"/>
                <a:gd name="connsiteY1" fmla="*/ 225883 h 463408"/>
                <a:gd name="connsiteX2" fmla="*/ 537626 w 1058134"/>
                <a:gd name="connsiteY2" fmla="*/ 0 h 463408"/>
                <a:gd name="connsiteX3" fmla="*/ 1058134 w 1058134"/>
                <a:gd name="connsiteY3" fmla="*/ 225883 h 463408"/>
                <a:gd name="connsiteX4" fmla="*/ 742360 w 1058134"/>
                <a:gd name="connsiteY4" fmla="*/ 463408 h 463408"/>
                <a:gd name="connsiteX0" fmla="*/ 302365 w 1058134"/>
                <a:gd name="connsiteY0" fmla="*/ 456714 h 463408"/>
                <a:gd name="connsiteX1" fmla="*/ 123 w 1058134"/>
                <a:gd name="connsiteY1" fmla="*/ 225883 h 463408"/>
                <a:gd name="connsiteX2" fmla="*/ 537626 w 1058134"/>
                <a:gd name="connsiteY2" fmla="*/ 0 h 463408"/>
                <a:gd name="connsiteX3" fmla="*/ 1058134 w 1058134"/>
                <a:gd name="connsiteY3" fmla="*/ 225883 h 463408"/>
                <a:gd name="connsiteX4" fmla="*/ 742360 w 1058134"/>
                <a:gd name="connsiteY4" fmla="*/ 463408 h 463408"/>
                <a:gd name="connsiteX0" fmla="*/ 302365 w 1058134"/>
                <a:gd name="connsiteY0" fmla="*/ 440579 h 447273"/>
                <a:gd name="connsiteX1" fmla="*/ 123 w 1058134"/>
                <a:gd name="connsiteY1" fmla="*/ 209748 h 447273"/>
                <a:gd name="connsiteX2" fmla="*/ 537626 w 1058134"/>
                <a:gd name="connsiteY2" fmla="*/ 0 h 447273"/>
                <a:gd name="connsiteX3" fmla="*/ 1058134 w 1058134"/>
                <a:gd name="connsiteY3" fmla="*/ 209748 h 447273"/>
                <a:gd name="connsiteX4" fmla="*/ 742360 w 1058134"/>
                <a:gd name="connsiteY4" fmla="*/ 447273 h 447273"/>
                <a:gd name="connsiteX0" fmla="*/ 302365 w 1058134"/>
                <a:gd name="connsiteY0" fmla="*/ 436178 h 447273"/>
                <a:gd name="connsiteX1" fmla="*/ 123 w 1058134"/>
                <a:gd name="connsiteY1" fmla="*/ 209748 h 447273"/>
                <a:gd name="connsiteX2" fmla="*/ 537626 w 1058134"/>
                <a:gd name="connsiteY2" fmla="*/ 0 h 447273"/>
                <a:gd name="connsiteX3" fmla="*/ 1058134 w 1058134"/>
                <a:gd name="connsiteY3" fmla="*/ 209748 h 447273"/>
                <a:gd name="connsiteX4" fmla="*/ 742360 w 1058134"/>
                <a:gd name="connsiteY4" fmla="*/ 447273 h 447273"/>
                <a:gd name="connsiteX0" fmla="*/ 302365 w 1058134"/>
                <a:gd name="connsiteY0" fmla="*/ 436178 h 441405"/>
                <a:gd name="connsiteX1" fmla="*/ 123 w 1058134"/>
                <a:gd name="connsiteY1" fmla="*/ 209748 h 441405"/>
                <a:gd name="connsiteX2" fmla="*/ 537626 w 1058134"/>
                <a:gd name="connsiteY2" fmla="*/ 0 h 441405"/>
                <a:gd name="connsiteX3" fmla="*/ 1058134 w 1058134"/>
                <a:gd name="connsiteY3" fmla="*/ 209748 h 441405"/>
                <a:gd name="connsiteX4" fmla="*/ 738820 w 1058134"/>
                <a:gd name="connsiteY4" fmla="*/ 441405 h 441405"/>
                <a:gd name="connsiteX0" fmla="*/ 302365 w 1058134"/>
                <a:gd name="connsiteY0" fmla="*/ 436178 h 441405"/>
                <a:gd name="connsiteX1" fmla="*/ 123 w 1058134"/>
                <a:gd name="connsiteY1" fmla="*/ 209748 h 441405"/>
                <a:gd name="connsiteX2" fmla="*/ 537626 w 1058134"/>
                <a:gd name="connsiteY2" fmla="*/ 0 h 441405"/>
                <a:gd name="connsiteX3" fmla="*/ 1058134 w 1058134"/>
                <a:gd name="connsiteY3" fmla="*/ 209748 h 441405"/>
                <a:gd name="connsiteX4" fmla="*/ 738820 w 1058134"/>
                <a:gd name="connsiteY4" fmla="*/ 441405 h 441405"/>
                <a:gd name="connsiteX0" fmla="*/ 302365 w 1058134"/>
                <a:gd name="connsiteY0" fmla="*/ 436178 h 441405"/>
                <a:gd name="connsiteX1" fmla="*/ 123 w 1058134"/>
                <a:gd name="connsiteY1" fmla="*/ 209748 h 441405"/>
                <a:gd name="connsiteX2" fmla="*/ 537626 w 1058134"/>
                <a:gd name="connsiteY2" fmla="*/ 0 h 441405"/>
                <a:gd name="connsiteX3" fmla="*/ 1058134 w 1058134"/>
                <a:gd name="connsiteY3" fmla="*/ 209748 h 441405"/>
                <a:gd name="connsiteX4" fmla="*/ 738820 w 1058134"/>
                <a:gd name="connsiteY4" fmla="*/ 441405 h 441405"/>
                <a:gd name="connsiteX0" fmla="*/ 302365 w 1051053"/>
                <a:gd name="connsiteY0" fmla="*/ 436178 h 441405"/>
                <a:gd name="connsiteX1" fmla="*/ 123 w 1051053"/>
                <a:gd name="connsiteY1" fmla="*/ 209748 h 441405"/>
                <a:gd name="connsiteX2" fmla="*/ 537626 w 1051053"/>
                <a:gd name="connsiteY2" fmla="*/ 0 h 441405"/>
                <a:gd name="connsiteX3" fmla="*/ 1051053 w 1051053"/>
                <a:gd name="connsiteY3" fmla="*/ 209748 h 441405"/>
                <a:gd name="connsiteX4" fmla="*/ 738820 w 1051053"/>
                <a:gd name="connsiteY4" fmla="*/ 441405 h 441405"/>
                <a:gd name="connsiteX0" fmla="*/ 302365 w 1051053"/>
                <a:gd name="connsiteY0" fmla="*/ 436178 h 441405"/>
                <a:gd name="connsiteX1" fmla="*/ 123 w 1051053"/>
                <a:gd name="connsiteY1" fmla="*/ 209748 h 441405"/>
                <a:gd name="connsiteX2" fmla="*/ 537626 w 1051053"/>
                <a:gd name="connsiteY2" fmla="*/ 0 h 441405"/>
                <a:gd name="connsiteX3" fmla="*/ 1051053 w 1051053"/>
                <a:gd name="connsiteY3" fmla="*/ 209748 h 441405"/>
                <a:gd name="connsiteX4" fmla="*/ 738820 w 1051053"/>
                <a:gd name="connsiteY4" fmla="*/ 441405 h 441405"/>
                <a:gd name="connsiteX0" fmla="*/ 302365 w 1058134"/>
                <a:gd name="connsiteY0" fmla="*/ 436300 h 441527"/>
                <a:gd name="connsiteX1" fmla="*/ 123 w 1058134"/>
                <a:gd name="connsiteY1" fmla="*/ 209870 h 441527"/>
                <a:gd name="connsiteX2" fmla="*/ 537626 w 1058134"/>
                <a:gd name="connsiteY2" fmla="*/ 122 h 441527"/>
                <a:gd name="connsiteX3" fmla="*/ 1058134 w 1058134"/>
                <a:gd name="connsiteY3" fmla="*/ 226006 h 441527"/>
                <a:gd name="connsiteX4" fmla="*/ 738820 w 1058134"/>
                <a:gd name="connsiteY4" fmla="*/ 441527 h 441527"/>
                <a:gd name="connsiteX0" fmla="*/ 302365 w 1051053"/>
                <a:gd name="connsiteY0" fmla="*/ 436231 h 441458"/>
                <a:gd name="connsiteX1" fmla="*/ 123 w 1051053"/>
                <a:gd name="connsiteY1" fmla="*/ 209801 h 441458"/>
                <a:gd name="connsiteX2" fmla="*/ 537626 w 1051053"/>
                <a:gd name="connsiteY2" fmla="*/ 53 h 441458"/>
                <a:gd name="connsiteX3" fmla="*/ 1051053 w 1051053"/>
                <a:gd name="connsiteY3" fmla="*/ 220070 h 441458"/>
                <a:gd name="connsiteX4" fmla="*/ 738820 w 1051053"/>
                <a:gd name="connsiteY4" fmla="*/ 441458 h 441458"/>
                <a:gd name="connsiteX0" fmla="*/ 302365 w 1052823"/>
                <a:gd name="connsiteY0" fmla="*/ 436196 h 441423"/>
                <a:gd name="connsiteX1" fmla="*/ 123 w 1052823"/>
                <a:gd name="connsiteY1" fmla="*/ 209766 h 441423"/>
                <a:gd name="connsiteX2" fmla="*/ 537626 w 1052823"/>
                <a:gd name="connsiteY2" fmla="*/ 18 h 441423"/>
                <a:gd name="connsiteX3" fmla="*/ 1052823 w 1052823"/>
                <a:gd name="connsiteY3" fmla="*/ 215635 h 441423"/>
                <a:gd name="connsiteX4" fmla="*/ 738820 w 1052823"/>
                <a:gd name="connsiteY4" fmla="*/ 441423 h 441423"/>
                <a:gd name="connsiteX0" fmla="*/ 302365 w 1054593"/>
                <a:gd name="connsiteY0" fmla="*/ 436189 h 441416"/>
                <a:gd name="connsiteX1" fmla="*/ 123 w 1054593"/>
                <a:gd name="connsiteY1" fmla="*/ 209759 h 441416"/>
                <a:gd name="connsiteX2" fmla="*/ 537626 w 1054593"/>
                <a:gd name="connsiteY2" fmla="*/ 11 h 441416"/>
                <a:gd name="connsiteX3" fmla="*/ 1054593 w 1054593"/>
                <a:gd name="connsiteY3" fmla="*/ 214161 h 441416"/>
                <a:gd name="connsiteX4" fmla="*/ 738820 w 1054593"/>
                <a:gd name="connsiteY4" fmla="*/ 441416 h 441416"/>
                <a:gd name="connsiteX0" fmla="*/ 302365 w 1045742"/>
                <a:gd name="connsiteY0" fmla="*/ 436178 h 441405"/>
                <a:gd name="connsiteX1" fmla="*/ 123 w 1045742"/>
                <a:gd name="connsiteY1" fmla="*/ 209748 h 441405"/>
                <a:gd name="connsiteX2" fmla="*/ 537626 w 1045742"/>
                <a:gd name="connsiteY2" fmla="*/ 0 h 441405"/>
                <a:gd name="connsiteX3" fmla="*/ 1045742 w 1045742"/>
                <a:gd name="connsiteY3" fmla="*/ 209750 h 441405"/>
                <a:gd name="connsiteX4" fmla="*/ 738820 w 1045742"/>
                <a:gd name="connsiteY4" fmla="*/ 441405 h 441405"/>
                <a:gd name="connsiteX0" fmla="*/ 302365 w 1051053"/>
                <a:gd name="connsiteY0" fmla="*/ 436178 h 441405"/>
                <a:gd name="connsiteX1" fmla="*/ 123 w 1051053"/>
                <a:gd name="connsiteY1" fmla="*/ 209748 h 441405"/>
                <a:gd name="connsiteX2" fmla="*/ 537626 w 1051053"/>
                <a:gd name="connsiteY2" fmla="*/ 0 h 441405"/>
                <a:gd name="connsiteX3" fmla="*/ 1051053 w 1051053"/>
                <a:gd name="connsiteY3" fmla="*/ 209750 h 441405"/>
                <a:gd name="connsiteX4" fmla="*/ 738820 w 1051053"/>
                <a:gd name="connsiteY4" fmla="*/ 441405 h 441405"/>
                <a:gd name="connsiteX0" fmla="*/ 302365 w 1056363"/>
                <a:gd name="connsiteY0" fmla="*/ 436195 h 441422"/>
                <a:gd name="connsiteX1" fmla="*/ 123 w 1056363"/>
                <a:gd name="connsiteY1" fmla="*/ 209765 h 441422"/>
                <a:gd name="connsiteX2" fmla="*/ 537626 w 1056363"/>
                <a:gd name="connsiteY2" fmla="*/ 17 h 441422"/>
                <a:gd name="connsiteX3" fmla="*/ 1056363 w 1056363"/>
                <a:gd name="connsiteY3" fmla="*/ 215635 h 441422"/>
                <a:gd name="connsiteX4" fmla="*/ 738820 w 1056363"/>
                <a:gd name="connsiteY4" fmla="*/ 441422 h 441422"/>
                <a:gd name="connsiteX0" fmla="*/ 302365 w 1051052"/>
                <a:gd name="connsiteY0" fmla="*/ 436183 h 441410"/>
                <a:gd name="connsiteX1" fmla="*/ 123 w 1051052"/>
                <a:gd name="connsiteY1" fmla="*/ 209753 h 441410"/>
                <a:gd name="connsiteX2" fmla="*/ 537626 w 1051052"/>
                <a:gd name="connsiteY2" fmla="*/ 5 h 441410"/>
                <a:gd name="connsiteX3" fmla="*/ 1051052 w 1051052"/>
                <a:gd name="connsiteY3" fmla="*/ 212689 h 441410"/>
                <a:gd name="connsiteX4" fmla="*/ 738820 w 1051052"/>
                <a:gd name="connsiteY4" fmla="*/ 441410 h 441410"/>
                <a:gd name="connsiteX0" fmla="*/ 302365 w 1056362"/>
                <a:gd name="connsiteY0" fmla="*/ 436195 h 441422"/>
                <a:gd name="connsiteX1" fmla="*/ 123 w 1056362"/>
                <a:gd name="connsiteY1" fmla="*/ 209765 h 441422"/>
                <a:gd name="connsiteX2" fmla="*/ 537626 w 1056362"/>
                <a:gd name="connsiteY2" fmla="*/ 17 h 441422"/>
                <a:gd name="connsiteX3" fmla="*/ 1056362 w 1056362"/>
                <a:gd name="connsiteY3" fmla="*/ 215635 h 441422"/>
                <a:gd name="connsiteX4" fmla="*/ 738820 w 1056362"/>
                <a:gd name="connsiteY4" fmla="*/ 441422 h 441422"/>
                <a:gd name="connsiteX0" fmla="*/ 302365 w 1056362"/>
                <a:gd name="connsiteY0" fmla="*/ 436195 h 437021"/>
                <a:gd name="connsiteX1" fmla="*/ 123 w 1056362"/>
                <a:gd name="connsiteY1" fmla="*/ 209765 h 437021"/>
                <a:gd name="connsiteX2" fmla="*/ 537626 w 1056362"/>
                <a:gd name="connsiteY2" fmla="*/ 17 h 437021"/>
                <a:gd name="connsiteX3" fmla="*/ 1056362 w 1056362"/>
                <a:gd name="connsiteY3" fmla="*/ 215635 h 437021"/>
                <a:gd name="connsiteX4" fmla="*/ 738820 w 1056362"/>
                <a:gd name="connsiteY4" fmla="*/ 437021 h 437021"/>
                <a:gd name="connsiteX0" fmla="*/ 302365 w 1056362"/>
                <a:gd name="connsiteY0" fmla="*/ 436195 h 437021"/>
                <a:gd name="connsiteX1" fmla="*/ 123 w 1056362"/>
                <a:gd name="connsiteY1" fmla="*/ 209765 h 437021"/>
                <a:gd name="connsiteX2" fmla="*/ 537626 w 1056362"/>
                <a:gd name="connsiteY2" fmla="*/ 17 h 437021"/>
                <a:gd name="connsiteX3" fmla="*/ 1056362 w 1056362"/>
                <a:gd name="connsiteY3" fmla="*/ 215635 h 437021"/>
                <a:gd name="connsiteX4" fmla="*/ 738820 w 1056362"/>
                <a:gd name="connsiteY4" fmla="*/ 437021 h 437021"/>
                <a:gd name="connsiteX0" fmla="*/ 302365 w 1056362"/>
                <a:gd name="connsiteY0" fmla="*/ 436188 h 437014"/>
                <a:gd name="connsiteX1" fmla="*/ 123 w 1056362"/>
                <a:gd name="connsiteY1" fmla="*/ 209758 h 437014"/>
                <a:gd name="connsiteX2" fmla="*/ 537626 w 1056362"/>
                <a:gd name="connsiteY2" fmla="*/ 10 h 437014"/>
                <a:gd name="connsiteX3" fmla="*/ 1056362 w 1056362"/>
                <a:gd name="connsiteY3" fmla="*/ 215628 h 437014"/>
                <a:gd name="connsiteX4" fmla="*/ 738820 w 1056362"/>
                <a:gd name="connsiteY4" fmla="*/ 437014 h 43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6362" h="437014">
                  <a:moveTo>
                    <a:pt x="302365" y="436188"/>
                  </a:moveTo>
                  <a:cubicBezTo>
                    <a:pt x="124035" y="388371"/>
                    <a:pt x="-4536" y="339255"/>
                    <a:pt x="123" y="209758"/>
                  </a:cubicBezTo>
                  <a:cubicBezTo>
                    <a:pt x="9829" y="74671"/>
                    <a:pt x="361586" y="-968"/>
                    <a:pt x="537626" y="10"/>
                  </a:cubicBezTo>
                  <a:cubicBezTo>
                    <a:pt x="713666" y="988"/>
                    <a:pt x="1047510" y="73034"/>
                    <a:pt x="1056362" y="215628"/>
                  </a:cubicBezTo>
                  <a:cubicBezTo>
                    <a:pt x="1054592" y="320083"/>
                    <a:pt x="977272" y="371254"/>
                    <a:pt x="738820" y="437014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94114E9-839C-C91C-00A0-7E0BFB7F071C}"/>
                    </a:ext>
                  </a:extLst>
                </p:cNvPr>
                <p:cNvSpPr txBox="1"/>
                <p:nvPr/>
              </p:nvSpPr>
              <p:spPr>
                <a:xfrm>
                  <a:off x="1478535" y="1277840"/>
                  <a:ext cx="4890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49D5F55-01E1-4794-BE88-54B090D51C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535" y="1277840"/>
                  <a:ext cx="48904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Freeform: Shape 30">
              <a:extLst>
                <a:ext uri="{FF2B5EF4-FFF2-40B4-BE49-F238E27FC236}">
                  <a16:creationId xmlns:a16="http://schemas.microsoft.com/office/drawing/2014/main" id="{DF314AB7-B6FA-A049-D9B4-A8CE63A8073F}"/>
                </a:ext>
              </a:extLst>
            </p:cNvPr>
            <p:cNvSpPr/>
            <p:nvPr/>
          </p:nvSpPr>
          <p:spPr>
            <a:xfrm>
              <a:off x="1966202" y="1150228"/>
              <a:ext cx="1612794" cy="897656"/>
            </a:xfrm>
            <a:custGeom>
              <a:avLst/>
              <a:gdLst>
                <a:gd name="connsiteX0" fmla="*/ 0 w 1784930"/>
                <a:gd name="connsiteY0" fmla="*/ 482820 h 798032"/>
                <a:gd name="connsiteX1" fmla="*/ 977900 w 1784930"/>
                <a:gd name="connsiteY1" fmla="*/ 6570 h 798032"/>
                <a:gd name="connsiteX2" fmla="*/ 1593850 w 1784930"/>
                <a:gd name="connsiteY2" fmla="*/ 793970 h 798032"/>
                <a:gd name="connsiteX3" fmla="*/ 1784350 w 1784930"/>
                <a:gd name="connsiteY3" fmla="*/ 305020 h 798032"/>
                <a:gd name="connsiteX0" fmla="*/ 0 w 1593850"/>
                <a:gd name="connsiteY0" fmla="*/ 482820 h 793970"/>
                <a:gd name="connsiteX1" fmla="*/ 977900 w 1593850"/>
                <a:gd name="connsiteY1" fmla="*/ 6570 h 793970"/>
                <a:gd name="connsiteX2" fmla="*/ 1593850 w 1593850"/>
                <a:gd name="connsiteY2" fmla="*/ 793970 h 793970"/>
                <a:gd name="connsiteX0" fmla="*/ 0 w 1504950"/>
                <a:gd name="connsiteY0" fmla="*/ 483752 h 820302"/>
                <a:gd name="connsiteX1" fmla="*/ 977900 w 1504950"/>
                <a:gd name="connsiteY1" fmla="*/ 7502 h 820302"/>
                <a:gd name="connsiteX2" fmla="*/ 1504950 w 1504950"/>
                <a:gd name="connsiteY2" fmla="*/ 820302 h 820302"/>
                <a:gd name="connsiteX0" fmla="*/ 0 w 1610599"/>
                <a:gd name="connsiteY0" fmla="*/ 483752 h 820302"/>
                <a:gd name="connsiteX1" fmla="*/ 977900 w 1610599"/>
                <a:gd name="connsiteY1" fmla="*/ 7502 h 820302"/>
                <a:gd name="connsiteX2" fmla="*/ 1504950 w 1610599"/>
                <a:gd name="connsiteY2" fmla="*/ 820302 h 820302"/>
                <a:gd name="connsiteX0" fmla="*/ 0 w 1621471"/>
                <a:gd name="connsiteY0" fmla="*/ 485340 h 821890"/>
                <a:gd name="connsiteX1" fmla="*/ 977900 w 1621471"/>
                <a:gd name="connsiteY1" fmla="*/ 9090 h 821890"/>
                <a:gd name="connsiteX2" fmla="*/ 1504950 w 1621471"/>
                <a:gd name="connsiteY2" fmla="*/ 821890 h 821890"/>
                <a:gd name="connsiteX0" fmla="*/ 0 w 1595015"/>
                <a:gd name="connsiteY0" fmla="*/ 263892 h 600442"/>
                <a:gd name="connsiteX1" fmla="*/ 730250 w 1595015"/>
                <a:gd name="connsiteY1" fmla="*/ 16242 h 600442"/>
                <a:gd name="connsiteX2" fmla="*/ 1504950 w 1595015"/>
                <a:gd name="connsiteY2" fmla="*/ 600442 h 600442"/>
                <a:gd name="connsiteX0" fmla="*/ 0 w 1504950"/>
                <a:gd name="connsiteY0" fmla="*/ 287645 h 624195"/>
                <a:gd name="connsiteX1" fmla="*/ 730250 w 1504950"/>
                <a:gd name="connsiteY1" fmla="*/ 39995 h 624195"/>
                <a:gd name="connsiteX2" fmla="*/ 1504950 w 1504950"/>
                <a:gd name="connsiteY2" fmla="*/ 624195 h 624195"/>
                <a:gd name="connsiteX0" fmla="*/ 0 w 1504950"/>
                <a:gd name="connsiteY0" fmla="*/ 409076 h 745626"/>
                <a:gd name="connsiteX1" fmla="*/ 723900 w 1504950"/>
                <a:gd name="connsiteY1" fmla="*/ 21726 h 745626"/>
                <a:gd name="connsiteX2" fmla="*/ 1504950 w 1504950"/>
                <a:gd name="connsiteY2" fmla="*/ 745626 h 745626"/>
                <a:gd name="connsiteX0" fmla="*/ 0 w 1504950"/>
                <a:gd name="connsiteY0" fmla="*/ 443368 h 779918"/>
                <a:gd name="connsiteX1" fmla="*/ 723900 w 1504950"/>
                <a:gd name="connsiteY1" fmla="*/ 56018 h 779918"/>
                <a:gd name="connsiteX2" fmla="*/ 1504950 w 1504950"/>
                <a:gd name="connsiteY2" fmla="*/ 779918 h 779918"/>
                <a:gd name="connsiteX0" fmla="*/ 0 w 1504950"/>
                <a:gd name="connsiteY0" fmla="*/ 316605 h 653155"/>
                <a:gd name="connsiteX1" fmla="*/ 736600 w 1504950"/>
                <a:gd name="connsiteY1" fmla="*/ 81655 h 653155"/>
                <a:gd name="connsiteX2" fmla="*/ 1504950 w 1504950"/>
                <a:gd name="connsiteY2" fmla="*/ 653155 h 653155"/>
                <a:gd name="connsiteX0" fmla="*/ 0 w 1504950"/>
                <a:gd name="connsiteY0" fmla="*/ 266330 h 602880"/>
                <a:gd name="connsiteX1" fmla="*/ 736600 w 1504950"/>
                <a:gd name="connsiteY1" fmla="*/ 31380 h 602880"/>
                <a:gd name="connsiteX2" fmla="*/ 1504950 w 1504950"/>
                <a:gd name="connsiteY2" fmla="*/ 602880 h 602880"/>
                <a:gd name="connsiteX0" fmla="*/ 0 w 1504950"/>
                <a:gd name="connsiteY0" fmla="*/ 297758 h 634308"/>
                <a:gd name="connsiteX1" fmla="*/ 730250 w 1504950"/>
                <a:gd name="connsiteY1" fmla="*/ 24708 h 634308"/>
                <a:gd name="connsiteX2" fmla="*/ 1504950 w 1504950"/>
                <a:gd name="connsiteY2" fmla="*/ 634308 h 634308"/>
                <a:gd name="connsiteX0" fmla="*/ 0 w 1504950"/>
                <a:gd name="connsiteY0" fmla="*/ 289809 h 626359"/>
                <a:gd name="connsiteX1" fmla="*/ 730250 w 1504950"/>
                <a:gd name="connsiteY1" fmla="*/ 16759 h 626359"/>
                <a:gd name="connsiteX2" fmla="*/ 1504950 w 1504950"/>
                <a:gd name="connsiteY2" fmla="*/ 626359 h 626359"/>
                <a:gd name="connsiteX0" fmla="*/ 0 w 1492250"/>
                <a:gd name="connsiteY0" fmla="*/ 141413 h 757363"/>
                <a:gd name="connsiteX1" fmla="*/ 717550 w 1492250"/>
                <a:gd name="connsiteY1" fmla="*/ 147763 h 757363"/>
                <a:gd name="connsiteX2" fmla="*/ 1492250 w 1492250"/>
                <a:gd name="connsiteY2" fmla="*/ 757363 h 757363"/>
                <a:gd name="connsiteX0" fmla="*/ 0 w 1492250"/>
                <a:gd name="connsiteY0" fmla="*/ 236380 h 852330"/>
                <a:gd name="connsiteX1" fmla="*/ 984250 w 1492250"/>
                <a:gd name="connsiteY1" fmla="*/ 58580 h 852330"/>
                <a:gd name="connsiteX2" fmla="*/ 1492250 w 1492250"/>
                <a:gd name="connsiteY2" fmla="*/ 852330 h 852330"/>
                <a:gd name="connsiteX0" fmla="*/ 0 w 1492250"/>
                <a:gd name="connsiteY0" fmla="*/ 0 h 615950"/>
                <a:gd name="connsiteX1" fmla="*/ 1492250 w 1492250"/>
                <a:gd name="connsiteY1" fmla="*/ 615950 h 615950"/>
                <a:gd name="connsiteX0" fmla="*/ 0 w 1492250"/>
                <a:gd name="connsiteY0" fmla="*/ 152793 h 768743"/>
                <a:gd name="connsiteX1" fmla="*/ 1492250 w 1492250"/>
                <a:gd name="connsiteY1" fmla="*/ 768743 h 768743"/>
                <a:gd name="connsiteX0" fmla="*/ 0 w 1493728"/>
                <a:gd name="connsiteY0" fmla="*/ 200263 h 816213"/>
                <a:gd name="connsiteX1" fmla="*/ 1492250 w 1493728"/>
                <a:gd name="connsiteY1" fmla="*/ 816213 h 816213"/>
                <a:gd name="connsiteX0" fmla="*/ 3184 w 1496027"/>
                <a:gd name="connsiteY0" fmla="*/ 537070 h 1153020"/>
                <a:gd name="connsiteX1" fmla="*/ 1495434 w 1496027"/>
                <a:gd name="connsiteY1" fmla="*/ 1153020 h 1153020"/>
                <a:gd name="connsiteX0" fmla="*/ 3149 w 1514804"/>
                <a:gd name="connsiteY0" fmla="*/ 757772 h 757771"/>
                <a:gd name="connsiteX1" fmla="*/ 1514218 w 1514804"/>
                <a:gd name="connsiteY1" fmla="*/ 645900 h 757771"/>
                <a:gd name="connsiteX0" fmla="*/ 4379 w 1515448"/>
                <a:gd name="connsiteY0" fmla="*/ 689163 h 689163"/>
                <a:gd name="connsiteX1" fmla="*/ 1515448 w 1515448"/>
                <a:gd name="connsiteY1" fmla="*/ 577291 h 689163"/>
                <a:gd name="connsiteX0" fmla="*/ 5274 w 1309338"/>
                <a:gd name="connsiteY0" fmla="*/ 587035 h 805109"/>
                <a:gd name="connsiteX1" fmla="*/ 1309338 w 1309338"/>
                <a:gd name="connsiteY1" fmla="*/ 805109 h 805109"/>
                <a:gd name="connsiteX0" fmla="*/ 6174 w 1310238"/>
                <a:gd name="connsiteY0" fmla="*/ 488588 h 717319"/>
                <a:gd name="connsiteX1" fmla="*/ 1310238 w 1310238"/>
                <a:gd name="connsiteY1" fmla="*/ 706662 h 717319"/>
                <a:gd name="connsiteX0" fmla="*/ 6174 w 1310238"/>
                <a:gd name="connsiteY0" fmla="*/ 520188 h 738262"/>
                <a:gd name="connsiteX1" fmla="*/ 1310238 w 1310238"/>
                <a:gd name="connsiteY1" fmla="*/ 738262 h 738262"/>
                <a:gd name="connsiteX0" fmla="*/ 82 w 1304146"/>
                <a:gd name="connsiteY0" fmla="*/ 687446 h 905520"/>
                <a:gd name="connsiteX1" fmla="*/ 1304146 w 1304146"/>
                <a:gd name="connsiteY1" fmla="*/ 905520 h 905520"/>
                <a:gd name="connsiteX0" fmla="*/ 109 w 1304173"/>
                <a:gd name="connsiteY0" fmla="*/ 685540 h 903614"/>
                <a:gd name="connsiteX1" fmla="*/ 1304173 w 1304173"/>
                <a:gd name="connsiteY1" fmla="*/ 903614 h 903614"/>
                <a:gd name="connsiteX0" fmla="*/ 109 w 1400011"/>
                <a:gd name="connsiteY0" fmla="*/ 685540 h 933962"/>
                <a:gd name="connsiteX1" fmla="*/ 1304173 w 1400011"/>
                <a:gd name="connsiteY1" fmla="*/ 903614 h 933962"/>
                <a:gd name="connsiteX2" fmla="*/ 1301517 w 1400011"/>
                <a:gd name="connsiteY2" fmla="*/ 933962 h 933962"/>
                <a:gd name="connsiteX0" fmla="*/ 109 w 1593209"/>
                <a:gd name="connsiteY0" fmla="*/ 685540 h 923604"/>
                <a:gd name="connsiteX1" fmla="*/ 1304173 w 1593209"/>
                <a:gd name="connsiteY1" fmla="*/ 903614 h 923604"/>
                <a:gd name="connsiteX2" fmla="*/ 1593206 w 1593209"/>
                <a:gd name="connsiteY2" fmla="*/ 914553 h 923604"/>
                <a:gd name="connsiteX0" fmla="*/ 109 w 1593206"/>
                <a:gd name="connsiteY0" fmla="*/ 685540 h 914553"/>
                <a:gd name="connsiteX1" fmla="*/ 1304173 w 1593206"/>
                <a:gd name="connsiteY1" fmla="*/ 903614 h 914553"/>
                <a:gd name="connsiteX2" fmla="*/ 1593206 w 1593206"/>
                <a:gd name="connsiteY2" fmla="*/ 914553 h 91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3206" h="914553">
                  <a:moveTo>
                    <a:pt x="109" y="685540"/>
                  </a:moveTo>
                  <a:cubicBezTo>
                    <a:pt x="-8777" y="-971799"/>
                    <a:pt x="521546" y="895841"/>
                    <a:pt x="1304173" y="903614"/>
                  </a:cubicBezTo>
                  <a:lnTo>
                    <a:pt x="1593206" y="914553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Isosceles Triangle 35">
              <a:extLst>
                <a:ext uri="{FF2B5EF4-FFF2-40B4-BE49-F238E27FC236}">
                  <a16:creationId xmlns:a16="http://schemas.microsoft.com/office/drawing/2014/main" id="{16ED48ED-7028-37A0-0F10-EF6C454C6580}"/>
                </a:ext>
              </a:extLst>
            </p:cNvPr>
            <p:cNvSpPr/>
            <p:nvPr/>
          </p:nvSpPr>
          <p:spPr>
            <a:xfrm rot="5400000">
              <a:off x="3545305" y="1883231"/>
              <a:ext cx="653422" cy="602940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5FABEC8-CB0A-1B36-8C93-081F09D32F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2730" y="2323295"/>
              <a:ext cx="47204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68D258-DF8C-D42E-E83C-2FE60F985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92730" y="2323295"/>
              <a:ext cx="0" cy="2422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41">
              <a:extLst>
                <a:ext uri="{FF2B5EF4-FFF2-40B4-BE49-F238E27FC236}">
                  <a16:creationId xmlns:a16="http://schemas.microsoft.com/office/drawing/2014/main" id="{E00B9248-50EE-444E-591D-97B148B0679B}"/>
                </a:ext>
              </a:extLst>
            </p:cNvPr>
            <p:cNvSpPr/>
            <p:nvPr/>
          </p:nvSpPr>
          <p:spPr>
            <a:xfrm rot="10800000">
              <a:off x="2975207" y="2577738"/>
              <a:ext cx="240555" cy="214157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B9830C1-D8B1-B19A-5013-2BC72A2416DF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>
              <a:off x="4173486" y="2184701"/>
              <a:ext cx="28741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956E4A-D0D5-7E02-3547-1B91099BD62A}"/>
                    </a:ext>
                  </a:extLst>
                </p:cNvPr>
                <p:cNvSpPr txBox="1"/>
                <p:nvPr/>
              </p:nvSpPr>
              <p:spPr>
                <a:xfrm>
                  <a:off x="4506253" y="1965506"/>
                  <a:ext cx="1429046" cy="4383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rms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  <m:sup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6B6FB9E-6E1D-4FBC-9CE7-57B5C73EC8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6253" y="1965506"/>
                  <a:ext cx="1429046" cy="438390"/>
                </a:xfrm>
                <a:prstGeom prst="rect">
                  <a:avLst/>
                </a:prstGeom>
                <a:blipFill>
                  <a:blip r:embed="rId7"/>
                  <a:stretch>
                    <a:fillRect l="-2553" r="-426" b="-13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013082A-87FA-DCA9-CB12-60F3C5DE5306}"/>
              </a:ext>
            </a:extLst>
          </p:cNvPr>
          <p:cNvSpPr txBox="1"/>
          <p:nvPr/>
        </p:nvSpPr>
        <p:spPr>
          <a:xfrm>
            <a:off x="1971910" y="4771626"/>
            <a:ext cx="1632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Expected signal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36239E8-0E88-A715-787D-E73C121C6E26}"/>
              </a:ext>
            </a:extLst>
          </p:cNvPr>
          <p:cNvCxnSpPr>
            <a:cxnSpLocks/>
          </p:cNvCxnSpPr>
          <p:nvPr/>
        </p:nvCxnSpPr>
        <p:spPr>
          <a:xfrm flipV="1">
            <a:off x="8661396" y="2238054"/>
            <a:ext cx="296263" cy="405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240A7AF-11FF-0690-D9A7-A8BA6B632738}"/>
              </a:ext>
            </a:extLst>
          </p:cNvPr>
          <p:cNvSpPr txBox="1"/>
          <p:nvPr/>
        </p:nvSpPr>
        <p:spPr>
          <a:xfrm>
            <a:off x="8080040" y="2608688"/>
            <a:ext cx="65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0FFFD9-CE47-6F33-2A33-78DDDFBAB115}"/>
              </a:ext>
            </a:extLst>
          </p:cNvPr>
          <p:cNvSpPr txBox="1"/>
          <p:nvPr/>
        </p:nvSpPr>
        <p:spPr>
          <a:xfrm>
            <a:off x="84124" y="2362209"/>
            <a:ext cx="57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ext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E0092F1-2FAE-2D96-920D-B14F72EA1D20}"/>
              </a:ext>
            </a:extLst>
          </p:cNvPr>
          <p:cNvCxnSpPr/>
          <p:nvPr/>
        </p:nvCxnSpPr>
        <p:spPr>
          <a:xfrm flipV="1">
            <a:off x="335759" y="2758469"/>
            <a:ext cx="0" cy="14879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DE01DBA-9CEE-DAF4-D312-17C4A7E0F404}"/>
              </a:ext>
            </a:extLst>
          </p:cNvPr>
          <p:cNvSpPr txBox="1"/>
          <p:nvPr/>
        </p:nvSpPr>
        <p:spPr>
          <a:xfrm>
            <a:off x="7092809" y="6498031"/>
            <a:ext cx="4593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Trapped pbar used to characterize the detector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5B136-A007-1A36-8BDA-170B8E61F180}"/>
              </a:ext>
            </a:extLst>
          </p:cNvPr>
          <p:cNvGrpSpPr/>
          <p:nvPr/>
        </p:nvGrpSpPr>
        <p:grpSpPr>
          <a:xfrm>
            <a:off x="6887459" y="3829258"/>
            <a:ext cx="4746140" cy="3039014"/>
            <a:chOff x="5943606" y="889910"/>
            <a:chExt cx="6225310" cy="45113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9F8578-95BD-F4D0-3974-CE8D80019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3606" y="1386436"/>
              <a:ext cx="6225310" cy="4014787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362D439-1E60-8729-C7A4-8C5FE0FC1286}"/>
                </a:ext>
              </a:extLst>
            </p:cNvPr>
            <p:cNvCxnSpPr>
              <a:cxnSpLocks/>
            </p:cNvCxnSpPr>
            <p:nvPr/>
          </p:nvCxnSpPr>
          <p:spPr>
            <a:xfrm>
              <a:off x="8844059" y="2771774"/>
              <a:ext cx="1072206" cy="0"/>
            </a:xfrm>
            <a:prstGeom prst="straightConnector1">
              <a:avLst/>
            </a:prstGeom>
            <a:ln w="28575">
              <a:solidFill>
                <a:srgbClr val="090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E54734-612C-7297-2557-8BB3DE2215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4059" y="1590675"/>
              <a:ext cx="967431" cy="1181099"/>
            </a:xfrm>
            <a:prstGeom prst="line">
              <a:avLst/>
            </a:prstGeom>
            <a:ln w="28575">
              <a:solidFill>
                <a:srgbClr val="090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3507B90-6709-7551-3EF4-D3262EB443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9201" y="1898086"/>
              <a:ext cx="715633" cy="873689"/>
            </a:xfrm>
            <a:prstGeom prst="line">
              <a:avLst/>
            </a:prstGeom>
            <a:ln w="28575">
              <a:solidFill>
                <a:srgbClr val="090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8150E0D-CF13-8DE5-3C18-2408756DEA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4059" y="1571625"/>
              <a:ext cx="613963" cy="732828"/>
            </a:xfrm>
            <a:prstGeom prst="line">
              <a:avLst/>
            </a:prstGeom>
            <a:ln w="28575">
              <a:solidFill>
                <a:srgbClr val="090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B3EA755-BE08-9B5C-C639-5235AF70E7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98289" y="2261484"/>
              <a:ext cx="417976" cy="510292"/>
            </a:xfrm>
            <a:prstGeom prst="line">
              <a:avLst/>
            </a:prstGeom>
            <a:ln w="28575">
              <a:solidFill>
                <a:srgbClr val="090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6F9859D-0728-797B-F98B-C94E1E5B0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3164" y="2598490"/>
              <a:ext cx="141937" cy="173286"/>
            </a:xfrm>
            <a:prstGeom prst="line">
              <a:avLst/>
            </a:prstGeom>
            <a:ln w="28575">
              <a:solidFill>
                <a:srgbClr val="090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6FC6389-369C-F329-64BB-ECEBEE79FC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4059" y="1571624"/>
              <a:ext cx="300127" cy="366415"/>
            </a:xfrm>
            <a:prstGeom prst="line">
              <a:avLst/>
            </a:prstGeom>
            <a:ln w="28575">
              <a:solidFill>
                <a:srgbClr val="090D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224CF42-F39A-CC7D-E287-4F88DAF847FE}"/>
                </a:ext>
              </a:extLst>
            </p:cNvPr>
            <p:cNvCxnSpPr>
              <a:cxnSpLocks/>
            </p:cNvCxnSpPr>
            <p:nvPr/>
          </p:nvCxnSpPr>
          <p:spPr>
            <a:xfrm>
              <a:off x="8707648" y="3496705"/>
              <a:ext cx="0" cy="37711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1C9CD8A-13DF-3BF2-EED8-87ED74D4E298}"/>
                </a:ext>
              </a:extLst>
            </p:cNvPr>
            <p:cNvCxnSpPr>
              <a:cxnSpLocks/>
            </p:cNvCxnSpPr>
            <p:nvPr/>
          </p:nvCxnSpPr>
          <p:spPr>
            <a:xfrm>
              <a:off x="9380162" y="2780933"/>
              <a:ext cx="0" cy="5310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4195AA9-17B3-1035-307B-F8B102CE62FF}"/>
                </a:ext>
              </a:extLst>
            </p:cNvPr>
            <p:cNvGrpSpPr/>
            <p:nvPr/>
          </p:nvGrpSpPr>
          <p:grpSpPr>
            <a:xfrm>
              <a:off x="6975551" y="889910"/>
              <a:ext cx="4809222" cy="545515"/>
              <a:chOff x="6171680" y="889910"/>
              <a:chExt cx="4809222" cy="54551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99A5569E-BA57-FCD0-397D-F7F0098900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9347" t="76528" r="25120"/>
              <a:stretch/>
            </p:blipFill>
            <p:spPr>
              <a:xfrm>
                <a:off x="6171680" y="889910"/>
                <a:ext cx="3518888" cy="54551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AF0CB0ED-0BED-3743-8F8C-E96E35ED59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74881" t="76528" r="1089"/>
              <a:stretch/>
            </p:blipFill>
            <p:spPr>
              <a:xfrm>
                <a:off x="9690568" y="889910"/>
                <a:ext cx="1290334" cy="545515"/>
              </a:xfrm>
              <a:prstGeom prst="rect">
                <a:avLst/>
              </a:prstGeom>
            </p:spPr>
          </p:pic>
        </p:grpSp>
      </p:grp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C0287F3D-E88D-44E0-6F85-03E41549D5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878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95AC3C-4984-E42A-5F59-4C20AE77C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341"/>
          <a:stretch/>
        </p:blipFill>
        <p:spPr>
          <a:xfrm>
            <a:off x="322606" y="688875"/>
            <a:ext cx="6898349" cy="60239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34E87C-70D6-826A-7A90-B5E180A540B5}"/>
              </a:ext>
            </a:extLst>
          </p:cNvPr>
          <p:cNvSpPr txBox="1"/>
          <p:nvPr/>
        </p:nvSpPr>
        <p:spPr>
          <a:xfrm>
            <a:off x="473887" y="6343495"/>
            <a:ext cx="1805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James Thompson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708D2-2A72-92B3-7CFF-C2501C05F48E}"/>
              </a:ext>
            </a:extLst>
          </p:cNvPr>
          <p:cNvSpPr txBox="1"/>
          <p:nvPr/>
        </p:nvSpPr>
        <p:spPr>
          <a:xfrm>
            <a:off x="8106770" y="1869743"/>
            <a:ext cx="35332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Entanglement enhanced phase measurement </a:t>
            </a:r>
          </a:p>
          <a:p>
            <a:endParaRPr lang="en-US" dirty="0"/>
          </a:p>
          <a:p>
            <a:r>
              <a:rPr lang="en-US" dirty="0"/>
              <a:t>Up to 18 dB (factor ~70) over Standard Quantum Limit</a:t>
            </a:r>
          </a:p>
          <a:p>
            <a:endParaRPr lang="en-US" dirty="0"/>
          </a:p>
          <a:p>
            <a:r>
              <a:rPr lang="en-US" dirty="0"/>
              <a:t>Practical implementation challenging ~ a few dB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50FE1B-FB7E-954D-EF08-F63A18A09116}"/>
              </a:ext>
            </a:extLst>
          </p:cNvPr>
          <p:cNvSpPr txBox="1"/>
          <p:nvPr/>
        </p:nvSpPr>
        <p:spPr>
          <a:xfrm>
            <a:off x="473887" y="827903"/>
            <a:ext cx="1805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James Thompson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2008C-9799-2EBE-317E-23E6A9A02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485" y="0"/>
            <a:ext cx="8157633" cy="626533"/>
          </a:xfrm>
        </p:spPr>
        <p:txBody>
          <a:bodyPr/>
          <a:lstStyle/>
          <a:p>
            <a:r>
              <a:rPr lang="en-US" dirty="0"/>
              <a:t>Improvement via entanglement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83EC1D-890D-AA01-1FFA-4D6D216058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243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9803346-6E9A-DC22-57FE-3D3D8F02B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600" y="803364"/>
            <a:ext cx="10425924" cy="593504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A3ABA-843B-6A1E-BFD8-5EECD8457E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A8CCD54-FB11-2873-9029-1B9C9875871B}"/>
              </a:ext>
            </a:extLst>
          </p:cNvPr>
          <p:cNvSpPr/>
          <p:nvPr/>
        </p:nvSpPr>
        <p:spPr>
          <a:xfrm>
            <a:off x="778476" y="4003589"/>
            <a:ext cx="2854410" cy="14828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2C23-C1D8-C5FA-15B8-0CBA84C2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743" y="1383591"/>
            <a:ext cx="9159181" cy="626533"/>
          </a:xfrm>
        </p:spPr>
        <p:txBody>
          <a:bodyPr>
            <a:normAutofit fontScale="90000"/>
          </a:bodyPr>
          <a:lstStyle/>
          <a:p>
            <a:r>
              <a:rPr lang="en-CA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Seiji Kawamura; et al. (22 February 2021). </a:t>
            </a:r>
            <a:r>
              <a:rPr lang="en-CA" sz="24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/>
              </a:rPr>
              <a:t>"Current status of space gravitational wave antenna DECIGO and B-DECIGO"</a:t>
            </a:r>
            <a:r>
              <a:rPr lang="en-CA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(PDF). </a:t>
            </a:r>
            <a:br>
              <a:rPr lang="en-CA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n-CA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Progress of Theoretical and Experimental Physics</a:t>
            </a:r>
            <a:r>
              <a:rPr lang="en-CA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CA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2021</a:t>
            </a:r>
            <a:r>
              <a:rPr lang="en-CA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(5): 05A105.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F846A-08B2-6CFB-6170-A5C588BB9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3" y="2674951"/>
            <a:ext cx="7772400" cy="3300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1D533D-7A90-C1DB-64ED-AA1A51063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106" y="2569158"/>
            <a:ext cx="4552894" cy="38316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792147-2121-C709-4B12-7F018839D990}"/>
              </a:ext>
            </a:extLst>
          </p:cNvPr>
          <p:cNvSpPr txBox="1">
            <a:spLocks/>
          </p:cNvSpPr>
          <p:nvPr/>
        </p:nvSpPr>
        <p:spPr>
          <a:xfrm>
            <a:off x="3528485" y="0"/>
            <a:ext cx="8157633" cy="62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kern="1200">
                <a:solidFill>
                  <a:srgbClr val="FFFFFF"/>
                </a:solidFill>
                <a:latin typeface="Myriad Pro SemiExt" pitchFamily="34" charset="0"/>
                <a:ea typeface="ＭＳ Ｐゴシック" charset="0"/>
                <a:cs typeface="Myriad Pro SemiExt" pitchFamily="34" charset="0"/>
              </a:defRPr>
            </a:lvl1pPr>
            <a:lvl2pPr algn="r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>
                <a:solidFill>
                  <a:srgbClr val="FFFFFF"/>
                </a:solidFill>
                <a:latin typeface="Myriad Pro SemiExt" charset="0"/>
                <a:ea typeface="ＭＳ Ｐゴシック" charset="0"/>
                <a:cs typeface="Myriad Pro SemiExt" charset="0"/>
              </a:defRPr>
            </a:lvl2pPr>
            <a:lvl3pPr algn="r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>
                <a:solidFill>
                  <a:srgbClr val="FFFFFF"/>
                </a:solidFill>
                <a:latin typeface="Myriad Pro SemiExt" charset="0"/>
                <a:ea typeface="ＭＳ Ｐゴシック" charset="0"/>
                <a:cs typeface="Myriad Pro SemiExt" charset="0"/>
              </a:defRPr>
            </a:lvl3pPr>
            <a:lvl4pPr algn="r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>
                <a:solidFill>
                  <a:srgbClr val="FFFFFF"/>
                </a:solidFill>
                <a:latin typeface="Myriad Pro SemiExt" charset="0"/>
                <a:ea typeface="ＭＳ Ｐゴシック" charset="0"/>
                <a:cs typeface="Myriad Pro SemiExt" charset="0"/>
              </a:defRPr>
            </a:lvl4pPr>
            <a:lvl5pPr algn="r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>
                <a:solidFill>
                  <a:srgbClr val="FFFFFF"/>
                </a:solidFill>
                <a:latin typeface="Myriad Pro SemiExt" charset="0"/>
                <a:ea typeface="ＭＳ Ｐゴシック" charset="0"/>
                <a:cs typeface="Myriad Pro SemiExt" charset="0"/>
              </a:defRPr>
            </a:lvl5pPr>
            <a:lvl6pPr marL="609585" algn="r" defTabSz="609585" rtl="0" fontAlgn="base">
              <a:spcBef>
                <a:spcPct val="0"/>
              </a:spcBef>
              <a:spcAft>
                <a:spcPct val="0"/>
              </a:spcAft>
              <a:defRPr sz="2667">
                <a:solidFill>
                  <a:srgbClr val="FFFFFF"/>
                </a:solidFill>
                <a:latin typeface="Myriad Pro SemiExt" charset="0"/>
                <a:ea typeface="ＭＳ Ｐゴシック" charset="0"/>
              </a:defRPr>
            </a:lvl6pPr>
            <a:lvl7pPr marL="1219170" algn="r" defTabSz="609585" rtl="0" fontAlgn="base">
              <a:spcBef>
                <a:spcPct val="0"/>
              </a:spcBef>
              <a:spcAft>
                <a:spcPct val="0"/>
              </a:spcAft>
              <a:defRPr sz="2667">
                <a:solidFill>
                  <a:srgbClr val="FFFFFF"/>
                </a:solidFill>
                <a:latin typeface="Myriad Pro SemiExt" charset="0"/>
                <a:ea typeface="ＭＳ Ｐゴシック" charset="0"/>
              </a:defRPr>
            </a:lvl7pPr>
            <a:lvl8pPr marL="1828754" algn="r" defTabSz="609585" rtl="0" fontAlgn="base">
              <a:spcBef>
                <a:spcPct val="0"/>
              </a:spcBef>
              <a:spcAft>
                <a:spcPct val="0"/>
              </a:spcAft>
              <a:defRPr sz="2667">
                <a:solidFill>
                  <a:srgbClr val="FFFFFF"/>
                </a:solidFill>
                <a:latin typeface="Myriad Pro SemiExt" charset="0"/>
                <a:ea typeface="ＭＳ Ｐゴシック" charset="0"/>
              </a:defRPr>
            </a:lvl8pPr>
            <a:lvl9pPr marL="2438339" algn="r" defTabSz="609585" rtl="0" fontAlgn="base">
              <a:spcBef>
                <a:spcPct val="0"/>
              </a:spcBef>
              <a:spcAft>
                <a:spcPct val="0"/>
              </a:spcAft>
              <a:defRPr sz="2667">
                <a:solidFill>
                  <a:srgbClr val="FFFFFF"/>
                </a:solidFill>
                <a:latin typeface="Myriad Pro SemiExt" charset="0"/>
                <a:ea typeface="ＭＳ Ｐゴシック" charset="0"/>
              </a:defRPr>
            </a:lvl9pPr>
          </a:lstStyle>
          <a:p>
            <a:r>
              <a:rPr lang="en-US" dirty="0"/>
              <a:t>Competition at mid-band GW?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2DB3A-6D95-5335-6981-0AC37D774B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338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5C7D-7920-A8F6-2C00-44A5DDE66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Ultra-light Dark Matter Search with Atomic Clocks: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C900A-BB0C-7F9A-6802-8DF2DDB7A4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4C755-A314-F6C3-5608-388B9BDD8C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Kobayashi et al. Phys. Rev. Lett. 129, 241301 (2022)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9FCE7-EC13-E33E-DBE6-D2BB3C255D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F65F7-CF9D-E37B-BE5C-AC261C28E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22150"/>
            <a:ext cx="5384800" cy="59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36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ALPHA-g superconducting magnetic trap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9223" y="830179"/>
            <a:ext cx="8064896" cy="222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565B6-0124-6441-BF95-207ED3D7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671" y="3672349"/>
            <a:ext cx="6180612" cy="229337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636D33-A449-754A-9169-B02BC5597BC6}"/>
              </a:ext>
            </a:extLst>
          </p:cNvPr>
          <p:cNvSpPr txBox="1">
            <a:spLocks/>
          </p:cNvSpPr>
          <p:nvPr/>
        </p:nvSpPr>
        <p:spPr bwMode="auto">
          <a:xfrm>
            <a:off x="235975" y="3613355"/>
            <a:ext cx="5287296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457189" indent="-457189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1pPr>
            <a:lvl2pPr marL="990575" indent="-380990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2pPr>
            <a:lvl3pPr marL="1523962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3pPr>
            <a:lvl4pPr marL="2133547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4pPr>
            <a:lvl5pPr marL="2743131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20 superconducting coils</a:t>
            </a:r>
          </a:p>
          <a:p>
            <a:r>
              <a:rPr lang="en-GB" dirty="0"/>
              <a:t>Number and position of elements carefully tailored to achieve 10 ppm </a:t>
            </a:r>
            <a:r>
              <a:rPr lang="en-GB" b="1" i="1" dirty="0"/>
              <a:t>B</a:t>
            </a:r>
            <a:r>
              <a:rPr lang="en-GB" dirty="0"/>
              <a:t> control</a:t>
            </a:r>
          </a:p>
          <a:p>
            <a:r>
              <a:rPr lang="en-GB" dirty="0"/>
              <a:t>Factors that influenced the design: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GB" dirty="0"/>
              <a:t>Persistent field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GB" dirty="0"/>
              <a:t>Wire placement error</a:t>
            </a:r>
          </a:p>
          <a:p>
            <a:pPr marL="666900" lvl="1" indent="-342900">
              <a:buFont typeface="+mj-lt"/>
              <a:buAutoNum type="arabicPeriod"/>
            </a:pPr>
            <a:r>
              <a:rPr lang="en-GB" dirty="0"/>
              <a:t>Quasi-trapped antiatoms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597ECD-244E-CB47-9184-BB841174161B}"/>
              </a:ext>
            </a:extLst>
          </p:cNvPr>
          <p:cNvSpPr txBox="1"/>
          <p:nvPr/>
        </p:nvSpPr>
        <p:spPr>
          <a:xfrm>
            <a:off x="8776722" y="617158"/>
            <a:ext cx="349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Designed by </a:t>
            </a:r>
            <a:r>
              <a:rPr lang="en-US" dirty="0" err="1"/>
              <a:t>Chukman</a:t>
            </a:r>
            <a:r>
              <a:rPr lang="en-US" dirty="0"/>
              <a:t> So (TRIUMF)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9E6034-6D0A-034D-9224-A6BE3612A896}"/>
              </a:ext>
            </a:extLst>
          </p:cNvPr>
          <p:cNvSpPr txBox="1"/>
          <p:nvPr/>
        </p:nvSpPr>
        <p:spPr>
          <a:xfrm>
            <a:off x="7793402" y="5965723"/>
            <a:ext cx="19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Coil winding at BNL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1E874F-9F57-F2E6-D567-219CFE6241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19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Technical detail example: Wire placement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5194"/>
            <a:ext cx="5956663" cy="1550660"/>
          </a:xfrm>
        </p:spPr>
        <p:txBody>
          <a:bodyPr>
            <a:noAutofit/>
          </a:bodyPr>
          <a:lstStyle/>
          <a:p>
            <a:r>
              <a:rPr lang="en-GB" sz="2800" dirty="0"/>
              <a:t>Mirror coil winding</a:t>
            </a:r>
          </a:p>
          <a:p>
            <a:pPr lvl="1"/>
            <a:r>
              <a:rPr lang="en-GB" sz="2800" dirty="0"/>
              <a:t>Each layer is macro-photographed and precisely analysed</a:t>
            </a:r>
          </a:p>
          <a:p>
            <a:pPr lvl="1"/>
            <a:r>
              <a:rPr lang="en-GB" sz="2800" dirty="0"/>
              <a:t>Turns located to within ± 0.025 mm (1/1000”)</a:t>
            </a:r>
          </a:p>
          <a:p>
            <a:pPr lvl="1"/>
            <a:r>
              <a:rPr lang="en-GB" sz="2800" dirty="0"/>
              <a:t>Each coil trimmed by adaptive turn removal on outermost layer</a:t>
            </a:r>
          </a:p>
        </p:txBody>
      </p:sp>
      <p:pic>
        <p:nvPicPr>
          <p:cNvPr id="3074" name="Picture 2" descr="C:\Users\alpha\Desktop\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89" r="43307" b="12377"/>
          <a:stretch/>
        </p:blipFill>
        <p:spPr bwMode="auto">
          <a:xfrm rot="5400000">
            <a:off x="8132997" y="3503430"/>
            <a:ext cx="2467082" cy="166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pha\Desktop\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7" r="31004" b="11650"/>
          <a:stretch/>
        </p:blipFill>
        <p:spPr bwMode="auto">
          <a:xfrm rot="5400000">
            <a:off x="9941211" y="3503430"/>
            <a:ext cx="2467082" cy="166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36103" y="5649916"/>
            <a:ext cx="174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Fitting ruler markings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58538" y="5684123"/>
            <a:ext cx="1079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Fitting wires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96768" y="5044186"/>
            <a:ext cx="1551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Macro photograph</a:t>
            </a:r>
          </a:p>
          <a:p>
            <a:pPr algn="ctr"/>
            <a:r>
              <a:rPr lang="en-GB" sz="1400" dirty="0"/>
              <a:t>(24 M pixel)</a:t>
            </a:r>
          </a:p>
        </p:txBody>
      </p:sp>
      <p:pic>
        <p:nvPicPr>
          <p:cNvPr id="3078" name="Picture 6" descr="C:\Users\alpha\Desktop\Narrow-C-Layer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"/>
          <a:stretch/>
        </p:blipFill>
        <p:spPr bwMode="auto">
          <a:xfrm>
            <a:off x="6268139" y="3584389"/>
            <a:ext cx="2088232" cy="139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3CC6-A672-D483-4626-8C72509654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084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6893B-DD36-8E49-A2BE-95F017EB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717" y="0"/>
            <a:ext cx="9074989" cy="626533"/>
          </a:xfrm>
        </p:spPr>
        <p:txBody>
          <a:bodyPr>
            <a:normAutofit/>
          </a:bodyPr>
          <a:lstStyle/>
          <a:p>
            <a:r>
              <a:rPr lang="en-US" dirty="0"/>
              <a:t>Precision measurements with antihydrogen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4729DB-41A0-324A-A7CF-EBCEEA112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09" y="2094643"/>
            <a:ext cx="7047602" cy="3964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F65A57-F1E9-2942-8950-30561A83A36E}"/>
              </a:ext>
            </a:extLst>
          </p:cNvPr>
          <p:cNvSpPr txBox="1"/>
          <p:nvPr/>
        </p:nvSpPr>
        <p:spPr>
          <a:xfrm>
            <a:off x="6212511" y="5670774"/>
            <a:ext cx="92845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R. </a:t>
            </a:r>
            <a:r>
              <a:rPr lang="en-US" sz="1067" dirty="0" err="1"/>
              <a:t>Tomozawa</a:t>
            </a:r>
            <a:endParaRPr lang="en-US" sz="1067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C09DE-A8A3-724C-A367-F7E887BF9787}"/>
              </a:ext>
            </a:extLst>
          </p:cNvPr>
          <p:cNvSpPr/>
          <p:nvPr/>
        </p:nvSpPr>
        <p:spPr>
          <a:xfrm>
            <a:off x="6676741" y="4303464"/>
            <a:ext cx="3697043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1867" dirty="0"/>
              <a:t>O snail</a:t>
            </a:r>
          </a:p>
          <a:p>
            <a:pPr algn="r"/>
            <a:r>
              <a:rPr lang="en-CA" sz="1867" dirty="0"/>
              <a:t>Climb Mount Fuji</a:t>
            </a:r>
          </a:p>
          <a:p>
            <a:pPr algn="r"/>
            <a:r>
              <a:rPr lang="en-CA" sz="1867" dirty="0"/>
              <a:t>But slowly, slowly!</a:t>
            </a:r>
          </a:p>
          <a:p>
            <a:pPr algn="r"/>
            <a:r>
              <a:rPr lang="en-CA" sz="1867" dirty="0"/>
              <a:t>— Issa Kobayashi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7DAEE-A575-CC48-87C9-6497B1C6C7EF}"/>
              </a:ext>
            </a:extLst>
          </p:cNvPr>
          <p:cNvSpPr txBox="1"/>
          <p:nvPr/>
        </p:nvSpPr>
        <p:spPr>
          <a:xfrm>
            <a:off x="1289715" y="1507290"/>
            <a:ext cx="356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Aiming at ambitious goals!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B42CCF-6B56-4B3A-9179-884D128C94FC}"/>
              </a:ext>
            </a:extLst>
          </p:cNvPr>
          <p:cNvSpPr txBox="1"/>
          <p:nvPr/>
        </p:nvSpPr>
        <p:spPr>
          <a:xfrm>
            <a:off x="8288426" y="2738519"/>
            <a:ext cx="2085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dirty="0"/>
              <a:t>かたつぶり</a:t>
            </a:r>
            <a:endParaRPr lang="en-CA" altLang="ja-JP" dirty="0"/>
          </a:p>
          <a:p>
            <a:pPr algn="r"/>
            <a:r>
              <a:rPr lang="ja-JP" altLang="en-US" dirty="0"/>
              <a:t>そろそろ登れ</a:t>
            </a:r>
            <a:endParaRPr lang="en-CA" altLang="ja-JP" dirty="0"/>
          </a:p>
          <a:p>
            <a:pPr algn="r"/>
            <a:r>
              <a:rPr lang="ja-JP" altLang="en-US" dirty="0"/>
              <a:t>富士の山</a:t>
            </a:r>
            <a:endParaRPr lang="en-CA" dirty="0"/>
          </a:p>
          <a:p>
            <a:pPr algn="r"/>
            <a:r>
              <a:rPr lang="ja-JP" altLang="en-US" dirty="0"/>
              <a:t>小林一茶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A39A45-3865-AA48-80C7-9CDFB603E8B2}"/>
              </a:ext>
            </a:extLst>
          </p:cNvPr>
          <p:cNvSpPr txBox="1"/>
          <p:nvPr/>
        </p:nvSpPr>
        <p:spPr>
          <a:xfrm>
            <a:off x="468535" y="2215299"/>
            <a:ext cx="1010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CPT, WEP</a:t>
            </a:r>
          </a:p>
          <a:p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Violation?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99739-8167-BB38-17F4-299EEF8EC1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2" grpId="0"/>
      <p:bldP spid="5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91887-2D7E-0434-3D45-60FFC68ED1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54788"/>
            <a:ext cx="2743200" cy="366712"/>
          </a:xfrm>
        </p:spPr>
        <p:txBody>
          <a:bodyPr/>
          <a:lstStyle/>
          <a:p>
            <a:fld id="{68FE95C3-D6E9-DE45-9F40-8157D11EF139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C7B18-5F55-495C-AF59-F3C3EE84CDD3}"/>
              </a:ext>
            </a:extLst>
          </p:cNvPr>
          <p:cNvSpPr txBox="1"/>
          <p:nvPr/>
        </p:nvSpPr>
        <p:spPr>
          <a:xfrm>
            <a:off x="3131138" y="3280117"/>
            <a:ext cx="6523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Example: Antimatter technologies</a:t>
            </a:r>
          </a:p>
        </p:txBody>
      </p:sp>
    </p:spTree>
    <p:extLst>
      <p:ext uri="{BB962C8B-B14F-4D97-AF65-F5344CB8AC3E}">
        <p14:creationId xmlns:p14="http://schemas.microsoft.com/office/powerpoint/2010/main" val="4271333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3B6B1-FD37-8077-6642-4976D49A4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394" y="83015"/>
            <a:ext cx="8694756" cy="626533"/>
          </a:xfrm>
        </p:spPr>
        <p:txBody>
          <a:bodyPr>
            <a:normAutofit/>
          </a:bodyPr>
          <a:lstStyle/>
          <a:p>
            <a:r>
              <a:rPr lang="en-US" dirty="0"/>
              <a:t>Antiproton Facility at CERN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7F2CE3-1671-DC3F-147D-F37349FB2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51" y="626533"/>
            <a:ext cx="11365367" cy="61904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2E7048-EB62-7DA1-3304-242F564E09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961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21D2E-0F2A-1F9E-D3D4-510B8F4E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066" y="34925"/>
            <a:ext cx="9078842" cy="626533"/>
          </a:xfrm>
        </p:spPr>
        <p:txBody>
          <a:bodyPr>
            <a:normAutofit fontScale="90000"/>
          </a:bodyPr>
          <a:lstStyle/>
          <a:p>
            <a:r>
              <a:rPr lang="en-US" dirty="0"/>
              <a:t>Antimatter spin-off: BASE’s search for milli-charged particles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924B7-D34E-229E-38DE-33687DEC9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1186" y="3429000"/>
            <a:ext cx="5644814" cy="3394075"/>
          </a:xfrm>
        </p:spPr>
        <p:txBody>
          <a:bodyPr/>
          <a:lstStyle/>
          <a:p>
            <a:r>
              <a:rPr lang="en-US" sz="2400" dirty="0"/>
              <a:t>BASE Penning trap: lowest noise trap </a:t>
            </a:r>
          </a:p>
          <a:p>
            <a:pPr marL="0" indent="0">
              <a:buNone/>
            </a:pPr>
            <a:r>
              <a:rPr lang="en-US" sz="2400" dirty="0"/>
              <a:t>	[Phys. Rev. Lett. 122, 043201]</a:t>
            </a:r>
          </a:p>
          <a:p>
            <a:r>
              <a:rPr lang="en-US" sz="2400" dirty="0"/>
              <a:t>Could search for anomalous heating from very low energy collisions, e.g. from milli-charged particles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000" dirty="0"/>
              <a:t>[Graham, Ramani, </a:t>
            </a:r>
            <a:r>
              <a:rPr lang="en-US" sz="2000" dirty="0" err="1"/>
              <a:t>Budker</a:t>
            </a:r>
            <a:r>
              <a:rPr lang="en-US" sz="2000" dirty="0"/>
              <a:t>, Ulmer etc. 2022] </a:t>
            </a:r>
            <a:r>
              <a:rPr lang="en-US" sz="2400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0F077-7268-6E57-6A7D-991C5DE9B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81" y="791551"/>
            <a:ext cx="4501296" cy="2112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5CC57-21D3-7E64-AA0C-287570F8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451" y="989374"/>
            <a:ext cx="4970368" cy="4761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F7D341-1219-0AEB-808C-411ECC8DFB84}"/>
              </a:ext>
            </a:extLst>
          </p:cNvPr>
          <p:cNvSpPr txBox="1"/>
          <p:nvPr/>
        </p:nvSpPr>
        <p:spPr>
          <a:xfrm>
            <a:off x="4721160" y="6388698"/>
            <a:ext cx="657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limits on Axion-like particles from BASE, PRL 126, 041301 (2021)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080235-FDB9-8AF8-D5FD-46BC1AC9FC39}"/>
              </a:ext>
            </a:extLst>
          </p:cNvPr>
          <p:cNvSpPr txBox="1"/>
          <p:nvPr/>
        </p:nvSpPr>
        <p:spPr>
          <a:xfrm>
            <a:off x="7784123" y="5756495"/>
            <a:ext cx="313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PRX Quantum 3, 010330 (2022)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E43E08-9635-BD56-7165-9B5DD3773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2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2313-138A-5FE6-AA7F-5DE3CAAF3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876" y="-10578"/>
            <a:ext cx="8157633" cy="626533"/>
          </a:xfrm>
        </p:spPr>
        <p:txBody>
          <a:bodyPr/>
          <a:lstStyle/>
          <a:p>
            <a:r>
              <a:rPr lang="en-US" dirty="0"/>
              <a:t>20 Years of development of cold antihydrogen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70F1F-17E1-693F-E667-88E02E2B8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19" y="1078397"/>
            <a:ext cx="2678599" cy="24619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DD63A4-ED27-2204-F1FB-7E009AA1124C}"/>
              </a:ext>
            </a:extLst>
          </p:cNvPr>
          <p:cNvSpPr txBox="1"/>
          <p:nvPr/>
        </p:nvSpPr>
        <p:spPr>
          <a:xfrm>
            <a:off x="883608" y="6271128"/>
            <a:ext cx="213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ATHENA at CERN AD </a:t>
            </a:r>
          </a:p>
        </p:txBody>
      </p:sp>
      <p:pic>
        <p:nvPicPr>
          <p:cNvPr id="3" name="Picture 2" descr="Self-Promoting when you're a Writer — M.D. Neu">
            <a:extLst>
              <a:ext uri="{FF2B5EF4-FFF2-40B4-BE49-F238E27FC236}">
                <a16:creationId xmlns:a16="http://schemas.microsoft.com/office/drawing/2014/main" id="{FA8EB12D-85FA-3935-225E-E7F87DA4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607" y="34998"/>
            <a:ext cx="749284" cy="7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CB9B83-0002-582F-6A6C-00F6BA3A2626}"/>
              </a:ext>
            </a:extLst>
          </p:cNvPr>
          <p:cNvSpPr txBox="1"/>
          <p:nvPr/>
        </p:nvSpPr>
        <p:spPr>
          <a:xfrm>
            <a:off x="0" y="685298"/>
            <a:ext cx="438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Production of cold antihydrogen, Oct 3, 2002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786D17F-C2A6-53AA-D46C-DF4B8B3B5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1664" y="4696535"/>
            <a:ext cx="4389791" cy="2101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FDCCA6-33A1-D9F6-0DAE-1CCAC0FAF2A9}"/>
              </a:ext>
            </a:extLst>
          </p:cNvPr>
          <p:cNvSpPr txBox="1"/>
          <p:nvPr/>
        </p:nvSpPr>
        <p:spPr>
          <a:xfrm>
            <a:off x="5461928" y="4312839"/>
            <a:ext cx="438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Trapped antihydrogen, Nov. 17, 2010</a:t>
            </a:r>
            <a:endParaRPr lang="en-CA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D95F110-4077-2AAD-4FAB-F68DD6737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18491" y="4682171"/>
            <a:ext cx="3200400" cy="216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87E6AF-D7B9-09A4-DD66-34A37333D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64879"/>
            <a:ext cx="4538056" cy="3406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6AC107-BC3E-FF2C-FB38-88955CED79E9}"/>
              </a:ext>
            </a:extLst>
          </p:cNvPr>
          <p:cNvSpPr txBox="1"/>
          <p:nvPr/>
        </p:nvSpPr>
        <p:spPr>
          <a:xfrm>
            <a:off x="4714562" y="869964"/>
            <a:ext cx="74043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Goals: precision test of CPT and Equiv. Principle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ATHENA finished in 2004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Developed new experiment to trap</a:t>
            </a:r>
          </a:p>
          <a:p>
            <a:r>
              <a:rPr lang="en-US" sz="2400" dirty="0"/>
              <a:t>anti-H for precision measurements in 2005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ALE —Antihydrogen Laser Experiment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ALPHA: Antihydrogen Laser Physics Apparatus</a:t>
            </a:r>
          </a:p>
          <a:p>
            <a:r>
              <a:rPr lang="en-US" sz="2400" dirty="0"/>
              <a:t>      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249F9467-714E-2630-0D80-1E45E33DD1FD}"/>
              </a:ext>
            </a:extLst>
          </p:cNvPr>
          <p:cNvGrpSpPr/>
          <p:nvPr/>
        </p:nvGrpSpPr>
        <p:grpSpPr>
          <a:xfrm>
            <a:off x="10581811" y="1413318"/>
            <a:ext cx="1042026" cy="1708416"/>
            <a:chOff x="6858000" y="1752600"/>
            <a:chExt cx="1308895" cy="2514600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pic>
          <p:nvPicPr>
            <p:cNvPr id="14" name="Picture 13" descr="cream-botcan_bfip.jpg">
              <a:extLst>
                <a:ext uri="{FF2B5EF4-FFF2-40B4-BE49-F238E27FC236}">
                  <a16:creationId xmlns:a16="http://schemas.microsoft.com/office/drawing/2014/main" id="{DA4FEA28-E7E9-907F-57B2-908BF15AE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8000" y="1752600"/>
              <a:ext cx="1308895" cy="251460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5CA99E1-9A1A-9968-5BC6-EF826011D2A7}"/>
                </a:ext>
              </a:extLst>
            </p:cNvPr>
            <p:cNvSpPr/>
            <p:nvPr/>
          </p:nvSpPr>
          <p:spPr>
            <a:xfrm>
              <a:off x="7620000" y="2743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157A82-DE9D-DEBE-12F0-47545AE69017}"/>
                </a:ext>
              </a:extLst>
            </p:cNvPr>
            <p:cNvSpPr/>
            <p:nvPr/>
          </p:nvSpPr>
          <p:spPr>
            <a:xfrm>
              <a:off x="7620000" y="3505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B93AA3E-E3DD-C195-4456-4CA4A0479D98}"/>
                </a:ext>
              </a:extLst>
            </p:cNvPr>
            <p:cNvSpPr/>
            <p:nvPr/>
          </p:nvSpPr>
          <p:spPr>
            <a:xfrm>
              <a:off x="7848600" y="33528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FD3D348-C42F-F161-E248-5607E16D899C}"/>
                </a:ext>
              </a:extLst>
            </p:cNvPr>
            <p:cNvSpPr/>
            <p:nvPr/>
          </p:nvSpPr>
          <p:spPr>
            <a:xfrm>
              <a:off x="7848600" y="30480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BB9050-18CA-C88A-8BDC-543A2D8E2FF1}"/>
                </a:ext>
              </a:extLst>
            </p:cNvPr>
            <p:cNvSpPr/>
            <p:nvPr/>
          </p:nvSpPr>
          <p:spPr>
            <a:xfrm>
              <a:off x="7696200" y="31242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6BF445-1ABD-0130-5371-51AC13CF3F19}"/>
              </a:ext>
            </a:extLst>
          </p:cNvPr>
          <p:cNvCxnSpPr/>
          <p:nvPr/>
        </p:nvCxnSpPr>
        <p:spPr>
          <a:xfrm flipV="1">
            <a:off x="5113670" y="2522271"/>
            <a:ext cx="4656667" cy="8000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F35B9C-C44A-0C1A-7B2C-9A3CD8726278}"/>
              </a:ext>
            </a:extLst>
          </p:cNvPr>
          <p:cNvCxnSpPr>
            <a:cxnSpLocks/>
          </p:cNvCxnSpPr>
          <p:nvPr/>
        </p:nvCxnSpPr>
        <p:spPr>
          <a:xfrm>
            <a:off x="5127228" y="2677272"/>
            <a:ext cx="4608859" cy="6450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19">
            <a:extLst>
              <a:ext uri="{FF2B5EF4-FFF2-40B4-BE49-F238E27FC236}">
                <a16:creationId xmlns:a16="http://schemas.microsoft.com/office/drawing/2014/main" id="{205B76FB-9236-8B82-B3B3-9B3DAF5CE9F1}"/>
              </a:ext>
            </a:extLst>
          </p:cNvPr>
          <p:cNvGrpSpPr/>
          <p:nvPr/>
        </p:nvGrpSpPr>
        <p:grpSpPr>
          <a:xfrm>
            <a:off x="10518691" y="1834003"/>
            <a:ext cx="1340092" cy="1287731"/>
            <a:chOff x="3986071" y="1837678"/>
            <a:chExt cx="4518734" cy="451873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B96C9CA-9C58-2918-ED0C-20D152F983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6071" y="1837678"/>
              <a:ext cx="4518734" cy="4518734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314D8BE-C87B-91C5-B06E-5AC6B1ADA223}"/>
                </a:ext>
              </a:extLst>
            </p:cNvPr>
            <p:cNvCxnSpPr/>
            <p:nvPr/>
          </p:nvCxnSpPr>
          <p:spPr>
            <a:xfrm rot="16200000" flipH="1">
              <a:off x="4350058" y="2894120"/>
              <a:ext cx="3781888" cy="2485748"/>
            </a:xfrm>
            <a:prstGeom prst="line">
              <a:avLst/>
            </a:prstGeom>
            <a:ln w="1270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AE4871E-39DD-F934-1671-0A0E5ACAA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2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28E29-C78E-B44B-BB35-8F03000E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485" y="0"/>
            <a:ext cx="8157633" cy="62653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CPT tests via Antihydrogen Spectroscopy with ALPHA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5A182-DA38-8040-9135-B5222F185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57" y="699839"/>
            <a:ext cx="7982552" cy="602682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6F1875-DAFC-9148-96AC-E7199B6AE889}"/>
              </a:ext>
            </a:extLst>
          </p:cNvPr>
          <p:cNvSpPr txBox="1"/>
          <p:nvPr/>
        </p:nvSpPr>
        <p:spPr>
          <a:xfrm>
            <a:off x="9493971" y="3824438"/>
            <a:ext cx="2124299" cy="8720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1s-2s: 2x10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541, 506 (2017)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557, 71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BDB8B9-3AE9-4246-B335-7D4E4F517687}"/>
              </a:ext>
            </a:extLst>
          </p:cNvPr>
          <p:cNvSpPr txBox="1"/>
          <p:nvPr/>
        </p:nvSpPr>
        <p:spPr>
          <a:xfrm>
            <a:off x="6916207" y="5375503"/>
            <a:ext cx="2124299" cy="872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HFS: 9x10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-6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(Prelim.)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483, 439 (2012)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548, 66 (2017)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A7052E-262D-5045-8D5E-11E02E75F3D0}"/>
              </a:ext>
            </a:extLst>
          </p:cNvPr>
          <p:cNvCxnSpPr>
            <a:cxnSpLocks/>
          </p:cNvCxnSpPr>
          <p:nvPr/>
        </p:nvCxnSpPr>
        <p:spPr>
          <a:xfrm flipH="1" flipV="1">
            <a:off x="7607300" y="3824437"/>
            <a:ext cx="1696133" cy="97536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AB070F-BC9C-A243-9BA8-7EA10B150568}"/>
              </a:ext>
            </a:extLst>
          </p:cNvPr>
          <p:cNvCxnSpPr>
            <a:cxnSpLocks/>
          </p:cNvCxnSpPr>
          <p:nvPr/>
        </p:nvCxnSpPr>
        <p:spPr>
          <a:xfrm flipH="1" flipV="1">
            <a:off x="7607300" y="3429001"/>
            <a:ext cx="1696136" cy="1370801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F4EBC4A-4934-5D45-97BF-7E4AA88E62BC}"/>
              </a:ext>
            </a:extLst>
          </p:cNvPr>
          <p:cNvSpPr txBox="1"/>
          <p:nvPr/>
        </p:nvSpPr>
        <p:spPr>
          <a:xfrm>
            <a:off x="6786153" y="4149899"/>
            <a:ext cx="2215671" cy="8720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1s-2p:1.6x10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-8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Lamb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561, 211 (2018)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578, 375 (2020)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7779122-7A21-5F4E-8615-208CDBBC1DFB}"/>
              </a:ext>
            </a:extLst>
          </p:cNvPr>
          <p:cNvCxnSpPr>
            <a:cxnSpLocks/>
          </p:cNvCxnSpPr>
          <p:nvPr/>
        </p:nvCxnSpPr>
        <p:spPr>
          <a:xfrm flipV="1">
            <a:off x="9316267" y="4070659"/>
            <a:ext cx="0" cy="729139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F391B19-868D-5749-9399-72E79386FB2F}"/>
              </a:ext>
            </a:extLst>
          </p:cNvPr>
          <p:cNvCxnSpPr>
            <a:cxnSpLocks/>
          </p:cNvCxnSpPr>
          <p:nvPr/>
        </p:nvCxnSpPr>
        <p:spPr>
          <a:xfrm flipV="1">
            <a:off x="9303433" y="3272395"/>
            <a:ext cx="0" cy="798264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6718281-A2D5-6045-83AC-31ED8AFD3859}"/>
              </a:ext>
            </a:extLst>
          </p:cNvPr>
          <p:cNvCxnSpPr>
            <a:cxnSpLocks/>
          </p:cNvCxnSpPr>
          <p:nvPr/>
        </p:nvCxnSpPr>
        <p:spPr>
          <a:xfrm>
            <a:off x="6633239" y="4995352"/>
            <a:ext cx="0" cy="386645"/>
          </a:xfrm>
          <a:prstGeom prst="straightConnector1">
            <a:avLst/>
          </a:prstGeom>
          <a:ln w="38100">
            <a:solidFill>
              <a:srgbClr val="00B0F0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9DD4503-4BB9-9E44-8867-E06E9DEA7B2E}"/>
              </a:ext>
            </a:extLst>
          </p:cNvPr>
          <p:cNvSpPr txBox="1"/>
          <p:nvPr/>
        </p:nvSpPr>
        <p:spPr>
          <a:xfrm>
            <a:off x="10074443" y="5304287"/>
            <a:ext cx="21707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Charge neutrality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Nature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539, 373 (2016)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Laser cooling (2021)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Gravity (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2023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D72976-D0B9-6E40-8349-B8D15AA2CDEC}"/>
              </a:ext>
            </a:extLst>
          </p:cNvPr>
          <p:cNvSpPr txBox="1"/>
          <p:nvPr/>
        </p:nvSpPr>
        <p:spPr>
          <a:xfrm>
            <a:off x="568619" y="3763269"/>
            <a:ext cx="2159566" cy="6258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1s-2s: 4x10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PRL 107, 203001 (2011)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6EE17B-1B04-9046-8800-31304AD9CA5F}"/>
              </a:ext>
            </a:extLst>
          </p:cNvPr>
          <p:cNvSpPr txBox="1"/>
          <p:nvPr/>
        </p:nvSpPr>
        <p:spPr>
          <a:xfrm>
            <a:off x="3054153" y="6542000"/>
            <a:ext cx="1358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Carleton 1994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CC9D71-9539-2A48-9795-C8348ED1ACF6}"/>
              </a:ext>
            </a:extLst>
          </p:cNvPr>
          <p:cNvSpPr txBox="1"/>
          <p:nvPr/>
        </p:nvSpPr>
        <p:spPr>
          <a:xfrm>
            <a:off x="3176701" y="6344120"/>
            <a:ext cx="5362045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Anti-H precision approaching that in H      </a:t>
            </a:r>
          </a:p>
        </p:txBody>
      </p:sp>
      <p:pic>
        <p:nvPicPr>
          <p:cNvPr id="4" name="Picture 3" descr="Self-Promoting when you're a Writer — M.D. Neu">
            <a:extLst>
              <a:ext uri="{FF2B5EF4-FFF2-40B4-BE49-F238E27FC236}">
                <a16:creationId xmlns:a16="http://schemas.microsoft.com/office/drawing/2014/main" id="{24584315-4036-FEC9-AB89-CDE75B45A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476" y="514229"/>
            <a:ext cx="749284" cy="7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BEDC9-6590-AE55-C33D-A0DB4D0F0F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5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9" grpId="0" animBg="1"/>
      <p:bldP spid="27" grpId="0"/>
      <p:bldP spid="29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35BC-94DF-728E-F681-0568343F7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Exploding Interest in Quantum for Fundamental Physics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88B444-0A85-E984-1EAA-CD83AF183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70" y="823306"/>
            <a:ext cx="3811386" cy="398380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2B1C4D-0C7E-F79D-1381-E5F6ED3AC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099" y="4525959"/>
            <a:ext cx="7772400" cy="4058718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882DA9-5C8A-3CD8-1C57-12DAE54D4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635" y="701271"/>
            <a:ext cx="7687594" cy="396481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BA0D3-D81D-49F4-9D4E-EBD4F3813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1773" y="3790542"/>
            <a:ext cx="5257800" cy="37719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86FDC-B997-C8D5-8373-8C68B1419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9F1EF-7B70-F866-637C-50D8E2EDAF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262"/>
          <a:stretch/>
        </p:blipFill>
        <p:spPr>
          <a:xfrm>
            <a:off x="6485324" y="636530"/>
            <a:ext cx="6042098" cy="322325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358860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>
            <a:extLst>
              <a:ext uri="{FF2B5EF4-FFF2-40B4-BE49-F238E27FC236}">
                <a16:creationId xmlns:a16="http://schemas.microsoft.com/office/drawing/2014/main" id="{2234A03C-7245-8449-A2CA-4A2BF1CA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8" y="1679658"/>
            <a:ext cx="4633084" cy="402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" name="Title 1">
            <a:extLst>
              <a:ext uri="{FF2B5EF4-FFF2-40B4-BE49-F238E27FC236}">
                <a16:creationId xmlns:a16="http://schemas.microsoft.com/office/drawing/2014/main" id="{F32105A9-68CC-0144-BF85-4A9B0F2A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461" y="0"/>
            <a:ext cx="9064299" cy="626533"/>
          </a:xfrm>
        </p:spPr>
        <p:txBody>
          <a:bodyPr/>
          <a:lstStyle/>
          <a:p>
            <a:r>
              <a:rPr lang="en-US" altLang="en-US" dirty="0">
                <a:latin typeface="Myriad Pro SemiExt" charset="0"/>
                <a:ea typeface="ＭＳ Ｐゴシック" panose="020B0600070205080204" pitchFamily="34" charset="-128"/>
                <a:cs typeface="Myriad Pro SemiExt" charset="0"/>
              </a:rPr>
              <a:t>ALPHA developments over past 20 years</a:t>
            </a:r>
          </a:p>
        </p:txBody>
      </p:sp>
      <p:pic>
        <p:nvPicPr>
          <p:cNvPr id="9" name="Picture 8" descr="Self-Promoting when you're a Writer — M.D. Neu">
            <a:extLst>
              <a:ext uri="{FF2B5EF4-FFF2-40B4-BE49-F238E27FC236}">
                <a16:creationId xmlns:a16="http://schemas.microsoft.com/office/drawing/2014/main" id="{3AF41677-9822-84BD-A6C8-9700A3554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476" y="572844"/>
            <a:ext cx="749284" cy="7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DDB897-636B-D018-EE85-87F0198B3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679" y="949754"/>
            <a:ext cx="3820141" cy="548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553DC2-AA1B-36AF-E3F3-179199629651}"/>
              </a:ext>
            </a:extLst>
          </p:cNvPr>
          <p:cNvSpPr txBox="1"/>
          <p:nvPr/>
        </p:nvSpPr>
        <p:spPr>
          <a:xfrm>
            <a:off x="9207886" y="3375494"/>
            <a:ext cx="3029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Hydrogen: 4 x 10</a:t>
            </a:r>
            <a:r>
              <a:rPr lang="en-US" sz="2400" baseline="30000" dirty="0"/>
              <a:t>-15</a:t>
            </a:r>
          </a:p>
          <a:p>
            <a:r>
              <a:rPr lang="en-US" sz="2400" dirty="0"/>
              <a:t>Antihydrogen: 2 x 10</a:t>
            </a:r>
            <a:r>
              <a:rPr lang="en-US" sz="2400" baseline="30000" dirty="0"/>
              <a:t>-12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48F1BA-75E9-98CA-22B3-6A776502EA2C}"/>
              </a:ext>
            </a:extLst>
          </p:cNvPr>
          <p:cNvSpPr txBox="1"/>
          <p:nvPr/>
        </p:nvSpPr>
        <p:spPr>
          <a:xfrm>
            <a:off x="9285374" y="4875570"/>
            <a:ext cx="27567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Within 2 order of magnitude!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03FE0E-DD63-8F23-36EC-28B5C7096911}"/>
              </a:ext>
            </a:extLst>
          </p:cNvPr>
          <p:cNvSpPr txBox="1"/>
          <p:nvPr/>
        </p:nvSpPr>
        <p:spPr>
          <a:xfrm>
            <a:off x="1218560" y="5844746"/>
            <a:ext cx="3158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Improvement in anti-H trapping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A2320-CA1A-907F-CB9D-E80A62E45447}"/>
              </a:ext>
            </a:extLst>
          </p:cNvPr>
          <p:cNvSpPr txBox="1"/>
          <p:nvPr/>
        </p:nvSpPr>
        <p:spPr>
          <a:xfrm>
            <a:off x="9207886" y="2552676"/>
            <a:ext cx="2911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 anti-H clock comparison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D578DC-9E2B-1178-9EF4-8C72FE9EA8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68DD0-E488-4E71-E658-2793C61E5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187" y="32507"/>
            <a:ext cx="8157136" cy="626535"/>
          </a:xfrm>
        </p:spPr>
        <p:txBody>
          <a:bodyPr/>
          <a:lstStyle/>
          <a:p>
            <a:r>
              <a:rPr lang="en-US" dirty="0"/>
              <a:t>Gravitation studies with antihydrogen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8D24C-2619-793F-24F7-C019E9E764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Newton Apple Drop.mov">
            <a:hlinkClick r:id="" action="ppaction://media"/>
            <a:extLst>
              <a:ext uri="{FF2B5EF4-FFF2-40B4-BE49-F238E27FC236}">
                <a16:creationId xmlns:a16="http://schemas.microsoft.com/office/drawing/2014/main" id="{FD53FC63-9E63-201D-08C8-A78D241A6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249" y="908483"/>
            <a:ext cx="3038152" cy="5401159"/>
          </a:xfrm>
          <a:prstGeom prst="rect">
            <a:avLst/>
          </a:prstGeom>
        </p:spPr>
      </p:pic>
      <p:pic>
        <p:nvPicPr>
          <p:cNvPr id="3074" name="Picture 2" descr="ALPHA Experiment - insertion of ALPHA G">
            <a:extLst>
              <a:ext uri="{FF2B5EF4-FFF2-40B4-BE49-F238E27FC236}">
                <a16:creationId xmlns:a16="http://schemas.microsoft.com/office/drawing/2014/main" id="{9B3BA95E-194B-78C7-40A6-7F8A958DE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8" r="32874"/>
          <a:stretch/>
        </p:blipFill>
        <p:spPr bwMode="auto">
          <a:xfrm>
            <a:off x="4658959" y="880878"/>
            <a:ext cx="3189494" cy="54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1BA1642-E559-660E-6325-4CE7D7782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trans="21000" detail="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5775" r="27267" b="4016"/>
          <a:stretch/>
        </p:blipFill>
        <p:spPr bwMode="auto">
          <a:xfrm>
            <a:off x="4371471" y="1029484"/>
            <a:ext cx="797439" cy="76084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BECFC0-133A-E1A7-6047-15A7E10EBC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477" t="4471" r="26379" b="8202"/>
          <a:stretch/>
        </p:blipFill>
        <p:spPr>
          <a:xfrm>
            <a:off x="3343738" y="1018377"/>
            <a:ext cx="855392" cy="78305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E6E39EE-C118-066E-1BF1-224128240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7" y="655075"/>
            <a:ext cx="2734837" cy="577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 descr="antihydrogen.jpg">
            <a:extLst>
              <a:ext uri="{FF2B5EF4-FFF2-40B4-BE49-F238E27FC236}">
                <a16:creationId xmlns:a16="http://schemas.microsoft.com/office/drawing/2014/main" id="{1EDB9495-409D-098D-0DC4-8FC0BCB22DE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45714" y="2694382"/>
            <a:ext cx="4998702" cy="2866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ECF937-B9D3-69DF-FD57-218B82CAE519}"/>
              </a:ext>
            </a:extLst>
          </p:cNvPr>
          <p:cNvSpPr txBox="1"/>
          <p:nvPr/>
        </p:nvSpPr>
        <p:spPr>
          <a:xfrm>
            <a:off x="5454336" y="6285063"/>
            <a:ext cx="182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ALPHA-g at CERN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981850-D3C9-39DB-5D38-3461CAF741B1}"/>
              </a:ext>
            </a:extLst>
          </p:cNvPr>
          <p:cNvSpPr txBox="1"/>
          <p:nvPr/>
        </p:nvSpPr>
        <p:spPr>
          <a:xfrm>
            <a:off x="845482" y="6319108"/>
            <a:ext cx="25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Newton’s tree at TRIUMF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568B04-0710-BA6A-6BC1-38C7CE434F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4372" y="1062079"/>
            <a:ext cx="2916572" cy="215714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C027B2-2581-326F-21FE-320AA6749A3F}"/>
              </a:ext>
            </a:extLst>
          </p:cNvPr>
          <p:cNvSpPr txBox="1"/>
          <p:nvPr/>
        </p:nvSpPr>
        <p:spPr>
          <a:xfrm>
            <a:off x="9506373" y="655075"/>
            <a:ext cx="241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 621, 716 (2023)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297D13-FAD5-CEFF-426B-C247180F49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8282" y="3339744"/>
            <a:ext cx="3735442" cy="185165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5F221D-4D6F-88A7-9F60-78A5A97440E3}"/>
              </a:ext>
            </a:extLst>
          </p:cNvPr>
          <p:cNvSpPr txBox="1"/>
          <p:nvPr/>
        </p:nvSpPr>
        <p:spPr>
          <a:xfrm>
            <a:off x="8135941" y="5414429"/>
            <a:ext cx="41134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Equiv. Principle in antimatter sector</a:t>
            </a:r>
          </a:p>
          <a:p>
            <a:r>
              <a:rPr lang="en-US" sz="2000" dirty="0"/>
              <a:t>tested directly to 20% level </a:t>
            </a:r>
          </a:p>
          <a:p>
            <a:endParaRPr lang="en-US" sz="2000" dirty="0"/>
          </a:p>
          <a:p>
            <a:r>
              <a:rPr lang="en-US" sz="2000" dirty="0"/>
              <a:t>First step for precision measurements</a:t>
            </a:r>
          </a:p>
        </p:txBody>
      </p:sp>
      <p:pic>
        <p:nvPicPr>
          <p:cNvPr id="14" name="Picture 13" descr="Self-Promoting when you're a Writer — M.D. Neu">
            <a:extLst>
              <a:ext uri="{FF2B5EF4-FFF2-40B4-BE49-F238E27FC236}">
                <a16:creationId xmlns:a16="http://schemas.microsoft.com/office/drawing/2014/main" id="{06C1A268-A2B3-37D2-01BE-B2C9BD910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451" y="-6074"/>
            <a:ext cx="749284" cy="7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07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Future: (anti)hydrogen fountain!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574" y="1613083"/>
            <a:ext cx="4134927" cy="3101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CBE48-7AEA-D143-B5D6-87B36188A211}"/>
              </a:ext>
            </a:extLst>
          </p:cNvPr>
          <p:cNvSpPr txBox="1"/>
          <p:nvPr/>
        </p:nvSpPr>
        <p:spPr>
          <a:xfrm>
            <a:off x="2057472" y="5349218"/>
            <a:ext cx="8320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Objective: to make precision hydrogen–antihydrogen comparison</a:t>
            </a:r>
          </a:p>
          <a:p>
            <a:pPr algn="ctr"/>
            <a:r>
              <a:rPr lang="en-US" sz="2400" dirty="0"/>
              <a:t> </a:t>
            </a:r>
            <a:r>
              <a:rPr lang="en-US" sz="2400" i="1" dirty="0"/>
              <a:t>in the same apparatus </a:t>
            </a:r>
          </a:p>
          <a:p>
            <a:pPr marL="380990" indent="-380990" algn="ctr">
              <a:buFont typeface="Wingdings" pitchFamily="2" charset="2"/>
              <a:buChar char="à"/>
            </a:pPr>
            <a:r>
              <a:rPr lang="en-US" sz="2400" dirty="0">
                <a:sym typeface="Wingdings" pitchFamily="2" charset="2"/>
              </a:rPr>
              <a:t>Need to improve both anti-H and H techniques!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1C879-E6F7-424D-8D4C-CB2C36EBA3F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 flipH="1">
            <a:off x="6765563" y="1613085"/>
            <a:ext cx="4134924" cy="3101192"/>
          </a:xfrm>
          <a:prstGeom prst="rect">
            <a:avLst/>
          </a:prstGeom>
        </p:spPr>
      </p:pic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310F3213-9812-8641-9290-491CBB1ABBF6}"/>
              </a:ext>
            </a:extLst>
          </p:cNvPr>
          <p:cNvSpPr/>
          <p:nvPr/>
        </p:nvSpPr>
        <p:spPr>
          <a:xfrm>
            <a:off x="5882640" y="3148440"/>
            <a:ext cx="746760" cy="4482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Self-Promoting when you're a Writer — M.D. Neu">
            <a:extLst>
              <a:ext uri="{FF2B5EF4-FFF2-40B4-BE49-F238E27FC236}">
                <a16:creationId xmlns:a16="http://schemas.microsoft.com/office/drawing/2014/main" id="{786ABBAA-E612-6A7E-E081-2FC5548FB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476" y="514229"/>
            <a:ext cx="749284" cy="7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D487EB-92F9-1848-6DD4-3E1B8A39D5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3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6893B-DD36-8E49-A2BE-95F017EB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717" y="0"/>
            <a:ext cx="9074989" cy="626533"/>
          </a:xfrm>
        </p:spPr>
        <p:txBody>
          <a:bodyPr>
            <a:normAutofit/>
          </a:bodyPr>
          <a:lstStyle/>
          <a:p>
            <a:r>
              <a:rPr lang="en-US" dirty="0"/>
              <a:t>Quantum Sensing Effort at TRIUMF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42477D1-DFED-324F-A2C0-0B06F41FA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71931"/>
            <a:ext cx="7112000" cy="5400540"/>
          </a:xfrm>
        </p:spPr>
        <p:txBody>
          <a:bodyPr/>
          <a:lstStyle/>
          <a:p>
            <a:pPr lvl="1"/>
            <a:r>
              <a:rPr lang="en-US" sz="2800" dirty="0">
                <a:latin typeface="+mj-lt"/>
              </a:rPr>
              <a:t>R&amp;D platform for development for quantum sensing techniques for anti-H </a:t>
            </a:r>
          </a:p>
          <a:p>
            <a:pPr lvl="1"/>
            <a:r>
              <a:rPr lang="en-US" sz="2800" dirty="0">
                <a:latin typeface="+mj-lt"/>
              </a:rPr>
              <a:t>Use H (and other cold atoms) as proxy </a:t>
            </a:r>
          </a:p>
          <a:p>
            <a:pPr lvl="2"/>
            <a:r>
              <a:rPr lang="en-US" sz="2267" dirty="0">
                <a:latin typeface="+mj-lt"/>
              </a:rPr>
              <a:t>(Anti)atomic fountain</a:t>
            </a:r>
          </a:p>
          <a:p>
            <a:pPr lvl="2"/>
            <a:r>
              <a:rPr lang="en-US" sz="2267" dirty="0">
                <a:latin typeface="+mj-lt"/>
              </a:rPr>
              <a:t>(Anti)Matter-wave interferometer</a:t>
            </a:r>
          </a:p>
          <a:p>
            <a:pPr lvl="2"/>
            <a:r>
              <a:rPr lang="en-US" sz="2267" dirty="0">
                <a:latin typeface="+mj-lt"/>
              </a:rPr>
              <a:t>Ramsey hyperfine spectroscopy</a:t>
            </a:r>
          </a:p>
          <a:p>
            <a:pPr lvl="2"/>
            <a:r>
              <a:rPr lang="en-US" sz="2267" dirty="0">
                <a:latin typeface="+mj-lt"/>
              </a:rPr>
              <a:t>Optical trapping </a:t>
            </a:r>
          </a:p>
          <a:p>
            <a:pPr lvl="2"/>
            <a:r>
              <a:rPr lang="en-US" sz="2267" dirty="0">
                <a:latin typeface="+mj-lt"/>
              </a:rPr>
              <a:t>Antimatter molecules</a:t>
            </a:r>
          </a:p>
          <a:p>
            <a:pPr lvl="1"/>
            <a:r>
              <a:rPr lang="en-US" sz="2800" dirty="0"/>
              <a:t>Hydrogen difficult to handle</a:t>
            </a:r>
          </a:p>
          <a:p>
            <a:pPr lvl="2"/>
            <a:r>
              <a:rPr lang="en-US" sz="2267" dirty="0"/>
              <a:t>1s-2p transition at 121 nm</a:t>
            </a:r>
          </a:p>
          <a:p>
            <a:pPr lvl="2"/>
            <a:r>
              <a:rPr lang="en-US" sz="2267" dirty="0"/>
              <a:t>Difficult to trap &amp; detect</a:t>
            </a:r>
          </a:p>
          <a:p>
            <a:pPr lvl="2"/>
            <a:r>
              <a:rPr lang="en-US" sz="2267" dirty="0"/>
              <a:t>No fountain made with H</a:t>
            </a:r>
          </a:p>
          <a:p>
            <a:pPr lvl="2"/>
            <a:endParaRPr lang="en-US" sz="2267" dirty="0">
              <a:latin typeface="+mj-lt"/>
            </a:endParaRPr>
          </a:p>
          <a:p>
            <a:pPr marL="609585" lvl="1" indent="0">
              <a:buNone/>
            </a:pP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40C109-FBCB-A747-8DFD-693FE9AB5003}"/>
              </a:ext>
            </a:extLst>
          </p:cNvPr>
          <p:cNvSpPr txBox="1"/>
          <p:nvPr/>
        </p:nvSpPr>
        <p:spPr>
          <a:xfrm>
            <a:off x="256558" y="681959"/>
            <a:ext cx="1153196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HAICU(</a:t>
            </a:r>
            <a:r>
              <a:rPr lang="ja-JP" altLang="en-US" sz="2800" b="1" dirty="0"/>
              <a:t>俳句</a:t>
            </a:r>
            <a:r>
              <a:rPr lang="en-US" altLang="ja-JP" sz="2800" b="1" dirty="0"/>
              <a:t>)</a:t>
            </a:r>
            <a:r>
              <a:rPr lang="en-US" sz="2800" dirty="0"/>
              <a:t>: </a:t>
            </a:r>
            <a:r>
              <a:rPr lang="en-US" sz="2800" b="1" dirty="0"/>
              <a:t>H</a:t>
            </a:r>
            <a:r>
              <a:rPr lang="en-US" sz="2800" dirty="0"/>
              <a:t>ydrogen-</a:t>
            </a:r>
            <a:r>
              <a:rPr lang="en-US" sz="2800" b="1" dirty="0"/>
              <a:t>A</a:t>
            </a:r>
            <a:r>
              <a:rPr lang="en-US" sz="2800" dirty="0"/>
              <a:t>ntihydrogen </a:t>
            </a:r>
            <a:r>
              <a:rPr lang="en-US" sz="2800" b="1" dirty="0"/>
              <a:t>I</a:t>
            </a:r>
            <a:r>
              <a:rPr lang="en-US" sz="2800" dirty="0"/>
              <a:t>nfrastructure at </a:t>
            </a:r>
            <a:r>
              <a:rPr lang="en-US" sz="2800" b="1" dirty="0"/>
              <a:t>C</a:t>
            </a:r>
            <a:r>
              <a:rPr lang="en-US" sz="2800" dirty="0"/>
              <a:t>anadian </a:t>
            </a:r>
            <a:r>
              <a:rPr lang="en-US" sz="2800" b="1" dirty="0"/>
              <a:t>U</a:t>
            </a:r>
            <a:r>
              <a:rPr lang="en-US" sz="2800" dirty="0"/>
              <a:t>niversities</a:t>
            </a:r>
            <a:r>
              <a:rPr lang="en-US" sz="2400" dirty="0"/>
              <a:t>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3C10EE5-AF64-954A-9E41-492D4E7765FE}"/>
              </a:ext>
            </a:extLst>
          </p:cNvPr>
          <p:cNvSpPr txBox="1">
            <a:spLocks/>
          </p:cNvSpPr>
          <p:nvPr/>
        </p:nvSpPr>
        <p:spPr bwMode="auto">
          <a:xfrm>
            <a:off x="6221598" y="5064644"/>
            <a:ext cx="592351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1pPr>
            <a:lvl2pPr marL="990575" indent="-380990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2pPr>
            <a:lvl3pPr marL="1523962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3pPr>
            <a:lvl4pPr marL="2133547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4pPr>
            <a:lvl5pPr marL="2743131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Myriad Pro" pitchFamily="34" charset="0"/>
                <a:ea typeface="ＭＳ Ｐゴシック" charset="0"/>
                <a:cs typeface="Myriad Pro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>
                <a:latin typeface="+mj-lt"/>
              </a:rPr>
              <a:t>Techniques (e.g. laser, magnets) needed for anti-H will be useful to improve H measurements </a:t>
            </a:r>
          </a:p>
          <a:p>
            <a:pPr marL="609585" lvl="1" indent="0">
              <a:buFont typeface="Arial" panose="020B0604020202020204" pitchFamily="34" charset="0"/>
              <a:buNone/>
            </a:pPr>
            <a:r>
              <a:rPr lang="en-US" dirty="0">
                <a:latin typeface="+mj-lt"/>
              </a:rPr>
              <a:t> 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14CCA58-ACA1-7040-A229-2466733D642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038505" y="1855799"/>
            <a:ext cx="2855336" cy="3278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BC0121-5509-314F-998C-6F4AB918F02B}"/>
              </a:ext>
            </a:extLst>
          </p:cNvPr>
          <p:cNvSpPr txBox="1"/>
          <p:nvPr/>
        </p:nvSpPr>
        <p:spPr>
          <a:xfrm>
            <a:off x="7804308" y="1454803"/>
            <a:ext cx="367927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(Anti)Hydrogen Interferometer Simulation</a:t>
            </a:r>
          </a:p>
        </p:txBody>
      </p:sp>
      <p:pic>
        <p:nvPicPr>
          <p:cNvPr id="3" name="Picture 2" descr="Self-Promoting when you're a Writer — M.D. Neu">
            <a:extLst>
              <a:ext uri="{FF2B5EF4-FFF2-40B4-BE49-F238E27FC236}">
                <a16:creationId xmlns:a16="http://schemas.microsoft.com/office/drawing/2014/main" id="{6456204C-7D44-0930-1E2A-D2FBA68CB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824" y="1146187"/>
            <a:ext cx="749284" cy="7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DC849-9BC7-D1EB-D57A-DE9E9D450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8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113C-E248-E345-B4E0-DAB155B9E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3AEA2-4B5A-4E45-9646-E512770AA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7" y="952501"/>
            <a:ext cx="10972800" cy="15174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Definition of ”Quantum sensing”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800" dirty="0"/>
              <a:t>Degen, Reinhard, </a:t>
            </a:r>
            <a:r>
              <a:rPr lang="en-US" sz="2800" dirty="0" err="1"/>
              <a:t>Cappellaro</a:t>
            </a:r>
            <a:r>
              <a:rPr lang="en-US" sz="2800" dirty="0"/>
              <a:t>, Rev. Mod. Phys. 89, 035002 (2017)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F878E-D1E3-6548-A33D-EA61C1E4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371" y="2451874"/>
            <a:ext cx="5670851" cy="3661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CC7692-EFFA-0D40-9B66-565AD56188FC}"/>
              </a:ext>
            </a:extLst>
          </p:cNvPr>
          <p:cNvSpPr txBox="1"/>
          <p:nvPr/>
        </p:nvSpPr>
        <p:spPr>
          <a:xfrm>
            <a:off x="7749226" y="3029861"/>
            <a:ext cx="2544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Type 1: Use of quantized 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            energy levels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93CE3-B414-C14F-ABD3-C3C9B3B80400}"/>
              </a:ext>
            </a:extLst>
          </p:cNvPr>
          <p:cNvSpPr txBox="1"/>
          <p:nvPr/>
        </p:nvSpPr>
        <p:spPr>
          <a:xfrm>
            <a:off x="7817615" y="4397525"/>
            <a:ext cx="257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Type 2: use of coherence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DE58F-2A27-9F46-BEB2-A340787ABEE9}"/>
              </a:ext>
            </a:extLst>
          </p:cNvPr>
          <p:cNvSpPr txBox="1"/>
          <p:nvPr/>
        </p:nvSpPr>
        <p:spPr>
          <a:xfrm>
            <a:off x="7515382" y="2517841"/>
            <a:ext cx="176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Quantum Sensor</a:t>
            </a:r>
            <a:endParaRPr lang="en-US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4A53E-3137-F849-AFB9-35EE8883BE36}"/>
              </a:ext>
            </a:extLst>
          </p:cNvPr>
          <p:cNvSpPr txBox="1"/>
          <p:nvPr/>
        </p:nvSpPr>
        <p:spPr>
          <a:xfrm>
            <a:off x="7768281" y="5458729"/>
            <a:ext cx="285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Type 3: use of entanglement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75A2A2-61A0-65F2-7FE2-0A30E6FDA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21E4C08-321B-E090-D3B7-DB5C9E3C769A}"/>
              </a:ext>
            </a:extLst>
          </p:cNvPr>
          <p:cNvSpPr/>
          <p:nvPr/>
        </p:nvSpPr>
        <p:spPr>
          <a:xfrm>
            <a:off x="1803155" y="2610915"/>
            <a:ext cx="4942703" cy="7599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4E471-63D3-5E07-E95A-4A29A59D114A}"/>
              </a:ext>
            </a:extLst>
          </p:cNvPr>
          <p:cNvSpPr txBox="1"/>
          <p:nvPr/>
        </p:nvSpPr>
        <p:spPr>
          <a:xfrm>
            <a:off x="5188238" y="6436080"/>
            <a:ext cx="640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 types of interesting sensors are also called quantum sensors</a:t>
            </a:r>
          </a:p>
        </p:txBody>
      </p:sp>
    </p:spTree>
    <p:extLst>
      <p:ext uri="{BB962C8B-B14F-4D97-AF65-F5344CB8AC3E}">
        <p14:creationId xmlns:p14="http://schemas.microsoft.com/office/powerpoint/2010/main" val="17138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5119C-7E22-9646-8964-748F91A57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Atom/Molecule as a Quantum Sensor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2F6FE-84BA-0543-901A-48C0C6BB9CA4}"/>
              </a:ext>
            </a:extLst>
          </p:cNvPr>
          <p:cNvSpPr txBox="1"/>
          <p:nvPr/>
        </p:nvSpPr>
        <p:spPr>
          <a:xfrm>
            <a:off x="384851" y="4089906"/>
            <a:ext cx="5208285" cy="1436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E(atom)  = E</a:t>
            </a:r>
            <a:r>
              <a:rPr lang="en-US" sz="2400" i="1" baseline="-25000" dirty="0">
                <a:solidFill>
                  <a:srgbClr val="C00000"/>
                </a:solidFill>
              </a:rPr>
              <a:t>0 </a:t>
            </a:r>
            <a:r>
              <a:rPr lang="en-US" sz="2400" i="1" dirty="0">
                <a:solidFill>
                  <a:srgbClr val="C00000"/>
                </a:solidFill>
              </a:rPr>
              <a:t>+ </a:t>
            </a:r>
            <a:r>
              <a:rPr lang="el-GR" sz="2400" i="1" dirty="0">
                <a:solidFill>
                  <a:srgbClr val="C00000"/>
                </a:solidFill>
              </a:rPr>
              <a:t>Δ</a:t>
            </a:r>
            <a:r>
              <a:rPr lang="en-CA" sz="2400" i="1" dirty="0">
                <a:solidFill>
                  <a:srgbClr val="C00000"/>
                </a:solidFill>
              </a:rPr>
              <a:t>E</a:t>
            </a:r>
            <a:r>
              <a:rPr lang="en-US" sz="2400" i="1" baseline="-25000" dirty="0" err="1">
                <a:solidFill>
                  <a:srgbClr val="C00000"/>
                </a:solidFill>
              </a:rPr>
              <a:t>ext</a:t>
            </a:r>
            <a:r>
              <a:rPr lang="en-US" sz="2400" i="1" baseline="-25000" dirty="0">
                <a:solidFill>
                  <a:srgbClr val="C00000"/>
                </a:solidFill>
              </a:rPr>
              <a:t> 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l-GR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Δ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400" i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NP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i="1" dirty="0"/>
              <a:t>   </a:t>
            </a:r>
            <a:r>
              <a:rPr lang="en-US" i="1" dirty="0">
                <a:solidFill>
                  <a:srgbClr val="C00000"/>
                </a:solidFill>
              </a:rPr>
              <a:t>E</a:t>
            </a:r>
            <a:r>
              <a:rPr lang="en-US" i="1" baseline="-25000" dirty="0">
                <a:solidFill>
                  <a:srgbClr val="C00000"/>
                </a:solidFill>
              </a:rPr>
              <a:t>0</a:t>
            </a:r>
            <a:r>
              <a:rPr lang="en-US" i="1" dirty="0"/>
              <a:t> ~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/>
              <a:t>m</a:t>
            </a:r>
            <a:r>
              <a:rPr lang="en-US" i="1" baseline="-25000" dirty="0"/>
              <a:t>e </a:t>
            </a:r>
            <a:r>
              <a:rPr lang="en-US" i="1" dirty="0"/>
              <a:t>⍺ </a:t>
            </a:r>
            <a:r>
              <a:rPr lang="en-US" baseline="30000" dirty="0"/>
              <a:t>2 </a:t>
            </a:r>
            <a:r>
              <a:rPr lang="en-US" dirty="0"/>
              <a:t>+ … </a:t>
            </a:r>
            <a:r>
              <a:rPr lang="en-US" dirty="0" err="1"/>
              <a:t>fn</a:t>
            </a:r>
            <a:r>
              <a:rPr lang="en-US" dirty="0"/>
              <a:t>{</a:t>
            </a:r>
            <a:r>
              <a:rPr lang="en-US" i="1" dirty="0" err="1"/>
              <a:t>Q</a:t>
            </a:r>
            <a:r>
              <a:rPr lang="en-US" i="1" baseline="-25000" dirty="0" err="1"/>
              <a:t>e</a:t>
            </a:r>
            <a:r>
              <a:rPr lang="en-US" i="1" dirty="0"/>
              <a:t>, </a:t>
            </a:r>
            <a:r>
              <a:rPr lang="en-US" i="1" dirty="0" err="1"/>
              <a:t>Q</a:t>
            </a:r>
            <a:r>
              <a:rPr lang="en-US" i="1" baseline="-25000" dirty="0" err="1"/>
              <a:t>p</a:t>
            </a:r>
            <a:r>
              <a:rPr lang="en-US" i="1" dirty="0"/>
              <a:t>, m</a:t>
            </a:r>
            <a:r>
              <a:rPr lang="en-US" i="1" baseline="-25000" dirty="0"/>
              <a:t>e</a:t>
            </a:r>
            <a:r>
              <a:rPr lang="en-US" i="1" dirty="0"/>
              <a:t>, </a:t>
            </a:r>
            <a:r>
              <a:rPr lang="en-US" i="1" dirty="0" err="1"/>
              <a:t>m</a:t>
            </a:r>
            <a:r>
              <a:rPr lang="en-US" i="1" baseline="-25000" dirty="0" err="1"/>
              <a:t>p</a:t>
            </a:r>
            <a:r>
              <a:rPr lang="en-US" i="1" dirty="0"/>
              <a:t>, </a:t>
            </a:r>
            <a:r>
              <a:rPr lang="en-US" i="1" dirty="0" err="1"/>
              <a:t>r</a:t>
            </a:r>
            <a:r>
              <a:rPr lang="en-US" i="1" baseline="-25000" dirty="0" err="1"/>
              <a:t>p</a:t>
            </a:r>
            <a:r>
              <a:rPr lang="en-US" i="1" dirty="0"/>
              <a:t>, µ</a:t>
            </a:r>
            <a:r>
              <a:rPr lang="en-US" i="1" baseline="-25000" dirty="0"/>
              <a:t>e</a:t>
            </a:r>
            <a:r>
              <a:rPr lang="en-US" i="1" dirty="0"/>
              <a:t> … </a:t>
            </a:r>
            <a:r>
              <a:rPr lang="en-US" dirty="0"/>
              <a:t>}</a:t>
            </a:r>
          </a:p>
          <a:p>
            <a:pPr>
              <a:lnSpc>
                <a:spcPct val="120000"/>
              </a:lnSpc>
            </a:pPr>
            <a:r>
              <a:rPr lang="en-CA" i="1" dirty="0"/>
              <a:t>   </a:t>
            </a:r>
            <a:r>
              <a:rPr lang="el-GR" i="1" dirty="0">
                <a:solidFill>
                  <a:srgbClr val="C00000"/>
                </a:solidFill>
              </a:rPr>
              <a:t>Δ</a:t>
            </a:r>
            <a:r>
              <a:rPr lang="en-CA" i="1" dirty="0">
                <a:solidFill>
                  <a:srgbClr val="C00000"/>
                </a:solidFill>
              </a:rPr>
              <a:t>E</a:t>
            </a:r>
            <a:r>
              <a:rPr lang="en-US" i="1" baseline="-25000" dirty="0" err="1">
                <a:solidFill>
                  <a:srgbClr val="C00000"/>
                </a:solidFill>
              </a:rPr>
              <a:t>ext</a:t>
            </a:r>
            <a:r>
              <a:rPr lang="en-US" i="1" baseline="-25000" dirty="0">
                <a:solidFill>
                  <a:srgbClr val="C00000"/>
                </a:solidFill>
              </a:rPr>
              <a:t> </a:t>
            </a:r>
            <a:r>
              <a:rPr lang="en-US" dirty="0"/>
              <a:t>: due to External field, e.g.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B</a:t>
            </a:r>
            <a:r>
              <a:rPr lang="en-US" dirty="0"/>
              <a:t>, Gravity</a:t>
            </a:r>
          </a:p>
          <a:p>
            <a:pPr>
              <a:lnSpc>
                <a:spcPct val="120000"/>
              </a:lnSpc>
            </a:pPr>
            <a:r>
              <a:rPr lang="en-CA" i="1" dirty="0"/>
              <a:t>   </a:t>
            </a:r>
            <a:r>
              <a:rPr lang="el-G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Δ</a:t>
            </a:r>
            <a:r>
              <a:rPr lang="en-CA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en-US" i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NP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: due to New Physics, e.g. CPV, DM, 5</a:t>
            </a:r>
            <a:r>
              <a:rPr lang="en-US" baseline="30000" dirty="0"/>
              <a:t>th</a:t>
            </a:r>
            <a:r>
              <a:rPr lang="en-US" dirty="0"/>
              <a:t> force …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4443C60-536E-2D4E-8C79-1FC10BA0F530}"/>
              </a:ext>
            </a:extLst>
          </p:cNvPr>
          <p:cNvSpPr>
            <a:spLocks noChangeAspect="1"/>
          </p:cNvSpPr>
          <p:nvPr/>
        </p:nvSpPr>
        <p:spPr>
          <a:xfrm>
            <a:off x="1831923" y="2764398"/>
            <a:ext cx="366094" cy="36609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11B2FC-2BC7-D34C-B716-A6484CA9D53E}"/>
              </a:ext>
            </a:extLst>
          </p:cNvPr>
          <p:cNvSpPr>
            <a:spLocks noChangeAspect="1"/>
          </p:cNvSpPr>
          <p:nvPr/>
        </p:nvSpPr>
        <p:spPr>
          <a:xfrm>
            <a:off x="1380670" y="2334165"/>
            <a:ext cx="1247581" cy="12475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F13948-EA27-2A4E-BE55-E87FBE13571F}"/>
              </a:ext>
            </a:extLst>
          </p:cNvPr>
          <p:cNvSpPr>
            <a:spLocks noChangeAspect="1"/>
          </p:cNvSpPr>
          <p:nvPr/>
        </p:nvSpPr>
        <p:spPr>
          <a:xfrm>
            <a:off x="2345948" y="2494175"/>
            <a:ext cx="270326" cy="27032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7CEC62-39F0-E349-B969-A50B3141D44C}"/>
              </a:ext>
            </a:extLst>
          </p:cNvPr>
          <p:cNvCxnSpPr/>
          <p:nvPr/>
        </p:nvCxnSpPr>
        <p:spPr>
          <a:xfrm>
            <a:off x="3608863" y="2494175"/>
            <a:ext cx="1008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A6162B-9915-4342-A7AD-A8227230B34A}"/>
              </a:ext>
            </a:extLst>
          </p:cNvPr>
          <p:cNvCxnSpPr/>
          <p:nvPr/>
        </p:nvCxnSpPr>
        <p:spPr>
          <a:xfrm>
            <a:off x="3608863" y="3298217"/>
            <a:ext cx="1008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70E93C-25D7-D541-8C89-AE2D0704B3C6}"/>
              </a:ext>
            </a:extLst>
          </p:cNvPr>
          <p:cNvSpPr txBox="1"/>
          <p:nvPr/>
        </p:nvSpPr>
        <p:spPr>
          <a:xfrm>
            <a:off x="3085963" y="2309509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|1〉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20F481-F9BB-9F48-8C65-7F5934B0F17E}"/>
              </a:ext>
            </a:extLst>
          </p:cNvPr>
          <p:cNvSpPr txBox="1"/>
          <p:nvPr/>
        </p:nvSpPr>
        <p:spPr>
          <a:xfrm>
            <a:off x="3102054" y="3151513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|0〉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73EB14-9AB1-D947-BF69-94F09F2DDEC9}"/>
              </a:ext>
            </a:extLst>
          </p:cNvPr>
          <p:cNvCxnSpPr/>
          <p:nvPr/>
        </p:nvCxnSpPr>
        <p:spPr>
          <a:xfrm>
            <a:off x="4071319" y="2566278"/>
            <a:ext cx="0" cy="6688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6EF4B85-3E71-CC4E-B2C7-D35FF0452B21}"/>
              </a:ext>
            </a:extLst>
          </p:cNvPr>
          <p:cNvSpPr txBox="1"/>
          <p:nvPr/>
        </p:nvSpPr>
        <p:spPr>
          <a:xfrm>
            <a:off x="4164822" y="2716051"/>
            <a:ext cx="93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E(atom)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E38F5F-67B4-E246-B850-F2589DE2E9F6}"/>
              </a:ext>
            </a:extLst>
          </p:cNvPr>
          <p:cNvSpPr txBox="1"/>
          <p:nvPr/>
        </p:nvSpPr>
        <p:spPr>
          <a:xfrm>
            <a:off x="1959488" y="271605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C716CB-BAF5-8D4B-ADBA-F44070854946}"/>
              </a:ext>
            </a:extLst>
          </p:cNvPr>
          <p:cNvSpPr txBox="1"/>
          <p:nvPr/>
        </p:nvSpPr>
        <p:spPr>
          <a:xfrm>
            <a:off x="2432463" y="2412389"/>
            <a:ext cx="239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A3694-6936-4547-AF74-9B026CBCDAA6}"/>
              </a:ext>
            </a:extLst>
          </p:cNvPr>
          <p:cNvSpPr txBox="1"/>
          <p:nvPr/>
        </p:nvSpPr>
        <p:spPr>
          <a:xfrm>
            <a:off x="1573182" y="1249038"/>
            <a:ext cx="2477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Atomic quantum sensor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6C4E0DE-9AB8-BEE2-D8FA-A4124A605B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6BEF45A9-7D87-0C0F-ACB3-E03E2AA79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5997" y="2029871"/>
            <a:ext cx="6993576" cy="29819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31A919-811F-C54E-2784-FE7136C9AE88}"/>
              </a:ext>
            </a:extLst>
          </p:cNvPr>
          <p:cNvSpPr txBox="1"/>
          <p:nvPr/>
        </p:nvSpPr>
        <p:spPr>
          <a:xfrm>
            <a:off x="8287199" y="4714201"/>
            <a:ext cx="34374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>
                <a:solidFill>
                  <a:srgbClr val="211E1E"/>
                </a:solidFill>
                <a:effectLst/>
                <a:latin typeface="AdvTTd7835f12"/>
              </a:rPr>
              <a:t>DeMille </a:t>
            </a:r>
            <a:r>
              <a:rPr lang="en-CA" sz="1600" dirty="0">
                <a:solidFill>
                  <a:srgbClr val="211E1E"/>
                </a:solidFill>
                <a:effectLst/>
                <a:latin typeface="AdvTT0b7bb6fa.I"/>
              </a:rPr>
              <a:t>et al</a:t>
            </a:r>
            <a:r>
              <a:rPr lang="en-CA" sz="1600" dirty="0">
                <a:solidFill>
                  <a:srgbClr val="211E1E"/>
                </a:solidFill>
                <a:effectLst/>
                <a:latin typeface="AdvTTd7835f12"/>
              </a:rPr>
              <a:t>., </a:t>
            </a:r>
            <a:r>
              <a:rPr lang="en-CA" sz="1600" dirty="0">
                <a:solidFill>
                  <a:srgbClr val="211E1E"/>
                </a:solidFill>
                <a:effectLst/>
                <a:latin typeface="AdvTT0b7bb6fa.I"/>
              </a:rPr>
              <a:t>Science </a:t>
            </a:r>
            <a:r>
              <a:rPr lang="en-CA" sz="1600" dirty="0">
                <a:solidFill>
                  <a:srgbClr val="211E1E"/>
                </a:solidFill>
                <a:effectLst/>
                <a:latin typeface="AdvTT82e34213.B"/>
              </a:rPr>
              <a:t>357</a:t>
            </a:r>
            <a:r>
              <a:rPr lang="en-CA" sz="1600" dirty="0">
                <a:solidFill>
                  <a:srgbClr val="211E1E"/>
                </a:solidFill>
                <a:effectLst/>
                <a:latin typeface="AdvTTd7835f12"/>
              </a:rPr>
              <a:t>, 990</a:t>
            </a:r>
            <a:r>
              <a:rPr lang="en-US" sz="1600" dirty="0">
                <a:solidFill>
                  <a:srgbClr val="211E1E"/>
                </a:solidFill>
                <a:latin typeface="AdvTTd7835f12"/>
              </a:rPr>
              <a:t> </a:t>
            </a:r>
            <a:r>
              <a:rPr lang="en-CA" sz="1600" dirty="0">
                <a:solidFill>
                  <a:srgbClr val="211E1E"/>
                </a:solidFill>
                <a:latin typeface="AdvTTd7835f12"/>
              </a:rPr>
              <a:t>(</a:t>
            </a:r>
            <a:r>
              <a:rPr lang="en-CA" sz="1600" dirty="0">
                <a:solidFill>
                  <a:srgbClr val="211E1E"/>
                </a:solidFill>
                <a:effectLst/>
                <a:latin typeface="AdvTTd7835f12"/>
              </a:rPr>
              <a:t>2017) </a:t>
            </a:r>
            <a:endParaRPr lang="en-CA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4013DF-C686-AF4D-B366-23C673D2D9C4}"/>
              </a:ext>
            </a:extLst>
          </p:cNvPr>
          <p:cNvSpPr txBox="1"/>
          <p:nvPr/>
        </p:nvSpPr>
        <p:spPr>
          <a:xfrm>
            <a:off x="5593136" y="5723864"/>
            <a:ext cx="592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Sensors: highly sensitive to low energy phenomena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B33C52-3949-5313-F5DC-833CDFD47D5C}"/>
              </a:ext>
            </a:extLst>
          </p:cNvPr>
          <p:cNvSpPr txBox="1"/>
          <p:nvPr/>
        </p:nvSpPr>
        <p:spPr>
          <a:xfrm>
            <a:off x="5828007" y="6139591"/>
            <a:ext cx="545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Fundamental physics applications push the technologies</a:t>
            </a:r>
          </a:p>
        </p:txBody>
      </p:sp>
    </p:spTree>
    <p:extLst>
      <p:ext uri="{BB962C8B-B14F-4D97-AF65-F5344CB8AC3E}">
        <p14:creationId xmlns:p14="http://schemas.microsoft.com/office/powerpoint/2010/main" val="263180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9" grpId="0" animBg="1"/>
      <p:bldP spid="8" grpId="0" animBg="1"/>
      <p:bldP spid="13" grpId="0"/>
      <p:bldP spid="14" grpId="0"/>
      <p:bldP spid="18" grpId="0"/>
      <p:bldP spid="41" grpId="0"/>
      <p:bldP spid="42" grpId="0"/>
      <p:bldP spid="3" grpId="0"/>
      <p:bldP spid="19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F605-4614-5C70-9B5B-6C93A267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types of quantum sensors, e.g. superconducting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A6BE3-2090-6D33-B422-47E661611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71F62-44AC-0427-306A-E1EA987AFCAF}"/>
              </a:ext>
            </a:extLst>
          </p:cNvPr>
          <p:cNvSpPr txBox="1"/>
          <p:nvPr/>
        </p:nvSpPr>
        <p:spPr>
          <a:xfrm>
            <a:off x="757828" y="3149264"/>
            <a:ext cx="240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Superconducting qubits</a:t>
            </a:r>
          </a:p>
        </p:txBody>
      </p:sp>
      <p:pic>
        <p:nvPicPr>
          <p:cNvPr id="1026" name="Picture 2" descr="Quantum computing: Superconducting qubits have passed a key quantum test |  New Scientist">
            <a:extLst>
              <a:ext uri="{FF2B5EF4-FFF2-40B4-BE49-F238E27FC236}">
                <a16:creationId xmlns:a16="http://schemas.microsoft.com/office/drawing/2014/main" id="{F0762F66-F784-47B5-0175-F15BB33A0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2" y="995866"/>
            <a:ext cx="3225159" cy="21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nsition Edge Sensor">
            <a:extLst>
              <a:ext uri="{FF2B5EF4-FFF2-40B4-BE49-F238E27FC236}">
                <a16:creationId xmlns:a16="http://schemas.microsoft.com/office/drawing/2014/main" id="{AD30EB48-9E58-F4BE-A6AC-64B86A7A5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80" y="1037061"/>
            <a:ext cx="2067715" cy="206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F0EFC1-30AD-5116-EC1E-AEB891927354}"/>
              </a:ext>
            </a:extLst>
          </p:cNvPr>
          <p:cNvSpPr txBox="1"/>
          <p:nvPr/>
        </p:nvSpPr>
        <p:spPr>
          <a:xfrm>
            <a:off x="4135387" y="3106989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 Edge Sensors</a:t>
            </a:r>
          </a:p>
        </p:txBody>
      </p:sp>
      <p:pic>
        <p:nvPicPr>
          <p:cNvPr id="1030" name="Picture 6" descr="Superconducting RF Cavities – CAPST">
            <a:extLst>
              <a:ext uri="{FF2B5EF4-FFF2-40B4-BE49-F238E27FC236}">
                <a16:creationId xmlns:a16="http://schemas.microsoft.com/office/drawing/2014/main" id="{A11C75B9-DA3D-0200-6AF8-4B12F6AAF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42" y="1161026"/>
            <a:ext cx="5277497" cy="180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A7FAD-AC8B-8ED2-49AA-24D70CF865B8}"/>
              </a:ext>
            </a:extLst>
          </p:cNvPr>
          <p:cNvSpPr txBox="1"/>
          <p:nvPr/>
        </p:nvSpPr>
        <p:spPr>
          <a:xfrm>
            <a:off x="7999816" y="3130459"/>
            <a:ext cx="251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Superconducting cavities</a:t>
            </a:r>
          </a:p>
        </p:txBody>
      </p:sp>
      <p:pic>
        <p:nvPicPr>
          <p:cNvPr id="1032" name="Picture 8" descr="MKID detectors turn out to have 100 times lower noise">
            <a:extLst>
              <a:ext uri="{FF2B5EF4-FFF2-40B4-BE49-F238E27FC236}">
                <a16:creationId xmlns:a16="http://schemas.microsoft.com/office/drawing/2014/main" id="{D206C11E-F848-DEAD-3971-AECE45936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7" y="3656630"/>
            <a:ext cx="3599543" cy="238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A69537-5105-7ED7-11CD-4EBFF82FCB0E}"/>
              </a:ext>
            </a:extLst>
          </p:cNvPr>
          <p:cNvSpPr txBox="1"/>
          <p:nvPr/>
        </p:nvSpPr>
        <p:spPr>
          <a:xfrm>
            <a:off x="5176037" y="5973988"/>
            <a:ext cx="3533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SNSPD: Superconducting nanowires</a:t>
            </a:r>
          </a:p>
          <a:p>
            <a:r>
              <a:rPr lang="en-US" dirty="0"/>
              <a:t>Single photon detectors </a:t>
            </a:r>
          </a:p>
        </p:txBody>
      </p:sp>
      <p:pic>
        <p:nvPicPr>
          <p:cNvPr id="1034" name="Picture 10" descr="Single-photon detector can count to 4 | EurekAlert!">
            <a:extLst>
              <a:ext uri="{FF2B5EF4-FFF2-40B4-BE49-F238E27FC236}">
                <a16:creationId xmlns:a16="http://schemas.microsoft.com/office/drawing/2014/main" id="{316F7F2A-9B30-38E2-AD55-22BAC24DC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80" y="3703763"/>
            <a:ext cx="2923221" cy="218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EC02B6-6F3E-5A41-B6D7-A6EC041B2CF1}"/>
              </a:ext>
            </a:extLst>
          </p:cNvPr>
          <p:cNvSpPr txBox="1"/>
          <p:nvPr/>
        </p:nvSpPr>
        <p:spPr>
          <a:xfrm>
            <a:off x="1432339" y="6193727"/>
            <a:ext cx="270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Kinetic induction detectors</a:t>
            </a:r>
          </a:p>
        </p:txBody>
      </p:sp>
    </p:spTree>
    <p:extLst>
      <p:ext uri="{BB962C8B-B14F-4D97-AF65-F5344CB8AC3E}">
        <p14:creationId xmlns:p14="http://schemas.microsoft.com/office/powerpoint/2010/main" val="178479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BD256-440D-4535-4152-33023326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371" y="0"/>
            <a:ext cx="9530748" cy="626533"/>
          </a:xfrm>
        </p:spPr>
        <p:txBody>
          <a:bodyPr>
            <a:normAutofit/>
          </a:bodyPr>
          <a:lstStyle/>
          <a:p>
            <a:r>
              <a:rPr lang="en-US" dirty="0"/>
              <a:t>Word-wide efforts in Quantum Sensing for Fund.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DD921-6A8C-59B3-A41A-F821910C0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344" y="763770"/>
            <a:ext cx="8414656" cy="3394075"/>
          </a:xfrm>
        </p:spPr>
        <p:txBody>
          <a:bodyPr/>
          <a:lstStyle/>
          <a:p>
            <a:r>
              <a:rPr lang="en-US" sz="2400" dirty="0"/>
              <a:t>European Detector R&amp;D </a:t>
            </a:r>
          </a:p>
          <a:p>
            <a:pPr marL="0" indent="0">
              <a:buNone/>
            </a:pPr>
            <a:r>
              <a:rPr lang="en-US" sz="2400" dirty="0"/>
              <a:t>(based on European Particle Physics strategy 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4955F-7073-67D7-B519-1B36E76F6B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E95C3-D6E9-DE45-9F40-8157D11EF13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7AB41-274E-CD66-708B-39409CBC6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1757421"/>
            <a:ext cx="7772400" cy="415214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9190CE-ACB4-3EB1-E7B3-7E1EBFA99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324"/>
          <a:stretch/>
        </p:blipFill>
        <p:spPr>
          <a:xfrm>
            <a:off x="6670644" y="4030131"/>
            <a:ext cx="5671458" cy="249296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006DE2-1C2B-41ED-3CAD-3030FA9FC7E5}"/>
              </a:ext>
            </a:extLst>
          </p:cNvPr>
          <p:cNvSpPr txBox="1"/>
          <p:nvPr/>
        </p:nvSpPr>
        <p:spPr>
          <a:xfrm>
            <a:off x="1218306" y="5909564"/>
            <a:ext cx="4268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Meeting of DRD, March 4, 2024 at CERN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B1C9C-9C0F-CAC6-4CDD-105F9B3A2F00}"/>
              </a:ext>
            </a:extLst>
          </p:cNvPr>
          <p:cNvSpPr txBox="1"/>
          <p:nvPr/>
        </p:nvSpPr>
        <p:spPr>
          <a:xfrm>
            <a:off x="7712021" y="6488668"/>
            <a:ext cx="328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Submitted to CERN, Feb 29,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E6D37D-C08F-605E-4089-96BB29FAA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173" y="713732"/>
            <a:ext cx="2396378" cy="3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680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FF5D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Scientific_Presentation_02" id="{C6E3CFC5-42D0-D84D-8CA2-7369E6D9B4BD}" vid="{5122411F-217A-8C42-B94E-36C0DAABB69E}"/>
    </a:ext>
  </a:extLst>
</a:theme>
</file>

<file path=ppt/theme/theme2.xml><?xml version="1.0" encoding="utf-8"?>
<a:theme xmlns:a="http://schemas.openxmlformats.org/drawingml/2006/main" name="201511_TRIUMF Template_re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16738</TotalTime>
  <Words>2395</Words>
  <Application>Microsoft Macintosh PowerPoint</Application>
  <PresentationFormat>Widescreen</PresentationFormat>
  <Paragraphs>464</Paragraphs>
  <Slides>53</Slides>
  <Notes>21</Notes>
  <HiddenSlides>9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74" baseType="lpstr">
      <vt:lpstr>adobe-garamond-pro</vt:lpstr>
      <vt:lpstr>AdvOT19ee2aa8.B</vt:lpstr>
      <vt:lpstr>AdvOT483a8203</vt:lpstr>
      <vt:lpstr>AdvTT0b7bb6fa.I</vt:lpstr>
      <vt:lpstr>AdvTT82e34213.B</vt:lpstr>
      <vt:lpstr>AdvTTd7835f12</vt:lpstr>
      <vt:lpstr>Google Sans</vt:lpstr>
      <vt:lpstr>Liberation Sans</vt:lpstr>
      <vt:lpstr>Myriad Pro</vt:lpstr>
      <vt:lpstr>Myriad Pro SemiExt</vt:lpstr>
      <vt:lpstr>Myriad Web Pro</vt:lpstr>
      <vt:lpstr>Arial</vt:lpstr>
      <vt:lpstr>Arial Black</vt:lpstr>
      <vt:lpstr>Calibri</vt:lpstr>
      <vt:lpstr>Cambria Math</vt:lpstr>
      <vt:lpstr>Courier New</vt:lpstr>
      <vt:lpstr>Helvetica Neue</vt:lpstr>
      <vt:lpstr>Roboto</vt:lpstr>
      <vt:lpstr>Wingdings</vt:lpstr>
      <vt:lpstr>1_Office Theme</vt:lpstr>
      <vt:lpstr>201511_TRIUMF Template_rev</vt:lpstr>
      <vt:lpstr>PowerPoint Presentation</vt:lpstr>
      <vt:lpstr>PowerPoint Presentation</vt:lpstr>
      <vt:lpstr>Outline: “Quantum Sensors and Emerging Technologies”</vt:lpstr>
      <vt:lpstr>PowerPoint Presentation</vt:lpstr>
      <vt:lpstr>Exploding Interest in Quantum for Fundamental Physics</vt:lpstr>
      <vt:lpstr>PowerPoint Presentation</vt:lpstr>
      <vt:lpstr>Atom/Molecule as a Quantum Sensor </vt:lpstr>
      <vt:lpstr>Other types of quantum sensors, e.g. superconducting</vt:lpstr>
      <vt:lpstr>Word-wide efforts in Quantum Sensing for Fund. Physics</vt:lpstr>
      <vt:lpstr>Examples</vt:lpstr>
      <vt:lpstr>PowerPoint Presentation</vt:lpstr>
      <vt:lpstr>Atomic Clocks</vt:lpstr>
      <vt:lpstr>Measuring frequencies to 20 digits: what is it good for?</vt:lpstr>
      <vt:lpstr>Sr Ion Optical Clocks</vt:lpstr>
      <vt:lpstr>PowerPoint Presentation</vt:lpstr>
      <vt:lpstr>Atom Interferometers</vt:lpstr>
      <vt:lpstr>100 Meter-scale  Atom Interferometers</vt:lpstr>
      <vt:lpstr>Gravitational Waves via Atom Interferometer?</vt:lpstr>
      <vt:lpstr>PowerPoint Presentation</vt:lpstr>
      <vt:lpstr>Canada’s National Quantum Strategies</vt:lpstr>
      <vt:lpstr>For discussion</vt:lpstr>
      <vt:lpstr>For Discussion</vt:lpstr>
      <vt:lpstr>Concluding Remarks</vt:lpstr>
      <vt:lpstr>PowerPoint Presentation</vt:lpstr>
      <vt:lpstr>Excellent Road Maps, White Papers on Quantum Sensors for HEP</vt:lpstr>
      <vt:lpstr>PowerPoint Presentation</vt:lpstr>
      <vt:lpstr>What made this possible?</vt:lpstr>
      <vt:lpstr>Gravitational red shift</vt:lpstr>
      <vt:lpstr>Gravitational red shift across a mm atomic sample</vt:lpstr>
      <vt:lpstr>PowerPoint Presentation</vt:lpstr>
      <vt:lpstr>Large Scale Interferometers</vt:lpstr>
      <vt:lpstr>PowerPoint Presentation</vt:lpstr>
      <vt:lpstr>References</vt:lpstr>
      <vt:lpstr>Statistical Sensitivity of Atomic Spectroscopy </vt:lpstr>
      <vt:lpstr>Demonstration of Laser Cooling</vt:lpstr>
      <vt:lpstr>Atom Interferometer Physics – Ultralight DM</vt:lpstr>
      <vt:lpstr>PowerPoint Presentation</vt:lpstr>
      <vt:lpstr>BASE: Axion-Photon Coupling</vt:lpstr>
      <vt:lpstr>Improvement via entanglement</vt:lpstr>
      <vt:lpstr>Seiji Kawamura; et al. (22 February 2021). "Current status of space gravitational wave antenna DECIGO and B-DECIGO" (PDF).  Progress of Theoretical and Experimental Physics. 2021 (5): 05A105.</vt:lpstr>
      <vt:lpstr>Ultra-light Dark Matter Search with Atomic Clocks: Example</vt:lpstr>
      <vt:lpstr>ALPHA-g superconducting magnetic trap</vt:lpstr>
      <vt:lpstr>Technical detail example: Wire placement errors</vt:lpstr>
      <vt:lpstr>Precision measurements with antihydrogen</vt:lpstr>
      <vt:lpstr>PowerPoint Presentation</vt:lpstr>
      <vt:lpstr>Antiproton Facility at CERN </vt:lpstr>
      <vt:lpstr>Antimatter spin-off: BASE’s search for milli-charged particles</vt:lpstr>
      <vt:lpstr>20 Years of development of cold antihydrogen</vt:lpstr>
      <vt:lpstr>CPT tests via Antihydrogen Spectroscopy with ALPHA</vt:lpstr>
      <vt:lpstr>ALPHA developments over past 20 years</vt:lpstr>
      <vt:lpstr>Gravitation studies with antihydrogen</vt:lpstr>
      <vt:lpstr>Future: (anti)hydrogen fountain!</vt:lpstr>
      <vt:lpstr>Quantum Sensing Effort at TRIUMF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Makoto Fujiwara</dc:creator>
  <cp:lastModifiedBy>Makoto Fujiwara</cp:lastModifiedBy>
  <cp:revision>135</cp:revision>
  <dcterms:created xsi:type="dcterms:W3CDTF">2021-05-24T07:52:58Z</dcterms:created>
  <dcterms:modified xsi:type="dcterms:W3CDTF">2024-03-11T18:15:06Z</dcterms:modified>
</cp:coreProperties>
</file>