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77" r:id="rId3"/>
    <p:sldId id="257" r:id="rId4"/>
    <p:sldId id="260" r:id="rId5"/>
    <p:sldId id="259" r:id="rId6"/>
    <p:sldId id="261" r:id="rId7"/>
    <p:sldId id="360" r:id="rId8"/>
    <p:sldId id="271" r:id="rId9"/>
    <p:sldId id="272" r:id="rId10"/>
    <p:sldId id="346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>
        <p:scale>
          <a:sx n="73" d="100"/>
          <a:sy n="73" d="100"/>
        </p:scale>
        <p:origin x="3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4A8BA-97D8-463F-BB6A-E91EF6F4578D}" type="datetimeFigureOut">
              <a:rPr lang="en-CA" smtClean="0"/>
              <a:t>2024-03-08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A1ED4-6ECA-4F42-8723-30983C76C0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8097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A18B7-2996-2D44-B468-83C049F2F4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4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406BD-8ACB-6C53-37D9-504A0DFC5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1E237A-4D77-3566-7870-FDBC953AA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7CFB2-5581-4E93-A57F-6ECCE43DD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D3CE-C073-43C3-9C5A-5D57C639E58A}" type="datetimeFigureOut">
              <a:rPr lang="en-CA" smtClean="0"/>
              <a:t>2024-03-08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004A9-44B1-E627-29CE-D4873B292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539DB-9714-576A-170A-A788BBBB7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CE07-5BD9-46E6-8ADA-7417D4C74A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15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509B1-95B0-3826-5357-4514E0068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4AF80A-A100-2C3A-2FA8-117527DCE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9975C-E85C-B9E8-5AD1-70435FC59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D3CE-C073-43C3-9C5A-5D57C639E58A}" type="datetimeFigureOut">
              <a:rPr lang="en-CA" smtClean="0"/>
              <a:t>2024-03-08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06A06-A358-02B5-775A-2692D315F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D4D12-53B3-FFEE-844A-C1015B6F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CE07-5BD9-46E6-8ADA-7417D4C74A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669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75F4E6-A856-FA57-AB92-4348A230A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490189-B6CC-A0F8-8439-D4A19CDF5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F66B8-F94F-2400-D8E1-E4F3B2526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D3CE-C073-43C3-9C5A-5D57C639E58A}" type="datetimeFigureOut">
              <a:rPr lang="en-CA" smtClean="0"/>
              <a:t>2024-03-08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6355A-E4BE-2C41-A7E5-204F9AB8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6FAD0-0DB9-1687-1C46-28F19E8B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CE07-5BD9-46E6-8ADA-7417D4C74A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7642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2024-03-08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3947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2024-03-08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4653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2024-03-08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98469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2024-03-08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0068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2024-03-08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47479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2024-03-08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95056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088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02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B869C-D0AA-1FAF-74B7-1447DCFD2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F74F7-08D1-768F-D639-85980EEDF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C4839-A28B-ECCF-7115-EB96CE1FE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D3CE-C073-43C3-9C5A-5D57C639E58A}" type="datetimeFigureOut">
              <a:rPr lang="en-CA" smtClean="0"/>
              <a:t>2024-03-08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EAC1F-E63F-5E37-5169-CCCB22DD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A949D-7D96-0C5A-00A0-55AFF1E4A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CE07-5BD9-46E6-8ADA-7417D4C74A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4316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99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51064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6295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496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22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5417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4392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14393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9969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350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72A26-A209-D499-6A39-A7A7DFBA7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B3F03-48CC-05A5-C57C-914F9FD70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FFC57-266E-B67D-B7D0-1C22D9A65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D3CE-C073-43C3-9C5A-5D57C639E58A}" type="datetimeFigureOut">
              <a:rPr lang="en-CA" smtClean="0"/>
              <a:t>2024-03-08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7FB72-7653-9ADA-545C-37FA1A9D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A1140-BF5F-546C-1DF6-3E0DDA16A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CE07-5BD9-46E6-8ADA-7417D4C74A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4667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8842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3295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309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291749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023325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51374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495676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4688949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311514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4041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0E297-4434-3197-1930-DB06EAEE8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35448-E8B2-B073-0247-AE433B282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5BB4E-12AC-2A03-DA61-9D74EC445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E874B-6240-AC95-95B8-DA143E871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D3CE-C073-43C3-9C5A-5D57C639E58A}" type="datetimeFigureOut">
              <a:rPr lang="en-CA" smtClean="0"/>
              <a:t>2024-03-08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9EB8B-53AF-B1A7-527D-6579ED27B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13F56-0865-3E31-2F6B-D839274C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CE07-5BD9-46E6-8ADA-7417D4C74A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99042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9056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03385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70635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271326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9584139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9138256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780946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5970136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40601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16972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8F567-199D-ADA5-69CD-8E5729B2C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2BB44-2300-97F0-FE16-07F67D1CC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F8CD7-8C8C-9A69-296F-F7DBEEDB2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BBA896-A5E4-D783-5F02-755857D5E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767AEC-C6D2-F869-F7A5-7C87A0A07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4E3422-37D7-7DB7-41BC-097B9F7D8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D3CE-C073-43C3-9C5A-5D57C639E58A}" type="datetimeFigureOut">
              <a:rPr lang="en-CA" smtClean="0"/>
              <a:t>2024-03-08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6B71F6-CD1F-6BD6-A286-41ABFC41D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B44208-6C9A-6EDD-A1A4-CC4CFDF36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CE07-5BD9-46E6-8ADA-7417D4C74A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06506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2889933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168250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5721842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7191490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5798683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544310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3176920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2953497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248118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32219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A4FC1-B910-EF31-2949-2A862410C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B9DD7A-D0CF-D398-177B-C92DF943B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D3CE-C073-43C3-9C5A-5D57C639E58A}" type="datetimeFigureOut">
              <a:rPr lang="en-CA" smtClean="0"/>
              <a:t>2024-03-08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AF3512-609B-406F-9DB5-682D87FC5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3549B-1DB7-29FB-5379-3A723D52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CE07-5BD9-46E6-8ADA-7417D4C74A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32937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1417882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9645128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4194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C6C210-6741-ECB3-D9D4-74CE8887B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D3CE-C073-43C3-9C5A-5D57C639E58A}" type="datetimeFigureOut">
              <a:rPr lang="en-CA" smtClean="0"/>
              <a:t>2024-03-08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292654-8F12-8092-ED16-22099A284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7DD9F-677D-C5DF-9DC1-CB8E68F8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CE07-5BD9-46E6-8ADA-7417D4C74A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279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E059C-D44A-2EFC-7A5F-DF8F76D05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0F3A8-3C62-EB12-CA50-01FD970C9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C31A8-AF62-1F60-0CAC-8E893D180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76A01-5350-9F0F-3B52-909C8CD8F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D3CE-C073-43C3-9C5A-5D57C639E58A}" type="datetimeFigureOut">
              <a:rPr lang="en-CA" smtClean="0"/>
              <a:t>2024-03-08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53D3D-A2AA-FB68-BE19-E67878F1C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E5CE1-FF88-641E-D23A-6EEE6CD9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CE07-5BD9-46E6-8ADA-7417D4C74A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080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BFDD-D6C4-23C5-5711-A4EDFC5D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BC986-F7B2-3AED-3359-EE9A4AA14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7DC3E-D461-CEE7-B9D0-9812AFBF9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6A641-218A-F6A4-8E80-40C58B28C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D3CE-C073-43C3-9C5A-5D57C639E58A}" type="datetimeFigureOut">
              <a:rPr lang="en-CA" smtClean="0"/>
              <a:t>2024-03-08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BEBE5-B840-96F0-ACF1-01B56E00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6CC3E-8FF1-09EF-9EB4-71B049F71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CE07-5BD9-46E6-8ADA-7417D4C74A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947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8" Type="http://schemas.openxmlformats.org/officeDocument/2006/relationships/slideLayout" Target="../slideLayouts/slideLayout20.xml"/><Relationship Id="rId51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235D52-64B3-B610-44D6-50871015B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7DD44-5C07-95D2-8DA5-0EA5D15C9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CB77E-250B-249E-CD99-FDD207118D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8D3CE-C073-43C3-9C5A-5D57C639E58A}" type="datetimeFigureOut">
              <a:rPr lang="en-CA" smtClean="0"/>
              <a:t>2024-03-08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E006B-D92D-5C61-3739-A319EFE40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3657B-4AF0-EBE9-0EE7-55A624CD8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8CE07-5BD9-46E6-8ADA-7417D4C74A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482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99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725" y="2032777"/>
            <a:ext cx="4677371" cy="2082023"/>
          </a:xfrm>
        </p:spPr>
        <p:txBody>
          <a:bodyPr>
            <a:normAutofit fontScale="90000"/>
          </a:bodyPr>
          <a:lstStyle/>
          <a:p>
            <a:r>
              <a:rPr lang="en-CA" dirty="0"/>
              <a:t>Single-photon detectors for quantum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751" y="4114800"/>
            <a:ext cx="4095787" cy="900340"/>
          </a:xfrm>
        </p:spPr>
        <p:txBody>
          <a:bodyPr/>
          <a:lstStyle/>
          <a:p>
            <a:r>
              <a:rPr lang="en-US" dirty="0"/>
              <a:t>Harry Lewis, PHORWARD group</a:t>
            </a:r>
          </a:p>
          <a:p>
            <a:r>
              <a:rPr lang="en-US" sz="1400" dirty="0"/>
              <a:t>TRIUMF Quantum workshop, March 2024</a:t>
            </a:r>
          </a:p>
        </p:txBody>
      </p:sp>
    </p:spTree>
    <p:extLst>
      <p:ext uri="{BB962C8B-B14F-4D97-AF65-F5344CB8AC3E}">
        <p14:creationId xmlns:p14="http://schemas.microsoft.com/office/powerpoint/2010/main" val="242708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1988" y="4493174"/>
            <a:ext cx="3938587" cy="304113"/>
          </a:xfrm>
        </p:spPr>
        <p:txBody>
          <a:bodyPr/>
          <a:lstStyle/>
          <a:p>
            <a:r>
              <a:rPr lang="en-US" dirty="0"/>
              <a:t>Follow us </a:t>
            </a:r>
            <a:r>
              <a:rPr lang="en-US" b="1" dirty="0"/>
              <a:t>@TRIUMFLab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</p:spPr>
        <p:txBody>
          <a:bodyPr/>
          <a:lstStyle/>
          <a:p>
            <a:r>
              <a:rPr lang="en-US" dirty="0"/>
              <a:t>www.triumf.ca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96" y="4932943"/>
            <a:ext cx="411480" cy="411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49" y="4935991"/>
            <a:ext cx="408432" cy="4084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54" y="4932943"/>
            <a:ext cx="411480" cy="411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59" y="4932943"/>
            <a:ext cx="411480" cy="41148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5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9D3A5-C7ED-991F-8C55-26D988B5A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32" y="296682"/>
            <a:ext cx="11353800" cy="1325563"/>
          </a:xfrm>
        </p:spPr>
        <p:txBody>
          <a:bodyPr>
            <a:normAutofit/>
          </a:bodyPr>
          <a:lstStyle/>
          <a:p>
            <a:r>
              <a:rPr lang="en-CA" sz="3600" dirty="0"/>
              <a:t>Quantum applications of single-photon detectors (SPDs)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6A372-EE6E-9D01-67D9-16B7025DD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68" y="1434917"/>
            <a:ext cx="10515600" cy="2711541"/>
          </a:xfrm>
        </p:spPr>
        <p:txBody>
          <a:bodyPr>
            <a:normAutofit lnSpcReduction="10000"/>
          </a:bodyPr>
          <a:lstStyle/>
          <a:p>
            <a:r>
              <a:rPr lang="en-CA" sz="2400" dirty="0"/>
              <a:t>Information can be encoded in the polarization state of a photon</a:t>
            </a:r>
          </a:p>
          <a:p>
            <a:r>
              <a:rPr lang="en-CA" sz="2400" dirty="0"/>
              <a:t>Quantum key distribution requires reliable transmission and detection of single photons over long distance </a:t>
            </a:r>
          </a:p>
          <a:p>
            <a:r>
              <a:rPr lang="en-CA" sz="2400" dirty="0"/>
              <a:t>Linear optical quantum computing requires accurate resolution of high photon numbers across a broad spectral range</a:t>
            </a:r>
          </a:p>
          <a:p>
            <a:r>
              <a:rPr lang="en-CA" sz="2400" dirty="0"/>
              <a:t>Converting these technologies from proof-of-concept to practical use will require extremely high-performance detectors</a:t>
            </a:r>
          </a:p>
          <a:p>
            <a:endParaRPr lang="en-CA" sz="2400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5" name="Picture 4" descr="A close-up of a person&#10;&#10;Description automatically generated">
            <a:extLst>
              <a:ext uri="{FF2B5EF4-FFF2-40B4-BE49-F238E27FC236}">
                <a16:creationId xmlns:a16="http://schemas.microsoft.com/office/drawing/2014/main" id="{67F1AE26-F5AC-D35F-4E26-2CDC3A227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96" y="3832538"/>
            <a:ext cx="9150807" cy="29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84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FABB3-A146-1127-4FDA-17D9803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Performance parameters for quantum SPDs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52F6A-20C7-7B35-F969-6DE7F32CA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High photon detection efficiency </a:t>
            </a:r>
          </a:p>
          <a:p>
            <a:r>
              <a:rPr lang="en-CA" dirty="0"/>
              <a:t>Low dark counts</a:t>
            </a:r>
          </a:p>
          <a:p>
            <a:r>
              <a:rPr lang="en-CA" dirty="0"/>
              <a:t>High maximum count rates </a:t>
            </a:r>
          </a:p>
          <a:p>
            <a:r>
              <a:rPr lang="en-CA" dirty="0"/>
              <a:t>Photon number resolution – requires multi-pixel devices or ultra-fast operation, critical for optical quantum computers and for closing security loopholes in QKD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6821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F6358-CCA5-F3D4-A52A-0B4EAB509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Different SPD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50271-489E-2046-D6C4-C3EA3E7E4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Superconducting nanowire SPDs – massive advantage in detection efficiency (&gt;90%) and dark count (0.01cps), but require sub-1K temperatures</a:t>
            </a:r>
          </a:p>
          <a:p>
            <a:r>
              <a:rPr lang="en-CA" dirty="0"/>
              <a:t>Silicon SPADs and </a:t>
            </a:r>
            <a:r>
              <a:rPr lang="en-CA" dirty="0" err="1"/>
              <a:t>SiPMs</a:t>
            </a:r>
            <a:r>
              <a:rPr lang="en-CA" dirty="0"/>
              <a:t> – mature technology but limited to NIR wavelengths. PDE up to ~60%</a:t>
            </a:r>
          </a:p>
          <a:p>
            <a:r>
              <a:rPr lang="en-CA" b="1" dirty="0"/>
              <a:t>Room for development in semiconductor SPDs – SWIR detection</a:t>
            </a:r>
          </a:p>
          <a:p>
            <a:r>
              <a:rPr lang="en-CA" dirty="0"/>
              <a:t>1550nm detection lends compatibility with existing fibre networks and optimised components, as well as transmission in daylight for satellite links</a:t>
            </a:r>
            <a:endParaRPr lang="en-CA" b="1" dirty="0"/>
          </a:p>
          <a:p>
            <a:r>
              <a:rPr lang="en-CA" dirty="0" err="1"/>
              <a:t>InGaAs</a:t>
            </a:r>
            <a:r>
              <a:rPr lang="en-CA" dirty="0"/>
              <a:t>/</a:t>
            </a:r>
            <a:r>
              <a:rPr lang="en-CA" dirty="0" err="1"/>
              <a:t>InP</a:t>
            </a:r>
            <a:r>
              <a:rPr lang="en-CA" dirty="0"/>
              <a:t> SPADs and SPAD arrays – detection in telecoms band (1550nm), higher DCR than silicon, lower PDE &lt;30%</a:t>
            </a:r>
          </a:p>
          <a:p>
            <a:r>
              <a:rPr lang="en-CA" dirty="0"/>
              <a:t>Research into new materials to combine with </a:t>
            </a:r>
            <a:r>
              <a:rPr lang="en-CA" dirty="0" err="1"/>
              <a:t>InGaAs</a:t>
            </a:r>
            <a:r>
              <a:rPr lang="en-CA" dirty="0"/>
              <a:t> or other narrow band-gap absorbers</a:t>
            </a:r>
          </a:p>
          <a:p>
            <a:r>
              <a:rPr lang="en-CA" dirty="0"/>
              <a:t>Up-conversion APDs – silicon SPAD coupled with waveguide and pump laser to detect lower-energy photons</a:t>
            </a:r>
          </a:p>
        </p:txBody>
      </p:sp>
    </p:spTree>
    <p:extLst>
      <p:ext uri="{BB962C8B-B14F-4D97-AF65-F5344CB8AC3E}">
        <p14:creationId xmlns:p14="http://schemas.microsoft.com/office/powerpoint/2010/main" val="2896946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3D64F-6074-A2FA-8646-D4BE5F7B8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Capabilities at TRIUMF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7D567-2FD4-7D86-1D8D-A41A0590C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75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CA" dirty="0"/>
              <a:t>The PHORWARD group has facilities for detailed characterization of single-photon detectors </a:t>
            </a:r>
          </a:p>
          <a:p>
            <a:r>
              <a:rPr lang="en-CA" dirty="0"/>
              <a:t>Currently targeted at studies of VUV-</a:t>
            </a:r>
            <a:r>
              <a:rPr lang="en-CA" dirty="0" err="1"/>
              <a:t>SiPMs</a:t>
            </a:r>
            <a:r>
              <a:rPr lang="en-CA" dirty="0"/>
              <a:t> for particle physics experiments, capacity to measure a range of semiconductor SPDs and developing infrastructure for IR characterization</a:t>
            </a:r>
          </a:p>
          <a:p>
            <a:r>
              <a:rPr lang="en-CA" dirty="0"/>
              <a:t>Capabilities to measure device parameters including PDE, reflectivity, timing response, dark count rates, and secondary photon emission at a wide range of wavelengths and temperatures</a:t>
            </a:r>
          </a:p>
          <a:p>
            <a:r>
              <a:rPr lang="en-CA" dirty="0"/>
              <a:t>Infrastructure for optical characterization of quantum sensors</a:t>
            </a:r>
          </a:p>
          <a:p>
            <a:r>
              <a:rPr lang="en-CA" dirty="0"/>
              <a:t>What do we </a:t>
            </a:r>
            <a:r>
              <a:rPr lang="en-CA" b="1" dirty="0"/>
              <a:t>not </a:t>
            </a:r>
            <a:r>
              <a:rPr lang="en-CA" dirty="0"/>
              <a:t>do – grow and fabricate devices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7118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53D13-8BFD-1260-6716-7D6AE4ECE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74" y="-345182"/>
            <a:ext cx="10515600" cy="1325563"/>
          </a:xfrm>
        </p:spPr>
        <p:txBody>
          <a:bodyPr/>
          <a:lstStyle/>
          <a:p>
            <a:r>
              <a:rPr lang="en-US" dirty="0"/>
              <a:t>MIEL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38DD1-237F-EA66-F27E-EBDA96871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7914-AC5C-0E44-9436-861A92FE10D6}" type="slidenum">
              <a:rPr lang="en-US" smtClean="0"/>
              <a:t>6</a:t>
            </a:fld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E4B7D3E-B6F0-FE1F-9411-834EBB167F08}"/>
              </a:ext>
            </a:extLst>
          </p:cNvPr>
          <p:cNvGrpSpPr/>
          <p:nvPr/>
        </p:nvGrpSpPr>
        <p:grpSpPr>
          <a:xfrm>
            <a:off x="8963070" y="3281975"/>
            <a:ext cx="3076190" cy="3086014"/>
            <a:chOff x="10848215" y="6875762"/>
            <a:chExt cx="7902210" cy="7927448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A73D393-83A0-720F-7335-F21837E064B8}"/>
                </a:ext>
              </a:extLst>
            </p:cNvPr>
            <p:cNvSpPr/>
            <p:nvPr/>
          </p:nvSpPr>
          <p:spPr>
            <a:xfrm>
              <a:off x="10882894" y="6875762"/>
              <a:ext cx="7303873" cy="722694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E60A8C8-3298-F3AA-95AB-DD92E20CE2F5}"/>
                </a:ext>
              </a:extLst>
            </p:cNvPr>
            <p:cNvGrpSpPr/>
            <p:nvPr/>
          </p:nvGrpSpPr>
          <p:grpSpPr>
            <a:xfrm>
              <a:off x="10848215" y="7005582"/>
              <a:ext cx="7902210" cy="7797628"/>
              <a:chOff x="10848215" y="7005582"/>
              <a:chExt cx="7902210" cy="7797628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E63C983-D83F-2582-74CB-2426BE2A1C44}"/>
                  </a:ext>
                </a:extLst>
              </p:cNvPr>
              <p:cNvSpPr/>
              <p:nvPr/>
            </p:nvSpPr>
            <p:spPr>
              <a:xfrm>
                <a:off x="10848215" y="14091646"/>
                <a:ext cx="7902210" cy="711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CA" sz="1200">
                    <a:solidFill>
                      <a:srgbClr val="00AEEF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The MIEL Experiment</a:t>
                </a:r>
                <a:endParaRPr lang="en-US" sz="1200">
                  <a:solidFill>
                    <a:srgbClr val="00AEEF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EF86A12F-55FE-760E-C02F-403A69371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054940" y="7005582"/>
                <a:ext cx="6959780" cy="6967304"/>
              </a:xfrm>
              <a:prstGeom prst="rect">
                <a:avLst/>
              </a:prstGeom>
            </p:spPr>
          </p:pic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567F92D-A403-59EF-3EB5-0E85CF2A4C00}"/>
              </a:ext>
            </a:extLst>
          </p:cNvPr>
          <p:cNvGrpSpPr/>
          <p:nvPr/>
        </p:nvGrpSpPr>
        <p:grpSpPr>
          <a:xfrm>
            <a:off x="5242855" y="419661"/>
            <a:ext cx="3630342" cy="6179161"/>
            <a:chOff x="1122607" y="13135354"/>
            <a:chExt cx="8600470" cy="14638756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A1797FC-F4C1-BD6E-EFF8-024E1EA3AD81}"/>
                </a:ext>
              </a:extLst>
            </p:cNvPr>
            <p:cNvGrpSpPr/>
            <p:nvPr/>
          </p:nvGrpSpPr>
          <p:grpSpPr>
            <a:xfrm>
              <a:off x="1122607" y="13135354"/>
              <a:ext cx="8600470" cy="14638756"/>
              <a:chOff x="1100594" y="11499397"/>
              <a:chExt cx="8600470" cy="14638756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B5B68F0-2E5E-2A6B-AB1A-143D7C31F34B}"/>
                  </a:ext>
                </a:extLst>
              </p:cNvPr>
              <p:cNvSpPr txBox="1"/>
              <p:nvPr/>
            </p:nvSpPr>
            <p:spPr>
              <a:xfrm>
                <a:off x="1263630" y="21053745"/>
                <a:ext cx="3460276" cy="656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>
                    <a:solidFill>
                      <a:srgbClr val="797979"/>
                    </a:solidFill>
                    <a:latin typeface="Helvetica Neue Regular" panose="02000503000000020004" pitchFamily="2" charset="0"/>
                    <a:cs typeface="Helvetica Neue Regular" panose="02000503000000020004" pitchFamily="2" charset="0"/>
                  </a:rPr>
                  <a:t>IX-83 Microscope</a:t>
                </a:r>
                <a:endParaRPr lang="en-US" sz="1200"/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85DE84C1-E9D9-FF80-018A-62E3E60F8C71}"/>
                  </a:ext>
                </a:extLst>
              </p:cNvPr>
              <p:cNvGrpSpPr/>
              <p:nvPr/>
            </p:nvGrpSpPr>
            <p:grpSpPr>
              <a:xfrm>
                <a:off x="1100594" y="11499397"/>
                <a:ext cx="8600470" cy="14638756"/>
                <a:chOff x="1100594" y="11499397"/>
                <a:chExt cx="8600470" cy="14638756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3BBA8E2F-A1B5-6D72-DF2B-F30C68C46B01}"/>
                    </a:ext>
                  </a:extLst>
                </p:cNvPr>
                <p:cNvSpPr/>
                <p:nvPr/>
              </p:nvSpPr>
              <p:spPr>
                <a:xfrm>
                  <a:off x="2559452" y="12089657"/>
                  <a:ext cx="5478259" cy="710247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53782321-AE0E-75CB-8628-7DED6EE5F3FD}"/>
                    </a:ext>
                  </a:extLst>
                </p:cNvPr>
                <p:cNvGrpSpPr/>
                <p:nvPr/>
              </p:nvGrpSpPr>
              <p:grpSpPr>
                <a:xfrm>
                  <a:off x="2652637" y="12450918"/>
                  <a:ext cx="5294031" cy="355347"/>
                  <a:chOff x="2636413" y="12531636"/>
                  <a:chExt cx="5294031" cy="355347"/>
                </a:xfrm>
              </p:grpSpPr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26FD95EA-8139-0BCD-05DE-8C67CEC70C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812831" y="12531636"/>
                    <a:ext cx="0" cy="34898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5F682717-D30D-947A-549D-4DBA6FEF80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754025" y="12531636"/>
                    <a:ext cx="0" cy="34898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DFC73D25-3FE2-FB72-13D7-F19C60A1D70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930444" y="12537997"/>
                    <a:ext cx="0" cy="34898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BB804368-59A3-9BAE-EF17-4919F7192F5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71637" y="12537997"/>
                    <a:ext cx="0" cy="34898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F14E9396-0C4B-05C4-23B8-D58706AA18C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695219" y="12537997"/>
                    <a:ext cx="0" cy="34898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F942539E-30CC-45DC-DD3E-275B6F1D5D4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636413" y="12537997"/>
                    <a:ext cx="0" cy="34898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70431217-5FA9-3749-8896-0F692F737CBF}"/>
                    </a:ext>
                  </a:extLst>
                </p:cNvPr>
                <p:cNvSpPr/>
                <p:nvPr/>
              </p:nvSpPr>
              <p:spPr>
                <a:xfrm>
                  <a:off x="2559451" y="12799904"/>
                  <a:ext cx="5478261" cy="87079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8B2D0048-C2C1-FE54-7EE4-A3111B04B522}"/>
                    </a:ext>
                  </a:extLst>
                </p:cNvPr>
                <p:cNvSpPr txBox="1"/>
                <p:nvPr/>
              </p:nvSpPr>
              <p:spPr>
                <a:xfrm>
                  <a:off x="1100594" y="13654292"/>
                  <a:ext cx="3460276" cy="65622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en-US" sz="1200">
                      <a:solidFill>
                        <a:srgbClr val="797979"/>
                      </a:solidFill>
                      <a:latin typeface="Helvetica Neue Regular" panose="02000503000000020004" pitchFamily="2" charset="0"/>
                      <a:cs typeface="Helvetica Neue Regular" panose="02000503000000020004" pitchFamily="2" charset="0"/>
                    </a:rPr>
                    <a:t>Vacuum Chamber</a:t>
                  </a:r>
                  <a:endParaRPr lang="en-US" sz="1200"/>
                </a:p>
              </p:txBody>
            </p:sp>
            <p:sp>
              <p:nvSpPr>
                <p:cNvPr id="96" name="Text Placeholder 1">
                  <a:extLst>
                    <a:ext uri="{FF2B5EF4-FFF2-40B4-BE49-F238E27FC236}">
                      <a16:creationId xmlns:a16="http://schemas.microsoft.com/office/drawing/2014/main" id="{B9BE746D-BAAA-63DB-4311-86E4B44E13F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749250" y="12349959"/>
                  <a:ext cx="1100803" cy="525101"/>
                </a:xfrm>
                <a:prstGeom prst="rect">
                  <a:avLst/>
                </a:prstGeom>
              </p:spPr>
              <p:txBody>
                <a:bodyPr anchor="b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/>
                    <a:buNone/>
                    <a:defRPr sz="2200" b="0" kern="1200" cap="none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2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8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CA" sz="1000">
                      <a:solidFill>
                        <a:schemeClr val="bg1"/>
                      </a:solidFill>
                    </a:rPr>
                    <a:t>SPAD</a:t>
                  </a: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DD24EC2A-7DCC-CEBB-F5EA-8765C0898A0F}"/>
                    </a:ext>
                  </a:extLst>
                </p:cNvPr>
                <p:cNvSpPr/>
                <p:nvPr/>
              </p:nvSpPr>
              <p:spPr>
                <a:xfrm>
                  <a:off x="2247421" y="11592035"/>
                  <a:ext cx="6102320" cy="497622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/>
                    <a:t>Cooled X-Y Stage</a:t>
                  </a:r>
                </a:p>
              </p:txBody>
            </p: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476F0649-9D26-4BFB-12C5-D36D9169937D}"/>
                    </a:ext>
                  </a:extLst>
                </p:cNvPr>
                <p:cNvGrpSpPr/>
                <p:nvPr/>
              </p:nvGrpSpPr>
              <p:grpSpPr>
                <a:xfrm>
                  <a:off x="1997242" y="11499397"/>
                  <a:ext cx="7703822" cy="14638756"/>
                  <a:chOff x="1997242" y="11499397"/>
                  <a:chExt cx="7703822" cy="14638756"/>
                </a:xfrm>
              </p:grpSpPr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EA7125CA-903E-31DC-FEBF-08804E44B29D}"/>
                      </a:ext>
                    </a:extLst>
                  </p:cNvPr>
                  <p:cNvGrpSpPr/>
                  <p:nvPr/>
                </p:nvGrpSpPr>
                <p:grpSpPr>
                  <a:xfrm>
                    <a:off x="1997242" y="11499397"/>
                    <a:ext cx="7703822" cy="13565370"/>
                    <a:chOff x="1997242" y="11499397"/>
                    <a:chExt cx="7703822" cy="13565370"/>
                  </a:xfrm>
                </p:grpSpPr>
                <p:grpSp>
                  <p:nvGrpSpPr>
                    <p:cNvPr id="101" name="Group 100">
                      <a:extLst>
                        <a:ext uri="{FF2B5EF4-FFF2-40B4-BE49-F238E27FC236}">
                          <a16:creationId xmlns:a16="http://schemas.microsoft.com/office/drawing/2014/main" id="{C5F1CF16-7FD1-DB31-9024-DC5FCAA293E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97242" y="11499397"/>
                      <a:ext cx="7703822" cy="11740504"/>
                      <a:chOff x="1997242" y="11499397"/>
                      <a:chExt cx="7703822" cy="11740504"/>
                    </a:xfrm>
                  </p:grpSpPr>
                  <p:sp>
                    <p:nvSpPr>
                      <p:cNvPr id="112" name="Rectangle 111">
                        <a:extLst>
                          <a:ext uri="{FF2B5EF4-FFF2-40B4-BE49-F238E27FC236}">
                            <a16:creationId xmlns:a16="http://schemas.microsoft.com/office/drawing/2014/main" id="{0CD63C36-85EA-82CF-7288-706EAC615A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97242" y="14538975"/>
                        <a:ext cx="6675608" cy="64115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" name="Rectangle 112">
                        <a:extLst>
                          <a:ext uri="{FF2B5EF4-FFF2-40B4-BE49-F238E27FC236}">
                            <a16:creationId xmlns:a16="http://schemas.microsoft.com/office/drawing/2014/main" id="{BE7CC2D0-81B7-A99A-CDB5-C3C64CF839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97242" y="11499397"/>
                        <a:ext cx="6675608" cy="2064479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14" name="Group 113">
                        <a:extLst>
                          <a:ext uri="{FF2B5EF4-FFF2-40B4-BE49-F238E27FC236}">
                            <a16:creationId xmlns:a16="http://schemas.microsoft.com/office/drawing/2014/main" id="{C74CBDEA-EF28-C891-693E-CDB3E391184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00219" y="12922074"/>
                        <a:ext cx="7600845" cy="10317827"/>
                        <a:chOff x="2100219" y="12922074"/>
                        <a:chExt cx="7600845" cy="10317827"/>
                      </a:xfrm>
                    </p:grpSpPr>
                    <p:grpSp>
                      <p:nvGrpSpPr>
                        <p:cNvPr id="115" name="Group 114">
                          <a:extLst>
                            <a:ext uri="{FF2B5EF4-FFF2-40B4-BE49-F238E27FC236}">
                              <a16:creationId xmlns:a16="http://schemas.microsoft.com/office/drawing/2014/main" id="{AAE91ACB-7D85-C1B2-4528-E9666A2AA48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00219" y="12922074"/>
                          <a:ext cx="7600845" cy="10317827"/>
                          <a:chOff x="2326920" y="1317164"/>
                          <a:chExt cx="2898203" cy="4958148"/>
                        </a:xfrm>
                      </p:grpSpPr>
                      <p:sp>
                        <p:nvSpPr>
                          <p:cNvPr id="118" name="Rectangle 117">
                            <a:extLst>
                              <a:ext uri="{FF2B5EF4-FFF2-40B4-BE49-F238E27FC236}">
                                <a16:creationId xmlns:a16="http://schemas.microsoft.com/office/drawing/2014/main" id="{5A35F3E8-0DEA-BCBA-6D52-D6A5C39B1FF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2700000" flipV="1">
                            <a:off x="2811963" y="3144149"/>
                            <a:ext cx="1483562" cy="48289"/>
                          </a:xfrm>
                          <a:prstGeom prst="rect">
                            <a:avLst/>
                          </a:prstGeom>
                        </p:spPr>
                        <p:style>
                          <a:lnRef idx="1">
                            <a:schemeClr val="accent3"/>
                          </a:lnRef>
                          <a:fillRef idx="2">
                            <a:schemeClr val="accent3"/>
                          </a:fillRef>
                          <a:effectRef idx="1">
                            <a:schemeClr val="accent3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CA"/>
                          </a:p>
                        </p:txBody>
                      </p:sp>
                      <p:sp>
                        <p:nvSpPr>
                          <p:cNvPr id="119" name="Rectangle 118">
                            <a:extLst>
                              <a:ext uri="{FF2B5EF4-FFF2-40B4-BE49-F238E27FC236}">
                                <a16:creationId xmlns:a16="http://schemas.microsoft.com/office/drawing/2014/main" id="{4DD11491-BF11-1C77-208B-9C3EB24F805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932610" y="3912556"/>
                            <a:ext cx="1149292" cy="45719"/>
                          </a:xfrm>
                          <a:prstGeom prst="rect">
                            <a:avLst/>
                          </a:prstGeom>
                          <a:solidFill>
                            <a:schemeClr val="accent2">
                              <a:lumMod val="75000"/>
                            </a:schemeClr>
                          </a:solidFill>
                          <a:ln>
                            <a:solidFill>
                              <a:srgbClr val="FFC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2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CA"/>
                          </a:p>
                        </p:txBody>
                      </p:sp>
                      <p:cxnSp>
                        <p:nvCxnSpPr>
                          <p:cNvPr id="120" name="Straight Arrow Connector 119">
                            <a:extLst>
                              <a:ext uri="{FF2B5EF4-FFF2-40B4-BE49-F238E27FC236}">
                                <a16:creationId xmlns:a16="http://schemas.microsoft.com/office/drawing/2014/main" id="{5CFBA993-F650-AE2B-31F2-A1601D8D0DDC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3721266" y="3168293"/>
                            <a:ext cx="1503857" cy="0"/>
                          </a:xfrm>
                          <a:prstGeom prst="straightConnector1">
                            <a:avLst/>
                          </a:prstGeom>
                          <a:ln w="38100">
                            <a:tailEnd type="triangle"/>
                          </a:ln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21" name="Straight Arrow Connector 120">
                            <a:extLst>
                              <a:ext uri="{FF2B5EF4-FFF2-40B4-BE49-F238E27FC236}">
                                <a16:creationId xmlns:a16="http://schemas.microsoft.com/office/drawing/2014/main" id="{A2D35FC4-7310-5CCF-4BBE-3B47350ED9A1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3702448" y="2247937"/>
                            <a:ext cx="0" cy="885852"/>
                          </a:xfrm>
                          <a:prstGeom prst="straightConnector1">
                            <a:avLst/>
                          </a:prstGeom>
                          <a:ln w="38100">
                            <a:tailEnd type="triangle"/>
                          </a:ln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22" name="Straight Arrow Connector 121">
                            <a:extLst>
                              <a:ext uri="{FF2B5EF4-FFF2-40B4-BE49-F238E27FC236}">
                                <a16:creationId xmlns:a16="http://schemas.microsoft.com/office/drawing/2014/main" id="{A2F97446-EF0D-7C22-C299-5A6B3ECC95B0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3366391" y="2247937"/>
                            <a:ext cx="0" cy="4027375"/>
                          </a:xfrm>
                          <a:prstGeom prst="straightConnector1">
                            <a:avLst/>
                          </a:prstGeom>
                          <a:ln w="38100">
                            <a:tailEnd type="triangle"/>
                          </a:ln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23" name="Text Placeholder 1">
                            <a:extLst>
                              <a:ext uri="{FF2B5EF4-FFF2-40B4-BE49-F238E27FC236}">
                                <a16:creationId xmlns:a16="http://schemas.microsoft.com/office/drawing/2014/main" id="{B36561D6-0EF7-2488-BED4-5C6D518D5D62}"/>
                              </a:ext>
                            </a:extLst>
                          </p:cNvPr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2326920" y="1376817"/>
                            <a:ext cx="1314976" cy="252333"/>
                          </a:xfrm>
                          <a:prstGeom prst="rect">
                            <a:avLst/>
                          </a:prstGeom>
                        </p:spPr>
                        <p:txBody>
                          <a:bodyPr anchor="b">
                            <a:noAutofit/>
                          </a:bodyPr>
                          <a:lstStyle>
                            <a:lvl1pPr marL="0" indent="0" algn="l" defTabSz="914400" rtl="0" eaLnBrk="1" latinLnBrk="0" hangingPunct="1">
                              <a:lnSpc>
                                <a:spcPct val="100000"/>
                              </a:lnSpc>
                              <a:spcBef>
                                <a:spcPts val="1000"/>
                              </a:spcBef>
                              <a:buFont typeface="Arial"/>
                              <a:buNone/>
                              <a:defRPr sz="2200" b="0" kern="1200" cap="none" baseline="0">
                                <a:solidFill>
                                  <a:srgbClr val="00B0F0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20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8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r>
                              <a:rPr lang="en-CA" sz="1200" dirty="0"/>
                              <a:t>Vacuum Window</a:t>
                            </a:r>
                          </a:p>
                        </p:txBody>
                      </p:sp>
                      <p:sp>
                        <p:nvSpPr>
                          <p:cNvPr id="124" name="Text Placeholder 1">
                            <a:extLst>
                              <a:ext uri="{FF2B5EF4-FFF2-40B4-BE49-F238E27FC236}">
                                <a16:creationId xmlns:a16="http://schemas.microsoft.com/office/drawing/2014/main" id="{03F48C97-0AE3-1CB5-3E7A-15EB406D9DA9}"/>
                              </a:ext>
                            </a:extLst>
                          </p:cNvPr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2561642" y="2695673"/>
                            <a:ext cx="710815" cy="515007"/>
                          </a:xfrm>
                          <a:prstGeom prst="rect">
                            <a:avLst/>
                          </a:prstGeom>
                        </p:spPr>
                        <p:txBody>
                          <a:bodyPr anchor="b">
                            <a:noAutofit/>
                          </a:bodyPr>
                          <a:lstStyle>
                            <a:lvl1pPr marL="0" indent="0" algn="l" defTabSz="914400" rtl="0" eaLnBrk="1" latinLnBrk="0" hangingPunct="1">
                              <a:lnSpc>
                                <a:spcPct val="100000"/>
                              </a:lnSpc>
                              <a:spcBef>
                                <a:spcPts val="1000"/>
                              </a:spcBef>
                              <a:buFont typeface="Arial"/>
                              <a:buNone/>
                              <a:defRPr sz="2200" b="0" kern="1200" cap="none" baseline="0">
                                <a:solidFill>
                                  <a:srgbClr val="00B0F0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20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8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r>
                              <a:rPr lang="en-CA" sz="1400"/>
                              <a:t>Dichroic Mirror</a:t>
                            </a:r>
                          </a:p>
                        </p:txBody>
                      </p:sp>
                      <p:sp>
                        <p:nvSpPr>
                          <p:cNvPr id="125" name="Text Placeholder 1">
                            <a:extLst>
                              <a:ext uri="{FF2B5EF4-FFF2-40B4-BE49-F238E27FC236}">
                                <a16:creationId xmlns:a16="http://schemas.microsoft.com/office/drawing/2014/main" id="{DF3E3399-EDAC-481F-F17C-A44A6D780EE6}"/>
                              </a:ext>
                            </a:extLst>
                          </p:cNvPr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2477244" y="4012150"/>
                            <a:ext cx="976568" cy="484086"/>
                          </a:xfrm>
                          <a:prstGeom prst="rect">
                            <a:avLst/>
                          </a:prstGeom>
                        </p:spPr>
                        <p:txBody>
                          <a:bodyPr anchor="b">
                            <a:noAutofit/>
                          </a:bodyPr>
                          <a:lstStyle>
                            <a:lvl1pPr marL="0" indent="0" algn="l" defTabSz="914400" rtl="0" eaLnBrk="1" latinLnBrk="0" hangingPunct="1">
                              <a:lnSpc>
                                <a:spcPct val="100000"/>
                              </a:lnSpc>
                              <a:spcBef>
                                <a:spcPts val="1000"/>
                              </a:spcBef>
                              <a:buFont typeface="Arial"/>
                              <a:buNone/>
                              <a:defRPr sz="2200" b="0" kern="1200" cap="none" baseline="0">
                                <a:solidFill>
                                  <a:srgbClr val="00B0F0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20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8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r>
                              <a:rPr lang="en-CA" sz="1400"/>
                              <a:t>Emission Filter </a:t>
                            </a:r>
                          </a:p>
                        </p:txBody>
                      </p:sp>
                      <p:sp>
                        <p:nvSpPr>
                          <p:cNvPr id="126" name="Text Placeholder 1">
                            <a:extLst>
                              <a:ext uri="{FF2B5EF4-FFF2-40B4-BE49-F238E27FC236}">
                                <a16:creationId xmlns:a16="http://schemas.microsoft.com/office/drawing/2014/main" id="{F7501B63-51BB-455F-1C79-8025B816BBEE}"/>
                              </a:ext>
                            </a:extLst>
                          </p:cNvPr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3404333" y="4760844"/>
                            <a:ext cx="924615" cy="252333"/>
                          </a:xfrm>
                          <a:prstGeom prst="rect">
                            <a:avLst/>
                          </a:prstGeom>
                        </p:spPr>
                        <p:txBody>
                          <a:bodyPr anchor="b">
                            <a:noAutofit/>
                          </a:bodyPr>
                          <a:lstStyle>
                            <a:lvl1pPr marL="0" indent="0" algn="l" defTabSz="914400" rtl="0" eaLnBrk="1" latinLnBrk="0" hangingPunct="1">
                              <a:lnSpc>
                                <a:spcPct val="100000"/>
                              </a:lnSpc>
                              <a:spcBef>
                                <a:spcPts val="1000"/>
                              </a:spcBef>
                              <a:buFont typeface="Arial"/>
                              <a:buNone/>
                              <a:defRPr sz="2200" b="0" kern="1200" cap="none" baseline="0">
                                <a:solidFill>
                                  <a:srgbClr val="00B0F0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20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8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r>
                              <a:rPr lang="en-CA" sz="1800"/>
                              <a:t>Emitted Light</a:t>
                            </a:r>
                          </a:p>
                        </p:txBody>
                      </p:sp>
                      <p:sp>
                        <p:nvSpPr>
                          <p:cNvPr id="127" name="Text Placeholder 1">
                            <a:extLst>
                              <a:ext uri="{FF2B5EF4-FFF2-40B4-BE49-F238E27FC236}">
                                <a16:creationId xmlns:a16="http://schemas.microsoft.com/office/drawing/2014/main" id="{F9E534FC-462D-61EE-B7F6-7F2C780A55E6}"/>
                              </a:ext>
                            </a:extLst>
                          </p:cNvPr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3889765" y="1317164"/>
                            <a:ext cx="924615" cy="252333"/>
                          </a:xfrm>
                          <a:prstGeom prst="rect">
                            <a:avLst/>
                          </a:prstGeom>
                        </p:spPr>
                        <p:txBody>
                          <a:bodyPr anchor="b">
                            <a:noAutofit/>
                          </a:bodyPr>
                          <a:lstStyle>
                            <a:lvl1pPr marL="0" indent="0" algn="l" defTabSz="914400" rtl="0" eaLnBrk="1" latinLnBrk="0" hangingPunct="1">
                              <a:lnSpc>
                                <a:spcPct val="100000"/>
                              </a:lnSpc>
                              <a:spcBef>
                                <a:spcPts val="1000"/>
                              </a:spcBef>
                              <a:buFont typeface="Arial"/>
                              <a:buNone/>
                              <a:defRPr sz="2200" b="0" kern="1200" cap="none" baseline="0">
                                <a:solidFill>
                                  <a:srgbClr val="00B0F0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20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8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r>
                              <a:rPr lang="en-CA" sz="1100"/>
                              <a:t>SiPM Surface</a:t>
                            </a:r>
                          </a:p>
                        </p:txBody>
                      </p:sp>
                      <p:sp>
                        <p:nvSpPr>
                          <p:cNvPr id="128" name="Rectangle 127">
                            <a:extLst>
                              <a:ext uri="{FF2B5EF4-FFF2-40B4-BE49-F238E27FC236}">
                                <a16:creationId xmlns:a16="http://schemas.microsoft.com/office/drawing/2014/main" id="{737054E2-9EAD-FB80-2C87-35D4FA3B364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997316" y="1607341"/>
                            <a:ext cx="1149292" cy="45719"/>
                          </a:xfrm>
                          <a:prstGeom prst="rect">
                            <a:avLst/>
                          </a:prstGeom>
                        </p:spPr>
                        <p:style>
                          <a:lnRef idx="1">
                            <a:schemeClr val="accent3"/>
                          </a:lnRef>
                          <a:fillRef idx="2">
                            <a:schemeClr val="accent3"/>
                          </a:fillRef>
                          <a:effectRef idx="1">
                            <a:schemeClr val="accent3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CA"/>
                          </a:p>
                        </p:txBody>
                      </p:sp>
                      <p:cxnSp>
                        <p:nvCxnSpPr>
                          <p:cNvPr id="129" name="Straight Arrow Connector 128">
                            <a:extLst>
                              <a:ext uri="{FF2B5EF4-FFF2-40B4-BE49-F238E27FC236}">
                                <a16:creationId xmlns:a16="http://schemas.microsoft.com/office/drawing/2014/main" id="{2E542772-D698-CD5A-5D83-21500E445770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 flipV="1">
                            <a:off x="3553744" y="1369598"/>
                            <a:ext cx="148704" cy="597282"/>
                          </a:xfrm>
                          <a:prstGeom prst="straightConnector1">
                            <a:avLst/>
                          </a:prstGeom>
                          <a:ln w="38100">
                            <a:tailEnd type="triangle"/>
                          </a:ln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0" name="Straight Arrow Connector 129">
                            <a:extLst>
                              <a:ext uri="{FF2B5EF4-FFF2-40B4-BE49-F238E27FC236}">
                                <a16:creationId xmlns:a16="http://schemas.microsoft.com/office/drawing/2014/main" id="{53744EAD-86AB-F539-17B4-E3D0DF638DA9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3361251" y="1369598"/>
                            <a:ext cx="159439" cy="631422"/>
                          </a:xfrm>
                          <a:prstGeom prst="straightConnector1">
                            <a:avLst/>
                          </a:prstGeom>
                          <a:ln w="38100">
                            <a:tailEnd type="triangle"/>
                          </a:ln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16" name="Text Placeholder 1">
                          <a:extLst>
                            <a:ext uri="{FF2B5EF4-FFF2-40B4-BE49-F238E27FC236}">
                              <a16:creationId xmlns:a16="http://schemas.microsoft.com/office/drawing/2014/main" id="{EEAE3774-F250-D0BF-A9C7-DF8FA00C5621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6313209" y="14222592"/>
                          <a:ext cx="2075111" cy="321428"/>
                        </a:xfrm>
                        <a:prstGeom prst="rect">
                          <a:avLst/>
                        </a:prstGeom>
                      </p:spPr>
                      <p:txBody>
                        <a:bodyPr anchor="b">
                          <a:noAutofit/>
                        </a:bodyPr>
                        <a:lstStyle>
                          <a:lvl1pPr marL="0" indent="0" algn="l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1000"/>
                            </a:spcBef>
                            <a:buFont typeface="Arial"/>
                            <a:buNone/>
                            <a:defRPr sz="2200" b="0" kern="1200" cap="none" baseline="0">
                              <a:solidFill>
                                <a:srgbClr val="00B0F0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l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/>
                            <a:buNone/>
                            <a:defRPr sz="2000" b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l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/>
                            <a:buNone/>
                            <a:defRPr sz="1800" b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l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/>
                            <a:buNone/>
                            <a:defRPr sz="1600" b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l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/>
                            <a:buNone/>
                            <a:defRPr sz="1600" b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l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/>
                            <a:buNone/>
                            <a:defRPr sz="1600" b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l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/>
                            <a:buNone/>
                            <a:defRPr sz="1600" b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l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/>
                            <a:buNone/>
                            <a:defRPr sz="1600" b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l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/>
                            <a:buNone/>
                            <a:defRPr sz="1600" b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en-CA" sz="1200"/>
                            <a:t>Objective</a:t>
                          </a:r>
                        </a:p>
                      </p:txBody>
                    </p:sp>
                    <p:sp>
                      <p:nvSpPr>
                        <p:cNvPr id="117" name="Oval 116">
                          <a:extLst>
                            <a:ext uri="{FF2B5EF4-FFF2-40B4-BE49-F238E27FC236}">
                              <a16:creationId xmlns:a16="http://schemas.microsoft.com/office/drawing/2014/main" id="{BA8A0844-3400-6EBA-9B04-CC80A90D34E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06455" y="14395682"/>
                          <a:ext cx="2253842" cy="269273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CA"/>
                        </a:p>
                      </p:txBody>
                    </p:sp>
                  </p:grpSp>
                </p:grpSp>
                <p:sp>
                  <p:nvSpPr>
                    <p:cNvPr id="102" name="Triangle 101">
                      <a:extLst>
                        <a:ext uri="{FF2B5EF4-FFF2-40B4-BE49-F238E27FC236}">
                          <a16:creationId xmlns:a16="http://schemas.microsoft.com/office/drawing/2014/main" id="{B04FB18D-D890-398B-E1D9-7D3E0684D9D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79382" y="22152692"/>
                      <a:ext cx="1326034" cy="2398072"/>
                    </a:xfrm>
                    <a:prstGeom prst="triangle">
                      <a:avLst>
                        <a:gd name="adj" fmla="val 48546"/>
                      </a:avLst>
                    </a:prstGeom>
                    <a:gradFill flip="none" rotWithShape="1">
                      <a:gsLst>
                        <a:gs pos="29000">
                          <a:srgbClr val="00B050"/>
                        </a:gs>
                        <a:gs pos="13000">
                          <a:schemeClr val="accent1"/>
                        </a:gs>
                        <a:gs pos="0">
                          <a:srgbClr val="7030A0"/>
                        </a:gs>
                        <a:gs pos="86000">
                          <a:srgbClr val="FF0000"/>
                        </a:gs>
                        <a:gs pos="73000">
                          <a:srgbClr val="FFC000"/>
                        </a:gs>
                        <a:gs pos="56000">
                          <a:srgbClr val="FFFF00"/>
                        </a:gs>
                        <a:gs pos="42000">
                          <a:srgbClr val="92D050"/>
                        </a:gs>
                        <a:gs pos="99000">
                          <a:srgbClr val="C00000"/>
                        </a:gs>
                      </a:gsLst>
                      <a:lin ang="0" scaled="1"/>
                      <a:tileRect/>
                    </a:gradFill>
                    <a:ln>
                      <a:solidFill>
                        <a:srgbClr val="008F3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F6A1332D-64AA-3001-B083-CFD9AE854B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97242" y="21985333"/>
                      <a:ext cx="6675608" cy="304360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" name="Rectangle 103">
                      <a:extLst>
                        <a:ext uri="{FF2B5EF4-FFF2-40B4-BE49-F238E27FC236}">
                          <a16:creationId xmlns:a16="http://schemas.microsoft.com/office/drawing/2014/main" id="{53229559-B11A-822B-78A8-8CECACA92C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73205" y="24421220"/>
                      <a:ext cx="1700282" cy="125336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  <p:sp>
                  <p:nvSpPr>
                    <p:cNvPr id="105" name="Text Placeholder 1">
                      <a:extLst>
                        <a:ext uri="{FF2B5EF4-FFF2-40B4-BE49-F238E27FC236}">
                          <a16:creationId xmlns:a16="http://schemas.microsoft.com/office/drawing/2014/main" id="{86F71F1B-8C81-A42D-2A6A-2EEA5717C4B5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6285222" y="24174877"/>
                      <a:ext cx="2424904" cy="525101"/>
                    </a:xfrm>
                    <a:prstGeom prst="rect">
                      <a:avLst/>
                    </a:prstGeom>
                  </p:spPr>
                  <p:txBody>
                    <a:bodyPr anchor="b">
                      <a:noAutofit/>
                    </a:bodyPr>
                    <a:lstStyle>
                      <a:lvl1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buFont typeface="Arial"/>
                        <a:buNone/>
                        <a:defRPr sz="2200" b="0" kern="1200" cap="none" baseline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CA" sz="1200"/>
                        <a:t>Spectroscopy</a:t>
                      </a:r>
                    </a:p>
                  </p:txBody>
                </p:sp>
                <p:cxnSp>
                  <p:nvCxnSpPr>
                    <p:cNvPr id="106" name="Straight Arrow Connector 105">
                      <a:extLst>
                        <a:ext uri="{FF2B5EF4-FFF2-40B4-BE49-F238E27FC236}">
                          <a16:creationId xmlns:a16="http://schemas.microsoft.com/office/drawing/2014/main" id="{57A536C3-BB62-D338-B0F6-8CC9BD64A39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12873" y="23898258"/>
                      <a:ext cx="0" cy="458617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81E5E28E-0D2B-3042-68E7-13A41789BB9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6690874" y="23319261"/>
                      <a:ext cx="1700282" cy="125336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  <p:sp>
                  <p:nvSpPr>
                    <p:cNvPr id="108" name="Text Placeholder 1">
                      <a:extLst>
                        <a:ext uri="{FF2B5EF4-FFF2-40B4-BE49-F238E27FC236}">
                          <a16:creationId xmlns:a16="http://schemas.microsoft.com/office/drawing/2014/main" id="{213A75B3-E627-CF40-0EF3-3B41C160842D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4120924" y="24539666"/>
                      <a:ext cx="2424904" cy="525101"/>
                    </a:xfrm>
                    <a:prstGeom prst="rect">
                      <a:avLst/>
                    </a:prstGeom>
                  </p:spPr>
                  <p:txBody>
                    <a:bodyPr anchor="b">
                      <a:noAutofit/>
                    </a:bodyPr>
                    <a:lstStyle>
                      <a:lvl1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buFont typeface="Arial"/>
                        <a:buNone/>
                        <a:defRPr sz="2200" b="0" kern="1200" cap="none" baseline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CA" sz="1000"/>
                        <a:t>Imaging</a:t>
                      </a:r>
                    </a:p>
                  </p:txBody>
                </p:sp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D87E6C11-4A9A-5C5A-58DE-A75AC8FB0C1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53144" y="23626598"/>
                      <a:ext cx="1242111" cy="6562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A)</a:t>
                      </a:r>
                    </a:p>
                  </p:txBody>
                </p:sp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9CEA1FB3-99D3-5761-4E26-E0428D099CF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05551" y="22454223"/>
                      <a:ext cx="1303626" cy="6562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/>
                        <a:t>B)</a:t>
                      </a:r>
                    </a:p>
                  </p:txBody>
                </p:sp>
                <p:sp>
                  <p:nvSpPr>
                    <p:cNvPr id="111" name="Text Placeholder 1">
                      <a:extLst>
                        <a:ext uri="{FF2B5EF4-FFF2-40B4-BE49-F238E27FC236}">
                          <a16:creationId xmlns:a16="http://schemas.microsoft.com/office/drawing/2014/main" id="{3854A0FC-9017-C36E-F23F-9A5A1B8BCE19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2150465" y="22184006"/>
                      <a:ext cx="2619783" cy="926970"/>
                    </a:xfrm>
                    <a:prstGeom prst="rect">
                      <a:avLst/>
                    </a:prstGeom>
                  </p:spPr>
                  <p:txBody>
                    <a:bodyPr anchor="b">
                      <a:noAutofit/>
                    </a:bodyPr>
                    <a:lstStyle>
                      <a:lvl1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buFont typeface="Arial"/>
                        <a:buNone/>
                        <a:defRPr sz="2200" b="0" kern="1200" cap="none" baseline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r"/>
                      <a:r>
                        <a:rPr lang="en-CA" sz="1200"/>
                        <a:t>Diffraction Grating</a:t>
                      </a:r>
                    </a:p>
                  </p:txBody>
                </p:sp>
              </p:grpSp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608B88CC-AD97-C399-D87F-0347C87DB01B}"/>
                      </a:ext>
                    </a:extLst>
                  </p:cNvPr>
                  <p:cNvSpPr txBox="1"/>
                  <p:nvPr/>
                </p:nvSpPr>
                <p:spPr>
                  <a:xfrm>
                    <a:off x="1997242" y="25044444"/>
                    <a:ext cx="6856697" cy="109370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200">
                        <a:solidFill>
                          <a:srgbClr val="797979"/>
                        </a:solidFill>
                        <a:latin typeface="Helvetica Neue Regular" panose="02000503000000020004" pitchFamily="2" charset="0"/>
                        <a:cs typeface="Helvetica Neue Regular" panose="02000503000000020004" pitchFamily="2" charset="0"/>
                      </a:rPr>
                      <a:t>Spectrometer and Cryogenically Cooled Camera</a:t>
                    </a:r>
                    <a:endParaRPr lang="en-US" sz="1200"/>
                  </a:p>
                </p:txBody>
              </p:sp>
            </p:grpSp>
          </p:grpSp>
        </p:grpSp>
        <p:sp>
          <p:nvSpPr>
            <p:cNvPr id="88" name="Text Placeholder 1">
              <a:extLst>
                <a:ext uri="{FF2B5EF4-FFF2-40B4-BE49-F238E27FC236}">
                  <a16:creationId xmlns:a16="http://schemas.microsoft.com/office/drawing/2014/main" id="{10674B2B-3F8C-8A30-7593-E0294BE01AD7}"/>
                </a:ext>
              </a:extLst>
            </p:cNvPr>
            <p:cNvSpPr txBox="1">
              <a:spLocks/>
            </p:cNvSpPr>
            <p:nvPr/>
          </p:nvSpPr>
          <p:spPr>
            <a:xfrm>
              <a:off x="6881024" y="18682251"/>
              <a:ext cx="2424905" cy="525100"/>
            </a:xfrm>
            <a:prstGeom prst="rect">
              <a:avLst/>
            </a:prstGeom>
          </p:spPr>
          <p:txBody>
            <a:bodyPr anchor="b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/>
                <a:buNone/>
                <a:defRPr sz="2200" b="0" kern="1200" cap="none" baseline="0">
                  <a:solidFill>
                    <a:srgbClr val="00B0F0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CA" sz="1400"/>
                <a:t>(405 nm)</a:t>
              </a:r>
            </a:p>
          </p:txBody>
        </p:sp>
        <p:sp>
          <p:nvSpPr>
            <p:cNvPr id="89" name="Text Placeholder 1">
              <a:extLst>
                <a:ext uri="{FF2B5EF4-FFF2-40B4-BE49-F238E27FC236}">
                  <a16:creationId xmlns:a16="http://schemas.microsoft.com/office/drawing/2014/main" id="{C96F5293-3451-A967-D220-92D67F0AE3C7}"/>
                </a:ext>
              </a:extLst>
            </p:cNvPr>
            <p:cNvSpPr txBox="1">
              <a:spLocks/>
            </p:cNvSpPr>
            <p:nvPr/>
          </p:nvSpPr>
          <p:spPr>
            <a:xfrm>
              <a:off x="7082929" y="17884461"/>
              <a:ext cx="2424905" cy="525100"/>
            </a:xfrm>
            <a:prstGeom prst="rect">
              <a:avLst/>
            </a:prstGeom>
          </p:spPr>
          <p:txBody>
            <a:bodyPr anchor="b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/>
                <a:buNone/>
                <a:defRPr sz="2200" b="0" kern="1200" cap="none" baseline="0">
                  <a:solidFill>
                    <a:srgbClr val="00B0F0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CA" sz="1400"/>
                <a:t>Laser </a:t>
              </a:r>
            </a:p>
          </p:txBody>
        </p:sp>
      </p:grpSp>
      <p:sp>
        <p:nvSpPr>
          <p:cNvPr id="190" name="Rectangle 189">
            <a:extLst>
              <a:ext uri="{FF2B5EF4-FFF2-40B4-BE49-F238E27FC236}">
                <a16:creationId xmlns:a16="http://schemas.microsoft.com/office/drawing/2014/main" id="{270CD1E9-C3BE-084F-98F1-48590189E926}"/>
              </a:ext>
            </a:extLst>
          </p:cNvPr>
          <p:cNvSpPr/>
          <p:nvPr/>
        </p:nvSpPr>
        <p:spPr>
          <a:xfrm>
            <a:off x="9093849" y="821307"/>
            <a:ext cx="1440818" cy="7115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DAQ</a:t>
            </a:r>
          </a:p>
        </p:txBody>
      </p:sp>
      <p:cxnSp>
        <p:nvCxnSpPr>
          <p:cNvPr id="194" name="Curved Connector 193">
            <a:extLst>
              <a:ext uri="{FF2B5EF4-FFF2-40B4-BE49-F238E27FC236}">
                <a16:creationId xmlns:a16="http://schemas.microsoft.com/office/drawing/2014/main" id="{D7F85562-2805-8BE9-E87F-E985FAFF308D}"/>
              </a:ext>
            </a:extLst>
          </p:cNvPr>
          <p:cNvCxnSpPr>
            <a:stCxn id="92" idx="3"/>
            <a:endCxn id="190" idx="1"/>
          </p:cNvCxnSpPr>
          <p:nvPr/>
        </p:nvCxnSpPr>
        <p:spPr>
          <a:xfrm>
            <a:off x="8171079" y="818716"/>
            <a:ext cx="922770" cy="358364"/>
          </a:xfrm>
          <a:prstGeom prst="curved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E70FD98-0DB8-4AB7-D58C-3E19E28E191D}"/>
              </a:ext>
            </a:extLst>
          </p:cNvPr>
          <p:cNvSpPr/>
          <p:nvPr/>
        </p:nvSpPr>
        <p:spPr>
          <a:xfrm>
            <a:off x="8855597" y="2439311"/>
            <a:ext cx="875924" cy="4325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LASER</a:t>
            </a:r>
          </a:p>
        </p:txBody>
      </p:sp>
      <p:cxnSp>
        <p:nvCxnSpPr>
          <p:cNvPr id="197" name="Curved Connector 196">
            <a:extLst>
              <a:ext uri="{FF2B5EF4-FFF2-40B4-BE49-F238E27FC236}">
                <a16:creationId xmlns:a16="http://schemas.microsoft.com/office/drawing/2014/main" id="{A74B0BDB-C74F-7A3B-71DB-B8A3ACDF83C9}"/>
              </a:ext>
            </a:extLst>
          </p:cNvPr>
          <p:cNvCxnSpPr>
            <a:cxnSpLocks/>
            <a:stCxn id="195" idx="0"/>
            <a:endCxn id="190" idx="1"/>
          </p:cNvCxnSpPr>
          <p:nvPr/>
        </p:nvCxnSpPr>
        <p:spPr>
          <a:xfrm rot="16200000" flipV="1">
            <a:off x="8562589" y="1708341"/>
            <a:ext cx="1262231" cy="199710"/>
          </a:xfrm>
          <a:prstGeom prst="curvedConnector4">
            <a:avLst>
              <a:gd name="adj1" fmla="val 35907"/>
              <a:gd name="adj2" fmla="val 33376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60EF9B34-D2CB-F557-CBFA-05BD9DFBBA4A}"/>
              </a:ext>
            </a:extLst>
          </p:cNvPr>
          <p:cNvSpPr txBox="1"/>
          <p:nvPr/>
        </p:nvSpPr>
        <p:spPr>
          <a:xfrm>
            <a:off x="9293559" y="1941787"/>
            <a:ext cx="61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Sync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EC94AC2-8201-C0BD-6310-2780ABD2C2D1}"/>
              </a:ext>
            </a:extLst>
          </p:cNvPr>
          <p:cNvCxnSpPr/>
          <p:nvPr/>
        </p:nvCxnSpPr>
        <p:spPr>
          <a:xfrm>
            <a:off x="6666886" y="5375441"/>
            <a:ext cx="277899" cy="277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34BA17D2-3E6A-BAC1-13B6-92305E3E789F}"/>
              </a:ext>
            </a:extLst>
          </p:cNvPr>
          <p:cNvGrpSpPr/>
          <p:nvPr/>
        </p:nvGrpSpPr>
        <p:grpSpPr>
          <a:xfrm>
            <a:off x="931640" y="718028"/>
            <a:ext cx="4773042" cy="6196523"/>
            <a:chOff x="786790" y="718028"/>
            <a:chExt cx="4773042" cy="6196523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F23C8F-BB76-8780-7CDD-00143F66F27F}"/>
                </a:ext>
              </a:extLst>
            </p:cNvPr>
            <p:cNvGrpSpPr/>
            <p:nvPr/>
          </p:nvGrpSpPr>
          <p:grpSpPr>
            <a:xfrm>
              <a:off x="786790" y="3621210"/>
              <a:ext cx="3084884" cy="3293341"/>
              <a:chOff x="10792045" y="14690013"/>
              <a:chExt cx="7902210" cy="843619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16E5A1A-D2E6-2D1A-44F3-BF2964769B7C}"/>
                  </a:ext>
                </a:extLst>
              </p:cNvPr>
              <p:cNvSpPr/>
              <p:nvPr/>
            </p:nvSpPr>
            <p:spPr>
              <a:xfrm>
                <a:off x="10884284" y="14690013"/>
                <a:ext cx="7303873" cy="722694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B14A9C7E-5E85-4251-4E3E-E6F9F5DA7F93}"/>
                  </a:ext>
                </a:extLst>
              </p:cNvPr>
              <p:cNvGrpSpPr/>
              <p:nvPr/>
            </p:nvGrpSpPr>
            <p:grpSpPr>
              <a:xfrm>
                <a:off x="10792045" y="14819833"/>
                <a:ext cx="7902210" cy="8306370"/>
                <a:chOff x="10792045" y="14819833"/>
                <a:chExt cx="7902210" cy="8306370"/>
              </a:xfrm>
            </p:grpSpPr>
            <p:pic>
              <p:nvPicPr>
                <p:cNvPr id="84" name="Picture 83">
                  <a:extLst>
                    <a:ext uri="{FF2B5EF4-FFF2-40B4-BE49-F238E27FC236}">
                      <a16:creationId xmlns:a16="http://schemas.microsoft.com/office/drawing/2014/main" id="{1E764F43-C3A6-72BC-8DA3-D7F418FDBE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055387" y="14819833"/>
                  <a:ext cx="6961667" cy="6967304"/>
                </a:xfrm>
                <a:prstGeom prst="rect">
                  <a:avLst/>
                </a:prstGeom>
              </p:spPr>
            </p:pic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647DF347-4A03-A6FE-A570-F4B316BBBF19}"/>
                    </a:ext>
                  </a:extLst>
                </p:cNvPr>
                <p:cNvSpPr/>
                <p:nvPr/>
              </p:nvSpPr>
              <p:spPr>
                <a:xfrm>
                  <a:off x="10792045" y="21943607"/>
                  <a:ext cx="7902210" cy="11825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CA" sz="1200">
                      <a:solidFill>
                        <a:srgbClr val="00AEEF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Cryogenically Cooled X-Y Stage with SiPM Mounted</a:t>
                  </a:r>
                  <a:endParaRPr lang="en-US" sz="1200">
                    <a:solidFill>
                      <a:srgbClr val="00AEEF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</p:grp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C7F2F591-7BE2-375B-2E20-D25C28DC674D}"/>
                </a:ext>
              </a:extLst>
            </p:cNvPr>
            <p:cNvGrpSpPr/>
            <p:nvPr/>
          </p:nvGrpSpPr>
          <p:grpSpPr>
            <a:xfrm>
              <a:off x="805710" y="718028"/>
              <a:ext cx="4754122" cy="2942874"/>
              <a:chOff x="1799643" y="3223437"/>
              <a:chExt cx="4754122" cy="2942874"/>
            </a:xfrm>
          </p:grpSpPr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122C6AF7-BFBF-F9DC-30F6-11389B799865}"/>
                  </a:ext>
                </a:extLst>
              </p:cNvPr>
              <p:cNvGrpSpPr/>
              <p:nvPr/>
            </p:nvGrpSpPr>
            <p:grpSpPr>
              <a:xfrm>
                <a:off x="1799643" y="3223437"/>
                <a:ext cx="4754122" cy="2942874"/>
                <a:chOff x="1799643" y="3223437"/>
                <a:chExt cx="4754122" cy="2942874"/>
              </a:xfrm>
            </p:grpSpPr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8167DB1A-7B7D-E3E8-4949-715F05336FA4}"/>
                    </a:ext>
                  </a:extLst>
                </p:cNvPr>
                <p:cNvGrpSpPr/>
                <p:nvPr/>
              </p:nvGrpSpPr>
              <p:grpSpPr>
                <a:xfrm>
                  <a:off x="1799643" y="3223437"/>
                  <a:ext cx="4754122" cy="2942874"/>
                  <a:chOff x="2069497" y="452259"/>
                  <a:chExt cx="6727195" cy="4164238"/>
                </a:xfrm>
              </p:grpSpPr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3729D329-52F5-63B1-46B3-3880AE056B5A}"/>
                      </a:ext>
                    </a:extLst>
                  </p:cNvPr>
                  <p:cNvGrpSpPr/>
                  <p:nvPr/>
                </p:nvGrpSpPr>
                <p:grpSpPr>
                  <a:xfrm>
                    <a:off x="2069497" y="452259"/>
                    <a:ext cx="6310865" cy="4011738"/>
                    <a:chOff x="2868168" y="452259"/>
                    <a:chExt cx="9241341" cy="5874605"/>
                  </a:xfrm>
                </p:grpSpPr>
                <p:pic>
                  <p:nvPicPr>
                    <p:cNvPr id="137" name="Picture 136">
                      <a:extLst>
                        <a:ext uri="{FF2B5EF4-FFF2-40B4-BE49-F238E27FC236}">
                          <a16:creationId xmlns:a16="http://schemas.microsoft.com/office/drawing/2014/main" id="{05024159-B25B-72F4-2C9C-C39B5F5C7E1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2868168" y="452259"/>
                      <a:ext cx="6164806" cy="5874605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138" name="Straight Arrow Connector 137">
                      <a:extLst>
                        <a:ext uri="{FF2B5EF4-FFF2-40B4-BE49-F238E27FC236}">
                          <a16:creationId xmlns:a16="http://schemas.microsoft.com/office/drawing/2014/main" id="{F5DC19BE-C4C3-0DC0-61CF-6DCDC23857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6074429" y="5796165"/>
                      <a:ext cx="3332435" cy="44611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Straight Arrow Connector 138">
                      <a:extLst>
                        <a:ext uri="{FF2B5EF4-FFF2-40B4-BE49-F238E27FC236}">
                          <a16:creationId xmlns:a16="http://schemas.microsoft.com/office/drawing/2014/main" id="{9785D47B-203B-23A8-EBCC-F20E71A17F5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6077711" y="5282183"/>
                      <a:ext cx="3759749" cy="274277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Straight Arrow Connector 139">
                      <a:extLst>
                        <a:ext uri="{FF2B5EF4-FFF2-40B4-BE49-F238E27FC236}">
                          <a16:creationId xmlns:a16="http://schemas.microsoft.com/office/drawing/2014/main" id="{DCB26995-5D55-5061-C848-1E8E1071183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452616" y="4706112"/>
                      <a:ext cx="3191256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1" name="TextBox 140">
                      <a:extLst>
                        <a:ext uri="{FF2B5EF4-FFF2-40B4-BE49-F238E27FC236}">
                          <a16:creationId xmlns:a16="http://schemas.microsoft.com/office/drawing/2014/main" id="{0932859D-C0DF-29EA-B9D2-F2DD39800FD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876745" y="2801804"/>
                      <a:ext cx="2232764" cy="89283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CA" sz="1100"/>
                        <a:t>Copper Braided</a:t>
                      </a:r>
                    </a:p>
                    <a:p>
                      <a:r>
                        <a:rPr lang="en-CA" sz="1100"/>
                        <a:t>Cold Fingers</a:t>
                      </a:r>
                    </a:p>
                  </p:txBody>
                </p:sp>
                <p:sp>
                  <p:nvSpPr>
                    <p:cNvPr id="142" name="TextBox 141">
                      <a:extLst>
                        <a:ext uri="{FF2B5EF4-FFF2-40B4-BE49-F238E27FC236}">
                          <a16:creationId xmlns:a16="http://schemas.microsoft.com/office/drawing/2014/main" id="{0B7FFE46-6969-E6EB-FF49-5B21E20A5D0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09828" y="1753757"/>
                      <a:ext cx="1839693" cy="8928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CA" sz="1100"/>
                        <a:t>Upper Cold Stage</a:t>
                      </a:r>
                    </a:p>
                  </p:txBody>
                </p:sp>
                <p:sp>
                  <p:nvSpPr>
                    <p:cNvPr id="143" name="TextBox 142">
                      <a:extLst>
                        <a:ext uri="{FF2B5EF4-FFF2-40B4-BE49-F238E27FC236}">
                          <a16:creationId xmlns:a16="http://schemas.microsoft.com/office/drawing/2014/main" id="{58133F3A-66B6-C6CE-28A9-360591C721B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575388" y="4259692"/>
                      <a:ext cx="1907217" cy="8928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CA" sz="1100"/>
                        <a:t>X-Y Stage Motors</a:t>
                      </a:r>
                    </a:p>
                  </p:txBody>
                </p:sp>
              </p:grpSp>
              <p:sp>
                <p:nvSpPr>
                  <p:cNvPr id="147" name="TextBox 146">
                    <a:extLst>
                      <a:ext uri="{FF2B5EF4-FFF2-40B4-BE49-F238E27FC236}">
                        <a16:creationId xmlns:a16="http://schemas.microsoft.com/office/drawing/2014/main" id="{D9DC4816-A6AE-B374-695A-823B1083704D}"/>
                      </a:ext>
                    </a:extLst>
                  </p:cNvPr>
                  <p:cNvSpPr txBox="1"/>
                  <p:nvPr/>
                </p:nvSpPr>
                <p:spPr>
                  <a:xfrm>
                    <a:off x="6483260" y="4247164"/>
                    <a:ext cx="2313432" cy="369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sz="1100"/>
                      <a:t>Microscope Objective</a:t>
                    </a:r>
                  </a:p>
                </p:txBody>
              </p:sp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42F4EB47-4AC0-E0D3-B542-BC6F0EBD5A42}"/>
                      </a:ext>
                    </a:extLst>
                  </p:cNvPr>
                  <p:cNvSpPr txBox="1"/>
                  <p:nvPr/>
                </p:nvSpPr>
                <p:spPr>
                  <a:xfrm>
                    <a:off x="6790805" y="3760185"/>
                    <a:ext cx="1363694" cy="37018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CA" sz="1100"/>
                      <a:t>SiPM Position</a:t>
                    </a:r>
                  </a:p>
                </p:txBody>
              </p:sp>
            </p:grpSp>
            <p:cxnSp>
              <p:nvCxnSpPr>
                <p:cNvPr id="150" name="Straight Arrow Connector 149">
                  <a:extLst>
                    <a:ext uri="{FF2B5EF4-FFF2-40B4-BE49-F238E27FC236}">
                      <a16:creationId xmlns:a16="http://schemas.microsoft.com/office/drawing/2014/main" id="{25E8568D-8C98-A7F2-B5FC-81FB40D6C0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77572" y="4072233"/>
                  <a:ext cx="1336793" cy="1061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Arrow Connector 152">
                  <a:extLst>
                    <a:ext uri="{FF2B5EF4-FFF2-40B4-BE49-F238E27FC236}">
                      <a16:creationId xmlns:a16="http://schemas.microsoft.com/office/drawing/2014/main" id="{EF8BD4E4-8B6B-F3AC-1208-5177C1A807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43933" y="4553209"/>
                  <a:ext cx="1630727" cy="34818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8C5417F9-DAE8-3DCC-F0FE-8FF28CC39319}"/>
                  </a:ext>
                </a:extLst>
              </p:cNvPr>
              <p:cNvGrpSpPr/>
              <p:nvPr/>
            </p:nvGrpSpPr>
            <p:grpSpPr>
              <a:xfrm>
                <a:off x="3121946" y="4454433"/>
                <a:ext cx="233219" cy="634226"/>
                <a:chOff x="3121946" y="4454433"/>
                <a:chExt cx="233219" cy="634226"/>
              </a:xfrm>
            </p:grpSpPr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1BD92014-6BEC-0C09-7F42-81B082808109}"/>
                    </a:ext>
                  </a:extLst>
                </p:cNvPr>
                <p:cNvGrpSpPr/>
                <p:nvPr/>
              </p:nvGrpSpPr>
              <p:grpSpPr>
                <a:xfrm>
                  <a:off x="3121946" y="4455142"/>
                  <a:ext cx="159074" cy="633517"/>
                  <a:chOff x="3100301" y="4496251"/>
                  <a:chExt cx="159074" cy="633517"/>
                </a:xfrm>
              </p:grpSpPr>
              <p:sp>
                <p:nvSpPr>
                  <p:cNvPr id="156" name="Freeform 155">
                    <a:extLst>
                      <a:ext uri="{FF2B5EF4-FFF2-40B4-BE49-F238E27FC236}">
                        <a16:creationId xmlns:a16="http://schemas.microsoft.com/office/drawing/2014/main" id="{74BB0E47-9E7A-6CE7-C1CB-80F663537A1C}"/>
                      </a:ext>
                    </a:extLst>
                  </p:cNvPr>
                  <p:cNvSpPr/>
                  <p:nvPr/>
                </p:nvSpPr>
                <p:spPr>
                  <a:xfrm>
                    <a:off x="3100301" y="4496251"/>
                    <a:ext cx="153663" cy="633045"/>
                  </a:xfrm>
                  <a:custGeom>
                    <a:avLst/>
                    <a:gdLst>
                      <a:gd name="connsiteX0" fmla="*/ 135267 w 148282"/>
                      <a:gd name="connsiteY0" fmla="*/ 0 h 476137"/>
                      <a:gd name="connsiteX1" fmla="*/ 135267 w 148282"/>
                      <a:gd name="connsiteY1" fmla="*/ 194783 h 476137"/>
                      <a:gd name="connsiteX2" fmla="*/ 0 w 148282"/>
                      <a:gd name="connsiteY2" fmla="*/ 476137 h 476137"/>
                      <a:gd name="connsiteX0" fmla="*/ 162321 w 175336"/>
                      <a:gd name="connsiteY0" fmla="*/ 0 h 638456"/>
                      <a:gd name="connsiteX1" fmla="*/ 162321 w 175336"/>
                      <a:gd name="connsiteY1" fmla="*/ 194783 h 638456"/>
                      <a:gd name="connsiteX2" fmla="*/ 0 w 175336"/>
                      <a:gd name="connsiteY2" fmla="*/ 638456 h 638456"/>
                      <a:gd name="connsiteX0" fmla="*/ 162321 w 175336"/>
                      <a:gd name="connsiteY0" fmla="*/ 0 h 638456"/>
                      <a:gd name="connsiteX1" fmla="*/ 162321 w 175336"/>
                      <a:gd name="connsiteY1" fmla="*/ 194783 h 638456"/>
                      <a:gd name="connsiteX2" fmla="*/ 32465 w 175336"/>
                      <a:gd name="connsiteY2" fmla="*/ 340870 h 638456"/>
                      <a:gd name="connsiteX3" fmla="*/ 0 w 175336"/>
                      <a:gd name="connsiteY3" fmla="*/ 638456 h 638456"/>
                      <a:gd name="connsiteX0" fmla="*/ 146089 w 159104"/>
                      <a:gd name="connsiteY0" fmla="*/ 0 h 633045"/>
                      <a:gd name="connsiteX1" fmla="*/ 146089 w 159104"/>
                      <a:gd name="connsiteY1" fmla="*/ 194783 h 633045"/>
                      <a:gd name="connsiteX2" fmla="*/ 16233 w 159104"/>
                      <a:gd name="connsiteY2" fmla="*/ 340870 h 633045"/>
                      <a:gd name="connsiteX3" fmla="*/ 0 w 159104"/>
                      <a:gd name="connsiteY3" fmla="*/ 633045 h 633045"/>
                      <a:gd name="connsiteX0" fmla="*/ 146089 w 156065"/>
                      <a:gd name="connsiteY0" fmla="*/ 0 h 633045"/>
                      <a:gd name="connsiteX1" fmla="*/ 140678 w 156065"/>
                      <a:gd name="connsiteY1" fmla="*/ 270532 h 633045"/>
                      <a:gd name="connsiteX2" fmla="*/ 16233 w 156065"/>
                      <a:gd name="connsiteY2" fmla="*/ 340870 h 633045"/>
                      <a:gd name="connsiteX3" fmla="*/ 0 w 156065"/>
                      <a:gd name="connsiteY3" fmla="*/ 633045 h 633045"/>
                      <a:gd name="connsiteX0" fmla="*/ 146089 w 153663"/>
                      <a:gd name="connsiteY0" fmla="*/ 0 h 633045"/>
                      <a:gd name="connsiteX1" fmla="*/ 135268 w 153663"/>
                      <a:gd name="connsiteY1" fmla="*/ 248890 h 633045"/>
                      <a:gd name="connsiteX2" fmla="*/ 16233 w 153663"/>
                      <a:gd name="connsiteY2" fmla="*/ 340870 h 633045"/>
                      <a:gd name="connsiteX3" fmla="*/ 0 w 153663"/>
                      <a:gd name="connsiteY3" fmla="*/ 633045 h 63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3663" h="633045">
                        <a:moveTo>
                          <a:pt x="146089" y="0"/>
                        </a:moveTo>
                        <a:cubicBezTo>
                          <a:pt x="157361" y="57713"/>
                          <a:pt x="157812" y="169534"/>
                          <a:pt x="135268" y="248890"/>
                        </a:cubicBezTo>
                        <a:cubicBezTo>
                          <a:pt x="121741" y="323737"/>
                          <a:pt x="43286" y="266925"/>
                          <a:pt x="16233" y="340870"/>
                        </a:cubicBezTo>
                        <a:cubicBezTo>
                          <a:pt x="-10820" y="414815"/>
                          <a:pt x="13527" y="601483"/>
                          <a:pt x="0" y="633045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chemeClr val="tx1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7" name="Freeform 156">
                    <a:extLst>
                      <a:ext uri="{FF2B5EF4-FFF2-40B4-BE49-F238E27FC236}">
                        <a16:creationId xmlns:a16="http://schemas.microsoft.com/office/drawing/2014/main" id="{81BD481E-3D64-CBBE-3878-C0D2F61EAC4F}"/>
                      </a:ext>
                    </a:extLst>
                  </p:cNvPr>
                  <p:cNvSpPr/>
                  <p:nvPr/>
                </p:nvSpPr>
                <p:spPr>
                  <a:xfrm>
                    <a:off x="3105712" y="4496723"/>
                    <a:ext cx="153663" cy="633045"/>
                  </a:xfrm>
                  <a:custGeom>
                    <a:avLst/>
                    <a:gdLst>
                      <a:gd name="connsiteX0" fmla="*/ 135267 w 148282"/>
                      <a:gd name="connsiteY0" fmla="*/ 0 h 476137"/>
                      <a:gd name="connsiteX1" fmla="*/ 135267 w 148282"/>
                      <a:gd name="connsiteY1" fmla="*/ 194783 h 476137"/>
                      <a:gd name="connsiteX2" fmla="*/ 0 w 148282"/>
                      <a:gd name="connsiteY2" fmla="*/ 476137 h 476137"/>
                      <a:gd name="connsiteX0" fmla="*/ 162321 w 175336"/>
                      <a:gd name="connsiteY0" fmla="*/ 0 h 638456"/>
                      <a:gd name="connsiteX1" fmla="*/ 162321 w 175336"/>
                      <a:gd name="connsiteY1" fmla="*/ 194783 h 638456"/>
                      <a:gd name="connsiteX2" fmla="*/ 0 w 175336"/>
                      <a:gd name="connsiteY2" fmla="*/ 638456 h 638456"/>
                      <a:gd name="connsiteX0" fmla="*/ 162321 w 175336"/>
                      <a:gd name="connsiteY0" fmla="*/ 0 h 638456"/>
                      <a:gd name="connsiteX1" fmla="*/ 162321 w 175336"/>
                      <a:gd name="connsiteY1" fmla="*/ 194783 h 638456"/>
                      <a:gd name="connsiteX2" fmla="*/ 32465 w 175336"/>
                      <a:gd name="connsiteY2" fmla="*/ 340870 h 638456"/>
                      <a:gd name="connsiteX3" fmla="*/ 0 w 175336"/>
                      <a:gd name="connsiteY3" fmla="*/ 638456 h 638456"/>
                      <a:gd name="connsiteX0" fmla="*/ 146089 w 159104"/>
                      <a:gd name="connsiteY0" fmla="*/ 0 h 633045"/>
                      <a:gd name="connsiteX1" fmla="*/ 146089 w 159104"/>
                      <a:gd name="connsiteY1" fmla="*/ 194783 h 633045"/>
                      <a:gd name="connsiteX2" fmla="*/ 16233 w 159104"/>
                      <a:gd name="connsiteY2" fmla="*/ 340870 h 633045"/>
                      <a:gd name="connsiteX3" fmla="*/ 0 w 159104"/>
                      <a:gd name="connsiteY3" fmla="*/ 633045 h 633045"/>
                      <a:gd name="connsiteX0" fmla="*/ 146089 w 156065"/>
                      <a:gd name="connsiteY0" fmla="*/ 0 h 633045"/>
                      <a:gd name="connsiteX1" fmla="*/ 140678 w 156065"/>
                      <a:gd name="connsiteY1" fmla="*/ 270532 h 633045"/>
                      <a:gd name="connsiteX2" fmla="*/ 16233 w 156065"/>
                      <a:gd name="connsiteY2" fmla="*/ 340870 h 633045"/>
                      <a:gd name="connsiteX3" fmla="*/ 0 w 156065"/>
                      <a:gd name="connsiteY3" fmla="*/ 633045 h 633045"/>
                      <a:gd name="connsiteX0" fmla="*/ 146089 w 153663"/>
                      <a:gd name="connsiteY0" fmla="*/ 0 h 633045"/>
                      <a:gd name="connsiteX1" fmla="*/ 135268 w 153663"/>
                      <a:gd name="connsiteY1" fmla="*/ 248890 h 633045"/>
                      <a:gd name="connsiteX2" fmla="*/ 16233 w 153663"/>
                      <a:gd name="connsiteY2" fmla="*/ 340870 h 633045"/>
                      <a:gd name="connsiteX3" fmla="*/ 0 w 153663"/>
                      <a:gd name="connsiteY3" fmla="*/ 633045 h 63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3663" h="633045">
                        <a:moveTo>
                          <a:pt x="146089" y="0"/>
                        </a:moveTo>
                        <a:cubicBezTo>
                          <a:pt x="157361" y="57713"/>
                          <a:pt x="157812" y="169534"/>
                          <a:pt x="135268" y="248890"/>
                        </a:cubicBezTo>
                        <a:cubicBezTo>
                          <a:pt x="121741" y="323737"/>
                          <a:pt x="43286" y="266925"/>
                          <a:pt x="16233" y="340870"/>
                        </a:cubicBezTo>
                        <a:cubicBezTo>
                          <a:pt x="-10820" y="414815"/>
                          <a:pt x="13527" y="601483"/>
                          <a:pt x="0" y="633045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chemeClr val="tx1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81D90C44-1D21-5F0F-EAAA-5AAA7B23FD4B}"/>
                    </a:ext>
                  </a:extLst>
                </p:cNvPr>
                <p:cNvGrpSpPr/>
                <p:nvPr/>
              </p:nvGrpSpPr>
              <p:grpSpPr>
                <a:xfrm>
                  <a:off x="3144594" y="4454670"/>
                  <a:ext cx="159074" cy="633517"/>
                  <a:chOff x="3100301" y="4496251"/>
                  <a:chExt cx="159074" cy="633517"/>
                </a:xfrm>
              </p:grpSpPr>
              <p:sp>
                <p:nvSpPr>
                  <p:cNvPr id="160" name="Freeform 159">
                    <a:extLst>
                      <a:ext uri="{FF2B5EF4-FFF2-40B4-BE49-F238E27FC236}">
                        <a16:creationId xmlns:a16="http://schemas.microsoft.com/office/drawing/2014/main" id="{7F1646D0-3F73-E895-E676-19A4E313EB15}"/>
                      </a:ext>
                    </a:extLst>
                  </p:cNvPr>
                  <p:cNvSpPr/>
                  <p:nvPr/>
                </p:nvSpPr>
                <p:spPr>
                  <a:xfrm>
                    <a:off x="3100301" y="4496251"/>
                    <a:ext cx="153663" cy="633045"/>
                  </a:xfrm>
                  <a:custGeom>
                    <a:avLst/>
                    <a:gdLst>
                      <a:gd name="connsiteX0" fmla="*/ 135267 w 148282"/>
                      <a:gd name="connsiteY0" fmla="*/ 0 h 476137"/>
                      <a:gd name="connsiteX1" fmla="*/ 135267 w 148282"/>
                      <a:gd name="connsiteY1" fmla="*/ 194783 h 476137"/>
                      <a:gd name="connsiteX2" fmla="*/ 0 w 148282"/>
                      <a:gd name="connsiteY2" fmla="*/ 476137 h 476137"/>
                      <a:gd name="connsiteX0" fmla="*/ 162321 w 175336"/>
                      <a:gd name="connsiteY0" fmla="*/ 0 h 638456"/>
                      <a:gd name="connsiteX1" fmla="*/ 162321 w 175336"/>
                      <a:gd name="connsiteY1" fmla="*/ 194783 h 638456"/>
                      <a:gd name="connsiteX2" fmla="*/ 0 w 175336"/>
                      <a:gd name="connsiteY2" fmla="*/ 638456 h 638456"/>
                      <a:gd name="connsiteX0" fmla="*/ 162321 w 175336"/>
                      <a:gd name="connsiteY0" fmla="*/ 0 h 638456"/>
                      <a:gd name="connsiteX1" fmla="*/ 162321 w 175336"/>
                      <a:gd name="connsiteY1" fmla="*/ 194783 h 638456"/>
                      <a:gd name="connsiteX2" fmla="*/ 32465 w 175336"/>
                      <a:gd name="connsiteY2" fmla="*/ 340870 h 638456"/>
                      <a:gd name="connsiteX3" fmla="*/ 0 w 175336"/>
                      <a:gd name="connsiteY3" fmla="*/ 638456 h 638456"/>
                      <a:gd name="connsiteX0" fmla="*/ 146089 w 159104"/>
                      <a:gd name="connsiteY0" fmla="*/ 0 h 633045"/>
                      <a:gd name="connsiteX1" fmla="*/ 146089 w 159104"/>
                      <a:gd name="connsiteY1" fmla="*/ 194783 h 633045"/>
                      <a:gd name="connsiteX2" fmla="*/ 16233 w 159104"/>
                      <a:gd name="connsiteY2" fmla="*/ 340870 h 633045"/>
                      <a:gd name="connsiteX3" fmla="*/ 0 w 159104"/>
                      <a:gd name="connsiteY3" fmla="*/ 633045 h 633045"/>
                      <a:gd name="connsiteX0" fmla="*/ 146089 w 156065"/>
                      <a:gd name="connsiteY0" fmla="*/ 0 h 633045"/>
                      <a:gd name="connsiteX1" fmla="*/ 140678 w 156065"/>
                      <a:gd name="connsiteY1" fmla="*/ 270532 h 633045"/>
                      <a:gd name="connsiteX2" fmla="*/ 16233 w 156065"/>
                      <a:gd name="connsiteY2" fmla="*/ 340870 h 633045"/>
                      <a:gd name="connsiteX3" fmla="*/ 0 w 156065"/>
                      <a:gd name="connsiteY3" fmla="*/ 633045 h 633045"/>
                      <a:gd name="connsiteX0" fmla="*/ 146089 w 153663"/>
                      <a:gd name="connsiteY0" fmla="*/ 0 h 633045"/>
                      <a:gd name="connsiteX1" fmla="*/ 135268 w 153663"/>
                      <a:gd name="connsiteY1" fmla="*/ 248890 h 633045"/>
                      <a:gd name="connsiteX2" fmla="*/ 16233 w 153663"/>
                      <a:gd name="connsiteY2" fmla="*/ 340870 h 633045"/>
                      <a:gd name="connsiteX3" fmla="*/ 0 w 153663"/>
                      <a:gd name="connsiteY3" fmla="*/ 633045 h 63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3663" h="633045">
                        <a:moveTo>
                          <a:pt x="146089" y="0"/>
                        </a:moveTo>
                        <a:cubicBezTo>
                          <a:pt x="157361" y="57713"/>
                          <a:pt x="157812" y="169534"/>
                          <a:pt x="135268" y="248890"/>
                        </a:cubicBezTo>
                        <a:cubicBezTo>
                          <a:pt x="121741" y="323737"/>
                          <a:pt x="43286" y="266925"/>
                          <a:pt x="16233" y="340870"/>
                        </a:cubicBezTo>
                        <a:cubicBezTo>
                          <a:pt x="-10820" y="414815"/>
                          <a:pt x="13527" y="601483"/>
                          <a:pt x="0" y="633045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chemeClr val="tx1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1" name="Freeform 160">
                    <a:extLst>
                      <a:ext uri="{FF2B5EF4-FFF2-40B4-BE49-F238E27FC236}">
                        <a16:creationId xmlns:a16="http://schemas.microsoft.com/office/drawing/2014/main" id="{354BD111-13F4-B51E-9F84-F7B2EB96D85A}"/>
                      </a:ext>
                    </a:extLst>
                  </p:cNvPr>
                  <p:cNvSpPr/>
                  <p:nvPr/>
                </p:nvSpPr>
                <p:spPr>
                  <a:xfrm>
                    <a:off x="3105712" y="4496723"/>
                    <a:ext cx="153663" cy="633045"/>
                  </a:xfrm>
                  <a:custGeom>
                    <a:avLst/>
                    <a:gdLst>
                      <a:gd name="connsiteX0" fmla="*/ 135267 w 148282"/>
                      <a:gd name="connsiteY0" fmla="*/ 0 h 476137"/>
                      <a:gd name="connsiteX1" fmla="*/ 135267 w 148282"/>
                      <a:gd name="connsiteY1" fmla="*/ 194783 h 476137"/>
                      <a:gd name="connsiteX2" fmla="*/ 0 w 148282"/>
                      <a:gd name="connsiteY2" fmla="*/ 476137 h 476137"/>
                      <a:gd name="connsiteX0" fmla="*/ 162321 w 175336"/>
                      <a:gd name="connsiteY0" fmla="*/ 0 h 638456"/>
                      <a:gd name="connsiteX1" fmla="*/ 162321 w 175336"/>
                      <a:gd name="connsiteY1" fmla="*/ 194783 h 638456"/>
                      <a:gd name="connsiteX2" fmla="*/ 0 w 175336"/>
                      <a:gd name="connsiteY2" fmla="*/ 638456 h 638456"/>
                      <a:gd name="connsiteX0" fmla="*/ 162321 w 175336"/>
                      <a:gd name="connsiteY0" fmla="*/ 0 h 638456"/>
                      <a:gd name="connsiteX1" fmla="*/ 162321 w 175336"/>
                      <a:gd name="connsiteY1" fmla="*/ 194783 h 638456"/>
                      <a:gd name="connsiteX2" fmla="*/ 32465 w 175336"/>
                      <a:gd name="connsiteY2" fmla="*/ 340870 h 638456"/>
                      <a:gd name="connsiteX3" fmla="*/ 0 w 175336"/>
                      <a:gd name="connsiteY3" fmla="*/ 638456 h 638456"/>
                      <a:gd name="connsiteX0" fmla="*/ 146089 w 159104"/>
                      <a:gd name="connsiteY0" fmla="*/ 0 h 633045"/>
                      <a:gd name="connsiteX1" fmla="*/ 146089 w 159104"/>
                      <a:gd name="connsiteY1" fmla="*/ 194783 h 633045"/>
                      <a:gd name="connsiteX2" fmla="*/ 16233 w 159104"/>
                      <a:gd name="connsiteY2" fmla="*/ 340870 h 633045"/>
                      <a:gd name="connsiteX3" fmla="*/ 0 w 159104"/>
                      <a:gd name="connsiteY3" fmla="*/ 633045 h 633045"/>
                      <a:gd name="connsiteX0" fmla="*/ 146089 w 156065"/>
                      <a:gd name="connsiteY0" fmla="*/ 0 h 633045"/>
                      <a:gd name="connsiteX1" fmla="*/ 140678 w 156065"/>
                      <a:gd name="connsiteY1" fmla="*/ 270532 h 633045"/>
                      <a:gd name="connsiteX2" fmla="*/ 16233 w 156065"/>
                      <a:gd name="connsiteY2" fmla="*/ 340870 h 633045"/>
                      <a:gd name="connsiteX3" fmla="*/ 0 w 156065"/>
                      <a:gd name="connsiteY3" fmla="*/ 633045 h 633045"/>
                      <a:gd name="connsiteX0" fmla="*/ 146089 w 153663"/>
                      <a:gd name="connsiteY0" fmla="*/ 0 h 633045"/>
                      <a:gd name="connsiteX1" fmla="*/ 135268 w 153663"/>
                      <a:gd name="connsiteY1" fmla="*/ 248890 h 633045"/>
                      <a:gd name="connsiteX2" fmla="*/ 16233 w 153663"/>
                      <a:gd name="connsiteY2" fmla="*/ 340870 h 633045"/>
                      <a:gd name="connsiteX3" fmla="*/ 0 w 153663"/>
                      <a:gd name="connsiteY3" fmla="*/ 633045 h 63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3663" h="633045">
                        <a:moveTo>
                          <a:pt x="146089" y="0"/>
                        </a:moveTo>
                        <a:cubicBezTo>
                          <a:pt x="157361" y="57713"/>
                          <a:pt x="157812" y="169534"/>
                          <a:pt x="135268" y="248890"/>
                        </a:cubicBezTo>
                        <a:cubicBezTo>
                          <a:pt x="121741" y="323737"/>
                          <a:pt x="43286" y="266925"/>
                          <a:pt x="16233" y="340870"/>
                        </a:cubicBezTo>
                        <a:cubicBezTo>
                          <a:pt x="-10820" y="414815"/>
                          <a:pt x="13527" y="601483"/>
                          <a:pt x="0" y="633045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chemeClr val="tx1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162" name="Group 161">
                  <a:extLst>
                    <a:ext uri="{FF2B5EF4-FFF2-40B4-BE49-F238E27FC236}">
                      <a16:creationId xmlns:a16="http://schemas.microsoft.com/office/drawing/2014/main" id="{593A8BDE-83B8-1152-59B3-7457674E291A}"/>
                    </a:ext>
                  </a:extLst>
                </p:cNvPr>
                <p:cNvGrpSpPr/>
                <p:nvPr/>
              </p:nvGrpSpPr>
              <p:grpSpPr>
                <a:xfrm>
                  <a:off x="3166964" y="4454670"/>
                  <a:ext cx="159074" cy="633517"/>
                  <a:chOff x="3100301" y="4496251"/>
                  <a:chExt cx="159074" cy="633517"/>
                </a:xfrm>
              </p:grpSpPr>
              <p:sp>
                <p:nvSpPr>
                  <p:cNvPr id="163" name="Freeform 162">
                    <a:extLst>
                      <a:ext uri="{FF2B5EF4-FFF2-40B4-BE49-F238E27FC236}">
                        <a16:creationId xmlns:a16="http://schemas.microsoft.com/office/drawing/2014/main" id="{D53D0302-6B04-B770-A254-D3AA52201552}"/>
                      </a:ext>
                    </a:extLst>
                  </p:cNvPr>
                  <p:cNvSpPr/>
                  <p:nvPr/>
                </p:nvSpPr>
                <p:spPr>
                  <a:xfrm>
                    <a:off x="3100301" y="4496251"/>
                    <a:ext cx="153663" cy="633045"/>
                  </a:xfrm>
                  <a:custGeom>
                    <a:avLst/>
                    <a:gdLst>
                      <a:gd name="connsiteX0" fmla="*/ 135267 w 148282"/>
                      <a:gd name="connsiteY0" fmla="*/ 0 h 476137"/>
                      <a:gd name="connsiteX1" fmla="*/ 135267 w 148282"/>
                      <a:gd name="connsiteY1" fmla="*/ 194783 h 476137"/>
                      <a:gd name="connsiteX2" fmla="*/ 0 w 148282"/>
                      <a:gd name="connsiteY2" fmla="*/ 476137 h 476137"/>
                      <a:gd name="connsiteX0" fmla="*/ 162321 w 175336"/>
                      <a:gd name="connsiteY0" fmla="*/ 0 h 638456"/>
                      <a:gd name="connsiteX1" fmla="*/ 162321 w 175336"/>
                      <a:gd name="connsiteY1" fmla="*/ 194783 h 638456"/>
                      <a:gd name="connsiteX2" fmla="*/ 0 w 175336"/>
                      <a:gd name="connsiteY2" fmla="*/ 638456 h 638456"/>
                      <a:gd name="connsiteX0" fmla="*/ 162321 w 175336"/>
                      <a:gd name="connsiteY0" fmla="*/ 0 h 638456"/>
                      <a:gd name="connsiteX1" fmla="*/ 162321 w 175336"/>
                      <a:gd name="connsiteY1" fmla="*/ 194783 h 638456"/>
                      <a:gd name="connsiteX2" fmla="*/ 32465 w 175336"/>
                      <a:gd name="connsiteY2" fmla="*/ 340870 h 638456"/>
                      <a:gd name="connsiteX3" fmla="*/ 0 w 175336"/>
                      <a:gd name="connsiteY3" fmla="*/ 638456 h 638456"/>
                      <a:gd name="connsiteX0" fmla="*/ 146089 w 159104"/>
                      <a:gd name="connsiteY0" fmla="*/ 0 h 633045"/>
                      <a:gd name="connsiteX1" fmla="*/ 146089 w 159104"/>
                      <a:gd name="connsiteY1" fmla="*/ 194783 h 633045"/>
                      <a:gd name="connsiteX2" fmla="*/ 16233 w 159104"/>
                      <a:gd name="connsiteY2" fmla="*/ 340870 h 633045"/>
                      <a:gd name="connsiteX3" fmla="*/ 0 w 159104"/>
                      <a:gd name="connsiteY3" fmla="*/ 633045 h 633045"/>
                      <a:gd name="connsiteX0" fmla="*/ 146089 w 156065"/>
                      <a:gd name="connsiteY0" fmla="*/ 0 h 633045"/>
                      <a:gd name="connsiteX1" fmla="*/ 140678 w 156065"/>
                      <a:gd name="connsiteY1" fmla="*/ 270532 h 633045"/>
                      <a:gd name="connsiteX2" fmla="*/ 16233 w 156065"/>
                      <a:gd name="connsiteY2" fmla="*/ 340870 h 633045"/>
                      <a:gd name="connsiteX3" fmla="*/ 0 w 156065"/>
                      <a:gd name="connsiteY3" fmla="*/ 633045 h 633045"/>
                      <a:gd name="connsiteX0" fmla="*/ 146089 w 153663"/>
                      <a:gd name="connsiteY0" fmla="*/ 0 h 633045"/>
                      <a:gd name="connsiteX1" fmla="*/ 135268 w 153663"/>
                      <a:gd name="connsiteY1" fmla="*/ 248890 h 633045"/>
                      <a:gd name="connsiteX2" fmla="*/ 16233 w 153663"/>
                      <a:gd name="connsiteY2" fmla="*/ 340870 h 633045"/>
                      <a:gd name="connsiteX3" fmla="*/ 0 w 153663"/>
                      <a:gd name="connsiteY3" fmla="*/ 633045 h 63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3663" h="633045">
                        <a:moveTo>
                          <a:pt x="146089" y="0"/>
                        </a:moveTo>
                        <a:cubicBezTo>
                          <a:pt x="157361" y="57713"/>
                          <a:pt x="157812" y="169534"/>
                          <a:pt x="135268" y="248890"/>
                        </a:cubicBezTo>
                        <a:cubicBezTo>
                          <a:pt x="121741" y="323737"/>
                          <a:pt x="43286" y="266925"/>
                          <a:pt x="16233" y="340870"/>
                        </a:cubicBezTo>
                        <a:cubicBezTo>
                          <a:pt x="-10820" y="414815"/>
                          <a:pt x="13527" y="601483"/>
                          <a:pt x="0" y="633045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chemeClr val="tx1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4" name="Freeform 163">
                    <a:extLst>
                      <a:ext uri="{FF2B5EF4-FFF2-40B4-BE49-F238E27FC236}">
                        <a16:creationId xmlns:a16="http://schemas.microsoft.com/office/drawing/2014/main" id="{24BD7BDF-36BE-E35B-CF67-5EBFBCE0DA36}"/>
                      </a:ext>
                    </a:extLst>
                  </p:cNvPr>
                  <p:cNvSpPr/>
                  <p:nvPr/>
                </p:nvSpPr>
                <p:spPr>
                  <a:xfrm>
                    <a:off x="3105712" y="4496723"/>
                    <a:ext cx="153663" cy="633045"/>
                  </a:xfrm>
                  <a:custGeom>
                    <a:avLst/>
                    <a:gdLst>
                      <a:gd name="connsiteX0" fmla="*/ 135267 w 148282"/>
                      <a:gd name="connsiteY0" fmla="*/ 0 h 476137"/>
                      <a:gd name="connsiteX1" fmla="*/ 135267 w 148282"/>
                      <a:gd name="connsiteY1" fmla="*/ 194783 h 476137"/>
                      <a:gd name="connsiteX2" fmla="*/ 0 w 148282"/>
                      <a:gd name="connsiteY2" fmla="*/ 476137 h 476137"/>
                      <a:gd name="connsiteX0" fmla="*/ 162321 w 175336"/>
                      <a:gd name="connsiteY0" fmla="*/ 0 h 638456"/>
                      <a:gd name="connsiteX1" fmla="*/ 162321 w 175336"/>
                      <a:gd name="connsiteY1" fmla="*/ 194783 h 638456"/>
                      <a:gd name="connsiteX2" fmla="*/ 0 w 175336"/>
                      <a:gd name="connsiteY2" fmla="*/ 638456 h 638456"/>
                      <a:gd name="connsiteX0" fmla="*/ 162321 w 175336"/>
                      <a:gd name="connsiteY0" fmla="*/ 0 h 638456"/>
                      <a:gd name="connsiteX1" fmla="*/ 162321 w 175336"/>
                      <a:gd name="connsiteY1" fmla="*/ 194783 h 638456"/>
                      <a:gd name="connsiteX2" fmla="*/ 32465 w 175336"/>
                      <a:gd name="connsiteY2" fmla="*/ 340870 h 638456"/>
                      <a:gd name="connsiteX3" fmla="*/ 0 w 175336"/>
                      <a:gd name="connsiteY3" fmla="*/ 638456 h 638456"/>
                      <a:gd name="connsiteX0" fmla="*/ 146089 w 159104"/>
                      <a:gd name="connsiteY0" fmla="*/ 0 h 633045"/>
                      <a:gd name="connsiteX1" fmla="*/ 146089 w 159104"/>
                      <a:gd name="connsiteY1" fmla="*/ 194783 h 633045"/>
                      <a:gd name="connsiteX2" fmla="*/ 16233 w 159104"/>
                      <a:gd name="connsiteY2" fmla="*/ 340870 h 633045"/>
                      <a:gd name="connsiteX3" fmla="*/ 0 w 159104"/>
                      <a:gd name="connsiteY3" fmla="*/ 633045 h 633045"/>
                      <a:gd name="connsiteX0" fmla="*/ 146089 w 156065"/>
                      <a:gd name="connsiteY0" fmla="*/ 0 h 633045"/>
                      <a:gd name="connsiteX1" fmla="*/ 140678 w 156065"/>
                      <a:gd name="connsiteY1" fmla="*/ 270532 h 633045"/>
                      <a:gd name="connsiteX2" fmla="*/ 16233 w 156065"/>
                      <a:gd name="connsiteY2" fmla="*/ 340870 h 633045"/>
                      <a:gd name="connsiteX3" fmla="*/ 0 w 156065"/>
                      <a:gd name="connsiteY3" fmla="*/ 633045 h 633045"/>
                      <a:gd name="connsiteX0" fmla="*/ 146089 w 153663"/>
                      <a:gd name="connsiteY0" fmla="*/ 0 h 633045"/>
                      <a:gd name="connsiteX1" fmla="*/ 135268 w 153663"/>
                      <a:gd name="connsiteY1" fmla="*/ 248890 h 633045"/>
                      <a:gd name="connsiteX2" fmla="*/ 16233 w 153663"/>
                      <a:gd name="connsiteY2" fmla="*/ 340870 h 633045"/>
                      <a:gd name="connsiteX3" fmla="*/ 0 w 153663"/>
                      <a:gd name="connsiteY3" fmla="*/ 633045 h 63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3663" h="633045">
                        <a:moveTo>
                          <a:pt x="146089" y="0"/>
                        </a:moveTo>
                        <a:cubicBezTo>
                          <a:pt x="157361" y="57713"/>
                          <a:pt x="157812" y="169534"/>
                          <a:pt x="135268" y="248890"/>
                        </a:cubicBezTo>
                        <a:cubicBezTo>
                          <a:pt x="121741" y="323737"/>
                          <a:pt x="43286" y="266925"/>
                          <a:pt x="16233" y="340870"/>
                        </a:cubicBezTo>
                        <a:cubicBezTo>
                          <a:pt x="-10820" y="414815"/>
                          <a:pt x="13527" y="601483"/>
                          <a:pt x="0" y="633045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chemeClr val="tx1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13AFC047-A5DF-61DA-BBE9-4D5D4CA770EC}"/>
                    </a:ext>
                  </a:extLst>
                </p:cNvPr>
                <p:cNvGrpSpPr/>
                <p:nvPr/>
              </p:nvGrpSpPr>
              <p:grpSpPr>
                <a:xfrm>
                  <a:off x="3196091" y="4454433"/>
                  <a:ext cx="159074" cy="633517"/>
                  <a:chOff x="3100301" y="4496251"/>
                  <a:chExt cx="159074" cy="633517"/>
                </a:xfrm>
              </p:grpSpPr>
              <p:sp>
                <p:nvSpPr>
                  <p:cNvPr id="166" name="Freeform 165">
                    <a:extLst>
                      <a:ext uri="{FF2B5EF4-FFF2-40B4-BE49-F238E27FC236}">
                        <a16:creationId xmlns:a16="http://schemas.microsoft.com/office/drawing/2014/main" id="{F6A91714-4345-6E2D-30C3-BC828AF6C44E}"/>
                      </a:ext>
                    </a:extLst>
                  </p:cNvPr>
                  <p:cNvSpPr/>
                  <p:nvPr/>
                </p:nvSpPr>
                <p:spPr>
                  <a:xfrm>
                    <a:off x="3100301" y="4496251"/>
                    <a:ext cx="153663" cy="633045"/>
                  </a:xfrm>
                  <a:custGeom>
                    <a:avLst/>
                    <a:gdLst>
                      <a:gd name="connsiteX0" fmla="*/ 135267 w 148282"/>
                      <a:gd name="connsiteY0" fmla="*/ 0 h 476137"/>
                      <a:gd name="connsiteX1" fmla="*/ 135267 w 148282"/>
                      <a:gd name="connsiteY1" fmla="*/ 194783 h 476137"/>
                      <a:gd name="connsiteX2" fmla="*/ 0 w 148282"/>
                      <a:gd name="connsiteY2" fmla="*/ 476137 h 476137"/>
                      <a:gd name="connsiteX0" fmla="*/ 162321 w 175336"/>
                      <a:gd name="connsiteY0" fmla="*/ 0 h 638456"/>
                      <a:gd name="connsiteX1" fmla="*/ 162321 w 175336"/>
                      <a:gd name="connsiteY1" fmla="*/ 194783 h 638456"/>
                      <a:gd name="connsiteX2" fmla="*/ 0 w 175336"/>
                      <a:gd name="connsiteY2" fmla="*/ 638456 h 638456"/>
                      <a:gd name="connsiteX0" fmla="*/ 162321 w 175336"/>
                      <a:gd name="connsiteY0" fmla="*/ 0 h 638456"/>
                      <a:gd name="connsiteX1" fmla="*/ 162321 w 175336"/>
                      <a:gd name="connsiteY1" fmla="*/ 194783 h 638456"/>
                      <a:gd name="connsiteX2" fmla="*/ 32465 w 175336"/>
                      <a:gd name="connsiteY2" fmla="*/ 340870 h 638456"/>
                      <a:gd name="connsiteX3" fmla="*/ 0 w 175336"/>
                      <a:gd name="connsiteY3" fmla="*/ 638456 h 638456"/>
                      <a:gd name="connsiteX0" fmla="*/ 146089 w 159104"/>
                      <a:gd name="connsiteY0" fmla="*/ 0 h 633045"/>
                      <a:gd name="connsiteX1" fmla="*/ 146089 w 159104"/>
                      <a:gd name="connsiteY1" fmla="*/ 194783 h 633045"/>
                      <a:gd name="connsiteX2" fmla="*/ 16233 w 159104"/>
                      <a:gd name="connsiteY2" fmla="*/ 340870 h 633045"/>
                      <a:gd name="connsiteX3" fmla="*/ 0 w 159104"/>
                      <a:gd name="connsiteY3" fmla="*/ 633045 h 633045"/>
                      <a:gd name="connsiteX0" fmla="*/ 146089 w 156065"/>
                      <a:gd name="connsiteY0" fmla="*/ 0 h 633045"/>
                      <a:gd name="connsiteX1" fmla="*/ 140678 w 156065"/>
                      <a:gd name="connsiteY1" fmla="*/ 270532 h 633045"/>
                      <a:gd name="connsiteX2" fmla="*/ 16233 w 156065"/>
                      <a:gd name="connsiteY2" fmla="*/ 340870 h 633045"/>
                      <a:gd name="connsiteX3" fmla="*/ 0 w 156065"/>
                      <a:gd name="connsiteY3" fmla="*/ 633045 h 633045"/>
                      <a:gd name="connsiteX0" fmla="*/ 146089 w 153663"/>
                      <a:gd name="connsiteY0" fmla="*/ 0 h 633045"/>
                      <a:gd name="connsiteX1" fmla="*/ 135268 w 153663"/>
                      <a:gd name="connsiteY1" fmla="*/ 248890 h 633045"/>
                      <a:gd name="connsiteX2" fmla="*/ 16233 w 153663"/>
                      <a:gd name="connsiteY2" fmla="*/ 340870 h 633045"/>
                      <a:gd name="connsiteX3" fmla="*/ 0 w 153663"/>
                      <a:gd name="connsiteY3" fmla="*/ 633045 h 63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3663" h="633045">
                        <a:moveTo>
                          <a:pt x="146089" y="0"/>
                        </a:moveTo>
                        <a:cubicBezTo>
                          <a:pt x="157361" y="57713"/>
                          <a:pt x="157812" y="169534"/>
                          <a:pt x="135268" y="248890"/>
                        </a:cubicBezTo>
                        <a:cubicBezTo>
                          <a:pt x="121741" y="323737"/>
                          <a:pt x="43286" y="266925"/>
                          <a:pt x="16233" y="340870"/>
                        </a:cubicBezTo>
                        <a:cubicBezTo>
                          <a:pt x="-10820" y="414815"/>
                          <a:pt x="13527" y="601483"/>
                          <a:pt x="0" y="633045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chemeClr val="tx1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7" name="Freeform 166">
                    <a:extLst>
                      <a:ext uri="{FF2B5EF4-FFF2-40B4-BE49-F238E27FC236}">
                        <a16:creationId xmlns:a16="http://schemas.microsoft.com/office/drawing/2014/main" id="{AECCC974-14AB-4E0F-6616-9CAD5A23CEF6}"/>
                      </a:ext>
                    </a:extLst>
                  </p:cNvPr>
                  <p:cNvSpPr/>
                  <p:nvPr/>
                </p:nvSpPr>
                <p:spPr>
                  <a:xfrm>
                    <a:off x="3105712" y="4496723"/>
                    <a:ext cx="153663" cy="633045"/>
                  </a:xfrm>
                  <a:custGeom>
                    <a:avLst/>
                    <a:gdLst>
                      <a:gd name="connsiteX0" fmla="*/ 135267 w 148282"/>
                      <a:gd name="connsiteY0" fmla="*/ 0 h 476137"/>
                      <a:gd name="connsiteX1" fmla="*/ 135267 w 148282"/>
                      <a:gd name="connsiteY1" fmla="*/ 194783 h 476137"/>
                      <a:gd name="connsiteX2" fmla="*/ 0 w 148282"/>
                      <a:gd name="connsiteY2" fmla="*/ 476137 h 476137"/>
                      <a:gd name="connsiteX0" fmla="*/ 162321 w 175336"/>
                      <a:gd name="connsiteY0" fmla="*/ 0 h 638456"/>
                      <a:gd name="connsiteX1" fmla="*/ 162321 w 175336"/>
                      <a:gd name="connsiteY1" fmla="*/ 194783 h 638456"/>
                      <a:gd name="connsiteX2" fmla="*/ 0 w 175336"/>
                      <a:gd name="connsiteY2" fmla="*/ 638456 h 638456"/>
                      <a:gd name="connsiteX0" fmla="*/ 162321 w 175336"/>
                      <a:gd name="connsiteY0" fmla="*/ 0 h 638456"/>
                      <a:gd name="connsiteX1" fmla="*/ 162321 w 175336"/>
                      <a:gd name="connsiteY1" fmla="*/ 194783 h 638456"/>
                      <a:gd name="connsiteX2" fmla="*/ 32465 w 175336"/>
                      <a:gd name="connsiteY2" fmla="*/ 340870 h 638456"/>
                      <a:gd name="connsiteX3" fmla="*/ 0 w 175336"/>
                      <a:gd name="connsiteY3" fmla="*/ 638456 h 638456"/>
                      <a:gd name="connsiteX0" fmla="*/ 146089 w 159104"/>
                      <a:gd name="connsiteY0" fmla="*/ 0 h 633045"/>
                      <a:gd name="connsiteX1" fmla="*/ 146089 w 159104"/>
                      <a:gd name="connsiteY1" fmla="*/ 194783 h 633045"/>
                      <a:gd name="connsiteX2" fmla="*/ 16233 w 159104"/>
                      <a:gd name="connsiteY2" fmla="*/ 340870 h 633045"/>
                      <a:gd name="connsiteX3" fmla="*/ 0 w 159104"/>
                      <a:gd name="connsiteY3" fmla="*/ 633045 h 633045"/>
                      <a:gd name="connsiteX0" fmla="*/ 146089 w 156065"/>
                      <a:gd name="connsiteY0" fmla="*/ 0 h 633045"/>
                      <a:gd name="connsiteX1" fmla="*/ 140678 w 156065"/>
                      <a:gd name="connsiteY1" fmla="*/ 270532 h 633045"/>
                      <a:gd name="connsiteX2" fmla="*/ 16233 w 156065"/>
                      <a:gd name="connsiteY2" fmla="*/ 340870 h 633045"/>
                      <a:gd name="connsiteX3" fmla="*/ 0 w 156065"/>
                      <a:gd name="connsiteY3" fmla="*/ 633045 h 633045"/>
                      <a:gd name="connsiteX0" fmla="*/ 146089 w 153663"/>
                      <a:gd name="connsiteY0" fmla="*/ 0 h 633045"/>
                      <a:gd name="connsiteX1" fmla="*/ 135268 w 153663"/>
                      <a:gd name="connsiteY1" fmla="*/ 248890 h 633045"/>
                      <a:gd name="connsiteX2" fmla="*/ 16233 w 153663"/>
                      <a:gd name="connsiteY2" fmla="*/ 340870 h 633045"/>
                      <a:gd name="connsiteX3" fmla="*/ 0 w 153663"/>
                      <a:gd name="connsiteY3" fmla="*/ 633045 h 63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3663" h="633045">
                        <a:moveTo>
                          <a:pt x="146089" y="0"/>
                        </a:moveTo>
                        <a:cubicBezTo>
                          <a:pt x="157361" y="57713"/>
                          <a:pt x="157812" y="169534"/>
                          <a:pt x="135268" y="248890"/>
                        </a:cubicBezTo>
                        <a:cubicBezTo>
                          <a:pt x="121741" y="323737"/>
                          <a:pt x="43286" y="266925"/>
                          <a:pt x="16233" y="340870"/>
                        </a:cubicBezTo>
                        <a:cubicBezTo>
                          <a:pt x="-10820" y="414815"/>
                          <a:pt x="13527" y="601483"/>
                          <a:pt x="0" y="633045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chemeClr val="tx1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DCC8CBFB-6792-19AB-9AD1-74D2128F30BB}"/>
                  </a:ext>
                </a:extLst>
              </p:cNvPr>
              <p:cNvGrpSpPr/>
              <p:nvPr/>
            </p:nvGrpSpPr>
            <p:grpSpPr>
              <a:xfrm>
                <a:off x="3392957" y="4447196"/>
                <a:ext cx="233219" cy="634226"/>
                <a:chOff x="3121946" y="4454433"/>
                <a:chExt cx="233219" cy="634226"/>
              </a:xfrm>
            </p:grpSpPr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BC19249F-7A9E-08FB-F9D3-27D020746415}"/>
                    </a:ext>
                  </a:extLst>
                </p:cNvPr>
                <p:cNvGrpSpPr/>
                <p:nvPr/>
              </p:nvGrpSpPr>
              <p:grpSpPr>
                <a:xfrm>
                  <a:off x="3121946" y="4455142"/>
                  <a:ext cx="159074" cy="633517"/>
                  <a:chOff x="3100301" y="4496251"/>
                  <a:chExt cx="159074" cy="633517"/>
                </a:xfrm>
              </p:grpSpPr>
              <p:sp>
                <p:nvSpPr>
                  <p:cNvPr id="180" name="Freeform 179">
                    <a:extLst>
                      <a:ext uri="{FF2B5EF4-FFF2-40B4-BE49-F238E27FC236}">
                        <a16:creationId xmlns:a16="http://schemas.microsoft.com/office/drawing/2014/main" id="{DCB43128-DE6E-7225-CB74-73103D131921}"/>
                      </a:ext>
                    </a:extLst>
                  </p:cNvPr>
                  <p:cNvSpPr/>
                  <p:nvPr/>
                </p:nvSpPr>
                <p:spPr>
                  <a:xfrm>
                    <a:off x="3100301" y="4496251"/>
                    <a:ext cx="153663" cy="633045"/>
                  </a:xfrm>
                  <a:custGeom>
                    <a:avLst/>
                    <a:gdLst>
                      <a:gd name="connsiteX0" fmla="*/ 135267 w 148282"/>
                      <a:gd name="connsiteY0" fmla="*/ 0 h 476137"/>
                      <a:gd name="connsiteX1" fmla="*/ 135267 w 148282"/>
                      <a:gd name="connsiteY1" fmla="*/ 194783 h 476137"/>
                      <a:gd name="connsiteX2" fmla="*/ 0 w 148282"/>
                      <a:gd name="connsiteY2" fmla="*/ 476137 h 476137"/>
                      <a:gd name="connsiteX0" fmla="*/ 162321 w 175336"/>
                      <a:gd name="connsiteY0" fmla="*/ 0 h 638456"/>
                      <a:gd name="connsiteX1" fmla="*/ 162321 w 175336"/>
                      <a:gd name="connsiteY1" fmla="*/ 194783 h 638456"/>
                      <a:gd name="connsiteX2" fmla="*/ 0 w 175336"/>
                      <a:gd name="connsiteY2" fmla="*/ 638456 h 638456"/>
                      <a:gd name="connsiteX0" fmla="*/ 162321 w 175336"/>
                      <a:gd name="connsiteY0" fmla="*/ 0 h 638456"/>
                      <a:gd name="connsiteX1" fmla="*/ 162321 w 175336"/>
                      <a:gd name="connsiteY1" fmla="*/ 194783 h 638456"/>
                      <a:gd name="connsiteX2" fmla="*/ 32465 w 175336"/>
                      <a:gd name="connsiteY2" fmla="*/ 340870 h 638456"/>
                      <a:gd name="connsiteX3" fmla="*/ 0 w 175336"/>
                      <a:gd name="connsiteY3" fmla="*/ 638456 h 638456"/>
                      <a:gd name="connsiteX0" fmla="*/ 146089 w 159104"/>
                      <a:gd name="connsiteY0" fmla="*/ 0 h 633045"/>
                      <a:gd name="connsiteX1" fmla="*/ 146089 w 159104"/>
                      <a:gd name="connsiteY1" fmla="*/ 194783 h 633045"/>
                      <a:gd name="connsiteX2" fmla="*/ 16233 w 159104"/>
                      <a:gd name="connsiteY2" fmla="*/ 340870 h 633045"/>
                      <a:gd name="connsiteX3" fmla="*/ 0 w 159104"/>
                      <a:gd name="connsiteY3" fmla="*/ 633045 h 633045"/>
                      <a:gd name="connsiteX0" fmla="*/ 146089 w 156065"/>
                      <a:gd name="connsiteY0" fmla="*/ 0 h 633045"/>
                      <a:gd name="connsiteX1" fmla="*/ 140678 w 156065"/>
                      <a:gd name="connsiteY1" fmla="*/ 270532 h 633045"/>
                      <a:gd name="connsiteX2" fmla="*/ 16233 w 156065"/>
                      <a:gd name="connsiteY2" fmla="*/ 340870 h 633045"/>
                      <a:gd name="connsiteX3" fmla="*/ 0 w 156065"/>
                      <a:gd name="connsiteY3" fmla="*/ 633045 h 633045"/>
                      <a:gd name="connsiteX0" fmla="*/ 146089 w 153663"/>
                      <a:gd name="connsiteY0" fmla="*/ 0 h 633045"/>
                      <a:gd name="connsiteX1" fmla="*/ 135268 w 153663"/>
                      <a:gd name="connsiteY1" fmla="*/ 248890 h 633045"/>
                      <a:gd name="connsiteX2" fmla="*/ 16233 w 153663"/>
                      <a:gd name="connsiteY2" fmla="*/ 340870 h 633045"/>
                      <a:gd name="connsiteX3" fmla="*/ 0 w 153663"/>
                      <a:gd name="connsiteY3" fmla="*/ 633045 h 63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3663" h="633045">
                        <a:moveTo>
                          <a:pt x="146089" y="0"/>
                        </a:moveTo>
                        <a:cubicBezTo>
                          <a:pt x="157361" y="57713"/>
                          <a:pt x="157812" y="169534"/>
                          <a:pt x="135268" y="248890"/>
                        </a:cubicBezTo>
                        <a:cubicBezTo>
                          <a:pt x="121741" y="323737"/>
                          <a:pt x="43286" y="266925"/>
                          <a:pt x="16233" y="340870"/>
                        </a:cubicBezTo>
                        <a:cubicBezTo>
                          <a:pt x="-10820" y="414815"/>
                          <a:pt x="13527" y="601483"/>
                          <a:pt x="0" y="633045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chemeClr val="tx1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81" name="Freeform 180">
                    <a:extLst>
                      <a:ext uri="{FF2B5EF4-FFF2-40B4-BE49-F238E27FC236}">
                        <a16:creationId xmlns:a16="http://schemas.microsoft.com/office/drawing/2014/main" id="{FE304C48-4774-6EC8-E16F-69D052165335}"/>
                      </a:ext>
                    </a:extLst>
                  </p:cNvPr>
                  <p:cNvSpPr/>
                  <p:nvPr/>
                </p:nvSpPr>
                <p:spPr>
                  <a:xfrm>
                    <a:off x="3105712" y="4496723"/>
                    <a:ext cx="153663" cy="633045"/>
                  </a:xfrm>
                  <a:custGeom>
                    <a:avLst/>
                    <a:gdLst>
                      <a:gd name="connsiteX0" fmla="*/ 135267 w 148282"/>
                      <a:gd name="connsiteY0" fmla="*/ 0 h 476137"/>
                      <a:gd name="connsiteX1" fmla="*/ 135267 w 148282"/>
                      <a:gd name="connsiteY1" fmla="*/ 194783 h 476137"/>
                      <a:gd name="connsiteX2" fmla="*/ 0 w 148282"/>
                      <a:gd name="connsiteY2" fmla="*/ 476137 h 476137"/>
                      <a:gd name="connsiteX0" fmla="*/ 162321 w 175336"/>
                      <a:gd name="connsiteY0" fmla="*/ 0 h 638456"/>
                      <a:gd name="connsiteX1" fmla="*/ 162321 w 175336"/>
                      <a:gd name="connsiteY1" fmla="*/ 194783 h 638456"/>
                      <a:gd name="connsiteX2" fmla="*/ 0 w 175336"/>
                      <a:gd name="connsiteY2" fmla="*/ 638456 h 638456"/>
                      <a:gd name="connsiteX0" fmla="*/ 162321 w 175336"/>
                      <a:gd name="connsiteY0" fmla="*/ 0 h 638456"/>
                      <a:gd name="connsiteX1" fmla="*/ 162321 w 175336"/>
                      <a:gd name="connsiteY1" fmla="*/ 194783 h 638456"/>
                      <a:gd name="connsiteX2" fmla="*/ 32465 w 175336"/>
                      <a:gd name="connsiteY2" fmla="*/ 340870 h 638456"/>
                      <a:gd name="connsiteX3" fmla="*/ 0 w 175336"/>
                      <a:gd name="connsiteY3" fmla="*/ 638456 h 638456"/>
                      <a:gd name="connsiteX0" fmla="*/ 146089 w 159104"/>
                      <a:gd name="connsiteY0" fmla="*/ 0 h 633045"/>
                      <a:gd name="connsiteX1" fmla="*/ 146089 w 159104"/>
                      <a:gd name="connsiteY1" fmla="*/ 194783 h 633045"/>
                      <a:gd name="connsiteX2" fmla="*/ 16233 w 159104"/>
                      <a:gd name="connsiteY2" fmla="*/ 340870 h 633045"/>
                      <a:gd name="connsiteX3" fmla="*/ 0 w 159104"/>
                      <a:gd name="connsiteY3" fmla="*/ 633045 h 633045"/>
                      <a:gd name="connsiteX0" fmla="*/ 146089 w 156065"/>
                      <a:gd name="connsiteY0" fmla="*/ 0 h 633045"/>
                      <a:gd name="connsiteX1" fmla="*/ 140678 w 156065"/>
                      <a:gd name="connsiteY1" fmla="*/ 270532 h 633045"/>
                      <a:gd name="connsiteX2" fmla="*/ 16233 w 156065"/>
                      <a:gd name="connsiteY2" fmla="*/ 340870 h 633045"/>
                      <a:gd name="connsiteX3" fmla="*/ 0 w 156065"/>
                      <a:gd name="connsiteY3" fmla="*/ 633045 h 633045"/>
                      <a:gd name="connsiteX0" fmla="*/ 146089 w 153663"/>
                      <a:gd name="connsiteY0" fmla="*/ 0 h 633045"/>
                      <a:gd name="connsiteX1" fmla="*/ 135268 w 153663"/>
                      <a:gd name="connsiteY1" fmla="*/ 248890 h 633045"/>
                      <a:gd name="connsiteX2" fmla="*/ 16233 w 153663"/>
                      <a:gd name="connsiteY2" fmla="*/ 340870 h 633045"/>
                      <a:gd name="connsiteX3" fmla="*/ 0 w 153663"/>
                      <a:gd name="connsiteY3" fmla="*/ 633045 h 63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3663" h="633045">
                        <a:moveTo>
                          <a:pt x="146089" y="0"/>
                        </a:moveTo>
                        <a:cubicBezTo>
                          <a:pt x="157361" y="57713"/>
                          <a:pt x="157812" y="169534"/>
                          <a:pt x="135268" y="248890"/>
                        </a:cubicBezTo>
                        <a:cubicBezTo>
                          <a:pt x="121741" y="323737"/>
                          <a:pt x="43286" y="266925"/>
                          <a:pt x="16233" y="340870"/>
                        </a:cubicBezTo>
                        <a:cubicBezTo>
                          <a:pt x="-10820" y="414815"/>
                          <a:pt x="13527" y="601483"/>
                          <a:pt x="0" y="633045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chemeClr val="tx1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A06E009C-4B4A-BB24-3ECA-B197681D8710}"/>
                    </a:ext>
                  </a:extLst>
                </p:cNvPr>
                <p:cNvGrpSpPr/>
                <p:nvPr/>
              </p:nvGrpSpPr>
              <p:grpSpPr>
                <a:xfrm>
                  <a:off x="3144594" y="4454670"/>
                  <a:ext cx="159074" cy="633517"/>
                  <a:chOff x="3100301" y="4496251"/>
                  <a:chExt cx="159074" cy="633517"/>
                </a:xfrm>
              </p:grpSpPr>
              <p:sp>
                <p:nvSpPr>
                  <p:cNvPr id="178" name="Freeform 177">
                    <a:extLst>
                      <a:ext uri="{FF2B5EF4-FFF2-40B4-BE49-F238E27FC236}">
                        <a16:creationId xmlns:a16="http://schemas.microsoft.com/office/drawing/2014/main" id="{365D413A-75D6-85E3-1B54-064CE1004238}"/>
                      </a:ext>
                    </a:extLst>
                  </p:cNvPr>
                  <p:cNvSpPr/>
                  <p:nvPr/>
                </p:nvSpPr>
                <p:spPr>
                  <a:xfrm>
                    <a:off x="3100301" y="4496251"/>
                    <a:ext cx="153663" cy="633045"/>
                  </a:xfrm>
                  <a:custGeom>
                    <a:avLst/>
                    <a:gdLst>
                      <a:gd name="connsiteX0" fmla="*/ 135267 w 148282"/>
                      <a:gd name="connsiteY0" fmla="*/ 0 h 476137"/>
                      <a:gd name="connsiteX1" fmla="*/ 135267 w 148282"/>
                      <a:gd name="connsiteY1" fmla="*/ 194783 h 476137"/>
                      <a:gd name="connsiteX2" fmla="*/ 0 w 148282"/>
                      <a:gd name="connsiteY2" fmla="*/ 476137 h 476137"/>
                      <a:gd name="connsiteX0" fmla="*/ 162321 w 175336"/>
                      <a:gd name="connsiteY0" fmla="*/ 0 h 638456"/>
                      <a:gd name="connsiteX1" fmla="*/ 162321 w 175336"/>
                      <a:gd name="connsiteY1" fmla="*/ 194783 h 638456"/>
                      <a:gd name="connsiteX2" fmla="*/ 0 w 175336"/>
                      <a:gd name="connsiteY2" fmla="*/ 638456 h 638456"/>
                      <a:gd name="connsiteX0" fmla="*/ 162321 w 175336"/>
                      <a:gd name="connsiteY0" fmla="*/ 0 h 638456"/>
                      <a:gd name="connsiteX1" fmla="*/ 162321 w 175336"/>
                      <a:gd name="connsiteY1" fmla="*/ 194783 h 638456"/>
                      <a:gd name="connsiteX2" fmla="*/ 32465 w 175336"/>
                      <a:gd name="connsiteY2" fmla="*/ 340870 h 638456"/>
                      <a:gd name="connsiteX3" fmla="*/ 0 w 175336"/>
                      <a:gd name="connsiteY3" fmla="*/ 638456 h 638456"/>
                      <a:gd name="connsiteX0" fmla="*/ 146089 w 159104"/>
                      <a:gd name="connsiteY0" fmla="*/ 0 h 633045"/>
                      <a:gd name="connsiteX1" fmla="*/ 146089 w 159104"/>
                      <a:gd name="connsiteY1" fmla="*/ 194783 h 633045"/>
                      <a:gd name="connsiteX2" fmla="*/ 16233 w 159104"/>
                      <a:gd name="connsiteY2" fmla="*/ 340870 h 633045"/>
                      <a:gd name="connsiteX3" fmla="*/ 0 w 159104"/>
                      <a:gd name="connsiteY3" fmla="*/ 633045 h 633045"/>
                      <a:gd name="connsiteX0" fmla="*/ 146089 w 156065"/>
                      <a:gd name="connsiteY0" fmla="*/ 0 h 633045"/>
                      <a:gd name="connsiteX1" fmla="*/ 140678 w 156065"/>
                      <a:gd name="connsiteY1" fmla="*/ 270532 h 633045"/>
                      <a:gd name="connsiteX2" fmla="*/ 16233 w 156065"/>
                      <a:gd name="connsiteY2" fmla="*/ 340870 h 633045"/>
                      <a:gd name="connsiteX3" fmla="*/ 0 w 156065"/>
                      <a:gd name="connsiteY3" fmla="*/ 633045 h 633045"/>
                      <a:gd name="connsiteX0" fmla="*/ 146089 w 153663"/>
                      <a:gd name="connsiteY0" fmla="*/ 0 h 633045"/>
                      <a:gd name="connsiteX1" fmla="*/ 135268 w 153663"/>
                      <a:gd name="connsiteY1" fmla="*/ 248890 h 633045"/>
                      <a:gd name="connsiteX2" fmla="*/ 16233 w 153663"/>
                      <a:gd name="connsiteY2" fmla="*/ 340870 h 633045"/>
                      <a:gd name="connsiteX3" fmla="*/ 0 w 153663"/>
                      <a:gd name="connsiteY3" fmla="*/ 633045 h 63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3663" h="633045">
                        <a:moveTo>
                          <a:pt x="146089" y="0"/>
                        </a:moveTo>
                        <a:cubicBezTo>
                          <a:pt x="157361" y="57713"/>
                          <a:pt x="157812" y="169534"/>
                          <a:pt x="135268" y="248890"/>
                        </a:cubicBezTo>
                        <a:cubicBezTo>
                          <a:pt x="121741" y="323737"/>
                          <a:pt x="43286" y="266925"/>
                          <a:pt x="16233" y="340870"/>
                        </a:cubicBezTo>
                        <a:cubicBezTo>
                          <a:pt x="-10820" y="414815"/>
                          <a:pt x="13527" y="601483"/>
                          <a:pt x="0" y="633045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chemeClr val="tx1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79" name="Freeform 178">
                    <a:extLst>
                      <a:ext uri="{FF2B5EF4-FFF2-40B4-BE49-F238E27FC236}">
                        <a16:creationId xmlns:a16="http://schemas.microsoft.com/office/drawing/2014/main" id="{B8CC218F-CE04-5BD8-289C-A64FA843BC49}"/>
                      </a:ext>
                    </a:extLst>
                  </p:cNvPr>
                  <p:cNvSpPr/>
                  <p:nvPr/>
                </p:nvSpPr>
                <p:spPr>
                  <a:xfrm>
                    <a:off x="3105712" y="4496723"/>
                    <a:ext cx="153663" cy="633045"/>
                  </a:xfrm>
                  <a:custGeom>
                    <a:avLst/>
                    <a:gdLst>
                      <a:gd name="connsiteX0" fmla="*/ 135267 w 148282"/>
                      <a:gd name="connsiteY0" fmla="*/ 0 h 476137"/>
                      <a:gd name="connsiteX1" fmla="*/ 135267 w 148282"/>
                      <a:gd name="connsiteY1" fmla="*/ 194783 h 476137"/>
                      <a:gd name="connsiteX2" fmla="*/ 0 w 148282"/>
                      <a:gd name="connsiteY2" fmla="*/ 476137 h 476137"/>
                      <a:gd name="connsiteX0" fmla="*/ 162321 w 175336"/>
                      <a:gd name="connsiteY0" fmla="*/ 0 h 638456"/>
                      <a:gd name="connsiteX1" fmla="*/ 162321 w 175336"/>
                      <a:gd name="connsiteY1" fmla="*/ 194783 h 638456"/>
                      <a:gd name="connsiteX2" fmla="*/ 0 w 175336"/>
                      <a:gd name="connsiteY2" fmla="*/ 638456 h 638456"/>
                      <a:gd name="connsiteX0" fmla="*/ 162321 w 175336"/>
                      <a:gd name="connsiteY0" fmla="*/ 0 h 638456"/>
                      <a:gd name="connsiteX1" fmla="*/ 162321 w 175336"/>
                      <a:gd name="connsiteY1" fmla="*/ 194783 h 638456"/>
                      <a:gd name="connsiteX2" fmla="*/ 32465 w 175336"/>
                      <a:gd name="connsiteY2" fmla="*/ 340870 h 638456"/>
                      <a:gd name="connsiteX3" fmla="*/ 0 w 175336"/>
                      <a:gd name="connsiteY3" fmla="*/ 638456 h 638456"/>
                      <a:gd name="connsiteX0" fmla="*/ 146089 w 159104"/>
                      <a:gd name="connsiteY0" fmla="*/ 0 h 633045"/>
                      <a:gd name="connsiteX1" fmla="*/ 146089 w 159104"/>
                      <a:gd name="connsiteY1" fmla="*/ 194783 h 633045"/>
                      <a:gd name="connsiteX2" fmla="*/ 16233 w 159104"/>
                      <a:gd name="connsiteY2" fmla="*/ 340870 h 633045"/>
                      <a:gd name="connsiteX3" fmla="*/ 0 w 159104"/>
                      <a:gd name="connsiteY3" fmla="*/ 633045 h 633045"/>
                      <a:gd name="connsiteX0" fmla="*/ 146089 w 156065"/>
                      <a:gd name="connsiteY0" fmla="*/ 0 h 633045"/>
                      <a:gd name="connsiteX1" fmla="*/ 140678 w 156065"/>
                      <a:gd name="connsiteY1" fmla="*/ 270532 h 633045"/>
                      <a:gd name="connsiteX2" fmla="*/ 16233 w 156065"/>
                      <a:gd name="connsiteY2" fmla="*/ 340870 h 633045"/>
                      <a:gd name="connsiteX3" fmla="*/ 0 w 156065"/>
                      <a:gd name="connsiteY3" fmla="*/ 633045 h 633045"/>
                      <a:gd name="connsiteX0" fmla="*/ 146089 w 153663"/>
                      <a:gd name="connsiteY0" fmla="*/ 0 h 633045"/>
                      <a:gd name="connsiteX1" fmla="*/ 135268 w 153663"/>
                      <a:gd name="connsiteY1" fmla="*/ 248890 h 633045"/>
                      <a:gd name="connsiteX2" fmla="*/ 16233 w 153663"/>
                      <a:gd name="connsiteY2" fmla="*/ 340870 h 633045"/>
                      <a:gd name="connsiteX3" fmla="*/ 0 w 153663"/>
                      <a:gd name="connsiteY3" fmla="*/ 633045 h 63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3663" h="633045">
                        <a:moveTo>
                          <a:pt x="146089" y="0"/>
                        </a:moveTo>
                        <a:cubicBezTo>
                          <a:pt x="157361" y="57713"/>
                          <a:pt x="157812" y="169534"/>
                          <a:pt x="135268" y="248890"/>
                        </a:cubicBezTo>
                        <a:cubicBezTo>
                          <a:pt x="121741" y="323737"/>
                          <a:pt x="43286" y="266925"/>
                          <a:pt x="16233" y="340870"/>
                        </a:cubicBezTo>
                        <a:cubicBezTo>
                          <a:pt x="-10820" y="414815"/>
                          <a:pt x="13527" y="601483"/>
                          <a:pt x="0" y="633045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chemeClr val="tx1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AEC646EB-D22C-A088-A840-F001180980C0}"/>
                    </a:ext>
                  </a:extLst>
                </p:cNvPr>
                <p:cNvGrpSpPr/>
                <p:nvPr/>
              </p:nvGrpSpPr>
              <p:grpSpPr>
                <a:xfrm>
                  <a:off x="3166964" y="4454670"/>
                  <a:ext cx="159074" cy="633517"/>
                  <a:chOff x="3100301" y="4496251"/>
                  <a:chExt cx="159074" cy="633517"/>
                </a:xfrm>
              </p:grpSpPr>
              <p:sp>
                <p:nvSpPr>
                  <p:cNvPr id="176" name="Freeform 175">
                    <a:extLst>
                      <a:ext uri="{FF2B5EF4-FFF2-40B4-BE49-F238E27FC236}">
                        <a16:creationId xmlns:a16="http://schemas.microsoft.com/office/drawing/2014/main" id="{444C799A-33BF-A016-64A9-50AA35ACA87A}"/>
                      </a:ext>
                    </a:extLst>
                  </p:cNvPr>
                  <p:cNvSpPr/>
                  <p:nvPr/>
                </p:nvSpPr>
                <p:spPr>
                  <a:xfrm>
                    <a:off x="3100301" y="4496251"/>
                    <a:ext cx="153663" cy="633045"/>
                  </a:xfrm>
                  <a:custGeom>
                    <a:avLst/>
                    <a:gdLst>
                      <a:gd name="connsiteX0" fmla="*/ 135267 w 148282"/>
                      <a:gd name="connsiteY0" fmla="*/ 0 h 476137"/>
                      <a:gd name="connsiteX1" fmla="*/ 135267 w 148282"/>
                      <a:gd name="connsiteY1" fmla="*/ 194783 h 476137"/>
                      <a:gd name="connsiteX2" fmla="*/ 0 w 148282"/>
                      <a:gd name="connsiteY2" fmla="*/ 476137 h 476137"/>
                      <a:gd name="connsiteX0" fmla="*/ 162321 w 175336"/>
                      <a:gd name="connsiteY0" fmla="*/ 0 h 638456"/>
                      <a:gd name="connsiteX1" fmla="*/ 162321 w 175336"/>
                      <a:gd name="connsiteY1" fmla="*/ 194783 h 638456"/>
                      <a:gd name="connsiteX2" fmla="*/ 0 w 175336"/>
                      <a:gd name="connsiteY2" fmla="*/ 638456 h 638456"/>
                      <a:gd name="connsiteX0" fmla="*/ 162321 w 175336"/>
                      <a:gd name="connsiteY0" fmla="*/ 0 h 638456"/>
                      <a:gd name="connsiteX1" fmla="*/ 162321 w 175336"/>
                      <a:gd name="connsiteY1" fmla="*/ 194783 h 638456"/>
                      <a:gd name="connsiteX2" fmla="*/ 32465 w 175336"/>
                      <a:gd name="connsiteY2" fmla="*/ 340870 h 638456"/>
                      <a:gd name="connsiteX3" fmla="*/ 0 w 175336"/>
                      <a:gd name="connsiteY3" fmla="*/ 638456 h 638456"/>
                      <a:gd name="connsiteX0" fmla="*/ 146089 w 159104"/>
                      <a:gd name="connsiteY0" fmla="*/ 0 h 633045"/>
                      <a:gd name="connsiteX1" fmla="*/ 146089 w 159104"/>
                      <a:gd name="connsiteY1" fmla="*/ 194783 h 633045"/>
                      <a:gd name="connsiteX2" fmla="*/ 16233 w 159104"/>
                      <a:gd name="connsiteY2" fmla="*/ 340870 h 633045"/>
                      <a:gd name="connsiteX3" fmla="*/ 0 w 159104"/>
                      <a:gd name="connsiteY3" fmla="*/ 633045 h 633045"/>
                      <a:gd name="connsiteX0" fmla="*/ 146089 w 156065"/>
                      <a:gd name="connsiteY0" fmla="*/ 0 h 633045"/>
                      <a:gd name="connsiteX1" fmla="*/ 140678 w 156065"/>
                      <a:gd name="connsiteY1" fmla="*/ 270532 h 633045"/>
                      <a:gd name="connsiteX2" fmla="*/ 16233 w 156065"/>
                      <a:gd name="connsiteY2" fmla="*/ 340870 h 633045"/>
                      <a:gd name="connsiteX3" fmla="*/ 0 w 156065"/>
                      <a:gd name="connsiteY3" fmla="*/ 633045 h 633045"/>
                      <a:gd name="connsiteX0" fmla="*/ 146089 w 153663"/>
                      <a:gd name="connsiteY0" fmla="*/ 0 h 633045"/>
                      <a:gd name="connsiteX1" fmla="*/ 135268 w 153663"/>
                      <a:gd name="connsiteY1" fmla="*/ 248890 h 633045"/>
                      <a:gd name="connsiteX2" fmla="*/ 16233 w 153663"/>
                      <a:gd name="connsiteY2" fmla="*/ 340870 h 633045"/>
                      <a:gd name="connsiteX3" fmla="*/ 0 w 153663"/>
                      <a:gd name="connsiteY3" fmla="*/ 633045 h 63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3663" h="633045">
                        <a:moveTo>
                          <a:pt x="146089" y="0"/>
                        </a:moveTo>
                        <a:cubicBezTo>
                          <a:pt x="157361" y="57713"/>
                          <a:pt x="157812" y="169534"/>
                          <a:pt x="135268" y="248890"/>
                        </a:cubicBezTo>
                        <a:cubicBezTo>
                          <a:pt x="121741" y="323737"/>
                          <a:pt x="43286" y="266925"/>
                          <a:pt x="16233" y="340870"/>
                        </a:cubicBezTo>
                        <a:cubicBezTo>
                          <a:pt x="-10820" y="414815"/>
                          <a:pt x="13527" y="601483"/>
                          <a:pt x="0" y="633045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chemeClr val="tx1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77" name="Freeform 176">
                    <a:extLst>
                      <a:ext uri="{FF2B5EF4-FFF2-40B4-BE49-F238E27FC236}">
                        <a16:creationId xmlns:a16="http://schemas.microsoft.com/office/drawing/2014/main" id="{44D2DD7D-E2C8-061C-96C6-C6556913A750}"/>
                      </a:ext>
                    </a:extLst>
                  </p:cNvPr>
                  <p:cNvSpPr/>
                  <p:nvPr/>
                </p:nvSpPr>
                <p:spPr>
                  <a:xfrm>
                    <a:off x="3105712" y="4496723"/>
                    <a:ext cx="153663" cy="633045"/>
                  </a:xfrm>
                  <a:custGeom>
                    <a:avLst/>
                    <a:gdLst>
                      <a:gd name="connsiteX0" fmla="*/ 135267 w 148282"/>
                      <a:gd name="connsiteY0" fmla="*/ 0 h 476137"/>
                      <a:gd name="connsiteX1" fmla="*/ 135267 w 148282"/>
                      <a:gd name="connsiteY1" fmla="*/ 194783 h 476137"/>
                      <a:gd name="connsiteX2" fmla="*/ 0 w 148282"/>
                      <a:gd name="connsiteY2" fmla="*/ 476137 h 476137"/>
                      <a:gd name="connsiteX0" fmla="*/ 162321 w 175336"/>
                      <a:gd name="connsiteY0" fmla="*/ 0 h 638456"/>
                      <a:gd name="connsiteX1" fmla="*/ 162321 w 175336"/>
                      <a:gd name="connsiteY1" fmla="*/ 194783 h 638456"/>
                      <a:gd name="connsiteX2" fmla="*/ 0 w 175336"/>
                      <a:gd name="connsiteY2" fmla="*/ 638456 h 638456"/>
                      <a:gd name="connsiteX0" fmla="*/ 162321 w 175336"/>
                      <a:gd name="connsiteY0" fmla="*/ 0 h 638456"/>
                      <a:gd name="connsiteX1" fmla="*/ 162321 w 175336"/>
                      <a:gd name="connsiteY1" fmla="*/ 194783 h 638456"/>
                      <a:gd name="connsiteX2" fmla="*/ 32465 w 175336"/>
                      <a:gd name="connsiteY2" fmla="*/ 340870 h 638456"/>
                      <a:gd name="connsiteX3" fmla="*/ 0 w 175336"/>
                      <a:gd name="connsiteY3" fmla="*/ 638456 h 638456"/>
                      <a:gd name="connsiteX0" fmla="*/ 146089 w 159104"/>
                      <a:gd name="connsiteY0" fmla="*/ 0 h 633045"/>
                      <a:gd name="connsiteX1" fmla="*/ 146089 w 159104"/>
                      <a:gd name="connsiteY1" fmla="*/ 194783 h 633045"/>
                      <a:gd name="connsiteX2" fmla="*/ 16233 w 159104"/>
                      <a:gd name="connsiteY2" fmla="*/ 340870 h 633045"/>
                      <a:gd name="connsiteX3" fmla="*/ 0 w 159104"/>
                      <a:gd name="connsiteY3" fmla="*/ 633045 h 633045"/>
                      <a:gd name="connsiteX0" fmla="*/ 146089 w 156065"/>
                      <a:gd name="connsiteY0" fmla="*/ 0 h 633045"/>
                      <a:gd name="connsiteX1" fmla="*/ 140678 w 156065"/>
                      <a:gd name="connsiteY1" fmla="*/ 270532 h 633045"/>
                      <a:gd name="connsiteX2" fmla="*/ 16233 w 156065"/>
                      <a:gd name="connsiteY2" fmla="*/ 340870 h 633045"/>
                      <a:gd name="connsiteX3" fmla="*/ 0 w 156065"/>
                      <a:gd name="connsiteY3" fmla="*/ 633045 h 633045"/>
                      <a:gd name="connsiteX0" fmla="*/ 146089 w 153663"/>
                      <a:gd name="connsiteY0" fmla="*/ 0 h 633045"/>
                      <a:gd name="connsiteX1" fmla="*/ 135268 w 153663"/>
                      <a:gd name="connsiteY1" fmla="*/ 248890 h 633045"/>
                      <a:gd name="connsiteX2" fmla="*/ 16233 w 153663"/>
                      <a:gd name="connsiteY2" fmla="*/ 340870 h 633045"/>
                      <a:gd name="connsiteX3" fmla="*/ 0 w 153663"/>
                      <a:gd name="connsiteY3" fmla="*/ 633045 h 63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3663" h="633045">
                        <a:moveTo>
                          <a:pt x="146089" y="0"/>
                        </a:moveTo>
                        <a:cubicBezTo>
                          <a:pt x="157361" y="57713"/>
                          <a:pt x="157812" y="169534"/>
                          <a:pt x="135268" y="248890"/>
                        </a:cubicBezTo>
                        <a:cubicBezTo>
                          <a:pt x="121741" y="323737"/>
                          <a:pt x="43286" y="266925"/>
                          <a:pt x="16233" y="340870"/>
                        </a:cubicBezTo>
                        <a:cubicBezTo>
                          <a:pt x="-10820" y="414815"/>
                          <a:pt x="13527" y="601483"/>
                          <a:pt x="0" y="633045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chemeClr val="tx1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85670630-D7E2-705D-0711-9FEEBEA4CB97}"/>
                    </a:ext>
                  </a:extLst>
                </p:cNvPr>
                <p:cNvGrpSpPr/>
                <p:nvPr/>
              </p:nvGrpSpPr>
              <p:grpSpPr>
                <a:xfrm>
                  <a:off x="3196091" y="4454433"/>
                  <a:ext cx="159074" cy="633517"/>
                  <a:chOff x="3100301" y="4496251"/>
                  <a:chExt cx="159074" cy="633517"/>
                </a:xfrm>
              </p:grpSpPr>
              <p:sp>
                <p:nvSpPr>
                  <p:cNvPr id="174" name="Freeform 173">
                    <a:extLst>
                      <a:ext uri="{FF2B5EF4-FFF2-40B4-BE49-F238E27FC236}">
                        <a16:creationId xmlns:a16="http://schemas.microsoft.com/office/drawing/2014/main" id="{7A4318F4-E907-B97E-6863-D0D4B5E275E6}"/>
                      </a:ext>
                    </a:extLst>
                  </p:cNvPr>
                  <p:cNvSpPr/>
                  <p:nvPr/>
                </p:nvSpPr>
                <p:spPr>
                  <a:xfrm>
                    <a:off x="3100301" y="4496251"/>
                    <a:ext cx="153663" cy="633045"/>
                  </a:xfrm>
                  <a:custGeom>
                    <a:avLst/>
                    <a:gdLst>
                      <a:gd name="connsiteX0" fmla="*/ 135267 w 148282"/>
                      <a:gd name="connsiteY0" fmla="*/ 0 h 476137"/>
                      <a:gd name="connsiteX1" fmla="*/ 135267 w 148282"/>
                      <a:gd name="connsiteY1" fmla="*/ 194783 h 476137"/>
                      <a:gd name="connsiteX2" fmla="*/ 0 w 148282"/>
                      <a:gd name="connsiteY2" fmla="*/ 476137 h 476137"/>
                      <a:gd name="connsiteX0" fmla="*/ 162321 w 175336"/>
                      <a:gd name="connsiteY0" fmla="*/ 0 h 638456"/>
                      <a:gd name="connsiteX1" fmla="*/ 162321 w 175336"/>
                      <a:gd name="connsiteY1" fmla="*/ 194783 h 638456"/>
                      <a:gd name="connsiteX2" fmla="*/ 0 w 175336"/>
                      <a:gd name="connsiteY2" fmla="*/ 638456 h 638456"/>
                      <a:gd name="connsiteX0" fmla="*/ 162321 w 175336"/>
                      <a:gd name="connsiteY0" fmla="*/ 0 h 638456"/>
                      <a:gd name="connsiteX1" fmla="*/ 162321 w 175336"/>
                      <a:gd name="connsiteY1" fmla="*/ 194783 h 638456"/>
                      <a:gd name="connsiteX2" fmla="*/ 32465 w 175336"/>
                      <a:gd name="connsiteY2" fmla="*/ 340870 h 638456"/>
                      <a:gd name="connsiteX3" fmla="*/ 0 w 175336"/>
                      <a:gd name="connsiteY3" fmla="*/ 638456 h 638456"/>
                      <a:gd name="connsiteX0" fmla="*/ 146089 w 159104"/>
                      <a:gd name="connsiteY0" fmla="*/ 0 h 633045"/>
                      <a:gd name="connsiteX1" fmla="*/ 146089 w 159104"/>
                      <a:gd name="connsiteY1" fmla="*/ 194783 h 633045"/>
                      <a:gd name="connsiteX2" fmla="*/ 16233 w 159104"/>
                      <a:gd name="connsiteY2" fmla="*/ 340870 h 633045"/>
                      <a:gd name="connsiteX3" fmla="*/ 0 w 159104"/>
                      <a:gd name="connsiteY3" fmla="*/ 633045 h 633045"/>
                      <a:gd name="connsiteX0" fmla="*/ 146089 w 156065"/>
                      <a:gd name="connsiteY0" fmla="*/ 0 h 633045"/>
                      <a:gd name="connsiteX1" fmla="*/ 140678 w 156065"/>
                      <a:gd name="connsiteY1" fmla="*/ 270532 h 633045"/>
                      <a:gd name="connsiteX2" fmla="*/ 16233 w 156065"/>
                      <a:gd name="connsiteY2" fmla="*/ 340870 h 633045"/>
                      <a:gd name="connsiteX3" fmla="*/ 0 w 156065"/>
                      <a:gd name="connsiteY3" fmla="*/ 633045 h 633045"/>
                      <a:gd name="connsiteX0" fmla="*/ 146089 w 153663"/>
                      <a:gd name="connsiteY0" fmla="*/ 0 h 633045"/>
                      <a:gd name="connsiteX1" fmla="*/ 135268 w 153663"/>
                      <a:gd name="connsiteY1" fmla="*/ 248890 h 633045"/>
                      <a:gd name="connsiteX2" fmla="*/ 16233 w 153663"/>
                      <a:gd name="connsiteY2" fmla="*/ 340870 h 633045"/>
                      <a:gd name="connsiteX3" fmla="*/ 0 w 153663"/>
                      <a:gd name="connsiteY3" fmla="*/ 633045 h 63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3663" h="633045">
                        <a:moveTo>
                          <a:pt x="146089" y="0"/>
                        </a:moveTo>
                        <a:cubicBezTo>
                          <a:pt x="157361" y="57713"/>
                          <a:pt x="157812" y="169534"/>
                          <a:pt x="135268" y="248890"/>
                        </a:cubicBezTo>
                        <a:cubicBezTo>
                          <a:pt x="121741" y="323737"/>
                          <a:pt x="43286" y="266925"/>
                          <a:pt x="16233" y="340870"/>
                        </a:cubicBezTo>
                        <a:cubicBezTo>
                          <a:pt x="-10820" y="414815"/>
                          <a:pt x="13527" y="601483"/>
                          <a:pt x="0" y="633045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chemeClr val="tx1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75" name="Freeform 174">
                    <a:extLst>
                      <a:ext uri="{FF2B5EF4-FFF2-40B4-BE49-F238E27FC236}">
                        <a16:creationId xmlns:a16="http://schemas.microsoft.com/office/drawing/2014/main" id="{6D3F9C68-09E5-C5B7-FBB7-F1F47A5A5F01}"/>
                      </a:ext>
                    </a:extLst>
                  </p:cNvPr>
                  <p:cNvSpPr/>
                  <p:nvPr/>
                </p:nvSpPr>
                <p:spPr>
                  <a:xfrm>
                    <a:off x="3105712" y="4496723"/>
                    <a:ext cx="153663" cy="633045"/>
                  </a:xfrm>
                  <a:custGeom>
                    <a:avLst/>
                    <a:gdLst>
                      <a:gd name="connsiteX0" fmla="*/ 135267 w 148282"/>
                      <a:gd name="connsiteY0" fmla="*/ 0 h 476137"/>
                      <a:gd name="connsiteX1" fmla="*/ 135267 w 148282"/>
                      <a:gd name="connsiteY1" fmla="*/ 194783 h 476137"/>
                      <a:gd name="connsiteX2" fmla="*/ 0 w 148282"/>
                      <a:gd name="connsiteY2" fmla="*/ 476137 h 476137"/>
                      <a:gd name="connsiteX0" fmla="*/ 162321 w 175336"/>
                      <a:gd name="connsiteY0" fmla="*/ 0 h 638456"/>
                      <a:gd name="connsiteX1" fmla="*/ 162321 w 175336"/>
                      <a:gd name="connsiteY1" fmla="*/ 194783 h 638456"/>
                      <a:gd name="connsiteX2" fmla="*/ 0 w 175336"/>
                      <a:gd name="connsiteY2" fmla="*/ 638456 h 638456"/>
                      <a:gd name="connsiteX0" fmla="*/ 162321 w 175336"/>
                      <a:gd name="connsiteY0" fmla="*/ 0 h 638456"/>
                      <a:gd name="connsiteX1" fmla="*/ 162321 w 175336"/>
                      <a:gd name="connsiteY1" fmla="*/ 194783 h 638456"/>
                      <a:gd name="connsiteX2" fmla="*/ 32465 w 175336"/>
                      <a:gd name="connsiteY2" fmla="*/ 340870 h 638456"/>
                      <a:gd name="connsiteX3" fmla="*/ 0 w 175336"/>
                      <a:gd name="connsiteY3" fmla="*/ 638456 h 638456"/>
                      <a:gd name="connsiteX0" fmla="*/ 146089 w 159104"/>
                      <a:gd name="connsiteY0" fmla="*/ 0 h 633045"/>
                      <a:gd name="connsiteX1" fmla="*/ 146089 w 159104"/>
                      <a:gd name="connsiteY1" fmla="*/ 194783 h 633045"/>
                      <a:gd name="connsiteX2" fmla="*/ 16233 w 159104"/>
                      <a:gd name="connsiteY2" fmla="*/ 340870 h 633045"/>
                      <a:gd name="connsiteX3" fmla="*/ 0 w 159104"/>
                      <a:gd name="connsiteY3" fmla="*/ 633045 h 633045"/>
                      <a:gd name="connsiteX0" fmla="*/ 146089 w 156065"/>
                      <a:gd name="connsiteY0" fmla="*/ 0 h 633045"/>
                      <a:gd name="connsiteX1" fmla="*/ 140678 w 156065"/>
                      <a:gd name="connsiteY1" fmla="*/ 270532 h 633045"/>
                      <a:gd name="connsiteX2" fmla="*/ 16233 w 156065"/>
                      <a:gd name="connsiteY2" fmla="*/ 340870 h 633045"/>
                      <a:gd name="connsiteX3" fmla="*/ 0 w 156065"/>
                      <a:gd name="connsiteY3" fmla="*/ 633045 h 633045"/>
                      <a:gd name="connsiteX0" fmla="*/ 146089 w 153663"/>
                      <a:gd name="connsiteY0" fmla="*/ 0 h 633045"/>
                      <a:gd name="connsiteX1" fmla="*/ 135268 w 153663"/>
                      <a:gd name="connsiteY1" fmla="*/ 248890 h 633045"/>
                      <a:gd name="connsiteX2" fmla="*/ 16233 w 153663"/>
                      <a:gd name="connsiteY2" fmla="*/ 340870 h 633045"/>
                      <a:gd name="connsiteX3" fmla="*/ 0 w 153663"/>
                      <a:gd name="connsiteY3" fmla="*/ 633045 h 63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3663" h="633045">
                        <a:moveTo>
                          <a:pt x="146089" y="0"/>
                        </a:moveTo>
                        <a:cubicBezTo>
                          <a:pt x="157361" y="57713"/>
                          <a:pt x="157812" y="169534"/>
                          <a:pt x="135268" y="248890"/>
                        </a:cubicBezTo>
                        <a:cubicBezTo>
                          <a:pt x="121741" y="323737"/>
                          <a:pt x="43286" y="266925"/>
                          <a:pt x="16233" y="340870"/>
                        </a:cubicBezTo>
                        <a:cubicBezTo>
                          <a:pt x="-10820" y="414815"/>
                          <a:pt x="13527" y="601483"/>
                          <a:pt x="0" y="633045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chemeClr val="tx1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5C4661-B6AE-1AC1-2E05-125B12BF8305}"/>
                </a:ext>
              </a:extLst>
            </p:cNvPr>
            <p:cNvSpPr/>
            <p:nvPr/>
          </p:nvSpPr>
          <p:spPr>
            <a:xfrm>
              <a:off x="2029354" y="2545069"/>
              <a:ext cx="587539" cy="520749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ED5592F-E3CD-1FF3-5EB9-088721184D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905" y="2545069"/>
              <a:ext cx="1196891" cy="107614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61ED55F-EA2F-6172-9251-0F546EC6427C}"/>
                </a:ext>
              </a:extLst>
            </p:cNvPr>
            <p:cNvCxnSpPr>
              <a:cxnSpLocks/>
            </p:cNvCxnSpPr>
            <p:nvPr/>
          </p:nvCxnSpPr>
          <p:spPr>
            <a:xfrm>
              <a:off x="2644665" y="2545069"/>
              <a:ext cx="1009876" cy="107614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74BE5EB-B3C5-F992-A1D3-010626F12F1D}"/>
              </a:ext>
            </a:extLst>
          </p:cNvPr>
          <p:cNvSpPr txBox="1"/>
          <p:nvPr/>
        </p:nvSpPr>
        <p:spPr>
          <a:xfrm>
            <a:off x="80590" y="379123"/>
            <a:ext cx="4872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Microscope for the Injection and Emission of Light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FEAB5B3-A070-AB69-41C2-EB6AE8323AFF}"/>
              </a:ext>
            </a:extLst>
          </p:cNvPr>
          <p:cNvGrpSpPr/>
          <p:nvPr/>
        </p:nvGrpSpPr>
        <p:grpSpPr>
          <a:xfrm>
            <a:off x="-5542" y="1431682"/>
            <a:ext cx="919418" cy="4106988"/>
            <a:chOff x="-5542" y="1431682"/>
            <a:chExt cx="919418" cy="410698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1B6C16B-C771-F467-D69E-1E02C583136C}"/>
                </a:ext>
              </a:extLst>
            </p:cNvPr>
            <p:cNvSpPr/>
            <p:nvPr/>
          </p:nvSpPr>
          <p:spPr>
            <a:xfrm>
              <a:off x="75606" y="2056853"/>
              <a:ext cx="91426" cy="2638714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1B2ACAD-1B5D-92C0-3BA2-7D11B8FD2A88}"/>
                </a:ext>
              </a:extLst>
            </p:cNvPr>
            <p:cNvCxnSpPr/>
            <p:nvPr/>
          </p:nvCxnSpPr>
          <p:spPr>
            <a:xfrm>
              <a:off x="172016" y="1851925"/>
              <a:ext cx="0" cy="368674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E3171DB-1A4D-6A47-369B-8C2285F22CA1}"/>
                    </a:ext>
                  </a:extLst>
                </p:cNvPr>
                <p:cNvSpPr txBox="1"/>
                <p:nvPr/>
              </p:nvSpPr>
              <p:spPr>
                <a:xfrm>
                  <a:off x="-5542" y="1431682"/>
                  <a:ext cx="8283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(°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CA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E3171DB-1A4D-6A47-369B-8C2285F22C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542" y="1431682"/>
                  <a:ext cx="828304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BCE2837-6077-52C6-F5F8-CA8F778B5618}"/>
                </a:ext>
              </a:extLst>
            </p:cNvPr>
            <p:cNvCxnSpPr/>
            <p:nvPr/>
          </p:nvCxnSpPr>
          <p:spPr>
            <a:xfrm>
              <a:off x="80590" y="2056853"/>
              <a:ext cx="3335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36695E9-B12B-58F7-134D-F37C9FFF2842}"/>
                </a:ext>
              </a:extLst>
            </p:cNvPr>
            <p:cNvCxnSpPr/>
            <p:nvPr/>
          </p:nvCxnSpPr>
          <p:spPr>
            <a:xfrm>
              <a:off x="80590" y="3317562"/>
              <a:ext cx="3335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A1D387A-6FA2-F9E8-445B-991B3E00A65D}"/>
                </a:ext>
              </a:extLst>
            </p:cNvPr>
            <p:cNvCxnSpPr/>
            <p:nvPr/>
          </p:nvCxnSpPr>
          <p:spPr>
            <a:xfrm>
              <a:off x="82009" y="4452851"/>
              <a:ext cx="3335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13EE550-9CC6-2E95-5D31-8F86F97105BC}"/>
                    </a:ext>
                  </a:extLst>
                </p:cNvPr>
                <p:cNvSpPr txBox="1"/>
                <p:nvPr/>
              </p:nvSpPr>
              <p:spPr>
                <a:xfrm>
                  <a:off x="372446" y="1933668"/>
                  <a:ext cx="541430" cy="25391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1050" b="0" dirty="0">
                      <a:ea typeface="Cambria Math" panose="02040503050406030204" pitchFamily="18" charset="0"/>
                    </a:rPr>
                    <a:t>273</a:t>
                  </a:r>
                  <a14:m>
                    <m:oMath xmlns:m="http://schemas.openxmlformats.org/officeDocument/2006/math">
                      <m:r>
                        <a:rPr lang="en-CA" sz="105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CA" sz="105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a14:m>
                  <a:endParaRPr lang="en-CA" sz="105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13EE550-9CC6-2E95-5D31-8F86F97105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446" y="1933668"/>
                  <a:ext cx="541430" cy="253916"/>
                </a:xfrm>
                <a:prstGeom prst="rect">
                  <a:avLst/>
                </a:prstGeom>
                <a:blipFill>
                  <a:blip r:embed="rId6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D161355-A270-BCD9-FCB2-806A70D8D635}"/>
                    </a:ext>
                  </a:extLst>
                </p:cNvPr>
                <p:cNvSpPr txBox="1"/>
                <p:nvPr/>
              </p:nvSpPr>
              <p:spPr>
                <a:xfrm>
                  <a:off x="335709" y="3190397"/>
                  <a:ext cx="541430" cy="25391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1050" dirty="0">
                      <a:ea typeface="Cambria Math" panose="02040503050406030204" pitchFamily="18" charset="0"/>
                    </a:rPr>
                    <a:t>165</a:t>
                  </a:r>
                  <a14:m>
                    <m:oMath xmlns:m="http://schemas.openxmlformats.org/officeDocument/2006/math">
                      <m:r>
                        <a:rPr lang="en-CA" sz="105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CA" sz="105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a14:m>
                  <a:endParaRPr lang="en-CA" sz="105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D161355-A270-BCD9-FCB2-806A70D8D6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709" y="3190397"/>
                  <a:ext cx="541430" cy="253916"/>
                </a:xfrm>
                <a:prstGeom prst="rect">
                  <a:avLst/>
                </a:prstGeom>
                <a:blipFill>
                  <a:blip r:embed="rId7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A9D549D-B2F2-60F7-E27B-733C78A02116}"/>
                    </a:ext>
                  </a:extLst>
                </p:cNvPr>
                <p:cNvSpPr txBox="1"/>
                <p:nvPr/>
              </p:nvSpPr>
              <p:spPr>
                <a:xfrm>
                  <a:off x="362126" y="4325686"/>
                  <a:ext cx="478914" cy="25391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1050" dirty="0">
                      <a:ea typeface="Cambria Math" panose="02040503050406030204" pitchFamily="18" charset="0"/>
                    </a:rPr>
                    <a:t>8</a:t>
                  </a:r>
                  <a14:m>
                    <m:oMath xmlns:m="http://schemas.openxmlformats.org/officeDocument/2006/math">
                      <m:r>
                        <a:rPr lang="en-CA" sz="105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CA" sz="105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CA" sz="105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a14:m>
                  <a:endParaRPr lang="en-CA" sz="105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A9D549D-B2F2-60F7-E27B-733C78A02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126" y="4325686"/>
                  <a:ext cx="478914" cy="253916"/>
                </a:xfrm>
                <a:prstGeom prst="rect">
                  <a:avLst/>
                </a:prstGeom>
                <a:blipFill>
                  <a:blip r:embed="rId8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2A14B98-C326-E239-265F-AB4E2CF3D6ED}"/>
                    </a:ext>
                  </a:extLst>
                </p:cNvPr>
                <p:cNvSpPr txBox="1"/>
                <p:nvPr/>
              </p:nvSpPr>
              <p:spPr>
                <a:xfrm>
                  <a:off x="364893" y="4580545"/>
                  <a:ext cx="515782" cy="25391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0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a:rPr lang="en-CA" sz="105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a:rPr lang="en-CA" sz="10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CA" sz="10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CA" sz="105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2A14B98-C326-E239-265F-AB4E2CF3D6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893" y="4580545"/>
                  <a:ext cx="515782" cy="25391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5C4D1D1-7678-E7D9-3701-384105688EFA}"/>
                </a:ext>
              </a:extLst>
            </p:cNvPr>
            <p:cNvCxnSpPr/>
            <p:nvPr/>
          </p:nvCxnSpPr>
          <p:spPr>
            <a:xfrm>
              <a:off x="80590" y="4686514"/>
              <a:ext cx="3335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8615154-CA30-9C6C-A6B2-FDBABF749E7D}"/>
                </a:ext>
              </a:extLst>
            </p:cNvPr>
            <p:cNvSpPr txBox="1"/>
            <p:nvPr/>
          </p:nvSpPr>
          <p:spPr>
            <a:xfrm>
              <a:off x="107360" y="3090098"/>
              <a:ext cx="3882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/>
                <a:t>LXe</a:t>
              </a:r>
              <a:endParaRPr lang="en-US" sz="11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89307C8-68A9-B3E5-47CA-D66A97229B2C}"/>
                </a:ext>
              </a:extLst>
            </p:cNvPr>
            <p:cNvSpPr txBox="1"/>
            <p:nvPr/>
          </p:nvSpPr>
          <p:spPr>
            <a:xfrm>
              <a:off x="115241" y="4217100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/>
                <a:t>LAr</a:t>
              </a:r>
              <a:endParaRPr lang="en-US" sz="11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A91C3A-40B0-AAA7-DD40-76B5462055F0}"/>
                </a:ext>
              </a:extLst>
            </p:cNvPr>
            <p:cNvSpPr txBox="1"/>
            <p:nvPr/>
          </p:nvSpPr>
          <p:spPr>
            <a:xfrm>
              <a:off x="131641" y="4468033"/>
              <a:ext cx="3834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LN</a:t>
              </a:r>
              <a:r>
                <a:rPr lang="en-US" sz="1100" baseline="-250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851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0B1FFF9A-DAC5-77D7-73C6-A8A9FB6EB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26" y="1725269"/>
            <a:ext cx="2095500" cy="2120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D40397-05A1-E760-9802-046A2EBA0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0" y="-237349"/>
            <a:ext cx="10515600" cy="1325563"/>
          </a:xfrm>
        </p:spPr>
        <p:txBody>
          <a:bodyPr/>
          <a:lstStyle/>
          <a:p>
            <a:r>
              <a:rPr lang="en-US" dirty="0"/>
              <a:t>MIEL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453EA-C9D4-0816-0F5E-A649F21A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7914-AC5C-0E44-9436-861A92FE10D6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191BF-FEDA-C1E7-F53F-E2E98DBCAD5A}"/>
              </a:ext>
            </a:extLst>
          </p:cNvPr>
          <p:cNvSpPr txBox="1"/>
          <p:nvPr/>
        </p:nvSpPr>
        <p:spPr>
          <a:xfrm>
            <a:off x="500019" y="1695927"/>
            <a:ext cx="224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FBK Reflected Light and Laser Spot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7D7D30-804A-F15F-3DDF-EB15B8D8A93A}"/>
              </a:ext>
            </a:extLst>
          </p:cNvPr>
          <p:cNvSpPr txBox="1"/>
          <p:nvPr/>
        </p:nvSpPr>
        <p:spPr>
          <a:xfrm>
            <a:off x="468806" y="6188085"/>
            <a:ext cx="206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2D Emission 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646C1E-8590-4D8E-D2C2-5F07E58CE23E}"/>
              </a:ext>
            </a:extLst>
          </p:cNvPr>
          <p:cNvGrpSpPr/>
          <p:nvPr/>
        </p:nvGrpSpPr>
        <p:grpSpPr>
          <a:xfrm>
            <a:off x="3748789" y="359751"/>
            <a:ext cx="3704771" cy="6179161"/>
            <a:chOff x="946281" y="13135354"/>
            <a:chExt cx="8776796" cy="1463875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9EEA20B-99E1-291C-889C-373858DE4C52}"/>
                </a:ext>
              </a:extLst>
            </p:cNvPr>
            <p:cNvGrpSpPr/>
            <p:nvPr/>
          </p:nvGrpSpPr>
          <p:grpSpPr>
            <a:xfrm>
              <a:off x="946281" y="13135354"/>
              <a:ext cx="8776796" cy="14638756"/>
              <a:chOff x="924268" y="11499397"/>
              <a:chExt cx="8776796" cy="14638756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5D03E9-4EA9-1585-E3F4-7A6E1433FB97}"/>
                  </a:ext>
                </a:extLst>
              </p:cNvPr>
              <p:cNvSpPr txBox="1"/>
              <p:nvPr/>
            </p:nvSpPr>
            <p:spPr>
              <a:xfrm>
                <a:off x="1263630" y="21053745"/>
                <a:ext cx="3460276" cy="656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>
                    <a:solidFill>
                      <a:srgbClr val="797979"/>
                    </a:solidFill>
                    <a:latin typeface="Helvetica Neue Regular" panose="02000503000000020004" pitchFamily="2" charset="0"/>
                    <a:cs typeface="Helvetica Neue Regular" panose="02000503000000020004" pitchFamily="2" charset="0"/>
                  </a:rPr>
                  <a:t>IX-83 Microscope</a:t>
                </a:r>
                <a:endParaRPr lang="en-US" sz="1200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820A912-D45C-DF5D-9DDB-6995EACDC0E6}"/>
                  </a:ext>
                </a:extLst>
              </p:cNvPr>
              <p:cNvGrpSpPr/>
              <p:nvPr/>
            </p:nvGrpSpPr>
            <p:grpSpPr>
              <a:xfrm>
                <a:off x="924268" y="11499397"/>
                <a:ext cx="8776796" cy="14638756"/>
                <a:chOff x="924268" y="11499397"/>
                <a:chExt cx="8776796" cy="14638756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DF99A98-A865-4638-8FB7-66E0C881CDAB}"/>
                    </a:ext>
                  </a:extLst>
                </p:cNvPr>
                <p:cNvSpPr/>
                <p:nvPr/>
              </p:nvSpPr>
              <p:spPr>
                <a:xfrm>
                  <a:off x="2559452" y="12089657"/>
                  <a:ext cx="5478259" cy="710247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BF1D44F5-A650-7348-0A52-B93794C79265}"/>
                    </a:ext>
                  </a:extLst>
                </p:cNvPr>
                <p:cNvGrpSpPr/>
                <p:nvPr/>
              </p:nvGrpSpPr>
              <p:grpSpPr>
                <a:xfrm>
                  <a:off x="2652637" y="12450918"/>
                  <a:ext cx="5294031" cy="355347"/>
                  <a:chOff x="2636413" y="12531636"/>
                  <a:chExt cx="5294031" cy="355347"/>
                </a:xfrm>
              </p:grpSpPr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DF09E09A-ED20-8AB9-E886-4022E9534C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812831" y="12531636"/>
                    <a:ext cx="0" cy="34898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D41DA498-5614-E239-8AEE-CCB89A6A51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754025" y="12531636"/>
                    <a:ext cx="0" cy="34898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CBB368E9-82CC-1E24-FF39-5575ECA1CED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930444" y="12537997"/>
                    <a:ext cx="0" cy="34898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59B9EB68-506E-5A6F-46B8-F27F36FC340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71637" y="12537997"/>
                    <a:ext cx="0" cy="34898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F120D499-B9F7-5974-2765-0B0540B5633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695219" y="12537997"/>
                    <a:ext cx="0" cy="34898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16EF11AD-6B9F-0AA6-905F-CC1F402B88D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636413" y="12537997"/>
                    <a:ext cx="0" cy="34898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24CA177C-EF61-3528-F37B-33F6CD45B831}"/>
                    </a:ext>
                  </a:extLst>
                </p:cNvPr>
                <p:cNvSpPr/>
                <p:nvPr/>
              </p:nvSpPr>
              <p:spPr>
                <a:xfrm>
                  <a:off x="2559451" y="12799904"/>
                  <a:ext cx="5478261" cy="87079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12F0CA6-844A-8885-9AA5-34124688F82B}"/>
                    </a:ext>
                  </a:extLst>
                </p:cNvPr>
                <p:cNvSpPr txBox="1"/>
                <p:nvPr/>
              </p:nvSpPr>
              <p:spPr>
                <a:xfrm>
                  <a:off x="1100594" y="13654292"/>
                  <a:ext cx="3460276" cy="65622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en-US" sz="1200">
                      <a:solidFill>
                        <a:srgbClr val="797979"/>
                      </a:solidFill>
                      <a:latin typeface="Helvetica Neue Regular" panose="02000503000000020004" pitchFamily="2" charset="0"/>
                      <a:cs typeface="Helvetica Neue Regular" panose="02000503000000020004" pitchFamily="2" charset="0"/>
                    </a:rPr>
                    <a:t>Vacuum Chamber</a:t>
                  </a:r>
                  <a:endParaRPr lang="en-US" sz="1200"/>
                </a:p>
              </p:txBody>
            </p:sp>
            <p:sp>
              <p:nvSpPr>
                <p:cNvPr id="19" name="Text Placeholder 1">
                  <a:extLst>
                    <a:ext uri="{FF2B5EF4-FFF2-40B4-BE49-F238E27FC236}">
                      <a16:creationId xmlns:a16="http://schemas.microsoft.com/office/drawing/2014/main" id="{21521DC4-D289-942F-4434-59911F211C3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749250" y="12349959"/>
                  <a:ext cx="1100803" cy="525101"/>
                </a:xfrm>
                <a:prstGeom prst="rect">
                  <a:avLst/>
                </a:prstGeom>
              </p:spPr>
              <p:txBody>
                <a:bodyPr anchor="b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/>
                    <a:buNone/>
                    <a:defRPr sz="2200" b="0" kern="1200" cap="none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2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8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CA" sz="1000">
                      <a:solidFill>
                        <a:schemeClr val="bg1"/>
                      </a:solidFill>
                    </a:rPr>
                    <a:t>SPAD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D286ED2-839B-0645-CCAD-4669547E3008}"/>
                    </a:ext>
                  </a:extLst>
                </p:cNvPr>
                <p:cNvSpPr/>
                <p:nvPr/>
              </p:nvSpPr>
              <p:spPr>
                <a:xfrm>
                  <a:off x="2247421" y="11592035"/>
                  <a:ext cx="6102320" cy="497622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/>
                    <a:t>Cooled X-Y Stage</a:t>
                  </a:r>
                </a:p>
              </p:txBody>
            </p: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6E8640C0-9064-DB6C-757E-2501AF2B5BD6}"/>
                    </a:ext>
                  </a:extLst>
                </p:cNvPr>
                <p:cNvGrpSpPr/>
                <p:nvPr/>
              </p:nvGrpSpPr>
              <p:grpSpPr>
                <a:xfrm>
                  <a:off x="924268" y="11499397"/>
                  <a:ext cx="8776796" cy="14638756"/>
                  <a:chOff x="924268" y="11499397"/>
                  <a:chExt cx="8776796" cy="14638756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A67832C-25D3-4C26-D56F-4812CF415420}"/>
                      </a:ext>
                    </a:extLst>
                  </p:cNvPr>
                  <p:cNvGrpSpPr/>
                  <p:nvPr/>
                </p:nvGrpSpPr>
                <p:grpSpPr>
                  <a:xfrm>
                    <a:off x="924268" y="11499397"/>
                    <a:ext cx="8776796" cy="13565370"/>
                    <a:chOff x="924268" y="11499397"/>
                    <a:chExt cx="8776796" cy="13565370"/>
                  </a:xfrm>
                </p:grpSpPr>
                <p:grpSp>
                  <p:nvGrpSpPr>
                    <p:cNvPr id="24" name="Group 23">
                      <a:extLst>
                        <a:ext uri="{FF2B5EF4-FFF2-40B4-BE49-F238E27FC236}">
                          <a16:creationId xmlns:a16="http://schemas.microsoft.com/office/drawing/2014/main" id="{BB061770-8067-E9F2-BF82-BECBFC1BDE2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97242" y="11499397"/>
                      <a:ext cx="7703822" cy="11740504"/>
                      <a:chOff x="1997242" y="11499397"/>
                      <a:chExt cx="7703822" cy="11740504"/>
                    </a:xfrm>
                  </p:grpSpPr>
                  <p:sp>
                    <p:nvSpPr>
                      <p:cNvPr id="35" name="Rectangle 34">
                        <a:extLst>
                          <a:ext uri="{FF2B5EF4-FFF2-40B4-BE49-F238E27FC236}">
                            <a16:creationId xmlns:a16="http://schemas.microsoft.com/office/drawing/2014/main" id="{818E9E49-2BF7-6DA5-AEFB-10DE09D009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97242" y="14538975"/>
                        <a:ext cx="6675608" cy="64115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" name="Rectangle 35">
                        <a:extLst>
                          <a:ext uri="{FF2B5EF4-FFF2-40B4-BE49-F238E27FC236}">
                            <a16:creationId xmlns:a16="http://schemas.microsoft.com/office/drawing/2014/main" id="{55E4F6D5-BA32-75DB-1CD7-DD2BF148DB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97242" y="11499397"/>
                        <a:ext cx="6675608" cy="2064479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37" name="Group 36">
                        <a:extLst>
                          <a:ext uri="{FF2B5EF4-FFF2-40B4-BE49-F238E27FC236}">
                            <a16:creationId xmlns:a16="http://schemas.microsoft.com/office/drawing/2014/main" id="{86131046-9E88-D2BC-6991-00484D1B9BD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00219" y="12922074"/>
                        <a:ext cx="7600845" cy="10317827"/>
                        <a:chOff x="2100219" y="12922074"/>
                        <a:chExt cx="7600845" cy="10317827"/>
                      </a:xfrm>
                    </p:grpSpPr>
                    <p:grpSp>
                      <p:nvGrpSpPr>
                        <p:cNvPr id="38" name="Group 37">
                          <a:extLst>
                            <a:ext uri="{FF2B5EF4-FFF2-40B4-BE49-F238E27FC236}">
                              <a16:creationId xmlns:a16="http://schemas.microsoft.com/office/drawing/2014/main" id="{827B49C0-C420-3C4D-BEAD-261A2CBB375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00219" y="12922074"/>
                          <a:ext cx="7600845" cy="10317827"/>
                          <a:chOff x="2326920" y="1317164"/>
                          <a:chExt cx="2898203" cy="4958148"/>
                        </a:xfrm>
                      </p:grpSpPr>
                      <p:sp>
                        <p:nvSpPr>
                          <p:cNvPr id="41" name="Rectangle 40">
                            <a:extLst>
                              <a:ext uri="{FF2B5EF4-FFF2-40B4-BE49-F238E27FC236}">
                                <a16:creationId xmlns:a16="http://schemas.microsoft.com/office/drawing/2014/main" id="{21716D5C-1C7F-EA79-39B9-92794C0C98E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2700000" flipV="1">
                            <a:off x="2811963" y="3144149"/>
                            <a:ext cx="1483562" cy="48289"/>
                          </a:xfrm>
                          <a:prstGeom prst="rect">
                            <a:avLst/>
                          </a:prstGeom>
                        </p:spPr>
                        <p:style>
                          <a:lnRef idx="1">
                            <a:schemeClr val="accent3"/>
                          </a:lnRef>
                          <a:fillRef idx="2">
                            <a:schemeClr val="accent3"/>
                          </a:fillRef>
                          <a:effectRef idx="1">
                            <a:schemeClr val="accent3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CA"/>
                          </a:p>
                        </p:txBody>
                      </p:sp>
                      <p:sp>
                        <p:nvSpPr>
                          <p:cNvPr id="42" name="Rectangle 41">
                            <a:extLst>
                              <a:ext uri="{FF2B5EF4-FFF2-40B4-BE49-F238E27FC236}">
                                <a16:creationId xmlns:a16="http://schemas.microsoft.com/office/drawing/2014/main" id="{B3F88C53-C445-7D7A-C5C4-BEC3C1D616E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932610" y="3912556"/>
                            <a:ext cx="1149292" cy="45719"/>
                          </a:xfrm>
                          <a:prstGeom prst="rect">
                            <a:avLst/>
                          </a:prstGeom>
                          <a:solidFill>
                            <a:schemeClr val="accent2">
                              <a:lumMod val="75000"/>
                            </a:schemeClr>
                          </a:solidFill>
                          <a:ln>
                            <a:solidFill>
                              <a:srgbClr val="FFC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2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CA"/>
                          </a:p>
                        </p:txBody>
                      </p:sp>
                      <p:cxnSp>
                        <p:nvCxnSpPr>
                          <p:cNvPr id="43" name="Straight Arrow Connector 42">
                            <a:extLst>
                              <a:ext uri="{FF2B5EF4-FFF2-40B4-BE49-F238E27FC236}">
                                <a16:creationId xmlns:a16="http://schemas.microsoft.com/office/drawing/2014/main" id="{BD0F4217-66E6-4035-6AF2-CE4FBAA791F4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3721266" y="3168293"/>
                            <a:ext cx="1503857" cy="0"/>
                          </a:xfrm>
                          <a:prstGeom prst="straightConnector1">
                            <a:avLst/>
                          </a:prstGeom>
                          <a:ln w="38100">
                            <a:tailEnd type="triangle"/>
                          </a:ln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4" name="Straight Arrow Connector 43">
                            <a:extLst>
                              <a:ext uri="{FF2B5EF4-FFF2-40B4-BE49-F238E27FC236}">
                                <a16:creationId xmlns:a16="http://schemas.microsoft.com/office/drawing/2014/main" id="{0A34D057-9C6F-C5DA-97D7-2139C61C40CA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3702448" y="2247937"/>
                            <a:ext cx="0" cy="885852"/>
                          </a:xfrm>
                          <a:prstGeom prst="straightConnector1">
                            <a:avLst/>
                          </a:prstGeom>
                          <a:ln w="38100">
                            <a:tailEnd type="triangle"/>
                          </a:ln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5" name="Straight Arrow Connector 44">
                            <a:extLst>
                              <a:ext uri="{FF2B5EF4-FFF2-40B4-BE49-F238E27FC236}">
                                <a16:creationId xmlns:a16="http://schemas.microsoft.com/office/drawing/2014/main" id="{9F8F5313-B39E-C676-9685-E876D023D4B9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3366391" y="2247937"/>
                            <a:ext cx="0" cy="4027375"/>
                          </a:xfrm>
                          <a:prstGeom prst="straightConnector1">
                            <a:avLst/>
                          </a:prstGeom>
                          <a:ln w="38100">
                            <a:tailEnd type="triangle"/>
                          </a:ln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46" name="Text Placeholder 1">
                            <a:extLst>
                              <a:ext uri="{FF2B5EF4-FFF2-40B4-BE49-F238E27FC236}">
                                <a16:creationId xmlns:a16="http://schemas.microsoft.com/office/drawing/2014/main" id="{C88F74B6-D40A-FF5C-C862-C834044B9324}"/>
                              </a:ext>
                            </a:extLst>
                          </p:cNvPr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2326920" y="1376817"/>
                            <a:ext cx="1314976" cy="252333"/>
                          </a:xfrm>
                          <a:prstGeom prst="rect">
                            <a:avLst/>
                          </a:prstGeom>
                        </p:spPr>
                        <p:txBody>
                          <a:bodyPr anchor="b">
                            <a:noAutofit/>
                          </a:bodyPr>
                          <a:lstStyle>
                            <a:lvl1pPr marL="0" indent="0" algn="l" defTabSz="914400" rtl="0" eaLnBrk="1" latinLnBrk="0" hangingPunct="1">
                              <a:lnSpc>
                                <a:spcPct val="100000"/>
                              </a:lnSpc>
                              <a:spcBef>
                                <a:spcPts val="1000"/>
                              </a:spcBef>
                              <a:buFont typeface="Arial"/>
                              <a:buNone/>
                              <a:defRPr sz="2200" b="0" kern="1200" cap="none" baseline="0">
                                <a:solidFill>
                                  <a:srgbClr val="00B0F0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20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8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r>
                              <a:rPr lang="en-CA" sz="1200"/>
                              <a:t>Vacuum Window</a:t>
                            </a:r>
                          </a:p>
                        </p:txBody>
                      </p:sp>
                      <p:sp>
                        <p:nvSpPr>
                          <p:cNvPr id="47" name="Text Placeholder 1">
                            <a:extLst>
                              <a:ext uri="{FF2B5EF4-FFF2-40B4-BE49-F238E27FC236}">
                                <a16:creationId xmlns:a16="http://schemas.microsoft.com/office/drawing/2014/main" id="{3CE73221-7039-0839-B3B0-CFDE69575A52}"/>
                              </a:ext>
                            </a:extLst>
                          </p:cNvPr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2561642" y="2695673"/>
                            <a:ext cx="710815" cy="515007"/>
                          </a:xfrm>
                          <a:prstGeom prst="rect">
                            <a:avLst/>
                          </a:prstGeom>
                        </p:spPr>
                        <p:txBody>
                          <a:bodyPr anchor="b">
                            <a:noAutofit/>
                          </a:bodyPr>
                          <a:lstStyle>
                            <a:lvl1pPr marL="0" indent="0" algn="l" defTabSz="914400" rtl="0" eaLnBrk="1" latinLnBrk="0" hangingPunct="1">
                              <a:lnSpc>
                                <a:spcPct val="100000"/>
                              </a:lnSpc>
                              <a:spcBef>
                                <a:spcPts val="1000"/>
                              </a:spcBef>
                              <a:buFont typeface="Arial"/>
                              <a:buNone/>
                              <a:defRPr sz="2200" b="0" kern="1200" cap="none" baseline="0">
                                <a:solidFill>
                                  <a:srgbClr val="00B0F0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20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8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r>
                              <a:rPr lang="en-CA" sz="1400"/>
                              <a:t>Dichroic Mirror</a:t>
                            </a:r>
                          </a:p>
                        </p:txBody>
                      </p:sp>
                      <p:sp>
                        <p:nvSpPr>
                          <p:cNvPr id="48" name="Text Placeholder 1">
                            <a:extLst>
                              <a:ext uri="{FF2B5EF4-FFF2-40B4-BE49-F238E27FC236}">
                                <a16:creationId xmlns:a16="http://schemas.microsoft.com/office/drawing/2014/main" id="{18D708A6-7F09-BA0A-B2FC-224894B7D1FD}"/>
                              </a:ext>
                            </a:extLst>
                          </p:cNvPr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2477244" y="4012150"/>
                            <a:ext cx="976568" cy="484086"/>
                          </a:xfrm>
                          <a:prstGeom prst="rect">
                            <a:avLst/>
                          </a:prstGeom>
                        </p:spPr>
                        <p:txBody>
                          <a:bodyPr anchor="b">
                            <a:noAutofit/>
                          </a:bodyPr>
                          <a:lstStyle>
                            <a:lvl1pPr marL="0" indent="0" algn="l" defTabSz="914400" rtl="0" eaLnBrk="1" latinLnBrk="0" hangingPunct="1">
                              <a:lnSpc>
                                <a:spcPct val="100000"/>
                              </a:lnSpc>
                              <a:spcBef>
                                <a:spcPts val="1000"/>
                              </a:spcBef>
                              <a:buFont typeface="Arial"/>
                              <a:buNone/>
                              <a:defRPr sz="2200" b="0" kern="1200" cap="none" baseline="0">
                                <a:solidFill>
                                  <a:srgbClr val="00B0F0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20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8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r>
                              <a:rPr lang="en-CA" sz="1400"/>
                              <a:t>Emission Filter </a:t>
                            </a:r>
                          </a:p>
                        </p:txBody>
                      </p:sp>
                      <p:sp>
                        <p:nvSpPr>
                          <p:cNvPr id="49" name="Text Placeholder 1">
                            <a:extLst>
                              <a:ext uri="{FF2B5EF4-FFF2-40B4-BE49-F238E27FC236}">
                                <a16:creationId xmlns:a16="http://schemas.microsoft.com/office/drawing/2014/main" id="{330521A7-94E8-3323-3015-D9A1FB167A74}"/>
                              </a:ext>
                            </a:extLst>
                          </p:cNvPr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3404333" y="4760844"/>
                            <a:ext cx="924615" cy="252333"/>
                          </a:xfrm>
                          <a:prstGeom prst="rect">
                            <a:avLst/>
                          </a:prstGeom>
                        </p:spPr>
                        <p:txBody>
                          <a:bodyPr anchor="b">
                            <a:noAutofit/>
                          </a:bodyPr>
                          <a:lstStyle>
                            <a:lvl1pPr marL="0" indent="0" algn="l" defTabSz="914400" rtl="0" eaLnBrk="1" latinLnBrk="0" hangingPunct="1">
                              <a:lnSpc>
                                <a:spcPct val="100000"/>
                              </a:lnSpc>
                              <a:spcBef>
                                <a:spcPts val="1000"/>
                              </a:spcBef>
                              <a:buFont typeface="Arial"/>
                              <a:buNone/>
                              <a:defRPr sz="2200" b="0" kern="1200" cap="none" baseline="0">
                                <a:solidFill>
                                  <a:srgbClr val="00B0F0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20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8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r>
                              <a:rPr lang="en-CA" sz="1800"/>
                              <a:t>Emitted Light</a:t>
                            </a:r>
                          </a:p>
                        </p:txBody>
                      </p:sp>
                      <p:sp>
                        <p:nvSpPr>
                          <p:cNvPr id="50" name="Text Placeholder 1">
                            <a:extLst>
                              <a:ext uri="{FF2B5EF4-FFF2-40B4-BE49-F238E27FC236}">
                                <a16:creationId xmlns:a16="http://schemas.microsoft.com/office/drawing/2014/main" id="{0A3ABDE1-FE27-D9ED-A5BB-DDE39B40226A}"/>
                              </a:ext>
                            </a:extLst>
                          </p:cNvPr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3889765" y="1317164"/>
                            <a:ext cx="924615" cy="252333"/>
                          </a:xfrm>
                          <a:prstGeom prst="rect">
                            <a:avLst/>
                          </a:prstGeom>
                        </p:spPr>
                        <p:txBody>
                          <a:bodyPr anchor="b">
                            <a:noAutofit/>
                          </a:bodyPr>
                          <a:lstStyle>
                            <a:lvl1pPr marL="0" indent="0" algn="l" defTabSz="914400" rtl="0" eaLnBrk="1" latinLnBrk="0" hangingPunct="1">
                              <a:lnSpc>
                                <a:spcPct val="100000"/>
                              </a:lnSpc>
                              <a:spcBef>
                                <a:spcPts val="1000"/>
                              </a:spcBef>
                              <a:buFont typeface="Arial"/>
                              <a:buNone/>
                              <a:defRPr sz="2200" b="0" kern="1200" cap="none" baseline="0">
                                <a:solidFill>
                                  <a:srgbClr val="00B0F0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20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8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 algn="l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/>
                              <a:buNone/>
                              <a:defRPr sz="16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r>
                              <a:rPr lang="en-CA" sz="1100"/>
                              <a:t>SiPM Surface</a:t>
                            </a:r>
                          </a:p>
                        </p:txBody>
                      </p:sp>
                      <p:sp>
                        <p:nvSpPr>
                          <p:cNvPr id="51" name="Rectangle 50">
                            <a:extLst>
                              <a:ext uri="{FF2B5EF4-FFF2-40B4-BE49-F238E27FC236}">
                                <a16:creationId xmlns:a16="http://schemas.microsoft.com/office/drawing/2014/main" id="{68DB4C18-FEB1-E195-9120-4CBCDE98E09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997316" y="1607341"/>
                            <a:ext cx="1149292" cy="45719"/>
                          </a:xfrm>
                          <a:prstGeom prst="rect">
                            <a:avLst/>
                          </a:prstGeom>
                        </p:spPr>
                        <p:style>
                          <a:lnRef idx="1">
                            <a:schemeClr val="accent3"/>
                          </a:lnRef>
                          <a:fillRef idx="2">
                            <a:schemeClr val="accent3"/>
                          </a:fillRef>
                          <a:effectRef idx="1">
                            <a:schemeClr val="accent3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CA"/>
                          </a:p>
                        </p:txBody>
                      </p:sp>
                      <p:cxnSp>
                        <p:nvCxnSpPr>
                          <p:cNvPr id="52" name="Straight Arrow Connector 51">
                            <a:extLst>
                              <a:ext uri="{FF2B5EF4-FFF2-40B4-BE49-F238E27FC236}">
                                <a16:creationId xmlns:a16="http://schemas.microsoft.com/office/drawing/2014/main" id="{A6644B87-4FBA-AB4D-B77D-B26425B4124E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 flipV="1">
                            <a:off x="3553744" y="1369598"/>
                            <a:ext cx="148704" cy="597282"/>
                          </a:xfrm>
                          <a:prstGeom prst="straightConnector1">
                            <a:avLst/>
                          </a:prstGeom>
                          <a:ln w="38100">
                            <a:tailEnd type="triangle"/>
                          </a:ln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3" name="Straight Arrow Connector 52">
                            <a:extLst>
                              <a:ext uri="{FF2B5EF4-FFF2-40B4-BE49-F238E27FC236}">
                                <a16:creationId xmlns:a16="http://schemas.microsoft.com/office/drawing/2014/main" id="{116BB391-66AF-6945-5AB4-51FC0A79BB89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3361251" y="1369598"/>
                            <a:ext cx="159439" cy="631422"/>
                          </a:xfrm>
                          <a:prstGeom prst="straightConnector1">
                            <a:avLst/>
                          </a:prstGeom>
                          <a:ln w="38100">
                            <a:tailEnd type="triangle"/>
                          </a:ln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39" name="Text Placeholder 1">
                          <a:extLst>
                            <a:ext uri="{FF2B5EF4-FFF2-40B4-BE49-F238E27FC236}">
                              <a16:creationId xmlns:a16="http://schemas.microsoft.com/office/drawing/2014/main" id="{1BD53D46-E469-62BF-28F2-C26AD8325AEC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6313209" y="14222592"/>
                          <a:ext cx="2075111" cy="321428"/>
                        </a:xfrm>
                        <a:prstGeom prst="rect">
                          <a:avLst/>
                        </a:prstGeom>
                      </p:spPr>
                      <p:txBody>
                        <a:bodyPr anchor="b">
                          <a:noAutofit/>
                        </a:bodyPr>
                        <a:lstStyle>
                          <a:lvl1pPr marL="0" indent="0" algn="l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1000"/>
                            </a:spcBef>
                            <a:buFont typeface="Arial"/>
                            <a:buNone/>
                            <a:defRPr sz="2200" b="0" kern="1200" cap="none" baseline="0">
                              <a:solidFill>
                                <a:srgbClr val="00B0F0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l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/>
                            <a:buNone/>
                            <a:defRPr sz="2000" b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l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/>
                            <a:buNone/>
                            <a:defRPr sz="1800" b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l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/>
                            <a:buNone/>
                            <a:defRPr sz="1600" b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l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/>
                            <a:buNone/>
                            <a:defRPr sz="1600" b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l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/>
                            <a:buNone/>
                            <a:defRPr sz="1600" b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l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/>
                            <a:buNone/>
                            <a:defRPr sz="1600" b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l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/>
                            <a:buNone/>
                            <a:defRPr sz="1600" b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l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/>
                            <a:buNone/>
                            <a:defRPr sz="1600" b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en-CA" sz="1200"/>
                            <a:t>Objective</a:t>
                          </a:r>
                        </a:p>
                      </p:txBody>
                    </p:sp>
                    <p:sp>
                      <p:nvSpPr>
                        <p:cNvPr id="40" name="Oval 39">
                          <a:extLst>
                            <a:ext uri="{FF2B5EF4-FFF2-40B4-BE49-F238E27FC236}">
                              <a16:creationId xmlns:a16="http://schemas.microsoft.com/office/drawing/2014/main" id="{EA4CCDAB-DE4D-0C0C-6F0D-B36C83B78D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06455" y="14395682"/>
                          <a:ext cx="2253842" cy="269273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CA"/>
                        </a:p>
                      </p:txBody>
                    </p:sp>
                  </p:grpSp>
                </p:grpSp>
                <p:sp>
                  <p:nvSpPr>
                    <p:cNvPr id="25" name="Triangle 24">
                      <a:extLst>
                        <a:ext uri="{FF2B5EF4-FFF2-40B4-BE49-F238E27FC236}">
                          <a16:creationId xmlns:a16="http://schemas.microsoft.com/office/drawing/2014/main" id="{11BF4E5E-B512-D086-623B-1E5EFB81D17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79382" y="22152692"/>
                      <a:ext cx="1326034" cy="2398072"/>
                    </a:xfrm>
                    <a:prstGeom prst="triangle">
                      <a:avLst>
                        <a:gd name="adj" fmla="val 48546"/>
                      </a:avLst>
                    </a:prstGeom>
                    <a:gradFill flip="none" rotWithShape="1">
                      <a:gsLst>
                        <a:gs pos="29000">
                          <a:srgbClr val="00B050"/>
                        </a:gs>
                        <a:gs pos="13000">
                          <a:schemeClr val="accent1"/>
                        </a:gs>
                        <a:gs pos="0">
                          <a:srgbClr val="7030A0"/>
                        </a:gs>
                        <a:gs pos="86000">
                          <a:srgbClr val="FF0000"/>
                        </a:gs>
                        <a:gs pos="73000">
                          <a:srgbClr val="FFC000"/>
                        </a:gs>
                        <a:gs pos="56000">
                          <a:srgbClr val="FFFF00"/>
                        </a:gs>
                        <a:gs pos="42000">
                          <a:srgbClr val="92D050"/>
                        </a:gs>
                        <a:gs pos="99000">
                          <a:srgbClr val="C00000"/>
                        </a:gs>
                      </a:gsLst>
                      <a:lin ang="0" scaled="1"/>
                      <a:tileRect/>
                    </a:gradFill>
                    <a:ln>
                      <a:solidFill>
                        <a:srgbClr val="008F3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E1221EF2-538E-28D9-C6ED-C850EFC10C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97242" y="21985333"/>
                      <a:ext cx="6675608" cy="304360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42C0E6A7-BFA6-8443-3BCB-52FBDEDE39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73205" y="24421220"/>
                      <a:ext cx="1700282" cy="125336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  <p:sp>
                  <p:nvSpPr>
                    <p:cNvPr id="28" name="Text Placeholder 1">
                      <a:extLst>
                        <a:ext uri="{FF2B5EF4-FFF2-40B4-BE49-F238E27FC236}">
                          <a16:creationId xmlns:a16="http://schemas.microsoft.com/office/drawing/2014/main" id="{218BD80E-8A0D-971A-5925-71748F9BA5EA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6285222" y="24174877"/>
                      <a:ext cx="2424904" cy="525101"/>
                    </a:xfrm>
                    <a:prstGeom prst="rect">
                      <a:avLst/>
                    </a:prstGeom>
                  </p:spPr>
                  <p:txBody>
                    <a:bodyPr anchor="b">
                      <a:noAutofit/>
                    </a:bodyPr>
                    <a:lstStyle>
                      <a:lvl1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buFont typeface="Arial"/>
                        <a:buNone/>
                        <a:defRPr sz="2200" b="0" kern="1200" cap="none" baseline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CA" sz="1200"/>
                        <a:t>Spectroscopy</a:t>
                      </a:r>
                    </a:p>
                  </p:txBody>
                </p:sp>
                <p:cxnSp>
                  <p:nvCxnSpPr>
                    <p:cNvPr id="29" name="Straight Arrow Connector 28">
                      <a:extLst>
                        <a:ext uri="{FF2B5EF4-FFF2-40B4-BE49-F238E27FC236}">
                          <a16:creationId xmlns:a16="http://schemas.microsoft.com/office/drawing/2014/main" id="{873C73C5-73EA-5AE3-4302-957FC308E7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12873" y="23898258"/>
                      <a:ext cx="0" cy="458617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AA098E6F-765C-43E9-869F-F4C63F8A1A4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6690874" y="23319261"/>
                      <a:ext cx="1700282" cy="125336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  <p:sp>
                  <p:nvSpPr>
                    <p:cNvPr id="31" name="Text Placeholder 1">
                      <a:extLst>
                        <a:ext uri="{FF2B5EF4-FFF2-40B4-BE49-F238E27FC236}">
                          <a16:creationId xmlns:a16="http://schemas.microsoft.com/office/drawing/2014/main" id="{0F9B3BCF-3BD2-7CF7-CE13-7369BB97767D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4120924" y="24539666"/>
                      <a:ext cx="2424904" cy="525101"/>
                    </a:xfrm>
                    <a:prstGeom prst="rect">
                      <a:avLst/>
                    </a:prstGeom>
                  </p:spPr>
                  <p:txBody>
                    <a:bodyPr anchor="b">
                      <a:noAutofit/>
                    </a:bodyPr>
                    <a:lstStyle>
                      <a:lvl1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buFont typeface="Arial"/>
                        <a:buNone/>
                        <a:defRPr sz="2200" b="0" kern="1200" cap="none" baseline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CA" sz="1000"/>
                        <a:t>Imaging</a:t>
                      </a:r>
                    </a:p>
                  </p:txBody>
                </p:sp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01AD3AF8-BC10-1993-2D42-DA551FDED60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53144" y="23626598"/>
                      <a:ext cx="1242111" cy="6562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A)</a:t>
                      </a:r>
                    </a:p>
                  </p:txBody>
                </p:sp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3567B131-9567-DE69-9CB1-76CEFB8CA3F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05551" y="22454223"/>
                      <a:ext cx="1303626" cy="6562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/>
                        <a:t>B)</a:t>
                      </a:r>
                    </a:p>
                  </p:txBody>
                </p:sp>
                <p:sp>
                  <p:nvSpPr>
                    <p:cNvPr id="34" name="Text Placeholder 1">
                      <a:extLst>
                        <a:ext uri="{FF2B5EF4-FFF2-40B4-BE49-F238E27FC236}">
                          <a16:creationId xmlns:a16="http://schemas.microsoft.com/office/drawing/2014/main" id="{F56AA504-AB25-42D9-590C-81713A920BCF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924268" y="22323022"/>
                      <a:ext cx="3381967" cy="1200328"/>
                    </a:xfrm>
                    <a:prstGeom prst="rect">
                      <a:avLst/>
                    </a:prstGeom>
                  </p:spPr>
                  <p:txBody>
                    <a:bodyPr anchor="b">
                      <a:noAutofit/>
                    </a:bodyPr>
                    <a:lstStyle>
                      <a:lvl1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buFont typeface="Arial"/>
                        <a:buNone/>
                        <a:defRPr sz="2200" b="0" kern="1200" cap="none" baseline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/>
                        <a:buNone/>
                        <a:defRPr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r"/>
                      <a:r>
                        <a:rPr lang="en-CA" sz="1200"/>
                        <a:t>Diffraction </a:t>
                      </a:r>
                    </a:p>
                    <a:p>
                      <a:pPr algn="r"/>
                      <a:r>
                        <a:rPr lang="en-CA" sz="1200"/>
                        <a:t>Grating</a:t>
                      </a:r>
                    </a:p>
                  </p:txBody>
                </p:sp>
              </p:grp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2976460F-1573-4C38-EE6B-06667D7A10CE}"/>
                      </a:ext>
                    </a:extLst>
                  </p:cNvPr>
                  <p:cNvSpPr txBox="1"/>
                  <p:nvPr/>
                </p:nvSpPr>
                <p:spPr>
                  <a:xfrm>
                    <a:off x="1997242" y="25044444"/>
                    <a:ext cx="6856697" cy="109370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200">
                        <a:solidFill>
                          <a:srgbClr val="797979"/>
                        </a:solidFill>
                        <a:latin typeface="Helvetica Neue Regular" panose="02000503000000020004" pitchFamily="2" charset="0"/>
                        <a:cs typeface="Helvetica Neue Regular" panose="02000503000000020004" pitchFamily="2" charset="0"/>
                      </a:rPr>
                      <a:t>Spectrometer and Cryogenically Cooled Camera</a:t>
                    </a:r>
                    <a:endParaRPr lang="en-US" sz="1200"/>
                  </a:p>
                </p:txBody>
              </p:sp>
            </p:grpSp>
          </p:grpSp>
        </p:grpSp>
        <p:sp>
          <p:nvSpPr>
            <p:cNvPr id="11" name="Text Placeholder 1">
              <a:extLst>
                <a:ext uri="{FF2B5EF4-FFF2-40B4-BE49-F238E27FC236}">
                  <a16:creationId xmlns:a16="http://schemas.microsoft.com/office/drawing/2014/main" id="{195710C8-9A94-CA43-ACAC-0B9CEC3DCB57}"/>
                </a:ext>
              </a:extLst>
            </p:cNvPr>
            <p:cNvSpPr txBox="1">
              <a:spLocks/>
            </p:cNvSpPr>
            <p:nvPr/>
          </p:nvSpPr>
          <p:spPr>
            <a:xfrm>
              <a:off x="6881024" y="18682251"/>
              <a:ext cx="2424905" cy="525100"/>
            </a:xfrm>
            <a:prstGeom prst="rect">
              <a:avLst/>
            </a:prstGeom>
          </p:spPr>
          <p:txBody>
            <a:bodyPr anchor="b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/>
                <a:buNone/>
                <a:defRPr sz="2200" b="0" kern="1200" cap="none" baseline="0">
                  <a:solidFill>
                    <a:srgbClr val="00B0F0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CA" sz="1400"/>
                <a:t>(405 nm)</a:t>
              </a:r>
            </a:p>
          </p:txBody>
        </p:sp>
        <p:sp>
          <p:nvSpPr>
            <p:cNvPr id="12" name="Text Placeholder 1">
              <a:extLst>
                <a:ext uri="{FF2B5EF4-FFF2-40B4-BE49-F238E27FC236}">
                  <a16:creationId xmlns:a16="http://schemas.microsoft.com/office/drawing/2014/main" id="{A2CDAF03-9753-D900-C227-15D12D01DBB6}"/>
                </a:ext>
              </a:extLst>
            </p:cNvPr>
            <p:cNvSpPr txBox="1">
              <a:spLocks/>
            </p:cNvSpPr>
            <p:nvPr/>
          </p:nvSpPr>
          <p:spPr>
            <a:xfrm>
              <a:off x="7082929" y="17884461"/>
              <a:ext cx="2424905" cy="525100"/>
            </a:xfrm>
            <a:prstGeom prst="rect">
              <a:avLst/>
            </a:prstGeom>
          </p:spPr>
          <p:txBody>
            <a:bodyPr anchor="b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/>
                <a:buNone/>
                <a:defRPr sz="2200" b="0" kern="1200" cap="none" baseline="0">
                  <a:solidFill>
                    <a:srgbClr val="00B0F0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CA" sz="1400"/>
                <a:t>Laser 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3C9334A3-3E65-D87F-AEAC-63E4C81BF31B}"/>
              </a:ext>
            </a:extLst>
          </p:cNvPr>
          <p:cNvSpPr txBox="1"/>
          <p:nvPr/>
        </p:nvSpPr>
        <p:spPr>
          <a:xfrm>
            <a:off x="95363" y="1305396"/>
            <a:ext cx="524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</a:rPr>
              <a:t>A)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88F39A2-0FE9-F517-28AF-8140EC7FEA20}"/>
              </a:ext>
            </a:extLst>
          </p:cNvPr>
          <p:cNvSpPr/>
          <p:nvPr/>
        </p:nvSpPr>
        <p:spPr>
          <a:xfrm>
            <a:off x="67490" y="1283656"/>
            <a:ext cx="3219407" cy="543781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2290A82-83E4-A588-4702-FD89D8A872A3}"/>
              </a:ext>
            </a:extLst>
          </p:cNvPr>
          <p:cNvSpPr/>
          <p:nvPr/>
        </p:nvSpPr>
        <p:spPr>
          <a:xfrm>
            <a:off x="4915685" y="5528322"/>
            <a:ext cx="903461" cy="54238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72C15C6-9A02-600B-0A89-800EE60C0360}"/>
              </a:ext>
            </a:extLst>
          </p:cNvPr>
          <p:cNvCxnSpPr>
            <a:cxnSpLocks/>
          </p:cNvCxnSpPr>
          <p:nvPr/>
        </p:nvCxnSpPr>
        <p:spPr>
          <a:xfrm flipH="1" flipV="1">
            <a:off x="3286897" y="1283656"/>
            <a:ext cx="2545964" cy="42822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BBDE5F3-889B-00AC-8C01-9B1813005E8F}"/>
              </a:ext>
            </a:extLst>
          </p:cNvPr>
          <p:cNvCxnSpPr>
            <a:cxnSpLocks/>
          </p:cNvCxnSpPr>
          <p:nvPr/>
        </p:nvCxnSpPr>
        <p:spPr>
          <a:xfrm flipH="1">
            <a:off x="3277528" y="6070702"/>
            <a:ext cx="2511221" cy="650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388D7BD4-6B58-E684-4DDA-17BE083E9F24}"/>
              </a:ext>
            </a:extLst>
          </p:cNvPr>
          <p:cNvSpPr/>
          <p:nvPr/>
        </p:nvSpPr>
        <p:spPr>
          <a:xfrm>
            <a:off x="5983980" y="4888210"/>
            <a:ext cx="1051296" cy="106108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C002C80-C461-ADCF-C27A-FA400124EB60}"/>
              </a:ext>
            </a:extLst>
          </p:cNvPr>
          <p:cNvCxnSpPr>
            <a:cxnSpLocks/>
          </p:cNvCxnSpPr>
          <p:nvPr/>
        </p:nvCxnSpPr>
        <p:spPr>
          <a:xfrm flipV="1">
            <a:off x="5988204" y="4195991"/>
            <a:ext cx="1614460" cy="68889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7D952DA-3FFF-0598-921D-DB7CA4A22277}"/>
              </a:ext>
            </a:extLst>
          </p:cNvPr>
          <p:cNvCxnSpPr>
            <a:cxnSpLocks/>
          </p:cNvCxnSpPr>
          <p:nvPr/>
        </p:nvCxnSpPr>
        <p:spPr>
          <a:xfrm flipV="1">
            <a:off x="7035276" y="5572430"/>
            <a:ext cx="4840333" cy="38018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7CF7A631-4BDF-05E3-1C68-32E259E1EEF2}"/>
              </a:ext>
            </a:extLst>
          </p:cNvPr>
          <p:cNvSpPr txBox="1"/>
          <p:nvPr/>
        </p:nvSpPr>
        <p:spPr>
          <a:xfrm>
            <a:off x="67490" y="608905"/>
            <a:ext cx="231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Two basic modes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BB15849-E6A6-1468-6D72-2C5FEF6D4465}"/>
              </a:ext>
            </a:extLst>
          </p:cNvPr>
          <p:cNvSpPr txBox="1"/>
          <p:nvPr/>
        </p:nvSpPr>
        <p:spPr>
          <a:xfrm>
            <a:off x="7481862" y="3785162"/>
            <a:ext cx="550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913FD30-856E-A6D2-113D-D6E2634F21C2}"/>
              </a:ext>
            </a:extLst>
          </p:cNvPr>
          <p:cNvCxnSpPr/>
          <p:nvPr/>
        </p:nvCxnSpPr>
        <p:spPr>
          <a:xfrm>
            <a:off x="5233191" y="5243878"/>
            <a:ext cx="277899" cy="277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E4B7722E-C455-2628-38D3-9EBFD909E4B5}"/>
              </a:ext>
            </a:extLst>
          </p:cNvPr>
          <p:cNvSpPr/>
          <p:nvPr/>
        </p:nvSpPr>
        <p:spPr>
          <a:xfrm>
            <a:off x="9218815" y="3752785"/>
            <a:ext cx="1246909" cy="232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Arrow 82">
            <a:extLst>
              <a:ext uri="{FF2B5EF4-FFF2-40B4-BE49-F238E27FC236}">
                <a16:creationId xmlns:a16="http://schemas.microsoft.com/office/drawing/2014/main" id="{C9FBC15E-D5E4-7660-30B6-5334667696F8}"/>
              </a:ext>
            </a:extLst>
          </p:cNvPr>
          <p:cNvSpPr/>
          <p:nvPr/>
        </p:nvSpPr>
        <p:spPr>
          <a:xfrm rot="16200000">
            <a:off x="9665580" y="3544159"/>
            <a:ext cx="357938" cy="17539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68" name="Picture 7167">
            <a:extLst>
              <a:ext uri="{FF2B5EF4-FFF2-40B4-BE49-F238E27FC236}">
                <a16:creationId xmlns:a16="http://schemas.microsoft.com/office/drawing/2014/main" id="{527A5BEE-2817-B3C9-E379-FAEA7BBCE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2042" y="908707"/>
            <a:ext cx="2566860" cy="2339955"/>
          </a:xfrm>
          <a:prstGeom prst="rect">
            <a:avLst/>
          </a:prstGeom>
        </p:spPr>
      </p:pic>
      <p:pic>
        <p:nvPicPr>
          <p:cNvPr id="7169" name="Picture 7168">
            <a:extLst>
              <a:ext uri="{FF2B5EF4-FFF2-40B4-BE49-F238E27FC236}">
                <a16:creationId xmlns:a16="http://schemas.microsoft.com/office/drawing/2014/main" id="{DB104917-BEC9-4631-1872-4846B8B4AB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546" y="4108304"/>
            <a:ext cx="2095500" cy="2095500"/>
          </a:xfrm>
          <a:prstGeom prst="rect">
            <a:avLst/>
          </a:prstGeom>
        </p:spPr>
      </p:pic>
      <p:pic>
        <p:nvPicPr>
          <p:cNvPr id="7170" name="Picture 7169">
            <a:extLst>
              <a:ext uri="{FF2B5EF4-FFF2-40B4-BE49-F238E27FC236}">
                <a16:creationId xmlns:a16="http://schemas.microsoft.com/office/drawing/2014/main" id="{956FCFD9-65B4-29AF-9C82-7C3485ED9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8399" y="4195991"/>
            <a:ext cx="4257210" cy="136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4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DE3B0-9E67-462C-FFAF-8AC37C5EE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/>
              <a:t>Future upgrades</a:t>
            </a:r>
          </a:p>
        </p:txBody>
      </p:sp>
      <p:pic>
        <p:nvPicPr>
          <p:cNvPr id="1026" name="Picture 2" descr="Tunable Industrial-grade Optical Parametric Amplifier I-OPA-TW-HP module attached to CARBIDE-CB5 laser">
            <a:extLst>
              <a:ext uri="{FF2B5EF4-FFF2-40B4-BE49-F238E27FC236}">
                <a16:creationId xmlns:a16="http://schemas.microsoft.com/office/drawing/2014/main" id="{DEF204B0-5E9B-4793-A83A-A488DA0B0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091" y="951932"/>
            <a:ext cx="4681330" cy="309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EB9A0C-3E3B-51EA-2B00-79E9D996F7E7}"/>
              </a:ext>
            </a:extLst>
          </p:cNvPr>
          <p:cNvSpPr txBox="1"/>
          <p:nvPr/>
        </p:nvSpPr>
        <p:spPr>
          <a:xfrm>
            <a:off x="296945" y="1456035"/>
            <a:ext cx="71760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OPA Light Source (this year):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Fast timing (fs scale)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Broad spectrum (310-2000nm)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Inspect device response to a specific wavelength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1200nm+ for two-photon absorption (generating charge carries at the focus, and focus can be anywhere in the bulk)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Characterize impact of IR light on performance of different quantum sensors, identify surface vs bulk effects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Upgrade microscope for SWIR imaging</a:t>
            </a:r>
          </a:p>
        </p:txBody>
      </p:sp>
    </p:spTree>
    <p:extLst>
      <p:ext uri="{BB962C8B-B14F-4D97-AF65-F5344CB8AC3E}">
        <p14:creationId xmlns:p14="http://schemas.microsoft.com/office/powerpoint/2010/main" val="1299814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71" y="513171"/>
            <a:ext cx="4587240" cy="932452"/>
          </a:xfrm>
        </p:spPr>
        <p:txBody>
          <a:bodyPr>
            <a:noAutofit/>
          </a:bodyPr>
          <a:lstStyle/>
          <a:p>
            <a:r>
              <a:rPr lang="en-US" dirty="0"/>
              <a:t>VERA</a:t>
            </a:r>
            <a:br>
              <a:rPr lang="en-US" dirty="0"/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Vacuum Efficiency, Reflectivity, and Absorption</a:t>
            </a:r>
            <a:b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3600" dirty="0"/>
          </a:p>
        </p:txBody>
      </p:sp>
      <p:pic>
        <p:nvPicPr>
          <p:cNvPr id="1026" name="Picture 2" descr="A picture containing text, diagram, screenshot, design&#10;&#10;Description automatically generated">
            <a:extLst>
              <a:ext uri="{FF2B5EF4-FFF2-40B4-BE49-F238E27FC236}">
                <a16:creationId xmlns:a16="http://schemas.microsoft.com/office/drawing/2014/main" id="{37C45AAA-BCA8-D3FF-07C0-EC6CB0B440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62" y="995118"/>
            <a:ext cx="5828880" cy="556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E80E0D-AFD1-B6FF-2ACB-78EA997EB60D}"/>
              </a:ext>
            </a:extLst>
          </p:cNvPr>
          <p:cNvSpPr txBox="1">
            <a:spLocks/>
          </p:cNvSpPr>
          <p:nvPr/>
        </p:nvSpPr>
        <p:spPr>
          <a:xfrm>
            <a:off x="681472" y="1120276"/>
            <a:ext cx="6849486" cy="25864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400" dirty="0"/>
              <a:t>Deuterium light source with emission from VUV to NIR (140-830nm), wavelength controlled with vacuum monochromator</a:t>
            </a:r>
          </a:p>
          <a:p>
            <a:r>
              <a:rPr lang="en-CA" sz="1400" dirty="0"/>
              <a:t>LN2 cooling</a:t>
            </a:r>
          </a:p>
          <a:p>
            <a:r>
              <a:rPr lang="en-CA" sz="1400" dirty="0"/>
              <a:t>Control of various parameters: Temperature, light source, optical angle of incidence</a:t>
            </a:r>
          </a:p>
          <a:p>
            <a:r>
              <a:rPr lang="en-CA" sz="1400" dirty="0"/>
              <a:t>PMT inside chamber can be positioned to measure device reflectivity</a:t>
            </a:r>
          </a:p>
          <a:p>
            <a:r>
              <a:rPr lang="en-CA" sz="1400" dirty="0"/>
              <a:t>Digitizer used for waveform-level measurements</a:t>
            </a:r>
          </a:p>
          <a:p>
            <a:pPr marL="0" indent="0">
              <a:buNone/>
            </a:pPr>
            <a:endParaRPr lang="en-CA" sz="1400" baseline="30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AF0F42-1084-8E22-315B-D17C4D77E5A7}"/>
              </a:ext>
            </a:extLst>
          </p:cNvPr>
          <p:cNvGrpSpPr/>
          <p:nvPr/>
        </p:nvGrpSpPr>
        <p:grpSpPr>
          <a:xfrm>
            <a:off x="459923" y="3429000"/>
            <a:ext cx="5461416" cy="3178689"/>
            <a:chOff x="33719" y="3488727"/>
            <a:chExt cx="5461416" cy="3178689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F5F7E8B3-CF3F-F2C7-C939-4C2F362177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5521" y="3488727"/>
              <a:ext cx="3239614" cy="3071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28163F1-C503-83B6-5ABE-0FDCFDA698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7029" y="5413319"/>
              <a:ext cx="3022685" cy="108482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0691713-AABA-ABE0-04E9-64C4E4477822}"/>
                </a:ext>
              </a:extLst>
            </p:cNvPr>
            <p:cNvCxnSpPr/>
            <p:nvPr/>
          </p:nvCxnSpPr>
          <p:spPr>
            <a:xfrm>
              <a:off x="870855" y="4581322"/>
              <a:ext cx="1477217" cy="42114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86EC35A-0DE2-79DB-0DE7-EFCC3700C5DA}"/>
                </a:ext>
              </a:extLst>
            </p:cNvPr>
            <p:cNvCxnSpPr>
              <a:cxnSpLocks/>
            </p:cNvCxnSpPr>
            <p:nvPr/>
          </p:nvCxnSpPr>
          <p:spPr>
            <a:xfrm>
              <a:off x="1802674" y="4011523"/>
              <a:ext cx="973184" cy="222305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D36FF2C-A133-4CF8-DDB1-1954FB2B3F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2046" y="5413319"/>
              <a:ext cx="1667184" cy="97564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FD07A2-7388-7084-4538-9A69F5823863}"/>
                </a:ext>
              </a:extLst>
            </p:cNvPr>
            <p:cNvSpPr txBox="1"/>
            <p:nvPr/>
          </p:nvSpPr>
          <p:spPr>
            <a:xfrm>
              <a:off x="1199606" y="3814074"/>
              <a:ext cx="992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Lamp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AE20D7-3A70-59B2-A672-B4252EAFC0F9}"/>
                </a:ext>
              </a:extLst>
            </p:cNvPr>
            <p:cNvSpPr txBox="1"/>
            <p:nvPr/>
          </p:nvSpPr>
          <p:spPr>
            <a:xfrm>
              <a:off x="33719" y="4275180"/>
              <a:ext cx="14772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Cooling lines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1EF5015-DD61-C01C-18A8-AAD8980F467B}"/>
                </a:ext>
              </a:extLst>
            </p:cNvPr>
            <p:cNvSpPr txBox="1"/>
            <p:nvPr/>
          </p:nvSpPr>
          <p:spPr>
            <a:xfrm>
              <a:off x="55518" y="6328862"/>
              <a:ext cx="21684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Equipment flanges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1667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12816</TotalTime>
  <Words>625</Words>
  <Application>Microsoft Office PowerPoint</Application>
  <PresentationFormat>Widescreen</PresentationFormat>
  <Paragraphs>118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Helvetica Neue</vt:lpstr>
      <vt:lpstr>Helvetica Neue Regular</vt:lpstr>
      <vt:lpstr>Wingdings</vt:lpstr>
      <vt:lpstr>Office Theme</vt:lpstr>
      <vt:lpstr>Custom Design</vt:lpstr>
      <vt:lpstr>Single-photon detectors for quantum applications</vt:lpstr>
      <vt:lpstr>Quantum applications of single-photon detectors (SPDs)</vt:lpstr>
      <vt:lpstr>Performance parameters for quantum SPDs</vt:lpstr>
      <vt:lpstr>Different SPD devices</vt:lpstr>
      <vt:lpstr>Capabilities at TRIUMF</vt:lpstr>
      <vt:lpstr>MIEL</vt:lpstr>
      <vt:lpstr>MIEL</vt:lpstr>
      <vt:lpstr>Future upgrades</vt:lpstr>
      <vt:lpstr>VERA Vacuum Efficiency, Reflectivity, and Absorption </vt:lpstr>
      <vt:lpstr>Thank you 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photon detection for QKD</dc:title>
  <dc:creator>Harry Lewis</dc:creator>
  <cp:lastModifiedBy>Harry Lewis</cp:lastModifiedBy>
  <cp:revision>20</cp:revision>
  <dcterms:created xsi:type="dcterms:W3CDTF">2024-03-02T23:24:57Z</dcterms:created>
  <dcterms:modified xsi:type="dcterms:W3CDTF">2024-03-11T21:03:00Z</dcterms:modified>
</cp:coreProperties>
</file>